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0"/>
  </p:notesMasterIdLst>
  <p:handoutMasterIdLst>
    <p:handoutMasterId r:id="rId191"/>
  </p:handoutMasterIdLst>
  <p:sldIdLst>
    <p:sldId id="261" r:id="rId2"/>
    <p:sldId id="488" r:id="rId3"/>
    <p:sldId id="496" r:id="rId4"/>
    <p:sldId id="497" r:id="rId5"/>
    <p:sldId id="498" r:id="rId6"/>
    <p:sldId id="289" r:id="rId7"/>
    <p:sldId id="290" r:id="rId8"/>
    <p:sldId id="336"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478" r:id="rId39"/>
    <p:sldId id="321" r:id="rId40"/>
    <p:sldId id="322" r:id="rId41"/>
    <p:sldId id="323" r:id="rId42"/>
    <p:sldId id="324"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479" r:id="rId56"/>
    <p:sldId id="350" r:id="rId57"/>
    <p:sldId id="480" r:id="rId58"/>
    <p:sldId id="351" r:id="rId59"/>
    <p:sldId id="352" r:id="rId60"/>
    <p:sldId id="353" r:id="rId61"/>
    <p:sldId id="354" r:id="rId62"/>
    <p:sldId id="355" r:id="rId63"/>
    <p:sldId id="356" r:id="rId64"/>
    <p:sldId id="357" r:id="rId65"/>
    <p:sldId id="358" r:id="rId66"/>
    <p:sldId id="359"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7"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402" r:id="rId96"/>
    <p:sldId id="403" r:id="rId97"/>
    <p:sldId id="481" r:id="rId98"/>
    <p:sldId id="404" r:id="rId99"/>
    <p:sldId id="405" r:id="rId100"/>
    <p:sldId id="482" r:id="rId101"/>
    <p:sldId id="406" r:id="rId102"/>
    <p:sldId id="407" r:id="rId103"/>
    <p:sldId id="408" r:id="rId104"/>
    <p:sldId id="409" r:id="rId105"/>
    <p:sldId id="411" r:id="rId106"/>
    <p:sldId id="412" r:id="rId107"/>
    <p:sldId id="413" r:id="rId108"/>
    <p:sldId id="414" r:id="rId109"/>
    <p:sldId id="415" r:id="rId110"/>
    <p:sldId id="416" r:id="rId111"/>
    <p:sldId id="417" r:id="rId112"/>
    <p:sldId id="418" r:id="rId113"/>
    <p:sldId id="419" r:id="rId114"/>
    <p:sldId id="420" r:id="rId115"/>
    <p:sldId id="410" r:id="rId116"/>
    <p:sldId id="388" r:id="rId117"/>
    <p:sldId id="389" r:id="rId118"/>
    <p:sldId id="360" r:id="rId119"/>
    <p:sldId id="361" r:id="rId120"/>
    <p:sldId id="362" r:id="rId121"/>
    <p:sldId id="363" r:id="rId122"/>
    <p:sldId id="364" r:id="rId123"/>
    <p:sldId id="365" r:id="rId124"/>
    <p:sldId id="366" r:id="rId125"/>
    <p:sldId id="368" r:id="rId126"/>
    <p:sldId id="369" r:id="rId127"/>
    <p:sldId id="325" r:id="rId128"/>
    <p:sldId id="326" r:id="rId129"/>
    <p:sldId id="327" r:id="rId130"/>
    <p:sldId id="421" r:id="rId131"/>
    <p:sldId id="422" r:id="rId132"/>
    <p:sldId id="423" r:id="rId133"/>
    <p:sldId id="451" r:id="rId134"/>
    <p:sldId id="424" r:id="rId135"/>
    <p:sldId id="425" r:id="rId136"/>
    <p:sldId id="426" r:id="rId137"/>
    <p:sldId id="427" r:id="rId138"/>
    <p:sldId id="428" r:id="rId139"/>
    <p:sldId id="429" r:id="rId140"/>
    <p:sldId id="430" r:id="rId141"/>
    <p:sldId id="431" r:id="rId142"/>
    <p:sldId id="432" r:id="rId143"/>
    <p:sldId id="433" r:id="rId144"/>
    <p:sldId id="434" r:id="rId145"/>
    <p:sldId id="435" r:id="rId146"/>
    <p:sldId id="436" r:id="rId147"/>
    <p:sldId id="437" r:id="rId148"/>
    <p:sldId id="438" r:id="rId149"/>
    <p:sldId id="439" r:id="rId150"/>
    <p:sldId id="440" r:id="rId151"/>
    <p:sldId id="441" r:id="rId152"/>
    <p:sldId id="442" r:id="rId153"/>
    <p:sldId id="452" r:id="rId154"/>
    <p:sldId id="453" r:id="rId155"/>
    <p:sldId id="454" r:id="rId156"/>
    <p:sldId id="455" r:id="rId157"/>
    <p:sldId id="456" r:id="rId158"/>
    <p:sldId id="457" r:id="rId159"/>
    <p:sldId id="467" r:id="rId160"/>
    <p:sldId id="468" r:id="rId161"/>
    <p:sldId id="469" r:id="rId162"/>
    <p:sldId id="470" r:id="rId163"/>
    <p:sldId id="471" r:id="rId164"/>
    <p:sldId id="472" r:id="rId165"/>
    <p:sldId id="473" r:id="rId166"/>
    <p:sldId id="474" r:id="rId167"/>
    <p:sldId id="475" r:id="rId168"/>
    <p:sldId id="476" r:id="rId169"/>
    <p:sldId id="477" r:id="rId170"/>
    <p:sldId id="458" r:id="rId171"/>
    <p:sldId id="459" r:id="rId172"/>
    <p:sldId id="460" r:id="rId173"/>
    <p:sldId id="461" r:id="rId174"/>
    <p:sldId id="462" r:id="rId175"/>
    <p:sldId id="463" r:id="rId176"/>
    <p:sldId id="464" r:id="rId177"/>
    <p:sldId id="465" r:id="rId178"/>
    <p:sldId id="466" r:id="rId179"/>
    <p:sldId id="443" r:id="rId180"/>
    <p:sldId id="444" r:id="rId181"/>
    <p:sldId id="445" r:id="rId182"/>
    <p:sldId id="446" r:id="rId183"/>
    <p:sldId id="447" r:id="rId184"/>
    <p:sldId id="484" r:id="rId185"/>
    <p:sldId id="449" r:id="rId186"/>
    <p:sldId id="450" r:id="rId187"/>
    <p:sldId id="328" r:id="rId188"/>
    <p:sldId id="489" r:id="rId189"/>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340" userDrawn="1">
          <p15:clr>
            <a:srgbClr val="A4A3A4"/>
          </p15:clr>
        </p15:guide>
        <p15:guide id="2" pos="219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D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6" autoAdjust="0"/>
    <p:restoredTop sz="95827" autoAdjust="0"/>
  </p:normalViewPr>
  <p:slideViewPr>
    <p:cSldViewPr snapToGrid="0" showGuides="1">
      <p:cViewPr varScale="1">
        <p:scale>
          <a:sx n="110" d="100"/>
          <a:sy n="110" d="100"/>
        </p:scale>
        <p:origin x="720" y="102"/>
      </p:cViewPr>
      <p:guideLst>
        <p:guide orient="horz" pos="2160"/>
        <p:guide pos="3840"/>
      </p:guideLst>
    </p:cSldViewPr>
  </p:slideViewPr>
  <p:outlineViewPr>
    <p:cViewPr>
      <p:scale>
        <a:sx n="33" d="100"/>
        <a:sy n="33" d="100"/>
      </p:scale>
      <p:origin x="0" y="-196284"/>
    </p:cViewPr>
  </p:outlineViewPr>
  <p:notesTextViewPr>
    <p:cViewPr>
      <p:scale>
        <a:sx n="3" d="2"/>
        <a:sy n="3" d="2"/>
      </p:scale>
      <p:origin x="0" y="0"/>
    </p:cViewPr>
  </p:notesTextViewPr>
  <p:sorterViewPr>
    <p:cViewPr varScale="1">
      <p:scale>
        <a:sx n="100" d="100"/>
        <a:sy n="100" d="100"/>
      </p:scale>
      <p:origin x="0" y="-15042"/>
    </p:cViewPr>
  </p:sorterViewPr>
  <p:notesViewPr>
    <p:cSldViewPr snapToGrid="0" showGuides="1">
      <p:cViewPr varScale="1">
        <p:scale>
          <a:sx n="78" d="100"/>
          <a:sy n="78" d="100"/>
        </p:scale>
        <p:origin x="4096" y="192"/>
      </p:cViewPr>
      <p:guideLst>
        <p:guide orient="horz" pos="3340"/>
        <p:guide pos="219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15206-BE56-47CA-94E7-8B9DC142213E}"/>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B18621-5637-4025-9FE8-422D29E871C0}"/>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9614A97-504F-4CE0-BE77-BA7201C053F8}" type="datetimeFigureOut">
              <a:rPr lang="en-US" smtClean="0"/>
              <a:t>3/27/2023</a:t>
            </a:fld>
            <a:endParaRPr lang="en-US"/>
          </a:p>
        </p:txBody>
      </p:sp>
      <p:sp>
        <p:nvSpPr>
          <p:cNvPr id="4" name="Footer Placeholder 3">
            <a:extLst>
              <a:ext uri="{FF2B5EF4-FFF2-40B4-BE49-F238E27FC236}">
                <a16:creationId xmlns:a16="http://schemas.microsoft.com/office/drawing/2014/main" id="{C276EC36-5982-4965-990C-ABA4506E6D66}"/>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8F5790-B56C-4496-8D17-FFDCABEC57D3}"/>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6894D720-6B9D-4A0F-9741-12DE634AB6E1}" type="slidenum">
              <a:rPr lang="en-US" smtClean="0"/>
              <a:t>‹#›</a:t>
            </a:fld>
            <a:endParaRPr lang="en-US"/>
          </a:p>
        </p:txBody>
      </p:sp>
    </p:spTree>
    <p:extLst>
      <p:ext uri="{BB962C8B-B14F-4D97-AF65-F5344CB8AC3E}">
        <p14:creationId xmlns:p14="http://schemas.microsoft.com/office/powerpoint/2010/main" val="328749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DCF139D-CC12-4388-9E3F-521B12C746C1}" type="datetimeFigureOut">
              <a:rPr lang="x-none" smtClean="0"/>
              <a:t>27/3/2023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56D4481-A8A4-4ADB-B768-6DF1FE3A744C}" type="slidenum">
              <a:rPr lang="x-none" smtClean="0"/>
              <a:t>‹#›</a:t>
            </a:fld>
            <a:endParaRPr lang="x-none"/>
          </a:p>
        </p:txBody>
      </p:sp>
    </p:spTree>
    <p:extLst>
      <p:ext uri="{BB962C8B-B14F-4D97-AF65-F5344CB8AC3E}">
        <p14:creationId xmlns:p14="http://schemas.microsoft.com/office/powerpoint/2010/main" val="122251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83.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syjEN3peCJ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_ENREF_5"/></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image" Target="../media/image10.emf"/></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image" Target="../media/image13.emf"/><Relationship Id="rId4" Type="http://schemas.openxmlformats.org/officeDocument/2006/relationships/package" Target="../embeddings/Microsoft_Word_Document1.doc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image" Target="../media/image15.emf"/></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18"/><Relationship Id="rId7" Type="http://schemas.openxmlformats.org/officeDocument/2006/relationships/hyperlink" Target="https://www.youtube.com/watch?v=HDVhZHJagfQ"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image" Target="../media/image16.emf"/><Relationship Id="rId5" Type="http://schemas.openxmlformats.org/officeDocument/2006/relationships/hyperlink" Target="#_ENREF_20"/><Relationship Id="rId4" Type="http://schemas.openxmlformats.org/officeDocument/2006/relationships/hyperlink" Target="#_ENREF_19"/></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D4481-A8A4-4ADB-B768-6DF1FE3A744C}" type="slidenum">
              <a:rPr lang="x-none" smtClean="0"/>
              <a:t>1</a:t>
            </a:fld>
            <a:endParaRPr lang="x-none"/>
          </a:p>
        </p:txBody>
      </p:sp>
    </p:spTree>
    <p:extLst>
      <p:ext uri="{BB962C8B-B14F-4D97-AF65-F5344CB8AC3E}">
        <p14:creationId xmlns:p14="http://schemas.microsoft.com/office/powerpoint/2010/main" val="284269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err="1"/>
              <a:t>Exercise</a:t>
            </a:r>
            <a:r>
              <a:rPr lang="fr-FR" b="1" dirty="0"/>
              <a:t> 1.1: Confessions of a non-compliant patient (45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a:t>
            </a:r>
            <a:r>
              <a:rPr lang="en-GB" sz="9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to participants copies of Annex 2 (Confessions of a non-compliant patient by Judi Chamberlin). Explain to participants that Judi Chamberlin (1944</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2010) was a survivor of psychiatry and a political activist. She is the author of On our own: patient-controlled alternatives to the mental health system.</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the group approximately 15 minutes to read the text.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Once participants have finished reading, give them the opportunity to share their thoughts on the document. To prompt the discussion, ask:</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 did the author feel when her thoughts and opinion were disregarded?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 did she feel about not having control over her life?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Based on what you have read, do you think making decisions is important in recovery?</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a:t>
            </a:fld>
            <a:endParaRPr lang="x-none" dirty="0"/>
          </a:p>
        </p:txBody>
      </p:sp>
    </p:spTree>
    <p:extLst>
      <p:ext uri="{BB962C8B-B14F-4D97-AF65-F5344CB8AC3E}">
        <p14:creationId xmlns:p14="http://schemas.microsoft.com/office/powerpoint/2010/main" val="36110765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1243013"/>
            <a:ext cx="5562600" cy="3130550"/>
          </a:xfrm>
        </p:spPr>
      </p:sp>
      <p:sp>
        <p:nvSpPr>
          <p:cNvPr id="3" name="Notes Placeholder 2"/>
          <p:cNvSpPr>
            <a:spLocks noGrp="1"/>
          </p:cNvSpPr>
          <p:nvPr>
            <p:ph type="body" idx="1"/>
          </p:nvPr>
        </p:nvSpPr>
        <p:spPr>
          <a:xfrm>
            <a:off x="431223" y="4547973"/>
            <a:ext cx="5696686" cy="5032593"/>
          </a:xfrm>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Formal forms of support should not replace informal support networks (e.g. family, friends etc.) which are essential in people’s day-to-day lives. </a:t>
            </a:r>
          </a:p>
          <a:p>
            <a:pPr marL="171450" indent="-171450" algn="just">
              <a:spcAft>
                <a:spcPts val="600"/>
              </a:spcAf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When informal networks are nonexistent or weakened, it is very important to support the person to rebuild and/or consolidate these networks. </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may also be necessary to advocate for a more formalized form of support networks for people who need and want them.</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100</a:t>
            </a:fld>
            <a:endParaRPr lang="x-none"/>
          </a:p>
        </p:txBody>
      </p:sp>
    </p:spTree>
    <p:extLst>
      <p:ext uri="{BB962C8B-B14F-4D97-AF65-F5344CB8AC3E}">
        <p14:creationId xmlns:p14="http://schemas.microsoft.com/office/powerpoint/2010/main" val="26875479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Informal support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Support network</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E.g. Circle of support (UK, Australia)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90">
                  <a:extLst>
                    <a:ext uri="{A12FA001-AC4F-418D-AE19-62706E023703}">
                      <ahyp:hlinkClr xmlns:ahyp="http://schemas.microsoft.com/office/drawing/2018/hyperlinkcolor" val="tx"/>
                    </a:ext>
                  </a:extLst>
                </a:hlinkClick>
              </a:rPr>
              <a:t>22</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101</a:t>
            </a:fld>
            <a:endParaRPr lang="x-none"/>
          </a:p>
        </p:txBody>
      </p:sp>
      <p:pic>
        <p:nvPicPr>
          <p:cNvPr id="5" name="Picture 4">
            <a:extLst>
              <a:ext uri="{FF2B5EF4-FFF2-40B4-BE49-F238E27FC236}">
                <a16:creationId xmlns:a16="http://schemas.microsoft.com/office/drawing/2014/main" id="{147C9A64-D482-4F2B-9C47-C2ACA10BD1C4}"/>
              </a:ext>
            </a:extLst>
          </p:cNvPr>
          <p:cNvPicPr>
            <a:picLocks noChangeAspect="1"/>
          </p:cNvPicPr>
          <p:nvPr/>
        </p:nvPicPr>
        <p:blipFill>
          <a:blip r:embed="rId4"/>
          <a:stretch>
            <a:fillRect/>
          </a:stretch>
        </p:blipFill>
        <p:spPr>
          <a:xfrm>
            <a:off x="558098" y="6195373"/>
            <a:ext cx="5692592" cy="706422"/>
          </a:xfrm>
          <a:prstGeom prst="rect">
            <a:avLst/>
          </a:prstGeom>
        </p:spPr>
      </p:pic>
    </p:spTree>
    <p:extLst>
      <p:ext uri="{BB962C8B-B14F-4D97-AF65-F5344CB8AC3E}">
        <p14:creationId xmlns:p14="http://schemas.microsoft.com/office/powerpoint/2010/main" val="9133534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Circle of Support (sometimes called a Circle of Friends) is a group of people who meet together on a regular basis to help a person (the focus person) accomplish their personal goals in life.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circle acts as a community around the person concerned, providing them with support to achieve what they want in life, if desired.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person who is being supported is in charge, both in deciding who to invite to be in the circle, and also in the direction that the circle's efforts should be employed, although a facilitator is normally chosen from within the circle to take care of the work required to keep it running.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Members of the Circle of Support may include family, friends and other community members and are involved because they care about the person and are willing to give time and energy to support them.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No-one is paid.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102</a:t>
            </a:fld>
            <a:endParaRPr lang="x-none"/>
          </a:p>
        </p:txBody>
      </p:sp>
    </p:spTree>
    <p:extLst>
      <p:ext uri="{BB962C8B-B14F-4D97-AF65-F5344CB8AC3E}">
        <p14:creationId xmlns:p14="http://schemas.microsoft.com/office/powerpoint/2010/main" val="40467767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Personal assistance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ommittee on the Rights of Persons with Disabilities, 2017 #390">
                  <a:extLst>
                    <a:ext uri="{A12FA001-AC4F-418D-AE19-62706E023703}">
                      <ahyp:hlinkClr xmlns:ahyp="http://schemas.microsoft.com/office/drawing/2018/hyperlinkcolor" val="tx"/>
                    </a:ext>
                  </a:extLst>
                </a:hlinkClick>
              </a:rPr>
              <a:t>23</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Personal assistance refers to person-directed/user-led human support delivered to a person with disability.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an important tool to promote independent living.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Personal assistants can also play a key role in supported decision-making.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trusted individuals they can talk through options with the person, support the person in communicating their will and preferences to others, etc.</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103</a:t>
            </a:fld>
            <a:endParaRPr lang="x-none"/>
          </a:p>
        </p:txBody>
      </p:sp>
    </p:spTree>
    <p:extLst>
      <p:ext uri="{BB962C8B-B14F-4D97-AF65-F5344CB8AC3E}">
        <p14:creationId xmlns:p14="http://schemas.microsoft.com/office/powerpoint/2010/main" val="36905176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1243013"/>
            <a:ext cx="5454650" cy="3068637"/>
          </a:xfrm>
        </p:spPr>
      </p:sp>
      <p:sp>
        <p:nvSpPr>
          <p:cNvPr id="3" name="Notes Placeholder 2"/>
          <p:cNvSpPr>
            <a:spLocks noGrp="1"/>
          </p:cNvSpPr>
          <p:nvPr>
            <p:ph type="body" idx="1"/>
          </p:nvPr>
        </p:nvSpPr>
        <p:spPr>
          <a:xfrm>
            <a:off x="680879" y="4460990"/>
            <a:ext cx="5447030" cy="4237319"/>
          </a:xfrm>
        </p:spPr>
        <p:txBody>
          <a:bodyPr/>
          <a:lstStyle/>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Although definitions of personal assistance may vary, there are certain elements which distinguish it from other types of support:</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funding is to be controlled by and allocated to the person with disability with the purpose of paying for any assistance required.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based on an individual needs assessment and the person/user’s life circumstances.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personal assistance service is led by the person with disability, meaning that he or she can either contract the service from a variety of providers or act as an employer.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Persons with disabilities have the option to custom-design their own service – i.e. decide by whom, how, when, where and in what way the service is delivered.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Persons with disabilities who require personal assistance can freely choose their preferred degree of personal control over service delivery according to their requirements, capabilities, life circumstances and preferences.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if the responsibilities of the employer are contracted out, the person with disability always remains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the decision-making processes concerning the assistance.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104</a:t>
            </a:fld>
            <a:endParaRPr lang="x-none"/>
          </a:p>
        </p:txBody>
      </p:sp>
    </p:spTree>
    <p:extLst>
      <p:ext uri="{BB962C8B-B14F-4D97-AF65-F5344CB8AC3E}">
        <p14:creationId xmlns:p14="http://schemas.microsoft.com/office/powerpoint/2010/main" val="6348485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19BD4AAA-8042-46CA-BE6A-74913F054F82}"/>
              </a:ext>
            </a:extLst>
          </p:cNvPr>
          <p:cNvPicPr>
            <a:picLocks noChangeAspect="1"/>
          </p:cNvPicPr>
          <p:nvPr/>
        </p:nvPicPr>
        <p:blipFill>
          <a:blip r:embed="rId3"/>
          <a:stretch>
            <a:fillRect/>
          </a:stretch>
        </p:blipFill>
        <p:spPr>
          <a:xfrm>
            <a:off x="595925" y="5636196"/>
            <a:ext cx="5447030" cy="875110"/>
          </a:xfrm>
          <a:prstGeom prst="rect">
            <a:avLst/>
          </a:prstGeom>
        </p:spPr>
      </p:pic>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105</a:t>
            </a:fld>
            <a:endParaRPr lang="x-none"/>
          </a:p>
        </p:txBody>
      </p:sp>
    </p:spTree>
    <p:extLst>
      <p:ext uri="{BB962C8B-B14F-4D97-AF65-F5344CB8AC3E}">
        <p14:creationId xmlns:p14="http://schemas.microsoft.com/office/powerpoint/2010/main" val="8869214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Peer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 support refers to the idea that people with psychosocial, intellectual or cognitive disabilities can help each other.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support can come from an individual or a group of people with “lived experience” of similar issues and who have acquired the knowledge and expertise to support others going through difficult moments in their lives.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 support can be provided formally or informally.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Peers can provide the person with valuable information about a wide range of issues and therefore enable them to make informed choices.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 support also has a positive impact on agency and autonomy and therefore supports the right to legal capacity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419"/>
              </a:rPr>
              <a:t>24</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Peers may offer particularly relevant support as they know what kind of challenges the person may face.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Whether or not they carry out their role formally within mental health and social services or outside these services, peer supporters should always be independent.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106</a:t>
            </a:fld>
            <a:endParaRPr lang="x-none"/>
          </a:p>
        </p:txBody>
      </p:sp>
    </p:spTree>
    <p:extLst>
      <p:ext uri="{BB962C8B-B14F-4D97-AF65-F5344CB8AC3E}">
        <p14:creationId xmlns:p14="http://schemas.microsoft.com/office/powerpoint/2010/main" val="13723359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Support from family and friends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many people, the support and understanding of their family and friends when they go through difficult times in their lives is extremely important.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Families and friends know a lot about the person concerned and often provide the most direct support to their loved ones.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are generally aware of the everyday life of the person, the decisions they make on a day-to-day basis and the person’s usual choices and preferences.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family and friends are more likely to be on hand to encourage and support the person to exercise their right to legal capacity (e.g. offering to help people to engage in activities they like or providing support on how to manage a budget).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Family and friends can also be a great source of information to enable others to understand the background of the person, their values and objectives in life, or their previous experience(s) of mental health and social services.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107</a:t>
            </a:fld>
            <a:endParaRPr lang="x-none"/>
          </a:p>
        </p:txBody>
      </p:sp>
    </p:spTree>
    <p:extLst>
      <p:ext uri="{BB962C8B-B14F-4D97-AF65-F5344CB8AC3E}">
        <p14:creationId xmlns:p14="http://schemas.microsoft.com/office/powerpoint/2010/main" val="9233442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However, there are also several potential conflicts of interest and attitudinal barriers that can impede support provided by family members and friends. These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Making assumptions about what is in the best interest of the person.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emotionally over-involved, stressed, or lacking patience.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guilty about the person’s situation and addressing this guilt by overwhelming the person with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Lacking knowledge about the person’s values and preferences.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unrealistic or having low expectations about what a person can achieve.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Underestimating the person’s decision-making skills or continuing to treat them as children even when they have reached adulthood.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Fearing potential consequences for themselves as a result of challenging situations involving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overprotective of the person.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entitled to share part of their family member’s story with others when the person may not want the information to be shared.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108</a:t>
            </a:fld>
            <a:endParaRPr lang="x-none"/>
          </a:p>
        </p:txBody>
      </p:sp>
    </p:spTree>
    <p:extLst>
      <p:ext uri="{BB962C8B-B14F-4D97-AF65-F5344CB8AC3E}">
        <p14:creationId xmlns:p14="http://schemas.microsoft.com/office/powerpoint/2010/main" val="2175969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Communities of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lot of people who may appear to lack other kinds of support such as close friends or family may in fact find a lot of support in certain communities or community spaces and create a “family of friends”.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can include online communities, religious or cultural groups, political activist communities, groups focused on activities such as music or art work or communities based on for example, gender or sexual orientation.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that services recognize and take into account these forms of support even though they may be different from traditional support networks.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109</a:t>
            </a:fld>
            <a:endParaRPr lang="x-none"/>
          </a:p>
        </p:txBody>
      </p:sp>
    </p:spTree>
    <p:extLst>
      <p:ext uri="{BB962C8B-B14F-4D97-AF65-F5344CB8AC3E}">
        <p14:creationId xmlns:p14="http://schemas.microsoft.com/office/powerpoint/2010/main" val="98497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9350" y="184150"/>
            <a:ext cx="1970088" cy="1109663"/>
          </a:xfrm>
        </p:spPr>
      </p:sp>
      <p:sp>
        <p:nvSpPr>
          <p:cNvPr id="3" name="Notes Placeholder 2"/>
          <p:cNvSpPr>
            <a:spLocks noGrp="1"/>
          </p:cNvSpPr>
          <p:nvPr>
            <p:ph type="body" idx="1"/>
          </p:nvPr>
        </p:nvSpPr>
        <p:spPr>
          <a:xfrm>
            <a:off x="499310" y="1342644"/>
            <a:ext cx="5964119" cy="8099510"/>
          </a:xfrm>
        </p:spPr>
        <p:txBody>
          <a:bodyPr/>
          <a:lstStyle/>
          <a:p>
            <a:pPr lvl="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ask the group:</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L="171450" lvl="0" indent="-171450" algn="just">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Do you think people with psychosocial, intellectual or cognitive disabilities should make decisions for themselves (e.g. decisions concerning treatment, housing, financial matters, daily activities)?</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L="171450" lvl="0" indent="-171450" algn="just">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Why do you think people with psychosocial, intellectual or cognitive disabilities, as well as other people using mental health and social services, are often deprived of the possibility to make decisions?</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lvl="0"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 answering these questions, participants are likely to bring up a number of common misconceptions and negative stereotypes. The facilitator needs to be aware of these and should address them throughout the training. These misconceptions and negative stereotypes may not only be held by mental health and other practitioners but also sometimes by people with psychosocial, intellectual or cognitive disabilities themselves because they may have internalized the discrimination that they have experienced and therefore see themselves as incapable of fully exercising the right to legal capacity. The purpose of this part of the exercise is to challenge these misconceptions and stereotypes.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lvl="0"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Make a list of the misconceptions and negative stereotypes raised by participants on the flipchart.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lvl="0"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misconceptions and negative stereotypes raised by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lack the ability to decide for themselves.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cannot make good decisions because their condition gets in the way of logical thinking.</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are unpredictable.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are dangerous to themselves and others.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would always refuse treatment if they had a choice, and that would be bad for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should not have the right to make decisions about financial matters.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do not have the ability to start a family and care for their children.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are unaware of or lack insight regarding their condition, and therefore they cannot make decisions for themselves.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someone is delusional and wants to do something irrational such as, for example, giving all their money to the poor, clearly they cannot make decisions about their finances.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need to be protected from people in the community who might hurt them or take advantage of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Mental health and other practitioners know best what is good for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people have confused ideas about reality, which will lead to bad decisions.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suffer from “mental illnesses” that impair their judgement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people hear voices that can influence their actions with harmful consequences.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to give time to people who disagree with these misconceptions and negative stereotypes in order to allow the facilitator and others to challenge such beliefs.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a:t>
            </a:fld>
            <a:endParaRPr lang="x-none"/>
          </a:p>
        </p:txBody>
      </p:sp>
    </p:spTree>
    <p:extLst>
      <p:ext uri="{BB962C8B-B14F-4D97-AF65-F5344CB8AC3E}">
        <p14:creationId xmlns:p14="http://schemas.microsoft.com/office/powerpoint/2010/main" val="31650362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7188" y="1243013"/>
            <a:ext cx="3600450" cy="2025650"/>
          </a:xfrm>
        </p:spPr>
      </p:sp>
      <p:sp>
        <p:nvSpPr>
          <p:cNvPr id="3" name="Notes Placeholder 2"/>
          <p:cNvSpPr>
            <a:spLocks noGrp="1"/>
          </p:cNvSpPr>
          <p:nvPr>
            <p:ph type="body" idx="1"/>
          </p:nvPr>
        </p:nvSpPr>
        <p:spPr>
          <a:xfrm>
            <a:off x="680879" y="3566307"/>
            <a:ext cx="5447030" cy="5132003"/>
          </a:xfrm>
        </p:spPr>
        <p:txBody>
          <a:bodyPr/>
          <a:lstStyle/>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that this is a simple scenario, not a challenging one, which aims to explain the concepts clearly. Encourage the group to focus on the issues being discussed and not to be distracted by the complexities participants may have seen in their personal or professional experience. More challenging scenarios will be addressed in a subsequent exercise.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b="1" dirty="0">
                <a:latin typeface="Calibri" panose="020F0502020204030204" pitchFamily="34" charset="0"/>
                <a:ea typeface="SimSun" panose="02010600030101010101" pitchFamily="2" charset="-122"/>
                <a:cs typeface="Calibri" panose="020F0502020204030204" pitchFamily="34" charset="0"/>
              </a:rPr>
              <a:t>Example: Sunita</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to participants the scenario below.</a:t>
            </a:r>
          </a:p>
          <a:p>
            <a:pPr algn="just">
              <a:spcAft>
                <a:spcPts val="10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110</a:t>
            </a:fld>
            <a:endParaRPr lang="x-none"/>
          </a:p>
        </p:txBody>
      </p:sp>
      <p:pic>
        <p:nvPicPr>
          <p:cNvPr id="5" name="Picture 4">
            <a:extLst>
              <a:ext uri="{FF2B5EF4-FFF2-40B4-BE49-F238E27FC236}">
                <a16:creationId xmlns:a16="http://schemas.microsoft.com/office/drawing/2014/main" id="{BA09BE0D-6627-4CE1-9790-CFB5EEC83808}"/>
              </a:ext>
            </a:extLst>
          </p:cNvPr>
          <p:cNvPicPr>
            <a:picLocks noChangeAspect="1"/>
          </p:cNvPicPr>
          <p:nvPr/>
        </p:nvPicPr>
        <p:blipFill>
          <a:blip r:embed="rId3"/>
          <a:stretch>
            <a:fillRect/>
          </a:stretch>
        </p:blipFill>
        <p:spPr>
          <a:xfrm>
            <a:off x="680879" y="5453844"/>
            <a:ext cx="5322203" cy="2910198"/>
          </a:xfrm>
          <a:prstGeom prst="rect">
            <a:avLst/>
          </a:prstGeom>
        </p:spPr>
      </p:pic>
    </p:spTree>
    <p:extLst>
      <p:ext uri="{BB962C8B-B14F-4D97-AF65-F5344CB8AC3E}">
        <p14:creationId xmlns:p14="http://schemas.microsoft.com/office/powerpoint/2010/main" val="26073512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6338" y="1243013"/>
            <a:ext cx="2373312" cy="1335087"/>
          </a:xfrm>
        </p:spPr>
      </p:sp>
      <p:sp>
        <p:nvSpPr>
          <p:cNvPr id="3" name="Notes Placeholder 2"/>
          <p:cNvSpPr>
            <a:spLocks noGrp="1"/>
          </p:cNvSpPr>
          <p:nvPr>
            <p:ph type="body" idx="1"/>
          </p:nvPr>
        </p:nvSpPr>
        <p:spPr>
          <a:xfrm>
            <a:off x="533355" y="2708902"/>
            <a:ext cx="5594554" cy="6411897"/>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Considering what we have previously discussed, what went wrong in this case?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could things have been done differently?</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as to what may have gone wrong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Sunita was deprived of her right to make decisions about what treatment she should receive because her free and informed consent was not sought before giving her medication.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was not listened to and her opinion was ignored.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Staff of the service made the decision on her behalf.</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immediate response was to put her on medication. Nobody took the time to talk to her.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following could have been done differently:</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Staff could have tried to understand why she was feeling depressed.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made efforts to get to know her as an individual and to understand why she did not want antidepressants.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asked her what type of treatment, care and support she wanted.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offered her different care and treatment options, including individual psychotherapy, group therapy, counselling or peer support.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explained to her the likely benefits and side-effects of each treatment option in a language that was clear and understandable to her.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offered her the possibility to contact someone she trusts (e.g. a family member or friend) who could support her in making treatment decisions, help her understand the different options available to her, support her in communicating her preferences and ensure that these were respected.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accepted her decision and respected her choice of care options other than medication.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111</a:t>
            </a:fld>
            <a:endParaRPr lang="x-none"/>
          </a:p>
        </p:txBody>
      </p:sp>
    </p:spTree>
    <p:extLst>
      <p:ext uri="{BB962C8B-B14F-4D97-AF65-F5344CB8AC3E}">
        <p14:creationId xmlns:p14="http://schemas.microsoft.com/office/powerpoint/2010/main" val="41919219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1106488"/>
            <a:ext cx="3179763" cy="1789112"/>
          </a:xfrm>
        </p:spPr>
      </p:sp>
      <p:sp>
        <p:nvSpPr>
          <p:cNvPr id="3" name="Notes Placeholder 2"/>
          <p:cNvSpPr>
            <a:spLocks noGrp="1"/>
          </p:cNvSpPr>
          <p:nvPr>
            <p:ph type="body" idx="1"/>
          </p:nvPr>
        </p:nvSpPr>
        <p:spPr>
          <a:xfrm>
            <a:off x="683279" y="2879418"/>
            <a:ext cx="5444629" cy="5818891"/>
          </a:xfrm>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Now read a different version of Sunita’s story, in which the medical officer adopted a supportive approach and in which she was able to involve her friend as a supporter:</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112</a:t>
            </a:fld>
            <a:endParaRPr lang="x-none"/>
          </a:p>
        </p:txBody>
      </p:sp>
      <p:sp>
        <p:nvSpPr>
          <p:cNvPr id="6" name="Text Box 63">
            <a:extLst>
              <a:ext uri="{FF2B5EF4-FFF2-40B4-BE49-F238E27FC236}">
                <a16:creationId xmlns:a16="http://schemas.microsoft.com/office/drawing/2014/main" id="{61600D10-4C25-4360-A798-E1132B44E2EE}"/>
              </a:ext>
            </a:extLst>
          </p:cNvPr>
          <p:cNvSpPr txBox="1"/>
          <p:nvPr/>
        </p:nvSpPr>
        <p:spPr>
          <a:xfrm>
            <a:off x="683280" y="3378190"/>
            <a:ext cx="5518428" cy="606396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One morning Sunita has her first consultation at the mental health unit of a teaching hospital. As she seems distressed and agitated, the medical officer in charge suggests to Sunita that they go to a quiet room in order to discuss what is troubling her. The medical officer asks Sunita if she would like to share her feelings with her and tell her a little more about her situation.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Sunita explains that she has been feeling very down during the past months to the point that she was neglecting herself: she has not been washing regularly, and her eating and sleeping have become irregular. Sunita is reluctant to go into the details of why she is feeling distressed and agitated.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She says she would like care and support but does not want antidepressants as her experience with these in the past was not positive. The medical officer says there are different types of medication which she could try. She also explains that there are alternatives to drug treatments such as individual psychotherapy, group therapy or counselling sessions which might be helpful to Sunita. She also suggests that Sunita could explore and engage in activities available in the community that might make her feel better, such as relaxation yoga classes.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She offers to schedule an appointment with the psychiatrist, the peer support worker, the psychologist and the occupational therapist to discuss the different options. She asks Sunita if she would prefer to have a brief stay at the mental health unit or to go home and receive support there. She also asks if there are people who Sunita trusts and whom she would like to contact to support her.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Sunita knows and values a good friend of hers who has had similar experiences with depression with whom she has been spending time recently. She feels that her friend can help her weigh up the pros and cons of different treatments, care and support options, and help her to make a decision. The medical officer says that Sunita could nominate her as a supporter and involve her in the formulation of her recovery plan.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Sunita now feels more comfortable with the medical officer and about the support she will receive. She opens up to the medical officer that things are really difficult for her at home and that her husband is abusive. The medical officer says that there is a very good NGO which supports women in her situation and shelters women who are in danger. She offers to give her the contact of the organization.</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Give participants an opportunity to comment on this alternative scenario.</a:t>
            </a:r>
            <a:endParaRPr lang="x-none" sz="11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914315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Topic 3: Supported decision-making in practice</a:t>
            </a:r>
          </a:p>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10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113</a:t>
            </a:fld>
            <a:endParaRPr lang="x-none"/>
          </a:p>
        </p:txBody>
      </p:sp>
    </p:spTree>
    <p:extLst>
      <p:ext uri="{BB962C8B-B14F-4D97-AF65-F5344CB8AC3E}">
        <p14:creationId xmlns:p14="http://schemas.microsoft.com/office/powerpoint/2010/main" val="15054642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1243013"/>
            <a:ext cx="4329113" cy="2435225"/>
          </a:xfrm>
        </p:spPr>
      </p:sp>
      <p:sp>
        <p:nvSpPr>
          <p:cNvPr id="3" name="Notes Placeholder 2"/>
          <p:cNvSpPr>
            <a:spLocks noGrp="1"/>
          </p:cNvSpPr>
          <p:nvPr>
            <p:ph type="body" idx="1"/>
          </p:nvPr>
        </p:nvSpPr>
        <p:spPr>
          <a:xfrm>
            <a:off x="680879" y="3986393"/>
            <a:ext cx="5447030" cy="471191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3.1: Scenarios – Deciding on supporters and support options (30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that this is a simple scenario, not a challenging one, designed to explain the concepts in a clear way. Encourage the group to focus on the issues being discussed and not to be distracted by all the complexities participants may have seen in their personal or professional experience. More challenging scenarios will be addressed in a subsequent exercise.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Ximena</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the paragraph below to the participants.</a:t>
            </a: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114</a:t>
            </a:fld>
            <a:endParaRPr lang="x-none"/>
          </a:p>
        </p:txBody>
      </p:sp>
      <p:pic>
        <p:nvPicPr>
          <p:cNvPr id="5" name="Picture 4">
            <a:extLst>
              <a:ext uri="{FF2B5EF4-FFF2-40B4-BE49-F238E27FC236}">
                <a16:creationId xmlns:a16="http://schemas.microsoft.com/office/drawing/2014/main" id="{D560A066-179C-403F-B566-07A6B4944A6A}"/>
              </a:ext>
            </a:extLst>
          </p:cNvPr>
          <p:cNvPicPr>
            <a:picLocks noChangeAspect="1"/>
          </p:cNvPicPr>
          <p:nvPr/>
        </p:nvPicPr>
        <p:blipFill>
          <a:blip r:embed="rId3"/>
          <a:stretch>
            <a:fillRect/>
          </a:stretch>
        </p:blipFill>
        <p:spPr>
          <a:xfrm>
            <a:off x="680879" y="5921490"/>
            <a:ext cx="5447030" cy="2292532"/>
          </a:xfrm>
          <a:prstGeom prst="rect">
            <a:avLst/>
          </a:prstGeom>
        </p:spPr>
      </p:pic>
    </p:spTree>
    <p:extLst>
      <p:ext uri="{BB962C8B-B14F-4D97-AF65-F5344CB8AC3E}">
        <p14:creationId xmlns:p14="http://schemas.microsoft.com/office/powerpoint/2010/main" val="16623692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243013"/>
            <a:ext cx="5961062" cy="3354387"/>
          </a:xfrm>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ask the group:</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On the basis of this context, who do you think should be Ximena’s main supporter?</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answers may include: Her husband or children because they are family, or her friends because she is close to them. However, it might be that she may not feel comfortable with either of these solutions for many emotional and personal reasons. It should be clear after this discussion that Ximena is the person who knows what is best for her and she should be asked the question about who could provide support.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115</a:t>
            </a:fld>
            <a:endParaRPr lang="x-none"/>
          </a:p>
        </p:txBody>
      </p:sp>
    </p:spTree>
    <p:extLst>
      <p:ext uri="{BB962C8B-B14F-4D97-AF65-F5344CB8AC3E}">
        <p14:creationId xmlns:p14="http://schemas.microsoft.com/office/powerpoint/2010/main" val="253737263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30300"/>
            <a:ext cx="2695575" cy="1517650"/>
          </a:xfrm>
        </p:spPr>
      </p:sp>
      <p:sp>
        <p:nvSpPr>
          <p:cNvPr id="3" name="Notes Placeholder 2"/>
          <p:cNvSpPr>
            <a:spLocks noGrp="1"/>
          </p:cNvSpPr>
          <p:nvPr>
            <p:ph type="body" idx="1"/>
          </p:nvPr>
        </p:nvSpPr>
        <p:spPr>
          <a:xfrm>
            <a:off x="680879" y="2920147"/>
            <a:ext cx="5708034" cy="6337340"/>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Once the participants have had the opportunity to discuss the first question, you may ask:</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lnSpc>
                <a:spcPct val="115000"/>
              </a:lnSpc>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type of immediate and longer-term support might Ximena benefit from on the basis of the scenario described above.</a:t>
            </a:r>
          </a:p>
          <a:p>
            <a:pPr marL="171450" marR="0" lvl="0" indent="-171450">
              <a:lnSpc>
                <a:spcPct val="115000"/>
              </a:lnSpc>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are the options for how this could be provided and by whom? </a:t>
            </a:r>
          </a:p>
          <a:p>
            <a:pPr marL="171450" marR="0" lvl="0"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Describe how you might explore the options.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Make clear to participants that they should think about solutions that respect Ximena’s right to legal capacity. Therefore solutions should not involve substitute decision-making (such as placing Ximena under a guardianship order).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options might include: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Immediate support needs could be identified through discussion with Ximena to identify the most important challenges and how they affect her life, and exploring multiple possibilities in order to select the solutions that best meet her hopes, expectations and lifestyle. For example: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Wingdings" panose="05000000000000000000" pitchFamily="2"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remembering to take medication, it might be useful to make use of simple assistive technology (e.g. a weekly medicine container to keep track of medications, and regular reminders through her smartphone).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Wingdings" panose="05000000000000000000" pitchFamily="2"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the challenges with making payments, automatic payments could be explored, or alternatively she could contract an accountant to deal with the basic management of payments.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Wingdings" panose="05000000000000000000" pitchFamily="2"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could be arranged for a support person to check in once or twice a week according to needs that could be varied over time.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Longer-term support: The idea of developing an advance plan should be raised and discussed as a means for planning options so that Ximena’s preferences would be respected in all areas of life.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US" dirty="0"/>
          </a:p>
          <a:p>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Once the second question has been discussed, read the outcome of the case study</a:t>
            </a:r>
            <a:endParaRPr lang="x-none" b="1" dirty="0"/>
          </a:p>
        </p:txBody>
      </p:sp>
      <p:sp>
        <p:nvSpPr>
          <p:cNvPr id="4" name="Slide Number Placeholder 3"/>
          <p:cNvSpPr>
            <a:spLocks noGrp="1"/>
          </p:cNvSpPr>
          <p:nvPr>
            <p:ph type="sldNum" sz="quarter" idx="5"/>
          </p:nvPr>
        </p:nvSpPr>
        <p:spPr/>
        <p:txBody>
          <a:bodyPr/>
          <a:lstStyle/>
          <a:p>
            <a:fld id="{356D4481-A8A4-4ADB-B768-6DF1FE3A744C}" type="slidenum">
              <a:rPr lang="x-none" smtClean="0"/>
              <a:t>116</a:t>
            </a:fld>
            <a:endParaRPr lang="x-none"/>
          </a:p>
        </p:txBody>
      </p:sp>
    </p:spTree>
    <p:extLst>
      <p:ext uri="{BB962C8B-B14F-4D97-AF65-F5344CB8AC3E}">
        <p14:creationId xmlns:p14="http://schemas.microsoft.com/office/powerpoint/2010/main" val="15645896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117</a:t>
            </a:fld>
            <a:endParaRPr lang="x-none"/>
          </a:p>
        </p:txBody>
      </p:sp>
      <p:sp>
        <p:nvSpPr>
          <p:cNvPr id="8" name="Text Box 66">
            <a:extLst>
              <a:ext uri="{FF2B5EF4-FFF2-40B4-BE49-F238E27FC236}">
                <a16:creationId xmlns:a16="http://schemas.microsoft.com/office/drawing/2014/main" id="{A272706D-22B5-4922-BF68-30D1E1C74AB8}"/>
              </a:ext>
            </a:extLst>
          </p:cNvPr>
          <p:cNvSpPr txBox="1"/>
          <p:nvPr/>
        </p:nvSpPr>
        <p:spPr>
          <a:xfrm>
            <a:off x="680879" y="5301826"/>
            <a:ext cx="5447030" cy="2911863"/>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Ximena acknowledges that she does need some support but at this stage preferred to limit this to a small range of informal supports. She has automated all regular payments that need to be made, and she has automated reminder messages for routine tasks and appointments that need to be carried out. She has discussed her situation with her friends and they are more than happy to provide additional support to accompany her to appointments and to help her keep track of them.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After several discussions with a social worker, she has planned an advance directive that specifies her wishes for the long term. She has discussed this with her family and friends, which has brought a great deal of relief and reduced her anxiety about some aspects of the future. Ximena maintains a good relationship with the social worker who helped her to initiate an advance directive and who visits her once a month to see if everything is going well. Ximena knows that she (and her family and friends) can call the social worker at any moment.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343761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Example: Jack</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the story below to the participants:</a:t>
            </a: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118</a:t>
            </a:fld>
            <a:endParaRPr lang="x-none"/>
          </a:p>
        </p:txBody>
      </p:sp>
      <p:pic>
        <p:nvPicPr>
          <p:cNvPr id="5" name="Picture 4">
            <a:extLst>
              <a:ext uri="{FF2B5EF4-FFF2-40B4-BE49-F238E27FC236}">
                <a16:creationId xmlns:a16="http://schemas.microsoft.com/office/drawing/2014/main" id="{454A0167-1421-4DC9-922A-E9E603AF01AB}"/>
              </a:ext>
            </a:extLst>
          </p:cNvPr>
          <p:cNvPicPr>
            <a:picLocks noChangeAspect="1"/>
          </p:cNvPicPr>
          <p:nvPr/>
        </p:nvPicPr>
        <p:blipFill>
          <a:blip r:embed="rId3"/>
          <a:stretch>
            <a:fillRect/>
          </a:stretch>
        </p:blipFill>
        <p:spPr>
          <a:xfrm>
            <a:off x="680879" y="5638215"/>
            <a:ext cx="5447030" cy="2205950"/>
          </a:xfrm>
          <a:prstGeom prst="rect">
            <a:avLst/>
          </a:prstGeom>
        </p:spPr>
      </p:pic>
    </p:spTree>
    <p:extLst>
      <p:ext uri="{BB962C8B-B14F-4D97-AF65-F5344CB8AC3E}">
        <p14:creationId xmlns:p14="http://schemas.microsoft.com/office/powerpoint/2010/main" val="20884944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group the following question: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what ways might Marlo and Jane offer to help Jack with managing certain aspects of his home, family life and parenting concerns?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Many answers are possible here. For example, they could help Jack to contact family support services. They could also take care of the children from time to time when Jack finds it hard to cope with the situation. They also may offer to make themselves available when Jack needs advice.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participants may come up with other ideas for how to help Jack.</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119</a:t>
            </a:fld>
            <a:endParaRPr lang="x-none"/>
          </a:p>
        </p:txBody>
      </p:sp>
    </p:spTree>
    <p:extLst>
      <p:ext uri="{BB962C8B-B14F-4D97-AF65-F5344CB8AC3E}">
        <p14:creationId xmlns:p14="http://schemas.microsoft.com/office/powerpoint/2010/main" val="159078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Understanding the right to legal capacity (10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presentation will briefly explain the difference between legal capacity and mental capacity and how misconceptions around mental capacity (i.e. ability to make decisions) have led to people being deprived of their right to legal capacity.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Legal capacity and mental capacity are two separate concepts but are often mistakenly seen as the same.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has helped to clarify and elaborate the differences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ittee on the Rights of Persons with Disabilities, 2016 #103">
                  <a:extLst>
                    <a:ext uri="{A12FA001-AC4F-418D-AE19-62706E023703}">
                      <ahyp:hlinkClr xmlns:ahyp="http://schemas.microsoft.com/office/drawing/2018/hyperlinkcolor" val="tx"/>
                    </a:ext>
                  </a:extLst>
                </a:hlinkClick>
              </a:rPr>
              <a:t>2</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Legal capacity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an </a:t>
            </a: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inherent and inalienable right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includes two dimensions: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lnSpc>
                <a:spcPct val="115000"/>
              </a:lnSpc>
              <a:spcBef>
                <a:spcPts val="0"/>
              </a:spcBef>
              <a:spcAft>
                <a:spcPts val="0"/>
              </a:spcAft>
              <a:buFont typeface="Wingdings" panose="05000000000000000000" pitchFamily="2"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hold</a:t>
            </a:r>
            <a:r>
              <a:rPr lang="en-GB" dirty="0">
                <a:latin typeface="Calibri" panose="020F0502020204030204" pitchFamily="34" charset="0"/>
                <a:ea typeface="SimSun" panose="02010600030101010101" pitchFamily="2" charset="-122"/>
                <a:cs typeface="Arial" panose="020B0604020202020204" pitchFamily="34" charset="0"/>
              </a:rPr>
              <a:t> rights, and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lvl="0" indent="-342900">
              <a:lnSpc>
                <a:spcPct val="115000"/>
              </a:lnSpc>
              <a:spcBef>
                <a:spcPts val="0"/>
              </a:spcBef>
              <a:spcAft>
                <a:spcPts val="600"/>
              </a:spcAft>
              <a:buFont typeface="Wingdings" panose="05000000000000000000" pitchFamily="2"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exercise</a:t>
            </a:r>
            <a:r>
              <a:rPr lang="en-GB" dirty="0">
                <a:latin typeface="Calibri" panose="020F0502020204030204" pitchFamily="34" charset="0"/>
                <a:ea typeface="SimSun" panose="02010600030101010101" pitchFamily="2" charset="-122"/>
                <a:cs typeface="Arial" panose="020B0604020202020204" pitchFamily="34" charset="0"/>
              </a:rPr>
              <a:t> these rights.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right to legal capacity is necessary for the enjoyment of all other rights. It allows people to participate in society and to be recognized as full citizens.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a:t>
            </a:fld>
            <a:endParaRPr lang="x-none"/>
          </a:p>
        </p:txBody>
      </p:sp>
    </p:spTree>
    <p:extLst>
      <p:ext uri="{BB962C8B-B14F-4D97-AF65-F5344CB8AC3E}">
        <p14:creationId xmlns:p14="http://schemas.microsoft.com/office/powerpoint/2010/main" val="21081378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Now read the end of Jack’s story, making clear to participants that different outcomes are possible and that the end of the story below is just one among many possible solutions.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120</a:t>
            </a:fld>
            <a:endParaRPr lang="x-none"/>
          </a:p>
        </p:txBody>
      </p:sp>
      <p:sp>
        <p:nvSpPr>
          <p:cNvPr id="6" name="Text Box 70">
            <a:extLst>
              <a:ext uri="{FF2B5EF4-FFF2-40B4-BE49-F238E27FC236}">
                <a16:creationId xmlns:a16="http://schemas.microsoft.com/office/drawing/2014/main" id="{B1319002-7C94-4A1E-9ED6-F8C55C746005}"/>
              </a:ext>
            </a:extLst>
          </p:cNvPr>
          <p:cNvSpPr txBox="1"/>
          <p:nvPr/>
        </p:nvSpPr>
        <p:spPr>
          <a:xfrm>
            <a:off x="680879" y="5482870"/>
            <a:ext cx="5687229" cy="321544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0000"/>
                </a:solidFill>
                <a:effectLst/>
                <a:uLnTx/>
                <a:uFillTx/>
                <a:latin typeface="Calibri"/>
                <a:ea typeface="SimSun" panose="02010600030101010101" pitchFamily="2" charset="-122"/>
                <a:cs typeface="Calibri" panose="020F0502020204030204" pitchFamily="34" charset="0"/>
              </a:rPr>
              <a:t>Jack (continued)</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Jack contacts Jane and Marlo and tells them he would like them to attend a couple of his counselling sessions during which they could discuss parenting issues. Once they have met with the counsellor, they agree on a plan:</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His friend Jane will check in on him on a regular basis in person or by phone. </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Marlo says he will look into family supports that may be available for Jack and will help him fill in any forms that may be required or accompany him if any visits to social services are necessary.</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The brother and friend will sometimes take the children for the weekend if Jack is feeling overwhelmed. </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They also agree to be available to discuss any big decisions concerning the children (e.g. schooling, holidays, etc.).</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Counselling sessions will also be organized for the children to help them understand the situation, to support their relationship with their father, and to make sure that they don’t feel abandoned or neglected when their father feels unwell.</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719496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3.2: Scenarios </a:t>
            </a:r>
            <a:r>
              <a:rPr lang="en-GB" b="1" i="1" dirty="0">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i="1" dirty="0">
                <a:latin typeface="Calibri" panose="020F0502020204030204" pitchFamily="34" charset="0"/>
                <a:ea typeface="SimSun" panose="02010600030101010101" pitchFamily="2" charset="-122"/>
                <a:cs typeface="Arial" panose="020B0604020202020204" pitchFamily="34" charset="0"/>
              </a:rPr>
              <a:t> Challenging situations (30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should allow participants to consider different options they could use to respect people’s right to legal capacity, even in the most challenging situations.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split into three groups. Assign one of the examples below to each group and distribute the relevant examples (Annex 1).</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121</a:t>
            </a:fld>
            <a:endParaRPr lang="x-none"/>
          </a:p>
        </p:txBody>
      </p:sp>
      <p:pic>
        <p:nvPicPr>
          <p:cNvPr id="5" name="Picture 4">
            <a:extLst>
              <a:ext uri="{FF2B5EF4-FFF2-40B4-BE49-F238E27FC236}">
                <a16:creationId xmlns:a16="http://schemas.microsoft.com/office/drawing/2014/main" id="{5BBEDA69-BEAD-4BC0-BEC6-778F456E98D8}"/>
              </a:ext>
            </a:extLst>
          </p:cNvPr>
          <p:cNvPicPr>
            <a:picLocks noChangeAspect="1"/>
          </p:cNvPicPr>
          <p:nvPr/>
        </p:nvPicPr>
        <p:blipFill>
          <a:blip r:embed="rId3"/>
          <a:stretch>
            <a:fillRect/>
          </a:stretch>
        </p:blipFill>
        <p:spPr>
          <a:xfrm>
            <a:off x="735056" y="6311504"/>
            <a:ext cx="5338676" cy="1739904"/>
          </a:xfrm>
          <a:prstGeom prst="rect">
            <a:avLst/>
          </a:prstGeom>
        </p:spPr>
      </p:pic>
    </p:spTree>
    <p:extLst>
      <p:ext uri="{BB962C8B-B14F-4D97-AF65-F5344CB8AC3E}">
        <p14:creationId xmlns:p14="http://schemas.microsoft.com/office/powerpoint/2010/main" val="12306114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5DCD80B6-A9AA-4D7E-9D4B-B16BEC5AE8CA}"/>
              </a:ext>
            </a:extLst>
          </p:cNvPr>
          <p:cNvPicPr>
            <a:picLocks noChangeAspect="1"/>
          </p:cNvPicPr>
          <p:nvPr/>
        </p:nvPicPr>
        <p:blipFill>
          <a:blip r:embed="rId3"/>
          <a:stretch>
            <a:fillRect/>
          </a:stretch>
        </p:blipFill>
        <p:spPr>
          <a:xfrm>
            <a:off x="600101" y="5750080"/>
            <a:ext cx="5447030" cy="1770974"/>
          </a:xfrm>
          <a:prstGeom prst="rect">
            <a:avLst/>
          </a:prstGeom>
        </p:spPr>
      </p:pic>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122</a:t>
            </a:fld>
            <a:endParaRPr lang="x-none"/>
          </a:p>
        </p:txBody>
      </p:sp>
    </p:spTree>
    <p:extLst>
      <p:ext uri="{BB962C8B-B14F-4D97-AF65-F5344CB8AC3E}">
        <p14:creationId xmlns:p14="http://schemas.microsoft.com/office/powerpoint/2010/main" val="28168961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B1340CF9-8FF4-4E3A-87F3-CA9B81E94965}"/>
              </a:ext>
            </a:extLst>
          </p:cNvPr>
          <p:cNvPicPr>
            <a:picLocks noChangeAspect="1"/>
          </p:cNvPicPr>
          <p:nvPr/>
        </p:nvPicPr>
        <p:blipFill>
          <a:blip r:embed="rId3"/>
          <a:stretch>
            <a:fillRect/>
          </a:stretch>
        </p:blipFill>
        <p:spPr>
          <a:xfrm>
            <a:off x="680879" y="5343247"/>
            <a:ext cx="5447030" cy="2112447"/>
          </a:xfrm>
          <a:prstGeom prst="rect">
            <a:avLst/>
          </a:prstGeom>
        </p:spPr>
      </p:pic>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123</a:t>
            </a:fld>
            <a:endParaRPr lang="x-none"/>
          </a:p>
        </p:txBody>
      </p:sp>
    </p:spTree>
    <p:extLst>
      <p:ext uri="{BB962C8B-B14F-4D97-AF65-F5344CB8AC3E}">
        <p14:creationId xmlns:p14="http://schemas.microsoft.com/office/powerpoint/2010/main" val="104402597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3488" y="173038"/>
            <a:ext cx="1800225" cy="1012825"/>
          </a:xfrm>
        </p:spPr>
      </p:sp>
      <p:sp>
        <p:nvSpPr>
          <p:cNvPr id="3" name="Notes Placeholder 2"/>
          <p:cNvSpPr>
            <a:spLocks noGrp="1"/>
          </p:cNvSpPr>
          <p:nvPr>
            <p:ph type="body" idx="1"/>
          </p:nvPr>
        </p:nvSpPr>
        <p:spPr>
          <a:xfrm>
            <a:off x="453037" y="928817"/>
            <a:ext cx="6148179" cy="9012107"/>
          </a:xfrm>
        </p:spPr>
        <p:txBody>
          <a:bodyPr/>
          <a:lstStyle/>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Then ask each group:</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Considering what has previously been discussed on the right to legal capacity (the right to make decisions for oneself) and supported decision-making, what would you do in this case? </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Could you suggest positive actions that could be taken in these situations that respect the right to legal capacity? </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Ask the three groups to nominate a spokesperson at the end of the group discussion to present their findings to the rest of the participants.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After each group’s presentation, allow for discussion in plenary on each scenario.</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Emphasise for all scenarios how people’s right to exercise legal capacity should always be respected, protected and fulfilled, even in challenging circumstances (such as the ones depicted in the case studies presented). Alternatives should always be sought in order to respect, protect and fulfil people’s right to make decisions.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Possible responses respecting people’s right to make decisions for each scenario include:</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Scenario 1: Claudia</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Arranging a meeting with her family to discuss how they can respect Claudia’s right to marry and have a family.</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Discussing and providing the support that Claudia and her partner might need to start a family and to help her in other areas of her life.</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Ensuring that Claudia has access to health care (i.e. prenatal and reproductive) in a way that is understandable to her. </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Looking for and linking Claudia to community resources (i.e. parenting classes, Circle of Support) to support her in raising a child. </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Scenario 2: </a:t>
            </a:r>
            <a:r>
              <a:rPr lang="en-GB" sz="1100" b="1" dirty="0" err="1">
                <a:solidFill>
                  <a:srgbClr val="4F81BD"/>
                </a:solidFill>
                <a:effectLst/>
                <a:latin typeface="Calibri" panose="020F0502020204030204" pitchFamily="34" charset="0"/>
                <a:ea typeface="SimSun" panose="02010600030101010101" pitchFamily="2" charset="-122"/>
                <a:cs typeface="Calibri" panose="020F0502020204030204" pitchFamily="34" charset="0"/>
              </a:rPr>
              <a:t>Nasima</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Connecting her to counselling services where she can seek assistance to address the bullying she has experienced. </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Encouraging and supporting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to identify her strengths and interests in order to explore meaningful job opportunities.</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Discussing the positions that most interest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Linking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with community services in order to build any new skills to help her find the job that she wants and to increase her confidence.</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Supporting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to discuss accommodation measures with future employers.</a:t>
            </a:r>
          </a:p>
          <a:p>
            <a:pPr algn="just">
              <a:lnSpc>
                <a:spcPct val="115000"/>
              </a:lnSpc>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GB" sz="1100" b="1" dirty="0">
                <a:solidFill>
                  <a:srgbClr val="4F81BD"/>
                </a:solidFill>
                <a:effectLst/>
                <a:latin typeface="Calibri" panose="020F0502020204030204" pitchFamily="34" charset="0"/>
                <a:ea typeface="SimSun" panose="02010600030101010101" pitchFamily="2" charset="-122"/>
                <a:cs typeface="Arial" panose="020B0604020202020204" pitchFamily="34" charset="0"/>
              </a:rPr>
              <a:t>Scenario 3: Christopher</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en-GB" sz="1100" b="1"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Trying to understand what Christopher values in the project and what he is trying to achieve.</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Talking with Christopher to encourage him to think longer before spending his savings on this project, and to consider carefully other projects or opportunities for a business. </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Trying to facilitate the creation of a small experiment to see if it meets Christopher’s expectations. Asking Christopher if there is a anyone he trusts who can give advice on his project.</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Encouraging and supporting Christopher to work out the pros and cons of spending all his money and selling his house, which would leave nothing for him to live on and which would in effect make it difficult to care for the stray cats and dogs.</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Linking him to peer supporters or peer support networks in the community.</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Encouraging him to identify what his financial needs are for daily living and to put that money aside so that if the project does not work out he still has sufficient money to live on.</a:t>
            </a:r>
          </a:p>
          <a:p>
            <a:endParaRPr lang="x-none" sz="1100" dirty="0"/>
          </a:p>
        </p:txBody>
      </p:sp>
      <p:sp>
        <p:nvSpPr>
          <p:cNvPr id="4" name="Slide Number Placeholder 3"/>
          <p:cNvSpPr>
            <a:spLocks noGrp="1"/>
          </p:cNvSpPr>
          <p:nvPr>
            <p:ph type="sldNum" sz="quarter" idx="5"/>
          </p:nvPr>
        </p:nvSpPr>
        <p:spPr/>
        <p:txBody>
          <a:bodyPr/>
          <a:lstStyle/>
          <a:p>
            <a:fld id="{356D4481-A8A4-4ADB-B768-6DF1FE3A744C}" type="slidenum">
              <a:rPr lang="x-none" smtClean="0"/>
              <a:t>124</a:t>
            </a:fld>
            <a:endParaRPr lang="x-none" dirty="0"/>
          </a:p>
        </p:txBody>
      </p:sp>
    </p:spTree>
    <p:extLst>
      <p:ext uri="{BB962C8B-B14F-4D97-AF65-F5344CB8AC3E}">
        <p14:creationId xmlns:p14="http://schemas.microsoft.com/office/powerpoint/2010/main" val="15534731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System failures in supported decision-making (10 min.)</a:t>
            </a:r>
          </a:p>
          <a:p>
            <a:endParaRPr lang="en-GB" b="1" i="1"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cases depict challenging situations.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in some situations, it seems impossible to find alternatives to substitute decision-making.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even more complicated when it is necessary to protect the rights and well-being of others (e.g. partner, children, parents).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such situations people often resort to making decisions instead for the person rather than trying to find alternative solutions that respect the person’s wishes.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very important to make sure that challenging situations are not used to justify substitute decision-making.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social services need to put in place clear processes to determine a person’s will and preferences.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this is not possible, after serious attempts have been made, decisions should be made based on the best interpretation of the will and preferences of the person.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125</a:t>
            </a:fld>
            <a:endParaRPr lang="x-none"/>
          </a:p>
        </p:txBody>
      </p:sp>
    </p:spTree>
    <p:extLst>
      <p:ext uri="{BB962C8B-B14F-4D97-AF65-F5344CB8AC3E}">
        <p14:creationId xmlns:p14="http://schemas.microsoft.com/office/powerpoint/2010/main" val="32694551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should be clear to the group that making decisions on behalf of other people is not acceptable.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 violation of the individual’s human rights and also a system failure.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Most of the time, this would not have occurred if support had been provided earlier before the situation escalated or deteriorated.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 should also be provided to relatives who may also suffer adverse consequences in difficult situations.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support mechanisms should be discussed and agreed upon by all the people concerned.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Each failure to respect people’s right to legal capacity should make everyone involved – mental health and other practitioners, families and others – review and question their current processes, practices and strategies, in order to understand what went wrong.</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meeting can be organized with all the stakeholders, including the person concerned, to discuss ways to avoid the same situation in the future.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126</a:t>
            </a:fld>
            <a:endParaRPr lang="x-none"/>
          </a:p>
        </p:txBody>
      </p:sp>
    </p:spTree>
    <p:extLst>
      <p:ext uri="{BB962C8B-B14F-4D97-AF65-F5344CB8AC3E}">
        <p14:creationId xmlns:p14="http://schemas.microsoft.com/office/powerpoint/2010/main" val="196702642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127</a:t>
            </a:fld>
            <a:endParaRPr lang="x-none"/>
          </a:p>
        </p:txBody>
      </p:sp>
    </p:spTree>
    <p:extLst>
      <p:ext uri="{BB962C8B-B14F-4D97-AF65-F5344CB8AC3E}">
        <p14:creationId xmlns:p14="http://schemas.microsoft.com/office/powerpoint/2010/main" val="212904929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Arial" panose="020B0604020202020204" pitchFamily="34" charset="0"/>
              </a:rPr>
              <a:t>Presentation: The role of nominated persons (20 min.)</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nominated person is a specific supporter who is trusted to communicate a best interpretation of the person’s will and preferences in future situations where it may be impracticable, after significant efforts have been made, to determine the person’s will and preferences directly. People may or may not find it useful to have a nominated person.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One specific person can be nominated or, alternatively, a group of people can be nominated who can collectively determine and communicate their best interpretation of the will and preferences of the person.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also possible to nominate different people for different issues that may require decision-making (e.g. health, finance).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person can indicate, if they wish, that among a group of people to be consulted the opinion of one particular person of their choosing should prevail.</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128</a:t>
            </a:fld>
            <a:endParaRPr lang="x-none"/>
          </a:p>
        </p:txBody>
      </p:sp>
    </p:spTree>
    <p:extLst>
      <p:ext uri="{BB962C8B-B14F-4D97-AF65-F5344CB8AC3E}">
        <p14:creationId xmlns:p14="http://schemas.microsoft.com/office/powerpoint/2010/main" val="17353678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best interpretation approach might need to be used, for instance, when a person becomes unconscious, unresponsive or has very severe and profound communication impairment.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best interpretation of a person’s will and preferences should be made according to what the person has told the nominated person in the past or what the nominated person understands the person would want on the basis of many discussions or close knowledge of the person.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Nominated persons, in this sense, are </a:t>
            </a:r>
            <a:r>
              <a:rPr lang="en-GB" b="1" i="1" dirty="0">
                <a:latin typeface="Calibri" panose="020F0502020204030204" pitchFamily="34" charset="0"/>
                <a:ea typeface="SimSun" panose="02010600030101010101" pitchFamily="2" charset="-122"/>
                <a:cs typeface="Calibri" panose="020F0502020204030204" pitchFamily="34" charset="0"/>
              </a:rPr>
              <a:t>not</a:t>
            </a:r>
            <a:r>
              <a:rPr lang="en-GB" dirty="0">
                <a:latin typeface="Calibri" panose="020F0502020204030204" pitchFamily="34" charset="0"/>
                <a:ea typeface="SimSun" panose="02010600030101010101" pitchFamily="2" charset="-122"/>
                <a:cs typeface="Calibri" panose="020F0502020204030204" pitchFamily="34" charset="0"/>
              </a:rPr>
              <a:t> “substitute decision-makers”.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not make decisions “instead” of the person.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Nor should they make decisions according to what they </a:t>
            </a:r>
            <a:r>
              <a:rPr lang="en-GB" i="1" dirty="0">
                <a:latin typeface="Calibri" panose="020F0502020204030204" pitchFamily="34" charset="0"/>
                <a:ea typeface="SimSun" panose="02010600030101010101" pitchFamily="2" charset="-122"/>
                <a:cs typeface="Calibri" panose="020F0502020204030204" pitchFamily="34" charset="0"/>
              </a:rPr>
              <a:t>think</a:t>
            </a:r>
            <a:r>
              <a:rPr lang="en-GB" dirty="0">
                <a:latin typeface="Calibri" panose="020F0502020204030204" pitchFamily="34" charset="0"/>
                <a:ea typeface="SimSun" panose="02010600030101010101" pitchFamily="2" charset="-122"/>
                <a:cs typeface="Calibri" panose="020F0502020204030204" pitchFamily="34" charset="0"/>
              </a:rPr>
              <a:t> is in the “best interests” of the person concerned.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129</a:t>
            </a:fld>
            <a:endParaRPr lang="x-none"/>
          </a:p>
        </p:txBody>
      </p:sp>
    </p:spTree>
    <p:extLst>
      <p:ext uri="{BB962C8B-B14F-4D97-AF65-F5344CB8AC3E}">
        <p14:creationId xmlns:p14="http://schemas.microsoft.com/office/powerpoint/2010/main" val="367164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Mental capacity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 term used to refer to the decision-making skills (or decision-making abilities) of a person.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Both the misconceptions and lack of understanding about the term “mental capacity” have led to the frequent denial of the right to legal capacity for people with disabilities.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Because of this confusion the terms “decision-making skills” or “ability to make decisions” will often be used in this training instead of mental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a:t>
            </a:fld>
            <a:endParaRPr lang="x-none"/>
          </a:p>
        </p:txBody>
      </p:sp>
    </p:spTree>
    <p:extLst>
      <p:ext uri="{BB962C8B-B14F-4D97-AF65-F5344CB8AC3E}">
        <p14:creationId xmlns:p14="http://schemas.microsoft.com/office/powerpoint/2010/main" val="12707045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1243013"/>
            <a:ext cx="4970462" cy="2797175"/>
          </a:xfrm>
        </p:spPr>
      </p:sp>
      <p:sp>
        <p:nvSpPr>
          <p:cNvPr id="3" name="Notes Placeholder 2"/>
          <p:cNvSpPr>
            <a:spLocks noGrp="1"/>
          </p:cNvSpPr>
          <p:nvPr>
            <p:ph type="body" idx="1"/>
          </p:nvPr>
        </p:nvSpPr>
        <p:spPr>
          <a:xfrm>
            <a:off x="680879" y="4374007"/>
            <a:ext cx="5447030" cy="4324302"/>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Before using the best interpretation approach, supporters should find out whether assistive technology or other forms of accommodation could help to determine the person’s actual will and preferences.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no accommodation can enable the person to communicate directly, then the nominated person should communicate their best interpretation of the will and preferences of the person concerned.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Nominated persons can also play an ordinary support role in situations which do not require a best interpretation of will and preferences.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can help to clarify the person’s will and preference when others may not understand the person’s communication.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may also support the person in asserting their choices towards others and can make sure that these choices are respected.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Nominations of representatives can be included in advance plans or directives (which will be discussed in the next session) or can be stated in a separate document (e.g. in the person’s care and treatment plan and medical records).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nominating someone to communicate one’s wishes and preference, it may be helpful to include an alternative nominated person in the advance plan in case the preferred person is unavailable for any reason.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130</a:t>
            </a:fld>
            <a:endParaRPr lang="x-none"/>
          </a:p>
        </p:txBody>
      </p:sp>
    </p:spTree>
    <p:extLst>
      <p:ext uri="{BB962C8B-B14F-4D97-AF65-F5344CB8AC3E}">
        <p14:creationId xmlns:p14="http://schemas.microsoft.com/office/powerpoint/2010/main" val="32428245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1243013"/>
            <a:ext cx="5256213" cy="2957512"/>
          </a:xfrm>
        </p:spPr>
      </p:sp>
      <p:sp>
        <p:nvSpPr>
          <p:cNvPr id="3" name="Notes Placeholder 2"/>
          <p:cNvSpPr>
            <a:spLocks noGrp="1"/>
          </p:cNvSpPr>
          <p:nvPr>
            <p:ph type="body" idx="1"/>
          </p:nvPr>
        </p:nvSpPr>
        <p:spPr>
          <a:xfrm>
            <a:off x="680879" y="4498268"/>
            <a:ext cx="5447030" cy="4200041"/>
          </a:xfrm>
        </p:spPr>
        <p:txBody>
          <a:bodyPr/>
          <a:lstStyle/>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The nominated person should:</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a trusted person:</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This should be someone who knows the person well and is able to respect the person’s rights and will and preferences, including their values and beliefs, when a decision is called for.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available: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is important to choose someone who can make themselves available when necessary. For example, someone whose job requires them to be far away from home or someone who has too many family or other obligations may not be the best person to choose.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NOT be a mental health or social service staff member: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This is to avoid any conflict of interest since staff may sometimes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favour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practices that are not necessarily what the person would have wanted (e.g. keeping the person at the hospital against the person’s will).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revocable: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nomination should be revocable at any time and the person should have the possibility to change their mind and to choose another person instead.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subject to accountability mechanisms: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Safeguards should be in place to check on how nominated persons are applying the “best interpretation” approach and to ensure that they do not abuse their role.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131</a:t>
            </a:fld>
            <a:endParaRPr lang="x-none"/>
          </a:p>
        </p:txBody>
      </p:sp>
    </p:spTree>
    <p:extLst>
      <p:ext uri="{BB962C8B-B14F-4D97-AF65-F5344CB8AC3E}">
        <p14:creationId xmlns:p14="http://schemas.microsoft.com/office/powerpoint/2010/main" val="33674328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it may also be useful to nominate a person who is able to navigate the medical and/or social system and who is thus in a good position to ensure that the will and preferences of the person  being respected.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little is known by service staff about the person’s will and preferences (for instance, a person comes to a service alone and clearly distressed but then does not communicate and it is not possible to identify immediately any supporter in the person’s life).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the person has come to the service, this would seem to indicate that the person is seeking support.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give people time to express what kind of support they want.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fact that they have come to the service is not a reason to decide for them what treatment or support should be given or what action should be taken.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132</a:t>
            </a:fld>
            <a:endParaRPr lang="x-none"/>
          </a:p>
        </p:txBody>
      </p:sp>
    </p:spTree>
    <p:extLst>
      <p:ext uri="{BB962C8B-B14F-4D97-AF65-F5344CB8AC3E}">
        <p14:creationId xmlns:p14="http://schemas.microsoft.com/office/powerpoint/2010/main" val="18884954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no supporters can be identified, an independent person (e.g. an advocate) should be appointed.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appointed person should make every effort possible to identify the person’s beliefs and values and to make decisions that are the best interpretation of the will and preferences of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because little is known about the person so far, the advocate’s best interpretation may not be completely correct.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Such situations must only be temporary.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appointed person has a duty to take steps to get to know the person better and to help them to build a social network, so that the person can personally choose a supporter.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133</a:t>
            </a:fld>
            <a:endParaRPr lang="x-none"/>
          </a:p>
        </p:txBody>
      </p:sp>
    </p:spTree>
    <p:extLst>
      <p:ext uri="{BB962C8B-B14F-4D97-AF65-F5344CB8AC3E}">
        <p14:creationId xmlns:p14="http://schemas.microsoft.com/office/powerpoint/2010/main" val="6324884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134</a:t>
            </a:fld>
            <a:endParaRPr lang="x-none"/>
          </a:p>
        </p:txBody>
      </p:sp>
    </p:spTree>
    <p:extLst>
      <p:ext uri="{BB962C8B-B14F-4D97-AF65-F5344CB8AC3E}">
        <p14:creationId xmlns:p14="http://schemas.microsoft.com/office/powerpoint/2010/main" val="31497494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1243013"/>
            <a:ext cx="4973638" cy="2797175"/>
          </a:xfrm>
        </p:spPr>
      </p:sp>
      <p:sp>
        <p:nvSpPr>
          <p:cNvPr id="3" name="Notes Placeholder 2"/>
          <p:cNvSpPr>
            <a:spLocks noGrp="1"/>
          </p:cNvSpPr>
          <p:nvPr>
            <p:ph type="body" idx="1"/>
          </p:nvPr>
        </p:nvSpPr>
        <p:spPr>
          <a:xfrm>
            <a:off x="449943" y="4209144"/>
            <a:ext cx="6023428" cy="4489166"/>
          </a:xfrm>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Key principles of supported decision-making (5 min.)</a:t>
            </a: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Recap with participants the key principles of supported decision-making:</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Everyone has a right to make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should be offered opportunities to receive support to make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decline support that may be offered to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should be able to receive support from persons they choose and trust and who can understand their values, wishes and background and can respect their will and preferences.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The level of support required depends on the complexity of the decision and the situation of the person who is making the decision.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learn from experience and to make bad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disagree with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change their minds, including the right to terminate support if it is no longer desired.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Others must respect the will and preferences of the person at all times, including in crisis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When it is not practicable, after significant efforts, to determine the person’s actual will and preferences, a best interpretation of their will and preferences should be determined in order to respect their right to legal capacity.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135</a:t>
            </a:fld>
            <a:endParaRPr lang="x-none"/>
          </a:p>
        </p:txBody>
      </p:sp>
    </p:spTree>
    <p:extLst>
      <p:ext uri="{BB962C8B-B14F-4D97-AF65-F5344CB8AC3E}">
        <p14:creationId xmlns:p14="http://schemas.microsoft.com/office/powerpoint/2010/main" val="37908226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1143000"/>
            <a:ext cx="2368550" cy="1333500"/>
          </a:xfrm>
        </p:spPr>
      </p:sp>
      <p:sp>
        <p:nvSpPr>
          <p:cNvPr id="3" name="Notes Placeholder 2"/>
          <p:cNvSpPr>
            <a:spLocks noGrp="1"/>
          </p:cNvSpPr>
          <p:nvPr>
            <p:ph type="body" idx="1"/>
          </p:nvPr>
        </p:nvSpPr>
        <p:spPr>
          <a:xfrm>
            <a:off x="680879" y="2696476"/>
            <a:ext cx="5447030" cy="6001833"/>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5.1: </a:t>
            </a:r>
            <a:r>
              <a:rPr lang="en-GB" b="1" i="1" u="sng" dirty="0">
                <a:latin typeface="Calibri" panose="020F0502020204030204" pitchFamily="34" charset="0"/>
                <a:ea typeface="SimSun" panose="02010600030101010101" pitchFamily="2" charset="-122"/>
                <a:cs typeface="Calibri" panose="020F0502020204030204" pitchFamily="34" charset="0"/>
              </a:rPr>
              <a:t>Personal action</a:t>
            </a:r>
            <a:r>
              <a:rPr lang="en-GB" b="1" i="1" dirty="0">
                <a:latin typeface="Calibri" panose="020F0502020204030204" pitchFamily="34" charset="0"/>
                <a:ea typeface="SimSun" panose="02010600030101010101" pitchFamily="2" charset="-122"/>
                <a:cs typeface="Calibri" panose="020F0502020204030204" pitchFamily="34" charset="0"/>
              </a:rPr>
              <a:t> to promote supported decision-making (15 min.)</a:t>
            </a:r>
            <a:endParaRPr lang="en-US" dirty="0"/>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brainstorming exercise is intended to encourage participants to discuss how they can personally implement and promote supported decision-making. This is meant to encourage the participants to commit to respect and strengthen people’s autonomy through personal action.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Start by brainstorming with the participants a list of possible personal actions. Write ideas on the flipcharts. Ask the participants: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action could you take </a:t>
            </a:r>
            <a:r>
              <a:rPr lang="en-GB" u="sng" dirty="0">
                <a:latin typeface="Calibri" panose="020F0502020204030204" pitchFamily="34" charset="0"/>
                <a:ea typeface="SimSun" panose="02010600030101010101" pitchFamily="2" charset="-122"/>
                <a:cs typeface="Calibri" panose="020F0502020204030204" pitchFamily="34" charset="0"/>
              </a:rPr>
              <a:t>personally</a:t>
            </a:r>
            <a:r>
              <a:rPr lang="en-GB" dirty="0">
                <a:latin typeface="Calibri" panose="020F0502020204030204" pitchFamily="34" charset="0"/>
                <a:ea typeface="SimSun" panose="02010600030101010101" pitchFamily="2" charset="-122"/>
                <a:cs typeface="Calibri" panose="020F0502020204030204" pitchFamily="34" charset="0"/>
              </a:rPr>
              <a:t> to support people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Some examples may include (but are not limited to):</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Get to know people as individuals. Get to know their opinions, their background, their social context and their supporters.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Take time to ask about and learn people’s opinions, preferences, likes and dislikes, and do not assume that you know what they want.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Acknowledge the fact that you may not always agree with a decision, but you still want to support and respect the person and the decisions that they make.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Acknowledge the fact that people can change their minds.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clear information.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find the information they need – if necessary, in a relevant format that they understand.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people time to reach a decision.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not dismiss someone’s view even if it seems unrealistic to you.</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Enable people to contact their friends, relatives and supporters when they need advice.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opportunities to discuss choices in an informal way.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identify support persons around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Talk with the person concerned about the option to receive support in settings different from the mental health or social service (e.g. at home, in the community, at a friend’s place, etc.).</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136</a:t>
            </a:fld>
            <a:endParaRPr lang="x-none"/>
          </a:p>
        </p:txBody>
      </p:sp>
    </p:spTree>
    <p:extLst>
      <p:ext uri="{BB962C8B-B14F-4D97-AF65-F5344CB8AC3E}">
        <p14:creationId xmlns:p14="http://schemas.microsoft.com/office/powerpoint/2010/main" val="11686482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1243013"/>
            <a:ext cx="3400425" cy="1912937"/>
          </a:xfrm>
        </p:spPr>
      </p:sp>
      <p:sp>
        <p:nvSpPr>
          <p:cNvPr id="3" name="Notes Placeholder 2"/>
          <p:cNvSpPr>
            <a:spLocks noGrp="1"/>
          </p:cNvSpPr>
          <p:nvPr>
            <p:ph type="body" idx="1"/>
          </p:nvPr>
        </p:nvSpPr>
        <p:spPr>
          <a:xfrm>
            <a:off x="680879" y="3454471"/>
            <a:ext cx="5447030" cy="5243838"/>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Presentation: Tips for supporters (5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time to listen and to learn from the person to understand what they want: some people may require more time to formulate what they want to say. Use active listening to encourage communication without pressing for immediate answers.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 to know the person that you support as well as their social context (e.g. what they like or dislike, what their goals in life are, and so 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time to discuss with the person the types of support they need and want, the decisions that are difficult for them to make, and the type of advice the person would like.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Give people sufficient time to reach a decision on their own.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Remain engaged with the person over time since their will and preferences may change.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Pay attention to what might help or hinder a person to make certain decisions – e.g. are there barriers within services, in their family, or in the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Remain aware that other people may try to influence you. Always keep in mind that the person you are supporting is driving the decision.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Find information about individuals, networks or services providing extra support and advice.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Find support for yourself, identify people or services that can help you in your role as a supporter.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how to cope with frustration. Sometimes it can be frustrating and even painful to respect the decisions of people we care about when we think they are wrong or that they might harm themselves. It is important to learn strategies for overcoming this kind of frustration.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137</a:t>
            </a:fld>
            <a:endParaRPr lang="x-none"/>
          </a:p>
        </p:txBody>
      </p:sp>
    </p:spTree>
    <p:extLst>
      <p:ext uri="{BB962C8B-B14F-4D97-AF65-F5344CB8AC3E}">
        <p14:creationId xmlns:p14="http://schemas.microsoft.com/office/powerpoint/2010/main" val="354400719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Exercise 5.2: Action to promote legal capacity and supported decision-making at the level of mental health and social services (20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Invite participants to brainstorm together a list of changes that need to be implemented in mental health and social services in order to adopt a supportive approach, including the specific actions that need to be taken in order to implement those changes.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question: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could be implemented to facilitate supported decision-making in a mental health or social service?</a:t>
            </a:r>
          </a:p>
          <a:p>
            <a:pPr marL="171450" indent="-171450" algn="jus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may think about a service they use or have used in the past, that they are working in, or that they have visited or have heard about.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138</a:t>
            </a:fld>
            <a:endParaRPr lang="x-none"/>
          </a:p>
        </p:txBody>
      </p:sp>
    </p:spTree>
    <p:extLst>
      <p:ext uri="{BB962C8B-B14F-4D97-AF65-F5344CB8AC3E}">
        <p14:creationId xmlns:p14="http://schemas.microsoft.com/office/powerpoint/2010/main" val="3796918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858838"/>
            <a:ext cx="4352925" cy="2447925"/>
          </a:xfrm>
        </p:spPr>
      </p:sp>
      <p:sp>
        <p:nvSpPr>
          <p:cNvPr id="3" name="Notes Placeholder 2"/>
          <p:cNvSpPr>
            <a:spLocks noGrp="1"/>
          </p:cNvSpPr>
          <p:nvPr>
            <p:ph type="body" idx="1"/>
          </p:nvPr>
        </p:nvSpPr>
        <p:spPr>
          <a:xfrm>
            <a:off x="680879" y="3690568"/>
            <a:ext cx="5447030" cy="5007741"/>
          </a:xfrm>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show possible responses to this question and ask the participants to comment on and discuss the different propositions: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Develop and adopt service-level policies that promote legal capacity and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Provide the staff with information to understand the right to legal capacity and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Encourage staff to develop their communication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Systematically ask about and respect the will and preferences of people using the service.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Promote training sessions and discussions on supported decision-making.</a:t>
            </a: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Appoint information champions/mentors to promote the use of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sure that people using the service have access to the relevant information to make informed decisions – in an appropriate format if necessary.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 people using the service in all mechanisms related to the organization, oversight and evaluation of the service to help develop a supportive approach.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Regularly provide people using the service with the opportunity to connect with sources of support outside the service (e.g. independent advocacy organizations, peer support workers or groups, etc.).</a:t>
            </a:r>
            <a:endParaRPr lang="x-none" dirty="0"/>
          </a:p>
          <a:p>
            <a:pPr marL="171450" marR="0" lvl="0" indent="-171450">
              <a:spcBef>
                <a:spcPts val="0"/>
              </a:spcBef>
              <a:spcAft>
                <a:spcPts val="400"/>
              </a:spcAft>
              <a:buClr>
                <a:srgbClr val="000000"/>
              </a:buClr>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139</a:t>
            </a:fld>
            <a:endParaRPr lang="x-none"/>
          </a:p>
        </p:txBody>
      </p:sp>
    </p:spTree>
    <p:extLst>
      <p:ext uri="{BB962C8B-B14F-4D97-AF65-F5344CB8AC3E}">
        <p14:creationId xmlns:p14="http://schemas.microsoft.com/office/powerpoint/2010/main" val="199495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Status approach to understanding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status approach is taken when people with psychosocial, intellectual or cognitive disabilities are automatically assumed to lack mental capacity (i.e. the ability to make decisions) by virtue of having a disability or diagnosis.</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 this approach, “mental capacity” is often considered to be a stable and permanent status that people either have or do not have.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These are misconceptions and negative stereotypes which are important to challenge.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a:t>
            </a:fld>
            <a:endParaRPr lang="x-none"/>
          </a:p>
        </p:txBody>
      </p:sp>
    </p:spTree>
    <p:extLst>
      <p:ext uri="{BB962C8B-B14F-4D97-AF65-F5344CB8AC3E}">
        <p14:creationId xmlns:p14="http://schemas.microsoft.com/office/powerpoint/2010/main" val="114089816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20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140</a:t>
            </a:fld>
            <a:endParaRPr lang="x-none"/>
          </a:p>
        </p:txBody>
      </p:sp>
    </p:spTree>
    <p:extLst>
      <p:ext uri="{BB962C8B-B14F-4D97-AF65-F5344CB8AC3E}">
        <p14:creationId xmlns:p14="http://schemas.microsoft.com/office/powerpoint/2010/main" val="269855451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What is advance planning? (60 min.)</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we have seen in the previous session, supported decision-making can ensure that people take charge of decisions about their lives.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is one of the tools that can be used to ensure that the will and preferences of the person are considered and respected.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refers to the process of making a person’s choices and preferences about future situations known when the person experiences difficulty in making their will and preferences known to others and where a response may be needed.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Other people (e.g. supporters, general health or mental health practitioners) can refer to the person’s advance plan to make sure they follow the person’s directives and respect what the person wants.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may prove particularly useful for persons who may be distressed, who experience psychosis or dementia, or who simply may want to specify their wishes in advance should they be unable to communicate them in the future.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141</a:t>
            </a:fld>
            <a:endParaRPr lang="x-none"/>
          </a:p>
        </p:txBody>
      </p:sp>
    </p:spTree>
    <p:extLst>
      <p:ext uri="{BB962C8B-B14F-4D97-AF65-F5344CB8AC3E}">
        <p14:creationId xmlns:p14="http://schemas.microsoft.com/office/powerpoint/2010/main" val="13440853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are sometimes called living wills or advance directives.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are generally written documents.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people who are unable to write should have the possibility to record their will and preferences in audio or video formats or to receive support in writing them down.</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communities and cultures, people may not have a tradition of writing documents (such as wills, contracts, etc.).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this does not prevent people from expressing verbally or in other informal ways their choices about care, treatment and support.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142</a:t>
            </a:fld>
            <a:endParaRPr lang="x-none"/>
          </a:p>
        </p:txBody>
      </p:sp>
    </p:spTree>
    <p:extLst>
      <p:ext uri="{BB962C8B-B14F-4D97-AF65-F5344CB8AC3E}">
        <p14:creationId xmlns:p14="http://schemas.microsoft.com/office/powerpoint/2010/main" val="11661696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may develop an advance plan for crisis situations as part of a recovery plan.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recovery plan is a document written by a person (on their own or in collaboration with others) that helps to guide their recovery journey.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 tool designed to help people to live the life they want and to achieve their goals.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is very useful in the context of a recovery plan because it helps people think through the things that they like and want and the things that they do not.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also provides guidance to others (e.g. health workers, families, friends, etc.).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more information on recovery plans, see the QualityRights module </a:t>
            </a:r>
            <a:r>
              <a:rPr lang="en-GB" i="1" dirty="0">
                <a:latin typeface="Calibri" panose="020F0502020204030204" pitchFamily="34" charset="0"/>
                <a:ea typeface="SimSun" panose="02010600030101010101" pitchFamily="2" charset="-122"/>
                <a:cs typeface="Calibri" panose="020F0502020204030204" pitchFamily="34" charset="0"/>
              </a:rPr>
              <a:t>Recovery practices for mental health and well-being</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143</a:t>
            </a:fld>
            <a:endParaRPr lang="x-none"/>
          </a:p>
        </p:txBody>
      </p:sp>
    </p:spTree>
    <p:extLst>
      <p:ext uri="{BB962C8B-B14F-4D97-AF65-F5344CB8AC3E}">
        <p14:creationId xmlns:p14="http://schemas.microsoft.com/office/powerpoint/2010/main" val="119571097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should always have a choice on whether or not to make advance plans.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should not be a requirement imposed by a mental health or social service or by a service staff member.</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some countries, the law makes advance plans binding.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This means than other people (e.g. service providers, family and friends, etc.) are legally bound to respect the directives stated in the advance plan.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many cases, laws also outline situations when binding advance directives can be overridden (e.g. lifesaving emergencies, incompatibility with the known wishes and preference of the person).</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1" indent="-171450">
              <a:spcBef>
                <a:spcPts val="0"/>
              </a:spcBef>
              <a:spcAft>
                <a:spcPts val="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in the United  Kingdom people can make binding advance plans but situations where they can be overridden include when the person requests something that is illegal (e.g. assisted suicide).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144</a:t>
            </a:fld>
            <a:endParaRPr lang="x-none"/>
          </a:p>
        </p:txBody>
      </p:sp>
    </p:spTree>
    <p:extLst>
      <p:ext uri="{BB962C8B-B14F-4D97-AF65-F5344CB8AC3E}">
        <p14:creationId xmlns:p14="http://schemas.microsoft.com/office/powerpoint/2010/main" val="5022161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Content of advance plans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People can include as much or as little information as they want in their advance plan.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However, the more details that people provide in the advance plan, the more likely it is to be implemented in the way that they want.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addition, thinking about and elaborating scenarios that people are likely to encounter can bring clarity to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145</a:t>
            </a:fld>
            <a:endParaRPr lang="x-none"/>
          </a:p>
        </p:txBody>
      </p:sp>
    </p:spTree>
    <p:extLst>
      <p:ext uri="{BB962C8B-B14F-4D97-AF65-F5344CB8AC3E}">
        <p14:creationId xmlns:p14="http://schemas.microsoft.com/office/powerpoint/2010/main" val="34722192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Nominated persons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 many different reasons, some people may not want to write an advance plan.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 instance, they may be confident that, if they are unable to communicate their decisions in the future, their partner, family members and/or friends will make a decision which is based on their will and preferences and which reflects their beliefs and values in life.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Even in these cases, an advance plan can still be useful to indicate who should be consulted.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As explained earlier, the person can nominate one person or a group of people who would discuss in order to establish what is the best interpretation of the will and preferences of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146</a:t>
            </a:fld>
            <a:endParaRPr lang="x-none"/>
          </a:p>
        </p:txBody>
      </p:sp>
    </p:spTree>
    <p:extLst>
      <p:ext uri="{BB962C8B-B14F-4D97-AF65-F5344CB8AC3E}">
        <p14:creationId xmlns:p14="http://schemas.microsoft.com/office/powerpoint/2010/main" val="349981420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2522510"/>
          </a:xfrm>
          <a:solidFill>
            <a:schemeClr val="accent5">
              <a:lumMod val="20000"/>
              <a:lumOff val="80000"/>
            </a:schemeClr>
          </a:solidFill>
        </p:spPr>
        <p:txBody>
          <a:bodyPr/>
          <a:lstStyle/>
          <a:p>
            <a:pPr algn="just">
              <a:lnSpc>
                <a:spcPct val="115000"/>
              </a:lnSpc>
              <a:spcAft>
                <a:spcPts val="600"/>
              </a:spcAft>
            </a:pPr>
            <a:r>
              <a:rPr lang="en-US" b="1" dirty="0">
                <a:latin typeface="Calibri" panose="020F0502020204030204" pitchFamily="34" charset="0"/>
                <a:ea typeface="SimSun" panose="02010600030101010101" pitchFamily="2" charset="-122"/>
                <a:cs typeface="Calibri" panose="020F0502020204030204" pitchFamily="34" charset="0"/>
              </a:rPr>
              <a:t>Example:</a:t>
            </a:r>
            <a:r>
              <a:rPr lang="en-US" dirty="0">
                <a:latin typeface="Calibri" panose="020F0502020204030204" pitchFamily="34" charset="0"/>
                <a:ea typeface="SimSun" panose="02010600030101010101" pitchFamily="2" charset="-122"/>
                <a:cs typeface="Calibri" panose="020F0502020204030204" pitchFamily="34" charset="0"/>
              </a:rPr>
              <a:t> When a decision needs to be made In Yasmin’s family, people generally come together to discuss and find a solution which everybody agrees on. Yasmin does not think that she can anticipate all the decisions to be made if she becomes unable to communicate her choices in future. In the area of health, she also thinks that science and medicine are constantly evolving and new treatments may become available. </a:t>
            </a:r>
          </a:p>
          <a:p>
            <a:pPr algn="just">
              <a:lnSpc>
                <a:spcPct val="115000"/>
              </a:lnSpc>
            </a:pPr>
            <a:r>
              <a:rPr lang="en-US" dirty="0">
                <a:latin typeface="Calibri" panose="020F0502020204030204" pitchFamily="34" charset="0"/>
                <a:ea typeface="SimSun" panose="02010600030101010101" pitchFamily="2" charset="-122"/>
                <a:cs typeface="Calibri" panose="020F0502020204030204" pitchFamily="34" charset="0"/>
              </a:rPr>
              <a:t>Therefore, she writes an advance directive stating that if one day she becomes unable to communicate her health decisions, she wants her husband, parents, brothers and sisters to gather and reach a decision based on what they think she would have wanted in these circumstances.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pPr>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147</a:t>
            </a:fld>
            <a:endParaRPr lang="x-none"/>
          </a:p>
        </p:txBody>
      </p:sp>
    </p:spTree>
    <p:extLst>
      <p:ext uri="{BB962C8B-B14F-4D97-AF65-F5344CB8AC3E}">
        <p14:creationId xmlns:p14="http://schemas.microsoft.com/office/powerpoint/2010/main" val="273274239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Directive for care, treatment and support for health-related needs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Regarding health and mental health-related needs, people can specify: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tabLst>
                <a:tab pos="2165350" algn="l"/>
              </a:tabLst>
            </a:pPr>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572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 treatment, care and support options they want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572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 treatment, care and support options they do not want.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148</a:t>
            </a:fld>
            <a:endParaRPr lang="x-none"/>
          </a:p>
        </p:txBody>
      </p:sp>
    </p:spTree>
    <p:extLst>
      <p:ext uri="{BB962C8B-B14F-4D97-AF65-F5344CB8AC3E}">
        <p14:creationId xmlns:p14="http://schemas.microsoft.com/office/powerpoint/2010/main" val="120184829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advance refusal of a support, care or treatment option is different from advance consent to a support, care or treatment.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6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Advance refusal guarantees that a person will not be given that specific form of support, care or treatment.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10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advance consent does not guarantee that the person will be given that form of treatment. Reasons why the person might not receive this support, care or treatment option may include, for instance, that the service does not offer this option or that resources do not allow for this type of treatment.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people may want to develop and implement their advance plan outside the context of mental health or social services and may wish include forms of support which are not related to health care (e.g. personal assistance, peer respite, etc.).</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149</a:t>
            </a:fld>
            <a:endParaRPr lang="x-none"/>
          </a:p>
        </p:txBody>
      </p:sp>
    </p:spTree>
    <p:extLst>
      <p:ext uri="{BB962C8B-B14F-4D97-AF65-F5344CB8AC3E}">
        <p14:creationId xmlns:p14="http://schemas.microsoft.com/office/powerpoint/2010/main" val="309897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Outcome approach t understanding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when a person with a psychosocial, intellectual or cognitive disability makes a decision that others do not agree with, it is assumed that the person is not capable of making the decision “due to their condition” and hence they are denied the right to make future decisions.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called the “</a:t>
            </a:r>
            <a:r>
              <a:rPr lang="en-GB" u="sng" dirty="0">
                <a:latin typeface="Calibri" panose="020F0502020204030204" pitchFamily="34" charset="0"/>
                <a:ea typeface="SimSun" panose="02010600030101010101" pitchFamily="2" charset="-122"/>
                <a:cs typeface="Calibri" panose="020F0502020204030204" pitchFamily="34" charset="0"/>
              </a:rPr>
              <a:t>outcome approach</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type of approach is often used by practitioners in mental health and social services and by family members, sometimes consciously and at other times unconsciously.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However, everyone at times makes decisions and choices in life that others do not agree with and this should not be a reason for denying people the right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a:t>
            </a:fld>
            <a:endParaRPr lang="x-none"/>
          </a:p>
        </p:txBody>
      </p:sp>
    </p:spTree>
    <p:extLst>
      <p:ext uri="{BB962C8B-B14F-4D97-AF65-F5344CB8AC3E}">
        <p14:creationId xmlns:p14="http://schemas.microsoft.com/office/powerpoint/2010/main" val="40933352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5430230"/>
            <a:ext cx="5447030" cy="1913628"/>
          </a:xfrm>
          <a:solidFill>
            <a:srgbClr val="FFCCFF"/>
          </a:solidFill>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At this point in the presentation show participants the following video on advance planning for health care: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Planning ahead – living with younger onset dementia</a:t>
            </a:r>
            <a:r>
              <a:rPr lang="en-GB" dirty="0">
                <a:latin typeface="Calibri" panose="020F0502020204030204" pitchFamily="34" charset="0"/>
                <a:ea typeface="SimSun" panose="02010600030101010101" pitchFamily="2" charset="-122"/>
                <a:cs typeface="Calibri" panose="020F0502020204030204" pitchFamily="34" charset="0"/>
              </a:rPr>
              <a:t>: (5:08) Original video produced by Office for the Ageing, SA Health, Adelaide, Australia</a:t>
            </a:r>
          </a:p>
          <a:p>
            <a:pPr algn="just">
              <a:lnSpc>
                <a:spcPct val="115000"/>
              </a:lnSpc>
            </a:pP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/8sVCoxYbLIk</a:t>
            </a:r>
            <a:r>
              <a:rPr lang="en-GB" dirty="0">
                <a:latin typeface="Calibri" panose="020F0502020204030204" pitchFamily="34" charset="0"/>
                <a:ea typeface="SimSun" panose="02010600030101010101" pitchFamily="2" charset="-122"/>
                <a:cs typeface="Calibri" panose="020F0502020204030204" pitchFamily="34" charset="0"/>
              </a:rPr>
              <a:t>, accessed 9 April 2019, Acknowledgement: Kate </a:t>
            </a:r>
            <a:r>
              <a:rPr lang="en-GB" dirty="0" err="1">
                <a:latin typeface="Calibri" panose="020F0502020204030204" pitchFamily="34" charset="0"/>
                <a:ea typeface="SimSun" panose="02010600030101010101" pitchFamily="2" charset="-122"/>
                <a:cs typeface="Calibri" panose="020F0502020204030204" pitchFamily="34" charset="0"/>
              </a:rPr>
              <a:t>Swaffer</a:t>
            </a:r>
            <a:r>
              <a:rPr lang="en-GB" dirty="0">
                <a:latin typeface="Calibri" panose="020F0502020204030204" pitchFamily="34" charset="0"/>
                <a:ea typeface="SimSun" panose="02010600030101010101" pitchFamily="2" charset="-122"/>
                <a:cs typeface="Calibri" panose="020F0502020204030204" pitchFamily="34" charset="0"/>
              </a:rPr>
              <a:t>, Co-founder, Chair &amp; CEO of Dementia Alliance International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www.infodai.org</a:t>
            </a:r>
            <a:r>
              <a:rPr lang="en-GB" dirty="0">
                <a:latin typeface="Calibri" panose="020F0502020204030204" pitchFamily="34" charset="0"/>
                <a:ea typeface="SimSun" panose="02010600030101010101" pitchFamily="2" charset="-122"/>
                <a:cs typeface="Calibri" panose="020F0502020204030204" pitchFamily="34" charset="0"/>
              </a:rPr>
              <a:t>.</a:t>
            </a:r>
            <a:r>
              <a:rPr lang="en-GB" u="sng" dirty="0">
                <a:latin typeface="Calibri" panose="020F0502020204030204" pitchFamily="34" charset="0"/>
                <a:ea typeface="SimSun" panose="02010600030101010101" pitchFamily="2" charset="-122"/>
                <a:cs typeface="Calibri" panose="020F0502020204030204" pitchFamily="34" charset="0"/>
              </a:rPr>
              <a:t> </a:t>
            </a:r>
            <a:endParaRPr lang="en-GB"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150</a:t>
            </a:fld>
            <a:endParaRPr lang="x-none"/>
          </a:p>
        </p:txBody>
      </p:sp>
      <p:sp>
        <p:nvSpPr>
          <p:cNvPr id="5" name="Rectangle 4">
            <a:extLst>
              <a:ext uri="{FF2B5EF4-FFF2-40B4-BE49-F238E27FC236}">
                <a16:creationId xmlns:a16="http://schemas.microsoft.com/office/drawing/2014/main" id="{6C01712C-ABD4-4BA0-A9CB-9FCB634CC914}"/>
              </a:ext>
            </a:extLst>
          </p:cNvPr>
          <p:cNvSpPr/>
          <p:nvPr/>
        </p:nvSpPr>
        <p:spPr>
          <a:xfrm>
            <a:off x="680879" y="4718650"/>
            <a:ext cx="5447030" cy="461665"/>
          </a:xfrm>
          <a:prstGeom prst="rect">
            <a:avLst/>
          </a:prstGeom>
        </p:spPr>
        <p:txBody>
          <a:bodyPr wrap="square">
            <a:spAutoFit/>
          </a:bodyPr>
          <a:lstStyle/>
          <a:p>
            <a:pPr lvl="0" algn="just"/>
            <a:r>
              <a:rPr lang="en-GB" sz="1200" dirty="0">
                <a:solidFill>
                  <a:prstClr val="black"/>
                </a:solidFill>
                <a:latin typeface="Calibri" panose="020F0502020204030204" pitchFamily="34" charset="0"/>
                <a:ea typeface="SimSun" panose="02010600030101010101" pitchFamily="2" charset="-122"/>
                <a:cs typeface="Calibri" panose="020F0502020204030204" pitchFamily="34" charset="0"/>
              </a:rPr>
              <a:t>At this point in the presentation show participants the following video on advance planning for health care:</a:t>
            </a:r>
            <a:endParaRPr lang="x-none" sz="1200" dirty="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251651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Directive for support in other areas of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their advance plan, people may also want to specify their wishes about other aspect of their lives. For example:</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care of the children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bills and property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taxes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151</a:t>
            </a:fld>
            <a:endParaRPr lang="x-none"/>
          </a:p>
        </p:txBody>
      </p:sp>
    </p:spTree>
    <p:extLst>
      <p:ext uri="{BB962C8B-B14F-4D97-AF65-F5344CB8AC3E}">
        <p14:creationId xmlns:p14="http://schemas.microsoft.com/office/powerpoint/2010/main" val="32078317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1243013"/>
            <a:ext cx="4610100" cy="2593975"/>
          </a:xfrm>
        </p:spPr>
      </p:sp>
      <p:sp>
        <p:nvSpPr>
          <p:cNvPr id="3" name="Notes Placeholder 2"/>
          <p:cNvSpPr>
            <a:spLocks noGrp="1"/>
          </p:cNvSpPr>
          <p:nvPr>
            <p:ph type="body" idx="1"/>
          </p:nvPr>
        </p:nvSpPr>
        <p:spPr>
          <a:xfrm>
            <a:off x="680879" y="4150336"/>
            <a:ext cx="5447030" cy="4547973"/>
          </a:xfrm>
        </p:spPr>
        <p:txBody>
          <a:bodyPr/>
          <a:lstStyle/>
          <a:p>
            <a:pPr marR="0" lvl="0">
              <a:spcBef>
                <a:spcPts val="0"/>
              </a:spcBef>
              <a:spcAft>
                <a:spcPts val="120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“Ulysses clauses”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should not prevent people from changing their mind and people should generally be able to revoke their plans at any time.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some people may wish to anticipate a situation in which they may express or state a wish or preference which is not in accordance with their values and long-term will.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case, they can </a:t>
            </a:r>
            <a:r>
              <a:rPr lang="en-GB" b="1" u="sng" dirty="0">
                <a:latin typeface="Calibri" panose="020F0502020204030204" pitchFamily="34" charset="0"/>
                <a:ea typeface="SimSun" panose="02010600030101010101" pitchFamily="2" charset="-122"/>
                <a:cs typeface="Calibri" panose="020F0502020204030204" pitchFamily="34" charset="0"/>
              </a:rPr>
              <a:t>explicitly</a:t>
            </a:r>
            <a:r>
              <a:rPr lang="en-GB" dirty="0">
                <a:latin typeface="Calibri" panose="020F0502020204030204" pitchFamily="34" charset="0"/>
                <a:ea typeface="SimSun" panose="02010600030101010101" pitchFamily="2" charset="-122"/>
                <a:cs typeface="Calibri" panose="020F0502020204030204" pitchFamily="34" charset="0"/>
              </a:rPr>
              <a:t> specify that what they have stated in their advance plan should take precedence over their stated wishes and preferences during specific future events.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mechanism is called a “Ulysses clause” in some jurisdictions.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measure should be used with caution, especially if it authorizes others to use force to override one’s will and preferences in the specified future event.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 additional safeguard could be to have a group of supporters confirming that the Ulysses clause reflects the long-term will and preferences of the person and is consistent with what is written in the advance plan, despite the fact that the person is expressing contrary preferences at that moment.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After the situation has occurred, the person should carefully review the Ulysses clause, with the support of others if they want, to make sure that the course of action taken was helpful and consistent with their values and long-term will.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152</a:t>
            </a:fld>
            <a:endParaRPr lang="x-none"/>
          </a:p>
        </p:txBody>
      </p:sp>
    </p:spTree>
    <p:extLst>
      <p:ext uri="{BB962C8B-B14F-4D97-AF65-F5344CB8AC3E}">
        <p14:creationId xmlns:p14="http://schemas.microsoft.com/office/powerpoint/2010/main" val="104124751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Examples of the use of Ulysses clauses: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lnSpc>
                <a:spcPct val="115000"/>
              </a:lnSpc>
              <a:spcBef>
                <a:spcPts val="0"/>
              </a:spcBef>
              <a:spcAft>
                <a:spcPts val="600"/>
              </a:spcAft>
              <a:buFont typeface="+mj-lt"/>
              <a:buAutoNum type="arabicPeriod"/>
            </a:pPr>
            <a:r>
              <a:rPr lang="en-GB" i="1" dirty="0">
                <a:latin typeface="Calibri" panose="020F0502020204030204" pitchFamily="34" charset="0"/>
                <a:ea typeface="SimSun" panose="02010600030101010101" pitchFamily="2" charset="-122"/>
                <a:cs typeface="Calibri" panose="020F0502020204030204" pitchFamily="34" charset="0"/>
              </a:rPr>
              <a:t>Kwame has been diagnosed with bipolar disorder. He knows that a particular type of medication has extremely negative effects on him. It is very clear to him that he does not want this type of medication. However, he is concerned that when he feels really low, he would not be assertive enough to object to whatever medication staff might offer him. </a:t>
            </a:r>
          </a:p>
          <a:p>
            <a:pPr marL="342900" marR="0" lvl="0">
              <a:lnSpc>
                <a:spcPct val="115000"/>
              </a:lnSpc>
              <a:spcBef>
                <a:spcPts val="0"/>
              </a:spcBef>
              <a:spcAft>
                <a:spcPts val="0"/>
              </a:spcAft>
            </a:pPr>
            <a:r>
              <a:rPr lang="en-GB" i="1" dirty="0">
                <a:latin typeface="Calibri" panose="020F0502020204030204" pitchFamily="34" charset="0"/>
                <a:ea typeface="SimSun" panose="02010600030101010101" pitchFamily="2" charset="-122"/>
                <a:cs typeface="Calibri" panose="020F0502020204030204" pitchFamily="34" charset="0"/>
              </a:rPr>
              <a:t>Therefore, he decides to write in his advance directive that he does not want to be given this type of medication in any circumstance, even if he agrees to it during a crisis.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153</a:t>
            </a:fld>
            <a:endParaRPr lang="x-none"/>
          </a:p>
        </p:txBody>
      </p:sp>
    </p:spTree>
    <p:extLst>
      <p:ext uri="{BB962C8B-B14F-4D97-AF65-F5344CB8AC3E}">
        <p14:creationId xmlns:p14="http://schemas.microsoft.com/office/powerpoint/2010/main" val="290531902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AutoNum type="arabicPeriod" startAt="2"/>
            </a:pPr>
            <a:r>
              <a:rPr lang="en-GB" i="1" dirty="0">
                <a:latin typeface="Calibri" panose="020F0502020204030204" pitchFamily="34" charset="0"/>
                <a:ea typeface="SimSun" panose="02010600030101010101" pitchFamily="2" charset="-122"/>
                <a:cs typeface="Calibri" panose="020F0502020204030204" pitchFamily="34" charset="0"/>
              </a:rPr>
              <a:t>Li-Ming knows that at some time in the future she will find it increasingly difficult to make decisions about her life due to the progression of Alzheimer’s disease. She trusts her cousin who knows her very well and is always supportive of her decisions. However, she does not want her brother involved in decisions related to her life because he is likely to overrule her will and preferences since he often thinks he knows what is best for her. </a:t>
            </a:r>
          </a:p>
          <a:p>
            <a:pPr marL="228600" marR="0" lvl="0">
              <a:lnSpc>
                <a:spcPct val="115000"/>
              </a:lnSpc>
              <a:spcBef>
                <a:spcPts val="0"/>
              </a:spcBef>
              <a:spcAft>
                <a:spcPts val="0"/>
              </a:spcAft>
            </a:pPr>
            <a:r>
              <a:rPr lang="en-GB" i="1" dirty="0">
                <a:latin typeface="Calibri" panose="020F0502020204030204" pitchFamily="34" charset="0"/>
                <a:ea typeface="SimSun" panose="02010600030101010101" pitchFamily="2" charset="-122"/>
                <a:cs typeface="Calibri" panose="020F0502020204030204" pitchFamily="34" charset="0"/>
              </a:rPr>
              <a:t>She therefore develops an advance directive indicating who can communicate her will and preferences (i.e. her cousin) if she is unable to communicate them, and also specifying some of her choices for her future that she can already identify – e.g. she wants to live at home and receive support there rather than go into a retirement home, she specifies how her money can be spent, who can have keys to her house, what medical conditions she needs medication for, which medications she is not prepared to take etc.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154</a:t>
            </a:fld>
            <a:endParaRPr lang="x-none"/>
          </a:p>
        </p:txBody>
      </p:sp>
    </p:spTree>
    <p:extLst>
      <p:ext uri="{BB962C8B-B14F-4D97-AF65-F5344CB8AC3E}">
        <p14:creationId xmlns:p14="http://schemas.microsoft.com/office/powerpoint/2010/main" val="18985258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243013"/>
            <a:ext cx="5167313" cy="2908300"/>
          </a:xfrm>
        </p:spPr>
      </p:sp>
      <p:sp>
        <p:nvSpPr>
          <p:cNvPr id="3" name="Notes Placeholder 2"/>
          <p:cNvSpPr>
            <a:spLocks noGrp="1"/>
          </p:cNvSpPr>
          <p:nvPr>
            <p:ph type="body" idx="1"/>
          </p:nvPr>
        </p:nvSpPr>
        <p:spPr>
          <a:xfrm>
            <a:off x="680879" y="4436138"/>
            <a:ext cx="5447030" cy="4262172"/>
          </a:xfrm>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When should advance plans come into effect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Morrissey, 2015 #137"/>
              </a:rPr>
              <a:t>25</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dirty="0">
                <a:latin typeface="Calibri" panose="020F0502020204030204" pitchFamily="34" charset="0"/>
                <a:ea typeface="SimSun" panose="02010600030101010101" pitchFamily="2" charset="-122"/>
                <a:cs typeface="Calibri" panose="020F0502020204030204" pitchFamily="34" charset="0"/>
              </a:rPr>
              <a:t>?</a:t>
            </a:r>
            <a:endParaRPr lang="en-US" dirty="0"/>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Currently, in most countries which have introduced advance planning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Advance plans come into effect when people are assessed as not having mental capacity (i.e. the ability to make decisions).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this situation, once the advance plan comes into effect, the person is no longer allowed to make their own decisions directly or to change their mind.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law requires that people have “capacity” in order to make a valid advance plan. </a:t>
            </a: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means that people under guardianship cannot make a legally valid advance plan. </a:t>
            </a: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means that advance plans will not be legally valid if they are made during crisis or other situations in which the person is not considered to have the ability to make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Advance plans will sometimes not be considered as having effect in situations where a person is involuntarily admitted to a mental health or social service.</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a person who is detained involuntarily can also be given treatment against their will despite the existence of an advance plan.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155</a:t>
            </a:fld>
            <a:endParaRPr lang="x-none"/>
          </a:p>
        </p:txBody>
      </p:sp>
    </p:spTree>
    <p:extLst>
      <p:ext uri="{BB962C8B-B14F-4D97-AF65-F5344CB8AC3E}">
        <p14:creationId xmlns:p14="http://schemas.microsoft.com/office/powerpoint/2010/main" val="159247517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Although these types of advance documents can allow people to assert a degree of control and to negotiate about proposed support, care or treatment options, the legal restrictions placed on their implementation reduces their compliance with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The CRPD requires a completely different approach: </a:t>
            </a:r>
            <a:endParaRPr lang="x-none" dirty="0">
              <a:latin typeface="Calibri" panose="020F0502020204030204" pitchFamily="34" charset="0"/>
              <a:ea typeface="SimSun" panose="02010600030101010101" pitchFamily="2" charset="-122"/>
              <a:cs typeface="Calibri" panose="020F0502020204030204" pitchFamily="34" charset="0"/>
            </a:endParaRPr>
          </a:p>
          <a:p>
            <a:pPr marL="57150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According to article 12 of the CRPD, people have the right to legal capacity </a:t>
            </a:r>
            <a:r>
              <a:rPr lang="en-GB" b="1" u="sng" dirty="0">
                <a:latin typeface="Calibri" panose="020F0502020204030204" pitchFamily="34" charset="0"/>
                <a:ea typeface="SimSun" panose="02010600030101010101" pitchFamily="2" charset="-122"/>
                <a:cs typeface="Calibri" panose="020F0502020204030204" pitchFamily="34" charset="0"/>
              </a:rPr>
              <a:t>at all times</a:t>
            </a:r>
            <a:r>
              <a:rPr lang="en-GB" dirty="0">
                <a:latin typeface="Calibri" panose="020F0502020204030204" pitchFamily="34" charset="0"/>
                <a:ea typeface="SimSun" panose="02010600030101010101" pitchFamily="2" charset="-122"/>
                <a:cs typeface="Calibri" panose="020F0502020204030204" pitchFamily="34" charset="0"/>
              </a:rPr>
              <a:t>. </a:t>
            </a:r>
          </a:p>
          <a:p>
            <a:pPr marL="57150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Therefore, people should retain their right to make decisions directly and to change their mind, even if an advance plan has been drafted. </a:t>
            </a:r>
          </a:p>
          <a:p>
            <a:pPr marL="57150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fact that people develop advance plans does not mean they are “legally incapable”.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156</a:t>
            </a:fld>
            <a:endParaRPr lang="x-none"/>
          </a:p>
        </p:txBody>
      </p:sp>
    </p:spTree>
    <p:extLst>
      <p:ext uri="{BB962C8B-B14F-4D97-AF65-F5344CB8AC3E}">
        <p14:creationId xmlns:p14="http://schemas.microsoft.com/office/powerpoint/2010/main" val="77393975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may find it useful to make their advance plan binding for situations in which they could be unable to communicate their will and preferences directly. </a:t>
            </a:r>
            <a:endParaRPr lang="en-US" dirty="0">
              <a:solidFill>
                <a:schemeClr val="tx1"/>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guarantees that others respect the directives stated in the plan.</a:t>
            </a:r>
          </a:p>
          <a:p>
            <a:pPr marL="171450" indent="-171450" algn="just">
              <a:spcAft>
                <a:spcPts val="6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these cases, the person should specify the situations or criteria in which the supporter can start to put the plan into effect, as well as the situations and criteria concerning when they should stop implementing the plan.</a:t>
            </a:r>
          </a:p>
          <a:p>
            <a:pPr marL="171450" indent="-171450" algn="just">
              <a:spcAft>
                <a:spcPts val="6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implementation of an advance plan should not prevent supporters from trying regularly to engage and communicate with the person directly in order to see how the person reacts to any action being taken, if they can communicate their will and preferences directly again and if these have changed.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157</a:t>
            </a:fld>
            <a:endParaRPr lang="x-none"/>
          </a:p>
        </p:txBody>
      </p:sp>
    </p:spTree>
    <p:extLst>
      <p:ext uri="{BB962C8B-B14F-4D97-AF65-F5344CB8AC3E}">
        <p14:creationId xmlns:p14="http://schemas.microsoft.com/office/powerpoint/2010/main" val="36487778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persons can communicate their will and preferences directly, advance plans can be useful </a:t>
            </a:r>
            <a:r>
              <a:rPr lang="en-GB" b="1" u="sng" dirty="0">
                <a:latin typeface="Calibri" panose="020F0502020204030204" pitchFamily="34" charset="0"/>
                <a:ea typeface="SimSun" panose="02010600030101010101" pitchFamily="2" charset="-122"/>
                <a:cs typeface="Calibri" panose="020F0502020204030204" pitchFamily="34" charset="0"/>
              </a:rPr>
              <a:t>communication tools</a:t>
            </a:r>
            <a:r>
              <a:rPr lang="en-GB" dirty="0">
                <a:latin typeface="Calibri" panose="020F0502020204030204" pitchFamily="34" charset="0"/>
                <a:ea typeface="SimSun" panose="02010600030101010101" pitchFamily="2" charset="-122"/>
                <a:cs typeface="Calibri" panose="020F0502020204030204" pitchFamily="34" charset="0"/>
              </a:rPr>
              <a:t> to structure discussions: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useful for exploring and discussing with supporters the possible scenarios requiring decision-making, the pro and cons of decisions,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can help supporters to feel at ease with the plans and feel confident in putting them into practice.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971550" marR="0" lvl="1"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can be used as a reference point for the will and preferences of the person. Supporters can remind the person of what they discussed and set down in the advance plan, but they should accept that the views of the person can evolve and that persons can change their mind.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158</a:t>
            </a:fld>
            <a:endParaRPr lang="x-none"/>
          </a:p>
        </p:txBody>
      </p:sp>
    </p:spTree>
    <p:extLst>
      <p:ext uri="{BB962C8B-B14F-4D97-AF65-F5344CB8AC3E}">
        <p14:creationId xmlns:p14="http://schemas.microsoft.com/office/powerpoint/2010/main" val="304848106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Advance planning in countries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159</a:t>
            </a:fld>
            <a:endParaRPr lang="x-none"/>
          </a:p>
        </p:txBody>
      </p:sp>
      <p:sp>
        <p:nvSpPr>
          <p:cNvPr id="6" name="Text Box 80">
            <a:extLst>
              <a:ext uri="{FF2B5EF4-FFF2-40B4-BE49-F238E27FC236}">
                <a16:creationId xmlns:a16="http://schemas.microsoft.com/office/drawing/2014/main" id="{4437EEE0-0CF1-4B6A-96E9-35C7D9E0C8C9}"/>
              </a:ext>
            </a:extLst>
          </p:cNvPr>
          <p:cNvSpPr txBox="1"/>
          <p:nvPr/>
        </p:nvSpPr>
        <p:spPr>
          <a:xfrm>
            <a:off x="810436" y="5341521"/>
            <a:ext cx="5589825" cy="278518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Example: German law (2009) </a:t>
            </a: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t>
            </a:r>
            <a:r>
              <a:rPr kumimoji="0" lang="en-GB" sz="1100" b="0" i="0" u="none" strike="noStrike" kern="0" cap="none" spc="0" normalizeH="0" baseline="0" noProof="0" dirty="0">
                <a:ln>
                  <a:noFill/>
                </a:ln>
                <a:solidFill>
                  <a:srgbClr val="0000FF"/>
                </a:solidFill>
                <a:effectLst/>
                <a:uLnTx/>
                <a:uFillTx/>
                <a:latin typeface="Calibri"/>
                <a:ea typeface="SimSun" panose="02010600030101010101" pitchFamily="2" charset="-122"/>
                <a:cs typeface="Calibri" panose="020F0502020204030204" pitchFamily="34" charset="0"/>
                <a:hlinkClick r:id="rId3" tooltip="Wiesing U, 2010 #480"/>
              </a:rPr>
              <a:t>26</a:t>
            </a: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Germany has a law that makes advance directives binding, including in the context of mental health care. </a:t>
            </a:r>
          </a:p>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In their advance directives, people may nominate a supporter whose role is to assert the person’s will vis-à-vis the practitioner.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The law adds that if the person does not have an advance directive, the person’s presumed will and preference concerning treatment must be determined on the basis of concrete evidence such as previous oral statements.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Following the entry into force of the law, users of mental health services have developed a model of advance directive against any form of coercion in psychiatry. The model is called </a:t>
            </a:r>
            <a:r>
              <a:rPr kumimoji="0" lang="en-GB" sz="1100" b="0" i="0" u="none" strike="noStrike" kern="0" cap="none" spc="0" normalizeH="0" baseline="0" noProof="0" dirty="0" err="1">
                <a:ln>
                  <a:noFill/>
                </a:ln>
                <a:solidFill>
                  <a:sysClr val="windowText" lastClr="000000"/>
                </a:solidFill>
                <a:effectLst/>
                <a:uLnTx/>
                <a:uFillTx/>
                <a:latin typeface="Calibri"/>
                <a:ea typeface="SimSun" panose="02010600030101010101" pitchFamily="2" charset="-122"/>
                <a:cs typeface="Calibri" panose="020F0502020204030204" pitchFamily="34" charset="0"/>
              </a:rPr>
              <a:t>PatVerfü</a:t>
            </a: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4908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243013"/>
            <a:ext cx="4508500" cy="2536825"/>
          </a:xfrm>
        </p:spPr>
      </p:sp>
      <p:sp>
        <p:nvSpPr>
          <p:cNvPr id="3" name="Notes Placeholder 2"/>
          <p:cNvSpPr>
            <a:spLocks noGrp="1"/>
          </p:cNvSpPr>
          <p:nvPr>
            <p:ph type="body" idx="1"/>
          </p:nvPr>
        </p:nvSpPr>
        <p:spPr>
          <a:xfrm>
            <a:off x="680879" y="4063353"/>
            <a:ext cx="5447030" cy="4634956"/>
          </a:xfrm>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Functional tests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the mental health field, functional tests for “mental capacity” are often used in an attempt to determine whether a person can:</a:t>
            </a:r>
            <a:endParaRPr lang="x-none" dirty="0">
              <a:latin typeface="Calibri" panose="020F0502020204030204" pitchFamily="34" charset="0"/>
              <a:ea typeface="SimSun" panose="02010600030101010101" pitchFamily="2" charset="-122"/>
              <a:cs typeface="Calibri" panose="020F0502020204030204" pitchFamily="34" charset="0"/>
            </a:endParaRPr>
          </a:p>
          <a:p>
            <a:pPr marL="685800" marR="0" lvl="0" indent="-228600">
              <a:spcBef>
                <a:spcPts val="0"/>
              </a:spcBef>
              <a:spcAft>
                <a:spcPts val="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information about a specific decision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228600">
              <a:spcBef>
                <a:spcPts val="0"/>
              </a:spcBef>
              <a:spcAft>
                <a:spcPts val="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the potential consequences of the decision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228600">
              <a:spcBef>
                <a:spcPts val="0"/>
              </a:spcBef>
              <a:spcAft>
                <a:spcPts val="6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communicate the decision.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“Functional tests” or “capacity tests” are generally carried out by mental health and other practitioners or capacity assessors.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the concepts of “mental capacity” and “functional capacity tests” are flawed because the way we make decisions cannot be measured scientifically.</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we make decisions on the basis of very rational reasons and sometimes they are based on our emotions and feelings.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is no universal process of decision-making and no right or wrong way to make decisions.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All persons have their own process of thinking and it is not possible to fully know, understand or assess what is going on in another person’s mind.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any case, everyone has a right to make decisions at all times, including in crisis situations or extreme states, regardless of their assessed ability to make or to communicate decisions.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a:t>
            </a:fld>
            <a:endParaRPr lang="x-none"/>
          </a:p>
        </p:txBody>
      </p:sp>
    </p:spTree>
    <p:extLst>
      <p:ext uri="{BB962C8B-B14F-4D97-AF65-F5344CB8AC3E}">
        <p14:creationId xmlns:p14="http://schemas.microsoft.com/office/powerpoint/2010/main" val="302289797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Even when countries do not legally recognize advance plans, this does not prevent supporters, as well as mental health and other practitioners, from developing and implementing them.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social services can:</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Put in place a policy to respect individuals’ decision-making at all times.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Inform people using services about the opportunity to create advance plans and can make necessary resources available to support them in developing their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Encourage people to make advance plans to anticipate future needs and scenarios and to nominate supporters.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When the situation requires their use, respect the directives stated in a person’s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160</a:t>
            </a:fld>
            <a:endParaRPr lang="x-none"/>
          </a:p>
        </p:txBody>
      </p:sp>
    </p:spTree>
    <p:extLst>
      <p:ext uri="{BB962C8B-B14F-4D97-AF65-F5344CB8AC3E}">
        <p14:creationId xmlns:p14="http://schemas.microsoft.com/office/powerpoint/2010/main" val="34195754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do not replace the need and duty to respect a person’s autonomy and right to legal capacity at all times.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involves respecting people’s support, care and treatment choices, including in crisis situations.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161</a:t>
            </a:fld>
            <a:endParaRPr lang="x-none"/>
          </a:p>
        </p:txBody>
      </p:sp>
    </p:spTree>
    <p:extLst>
      <p:ext uri="{BB962C8B-B14F-4D97-AF65-F5344CB8AC3E}">
        <p14:creationId xmlns:p14="http://schemas.microsoft.com/office/powerpoint/2010/main" val="33272829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The benefits of advance planning for service providers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Advance planning can also help service providers in their practice.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Often, mental health and other practitioners are concerned that, if people refuse treatment, care or support, and if they do not use coercive measures to admit and/or treat people, they will be held responsible or liable for any bad outcomes that may occur.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law should make sure that practitioners are not held responsible if they follow the instructions stated in the person’s advance plan.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This will help to remove barriers that may prevent practitioners from adhering to advance plans and from respecting people’s choices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162</a:t>
            </a:fld>
            <a:endParaRPr lang="x-none"/>
          </a:p>
        </p:txBody>
      </p:sp>
    </p:spTree>
    <p:extLst>
      <p:ext uri="{BB962C8B-B14F-4D97-AF65-F5344CB8AC3E}">
        <p14:creationId xmlns:p14="http://schemas.microsoft.com/office/powerpoint/2010/main" val="15353986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616011"/>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Examples of advance plan templates:</a:t>
            </a:r>
          </a:p>
          <a:p>
            <a:pPr algn="just"/>
            <a:r>
              <a:rPr lang="en-US" dirty="0">
                <a:latin typeface="Calibri" panose="020F0502020204030204" pitchFamily="34" charset="0"/>
                <a:ea typeface="SimSun" panose="02010600030101010101" pitchFamily="2" charset="-122"/>
                <a:cs typeface="Calibri" panose="020F0502020204030204" pitchFamily="34" charset="0"/>
              </a:rPr>
              <a:t>1. In this box, you can find an example of what a completed advance planning document might look like.</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163</a:t>
            </a:fld>
            <a:endParaRPr lang="x-none"/>
          </a:p>
        </p:txBody>
      </p:sp>
    </p:spTree>
    <p:extLst>
      <p:ext uri="{BB962C8B-B14F-4D97-AF65-F5344CB8AC3E}">
        <p14:creationId xmlns:p14="http://schemas.microsoft.com/office/powerpoint/2010/main" val="414034708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1243013"/>
            <a:ext cx="4972050" cy="2797175"/>
          </a:xfrm>
        </p:spPr>
      </p:sp>
      <p:sp>
        <p:nvSpPr>
          <p:cNvPr id="3" name="Notes Placeholder 2"/>
          <p:cNvSpPr>
            <a:spLocks noGrp="1"/>
          </p:cNvSpPr>
          <p:nvPr>
            <p:ph type="body" idx="1"/>
          </p:nvPr>
        </p:nvSpPr>
        <p:spPr>
          <a:xfrm>
            <a:off x="680879" y="4398859"/>
            <a:ext cx="5447030" cy="4299450"/>
          </a:xfrm>
        </p:spPr>
        <p:txBody>
          <a:bodyPr/>
          <a:lstStyle/>
          <a:p>
            <a:r>
              <a:rPr lang="en-US" dirty="0"/>
              <a:t>2. Current health issues should be included with directions about your preferences for how these should be managed and why.</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164</a:t>
            </a:fld>
            <a:endParaRPr lang="x-none"/>
          </a:p>
        </p:txBody>
      </p:sp>
    </p:spTree>
    <p:extLst>
      <p:ext uri="{BB962C8B-B14F-4D97-AF65-F5344CB8AC3E}">
        <p14:creationId xmlns:p14="http://schemas.microsoft.com/office/powerpoint/2010/main" val="23446142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Consent or refusal for medical treatment, including “do not resuscitate” clauses.</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165</a:t>
            </a:fld>
            <a:endParaRPr lang="x-none"/>
          </a:p>
        </p:txBody>
      </p:sp>
    </p:spTree>
    <p:extLst>
      <p:ext uri="{BB962C8B-B14F-4D97-AF65-F5344CB8AC3E}">
        <p14:creationId xmlns:p14="http://schemas.microsoft.com/office/powerpoint/2010/main" val="39024794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Unacceptable health outcomes after medical intervention, including high levels of dependency and care, not being able to communicate my wishes and preferences.</a:t>
            </a:r>
          </a:p>
          <a:p>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166</a:t>
            </a:fld>
            <a:endParaRPr lang="x-none"/>
          </a:p>
        </p:txBody>
      </p:sp>
    </p:spTree>
    <p:extLst>
      <p:ext uri="{BB962C8B-B14F-4D97-AF65-F5344CB8AC3E}">
        <p14:creationId xmlns:p14="http://schemas.microsoft.com/office/powerpoint/2010/main" val="282438912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981075"/>
            <a:ext cx="3983038" cy="2241550"/>
          </a:xfrm>
        </p:spPr>
      </p:sp>
      <p:sp>
        <p:nvSpPr>
          <p:cNvPr id="3" name="Notes Placeholder 2"/>
          <p:cNvSpPr>
            <a:spLocks noGrp="1"/>
          </p:cNvSpPr>
          <p:nvPr>
            <p:ph type="body" idx="1"/>
          </p:nvPr>
        </p:nvSpPr>
        <p:spPr>
          <a:xfrm>
            <a:off x="680879" y="3454399"/>
            <a:ext cx="5447030" cy="7406061"/>
          </a:xfrm>
        </p:spPr>
        <p:txBody>
          <a:bodyPr/>
          <a:lstStyle/>
          <a:p>
            <a:pPr>
              <a:spcAft>
                <a:spcPts val="600"/>
              </a:spcAft>
            </a:pPr>
            <a:r>
              <a:rPr lang="en-US" b="1" dirty="0"/>
              <a:t>5. Preferences and directives regarding related non-health issues</a:t>
            </a:r>
          </a:p>
          <a:p>
            <a:pPr marL="171450" indent="-171450">
              <a:spcAft>
                <a:spcPts val="600"/>
              </a:spcAft>
              <a:buFont typeface="Arial" panose="020B0604020202020204" pitchFamily="34" charset="0"/>
              <a:buChar char="•"/>
            </a:pPr>
            <a:r>
              <a:rPr lang="en-US" dirty="0"/>
              <a:t>This information enables supporters to get to know and understand a person’s will and preferences and helps to ensure that these are respected. </a:t>
            </a:r>
          </a:p>
          <a:p>
            <a:pPr marL="171450" indent="-171450">
              <a:buFont typeface="Arial" panose="020B0604020202020204" pitchFamily="34" charset="0"/>
              <a:buChar char="•"/>
            </a:pPr>
            <a:r>
              <a:rPr lang="en-US" dirty="0"/>
              <a:t>It provides important information about who the person would like to take care of children and pets if the person is temporarily unable to do so, and also information about the activities that the person likes to do.</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167</a:t>
            </a:fld>
            <a:endParaRPr lang="x-none"/>
          </a:p>
        </p:txBody>
      </p:sp>
    </p:spTree>
    <p:extLst>
      <p:ext uri="{BB962C8B-B14F-4D97-AF65-F5344CB8AC3E}">
        <p14:creationId xmlns:p14="http://schemas.microsoft.com/office/powerpoint/2010/main" val="314041367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243013"/>
            <a:ext cx="3895725" cy="2190750"/>
          </a:xfrm>
        </p:spPr>
      </p:sp>
      <p:sp>
        <p:nvSpPr>
          <p:cNvPr id="3" name="Notes Placeholder 2"/>
          <p:cNvSpPr>
            <a:spLocks noGrp="1"/>
          </p:cNvSpPr>
          <p:nvPr>
            <p:ph type="body" idx="1"/>
          </p:nvPr>
        </p:nvSpPr>
        <p:spPr>
          <a:xfrm>
            <a:off x="680878" y="3156243"/>
            <a:ext cx="6126333" cy="6784682"/>
          </a:xfrm>
        </p:spPr>
        <p:txBody>
          <a:bodyPr/>
          <a:lstStyle/>
          <a:p>
            <a:endParaRPr lang="en-US" dirty="0"/>
          </a:p>
          <a:p>
            <a:endParaRPr lang="en-US" dirty="0"/>
          </a:p>
          <a:p>
            <a:endParaRPr lang="en-US" dirty="0"/>
          </a:p>
          <a:p>
            <a:r>
              <a:rPr lang="en-US" dirty="0"/>
              <a:t>6. People to consult on different areas of my life (e.g. finances, relationships, daily tasks, health matters).</a:t>
            </a:r>
          </a:p>
          <a:p>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168</a:t>
            </a:fld>
            <a:endParaRPr lang="x-none"/>
          </a:p>
        </p:txBody>
      </p:sp>
      <p:sp>
        <p:nvSpPr>
          <p:cNvPr id="7" name="Text Box 87">
            <a:extLst>
              <a:ext uri="{FF2B5EF4-FFF2-40B4-BE49-F238E27FC236}">
                <a16:creationId xmlns:a16="http://schemas.microsoft.com/office/drawing/2014/main" id="{1E7632BB-FF38-4C69-8CCB-B3964FE30FDF}"/>
              </a:ext>
            </a:extLst>
          </p:cNvPr>
          <p:cNvSpPr txBox="1"/>
          <p:nvPr/>
        </p:nvSpPr>
        <p:spPr>
          <a:xfrm>
            <a:off x="958755" y="4633685"/>
            <a:ext cx="4981763" cy="5057855"/>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About me</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Finances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Relationships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Daily routine tasks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Health matters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679574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If I am dying the following things are important to me.</a:t>
            </a:r>
          </a:p>
          <a:p>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169</a:t>
            </a:fld>
            <a:endParaRPr lang="x-none"/>
          </a:p>
        </p:txBody>
      </p:sp>
    </p:spTree>
    <p:extLst>
      <p:ext uri="{BB962C8B-B14F-4D97-AF65-F5344CB8AC3E}">
        <p14:creationId xmlns:p14="http://schemas.microsoft.com/office/powerpoint/2010/main" val="171139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243013"/>
            <a:ext cx="4926013" cy="2771775"/>
          </a:xfrm>
        </p:spPr>
      </p:sp>
      <p:sp>
        <p:nvSpPr>
          <p:cNvPr id="3" name="Notes Placeholder 2"/>
          <p:cNvSpPr>
            <a:spLocks noGrp="1"/>
          </p:cNvSpPr>
          <p:nvPr>
            <p:ph type="body" idx="1"/>
          </p:nvPr>
        </p:nvSpPr>
        <p:spPr>
          <a:xfrm>
            <a:off x="680879" y="4285298"/>
            <a:ext cx="5447030" cy="4413011"/>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Challenging misconceptions and negative stereotypes in mental health (50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presentation is to challenge misconceptions and negative stereotypes based on concrete examples.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remember the misconceptions and negative stereotypes raised during Exercise 1.1.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Briefly compare them with the misconceptions and negative stereotypes that will be challenged during this presentation: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Misconceptions and negative stereotypes often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make bad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sometimes have wrong ideas about reality, which lead to bad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should not decide about their treatment.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do not know what is best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Families and care partners know best what is good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know best what is good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lack the ability to make decisions.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like to be told what to do and they are afraid to make decisions for themselves.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a:t>
            </a:fld>
            <a:endParaRPr lang="x-none"/>
          </a:p>
        </p:txBody>
      </p:sp>
    </p:spTree>
    <p:extLst>
      <p:ext uri="{BB962C8B-B14F-4D97-AF65-F5344CB8AC3E}">
        <p14:creationId xmlns:p14="http://schemas.microsoft.com/office/powerpoint/2010/main" val="246518987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468313"/>
            <a:ext cx="4292600" cy="2416175"/>
          </a:xfrm>
        </p:spPr>
      </p:sp>
      <p:sp>
        <p:nvSpPr>
          <p:cNvPr id="3" name="Notes Placeholder 2"/>
          <p:cNvSpPr>
            <a:spLocks noGrp="1"/>
          </p:cNvSpPr>
          <p:nvPr>
            <p:ph type="body" idx="1"/>
          </p:nvPr>
        </p:nvSpPr>
        <p:spPr>
          <a:xfrm>
            <a:off x="680879" y="3317784"/>
            <a:ext cx="5447030" cy="5380526"/>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6.1: planning ahead (15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aim of this exercise is to encourage participants to think about the type of information they would need to consider in order to prepare an advance plan.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participants the following question: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information do you need to gather or consider before drafting an advance plan?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could include (but are not limited to):</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is important to me in my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my preferences for treatment and support in relation to different health conditions (e.g. terminal illness, mental health crisis, coma, dementia, chronic health issue)?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I want to include a “Do not resuscitate’’ clause in my advanced plan?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the different treatment, care and support options that can help my recovery in relation to health and life challenges?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Are there specific people that I would like to support me to make decisions in different areas of my life? Who are they?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How do I want others to respond to me if I am unable to communicate my decisions and choices, or if they think I am experiencing a mental health crisis, and where would I like to be supported?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the pros and cons of the different treatment, care and support options for my health condition, and of having none of these?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Who can help me with daily life obligations (e.g. bills, children, pets)?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my rights concerning treatment, care and support (e.g. my right to refuse treatment and my right to choose one practitioner or health-care provider over another)?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170</a:t>
            </a:fld>
            <a:endParaRPr lang="x-none"/>
          </a:p>
        </p:txBody>
      </p:sp>
    </p:spTree>
    <p:extLst>
      <p:ext uri="{BB962C8B-B14F-4D97-AF65-F5344CB8AC3E}">
        <p14:creationId xmlns:p14="http://schemas.microsoft.com/office/powerpoint/2010/main" val="351026239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10 minutes.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Now that the purpose and prerequisites of advance planning are understood, it is important to look at the process of making advance planning documents. The following presentation will describe different steps that may be helpful in doing so. Each step will be different for everyone. Some people may need to spend more time on a particular step while others will already have a very clear idea of what they want.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171</a:t>
            </a:fld>
            <a:endParaRPr lang="x-none"/>
          </a:p>
        </p:txBody>
      </p:sp>
    </p:spTree>
    <p:extLst>
      <p:ext uri="{BB962C8B-B14F-4D97-AF65-F5344CB8AC3E}">
        <p14:creationId xmlns:p14="http://schemas.microsoft.com/office/powerpoint/2010/main" val="285895891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Steps for making an advance plan (30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remember that no-one should be forced to make an advance plan.</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remember that an advance plan should reflect the will and preferences of the person, not those of other people.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other practitioners, family members and care partners are strongly encouraged to develop their own advance plan in order to be familiar with and support more effectively others undertaking this process.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172</a:t>
            </a:fld>
            <a:endParaRPr lang="x-none"/>
          </a:p>
        </p:txBody>
      </p:sp>
    </p:spTree>
    <p:extLst>
      <p:ext uri="{BB962C8B-B14F-4D97-AF65-F5344CB8AC3E}">
        <p14:creationId xmlns:p14="http://schemas.microsoft.com/office/powerpoint/2010/main" val="298046087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243013"/>
            <a:ext cx="3797300" cy="2136775"/>
          </a:xfrm>
        </p:spPr>
      </p:sp>
      <p:sp>
        <p:nvSpPr>
          <p:cNvPr id="3" name="Notes Placeholder 2"/>
          <p:cNvSpPr>
            <a:spLocks noGrp="1"/>
          </p:cNvSpPr>
          <p:nvPr>
            <p:ph type="body" idx="1"/>
          </p:nvPr>
        </p:nvSpPr>
        <p:spPr>
          <a:xfrm>
            <a:off x="680878" y="3603584"/>
            <a:ext cx="5821521" cy="5838569"/>
          </a:xfrm>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1: Think about it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first step is to think about how to approach advance planning. Some aspects to consider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I want to prepare the advance plan by myself or involve other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is important to me in my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my preferences for treatment and support in relation to different health conditions (e.g. terminal illness, mental health crisis, coma, dementia, chronic health issue)?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I want to include a “Do not resuscitate’’ clause in my advanced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different treatment, care and support options that can help my recovery in relation to health and life challenges?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do I want others to respond to me if I am unable to communicate my decisions and choices?</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Where would I like to be supported?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pros and cons of the different treatment, care and support options for my health condition, and of having none of these?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can help me with daily life obligations (e.g. bills, children, pets)?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my rights concerning treatment, care and support (e.g. my right to refuse treatment and my right to choose one practitioner or health-care provider over another)?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173</a:t>
            </a:fld>
            <a:endParaRPr lang="x-none"/>
          </a:p>
        </p:txBody>
      </p:sp>
    </p:spTree>
    <p:extLst>
      <p:ext uri="{BB962C8B-B14F-4D97-AF65-F5344CB8AC3E}">
        <p14:creationId xmlns:p14="http://schemas.microsoft.com/office/powerpoint/2010/main" val="366110851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87692" cy="4534101"/>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useful to identify people who can be consulted for help when making or implementing an advance plan. </a:t>
            </a: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Questions to think about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there specific people who I would like to support me to make decisions in different areas of my life? Who are they?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can I trust to support me and communicate my will and preferences?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would be a good contact person if I experience a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knows me well?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shares the same beliefs/values/vision of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174</a:t>
            </a:fld>
            <a:endParaRPr lang="x-none"/>
          </a:p>
        </p:txBody>
      </p:sp>
    </p:spTree>
    <p:extLst>
      <p:ext uri="{BB962C8B-B14F-4D97-AF65-F5344CB8AC3E}">
        <p14:creationId xmlns:p14="http://schemas.microsoft.com/office/powerpoint/2010/main" val="258604826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545750" cy="4519587"/>
          </a:xfrm>
        </p:spPr>
        <p:txBody>
          <a:bodyPr/>
          <a:lstStyle/>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The people to consult might include, for example: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Partner/husband/wife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Family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Care partners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Trained facilitators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Someone in a peer role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Religious or community leaders.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175</a:t>
            </a:fld>
            <a:endParaRPr lang="x-none"/>
          </a:p>
        </p:txBody>
      </p:sp>
    </p:spTree>
    <p:extLst>
      <p:ext uri="{BB962C8B-B14F-4D97-AF65-F5344CB8AC3E}">
        <p14:creationId xmlns:p14="http://schemas.microsoft.com/office/powerpoint/2010/main" val="42288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1243013"/>
            <a:ext cx="5367338" cy="3019425"/>
          </a:xfrm>
        </p:spPr>
      </p:sp>
      <p:sp>
        <p:nvSpPr>
          <p:cNvPr id="3" name="Notes Placeholder 2"/>
          <p:cNvSpPr>
            <a:spLocks noGrp="1"/>
          </p:cNvSpPr>
          <p:nvPr>
            <p:ph type="body" idx="1"/>
          </p:nvPr>
        </p:nvSpPr>
        <p:spPr>
          <a:xfrm>
            <a:off x="680878" y="4436137"/>
            <a:ext cx="5719921" cy="5157805"/>
          </a:xfrm>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2: Discuss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persons have identified the people who they want to be involved in the advance planning process, they can discuss the possible options with them if they wish.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Alternatively they may wish to research the different options first and then discuss them with potential experts or supporters.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practitioners or a peer can advise about what treatments, care and support options are available for different health conditions, and the implications and possible negative effects of accepting or refusing certain kinds of medical treatments, etc.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who provide advice should be aware of the various alternatives available to the person concerned.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be open to different options and not be fixed in their view as to the most appropriate option.</a:t>
            </a:r>
          </a:p>
          <a:p>
            <a:pPr marL="628650" lvl="1"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person may also want to discuss with family and friends the implications of certain options for them. </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Discussion should identify who would be ready to offer practical help to the person concerned (e.g. with daily obligations and routines).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176</a:t>
            </a:fld>
            <a:endParaRPr lang="x-none"/>
          </a:p>
        </p:txBody>
      </p:sp>
    </p:spTree>
    <p:extLst>
      <p:ext uri="{BB962C8B-B14F-4D97-AF65-F5344CB8AC3E}">
        <p14:creationId xmlns:p14="http://schemas.microsoft.com/office/powerpoint/2010/main" val="28876515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3: Be aware of the legal framework</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countries, certain advance planning documents are legally binding.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cases, this means that a specific procedure needs to be followed if the directive is to be considered enforceable.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may be necessary to ensure that the document is dated and signed by the person concerned.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law may also require witnesses to sign the plan, sometimes in front of an official authority.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also very important to know in advance whether there are any specific circumstances in which other people will be exceptionally authorized to override a binding advance planning document.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Lawyers, independent advocates, peer supporters or organizations of persons with disabilities may be able to provide the information needed.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177</a:t>
            </a:fld>
            <a:endParaRPr lang="x-none"/>
          </a:p>
        </p:txBody>
      </p:sp>
    </p:spTree>
    <p:extLst>
      <p:ext uri="{BB962C8B-B14F-4D97-AF65-F5344CB8AC3E}">
        <p14:creationId xmlns:p14="http://schemas.microsoft.com/office/powerpoint/2010/main" val="96424836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4: Formalize the advance plan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Now that the person has an idea about what he or she wants in terms of future care, support and treatment and who they want to be involved, they can document their choices in writing.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an advance planning form already exists in that country, then that form should be completed.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no such form currently exists, it is possible to record choices on a recovery plan or a separate document.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people may require assistance in formulating the advance plan in order to ensure that that their will and preferences are clearly stated and are understandable to everyone, without possibility of confusion or ambiguity.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services or organizations may provide the support of independent trained facilitators or advocates for this process.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178</a:t>
            </a:fld>
            <a:endParaRPr lang="x-none"/>
          </a:p>
        </p:txBody>
      </p:sp>
    </p:spTree>
    <p:extLst>
      <p:ext uri="{BB962C8B-B14F-4D97-AF65-F5344CB8AC3E}">
        <p14:creationId xmlns:p14="http://schemas.microsoft.com/office/powerpoint/2010/main" val="12061703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5: Make others aware that the advance plan exists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make sure that others are aware of the existence of the advance plan so they can refer to it when necessary.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person who filled in the form should retain a copy and other copies should be given to all relevant persons, including family members, friends and supporters as well as mental health and other practitioners.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Copies of the advance plan should be kept in the person’s medical records.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countries, online registry (i.e. a registry where copies of all advance plans are kept) or crisis card systems (i.e. cards on which people state their will and preferences and that can be kept in a wallet) may also be available.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 new technologies it is easier to make advance plans accessible (e.g. a copy can be kept on one’s telephone at all times).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179</a:t>
            </a:fld>
            <a:endParaRPr lang="x-none"/>
          </a:p>
        </p:txBody>
      </p:sp>
    </p:spTree>
    <p:extLst>
      <p:ext uri="{BB962C8B-B14F-4D97-AF65-F5344CB8AC3E}">
        <p14:creationId xmlns:p14="http://schemas.microsoft.com/office/powerpoint/2010/main" val="90456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Challenging the misconceptions and negative stereotypes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After each concrete example below, invite the participants to share their opinions.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that participants have the time and space to discuss and express any thoughts or concerns on this topic.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gn="just">
              <a:lnSpc>
                <a:spcPct val="115000"/>
              </a:lnSpc>
              <a:spcBef>
                <a:spcPts val="0"/>
              </a:spcBef>
              <a:spcAft>
                <a:spcPts val="60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Misconception: People with psychosocial, intellectual or cognitive disabilities make bad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Different people can have very different views on what is a good decision.</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Just because you think that someone is making a bad decision does not mean that the person should be prevented from making it. </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is true for all people.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opposite assumption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that people without psychosocial, intellectual or cognitive disabilities only make good decisions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also not true.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when people make a decision that has negative consequences it is still their right to do so.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a:t>
            </a:fld>
            <a:endParaRPr lang="x-none"/>
          </a:p>
        </p:txBody>
      </p:sp>
    </p:spTree>
    <p:extLst>
      <p:ext uri="{BB962C8B-B14F-4D97-AF65-F5344CB8AC3E}">
        <p14:creationId xmlns:p14="http://schemas.microsoft.com/office/powerpoint/2010/main" val="13428207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6: Review the advance plan periodically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remain engaged with the person on an ongoing basis. People’s choices and preferences concerning care, support and treatment may change and evolve over time.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Similarly, advance plans may need to be changed and updated in order to reflect new will and preferences, especially when people experience significant changes in their lives.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such situations it is essential to ensure that copies of the new plans replace the old ones, and that everyone concerned is provided with the changed/updated advance plan.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a person’s will and preferences are continually evolving, including during crisis situations, it is very important for supporters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to ensure that they are considering not only what is stated in the document but also  the current wishes of the person, and that they are not referring to outdated documents that no longer reflect the current will and preferences of the person.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180</a:t>
            </a:fld>
            <a:endParaRPr lang="x-none"/>
          </a:p>
        </p:txBody>
      </p:sp>
    </p:spTree>
    <p:extLst>
      <p:ext uri="{BB962C8B-B14F-4D97-AF65-F5344CB8AC3E}">
        <p14:creationId xmlns:p14="http://schemas.microsoft.com/office/powerpoint/2010/main" val="13822821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Exercise 7.1: What others must know… (40 min.)</a:t>
            </a:r>
          </a:p>
          <a:p>
            <a:endParaRPr lang="en-GB" b="1" i="1"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is intended to encourage participants to think about possible information that could be included in an advance planning document that they would develop for themselves.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participants with a copy of Annex 8 and ask them to complete at least three sections of the advance plan template. Once the exercise has been completed, the facilitator can discuss responses to the different sections in plenary.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181</a:t>
            </a:fld>
            <a:endParaRPr lang="x-none"/>
          </a:p>
        </p:txBody>
      </p:sp>
    </p:spTree>
    <p:extLst>
      <p:ext uri="{BB962C8B-B14F-4D97-AF65-F5344CB8AC3E}">
        <p14:creationId xmlns:p14="http://schemas.microsoft.com/office/powerpoint/2010/main" val="201224233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Tips when making an advance plan: (5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people make an advance plan, they may need to think about difficult past experiences which can be distressing. </a:t>
            </a: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Here is some advice that may help: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do not need to make a complete advance plan all in one go. They can take breaks if necessary or draft it over the course of several days or weeks.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should develop their advance plans when they are feeling good, not when they are feeling bad.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can be useful for the person to ask someone they trust to support them in the process of developing their advance plan (e.g. a peer support worker or a close, trusted friend). </a:t>
            </a: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supporter(s) may find it useful to create their own advance plan in the meantime.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can also help to have support from someone who has already created their own advance plan and who can therefore offer suggestions or share how they created their plan.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182</a:t>
            </a:fld>
            <a:endParaRPr lang="x-none"/>
          </a:p>
        </p:txBody>
      </p:sp>
    </p:spTree>
    <p:extLst>
      <p:ext uri="{BB962C8B-B14F-4D97-AF65-F5344CB8AC3E}">
        <p14:creationId xmlns:p14="http://schemas.microsoft.com/office/powerpoint/2010/main" val="15971362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1513" y="1243013"/>
            <a:ext cx="2846387" cy="1601787"/>
          </a:xfrm>
        </p:spPr>
      </p:sp>
      <p:sp>
        <p:nvSpPr>
          <p:cNvPr id="3" name="Notes Placeholder 2"/>
          <p:cNvSpPr>
            <a:spLocks noGrp="1"/>
          </p:cNvSpPr>
          <p:nvPr>
            <p:ph type="body" idx="1"/>
          </p:nvPr>
        </p:nvSpPr>
        <p:spPr>
          <a:xfrm>
            <a:off x="680879" y="3069260"/>
            <a:ext cx="5447030" cy="5629049"/>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7.2: Discussion: Real-life examples of advance statements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 this exercise it should be made very clear to participants that people are free to include whatever they want in their advance planning documents. However, one concern expressed by some mental health and other practitioners is that people will include unrealistic and unreasonable requests or refuse every kind of treatment and support. This exercise is intended to overcome that concern.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Here is a list of real statements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3" action="ppaction://hlinkfile" tooltip="Farrelly, 2014 #143">
                  <a:extLst>
                    <a:ext uri="{A12FA001-AC4F-418D-AE19-62706E023703}">
                      <ahyp:hlinkClr xmlns:ahyp="http://schemas.microsoft.com/office/drawing/2018/hyperlinkcolor" val="tx"/>
                    </a:ext>
                  </a:extLst>
                </a:hlinkClick>
              </a:rPr>
              <a:t>27</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4" action="ppaction://hlinkfile" tooltip="Pathare, 2014 #144">
                  <a:extLst>
                    <a:ext uri="{A12FA001-AC4F-418D-AE19-62706E023703}">
                      <ahyp:hlinkClr xmlns:ahyp="http://schemas.microsoft.com/office/drawing/2018/hyperlinkcolor" val="tx"/>
                    </a:ext>
                  </a:extLst>
                </a:hlinkClick>
              </a:rPr>
              <a:t>28</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expressed in advance planning documents in India and the United Kingdom.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participants with Annex 9 and give them time to read the statements. Emphasize that they are real-life examples.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would like people to tell me about, or give me feedback on, the symptoms they observe and tell me what’s wrong.”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don’t want threats of injection; I would like people to talk to me and explain the need to take medication.”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I am in hospital for a long period, I would like nurses to arrange for me to have a haircut.”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have been in and out of hospital because the assessment was done by people who do not know me and didn’t pick up that I was becoming unwell therefore kept discharging me. I would like the triage ward not to discharge me before speaking to my consultant”.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183</a:t>
            </a:fld>
            <a:endParaRPr lang="x-none"/>
          </a:p>
        </p:txBody>
      </p:sp>
    </p:spTree>
    <p:extLst>
      <p:ext uri="{BB962C8B-B14F-4D97-AF65-F5344CB8AC3E}">
        <p14:creationId xmlns:p14="http://schemas.microsoft.com/office/powerpoint/2010/main" val="167665028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1513" y="1243013"/>
            <a:ext cx="2846387" cy="1601787"/>
          </a:xfrm>
        </p:spPr>
      </p:sp>
      <p:sp>
        <p:nvSpPr>
          <p:cNvPr id="3" name="Notes Placeholder 2"/>
          <p:cNvSpPr>
            <a:spLocks noGrp="1"/>
          </p:cNvSpPr>
          <p:nvPr>
            <p:ph type="body" idx="1"/>
          </p:nvPr>
        </p:nvSpPr>
        <p:spPr>
          <a:xfrm>
            <a:off x="680879" y="3069260"/>
            <a:ext cx="5447030" cy="5629049"/>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7.2: Discussion: Real-life examples of advance statements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would like] clarity in my medication – a proper plan of who is giving me my medication and when.”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would prefer to be in hospital on an informal basis so I can be involved in decision-making concerning my care.”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“Medication A I do not want; it makes me experience bad dreams. B makes me feel worse and I would prefer medication C to medication D.”</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also very important for me to look after my appearance as this makes me feel better.”</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prefer not to talk to someone who takes things personally (e.g. family)”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184</a:t>
            </a:fld>
            <a:endParaRPr lang="x-none"/>
          </a:p>
        </p:txBody>
      </p:sp>
    </p:spTree>
    <p:extLst>
      <p:ext uri="{BB962C8B-B14F-4D97-AF65-F5344CB8AC3E}">
        <p14:creationId xmlns:p14="http://schemas.microsoft.com/office/powerpoint/2010/main" val="332702029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Encourage the group to express their views on these statements. You can ask the following questions: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that these statements make good sense?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Can you understand why people have included these statements in their advance planning documents?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185</a:t>
            </a:fld>
            <a:endParaRPr lang="x-none"/>
          </a:p>
        </p:txBody>
      </p:sp>
    </p:spTree>
    <p:extLst>
      <p:ext uri="{BB962C8B-B14F-4D97-AF65-F5344CB8AC3E}">
        <p14:creationId xmlns:p14="http://schemas.microsoft.com/office/powerpoint/2010/main" val="202453106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75" y="109538"/>
            <a:ext cx="3236913" cy="1820862"/>
          </a:xfrm>
        </p:spPr>
      </p:sp>
      <p:sp>
        <p:nvSpPr>
          <p:cNvPr id="3" name="Notes Placeholder 2"/>
          <p:cNvSpPr>
            <a:spLocks noGrp="1"/>
          </p:cNvSpPr>
          <p:nvPr>
            <p:ph type="body" idx="1"/>
          </p:nvPr>
        </p:nvSpPr>
        <p:spPr>
          <a:xfrm>
            <a:off x="130628" y="2046513"/>
            <a:ext cx="6676583" cy="7894412"/>
          </a:xfrm>
        </p:spPr>
        <p:txBody>
          <a:bodyPr/>
          <a:lstStyle/>
          <a:p>
            <a:pPr algn="just">
              <a:spcAft>
                <a:spcPts val="600"/>
              </a:spcAft>
            </a:pPr>
            <a:r>
              <a:rPr lang="en-GB" sz="1400" b="1" i="1" dirty="0">
                <a:latin typeface="Calibri" panose="020F0502020204030204" pitchFamily="34" charset="0"/>
                <a:ea typeface="SimSun" panose="02010600030101010101" pitchFamily="2" charset="-122"/>
                <a:cs typeface="Calibri" panose="020F0502020204030204" pitchFamily="34" charset="0"/>
              </a:rPr>
              <a:t>Exercise 7.3: Supporting people in making advance planning documents (30 min.)</a:t>
            </a:r>
            <a:endParaRPr lang="x-none"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400"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is aimed at encouraging participants to think about different ways to enable people to make advance planning documents. Ask participants the following question:</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What could be done in mental health and social services to facilitate the drafting of advance planning documents?</a:t>
            </a:r>
            <a:endParaRPr lang="x-none" sz="14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400" dirty="0">
                <a:solidFill>
                  <a:srgbClr val="4F81BD"/>
                </a:solidFill>
                <a:latin typeface="Calibri" panose="020F0502020204030204" pitchFamily="34" charset="0"/>
                <a:ea typeface="SimSun" panose="02010600030101010101" pitchFamily="2" charset="-122"/>
                <a:cs typeface="Calibri" panose="020F0502020204030204" pitchFamily="34" charset="0"/>
              </a:rPr>
              <a:t>Possible answers may include: </a:t>
            </a:r>
            <a:endParaRPr lang="x-none"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Provide information and training to the staff about advance planning.</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Encourage staff to complete their own advance plan to better understand the process.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Provide information to people about advance planning.</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Hold a regularly check with the person who has made an advance plan to see if they need to modify it.</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Check with people who have not made a formal advance plan to see whether they wish to do so. If so, refer them to an independent advocate to assist in developing the advance plan.</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Don’t pressure people to fill in their plan. Allow them to have time and space to think about their plan, consult others and write their advance plan at their own pace.</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using the service with trained persons who can facilitate the development of advance planning documents.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Organize a workshop to enable people to learn about the process and to start drafting their advance plans.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Provide accommodations for those who will need assistance in drafting advance planning documents – e.g. by allowing people who are unable to write to have their wishes and preferences recorded. </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advance planning documents are not lost or forgotten. For instance, make a clear mention of the existence of an advance plan in the person’s medical record, have the advance plans written or printed in a bright colour, and keep the plan in an online location that is accessible to supporters and service providers.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Plan regular meetings to discuss with staff the existence of advance planning documents and treatment and care options chosen by people using the service.</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Develop a service policy that highlights the requirement of service staff to respect people’s will and preference at all times, and by instituting the voluntary use of advance plans. </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186</a:t>
            </a:fld>
            <a:endParaRPr lang="x-none"/>
          </a:p>
        </p:txBody>
      </p:sp>
    </p:spTree>
    <p:extLst>
      <p:ext uri="{BB962C8B-B14F-4D97-AF65-F5344CB8AC3E}">
        <p14:creationId xmlns:p14="http://schemas.microsoft.com/office/powerpoint/2010/main" val="181041773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44500"/>
            <a:ext cx="5961062" cy="3354388"/>
          </a:xfrm>
        </p:spPr>
      </p:sp>
      <p:sp>
        <p:nvSpPr>
          <p:cNvPr id="3" name="Notes Placeholder 2"/>
          <p:cNvSpPr>
            <a:spLocks noGrp="1"/>
          </p:cNvSpPr>
          <p:nvPr>
            <p:ph type="body" idx="1"/>
          </p:nvPr>
        </p:nvSpPr>
        <p:spPr>
          <a:xfrm>
            <a:off x="423863" y="4093030"/>
            <a:ext cx="5704046" cy="4605280"/>
          </a:xfrm>
        </p:spPr>
        <p:txBody>
          <a:bodyPr/>
          <a:lstStyle/>
          <a:p>
            <a:pPr algn="just">
              <a:spcAft>
                <a:spcPts val="1000"/>
              </a:spcAft>
            </a:pPr>
            <a:r>
              <a:rPr lang="en-GB" sz="1400" b="1" i="1" dirty="0">
                <a:latin typeface="Calibri" panose="020F0502020204030204" pitchFamily="34" charset="0"/>
                <a:ea typeface="SimSun" panose="02010600030101010101" pitchFamily="2" charset="-122"/>
                <a:cs typeface="Calibri" panose="020F0502020204030204" pitchFamily="34" charset="0"/>
              </a:rPr>
              <a:t>Reflective exercise: Concluding the training (5 min.)</a:t>
            </a:r>
            <a:endParaRPr lang="x-none"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sz="1400" dirty="0">
                <a:solidFill>
                  <a:srgbClr val="4F81BD"/>
                </a:solidFill>
                <a:latin typeface="Calibri" panose="020F0502020204030204" pitchFamily="34" charset="0"/>
                <a:ea typeface="SimSun" panose="02010600030101010101" pitchFamily="2" charset="-122"/>
                <a:cs typeface="Calibri" panose="020F0502020204030204" pitchFamily="34" charset="0"/>
              </a:rPr>
              <a:t>Facilitator note: to conclude this module, ask the participants the following questions: </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What are the key points you will retain from this module?</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Has the way in which you think about people’s ability to make decisions changed?</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Has your understanding of how people can be supported in making decisions changed? </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If yes, how has it changed? If not, why do you think it has not changed?</a:t>
            </a:r>
            <a:endParaRPr lang="x-none" sz="1400"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187</a:t>
            </a:fld>
            <a:endParaRPr lang="x-none"/>
          </a:p>
        </p:txBody>
      </p:sp>
    </p:spTree>
    <p:extLst>
      <p:ext uri="{BB962C8B-B14F-4D97-AF65-F5344CB8AC3E}">
        <p14:creationId xmlns:p14="http://schemas.microsoft.com/office/powerpoint/2010/main" val="322719913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0822" y="374073"/>
            <a:ext cx="5862577" cy="9428585"/>
          </a:xfrm>
        </p:spPr>
        <p:txBody>
          <a:bodyPr/>
          <a:lstStyle/>
          <a:p>
            <a:pPr marL="0" indent="0">
              <a:buNone/>
            </a:pPr>
            <a:r>
              <a:rPr lang="en-US" sz="1100" b="1" dirty="0"/>
              <a:t>Conceptualization </a:t>
            </a:r>
          </a:p>
          <a:p>
            <a:pPr marL="0" indent="0">
              <a:buNone/>
            </a:pPr>
            <a:r>
              <a:rPr lang="en-US" sz="1100" dirty="0"/>
              <a:t>Michelle Funk (Coordinator) and Natalie Drew Bold (Technical Officer) Mental Health Policy and Service Development, Department of Mental Health and Substance Abuse (WHO, Geneva)</a:t>
            </a:r>
          </a:p>
          <a:p>
            <a:pPr marL="0" indent="0">
              <a:buNone/>
            </a:pPr>
            <a:endParaRPr lang="en-US" sz="1100" dirty="0"/>
          </a:p>
          <a:p>
            <a:pPr marL="0" indent="0">
              <a:buNone/>
            </a:pPr>
            <a:r>
              <a:rPr lang="en-US" sz="1100" b="1" dirty="0"/>
              <a:t>Writing and editorial team</a:t>
            </a:r>
          </a:p>
          <a:p>
            <a:pPr marL="0" indent="0">
              <a:buNone/>
            </a:pPr>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pPr marL="0" indent="0">
              <a:buNone/>
            </a:pPr>
            <a:endParaRPr lang="en-US" sz="1100" dirty="0"/>
          </a:p>
          <a:p>
            <a:pPr marL="0" indent="0">
              <a:buNone/>
            </a:pPr>
            <a:r>
              <a:rPr lang="en-US" sz="1100" b="1" dirty="0"/>
              <a:t>Key international experts</a:t>
            </a:r>
          </a:p>
          <a:p>
            <a:pPr marL="0" indent="0">
              <a:buNone/>
            </a:pPr>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pPr marL="0" indent="0">
              <a:buNone/>
            </a:pPr>
            <a:endParaRPr lang="en-US" sz="1100" dirty="0"/>
          </a:p>
          <a:p>
            <a:pPr marL="0" indent="0">
              <a:buNone/>
            </a:pPr>
            <a:r>
              <a:rPr lang="en-US" sz="1100" b="1" dirty="0"/>
              <a:t>Contributions</a:t>
            </a:r>
          </a:p>
          <a:p>
            <a:pPr marL="0" indent="0">
              <a:buNone/>
            </a:pPr>
            <a:r>
              <a:rPr lang="en-US" sz="1100" dirty="0">
                <a:solidFill>
                  <a:schemeClr val="accent2"/>
                </a:solidFill>
              </a:rPr>
              <a:t>Technical reviewers</a:t>
            </a:r>
          </a:p>
          <a:p>
            <a:pPr marL="0" indent="0">
              <a:buNone/>
            </a:pPr>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188</a:t>
            </a:fld>
            <a:endParaRPr lang="en-GB" dirty="0"/>
          </a:p>
        </p:txBody>
      </p:sp>
    </p:spTree>
    <p:extLst>
      <p:ext uri="{BB962C8B-B14F-4D97-AF65-F5344CB8AC3E}">
        <p14:creationId xmlns:p14="http://schemas.microsoft.com/office/powerpoint/2010/main" val="96851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400"/>
              </a:spcAft>
            </a:pPr>
            <a:r>
              <a:rPr lang="en-GB" b="1" i="1" dirty="0">
                <a:latin typeface="Calibri" panose="020F0502020204030204" pitchFamily="34" charset="0"/>
                <a:ea typeface="SimSun" panose="02010600030101010101" pitchFamily="2" charset="-122"/>
                <a:cs typeface="Calibri" panose="020F0502020204030204" pitchFamily="34" charset="0"/>
              </a:rPr>
              <a:t>Example</a:t>
            </a:r>
            <a:r>
              <a:rPr lang="en-GB" i="1" dirty="0">
                <a:latin typeface="Calibri" panose="020F0502020204030204" pitchFamily="34" charset="0"/>
                <a:ea typeface="SimSun" panose="02010600030101010101" pitchFamily="2" charset="-122"/>
                <a:cs typeface="Calibri" panose="020F0502020204030204" pitchFamily="34" charset="0"/>
              </a:rPr>
              <a:t>: Elena has been diagnosed with an intellectual impairment. She used to find it difficult to manage her budget because she often forgot how much money she had already spent. Consequently, she always lacked money and did not have a sufficient budget for food. One of her friends informed her about an application she could download to her telephone to keep track of her expenditures. </a:t>
            </a:r>
          </a:p>
          <a:p>
            <a:pPr algn="just"/>
            <a:r>
              <a:rPr lang="en-GB" i="1" dirty="0">
                <a:latin typeface="Calibri" panose="020F0502020204030204" pitchFamily="34" charset="0"/>
                <a:ea typeface="SimSun" panose="02010600030101010101" pitchFamily="2" charset="-122"/>
                <a:cs typeface="Calibri" panose="020F0502020204030204" pitchFamily="34" charset="0"/>
              </a:rPr>
              <a:t>Elena’s parents thought that the application was not going to work and that she needed a guardian to control her money. However, Elena searched for the app, and then decided to use it. Now, whenever she is not sure, she consults her telephone to see how much money she has left in her bank account and what she has already bought. She is even able to save some money every month.</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example, Elena was able to find a solution to her problem with the support of her friend despite the disagreement of her parents.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example also shows how people’s ability to make decisions can be maximized through a variety of supports, methods and tools.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19</a:t>
            </a:fld>
            <a:endParaRPr lang="x-none"/>
          </a:p>
        </p:txBody>
      </p:sp>
    </p:spTree>
    <p:extLst>
      <p:ext uri="{BB962C8B-B14F-4D97-AF65-F5344CB8AC3E}">
        <p14:creationId xmlns:p14="http://schemas.microsoft.com/office/powerpoint/2010/main" val="18296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6D4481-A8A4-4ADB-B768-6DF1FE3A744C}" type="slidenum">
              <a:rPr lang="x-none" smtClean="0"/>
              <a:t>2</a:t>
            </a:fld>
            <a:endParaRPr lang="x-none"/>
          </a:p>
        </p:txBody>
      </p:sp>
    </p:spTree>
    <p:extLst>
      <p:ext uri="{BB962C8B-B14F-4D97-AF65-F5344CB8AC3E}">
        <p14:creationId xmlns:p14="http://schemas.microsoft.com/office/powerpoint/2010/main" val="3758366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0"/>
              </a:spcAft>
              <a:buFont typeface="+mj-lt"/>
              <a:buNone/>
            </a:pPr>
            <a:r>
              <a:rPr lang="en-GB" b="1" dirty="0">
                <a:latin typeface="Calibri" panose="020F0502020204030204" pitchFamily="34" charset="0"/>
                <a:ea typeface="SimSun" panose="02010600030101010101" pitchFamily="2" charset="-122"/>
                <a:cs typeface="Arial" panose="020B0604020202020204" pitchFamily="34" charset="0"/>
              </a:rPr>
              <a:t>2.   Misconception: People with psychosocial, intellectual or cognitive disabilities sometimes have wrong ideas about reality.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Just because a person has unique, unusual or different beliefs about life and reality, or for instance hears voices, this does not mean that they should be prevented from making decisions.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in these situations, many people still know what is going on in their everyday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Different people in the general population have what may be considered by others very unusual beliefs, but this does not mean that they lack the ability to make decisions.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if a person makes what is considered by others to be a bad decision, it is their life and their choice.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in the case of people without disabilities, it is normal for family and friends to feel and express concern about how a loved one’s life is going, but they need to respect their loved one’s independence and their responsibility for their own decisions and actions.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20</a:t>
            </a:fld>
            <a:endParaRPr lang="x-none"/>
          </a:p>
        </p:txBody>
      </p:sp>
    </p:spTree>
    <p:extLst>
      <p:ext uri="{BB962C8B-B14F-4D97-AF65-F5344CB8AC3E}">
        <p14:creationId xmlns:p14="http://schemas.microsoft.com/office/powerpoint/2010/main" val="3230255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1243013"/>
            <a:ext cx="4637087" cy="2609850"/>
          </a:xfrm>
        </p:spPr>
      </p:sp>
      <p:sp>
        <p:nvSpPr>
          <p:cNvPr id="3" name="Notes Placeholder 2"/>
          <p:cNvSpPr>
            <a:spLocks noGrp="1"/>
          </p:cNvSpPr>
          <p:nvPr>
            <p:ph type="body" idx="1"/>
          </p:nvPr>
        </p:nvSpPr>
        <p:spPr>
          <a:xfrm>
            <a:off x="680879" y="3976370"/>
            <a:ext cx="5447030" cy="4982889"/>
          </a:xfrm>
        </p:spPr>
        <p:txBody>
          <a:bodyPr/>
          <a:lstStyle/>
          <a:p>
            <a:pPr algn="just">
              <a:lnSpc>
                <a:spcPct val="105000"/>
              </a:lnSpc>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Feng is a man who has heard voices since he was an adolescent. Most of the time, these voices describe his actions. However, when Feng is particularly stressed the voices can become threatening and order him to act in certain ways (e.g. saying that other people want to attack him and that he should attack them first to protect himself). Feng’s family thought that because of this he could not have a normal life and that he would need a guardian. </a:t>
            </a:r>
          </a:p>
          <a:p>
            <a:pPr algn="just">
              <a:lnSpc>
                <a:spcPct val="105000"/>
              </a:lnSpc>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However, after years of experiencing voices, Feng has managed to live with them. He knows that sometimes they are communicating something very important about his emotions (e.g. that he is stressed, worried or tired) and whenever they suggest he must take action, he talks about this with key people in his life before making any decisions or taking action that causes him distress or which he believes is potentially harmful. He currently leads a full life and this year he has graduated from his university.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case we can see that Feng’s ability to make decisions is not affected by the fact that he is hearing voices.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Whenever a stressful situation occurs and he recognizes that he needs help to make decisions, he openly discusses his situation and thoughts with trusted people who support him.</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21</a:t>
            </a:fld>
            <a:endParaRPr lang="x-none"/>
          </a:p>
        </p:txBody>
      </p:sp>
    </p:spTree>
    <p:extLst>
      <p:ext uri="{BB962C8B-B14F-4D97-AF65-F5344CB8AC3E}">
        <p14:creationId xmlns:p14="http://schemas.microsoft.com/office/powerpoint/2010/main" val="115975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show the following video from Eleanor Longden: The voices in my head, </a:t>
            </a:r>
          </a:p>
          <a:p>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Eleanor Longden, TED Talks </a:t>
            </a:r>
            <a:r>
              <a:rPr lang="en-GB" u="sng" dirty="0">
                <a:hlinkClick r:id="rId3"/>
              </a:rPr>
              <a:t>https://www.youtube.com/watch?v=syjEN3peCJw</a:t>
            </a:r>
            <a:r>
              <a:rPr lang="en-GB" dirty="0"/>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14:17) (date accessed 20/06/2016) Eleanor, who hears voices, talks about her experience and the things she has achieved in her life.</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22</a:t>
            </a:fld>
            <a:endParaRPr lang="x-none"/>
          </a:p>
        </p:txBody>
      </p:sp>
    </p:spTree>
    <p:extLst>
      <p:ext uri="{BB962C8B-B14F-4D97-AF65-F5344CB8AC3E}">
        <p14:creationId xmlns:p14="http://schemas.microsoft.com/office/powerpoint/2010/main" val="308941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3: People with psychosocial, intellectual or cognitive disabilities should not decide about their treatment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When people refuse a specific type of treatment or prefer different care or support options, they generally have very good reasons for making this decision.</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should be acknowledged that people with psychosocial, intellectual or cognitive disabilities are, like other people, experts about their own bodies, minds and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is acceptable, preferred and effective differs from person to person and the decisions of people with psychosocial, intellectual or cognitive disabilities are as valid as the decisions of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23</a:t>
            </a:fld>
            <a:endParaRPr lang="x-none"/>
          </a:p>
        </p:txBody>
      </p:sp>
    </p:spTree>
    <p:extLst>
      <p:ext uri="{BB962C8B-B14F-4D97-AF65-F5344CB8AC3E}">
        <p14:creationId xmlns:p14="http://schemas.microsoft.com/office/powerpoint/2010/main" val="2203383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041400"/>
            <a:ext cx="3824288" cy="2152650"/>
          </a:xfrm>
        </p:spPr>
      </p:sp>
      <p:sp>
        <p:nvSpPr>
          <p:cNvPr id="3" name="Notes Placeholder 2"/>
          <p:cNvSpPr>
            <a:spLocks noGrp="1"/>
          </p:cNvSpPr>
          <p:nvPr>
            <p:ph type="body" idx="1"/>
          </p:nvPr>
        </p:nvSpPr>
        <p:spPr>
          <a:xfrm>
            <a:off x="680879" y="3404767"/>
            <a:ext cx="5447030" cy="5293543"/>
          </a:xfrm>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Amara has received a diagnosis of bipolar disorder and has been taking medication for several months. After reflecting for a long time, she decides to stop taking her medication. Everyone around her thinks it is a terrible idea because the previous times she stopped taking her medication she was admitted to hospital.</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However, Amara has stability in her life now and is confident that she can manage her life without this type of treatment. Her doctor advises her against stopping the medication and explains to her what the risks of doing so are. However, the doctor also provides Amara with resources concerning withdrawing from the medication.</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 After listening to the doctor, Amara still maintains her decision, and the doctor respects this. They decide together that if Amara experiences difficulties with the withdrawal, she can contact the doctor to discuss the situation further. The doctor promises Amara that she will not treat her against her will or pressure her to take medication at any time. </a:t>
            </a:r>
          </a:p>
          <a:p>
            <a:pPr algn="just"/>
            <a:r>
              <a:rPr lang="en-GB" dirty="0">
                <a:latin typeface="Calibri" panose="020F0502020204030204" pitchFamily="34" charset="0"/>
                <a:ea typeface="SimSun" panose="02010600030101010101" pitchFamily="2" charset="-122"/>
                <a:cs typeface="Calibri" panose="020F0502020204030204" pitchFamily="34" charset="0"/>
              </a:rPr>
              <a:t>Both Amara and her doctor will investigate approaches that do not involve medication and where they are available in the local area (such as crisis respite), so that Amara has meaningful options from which to choose if she experiences difficulty with the withdrawal or at any other time.</a:t>
            </a:r>
          </a:p>
          <a:p>
            <a:pPr algn="just"/>
            <a:endParaRPr lang="x-none" dirty="0">
              <a:highlight>
                <a:srgbClr val="00FFFF"/>
              </a:highlight>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In this example the doctor respects Amara’s right to make decisions about her treatment. </a:t>
            </a: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decision may turn out to be good or not, but what is important is that Amara’s will and preferences are respected which empowers Amara to have control over her life. </a:t>
            </a: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It is important to note that her doctor continues to support Amara irrespective of disagreeing with her decision.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24</a:t>
            </a:fld>
            <a:endParaRPr lang="x-none"/>
          </a:p>
        </p:txBody>
      </p:sp>
    </p:spTree>
    <p:extLst>
      <p:ext uri="{BB962C8B-B14F-4D97-AF65-F5344CB8AC3E}">
        <p14:creationId xmlns:p14="http://schemas.microsoft.com/office/powerpoint/2010/main" val="137868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Misconception 4: People with psychosocial, intellectual or cognitive disabilities do not know what is best for them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 all have knowledge of what we like, what we do not like and what does and does not work well for us, and this is also true for people with psychosocial, intellectual or cognitive disabilities. </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a person may know for certain that a particular medication makes them feel terrible.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everyone has a right to make mistakes.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as well as everyone else, need to learn through experience what works well or does not work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25</a:t>
            </a:fld>
            <a:endParaRPr lang="x-none"/>
          </a:p>
        </p:txBody>
      </p:sp>
    </p:spTree>
    <p:extLst>
      <p:ext uri="{BB962C8B-B14F-4D97-AF65-F5344CB8AC3E}">
        <p14:creationId xmlns:p14="http://schemas.microsoft.com/office/powerpoint/2010/main" val="4121962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Anna, Lucas’ sister, goes with Lucas to a community-based mental health centre because he is experiencing a period of deep sadness that has left him unable to get out of bed and go to work most days. He has been experiencing such phases for quite a while now and has tried several treatments. He knows from past experience that most antidepressants make him feel irritated and lead to insomnia. He has had good results with interpersonal group therapy before, so he says he would be willing to receive this type of support and explains his reasons to the workers at the community-based mental health centre.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Here we can see that, although Lucas faces a really difficult period in his life, he is fully aware of the consequences that different treatments and support options have on him.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 knows better than anybody else, including the staff of the service, what works best for him.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His personal experience and expertise should be valued and respected and the requested support should be facilitated.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 should not be forced or pressured to take medication.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26</a:t>
            </a:fld>
            <a:endParaRPr lang="x-none"/>
          </a:p>
        </p:txBody>
      </p:sp>
    </p:spTree>
    <p:extLst>
      <p:ext uri="{BB962C8B-B14F-4D97-AF65-F5344CB8AC3E}">
        <p14:creationId xmlns:p14="http://schemas.microsoft.com/office/powerpoint/2010/main" val="73209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5: Families and care partners know best what is good for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Although families and care partners can provide invaluable support, they may sometimes act in what they think is the best interest of the person concerned and exclude the person from the decisions they make.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may be because they do not see the person as someone capable of making choices or because they want to protect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27</a:t>
            </a:fld>
            <a:endParaRPr lang="x-none"/>
          </a:p>
        </p:txBody>
      </p:sp>
    </p:spTree>
    <p:extLst>
      <p:ext uri="{BB962C8B-B14F-4D97-AF65-F5344CB8AC3E}">
        <p14:creationId xmlns:p14="http://schemas.microsoft.com/office/powerpoint/2010/main" val="312598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a:t>
            </a:r>
            <a:r>
              <a:rPr lang="en-GB" dirty="0">
                <a:latin typeface="Calibri" panose="020F0502020204030204" pitchFamily="34" charset="0"/>
                <a:ea typeface="SimSun" panose="02010600030101010101" pitchFamily="2" charset="-122"/>
                <a:cs typeface="Calibri" panose="020F0502020204030204" pitchFamily="34" charset="0"/>
              </a:rPr>
              <a:t>Anna hears voices and sometimes responds to them out loud. She enjoys technology very much and would like to take formal studies in engineering. Her parents disagree and tell her that the classes are too expensive. The real reason is that they are afraid that people will make fun of Anna and that she will become isolated during her studies, especially as there are so few women in this field.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Here is an example of parents trying to protect their daughter from potential harm because they think Anna will not be accepted by others.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engineering course may be very beneficial for Anna as it is likely to teach her new skills and allow her to meet different people, as well as increasing opportunities for employment in an area that she values.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when a family overprotects their relative, the family prevents them from gaining skills that may benefit and empower the person and make them more assertive and less vulnerable to abuse.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28</a:t>
            </a:fld>
            <a:endParaRPr lang="x-none"/>
          </a:p>
        </p:txBody>
      </p:sp>
    </p:spTree>
    <p:extLst>
      <p:ext uri="{BB962C8B-B14F-4D97-AF65-F5344CB8AC3E}">
        <p14:creationId xmlns:p14="http://schemas.microsoft.com/office/powerpoint/2010/main" val="2731044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6: Mental health and other practitioners know best what is good for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can also provide very important support to people.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they may often make decisions for people because they think they “know best”.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like other people, have the right to make decisions about their own body and are able to do so, even during difficult circumstances.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29</a:t>
            </a:fld>
            <a:endParaRPr lang="x-none"/>
          </a:p>
        </p:txBody>
      </p:sp>
    </p:spTree>
    <p:extLst>
      <p:ext uri="{BB962C8B-B14F-4D97-AF65-F5344CB8AC3E}">
        <p14:creationId xmlns:p14="http://schemas.microsoft.com/office/powerpoint/2010/main" val="289678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1243013"/>
            <a:ext cx="3600450" cy="2025650"/>
          </a:xfrm>
        </p:spPr>
      </p:sp>
      <p:sp>
        <p:nvSpPr>
          <p:cNvPr id="3" name="Notes Placeholder 2"/>
          <p:cNvSpPr>
            <a:spLocks noGrp="1"/>
          </p:cNvSpPr>
          <p:nvPr>
            <p:ph type="body" idx="1"/>
          </p:nvPr>
        </p:nvSpPr>
        <p:spPr>
          <a:xfrm>
            <a:off x="680879" y="3516602"/>
            <a:ext cx="5719382" cy="5765737"/>
          </a:xfrm>
        </p:spPr>
        <p:txBody>
          <a:bodyPr/>
          <a:lstStyle/>
          <a:p>
            <a:pPr algn="just">
              <a:spcAft>
                <a:spcPts val="600"/>
              </a:spcAft>
            </a:pPr>
            <a:r>
              <a:rPr lang="en-US" b="1" dirty="0">
                <a:latin typeface="Calibri" panose="020F0502020204030204" pitchFamily="34" charset="0"/>
                <a:ea typeface="SimSun" panose="02010600030101010101" pitchFamily="2" charset="-122"/>
                <a:cs typeface="Calibri" panose="020F0502020204030204" pitchFamily="34" charset="0"/>
              </a:rPr>
              <a:t>Example</a:t>
            </a:r>
            <a:r>
              <a:rPr lang="en-US" dirty="0">
                <a:latin typeface="Calibri" panose="020F0502020204030204" pitchFamily="34" charset="0"/>
                <a:ea typeface="SimSun" panose="02010600030101010101" pitchFamily="2" charset="-122"/>
                <a:cs typeface="Calibri" panose="020F0502020204030204" pitchFamily="34" charset="0"/>
              </a:rPr>
              <a:t>: Eunice is a woman diagnosed with major depression. During her pregnancy, for a time she experienced the inability to get up and go to work. She would also cry for most of the day. She therefore decided to go to a mental health service with her partner. During the consultation, the doctor ignored her and spoke directly to her partner, telling him that he would recommend an abortion since Eunice would be likely to become worse with the added pressure of looking after a child.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dirty="0">
                <a:latin typeface="Calibri" panose="020F0502020204030204" pitchFamily="34" charset="0"/>
                <a:ea typeface="SimSun" panose="02010600030101010101" pitchFamily="2" charset="-122"/>
                <a:cs typeface="Calibri" panose="020F0502020204030204" pitchFamily="34" charset="0"/>
              </a:rPr>
              <a:t>However, even though she was feeling unwell, Eunice did not allow the doctors to perform the abortion.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dirty="0">
                <a:latin typeface="Calibri" panose="020F0502020204030204" pitchFamily="34" charset="0"/>
                <a:ea typeface="SimSun" panose="02010600030101010101" pitchFamily="2" charset="-122"/>
                <a:cs typeface="Calibri" panose="020F0502020204030204" pitchFamily="34" charset="0"/>
              </a:rPr>
              <a:t>Now, Eunice and her partner have a 5-year-old lively daughter and are happy. The fact that Eunice was able to decide for herself about her own body, even when experiencing a crisis, was fundamental in her recovery.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this example, Eunice is able to make an important decision even during a crisis.</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 Undoubtedly, Eunice´s life would have been negatively affected if others had made the decision for her.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Despite these damaging consequences, many women with disabilities are subjected to forced abortion with no respect for their decisions and choices.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facilitator should emphasize that professionals have a technical knowledge which is undeniable. However, this knowledge needs be used in a way that supports the rights, will and preferences of people using services. Sometimes professional knowledge and practices are based on stereotypes and may reinforce discrimination. It is therefore necessary that mental health and other practitioners take into account the experiential knowledge of people with psychosocial, intellectual or cognitive disabilities.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30</a:t>
            </a:fld>
            <a:endParaRPr lang="x-none"/>
          </a:p>
        </p:txBody>
      </p:sp>
    </p:spTree>
    <p:extLst>
      <p:ext uri="{BB962C8B-B14F-4D97-AF65-F5344CB8AC3E}">
        <p14:creationId xmlns:p14="http://schemas.microsoft.com/office/powerpoint/2010/main" val="2183142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Misconception 7: People with psychosocial, intellectual or cognitive disabilities lack the ability to make decisions </a:t>
            </a:r>
          </a:p>
          <a:p>
            <a:pPr>
              <a:spcAft>
                <a:spcPts val="600"/>
              </a:spcAft>
            </a:pPr>
            <a:endParaRPr lang="en-US" dirty="0"/>
          </a:p>
          <a:p>
            <a:pPr marL="171450" indent="-171450">
              <a:spcAft>
                <a:spcPts val="600"/>
              </a:spcAft>
              <a:buFont typeface="Arial" panose="020B0604020202020204" pitchFamily="34" charset="0"/>
              <a:buChar char="•"/>
            </a:pPr>
            <a:r>
              <a:rPr lang="en-US" dirty="0"/>
              <a:t>The ability to make decisions about all areas of one’s life is not something that a person either has or does not have. </a:t>
            </a:r>
          </a:p>
          <a:p>
            <a:pPr marL="171450" indent="-171450">
              <a:spcAft>
                <a:spcPts val="600"/>
              </a:spcAft>
              <a:buFont typeface="Arial" panose="020B0604020202020204" pitchFamily="34" charset="0"/>
              <a:buChar char="•"/>
            </a:pPr>
            <a:r>
              <a:rPr lang="en-US" dirty="0"/>
              <a:t>In fact, everyone’s ability to make decisions varies at different times in life, throughout our lives, and depends on the decision to be made as well as the context. </a:t>
            </a:r>
          </a:p>
          <a:p>
            <a:pPr marL="171450" indent="-171450">
              <a:spcAft>
                <a:spcPts val="600"/>
              </a:spcAft>
              <a:buFont typeface="Arial" panose="020B0604020202020204" pitchFamily="34" charset="0"/>
              <a:buChar char="•"/>
            </a:pPr>
            <a:r>
              <a:rPr lang="en-US" dirty="0"/>
              <a:t>There may be times when people find it easy to make decisions, and other times when they find it challenging. </a:t>
            </a:r>
          </a:p>
          <a:p>
            <a:pPr marL="171450" indent="-171450">
              <a:buFont typeface="Arial" panose="020B0604020202020204" pitchFamily="34" charset="0"/>
              <a:buChar char="•"/>
            </a:pPr>
            <a:r>
              <a:rPr lang="en-US" dirty="0"/>
              <a:t>Similarly, the fact that people may need support to make decisions at some moments during their lives, or about some issues, does not mean that they are not able to make decisions in general.</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31</a:t>
            </a:fld>
            <a:endParaRPr lang="x-none"/>
          </a:p>
        </p:txBody>
      </p:sp>
    </p:spTree>
    <p:extLst>
      <p:ext uri="{BB962C8B-B14F-4D97-AF65-F5344CB8AC3E}">
        <p14:creationId xmlns:p14="http://schemas.microsoft.com/office/powerpoint/2010/main" val="1632005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914239"/>
          </a:xfrm>
        </p:spPr>
        <p:txBody>
          <a:bodyPr/>
          <a:lstStyle/>
          <a:p>
            <a:pPr algn="just">
              <a:spcAft>
                <a:spcPts val="10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b="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is a young man with an intellectual disability. Three days a week he works in a grocery store. This means that for the remaining days of the week he does not have any structure for his day which makes him feel frustrated and insecure.</a:t>
            </a:r>
          </a:p>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Fortunately,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was able to get the support of a personal assistant who can help him to structure his free days on weekly basis. Most days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has several ideas about what he would like to do and makes plans himself – such as visiting a neighbour, making lunch, and riding his bicycle to the city centre to meet a friend. On other days he has more difficulty deciding what he wants to do and on these days his personal assistant is really helpful in proposing options for things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can do during the day. </a:t>
            </a:r>
          </a:p>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Sometimes,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will call his personal assistant several times during the day to ask questions when things do not go to plan. The assistant listens to him and suggests options when he asks.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32</a:t>
            </a:fld>
            <a:endParaRPr lang="x-none"/>
          </a:p>
        </p:txBody>
      </p:sp>
    </p:spTree>
    <p:extLst>
      <p:ext uri="{BB962C8B-B14F-4D97-AF65-F5344CB8AC3E}">
        <p14:creationId xmlns:p14="http://schemas.microsoft.com/office/powerpoint/2010/main" val="133323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8: People with psychosocial, intellectual or cognitive disabilities need to be told what to do and they are afraid to make decisions for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Because of negative perceptions and discriminatory reactions from people around them, some people have lost confidence in their decision-making skills</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…and defer to others who take responsibility to make decisions for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Instead of being denied the opportunity to make decisions, people should be supported to regain confidence in their decision-making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33</a:t>
            </a:fld>
            <a:endParaRPr lang="x-none"/>
          </a:p>
        </p:txBody>
      </p:sp>
    </p:spTree>
    <p:extLst>
      <p:ext uri="{BB962C8B-B14F-4D97-AF65-F5344CB8AC3E}">
        <p14:creationId xmlns:p14="http://schemas.microsoft.com/office/powerpoint/2010/main" val="2166239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Gavin and his partner Michael are working together to make decisions related to finances and avoid the kind of problems they experienced earlier when Gavin would make impulse purchases. One thing Michael learned quickly was to ask Gavin what he wanted to purchase and why, rather than telling him what he should or should not do. </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When Michael was able to engage with him in this way, they would have more productive conversations about what he wanted to spend money on and why, and Michael could understand the emotional needs he was trying to fill with purchases at certain times in his life.</a:t>
            </a:r>
          </a:p>
          <a:p>
            <a:pPr algn="just"/>
            <a:r>
              <a:rPr lang="en-GB" dirty="0">
                <a:latin typeface="Calibri" panose="020F0502020204030204" pitchFamily="34" charset="0"/>
                <a:ea typeface="SimSun" panose="02010600030101010101" pitchFamily="2" charset="-122"/>
                <a:cs typeface="Calibri" panose="020F0502020204030204" pitchFamily="34" charset="0"/>
              </a:rPr>
              <a:t>These conversations also allowed Gavin to understand and consider other possible ways for his needs to be met.</a:t>
            </a:r>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34</a:t>
            </a:fld>
            <a:endParaRPr lang="x-none"/>
          </a:p>
        </p:txBody>
      </p:sp>
    </p:spTree>
    <p:extLst>
      <p:ext uri="{BB962C8B-B14F-4D97-AF65-F5344CB8AC3E}">
        <p14:creationId xmlns:p14="http://schemas.microsoft.com/office/powerpoint/2010/main" val="397064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The right to legal capacity in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ONLY If necessary, recap the following:</a:t>
            </a:r>
            <a:endParaRPr lang="x-none"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UN Convention on the Rights of Persons with Disabilities (CRPD) is an international treaty adopted by countries to ensure that </a:t>
            </a:r>
            <a:r>
              <a:rPr lang="en-GB" b="1" dirty="0">
                <a:latin typeface="Calibri" panose="020F0502020204030204" pitchFamily="34" charset="0"/>
                <a:ea typeface="SimSun" panose="02010600030101010101" pitchFamily="2" charset="-122"/>
                <a:cs typeface="Calibri" panose="020F0502020204030204" pitchFamily="34" charset="0"/>
              </a:rPr>
              <a:t>people with disabilities all around the world enjoy their rights on an equal basis with other persons in all aspects of life</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was drafted in 2006 with the substantial involvement of people with disabilities, including people with psychosocial, intellectual or cognitive disabilities.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Convention aims to protect the human rights of people with disabilities, fight discrimination, stigma and stereotypes and promote inclusion and participation.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recognizes that people with disabilities must be able to achieve their potential on an equal basis with others.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35</a:t>
            </a:fld>
            <a:endParaRPr lang="x-none"/>
          </a:p>
        </p:txBody>
      </p:sp>
    </p:spTree>
    <p:extLst>
      <p:ext uri="{BB962C8B-B14F-4D97-AF65-F5344CB8AC3E}">
        <p14:creationId xmlns:p14="http://schemas.microsoft.com/office/powerpoint/2010/main" val="1093087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1243013"/>
            <a:ext cx="4767263" cy="2682875"/>
          </a:xfrm>
        </p:spPr>
      </p:sp>
      <p:sp>
        <p:nvSpPr>
          <p:cNvPr id="3" name="Notes Placeholder 2"/>
          <p:cNvSpPr>
            <a:spLocks noGrp="1"/>
          </p:cNvSpPr>
          <p:nvPr>
            <p:ph type="body" idx="1"/>
          </p:nvPr>
        </p:nvSpPr>
        <p:spPr>
          <a:xfrm>
            <a:off x="680879" y="4237319"/>
            <a:ext cx="5447030" cy="4572826"/>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the group with copies of article 12 of the CRPD and of the General Comment on this article (Annex 3 and Annex 4).</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with the participants the content of article 12 and remind them that there is simplified text beneath each paragraph of the article in the hand-out.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According to article 12 of the CRPD, the right to legal capacity can never be taken away from people.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Everybody has the right to legal capacity irrespective of their decision-making skills.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psychosocial, intellectual or cognitive disability can never justify denying people the right to legal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legal capacity is guaranteed to all people, no matter what their support needs are.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people who have significant support needs (e.g. those who do not communicate in traditional ways, or who may be perceived by others as not able to communicate at all, those who are extremely isolated, those who have no existing support network or those who are at risk of abuse and exploitation) are protected by the provisions of article 12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4 #61">
                  <a:extLst>
                    <a:ext uri="{A12FA001-AC4F-418D-AE19-62706E023703}">
                      <ahyp:hlinkClr xmlns:ahyp="http://schemas.microsoft.com/office/drawing/2018/hyperlinkcolor" val="tx"/>
                    </a:ext>
                  </a:extLst>
                </a:hlinkClick>
              </a:rPr>
              <a:t>3</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Let participants know that they will have the opportunities to explore these situations later on in the module.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36</a:t>
            </a:fld>
            <a:endParaRPr lang="x-none"/>
          </a:p>
        </p:txBody>
      </p:sp>
    </p:spTree>
    <p:extLst>
      <p:ext uri="{BB962C8B-B14F-4D97-AF65-F5344CB8AC3E}">
        <p14:creationId xmlns:p14="http://schemas.microsoft.com/office/powerpoint/2010/main" val="357534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363538"/>
            <a:ext cx="4090988" cy="2301875"/>
          </a:xfrm>
        </p:spPr>
      </p:sp>
      <p:sp>
        <p:nvSpPr>
          <p:cNvPr id="3" name="Notes Placeholder 2"/>
          <p:cNvSpPr>
            <a:spLocks noGrp="1"/>
          </p:cNvSpPr>
          <p:nvPr>
            <p:ph type="body" idx="1"/>
          </p:nvPr>
        </p:nvSpPr>
        <p:spPr>
          <a:xfrm>
            <a:off x="425462" y="2850325"/>
            <a:ext cx="5875130" cy="5967998"/>
          </a:xfrm>
        </p:spPr>
        <p:txBody>
          <a:bodyPr/>
          <a:lstStyle/>
          <a:p>
            <a:pPr algn="just"/>
            <a:r>
              <a:rPr lang="en-US" b="1" u="sng" dirty="0">
                <a:latin typeface="Calibri" panose="020F0502020204030204" pitchFamily="34" charset="0"/>
                <a:ea typeface="Times New Roman" panose="02020603050405020304" pitchFamily="18" charset="0"/>
                <a:cs typeface="Calibri" panose="020F0502020204030204" pitchFamily="34" charset="0"/>
              </a:rPr>
              <a:t>Formal and informal decision-making (1)</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concerns </a:t>
            </a:r>
            <a:r>
              <a:rPr lang="en-US" b="1" u="sng" dirty="0">
                <a:latin typeface="Calibri" panose="020F0502020204030204" pitchFamily="34" charset="0"/>
                <a:ea typeface="Times New Roman" panose="02020603050405020304" pitchFamily="18" charset="0"/>
                <a:cs typeface="Calibri" panose="020F0502020204030204" pitchFamily="34" charset="0"/>
              </a:rPr>
              <a:t>all areas of life</a:t>
            </a:r>
            <a:r>
              <a:rPr lang="en-US" dirty="0">
                <a:latin typeface="Calibri" panose="020F0502020204030204" pitchFamily="34" charset="0"/>
                <a:ea typeface="Times New Roman" panose="02020603050405020304" pitchFamily="18" charset="0"/>
                <a:cs typeface="Calibri" panose="020F0502020204030204" pitchFamily="34" charset="0"/>
              </a:rPr>
              <a:t>.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When someone is denied the right to make decisions, they are in fact deprived of a critical and fundamental right to live their life as they wish, which includes the right to make mistakes and celebrate successes like everyone else.</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Article 12 clearly states that all people, including people with disabilities, must have the right to make decisions for themselves and to have those decisions respected by others, and that their decisions are to be recognized as valid decisions under the law.</a:t>
            </a:r>
          </a:p>
          <a:p>
            <a:pPr lvl="1" algn="just">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concerns </a:t>
            </a:r>
            <a:r>
              <a:rPr lang="en-US" b="1" u="sng" dirty="0">
                <a:latin typeface="Calibri" panose="020F0502020204030204" pitchFamily="34" charset="0"/>
                <a:ea typeface="Times New Roman" panose="02020603050405020304" pitchFamily="18" charset="0"/>
                <a:cs typeface="Calibri" panose="020F0502020204030204" pitchFamily="34" charset="0"/>
              </a:rPr>
              <a:t>all types of </a:t>
            </a:r>
            <a:r>
              <a:rPr lang="en-US" b="1" u="sng" dirty="0" err="1">
                <a:latin typeface="Calibri" panose="020F0502020204030204" pitchFamily="34" charset="0"/>
                <a:ea typeface="Times New Roman" panose="02020603050405020304" pitchFamily="18" charset="0"/>
                <a:cs typeface="Calibri" panose="020F0502020204030204" pitchFamily="34" charset="0"/>
              </a:rPr>
              <a:t>decison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lvl="0" indent="-171450" algn="just">
              <a:buFont typeface="Arial" panose="020B0604020202020204" pitchFamily="34" charset="0"/>
              <a:buChar char="•"/>
              <a:defRPr/>
            </a:pPr>
            <a:r>
              <a:rPr lang="en-US" dirty="0">
                <a:latin typeface="Calibri" panose="020F0502020204030204" pitchFamily="34" charset="0"/>
                <a:ea typeface="Times New Roman" panose="02020603050405020304" pitchFamily="18" charset="0"/>
                <a:cs typeface="Calibri" panose="020F0502020204030204" pitchFamily="34" charset="0"/>
              </a:rPr>
              <a:t>Article 12 provides protection for both formal decision-making and informal day-to-day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the case of formal decisions – e.g. concerning marriage, buying or renting property, signing contracts and treatment choices – decisions for </a:t>
            </a:r>
            <a:r>
              <a:rPr lang="en-GB" dirty="0">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US" dirty="0">
                <a:latin typeface="Calibri" panose="020F0502020204030204" pitchFamily="34" charset="0"/>
                <a:ea typeface="Times New Roman" panose="02020603050405020304" pitchFamily="18" charset="0"/>
                <a:cs typeface="Calibri" panose="020F0502020204030204" pitchFamily="34" charset="0"/>
              </a:rPr>
              <a:t> are often made by court-appointed guardians, mental health and other practitioners and families. </a:t>
            </a: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process has different names in different countries (e.g. guardianship, conservatorship, etc.).</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the case of informal decision-making, many of the day-to-day decisions that people </a:t>
            </a:r>
            <a:r>
              <a:rPr lang="en-GB" dirty="0">
                <a:latin typeface="Calibri" panose="020F0502020204030204" pitchFamily="34" charset="0"/>
                <a:ea typeface="SimSun" panose="02010600030101010101" pitchFamily="2" charset="-122"/>
                <a:cs typeface="Calibri" panose="020F0502020204030204" pitchFamily="34" charset="0"/>
              </a:rPr>
              <a:t>with psychosocial, intellectual or cognitive disabilities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may face in all aspects of their lives are also often made by others – particularly by families or care partners. </a:t>
            </a: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Examples of these decisions include how to spend money, living arrangements, personal relationships, choosing which clothes to wear, choice of food and daily routines. </a:t>
            </a:r>
          </a:p>
          <a:p>
            <a:pPr marL="628650" lvl="1"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is particularly the case when people are admitted to mental health and social services.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37</a:t>
            </a:fld>
            <a:endParaRPr lang="x-none"/>
          </a:p>
        </p:txBody>
      </p:sp>
    </p:spTree>
    <p:extLst>
      <p:ext uri="{BB962C8B-B14F-4D97-AF65-F5344CB8AC3E}">
        <p14:creationId xmlns:p14="http://schemas.microsoft.com/office/powerpoint/2010/main" val="3649566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1243013"/>
            <a:ext cx="4814888" cy="2709862"/>
          </a:xfrm>
        </p:spPr>
      </p:sp>
      <p:sp>
        <p:nvSpPr>
          <p:cNvPr id="3" name="Notes Placeholder 2"/>
          <p:cNvSpPr>
            <a:spLocks noGrp="1"/>
          </p:cNvSpPr>
          <p:nvPr>
            <p:ph type="body" idx="1"/>
          </p:nvPr>
        </p:nvSpPr>
        <p:spPr>
          <a:xfrm>
            <a:off x="680879" y="4100631"/>
            <a:ext cx="5447030" cy="4597678"/>
          </a:xfrm>
        </p:spPr>
        <p:txBody>
          <a:bodyPr/>
          <a:lstStyle/>
          <a:p>
            <a:pPr algn="just"/>
            <a:r>
              <a:rPr lang="en-US" b="1" dirty="0">
                <a:latin typeface="Calibri" panose="020F0502020204030204" pitchFamily="34" charset="0"/>
                <a:ea typeface="Times New Roman" panose="02020603050405020304" pitchFamily="18" charset="0"/>
                <a:cs typeface="Calibri" panose="020F0502020204030204" pitchFamily="34" charset="0"/>
              </a:rPr>
              <a:t>Formal and informal decision-making (3)</a:t>
            </a:r>
          </a:p>
          <a:p>
            <a:pPr marL="171450" indent="-171450" algn="jus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Women with disabilities may face multiple discriminations and be more at risk of being subjected to denial of the right to legal capacity.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in some countries they may be prevented from making decisions about their sexual and reproductive rights, which results in further human rights violations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Human Rights Council (UNHCR), 2018 #417"/>
              </a:rPr>
              <a:t>4</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United Nations Human Rights Council (UNHCR), 2017 #418"/>
              </a:rPr>
              <a:t>5</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38</a:t>
            </a:fld>
            <a:endParaRPr lang="x-none"/>
          </a:p>
        </p:txBody>
      </p:sp>
    </p:spTree>
    <p:extLst>
      <p:ext uri="{BB962C8B-B14F-4D97-AF65-F5344CB8AC3E}">
        <p14:creationId xmlns:p14="http://schemas.microsoft.com/office/powerpoint/2010/main" val="3686837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t>Exercise 1.2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with participants the two examples below:</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João:</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i="1" dirty="0">
                <a:latin typeface="Calibri" panose="020F0502020204030204" pitchFamily="34" charset="0"/>
                <a:ea typeface="SimSun" panose="02010600030101010101" pitchFamily="2" charset="-122"/>
                <a:cs typeface="Calibri" panose="020F0502020204030204" pitchFamily="34" charset="0"/>
              </a:rPr>
              <a:t>João was diagnosed with schizoaffective disorder and was told that he has anosognosia which, the staff of the service explained, means “lack of insight” or “lack of awareness”. He is told the reason he thinks he does not need medication is because he does not know how truly ill he is and the belief that he does not need medication is just a symptom of the illness. He is told that if he refuses to take the medication they will need to re-evaluate his ability to make other important decisions in life, like returning to work.</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Rania: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Rania has an intellectual disability. She works at the local library four days a week. Thanks to this job, she is able to save some money. She would like to go on holiday to visit her cousin in the south and use this money to buy a train ticket. However, her father is her legal guardian, and he thinks that it is it is unsafe for Rania to travel, so he does not allow her to go out to buy a train </a:t>
            </a:r>
            <a:r>
              <a:rPr lang="en-GB" i="1" dirty="0" err="1">
                <a:latin typeface="Calibri" panose="020F0502020204030204" pitchFamily="34" charset="0"/>
                <a:ea typeface="SimSun" panose="02010600030101010101" pitchFamily="2" charset="-122"/>
                <a:cs typeface="Arial" panose="020B0604020202020204" pitchFamily="34" charset="0"/>
              </a:rPr>
              <a:t>ticket</a:t>
            </a:r>
            <a:r>
              <a:rPr lang="en-GB" b="1" i="1" dirty="0" err="1"/>
              <a:t>e</a:t>
            </a:r>
            <a:r>
              <a:rPr lang="en-GB" b="1" i="1" dirty="0"/>
              <a:t> 1.2: Examples of denial of the right to legal capacity (20 min.)</a:t>
            </a:r>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39</a:t>
            </a:fld>
            <a:endParaRPr lang="x-none"/>
          </a:p>
        </p:txBody>
      </p:sp>
    </p:spTree>
    <p:extLst>
      <p:ext uri="{BB962C8B-B14F-4D97-AF65-F5344CB8AC3E}">
        <p14:creationId xmlns:p14="http://schemas.microsoft.com/office/powerpoint/2010/main" val="223533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each example, ask participants: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are the reasons why the person is denied the right to make decisions in this example?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Do you think that these reasons are valid?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participants the opportunity to discuss the examples above.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40</a:t>
            </a:fld>
            <a:endParaRPr lang="x-none"/>
          </a:p>
        </p:txBody>
      </p:sp>
    </p:spTree>
    <p:extLst>
      <p:ext uri="{BB962C8B-B14F-4D97-AF65-F5344CB8AC3E}">
        <p14:creationId xmlns:p14="http://schemas.microsoft.com/office/powerpoint/2010/main" val="3775090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Presentation: Settings where the right to legal capacity is denied (10 min.)</a:t>
            </a:r>
          </a:p>
          <a:p>
            <a:pPr algn="just"/>
            <a:endParaRPr lang="en-US"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The denial of the right to legal capacity happens: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communities (e.g. in school, workplaces, at the bank,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home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mental health and social services (both inpatient and outpatient)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other places where people are detained (e.g. institutions, forensic services, police cells or prison).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41</a:t>
            </a:fld>
            <a:endParaRPr lang="x-none"/>
          </a:p>
        </p:txBody>
      </p:sp>
    </p:spTree>
    <p:extLst>
      <p:ext uri="{BB962C8B-B14F-4D97-AF65-F5344CB8AC3E}">
        <p14:creationId xmlns:p14="http://schemas.microsoft.com/office/powerpoint/2010/main" val="2099362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GB" b="1" dirty="0"/>
              <a:t>At home</a:t>
            </a:r>
            <a:r>
              <a:rPr lang="en-GB" dirty="0"/>
              <a:t>, people are in some cases denied the right to make decisions about their own lives and daily activities. </a:t>
            </a:r>
          </a:p>
          <a:p>
            <a:pPr marL="171450" indent="-171450">
              <a:spcAft>
                <a:spcPts val="600"/>
              </a:spcAft>
              <a:buFont typeface="Arial" panose="020B0604020202020204" pitchFamily="34" charset="0"/>
              <a:buChar char="•"/>
            </a:pPr>
            <a:r>
              <a:rPr lang="en-GB" dirty="0"/>
              <a:t>Family members may make all these decisions for them. </a:t>
            </a:r>
          </a:p>
          <a:p>
            <a:pPr marL="171450" indent="-171450">
              <a:spcAft>
                <a:spcPts val="600"/>
              </a:spcAft>
              <a:buFont typeface="Arial" panose="020B0604020202020204" pitchFamily="34" charset="0"/>
              <a:buChar char="•"/>
            </a:pPr>
            <a:r>
              <a:rPr lang="en-GB" dirty="0"/>
              <a:t>This is sometimes a consequence of their desire to (over)protect their relatives from potential harm and from communities which are not yet inclusive. </a:t>
            </a:r>
          </a:p>
          <a:p>
            <a:pPr marL="171450" indent="-171450">
              <a:buFont typeface="Arial" panose="020B0604020202020204" pitchFamily="34" charset="0"/>
              <a:buChar char="•"/>
            </a:pPr>
            <a:r>
              <a:rPr lang="en-GB" dirty="0"/>
              <a:t>Often, families fear that their relative will fail, be abused, get hurt or be taken advantage of. </a:t>
            </a:r>
            <a:endParaRPr lang="x-none"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42</a:t>
            </a:fld>
            <a:endParaRPr lang="x-none"/>
          </a:p>
        </p:txBody>
      </p:sp>
    </p:spTree>
    <p:extLst>
      <p:ext uri="{BB962C8B-B14F-4D97-AF65-F5344CB8AC3E}">
        <p14:creationId xmlns:p14="http://schemas.microsoft.com/office/powerpoint/2010/main" val="3835860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243013"/>
            <a:ext cx="5291138" cy="2976562"/>
          </a:xfrm>
        </p:spPr>
      </p:sp>
      <p:sp>
        <p:nvSpPr>
          <p:cNvPr id="3" name="Notes Placeholder 2"/>
          <p:cNvSpPr>
            <a:spLocks noGrp="1"/>
          </p:cNvSpPr>
          <p:nvPr>
            <p:ph type="body" idx="1"/>
          </p:nvPr>
        </p:nvSpPr>
        <p:spPr>
          <a:xfrm>
            <a:off x="352426" y="4333875"/>
            <a:ext cx="6296024" cy="4952999"/>
          </a:xfrm>
        </p:spPr>
        <p:txBody>
          <a:bodyPr/>
          <a:lstStyle/>
          <a:p>
            <a:r>
              <a:rPr lang="en-GB" dirty="0"/>
              <a:t>This denial of legal capacity also occurs very often in </a:t>
            </a:r>
            <a:r>
              <a:rPr lang="en-GB" b="1" dirty="0"/>
              <a:t>mental health and social services</a:t>
            </a:r>
            <a:r>
              <a:rPr lang="en-GB" dirty="0"/>
              <a:t>. In some services, the right to legal capacity is systematically violated.</a:t>
            </a:r>
            <a:endParaRPr lang="x-none" dirty="0"/>
          </a:p>
          <a:p>
            <a:r>
              <a:rPr lang="en-GB" dirty="0"/>
              <a:t> </a:t>
            </a:r>
            <a:endParaRPr lang="x-none" dirty="0"/>
          </a:p>
          <a:p>
            <a:pPr marL="171450" lvl="0" indent="-171450">
              <a:spcAft>
                <a:spcPts val="600"/>
              </a:spcAft>
              <a:buFont typeface="Arial" panose="020B0604020202020204" pitchFamily="34" charset="0"/>
              <a:buChar char="•"/>
            </a:pPr>
            <a:r>
              <a:rPr lang="en-US" dirty="0"/>
              <a:t>This is particularly true when people are involuntarily detained and treated because staff have (legal) authority to make decisions for them.</a:t>
            </a:r>
            <a:endParaRPr lang="x-none" dirty="0"/>
          </a:p>
          <a:p>
            <a:pPr marL="171450" lvl="0" indent="-171450">
              <a:spcAft>
                <a:spcPts val="600"/>
              </a:spcAft>
              <a:buFont typeface="Arial" panose="020B0604020202020204" pitchFamily="34" charset="0"/>
              <a:buChar char="•"/>
            </a:pPr>
            <a:r>
              <a:rPr lang="en-US" dirty="0"/>
              <a:t>Involuntary admission to mental health services denies people the right to exercise free and informed consent to health care and therefore denies them the right to legal capacity.</a:t>
            </a:r>
            <a:endParaRPr lang="x-none" dirty="0"/>
          </a:p>
          <a:p>
            <a:pPr marL="171450" lvl="0" indent="-171450">
              <a:spcAft>
                <a:spcPts val="600"/>
              </a:spcAft>
              <a:buFont typeface="Arial" panose="020B0604020202020204" pitchFamily="34" charset="0"/>
              <a:buChar char="•"/>
            </a:pPr>
            <a:r>
              <a:rPr lang="en-US" dirty="0"/>
              <a:t>Legal capacity is also denied to people who are not involuntarily admitted and treated because even in these cases staff assume that people who are using the service cannot make decisions for themselves and that mental health and other practitioners are in a better position to decide.</a:t>
            </a:r>
            <a:endParaRPr lang="x-none" dirty="0"/>
          </a:p>
          <a:p>
            <a:pPr marL="171450" lvl="0" indent="-171450">
              <a:spcAft>
                <a:spcPts val="600"/>
              </a:spcAft>
              <a:buFont typeface="Arial" panose="020B0604020202020204" pitchFamily="34" charset="0"/>
              <a:buChar char="•"/>
            </a:pPr>
            <a:r>
              <a:rPr lang="en-US" dirty="0"/>
              <a:t>The simple threat of involuntary admission and treatment may result in the acceptance of unwanted treatment by some people.</a:t>
            </a:r>
            <a:endParaRPr lang="x-none" dirty="0"/>
          </a:p>
          <a:p>
            <a:pPr marL="171450" lvl="0" indent="-171450">
              <a:buFont typeface="Arial" panose="020B0604020202020204" pitchFamily="34" charset="0"/>
              <a:buChar char="•"/>
            </a:pPr>
            <a:r>
              <a:rPr lang="en-US" dirty="0"/>
              <a:t>Staff often also make decisions for people using the service because they think it is quicker, more convenient and less time-consuming. </a:t>
            </a:r>
          </a:p>
          <a:p>
            <a:pPr marL="171450" lvl="0" indent="-171450">
              <a:buFont typeface="Arial" panose="020B0604020202020204" pitchFamily="34" charset="0"/>
              <a:buChar char="•"/>
            </a:pPr>
            <a:endParaRPr lang="en-US" dirty="0"/>
          </a:p>
          <a:p>
            <a:pPr marL="17145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result is that decision-making power (e.g. about their treatment, about what medicines they wish to take or not take, about whether or how long they feel they need to stay in the service etc.) is taken away from people without talking or listening to them.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more the service is institutional in its nature, the more it deprives people of their right to make decisions. </a:t>
            </a:r>
          </a:p>
          <a:p>
            <a:pPr marL="17145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Thus mental health services may foster dependency and increase isolation and risk of exploitation.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lvl="0" indent="-171450">
              <a:buFont typeface="Arial" panose="020B0604020202020204" pitchFamily="34" charset="0"/>
              <a:buChar char="•"/>
            </a:pPr>
            <a:endParaRPr lang="x-none"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43</a:t>
            </a:fld>
            <a:endParaRPr lang="x-none"/>
          </a:p>
        </p:txBody>
      </p:sp>
    </p:spTree>
    <p:extLst>
      <p:ext uri="{BB962C8B-B14F-4D97-AF65-F5344CB8AC3E}">
        <p14:creationId xmlns:p14="http://schemas.microsoft.com/office/powerpoint/2010/main" val="3281650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people may face denial of their right to legal capacity on a day-to-day basis … </a:t>
            </a:r>
            <a:r>
              <a:rPr lang="en-GB" b="1" u="sng" dirty="0">
                <a:latin typeface="Calibri" panose="020F0502020204030204" pitchFamily="34" charset="0"/>
                <a:ea typeface="SimSun" panose="02010600030101010101" pitchFamily="2" charset="-122"/>
                <a:cs typeface="Calibri" panose="020F0502020204030204" pitchFamily="34" charset="0"/>
              </a:rPr>
              <a:t>in their community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(e.g. bank staff may refuse them access to their money without a guardian/family member present…</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social services may refuse to provide them with the paperwork they need to access support).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44</a:t>
            </a:fld>
            <a:endParaRPr lang="x-none"/>
          </a:p>
        </p:txBody>
      </p:sp>
    </p:spTree>
    <p:extLst>
      <p:ext uri="{BB962C8B-B14F-4D97-AF65-F5344CB8AC3E}">
        <p14:creationId xmlns:p14="http://schemas.microsoft.com/office/powerpoint/2010/main" val="470311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5725" y="931863"/>
            <a:ext cx="1557338" cy="876300"/>
          </a:xfrm>
        </p:spPr>
      </p:sp>
      <p:sp>
        <p:nvSpPr>
          <p:cNvPr id="3" name="Notes Placeholder 2"/>
          <p:cNvSpPr>
            <a:spLocks noGrp="1"/>
          </p:cNvSpPr>
          <p:nvPr>
            <p:ph type="body" idx="1"/>
          </p:nvPr>
        </p:nvSpPr>
        <p:spPr>
          <a:xfrm>
            <a:off x="680879" y="2149726"/>
            <a:ext cx="5447030" cy="6548584"/>
          </a:xfrm>
        </p:spPr>
        <p:txBody>
          <a:bodyPr/>
          <a:lstStyle/>
          <a:p>
            <a:pPr>
              <a:spcAft>
                <a:spcPts val="600"/>
              </a:spcAft>
            </a:pPr>
            <a:r>
              <a:rPr lang="en-GB" b="1" i="1" dirty="0"/>
              <a:t>Exercise 1.3: Everyday examples of decision-making (25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the participants with copies of the table below (Annex 5). Please note that the examples in italics below are just some ideas; the participants should try and come up with their own examples. You can also draw the table on the flipchart.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Invite the participants to provide concrete examples of decisions made for people with psychosocial, intellectual or cognitive disabilities in mental health and social services or at home. Then ask them who currently decides and why. </a:t>
            </a:r>
          </a:p>
          <a:p>
            <a:pPr algn="just">
              <a:spcAft>
                <a:spcPts val="6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45</a:t>
            </a:fld>
            <a:endParaRPr lang="x-none"/>
          </a:p>
        </p:txBody>
      </p:sp>
      <p:graphicFrame>
        <p:nvGraphicFramePr>
          <p:cNvPr id="7" name="Object 6">
            <a:extLst>
              <a:ext uri="{FF2B5EF4-FFF2-40B4-BE49-F238E27FC236}">
                <a16:creationId xmlns:a16="http://schemas.microsoft.com/office/drawing/2014/main" id="{2630B266-C4E9-4A28-9C5A-515A6AD34D13}"/>
              </a:ext>
            </a:extLst>
          </p:cNvPr>
          <p:cNvGraphicFramePr>
            <a:graphicFrameLocks noChangeAspect="1"/>
          </p:cNvGraphicFramePr>
          <p:nvPr>
            <p:extLst>
              <p:ext uri="{D42A27DB-BD31-4B8C-83A1-F6EECF244321}">
                <p14:modId xmlns:p14="http://schemas.microsoft.com/office/powerpoint/2010/main" val="3743334502"/>
              </p:ext>
            </p:extLst>
          </p:nvPr>
        </p:nvGraphicFramePr>
        <p:xfrm>
          <a:off x="668191" y="3856243"/>
          <a:ext cx="5472406" cy="5835296"/>
        </p:xfrm>
        <a:graphic>
          <a:graphicData uri="http://schemas.openxmlformats.org/presentationml/2006/ole">
            <mc:AlternateContent xmlns:mc="http://schemas.openxmlformats.org/markup-compatibility/2006">
              <mc:Choice xmlns:v="urn:schemas-microsoft-com:vml" Requires="v">
                <p:oleObj name="Document" r:id="rId3" imgW="5737207" imgH="5646621" progId="Word.Document.12">
                  <p:embed/>
                </p:oleObj>
              </mc:Choice>
              <mc:Fallback>
                <p:oleObj name="Document" r:id="rId3" imgW="5737207" imgH="5646621" progId="Word.Document.12">
                  <p:embed/>
                  <p:pic>
                    <p:nvPicPr>
                      <p:cNvPr id="0" name=""/>
                      <p:cNvPicPr/>
                      <p:nvPr/>
                    </p:nvPicPr>
                    <p:blipFill>
                      <a:blip r:embed="rId4"/>
                      <a:stretch>
                        <a:fillRect/>
                      </a:stretch>
                    </p:blipFill>
                    <p:spPr>
                      <a:xfrm>
                        <a:off x="668191" y="3856243"/>
                        <a:ext cx="5472406" cy="5835296"/>
                      </a:xfrm>
                      <a:prstGeom prst="rect">
                        <a:avLst/>
                      </a:prstGeom>
                    </p:spPr>
                  </p:pic>
                </p:oleObj>
              </mc:Fallback>
            </mc:AlternateContent>
          </a:graphicData>
        </a:graphic>
      </p:graphicFrame>
    </p:spTree>
    <p:extLst>
      <p:ext uri="{BB962C8B-B14F-4D97-AF65-F5344CB8AC3E}">
        <p14:creationId xmlns:p14="http://schemas.microsoft.com/office/powerpoint/2010/main" val="4257540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After completing the table, ask participants the following questions: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Do you think that people are encouraged or discouraged to make their own decisions and choices?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what ways do these arrangements help/hinder recovery?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Looking at examples from the table: what changes could be made so that people are able to make their own decisions and choices?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46</a:t>
            </a:fld>
            <a:endParaRPr lang="x-none"/>
          </a:p>
        </p:txBody>
      </p:sp>
    </p:spTree>
    <p:extLst>
      <p:ext uri="{BB962C8B-B14F-4D97-AF65-F5344CB8AC3E}">
        <p14:creationId xmlns:p14="http://schemas.microsoft.com/office/powerpoint/2010/main" val="3618809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13648"/>
          </a:xfrm>
        </p:spPr>
        <p:txBody>
          <a:bodyPr/>
          <a:lstStyle/>
          <a:p>
            <a:pPr algn="just">
              <a:spcAft>
                <a:spcPts val="600"/>
              </a:spcAft>
            </a:pPr>
            <a:r>
              <a:rPr lang="en-GB" b="1" i="1" dirty="0">
                <a:solidFill>
                  <a:srgbClr val="000000"/>
                </a:solidFill>
                <a:latin typeface="Calibri" panose="020F0502020204030204" pitchFamily="34" charset="0"/>
                <a:ea typeface="SimSun" panose="02010600030101010101" pitchFamily="2" charset="-122"/>
                <a:cs typeface="Calibri" panose="020F0502020204030204" pitchFamily="34" charset="0"/>
              </a:rPr>
              <a:t>Presentation: The consequences of denying the right to legal capacity (15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ask participants the following questions: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harmful consequences of the deprivation or restriction of the right to legal capacity on people’s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would you feel if you were deprived of your right to legal capacity?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people who have experienced this, how did it make you feel when you were deprived of your right to legal capacity?</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decreases self-esteem.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can have a negative impact on people’s mental health.</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furthers social exclusion and discrimination.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participating fully in society.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taking control and responsibility for their lives.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learning from their mistakes.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creates a potential for violence, abuse and coercive practices (e.g. forced treatment, involuntary admission etc.) to occur.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defending themselves against acts of violence, abuse and exploitation.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47</a:t>
            </a:fld>
            <a:endParaRPr lang="x-none"/>
          </a:p>
        </p:txBody>
      </p:sp>
    </p:spTree>
    <p:extLst>
      <p:ext uri="{BB962C8B-B14F-4D97-AF65-F5344CB8AC3E}">
        <p14:creationId xmlns:p14="http://schemas.microsoft.com/office/powerpoint/2010/main" val="3215432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After the discussion, highlight the following:</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right to legal capacity is fundamental to human personhood and freedom, dignity and autonomy (i.e. the ability to take charge of and to control one’s own life).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Any system that denies a group of people the right to legal capacity undermines people’s places in the community and society.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negative effects of not allowing people to make major life decisions are very significant…..</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….but it can be similarly harmful to consistently deny people the opportunity to make the small daily decisions which in effect shape their identity and world.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many cases, the small decisions people make in life – such as what drink to buy, what shirt to wear or what to eat, make up an individual’s personality and contribute to their role and identity in society.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Consistently taking away people’s right to make decisions – both big and small – can be profoundly disempowering and can foster helplessness, dependence and nonparticipation.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48</a:t>
            </a:fld>
            <a:endParaRPr lang="x-none"/>
          </a:p>
        </p:txBody>
      </p:sp>
    </p:spTree>
    <p:extLst>
      <p:ext uri="{BB962C8B-B14F-4D97-AF65-F5344CB8AC3E}">
        <p14:creationId xmlns:p14="http://schemas.microsoft.com/office/powerpoint/2010/main" val="2599816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Without the right to make decisions, people have very little or no control over their lives and are at higher risk of experiencing abuse and exploitation.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Furthermore, making decisions helps people to take responsibility for their lives and to address barriers to their well-being.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decisions enables them to become less dependent on others, which in turns means that they are more able to develop positive and equal relationships with others.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summary, making one’s own decisions is very important because:</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shows that we are equal to other members of our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helps us develop relationships with others as equals.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allows us to be responsible members of our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allows us to defend ourselves against violence, exploitation and abuse.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49</a:t>
            </a:fld>
            <a:endParaRPr lang="x-none"/>
          </a:p>
        </p:txBody>
      </p:sp>
    </p:spTree>
    <p:extLst>
      <p:ext uri="{BB962C8B-B14F-4D97-AF65-F5344CB8AC3E}">
        <p14:creationId xmlns:p14="http://schemas.microsoft.com/office/powerpoint/2010/main" val="171434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5938" y="366713"/>
            <a:ext cx="3235325" cy="1820862"/>
          </a:xfrm>
        </p:spPr>
      </p:sp>
      <p:sp>
        <p:nvSpPr>
          <p:cNvPr id="3" name="Notes Placeholder 2"/>
          <p:cNvSpPr>
            <a:spLocks noGrp="1"/>
          </p:cNvSpPr>
          <p:nvPr>
            <p:ph type="body" idx="1"/>
          </p:nvPr>
        </p:nvSpPr>
        <p:spPr>
          <a:xfrm>
            <a:off x="375153" y="2307583"/>
            <a:ext cx="5925439" cy="6272746"/>
          </a:xfrm>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Exercise 1.4: Decision-making as a means for empowerment (50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group to read Rory Doody’s personal account of his experience of decision-making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3" action="ppaction://hlinkfile" tooltip="Amnesty International Ireland, 2013 #127">
                  <a:extLst>
                    <a:ext uri="{A12FA001-AC4F-418D-AE19-62706E023703}">
                      <ahyp:hlinkClr xmlns:ahyp="http://schemas.microsoft.com/office/drawing/2018/hyperlinkcolor" val="tx"/>
                    </a:ext>
                  </a:extLst>
                </a:hlinkClick>
              </a:rPr>
              <a:t>6</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Provide the group with copies of Annex 6 and give them sufficient time to read the text.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“Eventually, I met a peer. I met somebody after coming out of the hospital, I met somebody in the community and we became great friends and eventually this man asked me “What are you going to do?” and it totally took me aback. I said “What do you mean? I’m going to take my tablets, I’m going to go to the outpatients’ department and … I’m better” and he said “No, no, no, what are you going to do?”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What that did for me was, although I did not know this at the time, that was the start of a journey of empowerment, and it was the start for me of taking responsibility for my own life. I really and truly had handed over my life and my will to the institution of doctors, psychiatrists, psychologists, occupational therapists and nurses and I did it willingly. There were many times that I begged to be put into hospital. I was so afraid of where I was in my life.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When I was asked that question – “What are you going to do?” – it took me aback in a big way. As I said, it was the beginning of a journey, a very slow and painful journey that brought me to the realization that there were things that I could do in my life and that there were choices that I could make that would have an impact on my life, that I didn’t have to leave it up to others.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One of those choices – one of the consequences of those choices – I presented to my doctor one day. At this stage I had gotten married and I didn’t exactly get the reception where people threw their arms around me and congratulated me for getting married but I do remember the day that I told my doctor that my wife was pregnant and the poor man his eyes</a:t>
            </a:r>
            <a:r>
              <a:rPr lang="en-GB" dirty="0">
                <a:solidFill>
                  <a:srgbClr val="C00000"/>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fell to the floor. They fell to the floor and he just couldn’t work with it like, he just couldn’t accept it. I know he is a nice man and he is caring but all those good things, he didn’t want it for me; he didn’t think it was right that I would be able to handle it and do well with it. He is not my doctor anymore and I have four kids now. Maybe I should have come back to him!”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Mr Rory Doody, Area Lead for Mental Health Engagement, Cork Kerry Community Healthcare</a:t>
            </a:r>
            <a:endParaRPr lang="x-none" b="1"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50</a:t>
            </a:fld>
            <a:endParaRPr lang="x-none"/>
          </a:p>
        </p:txBody>
      </p:sp>
    </p:spTree>
    <p:extLst>
      <p:ext uri="{BB962C8B-B14F-4D97-AF65-F5344CB8AC3E}">
        <p14:creationId xmlns:p14="http://schemas.microsoft.com/office/powerpoint/2010/main" val="1694134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461963"/>
            <a:ext cx="3168650" cy="1782762"/>
          </a:xfrm>
        </p:spPr>
      </p:sp>
      <p:sp>
        <p:nvSpPr>
          <p:cNvPr id="3" name="Notes Placeholder 2"/>
          <p:cNvSpPr>
            <a:spLocks noGrp="1"/>
          </p:cNvSpPr>
          <p:nvPr>
            <p:ph type="body" idx="1"/>
          </p:nvPr>
        </p:nvSpPr>
        <p:spPr>
          <a:xfrm>
            <a:off x="451122" y="2450927"/>
            <a:ext cx="5906544" cy="6580340"/>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the participants with the opportunity to comment on this text. Ask the participants to make a list of key words or sentences relating to Rory Doody’s life before and after he was asked what he was going to do.</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Key words or sentences relating to his life before his encounter with a peer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I’m going to take my tablets.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I’m going to go to the outpatients’ department.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really and truly had handed over my life and my will.</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was so afraid of where I was in my life.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Key words or sentences relating to his life after his encounter with a peer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community.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Empowerment.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Taking responsibility for my own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became great friends.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beginning of a journey.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were things that I could do in my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were choices that I could make that would impact my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had gotten married.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have four kids now.</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participants: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What impact did supported decision-making have on Rory Doody?</a:t>
            </a:r>
            <a:endParaRPr lang="x-none"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takes charge of his life and his treatment, and he feels empowered and more confident.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develops and maintains relationships (he makes a great friend).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Positive changes happen in his family life (he gets married and has children).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is able to live his life in a way that is meaningful for him.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You can also show participants Rory Doody’s full speech:</a:t>
            </a:r>
          </a:p>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Amnesty International Ireland. Rory Doody on his experience of Ireland's capacity legislation and mental health services, (35:36). Accessed 9 April 2019. https://</a:t>
            </a:r>
            <a:r>
              <a:rPr lang="en-GB" dirty="0" err="1">
                <a:solidFill>
                  <a:srgbClr val="4F81BD"/>
                </a:solidFill>
                <a:latin typeface="Calibri" panose="020F0502020204030204" pitchFamily="34" charset="0"/>
                <a:ea typeface="SimSun" panose="02010600030101010101" pitchFamily="2" charset="-122"/>
                <a:cs typeface="Calibri" panose="020F0502020204030204" pitchFamily="34" charset="0"/>
              </a:rPr>
              <a:t>youtu.be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/63vK2F1ok7k  </a:t>
            </a:r>
          </a:p>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51</a:t>
            </a:fld>
            <a:endParaRPr lang="x-none"/>
          </a:p>
        </p:txBody>
      </p:sp>
    </p:spTree>
    <p:extLst>
      <p:ext uri="{BB962C8B-B14F-4D97-AF65-F5344CB8AC3E}">
        <p14:creationId xmlns:p14="http://schemas.microsoft.com/office/powerpoint/2010/main" val="3543148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1243013"/>
            <a:ext cx="5348287" cy="3008312"/>
          </a:xfrm>
        </p:spPr>
      </p:sp>
      <p:sp>
        <p:nvSpPr>
          <p:cNvPr id="3" name="Notes Placeholder 2"/>
          <p:cNvSpPr>
            <a:spLocks noGrp="1"/>
          </p:cNvSpPr>
          <p:nvPr>
            <p:ph type="body" idx="1"/>
          </p:nvPr>
        </p:nvSpPr>
        <p:spPr>
          <a:xfrm>
            <a:off x="557054" y="4562475"/>
            <a:ext cx="5831046" cy="5040710"/>
          </a:xfrm>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The benefits of making decisions (5 min.)</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presentation briefly outlines the benefits of supported decision-making. These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the benefits of making one’s own decisions are as follows:</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Improvement of decision-making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Increased, self-esteem, self-confidence and autonomy.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Personal empowerment.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Personal development as human beings and citizens.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Widening of people’s networks.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supported, respected and valued.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Enhancement of people’s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Enabling others to view and treat the person with the respect they deserve, thus helping to combat stigma and discrimination.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52</a:t>
            </a:fld>
            <a:endParaRPr lang="x-none"/>
          </a:p>
        </p:txBody>
      </p:sp>
    </p:spTree>
    <p:extLst>
      <p:ext uri="{BB962C8B-B14F-4D97-AF65-F5344CB8AC3E}">
        <p14:creationId xmlns:p14="http://schemas.microsoft.com/office/powerpoint/2010/main" val="4007111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Reflective exercise (5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reflective exercise will give participants an opportunity to think further about what has been learned on this topic.</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participants to think about the following questions: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Has your opinion about the ability of people with psychosocial, intellectual or cognitive disabilities to make decisions changed?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Even if your opinion has not changed, do you think that people nevertheless have a right to make their own decisions?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Are you aware of some practical ways to respect people’s right to legal capacity (i.e. their right to make decisions)?</a:t>
            </a:r>
          </a:p>
          <a:p>
            <a:pPr algn="just">
              <a:spcAft>
                <a:spcPts val="600"/>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Changing people’s opinions on this topic is not easy. It will take work and time. It requires a paradigm shift from models which, for many decades, have influenced individuals’ attitudes and the approach of mental health and social services. However, it is important to emphasize that, even when someone’s personal opinion has not changed, they still have a responsibility to respect human rights.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53</a:t>
            </a:fld>
            <a:endParaRPr lang="x-none"/>
          </a:p>
        </p:txBody>
      </p:sp>
    </p:spTree>
    <p:extLst>
      <p:ext uri="{BB962C8B-B14F-4D97-AF65-F5344CB8AC3E}">
        <p14:creationId xmlns:p14="http://schemas.microsoft.com/office/powerpoint/2010/main" val="4644806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and 45 minutes if the short option is chosen. Approximately 5 hours and 50 minutes if the long option is chosen.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54</a:t>
            </a:fld>
            <a:endParaRPr lang="x-none"/>
          </a:p>
        </p:txBody>
      </p:sp>
    </p:spTree>
    <p:extLst>
      <p:ext uri="{BB962C8B-B14F-4D97-AF65-F5344CB8AC3E}">
        <p14:creationId xmlns:p14="http://schemas.microsoft.com/office/powerpoint/2010/main" val="611513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2.1: Meaningful support (20 min.)</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exercise is to engage participants in a general discussion about the meaning of helping and supporting someone.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342900" lvl="0" indent="-342900" algn="just">
              <a:lnSpc>
                <a:spcPct val="115000"/>
              </a:lnSpc>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You may want to start the exercise by discussing a simple, everyday example that has no major impact on people’s life, such as buying a coffee for someone. </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most cases the person will appreciate the effort and will gratefully accept the coffee. </a:t>
            </a:r>
          </a:p>
          <a:p>
            <a:pPr marL="342900" lvl="0" indent="-342900">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But what if the person does not like coffee and prefers tea or hot chocolate? </a:t>
            </a:r>
          </a:p>
          <a:p>
            <a:pPr marL="342900" lvl="0" indent="-342900">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 result, the person may feel embarrassed by what was intended to be a positive action.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Generally it is better to make sure beforehand that the person likes coffee. You may have observed what they usually drink or you may ask them directly what their preference is.</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a:t>
            </a:r>
            <a:endParaRPr lang="en-GB" dirty="0">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What are some of the simple everyday actions that you may take in trying to be helpful and kind to someone? </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Let’s propose, for example, that your colleague buys you coffee every morning.</a:t>
            </a:r>
          </a:p>
          <a:p>
            <a:pPr marL="342900" lvl="0" indent="-342900" algn="just">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How many people would appreciate having a coffee brought to you every morning?</a:t>
            </a:r>
          </a:p>
          <a:p>
            <a:pPr marL="342900" lvl="0" indent="-342900" algn="just">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How many people don't like coffee and prefer tea?</a:t>
            </a:r>
          </a:p>
        </p:txBody>
      </p:sp>
      <p:sp>
        <p:nvSpPr>
          <p:cNvPr id="4" name="Slide Number Placeholder 3"/>
          <p:cNvSpPr>
            <a:spLocks noGrp="1"/>
          </p:cNvSpPr>
          <p:nvPr>
            <p:ph type="sldNum" sz="quarter" idx="5"/>
          </p:nvPr>
        </p:nvSpPr>
        <p:spPr/>
        <p:txBody>
          <a:bodyPr/>
          <a:lstStyle/>
          <a:p>
            <a:fld id="{356D4481-A8A4-4ADB-B768-6DF1FE3A744C}" type="slidenum">
              <a:rPr lang="x-none" smtClean="0"/>
              <a:t>55</a:t>
            </a:fld>
            <a:endParaRPr lang="x-none"/>
          </a:p>
        </p:txBody>
      </p:sp>
    </p:spTree>
    <p:extLst>
      <p:ext uri="{BB962C8B-B14F-4D97-AF65-F5344CB8AC3E}">
        <p14:creationId xmlns:p14="http://schemas.microsoft.com/office/powerpoint/2010/main" val="3078125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2.1: Meaningful support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to make clear to participants that: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Sometimes good intentions do not actually help people.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fact that you think you are doing the right thing for someone does not mean that you are, or that the person will perceive it that way.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Support may be felt by people as an unacceptable intrusion into their life and may even be harmful.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will depend on how the person subjectively views the help, and the context and culture in which it is given.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That is why the slogan “Nothing about us without us” is so strongly emphasized by people with disabilities – including people with psychosocial, intellectual or cognitive disabilities.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Encourage participants to express how they feel when they receive unwanted support.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56</a:t>
            </a:fld>
            <a:endParaRPr lang="x-none"/>
          </a:p>
        </p:txBody>
      </p:sp>
    </p:spTree>
    <p:extLst>
      <p:ext uri="{BB962C8B-B14F-4D97-AF65-F5344CB8AC3E}">
        <p14:creationId xmlns:p14="http://schemas.microsoft.com/office/powerpoint/2010/main" val="379590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2.1: Meaningful support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Now let us take a more complicated example.</a:t>
            </a:r>
            <a:endParaRPr lang="en-GB" dirty="0">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en-GB" dirty="0">
              <a:latin typeface="Calibri" panose="020F0502020204030204" pitchFamily="34" charset="0"/>
              <a:ea typeface="SimSun" panose="02010600030101010101" pitchFamily="2" charset="-122"/>
              <a:cs typeface="Calibri" panose="020F0502020204030204" pitchFamily="34" charset="0"/>
            </a:endParaRPr>
          </a:p>
          <a:p>
            <a:pPr marL="342900" lvl="0" indent="-342900" algn="just">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You are feeling really distressed and in order to be supportive, your partner books a weekend away together without having discussed this with you.</a:t>
            </a:r>
            <a:endParaRPr lang="en-GB" dirty="0">
              <a:latin typeface="Calibri" panose="020F0502020204030204" pitchFamily="34" charset="0"/>
              <a:ea typeface="SimSun" panose="02010600030101010101" pitchFamily="2" charset="-122"/>
              <a:cs typeface="Calibri" panose="020F0502020204030204" pitchFamily="34" charset="0"/>
            </a:endParaRPr>
          </a:p>
          <a:p>
            <a:pPr marL="742950" lvl="1" indent="-285750" algn="just">
              <a:spcAft>
                <a:spcPts val="0"/>
              </a:spcAft>
              <a:buFont typeface="Courier New" panose="02070309020205020404" pitchFamily="49" charset="0"/>
              <a:buChar char="o"/>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What are the different types of reactions that people may have depending on their particular context? </a:t>
            </a:r>
            <a:endParaRPr lang="en-GB" dirty="0">
              <a:latin typeface="Calibri" panose="020F0502020204030204" pitchFamily="34" charset="0"/>
              <a:ea typeface="SimSun" panose="02010600030101010101" pitchFamily="2" charset="-122"/>
              <a:cs typeface="Calibri" panose="020F0502020204030204" pitchFamily="34" charset="0"/>
            </a:endParaRPr>
          </a:p>
          <a:p>
            <a:pPr marL="457200"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Encourage participants to express how they feel when they receive unwanted support. </a:t>
            </a: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57</a:t>
            </a:fld>
            <a:endParaRPr lang="x-none"/>
          </a:p>
        </p:txBody>
      </p:sp>
    </p:spTree>
    <p:extLst>
      <p:ext uri="{BB962C8B-B14F-4D97-AF65-F5344CB8AC3E}">
        <p14:creationId xmlns:p14="http://schemas.microsoft.com/office/powerpoint/2010/main" val="518266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055688"/>
            <a:ext cx="5551488" cy="3124200"/>
          </a:xfrm>
        </p:spPr>
      </p:sp>
      <p:sp>
        <p:nvSpPr>
          <p:cNvPr id="3" name="Notes Placeholder 2"/>
          <p:cNvSpPr>
            <a:spLocks noGrp="1"/>
          </p:cNvSpPr>
          <p:nvPr>
            <p:ph type="body" idx="1"/>
          </p:nvPr>
        </p:nvSpPr>
        <p:spPr>
          <a:xfrm>
            <a:off x="680879" y="4547973"/>
            <a:ext cx="5447030" cy="4150336"/>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Why substitute decision-making is not a good model (40 min.)</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As discussed previously, people with psychosocial, intellectual or cognitive disabilities are often deprived of the right to legal capacity and are not given the opportunity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u="sng" dirty="0">
                <a:latin typeface="Calibri" panose="020F0502020204030204" pitchFamily="34" charset="0"/>
                <a:ea typeface="SimSun" panose="02010600030101010101" pitchFamily="2" charset="-122"/>
                <a:cs typeface="Calibri" panose="020F0502020204030204" pitchFamily="34" charset="0"/>
              </a:rPr>
              <a:t>Substitute decision-making</a:t>
            </a:r>
            <a:r>
              <a:rPr lang="en-GB" dirty="0">
                <a:latin typeface="Calibri" panose="020F0502020204030204" pitchFamily="34" charset="0"/>
                <a:ea typeface="SimSun" panose="02010600030101010101" pitchFamily="2" charset="-122"/>
                <a:cs typeface="Calibri" panose="020F0502020204030204" pitchFamily="34" charset="0"/>
              </a:rPr>
              <a:t> is the prevailing model in many countries.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means that people are deprived of the right to make decisions and, instead, decisions are made for them by others.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Substitute decision-makers may be members of the family, mental health and other practitioners, or people appointed by a court.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substitute decision-making is a formal process (e.g. someone is appointed to be a “guardian” by law).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other times, substitute decision-making happens informally, with family members or practitioners automatically and systematically taking over all decisions for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yet other circumstances, laws allow others (e.g. a court, or the director or manager of a mental health or social service) to make decisions for people, even when a guardian has not been appointed.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58</a:t>
            </a:fld>
            <a:endParaRPr lang="x-none"/>
          </a:p>
        </p:txBody>
      </p:sp>
    </p:spTree>
    <p:extLst>
      <p:ext uri="{BB962C8B-B14F-4D97-AF65-F5344CB8AC3E}">
        <p14:creationId xmlns:p14="http://schemas.microsoft.com/office/powerpoint/2010/main" val="2570089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Why is substitute decision-making often used?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it brings clarity to the decision-making and to the person who makes the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this is the only way in which important decisions can be made for people who are assumed to be incapable of making these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may seem more convenient for care partners and families to make decisions because they feel that they know what is best for the person, especially if the person is in a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that it is less time-consuming.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that the decisions made are necessary and good for people – in other words “in their best interest”.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may feel they have to take responsibility for the person’s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59</a:t>
            </a:fld>
            <a:endParaRPr lang="x-none"/>
          </a:p>
        </p:txBody>
      </p:sp>
    </p:spTree>
    <p:extLst>
      <p:ext uri="{BB962C8B-B14F-4D97-AF65-F5344CB8AC3E}">
        <p14:creationId xmlns:p14="http://schemas.microsoft.com/office/powerpoint/2010/main" val="104183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71513"/>
            <a:ext cx="5961062" cy="3354387"/>
          </a:xfrm>
        </p:spPr>
      </p:sp>
      <p:sp>
        <p:nvSpPr>
          <p:cNvPr id="3" name="Notes Placeholder 2"/>
          <p:cNvSpPr>
            <a:spLocks noGrp="1"/>
          </p:cNvSpPr>
          <p:nvPr>
            <p:ph type="body" idx="1"/>
          </p:nvPr>
        </p:nvSpPr>
        <p:spPr>
          <a:xfrm>
            <a:off x="680879" y="4419600"/>
            <a:ext cx="5447030" cy="4278709"/>
          </a:xfrm>
        </p:spPr>
        <p:txBody>
          <a:bodyPr/>
          <a:lstStyle/>
          <a:p>
            <a:pPr lvl="0" indent="-228600" algn="just">
              <a:lnSpc>
                <a:spcPct val="90000"/>
              </a:lnSpc>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As a result of the training, participants will:</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lvl="0" algn="just">
              <a:lnSpc>
                <a:spcPct val="90000"/>
              </a:lnSpc>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L="514350" lvl="0" indent="-228600">
              <a:lnSpc>
                <a:spcPct val="90000"/>
              </a:lnSpc>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able to appreciate how negative assumptions about people with psychosocial, intellectual or cognitive disabilities impact on their right to make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the importance of supporting people in exercising their fundamental human rights to make their own choices and have control over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the difference between substitute decision-making and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gain an understanding of the human rights principles underlying the concept of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able to take personal actions to adopt a supported decision-making approach;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lvl="0" indent="-228600">
              <a:lnSpc>
                <a:spcPct val="90000"/>
              </a:lnSpc>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able to use advance planning as a tool to ensure that people’s will and preferences are respected.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a:t>
            </a:fld>
            <a:endParaRPr lang="x-none"/>
          </a:p>
        </p:txBody>
      </p:sp>
    </p:spTree>
    <p:extLst>
      <p:ext uri="{BB962C8B-B14F-4D97-AF65-F5344CB8AC3E}">
        <p14:creationId xmlns:p14="http://schemas.microsoft.com/office/powerpoint/2010/main" val="1447264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Problems with substitute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Times New Roman" panose="02020603050405020304" pitchFamily="18"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Substitute decision-making is often based on misconceptions and negative stereotypes about people’s decision-making 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problem with the substitute decision-making model is that it is a violation of people’s right to legal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it does not respect the person concerned as a decision-maker.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People’s decisions are part of who they are and define who they become.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remove decision-making from a person means that their life becomes something that happens to them instead of them having the dignity and responsibility to drive their own life.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60</a:t>
            </a:fld>
            <a:endParaRPr lang="x-none"/>
          </a:p>
        </p:txBody>
      </p:sp>
    </p:spTree>
    <p:extLst>
      <p:ext uri="{BB962C8B-B14F-4D97-AF65-F5344CB8AC3E}">
        <p14:creationId xmlns:p14="http://schemas.microsoft.com/office/powerpoint/2010/main" val="3902486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of the presentation, ask participants the following questions: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your thoughts on this?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could be the impact on people when their decisions, will and preferences are not respected?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Can people develop the skills to live independently without being provided with the freedom to make choices?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61</a:t>
            </a:fld>
            <a:endParaRPr lang="x-none"/>
          </a:p>
        </p:txBody>
      </p:sp>
    </p:spTree>
    <p:extLst>
      <p:ext uri="{BB962C8B-B14F-4D97-AF65-F5344CB8AC3E}">
        <p14:creationId xmlns:p14="http://schemas.microsoft.com/office/powerpoint/2010/main" val="12420038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bear in mind that a substitute decision-maker may make decisions which not only go against the person’s will, but which are also bad for them.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may sometimes take advantage of the person, or further limit a person’s opportunity to make decisions. For example, a substitute decision-maker may decide to sell a person’s house while they are in hospital.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Substitute decision-making results in a vicious circle: if people are deprived of the opportunity to make decisions, they can lose confidence in their ability and they stop trying. </a:t>
            </a: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That is why some people who have never had a right to make decisions may sometimes prefer to defer this responsibility to others. </a:t>
            </a:r>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62</a:t>
            </a:fld>
            <a:endParaRPr lang="x-none"/>
          </a:p>
        </p:txBody>
      </p:sp>
    </p:spTree>
    <p:extLst>
      <p:ext uri="{BB962C8B-B14F-4D97-AF65-F5344CB8AC3E}">
        <p14:creationId xmlns:p14="http://schemas.microsoft.com/office/powerpoint/2010/main" val="41803401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Conversely, the more people exercise decision-making skills, the more confident they become in those skills.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true for all of us: decision-making is like a muscle that you need to exercise in order to strengthen it!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 can and want to make decisions about their lives, and research has shown that having the autonomy to make decisions for oneself has a substantial impact on well-being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Jansen, 2004 #128"/>
              </a:rPr>
              <a:t>7</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Deadman, 2001 #129"/>
              </a:rPr>
              <a:t>8</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5" action="ppaction://hlinkfile" tooltip="Stanhope, 2013 #130"/>
              </a:rPr>
              <a:t>9</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Yet despite the negative consequences and the huge potential for abuse, substitute decision-making continues to be the predominant practice in most countries.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63</a:t>
            </a:fld>
            <a:endParaRPr lang="x-none"/>
          </a:p>
        </p:txBody>
      </p:sp>
    </p:spTree>
    <p:extLst>
      <p:ext uri="{BB962C8B-B14F-4D97-AF65-F5344CB8AC3E}">
        <p14:creationId xmlns:p14="http://schemas.microsoft.com/office/powerpoint/2010/main" val="2268252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57E63D64-98A0-442F-ABE3-C0D91B6FA5B8}"/>
              </a:ext>
            </a:extLst>
          </p:cNvPr>
          <p:cNvPicPr>
            <a:picLocks noChangeAspect="1"/>
          </p:cNvPicPr>
          <p:nvPr/>
        </p:nvPicPr>
        <p:blipFill>
          <a:blip r:embed="rId3"/>
          <a:stretch>
            <a:fillRect/>
          </a:stretch>
        </p:blipFill>
        <p:spPr>
          <a:xfrm>
            <a:off x="558098" y="5403653"/>
            <a:ext cx="5692592" cy="1368176"/>
          </a:xfrm>
          <a:prstGeom prst="rect">
            <a:avLst/>
          </a:prstGeom>
        </p:spPr>
      </p:pic>
      <p:sp>
        <p:nvSpPr>
          <p:cNvPr id="3" name="Notes Placeholder 2"/>
          <p:cNvSpPr>
            <a:spLocks noGrp="1"/>
          </p:cNvSpPr>
          <p:nvPr>
            <p:ph type="body" idx="1"/>
          </p:nvPr>
        </p:nvSpPr>
        <p:spPr>
          <a:xfrm>
            <a:off x="558098" y="4784070"/>
            <a:ext cx="5692592" cy="3914239"/>
          </a:xfrm>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64</a:t>
            </a:fld>
            <a:endParaRPr lang="x-none"/>
          </a:p>
        </p:txBody>
      </p:sp>
    </p:spTree>
    <p:extLst>
      <p:ext uri="{BB962C8B-B14F-4D97-AF65-F5344CB8AC3E}">
        <p14:creationId xmlns:p14="http://schemas.microsoft.com/office/powerpoint/2010/main" val="1683793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Supported decision-making, a new approach to decision-making (50 min.)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we may all need support to make decisions in different areas of life.</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may be times in life when we all may find it difficult and challenging to make decisions on our own.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like these it can be useful to turn to trusted persons who can provide support in the process of making decisions. </a:t>
            </a: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In fact, at times everybody uses support from others when making decisions and choices.</a:t>
            </a:r>
            <a:endParaRPr lang="x-none" b="1"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acknowledgement of this fact, article 12 of the CRPD introduces the concept of </a:t>
            </a:r>
            <a:r>
              <a:rPr lang="en-GB" b="1" u="sng" dirty="0">
                <a:latin typeface="Calibri" panose="020F0502020204030204" pitchFamily="34" charset="0"/>
                <a:ea typeface="SimSun" panose="02010600030101010101" pitchFamily="2" charset="-122"/>
                <a:cs typeface="Calibri" panose="020F0502020204030204" pitchFamily="34" charset="0"/>
              </a:rPr>
              <a:t>supported decision-making</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article states that </a:t>
            </a:r>
            <a:r>
              <a:rPr lang="en-US" dirty="0">
                <a:latin typeface="Calibri" panose="020F0502020204030204" pitchFamily="34" charset="0"/>
                <a:ea typeface="SimSun" panose="02010600030101010101" pitchFamily="2" charset="-122"/>
                <a:cs typeface="Calibri" panose="020F0502020204030204" pitchFamily="34" charset="0"/>
              </a:rPr>
              <a:t>people must have access to a variety of support options, including the support of people they trust (e.g. family, friends, peers, advocates, lawyers, personal ombudsperson, etc.).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CRPD recognizes that this should build on people’s unique abilities and providing them with the support they require to make their own decisions.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65</a:t>
            </a:fld>
            <a:endParaRPr lang="x-none"/>
          </a:p>
        </p:txBody>
      </p:sp>
    </p:spTree>
    <p:extLst>
      <p:ext uri="{BB962C8B-B14F-4D97-AF65-F5344CB8AC3E}">
        <p14:creationId xmlns:p14="http://schemas.microsoft.com/office/powerpoint/2010/main" val="2498191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1243013"/>
            <a:ext cx="4394200" cy="2471737"/>
          </a:xfrm>
        </p:spPr>
      </p:sp>
      <p:sp>
        <p:nvSpPr>
          <p:cNvPr id="3" name="Notes Placeholder 2"/>
          <p:cNvSpPr>
            <a:spLocks noGrp="1"/>
          </p:cNvSpPr>
          <p:nvPr>
            <p:ph type="body" idx="1"/>
          </p:nvPr>
        </p:nvSpPr>
        <p:spPr>
          <a:xfrm>
            <a:off x="423863" y="3918857"/>
            <a:ext cx="5864204" cy="5237669"/>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person may need support to understand information, weigh up different options, understand the possible consequences of different options and communicate their decisions to others (e.g. banks, utility companies, restaurants, health workers).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example, in the context of a mental health or social service, a peer supporter can support a person to weigh up the benefits and/or negative effects of a particular course of treatment, discuss the pros and cons of the treatment, and support the person in asserting and communicating their choices if the person has difficulty in doing so.</a:t>
            </a:r>
          </a:p>
          <a:p>
            <a:pPr marL="628650" lvl="1" indent="-171450"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people are isolated and do not have trusted people in their lives.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Examples include people who have been institutionalized for long periods of time and have been denied the opportunity to develop supportive relationships, people whose families have deserted them and people who have experienced repeated violence and abuse. </a:t>
            </a:r>
          </a:p>
          <a:p>
            <a:pPr marL="628650" lvl="1"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people who may not be completely isolated still lack people around them who they trust sufficiently.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Therefore, supported decision-making might also involve providing the opportunity for people to form relationships of trust where these are absent in their lives.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the person is open to creating a new support relationship, an “advocate system” can be put in place in which a designated person takes on the role of supporter until the person concerned is able to build their own social network.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66</a:t>
            </a:fld>
            <a:endParaRPr lang="x-none"/>
          </a:p>
        </p:txBody>
      </p:sp>
    </p:spTree>
    <p:extLst>
      <p:ext uri="{BB962C8B-B14F-4D97-AF65-F5344CB8AC3E}">
        <p14:creationId xmlns:p14="http://schemas.microsoft.com/office/powerpoint/2010/main" val="2384764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58813"/>
            <a:ext cx="5964238" cy="3355975"/>
          </a:xfrm>
        </p:spPr>
      </p:sp>
      <p:sp>
        <p:nvSpPr>
          <p:cNvPr id="3" name="Notes Placeholder 2"/>
          <p:cNvSpPr>
            <a:spLocks noGrp="1"/>
          </p:cNvSpPr>
          <p:nvPr>
            <p:ph type="body" idx="1"/>
          </p:nvPr>
        </p:nvSpPr>
        <p:spPr>
          <a:xfrm>
            <a:off x="465267" y="4267200"/>
            <a:ext cx="5662642" cy="5313366"/>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persons have difficulties in expressing their will and preferences, they may want supporters to help others realize that they are persons with a history, interests and aims in life – persons who have the right to exercise their legal capacity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07 #131"/>
              </a:rPr>
              <a:t>10</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support needs to be tailored to the individual.</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Furthermore, decision-making skills, and hence the level of support required, can vary at different stages in a person’s life.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people may not need any support at all, at other times low-level support is sufficient, and sometimes more intensive support may be required. </a:t>
            </a:r>
          </a:p>
          <a:p>
            <a:pPr marL="1085850" lvl="2"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a person in the early stages of dementia may need minimal or no support at all, whereas in later years they may need more intensive support.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people may require support only for complex decisions, while others may require support even for simple, daily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remember that, unlike the need for support, the right to exercise legal capacity </a:t>
            </a:r>
            <a:r>
              <a:rPr lang="en-GB" u="sng" dirty="0">
                <a:latin typeface="Calibri" panose="020F0502020204030204" pitchFamily="34" charset="0"/>
                <a:ea typeface="SimSun" panose="02010600030101010101" pitchFamily="2" charset="-122"/>
                <a:cs typeface="Calibri" panose="020F0502020204030204" pitchFamily="34" charset="0"/>
              </a:rPr>
              <a:t>never</a:t>
            </a:r>
            <a:r>
              <a:rPr lang="en-GB" dirty="0">
                <a:latin typeface="Calibri" panose="020F0502020204030204" pitchFamily="34" charset="0"/>
                <a:ea typeface="SimSun" panose="02010600030101010101" pitchFamily="2" charset="-122"/>
                <a:cs typeface="Calibri" panose="020F0502020204030204" pitchFamily="34" charset="0"/>
              </a:rPr>
              <a:t> fluctuates or varies.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must be accepted as having the right to make their own decisions.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67</a:t>
            </a:fld>
            <a:endParaRPr lang="x-none"/>
          </a:p>
        </p:txBody>
      </p:sp>
    </p:spTree>
    <p:extLst>
      <p:ext uri="{BB962C8B-B14F-4D97-AF65-F5344CB8AC3E}">
        <p14:creationId xmlns:p14="http://schemas.microsoft.com/office/powerpoint/2010/main" val="39954910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Supported decision-making in mental health and social services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unequal power dynamics between mental health and other practitioners and people using services acts as an important barrier to supported decision-making in these settings.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To a large extent, laws allowing for involuntary admission and treatment in mental health and social services contribute to this power imbalance.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using services often hold the belief that practitioners are able to do what they want because of their position and their level of authority while service users themselves have little influence on their own care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Farrelly, 2015 #79"/>
              </a:rPr>
              <a:t>11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address and change power dynamics in order to respect people’s right to legal capacity in that setting.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more information on power dynamic see the </a:t>
            </a:r>
            <a:r>
              <a:rPr lang="en-GB" i="0" dirty="0">
                <a:latin typeface="Calibri" panose="020F0502020204030204" pitchFamily="34" charset="0"/>
                <a:ea typeface="SimSun" panose="02010600030101010101" pitchFamily="2" charset="-122"/>
                <a:cs typeface="Calibri" panose="020F0502020204030204" pitchFamily="34" charset="0"/>
              </a:rPr>
              <a:t>guidance on </a:t>
            </a:r>
            <a:r>
              <a:rPr lang="en-GB" i="1" dirty="0">
                <a:latin typeface="Calibri" panose="020F0502020204030204" pitchFamily="34" charset="0"/>
                <a:ea typeface="SimSun" panose="02010600030101010101" pitchFamily="2" charset="-122"/>
                <a:cs typeface="Calibri" panose="020F0502020204030204" pitchFamily="34" charset="0"/>
              </a:rPr>
              <a:t>Transforming services and promoting rights in mental health and social services.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68</a:t>
            </a:fld>
            <a:endParaRPr lang="x-none"/>
          </a:p>
        </p:txBody>
      </p:sp>
    </p:spTree>
    <p:extLst>
      <p:ext uri="{BB962C8B-B14F-4D97-AF65-F5344CB8AC3E}">
        <p14:creationId xmlns:p14="http://schemas.microsoft.com/office/powerpoint/2010/main" val="765714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Mental health and other practitioners are not “supporters” due to the risk of conflict of interest and undue influence.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However, they must adopt a supportive approach and use their professional </a:t>
            </a:r>
            <a:r>
              <a:rPr lang="en-GB" dirty="0">
                <a:latin typeface="Calibri" panose="020F0502020204030204" pitchFamily="34" charset="0"/>
                <a:ea typeface="SimSun" panose="02010600030101010101" pitchFamily="2" charset="-122"/>
                <a:cs typeface="Calibri" panose="020F0502020204030204" pitchFamily="34" charset="0"/>
              </a:rPr>
              <a:t>skills in considering whether they are able and willing to provide what a person asks for</a:t>
            </a:r>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practitioners have a strong commitment to the idea that they are already implementing such an approach.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very often they are not doing this: they identify a need, make a suggestion, ask for agreement from people using the service and then record and act on this.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Directing the flow of information in this way is </a:t>
            </a:r>
            <a:r>
              <a:rPr lang="en-GB" b="1" i="1" u="sng" dirty="0">
                <a:latin typeface="Calibri" panose="020F0502020204030204" pitchFamily="34" charset="0"/>
                <a:ea typeface="SimSun" panose="02010600030101010101" pitchFamily="2" charset="-122"/>
                <a:cs typeface="Calibri" panose="020F0502020204030204" pitchFamily="34" charset="0"/>
              </a:rPr>
              <a:t>not</a:t>
            </a:r>
            <a:r>
              <a:rPr lang="en-GB" dirty="0">
                <a:latin typeface="Calibri" panose="020F0502020204030204" pitchFamily="34" charset="0"/>
                <a:ea typeface="SimSun" panose="02010600030101010101" pitchFamily="2" charset="-122"/>
                <a:cs typeface="Calibri" panose="020F0502020204030204" pitchFamily="34" charset="0"/>
              </a:rPr>
              <a:t> considered to be a supportive approach.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mental health and other practitioners often fail to account for the power differentials that exist between them and people using the service.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By identifying needs and suggesting limited options, practitioners (sometimes even unconsciously) control the discussion and provide little opportunity for disagreement</a:t>
            </a:r>
            <a:r>
              <a:rPr lang="en-GB"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69</a:t>
            </a:fld>
            <a:endParaRPr lang="x-none"/>
          </a:p>
        </p:txBody>
      </p:sp>
    </p:spTree>
    <p:extLst>
      <p:ext uri="{BB962C8B-B14F-4D97-AF65-F5344CB8AC3E}">
        <p14:creationId xmlns:p14="http://schemas.microsoft.com/office/powerpoint/2010/main" val="156369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819150"/>
            <a:ext cx="6716712" cy="3778250"/>
          </a:xfrm>
        </p:spPr>
      </p:sp>
      <p:sp>
        <p:nvSpPr>
          <p:cNvPr id="3" name="Notes Placeholder 2"/>
          <p:cNvSpPr>
            <a:spLocks noGrp="1"/>
          </p:cNvSpPr>
          <p:nvPr>
            <p:ph type="body" idx="1"/>
          </p:nvPr>
        </p:nvSpPr>
        <p:spPr>
          <a:xfrm>
            <a:off x="680879" y="4784070"/>
            <a:ext cx="5447030" cy="4337705"/>
          </a:xfrm>
        </p:spPr>
        <p:txBody>
          <a:bodyPr/>
          <a:lstStyle/>
          <a:p>
            <a:r>
              <a:rPr lang="en-US" b="1" dirty="0"/>
              <a:t>Topics</a:t>
            </a:r>
          </a:p>
          <a:p>
            <a:endParaRPr lang="en-US" dirty="0"/>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1: Challenging denial of legal capacity in mental health (4 hours and 50 minutes)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2: Substitute versus supported decision-making (4 hours and 45 minutes if the short option was chosen, 5 hours and 50 minutes if the long option was chosen)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3: Supported decision-making in practice (1 hour and 10 minutes)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4: Nominating a person to communicate best interpretation of will and preferences (20 minutes)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5: Positive steps to adopt a supported decision-making approach (45 minutes)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6: What is advance planning? (1 hour and 20 minutes)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7: Making advance planning documents (2 hours and 10 minutes) </a:t>
            </a:r>
          </a:p>
          <a:p>
            <a:pPr algn="just"/>
            <a:endParaRPr lang="en-US" dirty="0">
              <a:latin typeface="Calibri" panose="020F0502020204030204" pitchFamily="34" charset="0"/>
              <a:ea typeface="SimSun" panose="02010600030101010101" pitchFamily="2" charset="-122"/>
              <a:cs typeface="Calibri" panose="020F0502020204030204" pitchFamily="34" charset="0"/>
            </a:endParaRPr>
          </a:p>
          <a:p>
            <a:pPr algn="just"/>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a:t>
            </a:fld>
            <a:endParaRPr lang="x-none"/>
          </a:p>
        </p:txBody>
      </p:sp>
    </p:spTree>
    <p:extLst>
      <p:ext uri="{BB962C8B-B14F-4D97-AF65-F5344CB8AC3E}">
        <p14:creationId xmlns:p14="http://schemas.microsoft.com/office/powerpoint/2010/main" val="2194380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It is necessary to overcome these barriers and to promote a new approach centred on support in which:</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are empowered and provided with comprehensive information which enables them to make decisions about their lives, including about their care and treatment.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Power imbalances can be counteracted if practitioners pay attention to the values, expectations, will and preferences of the people they are working with, understanding their interpretative system and acting accordingly.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self-reflection about how their assumptions or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may unintentionally be a barrier to decision-making by service users is also necessary.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70</a:t>
            </a:fld>
            <a:endParaRPr lang="x-none"/>
          </a:p>
        </p:txBody>
      </p:sp>
    </p:spTree>
    <p:extLst>
      <p:ext uri="{BB962C8B-B14F-4D97-AF65-F5344CB8AC3E}">
        <p14:creationId xmlns:p14="http://schemas.microsoft.com/office/powerpoint/2010/main" val="1166667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Respect for the right to legal capacity also involves respecting people’s right to consent to or refuse treatment.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This requires </a:t>
            </a:r>
            <a:r>
              <a:rPr lang="en-GB" dirty="0">
                <a:latin typeface="Calibri" panose="020F0502020204030204" pitchFamily="34" charset="0"/>
                <a:ea typeface="SimSun" panose="02010600030101010101" pitchFamily="2" charset="-122"/>
                <a:cs typeface="Calibri" panose="020F0502020204030204" pitchFamily="34" charset="0"/>
              </a:rPr>
              <a:t>actively facilitating supported decision-making by ensuring that people are able to invite trusted persons to accompany them to the service to support them.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other practitioners can also facilitate contacts between a person and formal support services such as supported decision-making NGOs or peer workers who can act as supporters if this is what the person wants.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71</a:t>
            </a:fld>
            <a:endParaRPr lang="x-none"/>
          </a:p>
        </p:txBody>
      </p:sp>
    </p:spTree>
    <p:extLst>
      <p:ext uri="{BB962C8B-B14F-4D97-AF65-F5344CB8AC3E}">
        <p14:creationId xmlns:p14="http://schemas.microsoft.com/office/powerpoint/2010/main" val="443769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1038225"/>
            <a:ext cx="3786188" cy="2130425"/>
          </a:xfrm>
        </p:spPr>
      </p:sp>
      <p:sp>
        <p:nvSpPr>
          <p:cNvPr id="3" name="Notes Placeholder 2"/>
          <p:cNvSpPr>
            <a:spLocks noGrp="1"/>
          </p:cNvSpPr>
          <p:nvPr>
            <p:ph type="body" idx="1"/>
          </p:nvPr>
        </p:nvSpPr>
        <p:spPr>
          <a:xfrm>
            <a:off x="680879" y="3479324"/>
            <a:ext cx="5447030" cy="5218986"/>
          </a:xfrm>
        </p:spPr>
        <p:txBody>
          <a:bodyPr/>
          <a:lstStyle/>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following box (</a:t>
            </a:r>
            <a:r>
              <a:rPr lang="en-US" dirty="0">
                <a:latin typeface="Calibri" panose="020F0502020204030204" pitchFamily="34" charset="0"/>
                <a:ea typeface="SimSun" panose="02010600030101010101" pitchFamily="2" charset="-122"/>
                <a:cs typeface="Calibri" panose="020F0502020204030204" pitchFamily="34" charset="0"/>
                <a:hlinkClick r:id="rId3" action="ppaction://hlinkfile" tooltip="Department of Constitutional Affairs, 2005 #96"/>
              </a:rPr>
              <a:t>12</a:t>
            </a:r>
            <a:r>
              <a:rPr lang="en-US" dirty="0">
                <a:latin typeface="Calibri" panose="020F0502020204030204" pitchFamily="34" charset="0"/>
                <a:ea typeface="SimSun" panose="02010600030101010101" pitchFamily="2" charset="-122"/>
                <a:cs typeface="Calibri" panose="020F0502020204030204" pitchFamily="34" charset="0"/>
              </a:rPr>
              <a:t>) is a useful checklist tool for supporters initiating a supported decision-making approach.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However, additional steps will need to be included on a person-by-person basis.</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72</a:t>
            </a:fld>
            <a:endParaRPr lang="x-none"/>
          </a:p>
        </p:txBody>
      </p:sp>
      <p:pic>
        <p:nvPicPr>
          <p:cNvPr id="5" name="Picture 4">
            <a:extLst>
              <a:ext uri="{FF2B5EF4-FFF2-40B4-BE49-F238E27FC236}">
                <a16:creationId xmlns:a16="http://schemas.microsoft.com/office/drawing/2014/main" id="{EFA263B6-491E-4A5D-A468-CDF65FC4D8B7}"/>
              </a:ext>
            </a:extLst>
          </p:cNvPr>
          <p:cNvPicPr>
            <a:picLocks noChangeAspect="1"/>
          </p:cNvPicPr>
          <p:nvPr/>
        </p:nvPicPr>
        <p:blipFill>
          <a:blip r:embed="rId4"/>
          <a:stretch>
            <a:fillRect/>
          </a:stretch>
        </p:blipFill>
        <p:spPr>
          <a:xfrm>
            <a:off x="743293" y="4218687"/>
            <a:ext cx="5322203" cy="4683627"/>
          </a:xfrm>
          <a:prstGeom prst="rect">
            <a:avLst/>
          </a:prstGeom>
        </p:spPr>
      </p:pic>
    </p:spTree>
    <p:extLst>
      <p:ext uri="{BB962C8B-B14F-4D97-AF65-F5344CB8AC3E}">
        <p14:creationId xmlns:p14="http://schemas.microsoft.com/office/powerpoint/2010/main" val="3317520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1243013"/>
            <a:ext cx="5375275" cy="3024187"/>
          </a:xfrm>
        </p:spPr>
      </p:sp>
      <p:sp>
        <p:nvSpPr>
          <p:cNvPr id="3" name="Notes Placeholder 2"/>
          <p:cNvSpPr>
            <a:spLocks noGrp="1"/>
          </p:cNvSpPr>
          <p:nvPr>
            <p:ph type="body" idx="1"/>
          </p:nvPr>
        </p:nvSpPr>
        <p:spPr>
          <a:xfrm>
            <a:off x="458788" y="4441372"/>
            <a:ext cx="5912983" cy="4256540"/>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Differences between supported decision-making and </a:t>
            </a:r>
            <a:r>
              <a:rPr lang="en-GB" b="1" dirty="0">
                <a:latin typeface="Calibri" panose="020F0502020204030204" pitchFamily="34" charset="0"/>
                <a:ea typeface="SimSun" panose="02010600030101010101" pitchFamily="2" charset="-122"/>
                <a:cs typeface="Calibri" panose="020F0502020204030204" pitchFamily="34" charset="0"/>
              </a:rPr>
              <a:t>substitute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supported decision-making, a support person never makes decisions for/on behalf of/instead of another person.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 supported decision-making, all forms of support, including the most intensive, are based on the </a:t>
            </a:r>
            <a:r>
              <a:rPr lang="en-GB" b="1" u="sng" dirty="0">
                <a:latin typeface="Calibri" panose="020F0502020204030204" pitchFamily="34" charset="0"/>
                <a:ea typeface="SimSun" panose="02010600030101010101" pitchFamily="2" charset="-122"/>
                <a:cs typeface="Calibri" panose="020F0502020204030204" pitchFamily="34" charset="0"/>
              </a:rPr>
              <a:t>will and preferences</a:t>
            </a:r>
            <a:r>
              <a:rPr lang="en-GB" dirty="0">
                <a:latin typeface="Calibri" panose="020F0502020204030204" pitchFamily="34" charset="0"/>
                <a:ea typeface="SimSun" panose="02010600030101010101" pitchFamily="2" charset="-122"/>
                <a:cs typeface="Calibri" panose="020F0502020204030204" pitchFamily="34" charset="0"/>
              </a:rPr>
              <a:t> of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a person’s will and preferences are different from what others may perceive as being in a person’s “best interest”.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171450">
              <a:spcBef>
                <a:spcPts val="0"/>
              </a:spcBef>
              <a:spcAft>
                <a:spcPts val="6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many countries, the standard for making a decision for a person perceived as lacking decision-making skills is generally based on the “best interest” (i.e. when others determine what is the best decision or course of action for a person).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explained in a previous exercise, even if substitute decision-makers have good intentions and think they are doing the right thing for a person, it does not mean that they are or that the person will perceive the situation in that way.</a:t>
            </a:r>
          </a:p>
          <a:p>
            <a:pPr marL="171450" indent="-171450" algn="just">
              <a:buFont typeface="Arial" panose="020B0604020202020204" pitchFamily="34" charset="0"/>
              <a:buChar char="•"/>
            </a:pPr>
            <a:r>
              <a:rPr lang="en-GB" sz="1200" kern="1200" dirty="0">
                <a:solidFill>
                  <a:schemeClr val="tx1"/>
                </a:solidFill>
                <a:effectLst/>
                <a:latin typeface="+mn-lt"/>
                <a:ea typeface="+mn-ea"/>
                <a:cs typeface="+mn-cs"/>
              </a:rPr>
              <a:t>Unwanted or inadequate support may be felt by people as an unacceptable intrusion into their lives and may even be harmful. This will depend on how the person subjectively views the help, and the context and culture in which it is given.</a:t>
            </a:r>
          </a:p>
          <a:p>
            <a:pPr marL="171450" indent="-171450" algn="just">
              <a:buFont typeface="Arial" panose="020B0604020202020204" pitchFamily="34" charset="0"/>
              <a:buChar char="•"/>
            </a:pPr>
            <a:r>
              <a:rPr lang="en-US" sz="1200" kern="1200" dirty="0">
                <a:solidFill>
                  <a:schemeClr val="tx1"/>
                </a:solidFill>
                <a:effectLst/>
                <a:latin typeface="+mn-lt"/>
                <a:ea typeface="+mn-ea"/>
                <a:cs typeface="+mn-cs"/>
              </a:rPr>
              <a:t>Therefore, the “best interest” approach needs to be replaced. </a:t>
            </a:r>
            <a:endParaRPr lang="en-GB" sz="1200" kern="1200" dirty="0">
              <a:solidFill>
                <a:schemeClr val="tx1"/>
              </a:solidFill>
              <a:effectLst/>
              <a:latin typeface="+mn-lt"/>
              <a:ea typeface="+mn-ea"/>
              <a:cs typeface="+mn-cs"/>
            </a:endParaRP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73</a:t>
            </a:fld>
            <a:endParaRPr lang="x-none"/>
          </a:p>
        </p:txBody>
      </p:sp>
    </p:spTree>
    <p:extLst>
      <p:ext uri="{BB962C8B-B14F-4D97-AF65-F5344CB8AC3E}">
        <p14:creationId xmlns:p14="http://schemas.microsoft.com/office/powerpoint/2010/main" val="21026981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tab pos="228600" algn="l"/>
                <a:tab pos="457200" algn="l"/>
              </a:tabLst>
              <a:defRP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Best interpretation of their will and preferences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When the person is still unable to communicate their will and preferences even after significant attempts have been made to communicate, decisions must be made on the basis of the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best interpretation of their will and preferences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These can be determined, for example, by: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referring to what is already known about the person (e.g. their views on different matters, beliefs, values in life, etc.);</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referring to advance planning documents which contains information about the person’s will and preferences (this will be discussed in more detail later).</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74</a:t>
            </a:fld>
            <a:endParaRPr lang="x-none"/>
          </a:p>
        </p:txBody>
      </p:sp>
    </p:spTree>
    <p:extLst>
      <p:ext uri="{BB962C8B-B14F-4D97-AF65-F5344CB8AC3E}">
        <p14:creationId xmlns:p14="http://schemas.microsoft.com/office/powerpoint/2010/main" val="1771297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Supported decision-making is therefore different from existing systems such as guardianship, wardship and other substitute decision-making regimes.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Supported decision-making is not just a new term for describing these pre-existing models.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about implementing a completely different approach in which the person always has the final say because decisions are made according to their will and preferences or the best interpretation of their will and preferences.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75</a:t>
            </a:fld>
            <a:endParaRPr lang="x-none"/>
          </a:p>
        </p:txBody>
      </p:sp>
    </p:spTree>
    <p:extLst>
      <p:ext uri="{BB962C8B-B14F-4D97-AF65-F5344CB8AC3E}">
        <p14:creationId xmlns:p14="http://schemas.microsoft.com/office/powerpoint/2010/main" val="26691684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Finally, unlike most forms of substitute decision-making, supported decision-making is </a:t>
            </a:r>
            <a:r>
              <a:rPr lang="en-GB" b="1" u="sng" dirty="0">
                <a:latin typeface="Calibri" panose="020F0502020204030204" pitchFamily="34" charset="0"/>
                <a:ea typeface="SimSun" panose="02010600030101010101" pitchFamily="2" charset="-122"/>
                <a:cs typeface="Calibri" panose="020F0502020204030204" pitchFamily="34" charset="0"/>
              </a:rPr>
              <a:t>voluntary</a:t>
            </a:r>
            <a:r>
              <a:rPr lang="en-GB" dirty="0">
                <a:latin typeface="Calibri" panose="020F0502020204030204" pitchFamily="34" charset="0"/>
                <a:ea typeface="SimSun" panose="02010600030101010101" pitchFamily="2" charset="-122"/>
                <a:cs typeface="Calibri" panose="020F0502020204030204" pitchFamily="34" charset="0"/>
              </a:rPr>
              <a:t>.</a:t>
            </a:r>
            <a:r>
              <a:rPr lang="en-GB" b="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It should not be imposed on people.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a person chooses not to have support, then their wishes should be respected.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Supported decision-making also means that people can make real choices between acceptable options and are not coerced into making any specific decision.</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asking a person if they prefer to take their medication or to be detained in a mental health or social service is not respectful of their right to make decisions.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must be no threat of coercion or punishment for exercising the right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Many people, particularly family members, as well as mental health and other practitioners, have expressed concern that, in some situations, if the person refuses support they may put themselves or others in danger.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76</a:t>
            </a:fld>
            <a:endParaRPr lang="x-none"/>
          </a:p>
        </p:txBody>
      </p:sp>
    </p:spTree>
    <p:extLst>
      <p:ext uri="{BB962C8B-B14F-4D97-AF65-F5344CB8AC3E}">
        <p14:creationId xmlns:p14="http://schemas.microsoft.com/office/powerpoint/2010/main" val="26144901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Nevertheless, many people, particularly family members, have expressed concern that if the person refuses support they may put themselves or others in danger.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it is important to note that imposing or forcing treatment on a person can itself cause harm either immediately or later 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harm caused to the person can take many forms, including trauma, humiliation, physical injuries, etc.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addition, respecting people’s choices should not be used as an excuse to neglect or ignore someone in distress.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require that supporters meaningfully engage with the person and provide options that are acceptable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Gooding P, 2017 #420"/>
              </a:rPr>
              <a:t>13</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77</a:t>
            </a:fld>
            <a:endParaRPr lang="x-none"/>
          </a:p>
        </p:txBody>
      </p:sp>
    </p:spTree>
    <p:extLst>
      <p:ext uri="{BB962C8B-B14F-4D97-AF65-F5344CB8AC3E}">
        <p14:creationId xmlns:p14="http://schemas.microsoft.com/office/powerpoint/2010/main" val="42143500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During the presentation participants may express the concern that their country’s legal framework requires a substitute decision-making approach (e.g. through existing national guardianship, conservatorship laws) and that therefore there is little they can do to implement supported decision-making in this context.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to acknowledge that: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many countries, existing law and policy frameworks still provide for substitute decision-making models.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Lobbying and advocacy are key to changing existing laws, policies and practices which are not in line with the CRPD.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kind of reform may take time but, in the meantime, there is a lot that individuals can do to support people to make their own decisions, even within existing legal or policy frameworks.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it is also possible to support people to terminate their substitute decision-making regimes.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78</a:t>
            </a:fld>
            <a:endParaRPr lang="x-none"/>
          </a:p>
        </p:txBody>
      </p:sp>
    </p:spTree>
    <p:extLst>
      <p:ext uri="{BB962C8B-B14F-4D97-AF65-F5344CB8AC3E}">
        <p14:creationId xmlns:p14="http://schemas.microsoft.com/office/powerpoint/2010/main" val="26217969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0" y="908050"/>
            <a:ext cx="1614488" cy="909638"/>
          </a:xfrm>
        </p:spPr>
      </p:sp>
      <p:sp>
        <p:nvSpPr>
          <p:cNvPr id="3" name="Notes Placeholder 2"/>
          <p:cNvSpPr>
            <a:spLocks noGrp="1"/>
          </p:cNvSpPr>
          <p:nvPr>
            <p:ph type="body" idx="1"/>
          </p:nvPr>
        </p:nvSpPr>
        <p:spPr>
          <a:xfrm>
            <a:off x="680879" y="2236708"/>
            <a:ext cx="5447030" cy="6461601"/>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Moving from substitute decision-making to supported decision-making (10 min.)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following table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Lewis, 2014 #132"/>
              </a:rPr>
              <a:t>14</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summarizes the shift from substitute decision-making towards supported decision-making.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make this shift it is necessary to move from the left column of the table to the right column.</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79</a:t>
            </a:fld>
            <a:endParaRPr lang="x-none"/>
          </a:p>
        </p:txBody>
      </p:sp>
      <p:graphicFrame>
        <p:nvGraphicFramePr>
          <p:cNvPr id="5" name="Object 4">
            <a:extLst>
              <a:ext uri="{FF2B5EF4-FFF2-40B4-BE49-F238E27FC236}">
                <a16:creationId xmlns:a16="http://schemas.microsoft.com/office/drawing/2014/main" id="{C9AB96A2-62EE-4B4E-8D6F-5F703B74B8C4}"/>
              </a:ext>
            </a:extLst>
          </p:cNvPr>
          <p:cNvGraphicFramePr>
            <a:graphicFrameLocks noChangeAspect="1"/>
          </p:cNvGraphicFramePr>
          <p:nvPr>
            <p:extLst>
              <p:ext uri="{D42A27DB-BD31-4B8C-83A1-F6EECF244321}">
                <p14:modId xmlns:p14="http://schemas.microsoft.com/office/powerpoint/2010/main" val="1402277363"/>
              </p:ext>
            </p:extLst>
          </p:nvPr>
        </p:nvGraphicFramePr>
        <p:xfrm>
          <a:off x="680879" y="3757995"/>
          <a:ext cx="5186027" cy="5498801"/>
        </p:xfrm>
        <a:graphic>
          <a:graphicData uri="http://schemas.openxmlformats.org/presentationml/2006/ole">
            <mc:AlternateContent xmlns:mc="http://schemas.openxmlformats.org/markup-compatibility/2006">
              <mc:Choice xmlns:v="urn:schemas-microsoft-com:vml" Requires="v">
                <p:oleObj name="Document" r:id="rId4" imgW="5737207" imgH="5666811" progId="Word.Document.12">
                  <p:embed/>
                </p:oleObj>
              </mc:Choice>
              <mc:Fallback>
                <p:oleObj name="Document" r:id="rId4" imgW="5737207" imgH="5666811" progId="Word.Document.12">
                  <p:embed/>
                  <p:pic>
                    <p:nvPicPr>
                      <p:cNvPr id="0" name=""/>
                      <p:cNvPicPr/>
                      <p:nvPr/>
                    </p:nvPicPr>
                    <p:blipFill>
                      <a:blip r:embed="rId5"/>
                      <a:stretch>
                        <a:fillRect/>
                      </a:stretch>
                    </p:blipFill>
                    <p:spPr>
                      <a:xfrm>
                        <a:off x="680879" y="3757995"/>
                        <a:ext cx="5186027" cy="5498801"/>
                      </a:xfrm>
                      <a:prstGeom prst="rect">
                        <a:avLst/>
                      </a:prstGeom>
                    </p:spPr>
                  </p:pic>
                </p:oleObj>
              </mc:Fallback>
            </mc:AlternateContent>
          </a:graphicData>
        </a:graphic>
      </p:graphicFrame>
    </p:spTree>
    <p:extLst>
      <p:ext uri="{BB962C8B-B14F-4D97-AF65-F5344CB8AC3E}">
        <p14:creationId xmlns:p14="http://schemas.microsoft.com/office/powerpoint/2010/main" val="30493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Topic 1: Challenging the denial of legal capacity in mental health</a:t>
            </a:r>
          </a:p>
          <a:p>
            <a:pPr>
              <a:lnSpc>
                <a:spcPct val="115000"/>
              </a:lnSpc>
            </a:pPr>
            <a:endPar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and 50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a:t>
            </a:fld>
            <a:endParaRPr lang="x-none"/>
          </a:p>
        </p:txBody>
      </p:sp>
    </p:spTree>
    <p:extLst>
      <p:ext uri="{BB962C8B-B14F-4D97-AF65-F5344CB8AC3E}">
        <p14:creationId xmlns:p14="http://schemas.microsoft.com/office/powerpoint/2010/main" val="33038014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Exercise 2.2: Understanding support in decision-making (20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exercise is to demonstrate that supported decision-making is not a new concept and that everybody needs support from others in making decisions about different areas of life. People do not always have sufficient knowledge, experience or time to make every kind of decision on their own.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group the following questions and make a list of their ideas on the flipchart: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Can you remember being helped by someone to make a decision? </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example, a decision about whether to enter a new relationship, what purchase to make, how to organize for children to go to school, where to live, what training to undertake, what career path to choose etc?</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80</a:t>
            </a:fld>
            <a:endParaRPr lang="x-none"/>
          </a:p>
        </p:txBody>
      </p:sp>
    </p:spTree>
    <p:extLst>
      <p:ext uri="{BB962C8B-B14F-4D97-AF65-F5344CB8AC3E}">
        <p14:creationId xmlns:p14="http://schemas.microsoft.com/office/powerpoint/2010/main" val="28676243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201613"/>
            <a:ext cx="4648200" cy="2614612"/>
          </a:xfrm>
        </p:spPr>
      </p:sp>
      <p:sp>
        <p:nvSpPr>
          <p:cNvPr id="3" name="Notes Placeholder 2"/>
          <p:cNvSpPr>
            <a:spLocks noGrp="1"/>
          </p:cNvSpPr>
          <p:nvPr>
            <p:ph type="body" idx="1"/>
          </p:nvPr>
        </p:nvSpPr>
        <p:spPr>
          <a:xfrm>
            <a:off x="249655" y="3144509"/>
            <a:ext cx="6332173" cy="6411206"/>
          </a:xfrm>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Did you find this support helpful? </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If yes, why?</a:t>
            </a:r>
            <a:endParaRPr lang="en-US" b="1" dirty="0"/>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from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find the relevant information.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trusted the person whose opinion I sought.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connected me with people who previously experienced the same situation.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had themselves experienced the same situation.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provided an external point of view which I had not thought about.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weigh the pros and cons and to organize my ideas.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identify the real problem.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reminded me of my previous experience(s) which were relevant to the decision to be made.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make a decision in line with my personal objectives and values.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made me feel that it was going to be OK, no matter what decision I ended up making.</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If not, why not?</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from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did not know about the issue.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did not provide the appropriate information.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Even if the information was accurate I was not able to understand it.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already had a strong position on the question.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told me what they would do in this situation (rather than focusing on what I would like to do).</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encouraged me to make a decision to please them, not to please me.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finally made the decision on my behalf or against my will.</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81</a:t>
            </a:fld>
            <a:endParaRPr lang="x-none"/>
          </a:p>
        </p:txBody>
      </p:sp>
    </p:spTree>
    <p:extLst>
      <p:ext uri="{BB962C8B-B14F-4D97-AF65-F5344CB8AC3E}">
        <p14:creationId xmlns:p14="http://schemas.microsoft.com/office/powerpoint/2010/main" val="40045399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Different forms of support (70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following presentation will provide examples of different models of support that can be offered to enable people to make their own decisions.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Most existing models of support are not yet fully compliant with the CRPD.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Criticisms may include….</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that some models are led and directed by professionals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or that they still use involuntary treatment, although to a lesser extent than other mental health and social services (e.g. Open Dialogue).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is important to acknowledge these limitations and keep mind that these services could be further improved to achieve full compliance with the CRPD.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82</a:t>
            </a:fld>
            <a:endParaRPr lang="x-none"/>
          </a:p>
        </p:txBody>
      </p:sp>
    </p:spTree>
    <p:extLst>
      <p:ext uri="{BB962C8B-B14F-4D97-AF65-F5344CB8AC3E}">
        <p14:creationId xmlns:p14="http://schemas.microsoft.com/office/powerpoint/2010/main" val="21150979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Providing full and complete information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first form of support is to provide full and complete information in a format that the person understands.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Many people – including (but certainly not limited to) people with psychosocial, intellectual or cognitive disabilities – do not have enough information (e.g. about treatments, care and support options, rights, legal issues, etc.) to be able to make decisions.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order to make decisions, people must first be given all relevant information concerning the area or issue about which they want to make a decision.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83</a:t>
            </a:fld>
            <a:endParaRPr lang="x-none"/>
          </a:p>
        </p:txBody>
      </p:sp>
    </p:spTree>
    <p:extLst>
      <p:ext uri="{BB962C8B-B14F-4D97-AF65-F5344CB8AC3E}">
        <p14:creationId xmlns:p14="http://schemas.microsoft.com/office/powerpoint/2010/main" val="3047806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Supportive communication skills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Communication skills are necessary to accommodate and understand people using diverse styles of communication and/or experiencing communications difficulties.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Supporters or people adopting a supportive approach, including mental health and other practitioners, should learn how to listen to people actively and attentively.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build their understanding of a person’s needs by listening and checking with the person to see if they understand what the person is saying.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listening skills should also include helping the person to relax and giving the person breaks (i.e. not conducting an interrogation of the person).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also respect how much or how little the person wants to share.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84</a:t>
            </a:fld>
            <a:endParaRPr lang="x-none"/>
          </a:p>
        </p:txBody>
      </p:sp>
    </p:spTree>
    <p:extLst>
      <p:ext uri="{BB962C8B-B14F-4D97-AF65-F5344CB8AC3E}">
        <p14:creationId xmlns:p14="http://schemas.microsoft.com/office/powerpoint/2010/main" val="13197162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Communication skills in relation to people with diverse styles and limitations might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indirect or unusual communication styles.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the person’s values that underlie the communication, which can be different from the listener’s values.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Assuming that communication always has meaning even though it may seem meaningless to others.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that you might not be able to understand someone because of your own limitations.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Considering the issue from the other person’s point of view.</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85</a:t>
            </a:fld>
            <a:endParaRPr lang="x-none"/>
          </a:p>
        </p:txBody>
      </p:sp>
    </p:spTree>
    <p:extLst>
      <p:ext uri="{BB962C8B-B14F-4D97-AF65-F5344CB8AC3E}">
        <p14:creationId xmlns:p14="http://schemas.microsoft.com/office/powerpoint/2010/main" val="14128974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532" y="4784070"/>
            <a:ext cx="5447030" cy="3914239"/>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Making reasonable accommodations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part of the requirement to provide full and complete information during the support process, reasonable accommodations may be required.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term “reasonable accommodation” refers to measures that need to be taken (by governments, service providers or others) in order remove the barriers that persons with disabilities face, and to ensure that they are able to exercise their human rights on an equal basis with others and that they are not discriminated against in the exercise of their rights. </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Article 5 of the CRPD requires that people with disabilities are provided with reasonable accommodation in exercising and enjoying the rights in the CRPD.</a:t>
            </a:r>
          </a:p>
          <a:p>
            <a:pPr marL="914400" marR="0" lvl="1"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the right to legal capacity, and means that other people – such as mental health and other practitioners, personnel in financial institutions and employers – must accommodate the person’s requirements in decision-making and recognize the person’s potential need for supports in the decision-making process.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86</a:t>
            </a:fld>
            <a:endParaRPr lang="x-none"/>
          </a:p>
        </p:txBody>
      </p:sp>
    </p:spTree>
    <p:extLst>
      <p:ext uri="{BB962C8B-B14F-4D97-AF65-F5344CB8AC3E}">
        <p14:creationId xmlns:p14="http://schemas.microsoft.com/office/powerpoint/2010/main" val="13182933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Reasonable accommodation can include, for instance, providing people with information in a way that enables them to understand it.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might involve providing a person with easy-to-read or plain language formats, reading assistants, assisted/adaptive communication tools, visual aids, or interpreters (including sign language interpreters).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reasonable accommodations may also involve mental health and other practitioners accepting formal or informal assistance from family and friends or taking more time to talk with the person in order to communicate information relevant to the decision.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Reasonable accommodations can be relevant whenever an individual interacts with other people (e.g. doctors explaining the risk of a medical procedure, bank employees opening an account, etc.)……</a:t>
            </a:r>
          </a:p>
          <a:p>
            <a:pPr marL="171450" indent="-171450" algn="just">
              <a:spcAft>
                <a:spcPts val="600"/>
              </a:spcAft>
              <a:buFont typeface="Arial" panose="020B0604020202020204" pitchFamily="34" charset="0"/>
              <a:buChar char="•"/>
            </a:pPr>
            <a:r>
              <a:rPr lang="en-GB">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and should be individualized and tailored to the needs of the person concerned.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87</a:t>
            </a:fld>
            <a:endParaRPr lang="x-none"/>
          </a:p>
        </p:txBody>
      </p:sp>
    </p:spTree>
    <p:extLst>
      <p:ext uri="{BB962C8B-B14F-4D97-AF65-F5344CB8AC3E}">
        <p14:creationId xmlns:p14="http://schemas.microsoft.com/office/powerpoint/2010/main" val="29704865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1243013"/>
            <a:ext cx="4710113" cy="2649537"/>
          </a:xfrm>
        </p:spPr>
      </p:sp>
      <p:sp>
        <p:nvSpPr>
          <p:cNvPr id="3" name="Notes Placeholder 2"/>
          <p:cNvSpPr>
            <a:spLocks noGrp="1"/>
          </p:cNvSpPr>
          <p:nvPr>
            <p:ph type="body" idx="1"/>
          </p:nvPr>
        </p:nvSpPr>
        <p:spPr>
          <a:xfrm>
            <a:off x="680879" y="4212467"/>
            <a:ext cx="5447030" cy="4485842"/>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Making decisions with the support of others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 can take many forms and can involve one trusted person or a network of people.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can also be informal or formal.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4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Informal support, mostly provided by family and friends, is used by everyone in everyday life. </a:t>
            </a:r>
          </a:p>
          <a:p>
            <a:pPr marL="514350" marR="0" lvl="0" indent="-228600">
              <a:spcBef>
                <a:spcPts val="0"/>
              </a:spcBef>
              <a:spcAft>
                <a:spcPts val="4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far as possible, informal support should be encouraged to limit formal intervention in people’s lives and to allow people with psychosocial, intellectual or cognitive disabilities to make decisions in a way which is similar to that used by people without disabilities.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6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formal support may sometimes be necessary for making complex or important decisions when informal support is not sufficient and/or when the person has important support needs.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people decide to nominate their supporter(s) formally, they may nominate a relative that they trust.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a person may sometimes nominate someone who is independent (e.g. an advocate). This may be, for example, because the person is isolated or has experienced abuse in their family.</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88</a:t>
            </a:fld>
            <a:endParaRPr lang="x-none"/>
          </a:p>
        </p:txBody>
      </p:sp>
    </p:spTree>
    <p:extLst>
      <p:ext uri="{BB962C8B-B14F-4D97-AF65-F5344CB8AC3E}">
        <p14:creationId xmlns:p14="http://schemas.microsoft.com/office/powerpoint/2010/main" val="9812335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Formal support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514350">
              <a:spcBef>
                <a:spcPts val="0"/>
              </a:spcBef>
              <a:spcAft>
                <a:spcPts val="0"/>
              </a:spcAft>
              <a:buClr>
                <a:srgbClr val="000000"/>
              </a:buClr>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The Swedish Personal Ombudsperson (PO)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hoices, 2014 #91">
                  <a:extLst>
                    <a:ext uri="{A12FA001-AC4F-418D-AE19-62706E023703}">
                      <ahyp:hlinkClr xmlns:ahyp="http://schemas.microsoft.com/office/drawing/2018/hyperlinkcolor" val="tx"/>
                    </a:ext>
                  </a:extLst>
                </a:hlinkClick>
              </a:rPr>
              <a:t>15</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514350" marR="0" lvl="0" indent="-514350">
              <a:spcBef>
                <a:spcPts val="0"/>
              </a:spcBef>
              <a:spcAft>
                <a:spcPts val="0"/>
              </a:spcAft>
              <a:buClr>
                <a:srgbClr val="000000"/>
              </a:buClr>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89</a:t>
            </a:fld>
            <a:endParaRPr lang="x-none"/>
          </a:p>
        </p:txBody>
      </p:sp>
      <p:pic>
        <p:nvPicPr>
          <p:cNvPr id="5" name="Picture 4">
            <a:extLst>
              <a:ext uri="{FF2B5EF4-FFF2-40B4-BE49-F238E27FC236}">
                <a16:creationId xmlns:a16="http://schemas.microsoft.com/office/drawing/2014/main" id="{B26A62AA-ABA3-4AF3-9BC1-C8654ED0C5E6}"/>
              </a:ext>
            </a:extLst>
          </p:cNvPr>
          <p:cNvPicPr>
            <a:picLocks noChangeAspect="1"/>
          </p:cNvPicPr>
          <p:nvPr/>
        </p:nvPicPr>
        <p:blipFill>
          <a:blip r:embed="rId4"/>
          <a:stretch>
            <a:fillRect/>
          </a:stretch>
        </p:blipFill>
        <p:spPr>
          <a:xfrm>
            <a:off x="435317" y="5954492"/>
            <a:ext cx="5692592" cy="1065424"/>
          </a:xfrm>
          <a:prstGeom prst="rect">
            <a:avLst/>
          </a:prstGeom>
        </p:spPr>
      </p:pic>
    </p:spTree>
    <p:extLst>
      <p:ext uri="{BB962C8B-B14F-4D97-AF65-F5344CB8AC3E}">
        <p14:creationId xmlns:p14="http://schemas.microsoft.com/office/powerpoint/2010/main" val="128218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236538"/>
            <a:ext cx="4589462" cy="2582862"/>
          </a:xfrm>
        </p:spPr>
      </p:sp>
      <p:sp>
        <p:nvSpPr>
          <p:cNvPr id="3" name="Notes Placeholder 2"/>
          <p:cNvSpPr>
            <a:spLocks noGrp="1"/>
          </p:cNvSpPr>
          <p:nvPr>
            <p:ph type="body" idx="1"/>
          </p:nvPr>
        </p:nvSpPr>
        <p:spPr>
          <a:xfrm>
            <a:off x="255329" y="3056803"/>
            <a:ext cx="6298129" cy="6385351"/>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a:t>
            </a:r>
            <a:r>
              <a:rPr lang="en-GB" sz="900" b="1" i="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 Brief introduction to this module (5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brief introduction is to pre-empt the obstacles that participants grapple with in relation to promoting legal capacity and supported decision-making in challenging scenarios. </a:t>
            </a:r>
          </a:p>
          <a:p>
            <a:pPr algn="just">
              <a:spcAft>
                <a:spcPts val="600"/>
              </a:spcAft>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training we shall explore how to promote a person’s right to legal capacity (i.e. the right to make one’s own decisions and choices).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acknowledge that upholding people’s right to legal capacity can seem challenging in certain situations.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what about people who want to end their lives, or people with severe dementia?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if someone is experiencing an acute crisis or extreme states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or is doing things that seem dangerous?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if refusing treatment means the person is going to get worse?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if someone is unconscious or otherwise unable to communicate and be understood? </a:t>
            </a:r>
          </a:p>
          <a:p>
            <a:pPr marL="628650" lvl="1"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Is it really feasible to promote the rights of people to make decisions for themselves even in these types of scenarios? </a:t>
            </a:r>
          </a:p>
          <a:p>
            <a:pPr marL="628650" lvl="1"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answer is that even in these challenging scenarios we must always strive to find ways to ensure that people remain at the centre of all decisions concerning their lives. </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are always ways to promote people’s right to exercise their legal capacity.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training will explore these in detail. </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a:t>
            </a:fld>
            <a:endParaRPr lang="x-none"/>
          </a:p>
        </p:txBody>
      </p:sp>
    </p:spTree>
    <p:extLst>
      <p:ext uri="{BB962C8B-B14F-4D97-AF65-F5344CB8AC3E}">
        <p14:creationId xmlns:p14="http://schemas.microsoft.com/office/powerpoint/2010/main" val="11772707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8238" y="1243013"/>
            <a:ext cx="2060575" cy="1160462"/>
          </a:xfrm>
        </p:spPr>
      </p:sp>
      <p:sp>
        <p:nvSpPr>
          <p:cNvPr id="3" name="Notes Placeholder 2"/>
          <p:cNvSpPr>
            <a:spLocks noGrp="1"/>
          </p:cNvSpPr>
          <p:nvPr>
            <p:ph type="body" idx="1"/>
          </p:nvPr>
        </p:nvSpPr>
        <p:spPr>
          <a:xfrm>
            <a:off x="680879" y="2870442"/>
            <a:ext cx="5447030" cy="5827867"/>
          </a:xfrm>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Personal Ombudsperson (PO) system in Sweden is one model of supported decision-making. The service is generally offered by NGOs.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are skilled persons who work at the request of the person needing services.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help clients with a range of issues: family matters, health care, housing, and accessing services or employment.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only do what their client wants them to do.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model is based on a long-term relationship of trust.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designed mainly for people who are hard to reach, isolated or left without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avoid burdensome administrative processes and paperwork there is no written agreement between the PO and the client.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have flexible schedules, adapted to the needs and wishes of their clients.</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do not have an office, as coming to an office could deter clients from taking up the service by creating the impression that POs are in a position of power.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work from their own homes with the help of a telephone and the Internet; they meet clients in their homes or at neutral places such as a cafe.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required to have the skills to argue effectively for the client’s rights in front of various authorities or in courts.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Sweden has a system of partial guardianship, generally used for financial matters, but the POs are not seen as an alternative to guardianship by the government.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two systems are not connected and have developed separately.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a person might have a PO and a guardian at the same time. In practice, the person often wants a PO to help them end the guardianship measure.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Frequently they do so successfully.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90</a:t>
            </a:fld>
            <a:endParaRPr lang="x-none"/>
          </a:p>
        </p:txBody>
      </p:sp>
    </p:spTree>
    <p:extLst>
      <p:ext uri="{BB962C8B-B14F-4D97-AF65-F5344CB8AC3E}">
        <p14:creationId xmlns:p14="http://schemas.microsoft.com/office/powerpoint/2010/main" val="9563762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The Swedish system has shown very positive results and benefits (</a:t>
            </a:r>
            <a:r>
              <a:rPr lang="en-GB"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Balmas, 2015 #133">
                  <a:extLst>
                    <a:ext uri="{A12FA001-AC4F-418D-AE19-62706E023703}">
                      <ahyp:hlinkClr xmlns:ahyp="http://schemas.microsoft.com/office/drawing/2018/hyperlinkcolor" val="tx"/>
                    </a:ext>
                  </a:extLst>
                </a:hlinkClick>
              </a:rPr>
              <a:t>16</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2014, 6000 persons were supported by a PO in Sweden.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84% of Swedish municipalities included POs in their social service system.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Individuals with disabilities who are supported by a PO require less care and their overall situation improves.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the long term the PO system reduces costs for the social system.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91</a:t>
            </a:fld>
            <a:endParaRPr lang="x-none"/>
          </a:p>
        </p:txBody>
      </p:sp>
    </p:spTree>
    <p:extLst>
      <p:ext uri="{BB962C8B-B14F-4D97-AF65-F5344CB8AC3E}">
        <p14:creationId xmlns:p14="http://schemas.microsoft.com/office/powerpoint/2010/main" val="32192422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(Scotland, United Kingdom)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134">
                  <a:extLst>
                    <a:ext uri="{A12FA001-AC4F-418D-AE19-62706E023703}">
                      <ahyp:hlinkClr xmlns:ahyp="http://schemas.microsoft.com/office/drawing/2018/hyperlinkcolor" val="tx"/>
                    </a:ext>
                  </a:extLst>
                </a:hlinkClick>
              </a:rPr>
              <a:t>17</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92</a:t>
            </a:fld>
            <a:endParaRPr lang="x-none"/>
          </a:p>
        </p:txBody>
      </p:sp>
      <p:pic>
        <p:nvPicPr>
          <p:cNvPr id="5" name="Picture 4">
            <a:extLst>
              <a:ext uri="{FF2B5EF4-FFF2-40B4-BE49-F238E27FC236}">
                <a16:creationId xmlns:a16="http://schemas.microsoft.com/office/drawing/2014/main" id="{02C5A963-2ED5-4CAB-9404-F4EB30ACD936}"/>
              </a:ext>
            </a:extLst>
          </p:cNvPr>
          <p:cNvPicPr>
            <a:picLocks noChangeAspect="1"/>
          </p:cNvPicPr>
          <p:nvPr/>
        </p:nvPicPr>
        <p:blipFill>
          <a:blip r:embed="rId4"/>
          <a:stretch>
            <a:fillRect/>
          </a:stretch>
        </p:blipFill>
        <p:spPr>
          <a:xfrm>
            <a:off x="558098" y="5182511"/>
            <a:ext cx="5692592" cy="1091894"/>
          </a:xfrm>
          <a:prstGeom prst="rect">
            <a:avLst/>
          </a:prstGeom>
        </p:spPr>
      </p:pic>
    </p:spTree>
    <p:extLst>
      <p:ext uri="{BB962C8B-B14F-4D97-AF65-F5344CB8AC3E}">
        <p14:creationId xmlns:p14="http://schemas.microsoft.com/office/powerpoint/2010/main" val="29960639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is a way to help people, including people with psychosocial, intellectual or cognitive disabilities, to have a stronger voice and to have as much control as possible over their own lives.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organizations are separate from organizations that provide other types of services.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independent advocate will not make decisions on behalf of the person/group they are supporting.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independent advocate helps the person/group to obtain the information they need to make real choices about their circumstances and supports the person/group to put their choices across to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93</a:t>
            </a:fld>
            <a:endParaRPr lang="x-none"/>
          </a:p>
        </p:txBody>
      </p:sp>
    </p:spTree>
    <p:extLst>
      <p:ext uri="{BB962C8B-B14F-4D97-AF65-F5344CB8AC3E}">
        <p14:creationId xmlns:p14="http://schemas.microsoft.com/office/powerpoint/2010/main" val="3646583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60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is:</a:t>
            </a:r>
            <a:endParaRPr lang="x-none"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about standing alongside people who are in danger of being pushed to the margins of society;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about standing up for a person and taking their side;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listening to someone and trying to understand their point of view;</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finding out what makes them feel good and valued;</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understanding their situation and what may be stopping them from getting what they want;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offering the person support to tell other people what they want or introducing them to others who may be able to help;</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helping someone to know what choices they have and what the consequences of these choices might be;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enabling a person to have control over their life but taking up issues on their behalf if they want you to.</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94</a:t>
            </a:fld>
            <a:endParaRPr lang="x-none"/>
          </a:p>
        </p:txBody>
      </p:sp>
    </p:spTree>
    <p:extLst>
      <p:ext uri="{BB962C8B-B14F-4D97-AF65-F5344CB8AC3E}">
        <p14:creationId xmlns:p14="http://schemas.microsoft.com/office/powerpoint/2010/main" val="10042508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Open Dialogue (Finland) </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93">
                  <a:extLst>
                    <a:ext uri="{A12FA001-AC4F-418D-AE19-62706E023703}">
                      <ahyp:hlinkClr xmlns:ahyp="http://schemas.microsoft.com/office/drawing/2018/hyperlinkcolor" val="tx"/>
                    </a:ext>
                  </a:extLst>
                </a:hlinkClick>
              </a:rPr>
              <a:t>18</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Seikkula, 2006 #94">
                  <a:extLst>
                    <a:ext uri="{A12FA001-AC4F-418D-AE19-62706E023703}">
                      <ahyp:hlinkClr xmlns:ahyp="http://schemas.microsoft.com/office/drawing/2018/hyperlinkcolor" val="tx"/>
                    </a:ext>
                  </a:extLst>
                </a:hlinkClick>
              </a:rPr>
              <a:t>19</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ction="ppaction://hlinkfile" tooltip="Seikkula, 2003 #135">
                  <a:extLst>
                    <a:ext uri="{A12FA001-AC4F-418D-AE19-62706E023703}">
                      <ahyp:hlinkClr xmlns:ahyp="http://schemas.microsoft.com/office/drawing/2018/hyperlinkcolor" val="tx"/>
                    </a:ext>
                  </a:extLst>
                </a:hlinkClick>
              </a:rPr>
              <a:t>20</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chemeClr val="accent1"/>
              </a:solidFill>
              <a:latin typeface="Calibri" panose="020F0502020204030204" pitchFamily="34" charset="0"/>
              <a:ea typeface="SimSun" panose="02010600030101010101" pitchFamily="2" charset="-122"/>
              <a:cs typeface="Calibri" panose="020F0502020204030204" pitchFamily="34" charset="0"/>
            </a:endParaRPr>
          </a:p>
          <a:p>
            <a:r>
              <a:rPr lang="en-US" dirty="0">
                <a:solidFill>
                  <a:schemeClr val="accent1"/>
                </a:solidFill>
                <a:latin typeface="Calibri" panose="020F0502020204030204" pitchFamily="34" charset="0"/>
                <a:ea typeface="SimSun" panose="02010600030101010101" pitchFamily="2" charset="-122"/>
                <a:cs typeface="Arial" panose="020B0604020202020204" pitchFamily="34" charset="0"/>
              </a:rPr>
              <a:t>Participants can watch the following videos about Open Dialogue:</a:t>
            </a:r>
          </a:p>
          <a:p>
            <a:endParaRPr lang="en-US"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95</a:t>
            </a:fld>
            <a:endParaRPr lang="x-none"/>
          </a:p>
        </p:txBody>
      </p:sp>
      <p:pic>
        <p:nvPicPr>
          <p:cNvPr id="5" name="Picture 4">
            <a:extLst>
              <a:ext uri="{FF2B5EF4-FFF2-40B4-BE49-F238E27FC236}">
                <a16:creationId xmlns:a16="http://schemas.microsoft.com/office/drawing/2014/main" id="{F1B78983-2994-4BB7-9F23-865BD60AD78C}"/>
              </a:ext>
            </a:extLst>
          </p:cNvPr>
          <p:cNvPicPr>
            <a:picLocks noChangeAspect="1"/>
          </p:cNvPicPr>
          <p:nvPr/>
        </p:nvPicPr>
        <p:blipFill>
          <a:blip r:embed="rId6"/>
          <a:stretch>
            <a:fillRect/>
          </a:stretch>
        </p:blipFill>
        <p:spPr>
          <a:xfrm>
            <a:off x="558098" y="5542870"/>
            <a:ext cx="5692592" cy="1091894"/>
          </a:xfrm>
          <a:prstGeom prst="rect">
            <a:avLst/>
          </a:prstGeom>
        </p:spPr>
      </p:pic>
      <p:sp>
        <p:nvSpPr>
          <p:cNvPr id="6" name="Text Box 59">
            <a:extLst>
              <a:ext uri="{FF2B5EF4-FFF2-40B4-BE49-F238E27FC236}">
                <a16:creationId xmlns:a16="http://schemas.microsoft.com/office/drawing/2014/main" id="{DFC574E6-CD27-4323-BC1D-85698B81E611}"/>
              </a:ext>
            </a:extLst>
          </p:cNvPr>
          <p:cNvSpPr txBox="1"/>
          <p:nvPr/>
        </p:nvSpPr>
        <p:spPr>
          <a:xfrm>
            <a:off x="558098" y="6671982"/>
            <a:ext cx="5690382" cy="704149"/>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GB" sz="1100">
                <a:solidFill>
                  <a:srgbClr val="4F81BD"/>
                </a:solidFill>
                <a:effectLst/>
                <a:latin typeface="Calibri" panose="020F0502020204030204" pitchFamily="34" charset="0"/>
                <a:ea typeface="SimSun" panose="02010600030101010101" pitchFamily="2" charset="-122"/>
                <a:cs typeface="Calibri" panose="020F0502020204030204" pitchFamily="34" charset="0"/>
              </a:rPr>
              <a:t>Long option: Daniel Mackler, </a:t>
            </a:r>
            <a:r>
              <a:rPr lang="en-GB" sz="1100" b="1">
                <a:solidFill>
                  <a:srgbClr val="4F81BD"/>
                </a:solidFill>
                <a:effectLst/>
                <a:latin typeface="Calibri" panose="020F0502020204030204" pitchFamily="34" charset="0"/>
                <a:ea typeface="SimSun" panose="02010600030101010101" pitchFamily="2" charset="-122"/>
                <a:cs typeface="Calibri" panose="020F0502020204030204" pitchFamily="34" charset="0"/>
              </a:rPr>
              <a:t>Open Dialogue: an alternative Finnish approach to healing psychosis</a:t>
            </a:r>
            <a:r>
              <a:rPr lang="en-GB" sz="1100">
                <a:solidFill>
                  <a:srgbClr val="4F81BD"/>
                </a:solidFill>
                <a:effectLst/>
                <a:latin typeface="Calibri" panose="020F0502020204030204" pitchFamily="34" charset="0"/>
                <a:ea typeface="SimSun" panose="02010600030101010101" pitchFamily="2" charset="-122"/>
                <a:cs typeface="Calibri" panose="020F0502020204030204" pitchFamily="34" charset="0"/>
              </a:rPr>
              <a:t> (complete film) (1:13:59): </a:t>
            </a:r>
            <a:r>
              <a:rPr lang="en-GB" sz="1100" u="sng">
                <a:solidFill>
                  <a:srgbClr val="4F81BD"/>
                </a:solidFill>
                <a:effectLst/>
                <a:latin typeface="Calibri" panose="020F0502020204030204" pitchFamily="34" charset="0"/>
                <a:ea typeface="SimSun" panose="02010600030101010101" pitchFamily="2" charset="-122"/>
                <a:cs typeface="Calibri" panose="020F0502020204030204" pitchFamily="34" charset="0"/>
                <a:hlinkClick r:id="rId7"/>
              </a:rPr>
              <a:t>https://www.youtube.com/watch?v=HDVhZHJagfQ</a:t>
            </a:r>
            <a:r>
              <a:rPr lang="en-GB" sz="1100" u="sng">
                <a:solidFill>
                  <a:srgbClr val="0000FF"/>
                </a:solidFill>
                <a:effectLst/>
                <a:latin typeface="Calibri" panose="020F0502020204030204" pitchFamily="34" charset="0"/>
                <a:ea typeface="SimSun" panose="02010600030101010101" pitchFamily="2" charset="-122"/>
                <a:cs typeface="Calibri" panose="020F0502020204030204" pitchFamily="34" charset="0"/>
              </a:rPr>
              <a:t>,</a:t>
            </a:r>
            <a:r>
              <a:rPr lang="en-GB" sz="1100">
                <a:solidFill>
                  <a:srgbClr val="4F81BD"/>
                </a:solidFill>
                <a:effectLst/>
                <a:latin typeface="Calibri" panose="020F0502020204030204" pitchFamily="34" charset="0"/>
                <a:ea typeface="SimSun" panose="02010600030101010101" pitchFamily="2" charset="-122"/>
                <a:cs typeface="Calibri" panose="020F0502020204030204" pitchFamily="34" charset="0"/>
              </a:rPr>
              <a:t> accessed 06 July 2016.</a:t>
            </a:r>
            <a:endParaRPr lang="x-none" sz="110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57502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Open Dialogue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Dialogue is a Finnish alternative to the traditional mental health system for people diagnosed with psychosis such as "schizophrenia".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approach respects the decision-making power of the person concerned and engages the person’s network of family and friends.</a:t>
            </a:r>
            <a:r>
              <a:rPr lang="en-GB" sz="1200" kern="1200" dirty="0">
                <a:solidFill>
                  <a:schemeClr val="tx1"/>
                </a:solidFill>
                <a:effectLst/>
                <a:latin typeface="+mn-lt"/>
                <a:ea typeface="+mn-ea"/>
                <a:cs typeface="+mn-cs"/>
              </a:rPr>
              <a: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Open Dialogue team provides immediate help within 24 hours of the first contact.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They seek to engage social networks, rebuild relationships and, if possible, avoid medication and the alienating experience of hospitalization by bringing together people from the social network of the person seeking support. </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96</a:t>
            </a:fld>
            <a:endParaRPr lang="x-none"/>
          </a:p>
        </p:txBody>
      </p:sp>
    </p:spTree>
    <p:extLst>
      <p:ext uri="{BB962C8B-B14F-4D97-AF65-F5344CB8AC3E}">
        <p14:creationId xmlns:p14="http://schemas.microsoft.com/office/powerpoint/2010/main" val="12106416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Open Dialogue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No exact treatment plan is prepared.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approach is flexible and adapts to the changing needs of each person.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Also, the place of the meeting is jointly decided. In order to counter stigma, the meetings can take place at the home of the person seeking support.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Open Dialogue, the person seeking support identifies the family and care partners to be invited to participate alongside the open dialogue team in daily meetings that are open, non-secretive and non-hierarchical.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Everyone openly voices and reflects on their thoughts and feelings, and everyone’s voice is heard – particularly the voice of the person seeking support.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97</a:t>
            </a:fld>
            <a:endParaRPr lang="x-none"/>
          </a:p>
        </p:txBody>
      </p:sp>
    </p:spTree>
    <p:extLst>
      <p:ext uri="{BB962C8B-B14F-4D97-AF65-F5344CB8AC3E}">
        <p14:creationId xmlns:p14="http://schemas.microsoft.com/office/powerpoint/2010/main" val="22479278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Language is an important part of creating an open dialogue.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Open Dialogue team members do not interview the participants or use medical language.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addition, they do not seek to find solutions or to make decisions about treatment on behalf of the person concerned.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On the contrary, the team members follow the themes and issues raised by the person and their family members or supporters.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Open Dialogue explores how they understand the situation and how, in their own language, the person and their support network have named and described the person’s distress.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By speaking openly at all times, everyone understands what is going on and what is being talked about.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Consequently, a shared language is created and the participants build up a new understanding between them and a stronger basis for collaboration.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98</a:t>
            </a:fld>
            <a:endParaRPr lang="x-none"/>
          </a:p>
        </p:txBody>
      </p:sp>
    </p:spTree>
    <p:extLst>
      <p:ext uri="{BB962C8B-B14F-4D97-AF65-F5344CB8AC3E}">
        <p14:creationId xmlns:p14="http://schemas.microsoft.com/office/powerpoint/2010/main" val="6361022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1243013"/>
            <a:ext cx="5562600" cy="3130550"/>
          </a:xfrm>
        </p:spPr>
      </p:sp>
      <p:sp>
        <p:nvSpPr>
          <p:cNvPr id="3" name="Notes Placeholder 2"/>
          <p:cNvSpPr>
            <a:spLocks noGrp="1"/>
          </p:cNvSpPr>
          <p:nvPr>
            <p:ph type="body" idx="1"/>
          </p:nvPr>
        </p:nvSpPr>
        <p:spPr>
          <a:xfrm>
            <a:off x="431223" y="4547973"/>
            <a:ext cx="5696686" cy="5032593"/>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follow-up study on first-episode psychosis has shown that, after five years….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…82% of persons supported through this approach had no remaining psychotic symptoms,…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 86% had returned to their studies or a full-time job,…</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…and only 14% were on disability allowance.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Only 29% had used neuroleptic medication in some phase of the treatment.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comparison, a 5-year follow-up study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Svedberg B, 2006 #136"/>
              </a:rPr>
              <a:t>21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on people experiencing a first psychotic episode treated in Stockholm from 1991 to 1992 (before the development of a psychosocial programme in the area), reported that during the 5-year period….</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mean length of hospitalization was 110 days,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…..and neuroleptic medication was used in 93% of cases.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an outcome, 62% of the patients were living on a disability allowance after five years.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99</a:t>
            </a:fld>
            <a:endParaRPr lang="x-none"/>
          </a:p>
        </p:txBody>
      </p:sp>
    </p:spTree>
    <p:extLst>
      <p:ext uri="{BB962C8B-B14F-4D97-AF65-F5344CB8AC3E}">
        <p14:creationId xmlns:p14="http://schemas.microsoft.com/office/powerpoint/2010/main" val="2690227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602477327"/>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22142"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33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4">
            <a:extLst>
              <a:ext uri="{FF2B5EF4-FFF2-40B4-BE49-F238E27FC236}">
                <a16:creationId xmlns:a16="http://schemas.microsoft.com/office/drawing/2014/main" id="{9ECDBECD-F047-5C41-A4AA-9D02C20E8D95}"/>
              </a:ext>
            </a:extLst>
          </p:cNvPr>
          <p:cNvSpPr txBox="1">
            <a:spLocks/>
          </p:cNvSpPr>
          <p:nvPr userDrawn="1"/>
        </p:nvSpPr>
        <p:spPr>
          <a:xfrm>
            <a:off x="10032988"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2641286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41313"/>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7069FFEB-D737-3448-B812-C3855FA9699B}"/>
              </a:ext>
            </a:extLst>
          </p:cNvPr>
          <p:cNvSpPr txBox="1">
            <a:spLocks/>
          </p:cNvSpPr>
          <p:nvPr userDrawn="1"/>
        </p:nvSpPr>
        <p:spPr>
          <a:xfrm>
            <a:off x="10032988" y="6620734"/>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325868888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225186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5411126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391874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141756916"/>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129080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717710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youtu.be/fhF6mv03Cx0"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youtu.be/Wdx9iTMsGyE"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yjEN3peCJ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file:///C:\Users\Producci&#243;1\AppData\Roaming\Microsoft\Word\"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youtu.be/63vK2F1ok7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globalnews.ca/news/2791115/incompetent-persons-act-overhauled-landon-webbs-parents-removed-as-guardian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youtu.be/SSvorQMSn8Q"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youtu.be/b5_xaQBgkwA"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youtu.be/H-ontu-Ty68"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6D65E-A424-4443-821F-ACA6A9BF06F2}"/>
              </a:ext>
            </a:extLst>
          </p:cNvPr>
          <p:cNvSpPr/>
          <p:nvPr/>
        </p:nvSpPr>
        <p:spPr>
          <a:xfrm>
            <a:off x="-2" y="5166911"/>
            <a:ext cx="12177490" cy="1691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 t="16546" r="-119" b="45954"/>
          <a:stretch/>
        </p:blipFill>
        <p:spPr bwMode="auto">
          <a:xfrm>
            <a:off x="-2" y="-1"/>
            <a:ext cx="12192001"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2" y="3059002"/>
            <a:ext cx="8920318"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4962412" y="-357076"/>
            <a:ext cx="2252663" cy="12177488"/>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2745561"/>
            <a:ext cx="9011740"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El </a:t>
            </a:r>
            <a:r>
              <a:rPr kumimoji="0" lang="en-US" altLang="en-US" sz="4800" b="1" i="0" u="none" strike="noStrike" cap="none" normalizeH="0" baseline="0" dirty="0" err="1">
                <a:ln>
                  <a:noFill/>
                </a:ln>
                <a:solidFill>
                  <a:srgbClr val="FFFFFE"/>
                </a:solidFill>
                <a:effectLst/>
                <a:latin typeface="Calibri" panose="020F0502020204030204" pitchFamily="34" charset="0"/>
              </a:rPr>
              <a:t>apoyo</a:t>
            </a:r>
            <a:r>
              <a:rPr kumimoji="0" lang="en-US" altLang="en-US" sz="4800" b="1" i="0" u="none" strike="noStrike" cap="none" normalizeH="0" baseline="0" dirty="0">
                <a:ln>
                  <a:noFill/>
                </a:ln>
                <a:solidFill>
                  <a:srgbClr val="FFFFFE"/>
                </a:solidFill>
                <a:effectLst/>
                <a:latin typeface="Calibri" panose="020F0502020204030204" pitchFamily="34" charset="0"/>
              </a:rPr>
              <a:t> a la </a:t>
            </a:r>
            <a:r>
              <a:rPr kumimoji="0" lang="en-US" altLang="en-US" sz="4800" b="1" i="0" u="none" strike="noStrike" cap="none" normalizeH="0" baseline="0" dirty="0" err="1">
                <a:ln>
                  <a:noFill/>
                </a:ln>
                <a:solidFill>
                  <a:srgbClr val="FFFFFE"/>
                </a:solidFill>
                <a:effectLst/>
                <a:latin typeface="Calibri" panose="020F0502020204030204" pitchFamily="34" charset="0"/>
              </a:rPr>
              <a:t>toma</a:t>
            </a:r>
            <a:r>
              <a:rPr kumimoji="0" lang="en-US" altLang="en-US" sz="4800" b="1" i="0" u="none" strike="noStrike" cap="none" normalizeH="0" baseline="0" dirty="0">
                <a:ln>
                  <a:noFill/>
                </a:ln>
                <a:solidFill>
                  <a:srgbClr val="FFFFFE"/>
                </a:solidFill>
                <a:effectLst/>
                <a:latin typeface="Calibri" panose="020F0502020204030204" pitchFamily="34" charset="0"/>
              </a:rPr>
              <a:t> de </a:t>
            </a:r>
            <a:r>
              <a:rPr kumimoji="0" lang="en-US" altLang="en-US" sz="4800" b="1" i="0" u="none" strike="noStrike" cap="none" normalizeH="0" baseline="0" dirty="0" err="1">
                <a:ln>
                  <a:noFill/>
                </a:ln>
                <a:solidFill>
                  <a:srgbClr val="FFFFFE"/>
                </a:solidFill>
                <a:effectLst/>
                <a:latin typeface="Calibri" panose="020F0502020204030204" pitchFamily="34" charset="0"/>
              </a:rPr>
              <a:t>decisiones</a:t>
            </a:r>
            <a:r>
              <a:rPr kumimoji="0" lang="en-US" altLang="en-US" sz="4800" b="1" i="0" u="none" strike="noStrike" cap="none" normalizeH="0" baseline="0" dirty="0">
                <a:ln>
                  <a:noFill/>
                </a:ln>
                <a:solidFill>
                  <a:srgbClr val="FFFFFE"/>
                </a:solidFill>
                <a:effectLst/>
                <a:latin typeface="Calibri" panose="020F0502020204030204" pitchFamily="34" charset="0"/>
              </a:rPr>
              <a:t> y la </a:t>
            </a:r>
            <a:r>
              <a:rPr kumimoji="0" lang="en-US" altLang="en-US" sz="4800" b="1" i="0" u="none" strike="noStrike" cap="none" normalizeH="0" baseline="0" dirty="0" err="1">
                <a:ln>
                  <a:noFill/>
                </a:ln>
                <a:solidFill>
                  <a:srgbClr val="FFFFFE"/>
                </a:solidFill>
                <a:effectLst/>
                <a:latin typeface="Calibri" panose="020F0502020204030204" pitchFamily="34" charset="0"/>
              </a:rPr>
              <a:t>planificación</a:t>
            </a:r>
            <a:r>
              <a:rPr kumimoji="0" lang="en-US" altLang="en-US" sz="4800" b="1" i="0" u="none" strike="noStrike" cap="none" normalizeH="0" baseline="0" dirty="0">
                <a:ln>
                  <a:noFill/>
                </a:ln>
                <a:solidFill>
                  <a:srgbClr val="FFFFFE"/>
                </a:solidFill>
                <a:effectLst/>
                <a:latin typeface="Calibri" panose="020F0502020204030204" pitchFamily="34" charset="0"/>
              </a:rPr>
              <a:t> de </a:t>
            </a:r>
            <a:r>
              <a:rPr kumimoji="0" lang="en-US" altLang="en-US" sz="4800" b="1" i="0" u="none" strike="noStrike" cap="none" normalizeH="0" baseline="0" dirty="0" err="1">
                <a:ln>
                  <a:noFill/>
                </a:ln>
                <a:solidFill>
                  <a:srgbClr val="FFFFFE"/>
                </a:solidFill>
                <a:effectLst/>
                <a:latin typeface="Calibri" panose="020F0502020204030204" pitchFamily="34" charset="0"/>
              </a:rPr>
              <a:t>decisiones</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754349" y="30668"/>
            <a:ext cx="3390901"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Diapositivas</a:t>
            </a:r>
            <a:r>
              <a:rPr kumimoji="0" lang="en-GB" altLang="en-US" sz="2800" b="0" u="none" strike="noStrike" cap="none" normalizeH="0" baseline="0" dirty="0">
                <a:ln>
                  <a:noFill/>
                </a:ln>
                <a:solidFill>
                  <a:srgbClr val="FFFFFE"/>
                </a:solidFill>
                <a:effectLst/>
                <a:latin typeface="Calibri" panose="020F0502020204030204" pitchFamily="34" charset="0"/>
              </a:rPr>
              <a:t> del </a:t>
            </a:r>
            <a:r>
              <a:rPr kumimoji="0" lang="en-GB" altLang="en-US" sz="2800" b="0" u="none" strike="noStrike" cap="none" normalizeH="0" baseline="0" dirty="0" err="1">
                <a:ln>
                  <a:noFill/>
                </a:ln>
                <a:solidFill>
                  <a:srgbClr val="FFFFFE"/>
                </a:solidFill>
                <a:effectLst/>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E04487"/>
                </a:solidFill>
                <a:latin typeface="Calibri" panose="020F0502020204030204" pitchFamily="34" charset="0"/>
              </a:rPr>
              <a:t>Formación</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especializada</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QualityRights</a:t>
            </a:r>
            <a:r>
              <a:rPr lang="en-GB" altLang="en-US" sz="3000" dirty="0">
                <a:solidFill>
                  <a:srgbClr val="E04487"/>
                </a:solidFill>
                <a:latin typeface="Calibri" panose="020F0502020204030204" pitchFamily="34" charset="0"/>
              </a:rPr>
              <a:t> de la OMS</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pic>
        <p:nvPicPr>
          <p:cNvPr id="9" name="Imatge 8">
            <a:extLst>
              <a:ext uri="{FF2B5EF4-FFF2-40B4-BE49-F238E27FC236}">
                <a16:creationId xmlns:a16="http://schemas.microsoft.com/office/drawing/2014/main" id="{D2F84130-5EE8-B3B3-3074-9B6D2262B8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72" y="5885876"/>
            <a:ext cx="1885629" cy="485219"/>
          </a:xfrm>
          <a:prstGeom prst="rect">
            <a:avLst/>
          </a:prstGeom>
        </p:spPr>
      </p:pic>
    </p:spTree>
    <p:extLst>
      <p:ext uri="{BB962C8B-B14F-4D97-AF65-F5344CB8AC3E}">
        <p14:creationId xmlns:p14="http://schemas.microsoft.com/office/powerpoint/2010/main" val="371744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A91D-E596-4E71-8FCD-ABD5280EF830}"/>
              </a:ext>
            </a:extLst>
          </p:cNvPr>
          <p:cNvSpPr>
            <a:spLocks noGrp="1"/>
          </p:cNvSpPr>
          <p:nvPr>
            <p:ph sz="quarter" idx="14"/>
          </p:nvPr>
        </p:nvSpPr>
        <p:spPr/>
        <p:txBody>
          <a:bodyPr/>
          <a:lstStyle/>
          <a:p>
            <a:pPr algn="just"/>
            <a:r>
              <a:rPr lang="en-US" dirty="0"/>
              <a:t>Leer </a:t>
            </a:r>
            <a:r>
              <a:rPr lang="es-ES" b="1" dirty="0"/>
              <a:t>«Confesiones de una paciente desobediente», </a:t>
            </a:r>
            <a:r>
              <a:rPr lang="fr-FR" dirty="0"/>
              <a:t>(</a:t>
            </a:r>
            <a:r>
              <a:rPr lang="fr-FR" dirty="0" err="1"/>
              <a:t>Anexo</a:t>
            </a:r>
            <a:r>
              <a:rPr lang="fr-FR" dirty="0"/>
              <a:t> 2)</a:t>
            </a:r>
            <a:endParaRPr lang="en-US" dirty="0"/>
          </a:p>
          <a:p>
            <a:pPr algn="just"/>
            <a:r>
              <a:rPr lang="es-ES" dirty="0"/>
              <a:t>¿Cómo se sintió </a:t>
            </a:r>
            <a:r>
              <a:rPr lang="es-ES" dirty="0" err="1"/>
              <a:t>Judi</a:t>
            </a:r>
            <a:r>
              <a:rPr lang="es-ES" dirty="0"/>
              <a:t> </a:t>
            </a:r>
            <a:r>
              <a:rPr lang="es-ES" dirty="0" err="1"/>
              <a:t>Chamberlin</a:t>
            </a:r>
            <a:r>
              <a:rPr lang="es-ES" dirty="0"/>
              <a:t> al ver que sus pensamientos y sus opiniones no se tenían en cuenta? </a:t>
            </a:r>
          </a:p>
          <a:p>
            <a:pPr algn="just"/>
            <a:r>
              <a:rPr lang="es-ES" dirty="0"/>
              <a:t>¿Cómo se sintió al ver que no tenía ningún control sobre su vida? </a:t>
            </a:r>
          </a:p>
          <a:p>
            <a:pPr algn="just"/>
            <a:r>
              <a:rPr lang="es-ES" dirty="0"/>
              <a:t>De acuerdo con lo que habéis leído, ¿pensáis que el hecho de tomar decisiones es importante para la recuperación? </a:t>
            </a:r>
          </a:p>
          <a:p>
            <a:pPr marL="0" indent="0" algn="just">
              <a:buNone/>
            </a:pPr>
            <a:endParaRPr lang="x-none" dirty="0"/>
          </a:p>
        </p:txBody>
      </p:sp>
      <p:sp>
        <p:nvSpPr>
          <p:cNvPr id="2" name="Title 1">
            <a:extLst>
              <a:ext uri="{FF2B5EF4-FFF2-40B4-BE49-F238E27FC236}">
                <a16:creationId xmlns:a16="http://schemas.microsoft.com/office/drawing/2014/main" id="{6BA4E6C1-87AE-4318-B9BB-229A49707D22}"/>
              </a:ext>
            </a:extLst>
          </p:cNvPr>
          <p:cNvSpPr>
            <a:spLocks noGrp="1"/>
          </p:cNvSpPr>
          <p:nvPr>
            <p:ph type="title"/>
          </p:nvPr>
        </p:nvSpPr>
        <p:spPr>
          <a:xfrm>
            <a:off x="422142" y="506412"/>
            <a:ext cx="11312658" cy="388938"/>
          </a:xfrm>
        </p:spPr>
        <p:txBody>
          <a:bodyPr/>
          <a:lstStyle/>
          <a:p>
            <a:r>
              <a:rPr lang="es-ES" dirty="0"/>
              <a:t>Ejercicio 1.1: Confesiones de una paciente desobediente </a:t>
            </a:r>
            <a:r>
              <a:rPr lang="en-GB" dirty="0"/>
              <a:t>- 1</a:t>
            </a:r>
            <a:endParaRPr lang="x-none" dirty="0"/>
          </a:p>
        </p:txBody>
      </p:sp>
    </p:spTree>
    <p:extLst>
      <p:ext uri="{BB962C8B-B14F-4D97-AF65-F5344CB8AC3E}">
        <p14:creationId xmlns:p14="http://schemas.microsoft.com/office/powerpoint/2010/main" val="3469845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4A40A-E46E-439B-B89C-1B218F81A042}"/>
              </a:ext>
            </a:extLst>
          </p:cNvPr>
          <p:cNvSpPr>
            <a:spLocks noGrp="1"/>
          </p:cNvSpPr>
          <p:nvPr>
            <p:ph sz="quarter" idx="14"/>
          </p:nvPr>
        </p:nvSpPr>
        <p:spPr/>
        <p:txBody>
          <a:bodyPr/>
          <a:lstStyle/>
          <a:p>
            <a:pPr algn="just"/>
            <a:r>
              <a:rPr lang="es-ES" dirty="0"/>
              <a:t>Las formas de apoyo formales no deben sustituir a las redes de apoyo informales (como la familia, los amigos, etc.), que son esenciales en nuestra vida cotidiana. </a:t>
            </a:r>
          </a:p>
          <a:p>
            <a:pPr algn="just"/>
            <a:r>
              <a:rPr lang="es-ES" dirty="0"/>
              <a:t>Cuando las redes informales son inexistentes o débiles, es muy importante apoyar a la persona para que las reconstruya y/o las consolide. </a:t>
            </a:r>
          </a:p>
          <a:p>
            <a:pPr algn="just"/>
            <a:r>
              <a:rPr lang="es-ES" dirty="0"/>
              <a:t>Al mismo tiempo, también puede ser necesario promover formas de redes de apoyo más formalizadas para quien lo necesite y lo desee. </a:t>
            </a:r>
          </a:p>
          <a:p>
            <a:pPr marL="0" indent="0" algn="just">
              <a:buNone/>
            </a:pPr>
            <a:endParaRPr lang="x-none" dirty="0"/>
          </a:p>
        </p:txBody>
      </p:sp>
      <p:sp>
        <p:nvSpPr>
          <p:cNvPr id="2" name="Title 1">
            <a:extLst>
              <a:ext uri="{FF2B5EF4-FFF2-40B4-BE49-F238E27FC236}">
                <a16:creationId xmlns:a16="http://schemas.microsoft.com/office/drawing/2014/main" id="{42C7AEFA-63B1-4FC0-AF55-EFB2D33F84E4}"/>
              </a:ext>
            </a:extLst>
          </p:cNvPr>
          <p:cNvSpPr>
            <a:spLocks noGrp="1"/>
          </p:cNvSpPr>
          <p:nvPr>
            <p:ph type="title"/>
          </p:nvPr>
        </p:nvSpPr>
        <p:spPr/>
        <p:txBody>
          <a:bodyPr/>
          <a:lstStyle/>
          <a:p>
            <a:r>
              <a:rPr lang="es-ES" dirty="0"/>
              <a:t>Presentación: Diferentes formas de apoyo </a:t>
            </a:r>
            <a:r>
              <a:rPr lang="en-GB" dirty="0"/>
              <a:t>– 19</a:t>
            </a:r>
            <a:endParaRPr lang="x-none" dirty="0"/>
          </a:p>
        </p:txBody>
      </p:sp>
      <p:sp>
        <p:nvSpPr>
          <p:cNvPr id="7" name="Text Placeholder 6">
            <a:extLst>
              <a:ext uri="{FF2B5EF4-FFF2-40B4-BE49-F238E27FC236}">
                <a16:creationId xmlns:a16="http://schemas.microsoft.com/office/drawing/2014/main" id="{0565AF89-78A6-F643-B9D4-FDD374BF3A34}"/>
              </a:ext>
            </a:extLst>
          </p:cNvPr>
          <p:cNvSpPr>
            <a:spLocks noGrp="1"/>
          </p:cNvSpPr>
          <p:nvPr>
            <p:ph type="body" sz="quarter" idx="13"/>
          </p:nvPr>
        </p:nvSpPr>
        <p:spPr>
          <a:xfrm>
            <a:off x="564357" y="946614"/>
            <a:ext cx="11174400" cy="360000"/>
          </a:xfrm>
        </p:spPr>
        <p:txBody>
          <a:bodyPr/>
          <a:lstStyle/>
          <a:p>
            <a:r>
              <a:rPr lang="en-GB" dirty="0"/>
              <a:t>El </a:t>
            </a:r>
            <a:r>
              <a:rPr lang="en-GB" dirty="0" err="1"/>
              <a:t>apoyo</a:t>
            </a:r>
            <a:r>
              <a:rPr lang="en-GB" dirty="0"/>
              <a:t> informal </a:t>
            </a:r>
            <a:endParaRPr lang="x-none"/>
          </a:p>
        </p:txBody>
      </p:sp>
    </p:spTree>
    <p:extLst>
      <p:ext uri="{BB962C8B-B14F-4D97-AF65-F5344CB8AC3E}">
        <p14:creationId xmlns:p14="http://schemas.microsoft.com/office/powerpoint/2010/main" val="24034681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p:txBody>
          <a:bodyPr/>
          <a:lstStyle/>
          <a:p>
            <a:r>
              <a:rPr lang="en-GB" dirty="0"/>
              <a:t>El </a:t>
            </a:r>
            <a:r>
              <a:rPr lang="en-GB" dirty="0" err="1"/>
              <a:t>apoyo</a:t>
            </a:r>
            <a:r>
              <a:rPr lang="en-GB" dirty="0"/>
              <a:t> informal </a:t>
            </a:r>
            <a:endParaRPr lang="x-none"/>
          </a:p>
        </p:txBody>
      </p:sp>
      <p:sp>
        <p:nvSpPr>
          <p:cNvPr id="3" name="Content Placeholder 2">
            <a:extLst>
              <a:ext uri="{FF2B5EF4-FFF2-40B4-BE49-F238E27FC236}">
                <a16:creationId xmlns:a16="http://schemas.microsoft.com/office/drawing/2014/main" id="{52ECD747-C2DD-4D5D-9E47-AE3B0255B0A1}"/>
              </a:ext>
            </a:extLst>
          </p:cNvPr>
          <p:cNvSpPr>
            <a:spLocks noGrp="1"/>
          </p:cNvSpPr>
          <p:nvPr>
            <p:ph sz="quarter" idx="14"/>
          </p:nvPr>
        </p:nvSpPr>
        <p:spPr>
          <a:xfrm>
            <a:off x="507195" y="1511188"/>
            <a:ext cx="11174412" cy="2373113"/>
          </a:xfrm>
        </p:spPr>
        <p:txBody>
          <a:bodyPr/>
          <a:lstStyle/>
          <a:p>
            <a:pPr marL="0" lvl="0" indent="0">
              <a:buNone/>
            </a:pPr>
            <a:r>
              <a:rPr lang="es-ES" b="1" dirty="0"/>
              <a:t>Redes de apoyo</a:t>
            </a:r>
          </a:p>
          <a:p>
            <a:pPr marL="0" lvl="0" indent="0">
              <a:buNone/>
            </a:pPr>
            <a:r>
              <a:rPr lang="es-ES" dirty="0"/>
              <a:t>Por ejemplo, el círculo de apoyo (Reino Unido, Australia) </a:t>
            </a:r>
            <a:endParaRPr lang="x-none" dirty="0"/>
          </a:p>
        </p:txBody>
      </p:sp>
      <p:sp>
        <p:nvSpPr>
          <p:cNvPr id="2" name="Title 1">
            <a:extLst>
              <a:ext uri="{FF2B5EF4-FFF2-40B4-BE49-F238E27FC236}">
                <a16:creationId xmlns:a16="http://schemas.microsoft.com/office/drawing/2014/main" id="{B12E3619-081E-4672-B107-EA5FCE880AAE}"/>
              </a:ext>
            </a:extLst>
          </p:cNvPr>
          <p:cNvSpPr>
            <a:spLocks noGrp="1"/>
          </p:cNvSpPr>
          <p:nvPr>
            <p:ph type="title"/>
          </p:nvPr>
        </p:nvSpPr>
        <p:spPr/>
        <p:txBody>
          <a:bodyPr/>
          <a:lstStyle/>
          <a:p>
            <a:r>
              <a:rPr lang="es-ES" dirty="0"/>
              <a:t>Presentación: Diferentes formas de apoyo </a:t>
            </a:r>
            <a:r>
              <a:rPr lang="en-GB" dirty="0"/>
              <a:t>– 20</a:t>
            </a:r>
            <a:endParaRPr lang="x-none" dirty="0"/>
          </a:p>
        </p:txBody>
      </p:sp>
      <p:sp>
        <p:nvSpPr>
          <p:cNvPr id="4" name="Text Box 60">
            <a:extLst>
              <a:ext uri="{FF2B5EF4-FFF2-40B4-BE49-F238E27FC236}">
                <a16:creationId xmlns:a16="http://schemas.microsoft.com/office/drawing/2014/main" id="{7D659B17-7DAE-4312-B69F-B0CE5E0E2FAB}"/>
              </a:ext>
            </a:extLst>
          </p:cNvPr>
          <p:cNvSpPr txBox="1"/>
          <p:nvPr/>
        </p:nvSpPr>
        <p:spPr>
          <a:xfrm>
            <a:off x="1345157" y="2795167"/>
            <a:ext cx="9501687" cy="590960"/>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s-ES" sz="2000" b="1" i="1" dirty="0" err="1"/>
              <a:t>Circles</a:t>
            </a:r>
            <a:r>
              <a:rPr lang="es-ES" sz="2000" b="1" i="1" dirty="0"/>
              <a:t> of </a:t>
            </a:r>
            <a:r>
              <a:rPr lang="es-ES" sz="2000" b="1" i="1" dirty="0" err="1"/>
              <a:t>Support</a:t>
            </a:r>
            <a:r>
              <a:rPr lang="es-ES" sz="2000" i="1" dirty="0"/>
              <a:t> de </a:t>
            </a:r>
            <a:r>
              <a:rPr lang="es-ES" sz="2000" i="1" dirty="0" err="1"/>
              <a:t>Inclusion</a:t>
            </a:r>
            <a:r>
              <a:rPr lang="es-ES" sz="2000" i="1" dirty="0"/>
              <a:t> Melbourne</a:t>
            </a:r>
            <a:r>
              <a:rPr lang="es-ES" sz="2000" dirty="0"/>
              <a:t> (6:19); </a:t>
            </a:r>
            <a:r>
              <a:rPr lang="es-ES" sz="2000" u="sng" dirty="0">
                <a:hlinkClick r:id="rId3"/>
              </a:rPr>
              <a:t>https://youtu.be/fhF6mv03Cx0</a:t>
            </a:r>
            <a:endParaRPr lang="x-none"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387607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56CB4-4AAA-4147-8D90-CA6E660A5E62}"/>
              </a:ext>
            </a:extLst>
          </p:cNvPr>
          <p:cNvSpPr>
            <a:spLocks noGrp="1"/>
          </p:cNvSpPr>
          <p:nvPr>
            <p:ph sz="quarter" idx="14"/>
          </p:nvPr>
        </p:nvSpPr>
        <p:spPr/>
        <p:txBody>
          <a:bodyPr/>
          <a:lstStyle/>
          <a:p>
            <a:pPr algn="just"/>
            <a:r>
              <a:rPr lang="es-ES" dirty="0"/>
              <a:t>Un círculo de apoyo (a veces llamado </a:t>
            </a:r>
            <a:r>
              <a:rPr lang="es-ES" i="1" dirty="0"/>
              <a:t>círculo de amigos</a:t>
            </a:r>
            <a:r>
              <a:rPr lang="es-ES" dirty="0"/>
              <a:t>) es un grupo de personas que se reúnen con regularidad para ayudar a una persona a alcanzar sus objetivos personales en la vida</a:t>
            </a:r>
            <a:r>
              <a:rPr lang="en-GB" dirty="0"/>
              <a:t>. </a:t>
            </a:r>
          </a:p>
          <a:p>
            <a:pPr algn="just"/>
            <a:r>
              <a:rPr lang="es-ES" dirty="0"/>
              <a:t>La persona que recibe este apoyo se encarga de decidir qué personas quiere que formen parte del círculo de apoyo, así como la dirección hacia la que se debe emplear la energía del círculo de apoyo</a:t>
            </a:r>
            <a:r>
              <a:rPr lang="en-GB" dirty="0"/>
              <a:t>.</a:t>
            </a:r>
            <a:endParaRPr lang="x-none" dirty="0"/>
          </a:p>
          <a:p>
            <a:pPr algn="just"/>
            <a:r>
              <a:rPr lang="es-ES" dirty="0"/>
              <a:t>Los miembros del círculo de apoyo pueden ser familiares, amigos y otros miembros de la comunidad, y se implican porque se preocupan por la persona y están dispuestos a invertir tiempo y energía apoyándola. Nadie cobra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87E74DA6-045C-449B-8224-CE2DEEB09C84}"/>
              </a:ext>
            </a:extLst>
          </p:cNvPr>
          <p:cNvSpPr>
            <a:spLocks noGrp="1"/>
          </p:cNvSpPr>
          <p:nvPr>
            <p:ph type="title"/>
          </p:nvPr>
        </p:nvSpPr>
        <p:spPr/>
        <p:txBody>
          <a:bodyPr/>
          <a:lstStyle/>
          <a:p>
            <a:r>
              <a:rPr lang="es-ES" dirty="0"/>
              <a:t>Presentación: Diferentes formas de apoyo </a:t>
            </a:r>
            <a:r>
              <a:rPr lang="en-GB" dirty="0"/>
              <a:t>– 21</a:t>
            </a:r>
            <a:endParaRPr lang="x-none" dirty="0"/>
          </a:p>
        </p:txBody>
      </p:sp>
    </p:spTree>
    <p:extLst>
      <p:ext uri="{BB962C8B-B14F-4D97-AF65-F5344CB8AC3E}">
        <p14:creationId xmlns:p14="http://schemas.microsoft.com/office/powerpoint/2010/main" val="865391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57998-65CB-4918-9A3D-7FEAA2319D44}"/>
              </a:ext>
            </a:extLst>
          </p:cNvPr>
          <p:cNvSpPr>
            <a:spLocks noGrp="1"/>
          </p:cNvSpPr>
          <p:nvPr>
            <p:ph sz="quarter" idx="14"/>
          </p:nvPr>
        </p:nvSpPr>
        <p:spPr>
          <a:xfrm>
            <a:off x="507195" y="1295400"/>
            <a:ext cx="11174412" cy="4715788"/>
          </a:xfrm>
        </p:spPr>
        <p:txBody>
          <a:bodyPr/>
          <a:lstStyle/>
          <a:p>
            <a:pPr marL="0" lvl="0" indent="0" algn="just">
              <a:buNone/>
            </a:pPr>
            <a:r>
              <a:rPr lang="es-ES" b="1" dirty="0"/>
              <a:t>La asistencia personal </a:t>
            </a:r>
            <a:r>
              <a:rPr lang="en-GB" b="1" dirty="0"/>
              <a:t> </a:t>
            </a:r>
            <a:endParaRPr lang="x-none" b="1" dirty="0"/>
          </a:p>
          <a:p>
            <a:pPr algn="just"/>
            <a:r>
              <a:rPr lang="es-ES" dirty="0"/>
              <a:t>La asistencia personal hace referencia al apoyo humano según las preferencias de la persona con discapacidad.</a:t>
            </a:r>
          </a:p>
          <a:p>
            <a:pPr algn="just"/>
            <a:r>
              <a:rPr lang="es-ES" dirty="0"/>
              <a:t>Es una herramienta  importante para  promover una vida independiente. </a:t>
            </a:r>
          </a:p>
          <a:p>
            <a:pPr algn="just"/>
            <a:r>
              <a:rPr lang="es-ES" dirty="0"/>
              <a:t>Los asistentes personales también pueden ser fundamentales en el apoyo a la toma de decisiones</a:t>
            </a:r>
            <a:r>
              <a:rPr lang="en-GB" dirty="0"/>
              <a:t>. </a:t>
            </a:r>
          </a:p>
          <a:p>
            <a:pPr algn="just"/>
            <a:r>
              <a:rPr lang="es-ES" dirty="0"/>
              <a:t>Como personas de confianza que son, debaten diferentes opciones con la persona y la ayudan a comunicar a los demás su voluntad y preferencias</a:t>
            </a:r>
            <a:r>
              <a:rPr lang="en-GB" dirty="0"/>
              <a:t>, etc.</a:t>
            </a:r>
            <a:endParaRPr lang="x-none" dirty="0"/>
          </a:p>
        </p:txBody>
      </p:sp>
      <p:sp>
        <p:nvSpPr>
          <p:cNvPr id="2" name="Title 1">
            <a:extLst>
              <a:ext uri="{FF2B5EF4-FFF2-40B4-BE49-F238E27FC236}">
                <a16:creationId xmlns:a16="http://schemas.microsoft.com/office/drawing/2014/main" id="{17D1526B-CD64-483C-9840-82522F6BB536}"/>
              </a:ext>
            </a:extLst>
          </p:cNvPr>
          <p:cNvSpPr>
            <a:spLocks noGrp="1"/>
          </p:cNvSpPr>
          <p:nvPr>
            <p:ph type="title"/>
          </p:nvPr>
        </p:nvSpPr>
        <p:spPr/>
        <p:txBody>
          <a:bodyPr/>
          <a:lstStyle/>
          <a:p>
            <a:r>
              <a:rPr lang="es-ES" dirty="0"/>
              <a:t>Presentación: Diferentes formas de apoyo </a:t>
            </a:r>
            <a:r>
              <a:rPr lang="en-GB" dirty="0"/>
              <a:t>– 22</a:t>
            </a:r>
            <a:endParaRPr lang="x-none" dirty="0"/>
          </a:p>
        </p:txBody>
      </p:sp>
    </p:spTree>
    <p:extLst>
      <p:ext uri="{BB962C8B-B14F-4D97-AF65-F5344CB8AC3E}">
        <p14:creationId xmlns:p14="http://schemas.microsoft.com/office/powerpoint/2010/main" val="36778746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4FFD3-B683-4ED3-BCA0-6923106BF5D3}"/>
              </a:ext>
            </a:extLst>
          </p:cNvPr>
          <p:cNvSpPr>
            <a:spLocks noGrp="1"/>
          </p:cNvSpPr>
          <p:nvPr>
            <p:ph sz="quarter" idx="14"/>
          </p:nvPr>
        </p:nvSpPr>
        <p:spPr>
          <a:xfrm>
            <a:off x="507195" y="1238250"/>
            <a:ext cx="11174412" cy="4772938"/>
          </a:xfrm>
        </p:spPr>
        <p:txBody>
          <a:bodyPr>
            <a:normAutofit lnSpcReduction="10000"/>
          </a:bodyPr>
          <a:lstStyle/>
          <a:p>
            <a:pPr marL="0" indent="0" algn="just">
              <a:buNone/>
            </a:pPr>
            <a:r>
              <a:rPr lang="es-ES" dirty="0"/>
              <a:t>Ciertos elementos distinguen la asistencia personal de otras clases de apoyo</a:t>
            </a:r>
            <a:r>
              <a:rPr lang="en-GB" dirty="0"/>
              <a:t>:</a:t>
            </a:r>
            <a:endParaRPr lang="x-none" dirty="0"/>
          </a:p>
          <a:p>
            <a:pPr lvl="0" algn="just"/>
            <a:r>
              <a:rPr lang="es-ES" dirty="0"/>
              <a:t>La financiación la debe controlar la persona con discapacidad</a:t>
            </a:r>
            <a:r>
              <a:rPr lang="en-US" dirty="0"/>
              <a:t>.</a:t>
            </a:r>
            <a:endParaRPr lang="x-none" dirty="0"/>
          </a:p>
          <a:p>
            <a:pPr lvl="0" algn="just"/>
            <a:r>
              <a:rPr lang="es-ES" dirty="0"/>
              <a:t>Se basa en una evaluación de las necesidades individuales y de las circunstancias vitales de la persona</a:t>
            </a:r>
            <a:r>
              <a:rPr lang="en-US" dirty="0"/>
              <a:t>. </a:t>
            </a:r>
          </a:p>
          <a:p>
            <a:pPr lvl="0" algn="just"/>
            <a:r>
              <a:rPr lang="es-ES" dirty="0"/>
              <a:t>Esa persona puede contratar el servicio de varios profesionales o bien actuar por cuenta propia</a:t>
            </a:r>
            <a:r>
              <a:rPr lang="en-US" dirty="0"/>
              <a:t>. </a:t>
            </a:r>
            <a:endParaRPr lang="x-none" dirty="0"/>
          </a:p>
          <a:p>
            <a:pPr lvl="0" algn="just" fontAlgn="base"/>
            <a:r>
              <a:rPr lang="es-ES" dirty="0"/>
              <a:t>Las personas con discapacidad tienen la opción de diseñar el servicio de acuerdo con sus necesidades; es decir, pueden decidir quién prestará el servicio, cuándo, dónde y cómo. </a:t>
            </a:r>
          </a:p>
          <a:p>
            <a:pPr lvl="0" algn="just"/>
            <a:r>
              <a:rPr lang="es-ES" dirty="0"/>
              <a:t>Las personas con discapacidad que necesitan una asistencia personal pueden elegir libremente el grado de control personal que prefieran sobre la prestación del servicio</a:t>
            </a:r>
            <a:r>
              <a:rPr lang="en-US" dirty="0"/>
              <a:t>. </a:t>
            </a:r>
            <a:endParaRPr lang="x-none" dirty="0"/>
          </a:p>
          <a:p>
            <a:pPr algn="just"/>
            <a:r>
              <a:rPr lang="es-ES" dirty="0"/>
              <a:t>La persona con discapacidad siempre sigue ocupando una posición central en los procesos de decisión relacionados con la asistencia. </a:t>
            </a:r>
          </a:p>
          <a:p>
            <a:pPr marL="0" indent="0" algn="just">
              <a:buNone/>
            </a:pPr>
            <a:endParaRPr lang="es-ES" dirty="0"/>
          </a:p>
        </p:txBody>
      </p:sp>
      <p:sp>
        <p:nvSpPr>
          <p:cNvPr id="2" name="Title 1">
            <a:extLst>
              <a:ext uri="{FF2B5EF4-FFF2-40B4-BE49-F238E27FC236}">
                <a16:creationId xmlns:a16="http://schemas.microsoft.com/office/drawing/2014/main" id="{ADA4ECEF-6811-47F1-82F6-432C4ED78C59}"/>
              </a:ext>
            </a:extLst>
          </p:cNvPr>
          <p:cNvSpPr>
            <a:spLocks noGrp="1"/>
          </p:cNvSpPr>
          <p:nvPr>
            <p:ph type="title"/>
          </p:nvPr>
        </p:nvSpPr>
        <p:spPr/>
        <p:txBody>
          <a:bodyPr/>
          <a:lstStyle/>
          <a:p>
            <a:r>
              <a:rPr lang="es-ES" dirty="0"/>
              <a:t>Presentación: Diferentes formas de apoyo </a:t>
            </a:r>
            <a:r>
              <a:rPr lang="en-GB" dirty="0"/>
              <a:t>– 23</a:t>
            </a:r>
            <a:endParaRPr lang="x-none" dirty="0"/>
          </a:p>
        </p:txBody>
      </p:sp>
    </p:spTree>
    <p:extLst>
      <p:ext uri="{BB962C8B-B14F-4D97-AF65-F5344CB8AC3E}">
        <p14:creationId xmlns:p14="http://schemas.microsoft.com/office/powerpoint/2010/main" val="27748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9563-4B41-4A47-8064-035DA980DCA9}"/>
              </a:ext>
            </a:extLst>
          </p:cNvPr>
          <p:cNvSpPr>
            <a:spLocks noGrp="1"/>
          </p:cNvSpPr>
          <p:nvPr>
            <p:ph sz="quarter" idx="14"/>
          </p:nvPr>
        </p:nvSpPr>
        <p:spPr/>
        <p:txBody>
          <a:bodyPr/>
          <a:lstStyle/>
          <a:p>
            <a:r>
              <a:rPr lang="en-GB" i="1" dirty="0"/>
              <a:t>What is the role of a Personal Assistant? </a:t>
            </a:r>
            <a:r>
              <a:rPr lang="en-GB" dirty="0"/>
              <a:t>(12:10)</a:t>
            </a:r>
            <a:r>
              <a:rPr lang="en-US" dirty="0"/>
              <a:t> </a:t>
            </a:r>
            <a:r>
              <a:rPr lang="en-GB" dirty="0">
                <a:hlinkClick r:id="rId3"/>
              </a:rPr>
              <a:t>https://youtu.be/Wdx9iTMsGyE</a:t>
            </a:r>
            <a:r>
              <a:rPr lang="en-GB" dirty="0"/>
              <a:t> </a:t>
            </a:r>
            <a:endParaRPr lang="x-none" dirty="0"/>
          </a:p>
        </p:txBody>
      </p:sp>
      <p:sp>
        <p:nvSpPr>
          <p:cNvPr id="2" name="Title 1">
            <a:extLst>
              <a:ext uri="{FF2B5EF4-FFF2-40B4-BE49-F238E27FC236}">
                <a16:creationId xmlns:a16="http://schemas.microsoft.com/office/drawing/2014/main" id="{524481E5-9E03-4ACE-A523-FF49057477D9}"/>
              </a:ext>
            </a:extLst>
          </p:cNvPr>
          <p:cNvSpPr>
            <a:spLocks noGrp="1"/>
          </p:cNvSpPr>
          <p:nvPr>
            <p:ph type="title"/>
          </p:nvPr>
        </p:nvSpPr>
        <p:spPr/>
        <p:txBody>
          <a:bodyPr/>
          <a:lstStyle/>
          <a:p>
            <a:r>
              <a:rPr lang="es-ES" dirty="0"/>
              <a:t>Presentación: Diferentes formas de apoyo </a:t>
            </a:r>
            <a:r>
              <a:rPr lang="en-GB" dirty="0"/>
              <a:t>– 24</a:t>
            </a:r>
            <a:endParaRPr lang="x-none" dirty="0"/>
          </a:p>
        </p:txBody>
      </p:sp>
    </p:spTree>
    <p:extLst>
      <p:ext uri="{BB962C8B-B14F-4D97-AF65-F5344CB8AC3E}">
        <p14:creationId xmlns:p14="http://schemas.microsoft.com/office/powerpoint/2010/main" val="28009896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0C27A-128B-47A2-80C1-907801F98F37}"/>
              </a:ext>
            </a:extLst>
          </p:cNvPr>
          <p:cNvSpPr>
            <a:spLocks noGrp="1"/>
          </p:cNvSpPr>
          <p:nvPr>
            <p:ph sz="quarter" idx="14"/>
          </p:nvPr>
        </p:nvSpPr>
        <p:spPr>
          <a:xfrm>
            <a:off x="507195" y="1162050"/>
            <a:ext cx="11174412" cy="4620535"/>
          </a:xfrm>
        </p:spPr>
        <p:txBody>
          <a:bodyPr>
            <a:noAutofit/>
          </a:bodyPr>
          <a:lstStyle/>
          <a:p>
            <a:pPr marL="0" lvl="0" indent="0" algn="just">
              <a:buNone/>
            </a:pPr>
            <a:r>
              <a:rPr lang="es-ES" sz="1900" b="1" dirty="0"/>
              <a:t>El apoyo entre iguales </a:t>
            </a:r>
          </a:p>
          <a:p>
            <a:pPr algn="just"/>
            <a:r>
              <a:rPr lang="es-ES" sz="1900" dirty="0"/>
              <a:t>El apoyo entre iguales tiene que ver con la idea de que las personas con discapacidad psicosocial, intelectual o cognitiva se pueden ayudar mutuamente</a:t>
            </a:r>
            <a:r>
              <a:rPr lang="en-GB" sz="1900" dirty="0"/>
              <a:t>. </a:t>
            </a:r>
          </a:p>
          <a:p>
            <a:pPr algn="just"/>
            <a:r>
              <a:rPr lang="es-ES" sz="1900" dirty="0"/>
              <a:t>El apoyo puede provenir de un individuo o de un grupo de personas con experiencia vivida de problemas similares y que hayan adquirido los conocimientos y la experiencia necesarios para apoyar a otras personas </a:t>
            </a:r>
            <a:r>
              <a:rPr lang="en-GB" sz="1900" dirty="0"/>
              <a:t>.</a:t>
            </a:r>
          </a:p>
          <a:p>
            <a:pPr algn="just"/>
            <a:r>
              <a:rPr lang="es-ES" sz="1900" dirty="0"/>
              <a:t>En el apoyo entre iguales, las personas pueden proporcionar información muy valiosa sobre un amplio abanico de cuestiones, lo que les permitirá tomar decisiones con conocimiento de causa</a:t>
            </a:r>
            <a:r>
              <a:rPr lang="en-GB" sz="1900" dirty="0"/>
              <a:t>. </a:t>
            </a:r>
          </a:p>
          <a:p>
            <a:pPr algn="just"/>
            <a:r>
              <a:rPr lang="es-ES" sz="1900" dirty="0"/>
              <a:t>El apoyo entre iguales también tiene un impacto positivo en la capacidad de actuar y en la autonomía y, por tanto, apoya el derecho a la capacidad jurídica</a:t>
            </a:r>
            <a:r>
              <a:rPr lang="en-GB" sz="1900" dirty="0"/>
              <a:t>. </a:t>
            </a:r>
          </a:p>
          <a:p>
            <a:pPr algn="just"/>
            <a:r>
              <a:rPr lang="es-ES" sz="1900" dirty="0"/>
              <a:t>Los agentes de apoyo entre iguales pueden ofrecer un apoyo especialmente relevante, ya que conocen la clase de retos a los que tiene que enfrentarse la persona</a:t>
            </a:r>
            <a:r>
              <a:rPr lang="en-GB" sz="1900" dirty="0"/>
              <a:t>.</a:t>
            </a:r>
          </a:p>
          <a:p>
            <a:pPr algn="just"/>
            <a:r>
              <a:rPr lang="es-ES" sz="1900" dirty="0"/>
              <a:t>Los agentes de apoyo entre iguales siempre deberían ser independientes</a:t>
            </a:r>
            <a:r>
              <a:rPr lang="en-GB" sz="1900" dirty="0"/>
              <a:t>.</a:t>
            </a:r>
            <a:endParaRPr lang="x-none" sz="1900" dirty="0"/>
          </a:p>
          <a:p>
            <a:pPr algn="just"/>
            <a:endParaRPr lang="x-none" sz="1900" dirty="0"/>
          </a:p>
        </p:txBody>
      </p:sp>
      <p:sp>
        <p:nvSpPr>
          <p:cNvPr id="2" name="Title 1">
            <a:extLst>
              <a:ext uri="{FF2B5EF4-FFF2-40B4-BE49-F238E27FC236}">
                <a16:creationId xmlns:a16="http://schemas.microsoft.com/office/drawing/2014/main" id="{913B13CF-EC95-42CE-99C4-1BF87260F140}"/>
              </a:ext>
            </a:extLst>
          </p:cNvPr>
          <p:cNvSpPr>
            <a:spLocks noGrp="1"/>
          </p:cNvSpPr>
          <p:nvPr>
            <p:ph type="title"/>
          </p:nvPr>
        </p:nvSpPr>
        <p:spPr/>
        <p:txBody>
          <a:bodyPr/>
          <a:lstStyle/>
          <a:p>
            <a:r>
              <a:rPr lang="es-ES" dirty="0"/>
              <a:t>Presentación: Diferentes formas de apoyo </a:t>
            </a:r>
            <a:r>
              <a:rPr lang="en-GB" dirty="0"/>
              <a:t>– 25</a:t>
            </a:r>
            <a:endParaRPr lang="x-none" dirty="0"/>
          </a:p>
        </p:txBody>
      </p:sp>
    </p:spTree>
    <p:extLst>
      <p:ext uri="{BB962C8B-B14F-4D97-AF65-F5344CB8AC3E}">
        <p14:creationId xmlns:p14="http://schemas.microsoft.com/office/powerpoint/2010/main" val="5167082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27459-93E4-4F9E-9FCE-F64C529B5BD5}"/>
              </a:ext>
            </a:extLst>
          </p:cNvPr>
          <p:cNvSpPr>
            <a:spLocks noGrp="1"/>
          </p:cNvSpPr>
          <p:nvPr>
            <p:ph sz="quarter" idx="14"/>
          </p:nvPr>
        </p:nvSpPr>
        <p:spPr>
          <a:xfrm>
            <a:off x="507195" y="1239722"/>
            <a:ext cx="11174412" cy="4500000"/>
          </a:xfrm>
        </p:spPr>
        <p:txBody>
          <a:bodyPr>
            <a:normAutofit fontScale="92500"/>
          </a:bodyPr>
          <a:lstStyle/>
          <a:p>
            <a:pPr marL="0" lvl="0" indent="0" algn="just">
              <a:buNone/>
            </a:pPr>
            <a:r>
              <a:rPr lang="es-ES" b="1" dirty="0"/>
              <a:t>El apoyo de la familia y los amigos</a:t>
            </a:r>
            <a:r>
              <a:rPr lang="en-US" b="1" dirty="0"/>
              <a:t> </a:t>
            </a:r>
            <a:endParaRPr lang="x-none" b="1" dirty="0"/>
          </a:p>
          <a:p>
            <a:pPr algn="just"/>
            <a:r>
              <a:rPr lang="es-ES" dirty="0"/>
              <a:t>Para muchas personas, el apoyo y la comprensión de los familiares y de los amigos cuando pasan por momentos difíciles en la vida es sumamente importante</a:t>
            </a:r>
            <a:r>
              <a:rPr lang="en-GB" dirty="0"/>
              <a:t>. </a:t>
            </a:r>
          </a:p>
          <a:p>
            <a:pPr algn="just"/>
            <a:r>
              <a:rPr lang="es-ES" dirty="0"/>
              <a:t>Los familiares y los amigos saben muchas cosas sobre la persona en cuestión y a menudo son los que aportan un apoyo más directo</a:t>
            </a:r>
            <a:r>
              <a:rPr lang="en-GB" dirty="0"/>
              <a:t>. </a:t>
            </a:r>
          </a:p>
          <a:p>
            <a:pPr algn="just"/>
            <a:r>
              <a:rPr lang="es-ES" dirty="0"/>
              <a:t>Suelen conocer en qué consiste su día a día, las decisiones que toma a diario y qué suele elegir y preferir</a:t>
            </a:r>
            <a:r>
              <a:rPr lang="en-GB" dirty="0"/>
              <a:t>. </a:t>
            </a:r>
          </a:p>
          <a:p>
            <a:pPr algn="just"/>
            <a:r>
              <a:rPr lang="es-ES" dirty="0"/>
              <a:t>Lo más probable es que los familiares y los amigos estén dispuestos a animar a la persona a ejercer su derecho a la capacidad jurídica y que la apoyen para que lo haga</a:t>
            </a:r>
            <a:r>
              <a:rPr lang="en-GB" dirty="0"/>
              <a:t>. </a:t>
            </a:r>
            <a:endParaRPr lang="x-none" dirty="0"/>
          </a:p>
          <a:p>
            <a:pPr algn="just"/>
            <a:r>
              <a:rPr lang="es-ES" dirty="0"/>
              <a:t>Los familiares y los amigos también pueden ser una fuente de información muy valiosa a la hora de conseguir que las otras personas comprendan el bagaje de la persona, sus valores y los objetivos que tiene en la vida, o la experiencia o experiencias que ha tenido en los servicios sociales y de salud mental</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8FFB0F6-0FD6-4A0F-B405-55FDF29DC99E}"/>
              </a:ext>
            </a:extLst>
          </p:cNvPr>
          <p:cNvSpPr>
            <a:spLocks noGrp="1"/>
          </p:cNvSpPr>
          <p:nvPr>
            <p:ph type="title"/>
          </p:nvPr>
        </p:nvSpPr>
        <p:spPr/>
        <p:txBody>
          <a:bodyPr/>
          <a:lstStyle/>
          <a:p>
            <a:r>
              <a:rPr lang="es-ES" dirty="0"/>
              <a:t>Presentación: Diferentes formas de apoyo </a:t>
            </a:r>
            <a:r>
              <a:rPr lang="en-GB" dirty="0"/>
              <a:t>– 26</a:t>
            </a:r>
            <a:endParaRPr lang="x-none" dirty="0"/>
          </a:p>
        </p:txBody>
      </p:sp>
    </p:spTree>
    <p:extLst>
      <p:ext uri="{BB962C8B-B14F-4D97-AF65-F5344CB8AC3E}">
        <p14:creationId xmlns:p14="http://schemas.microsoft.com/office/powerpoint/2010/main" val="3277269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8EF3C-9D42-4614-A27E-391907373B07}"/>
              </a:ext>
            </a:extLst>
          </p:cNvPr>
          <p:cNvSpPr>
            <a:spLocks noGrp="1"/>
          </p:cNvSpPr>
          <p:nvPr>
            <p:ph sz="quarter" idx="14"/>
          </p:nvPr>
        </p:nvSpPr>
        <p:spPr>
          <a:xfrm>
            <a:off x="507195" y="1114425"/>
            <a:ext cx="11174412" cy="4896763"/>
          </a:xfrm>
        </p:spPr>
        <p:txBody>
          <a:bodyPr>
            <a:normAutofit fontScale="85000" lnSpcReduction="20000"/>
          </a:bodyPr>
          <a:lstStyle/>
          <a:p>
            <a:pPr marL="0" indent="0">
              <a:buNone/>
            </a:pPr>
            <a:r>
              <a:rPr lang="es-ES" b="1" dirty="0"/>
              <a:t>El apoyo de la familia y los amigos</a:t>
            </a:r>
          </a:p>
          <a:p>
            <a:pPr marL="0" indent="0">
              <a:buNone/>
            </a:pPr>
            <a:r>
              <a:rPr lang="es-ES" dirty="0"/>
              <a:t>También es posible que haya varios conflictos de interés y barreras actitudinales que dificulten el apoyo ofrecido por los familiares y los amigos</a:t>
            </a:r>
            <a:r>
              <a:rPr lang="en-GB" dirty="0"/>
              <a:t>:</a:t>
            </a:r>
            <a:endParaRPr lang="x-none" dirty="0"/>
          </a:p>
          <a:p>
            <a:r>
              <a:rPr lang="es-ES" dirty="0"/>
              <a:t>Hacer suposiciones sobre qué es lo que más le conviene a la persona. </a:t>
            </a:r>
          </a:p>
          <a:p>
            <a:r>
              <a:rPr lang="es-ES" dirty="0"/>
              <a:t>Implicarse en exceso desde un punto de vista emocional, estar estresado o no tener suficiente paciencia. </a:t>
            </a:r>
          </a:p>
          <a:p>
            <a:r>
              <a:rPr lang="es-ES" dirty="0"/>
              <a:t>Sentirse culpable de la situación de la persona y abordar esta culpabilidad abrumando a la persona con apoyo. </a:t>
            </a:r>
          </a:p>
          <a:p>
            <a:r>
              <a:rPr lang="es-ES" dirty="0"/>
              <a:t>No conocer lo suficientemente bien los valores y las preferencias de la persona</a:t>
            </a:r>
            <a:endParaRPr lang="x-none" dirty="0"/>
          </a:p>
          <a:p>
            <a:pPr lvl="0" fontAlgn="base"/>
            <a:r>
              <a:rPr lang="es-ES" dirty="0"/>
              <a:t>Ser poco realista en cuanto a lo que la persona puede conseguir, o no confiar lo suficiente.</a:t>
            </a:r>
          </a:p>
          <a:p>
            <a:r>
              <a:rPr lang="es-ES" dirty="0"/>
              <a:t>Subestimar las habilidades de la persona para tomar decisiones</a:t>
            </a:r>
            <a:r>
              <a:rPr lang="en-US" dirty="0"/>
              <a:t>.</a:t>
            </a:r>
            <a:endParaRPr lang="x-none" dirty="0"/>
          </a:p>
          <a:p>
            <a:r>
              <a:rPr lang="es-ES" dirty="0"/>
              <a:t>Tener miedo de las posibles consecuencias para ellos mismos </a:t>
            </a:r>
            <a:r>
              <a:rPr lang="en-US" dirty="0"/>
              <a:t>. </a:t>
            </a:r>
            <a:endParaRPr lang="x-none" dirty="0"/>
          </a:p>
          <a:p>
            <a:pPr lvl="0" fontAlgn="base"/>
            <a:r>
              <a:rPr lang="es-ES" dirty="0"/>
              <a:t>Sobreproteger a la persona. </a:t>
            </a:r>
          </a:p>
          <a:p>
            <a:r>
              <a:rPr lang="es-ES" dirty="0"/>
              <a:t>Pensar que tienen derecho a explicar a los demás partes de la historia de la persona, cuando es posible que ella no quiera que esa información se difunda.</a:t>
            </a:r>
            <a:endParaRPr lang="x-none" dirty="0"/>
          </a:p>
        </p:txBody>
      </p:sp>
      <p:sp>
        <p:nvSpPr>
          <p:cNvPr id="2" name="Title 1">
            <a:extLst>
              <a:ext uri="{FF2B5EF4-FFF2-40B4-BE49-F238E27FC236}">
                <a16:creationId xmlns:a16="http://schemas.microsoft.com/office/drawing/2014/main" id="{45DB640E-14B1-4D07-BFB5-CB4C3FEC2C60}"/>
              </a:ext>
            </a:extLst>
          </p:cNvPr>
          <p:cNvSpPr>
            <a:spLocks noGrp="1"/>
          </p:cNvSpPr>
          <p:nvPr>
            <p:ph type="title"/>
          </p:nvPr>
        </p:nvSpPr>
        <p:spPr/>
        <p:txBody>
          <a:bodyPr/>
          <a:lstStyle/>
          <a:p>
            <a:r>
              <a:rPr lang="es-ES" dirty="0"/>
              <a:t>Presentación: Diferentes formas de apoyo </a:t>
            </a:r>
            <a:r>
              <a:rPr lang="en-GB" dirty="0"/>
              <a:t>– 27</a:t>
            </a:r>
            <a:endParaRPr lang="x-none" dirty="0"/>
          </a:p>
        </p:txBody>
      </p:sp>
    </p:spTree>
    <p:extLst>
      <p:ext uri="{BB962C8B-B14F-4D97-AF65-F5344CB8AC3E}">
        <p14:creationId xmlns:p14="http://schemas.microsoft.com/office/powerpoint/2010/main" val="12876453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D5B11-33C9-4F51-A8CC-A83038EACF1F}"/>
              </a:ext>
            </a:extLst>
          </p:cNvPr>
          <p:cNvSpPr>
            <a:spLocks noGrp="1"/>
          </p:cNvSpPr>
          <p:nvPr>
            <p:ph sz="quarter" idx="14"/>
          </p:nvPr>
        </p:nvSpPr>
        <p:spPr/>
        <p:txBody>
          <a:bodyPr/>
          <a:lstStyle/>
          <a:p>
            <a:pPr marL="0" lvl="0" indent="0" algn="just">
              <a:buNone/>
            </a:pPr>
            <a:r>
              <a:rPr lang="en-US" b="1" dirty="0"/>
              <a:t>Las </a:t>
            </a:r>
            <a:r>
              <a:rPr lang="en-US" b="1" dirty="0" err="1"/>
              <a:t>comunidades</a:t>
            </a:r>
            <a:r>
              <a:rPr lang="en-US" b="1" dirty="0"/>
              <a:t> de </a:t>
            </a:r>
            <a:r>
              <a:rPr lang="en-US" b="1" dirty="0" err="1"/>
              <a:t>apoyo</a:t>
            </a:r>
            <a:r>
              <a:rPr lang="en-US" b="1" dirty="0"/>
              <a:t> </a:t>
            </a:r>
          </a:p>
          <a:p>
            <a:pPr algn="just"/>
            <a:r>
              <a:rPr lang="es-ES" dirty="0"/>
              <a:t>Muchas personas que aparentemente no tienen ningún otro tipo de apoyo pueden encontrar mucho apoyo en determinadas comunidades o espacios comunitarios y crear una “familia de amigos</a:t>
            </a:r>
            <a:r>
              <a:rPr lang="en-GB" dirty="0"/>
              <a:t>”.</a:t>
            </a:r>
          </a:p>
          <a:p>
            <a:pPr algn="just"/>
            <a:r>
              <a:rPr lang="es-ES" dirty="0"/>
              <a:t>Algunos ejemplos serían comunidades virtuales, grupos religiosos o culturales, comunidades de activistas políticos, grupos centrados en diversas actividades, como la música o el arte, o comunidades basadas, por ejemplo, en el género o en la orientación sexual.</a:t>
            </a:r>
            <a:r>
              <a:rPr lang="en-GB" dirty="0"/>
              <a:t> </a:t>
            </a:r>
          </a:p>
          <a:p>
            <a:pPr algn="just"/>
            <a:r>
              <a:rPr lang="es-ES" dirty="0"/>
              <a:t>Es importante que los servicios reconozcan estas clases de apoyo y que las tengan en cuenta, aunque sean diferentes de las redes de apoyo convencionales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5CFF90CD-1694-4E4D-AD5F-22EEE6A72519}"/>
              </a:ext>
            </a:extLst>
          </p:cNvPr>
          <p:cNvSpPr>
            <a:spLocks noGrp="1"/>
          </p:cNvSpPr>
          <p:nvPr>
            <p:ph type="title"/>
          </p:nvPr>
        </p:nvSpPr>
        <p:spPr/>
        <p:txBody>
          <a:bodyPr/>
          <a:lstStyle/>
          <a:p>
            <a:r>
              <a:rPr lang="es-ES" dirty="0"/>
              <a:t>Presentación: Diferentes formas de apoyo </a:t>
            </a:r>
            <a:r>
              <a:rPr lang="en-GB" dirty="0"/>
              <a:t>– 28</a:t>
            </a:r>
            <a:endParaRPr lang="x-none" dirty="0"/>
          </a:p>
        </p:txBody>
      </p:sp>
    </p:spTree>
    <p:extLst>
      <p:ext uri="{BB962C8B-B14F-4D97-AF65-F5344CB8AC3E}">
        <p14:creationId xmlns:p14="http://schemas.microsoft.com/office/powerpoint/2010/main" val="342321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F96A6-7289-4D72-AE7D-8F954C9877B1}"/>
              </a:ext>
            </a:extLst>
          </p:cNvPr>
          <p:cNvSpPr>
            <a:spLocks noGrp="1"/>
          </p:cNvSpPr>
          <p:nvPr>
            <p:ph sz="quarter" idx="14"/>
          </p:nvPr>
        </p:nvSpPr>
        <p:spPr/>
        <p:txBody>
          <a:bodyPr/>
          <a:lstStyle/>
          <a:p>
            <a:pPr algn="just"/>
            <a:r>
              <a:rPr lang="es-ES" dirty="0"/>
              <a:t>¿Pensáis que las personas con discapacidad psicológica, intelectual o cognitiva deberían tomar decisiones por sí mismas? </a:t>
            </a:r>
          </a:p>
          <a:p>
            <a:pPr algn="just"/>
            <a:r>
              <a:rPr lang="es-ES" dirty="0"/>
              <a:t>¿Por qué pensáis que las personas con discapacidad psicológica, intelectual o cognitiva, así como otras que son usuarias de los servicios sociales y de salud mental, a menudo se ven privadas de la posibilidad de decidir? </a:t>
            </a:r>
          </a:p>
          <a:p>
            <a:pPr marL="0" indent="0" algn="just">
              <a:buNone/>
            </a:pPr>
            <a:endParaRPr lang="x-none" dirty="0"/>
          </a:p>
        </p:txBody>
      </p:sp>
      <p:sp>
        <p:nvSpPr>
          <p:cNvPr id="2" name="Title 1">
            <a:extLst>
              <a:ext uri="{FF2B5EF4-FFF2-40B4-BE49-F238E27FC236}">
                <a16:creationId xmlns:a16="http://schemas.microsoft.com/office/drawing/2014/main" id="{AB7B4DF4-53D1-4FCD-8AF7-CD8AAA5B4DF1}"/>
              </a:ext>
            </a:extLst>
          </p:cNvPr>
          <p:cNvSpPr>
            <a:spLocks noGrp="1"/>
          </p:cNvSpPr>
          <p:nvPr>
            <p:ph type="title"/>
          </p:nvPr>
        </p:nvSpPr>
        <p:spPr>
          <a:xfrm>
            <a:off x="422142" y="506412"/>
            <a:ext cx="11331708" cy="388938"/>
          </a:xfrm>
        </p:spPr>
        <p:txBody>
          <a:bodyPr/>
          <a:lstStyle/>
          <a:p>
            <a:r>
              <a:rPr lang="es-ES" dirty="0"/>
              <a:t>Ejercicio 1.1: Confesiones de una paciente desobediente </a:t>
            </a:r>
            <a:r>
              <a:rPr lang="en-GB" dirty="0"/>
              <a:t>- 2</a:t>
            </a:r>
            <a:endParaRPr lang="x-none" dirty="0"/>
          </a:p>
        </p:txBody>
      </p:sp>
    </p:spTree>
    <p:extLst>
      <p:ext uri="{BB962C8B-B14F-4D97-AF65-F5344CB8AC3E}">
        <p14:creationId xmlns:p14="http://schemas.microsoft.com/office/powerpoint/2010/main" val="41592926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534D07-4B34-8442-9BD6-4ACED449E377}"/>
              </a:ext>
            </a:extLst>
          </p:cNvPr>
          <p:cNvSpPr>
            <a:spLocks noGrp="1"/>
          </p:cNvSpPr>
          <p:nvPr>
            <p:ph type="body" sz="quarter" idx="13"/>
          </p:nvPr>
        </p:nvSpPr>
        <p:spPr>
          <a:xfrm>
            <a:off x="507205" y="751356"/>
            <a:ext cx="11174400" cy="360000"/>
          </a:xfrm>
        </p:spPr>
        <p:txBody>
          <a:bodyPr/>
          <a:lstStyle/>
          <a:p>
            <a:r>
              <a:rPr lang="en-GB" sz="2100" dirty="0"/>
              <a:t>El </a:t>
            </a:r>
            <a:r>
              <a:rPr lang="en-GB" sz="2100" dirty="0" err="1"/>
              <a:t>caso</a:t>
            </a:r>
            <a:r>
              <a:rPr lang="en-GB" sz="2100" dirty="0"/>
              <a:t> de </a:t>
            </a:r>
            <a:r>
              <a:rPr lang="en-GB" sz="2100" dirty="0" err="1"/>
              <a:t>Sunita</a:t>
            </a:r>
            <a:r>
              <a:rPr lang="en-GB" sz="2100" dirty="0"/>
              <a:t> 1 </a:t>
            </a:r>
            <a:endParaRPr lang="x-none" sz="2100"/>
          </a:p>
        </p:txBody>
      </p:sp>
      <p:sp>
        <p:nvSpPr>
          <p:cNvPr id="2" name="Title 1">
            <a:extLst>
              <a:ext uri="{FF2B5EF4-FFF2-40B4-BE49-F238E27FC236}">
                <a16:creationId xmlns:a16="http://schemas.microsoft.com/office/drawing/2014/main" id="{96BAA70A-D15C-469B-99F6-CB12BE5EB42A}"/>
              </a:ext>
            </a:extLst>
          </p:cNvPr>
          <p:cNvSpPr>
            <a:spLocks noGrp="1"/>
          </p:cNvSpPr>
          <p:nvPr>
            <p:ph type="title"/>
          </p:nvPr>
        </p:nvSpPr>
        <p:spPr>
          <a:xfrm>
            <a:off x="384042" y="296862"/>
            <a:ext cx="11484108" cy="465138"/>
          </a:xfrm>
        </p:spPr>
        <p:txBody>
          <a:bodyPr/>
          <a:lstStyle/>
          <a:p>
            <a:r>
              <a:rPr lang="es-ES" sz="2500" dirty="0"/>
              <a:t>Ejercicio 2.3: Caso – Entender el apoyo en el apoyo a la toma de decisiones </a:t>
            </a:r>
            <a:r>
              <a:rPr lang="en-GB" sz="2500" dirty="0"/>
              <a:t>– 1 </a:t>
            </a:r>
            <a:endParaRPr lang="x-none" sz="2500" dirty="0"/>
          </a:p>
        </p:txBody>
      </p:sp>
      <p:sp>
        <p:nvSpPr>
          <p:cNvPr id="4" name="Text Box 62">
            <a:extLst>
              <a:ext uri="{FF2B5EF4-FFF2-40B4-BE49-F238E27FC236}">
                <a16:creationId xmlns:a16="http://schemas.microsoft.com/office/drawing/2014/main" id="{3C733CEF-873B-454E-A5A1-6ED830372D6A}"/>
              </a:ext>
            </a:extLst>
          </p:cNvPr>
          <p:cNvSpPr txBox="1"/>
          <p:nvPr/>
        </p:nvSpPr>
        <p:spPr>
          <a:xfrm>
            <a:off x="948660" y="1497802"/>
            <a:ext cx="10291491" cy="410289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a:lnSpc>
                <a:spcPct val="90000"/>
              </a:lnSpc>
              <a:spcAft>
                <a:spcPts val="600"/>
              </a:spcAft>
              <a:defRPr/>
            </a:pPr>
            <a:r>
              <a:rPr lang="es-ES" sz="1900" kern="0" dirty="0">
                <a:solidFill>
                  <a:sysClr val="windowText" lastClr="000000"/>
                </a:solidFill>
                <a:ea typeface="SimSun" panose="02010600030101010101" pitchFamily="2" charset="-122"/>
                <a:cs typeface="Calibri" panose="020F0502020204030204" pitchFamily="34" charset="0"/>
              </a:rPr>
              <a:t>Una mañana, Sunita se va a visitar por primera vez en la unidad de salud mental de un hospital universitario. Parece inquieta y explica que está muy desanimada. Más adelante le diagnostican una depresión. </a:t>
            </a:r>
          </a:p>
          <a:p>
            <a:pPr lvl="0" algn="just">
              <a:lnSpc>
                <a:spcPct val="90000"/>
              </a:lnSpc>
              <a:spcAft>
                <a:spcPts val="600"/>
              </a:spcAft>
              <a:defRPr/>
            </a:pPr>
            <a:r>
              <a:rPr lang="es-ES" sz="1900" kern="0" dirty="0">
                <a:solidFill>
                  <a:sysClr val="windowText" lastClr="000000"/>
                </a:solidFill>
                <a:ea typeface="SimSun" panose="02010600030101010101" pitchFamily="2" charset="-122"/>
                <a:cs typeface="Calibri" panose="020F0502020204030204" pitchFamily="34" charset="0"/>
              </a:rPr>
              <a:t> </a:t>
            </a:r>
          </a:p>
          <a:p>
            <a:pPr lvl="0" algn="just">
              <a:lnSpc>
                <a:spcPct val="90000"/>
              </a:lnSpc>
              <a:spcAft>
                <a:spcPts val="600"/>
              </a:spcAft>
              <a:defRPr/>
            </a:pPr>
            <a:r>
              <a:rPr lang="es-ES" sz="1900" kern="0" dirty="0">
                <a:solidFill>
                  <a:sysClr val="windowText" lastClr="000000"/>
                </a:solidFill>
                <a:ea typeface="SimSun" panose="02010600030101010101" pitchFamily="2" charset="-122"/>
                <a:cs typeface="Calibri" panose="020F0502020204030204" pitchFamily="34" charset="0"/>
              </a:rPr>
              <a:t>La doctora insiste en que empiece a tomar antidepresivos inmediatamente, aunque ella dice que no quiere tomar ningún medicamento. Sunita comienza el tratamiento a regañadientes, pero la medicación hace que cada vez esté más nerviosa, irritable e inquieta. Regresa al servicio y la doctora que la atendió la primera vez le receta </a:t>
            </a:r>
            <a:r>
              <a:rPr lang="es-ES" sz="1900" kern="0" dirty="0" err="1">
                <a:solidFill>
                  <a:sysClr val="windowText" lastClr="000000"/>
                </a:solidFill>
                <a:ea typeface="SimSun" panose="02010600030101010101" pitchFamily="2" charset="-122"/>
                <a:cs typeface="Calibri" panose="020F0502020204030204" pitchFamily="34" charset="0"/>
              </a:rPr>
              <a:t>benzodiazepinas</a:t>
            </a:r>
            <a:r>
              <a:rPr lang="es-ES" sz="1900" kern="0" dirty="0">
                <a:solidFill>
                  <a:sysClr val="windowText" lastClr="000000"/>
                </a:solidFill>
                <a:ea typeface="SimSun" panose="02010600030101010101" pitchFamily="2" charset="-122"/>
                <a:cs typeface="Calibri" panose="020F0502020204030204" pitchFamily="34" charset="0"/>
              </a:rPr>
              <a:t> para calmarla.</a:t>
            </a:r>
          </a:p>
          <a:p>
            <a:pPr lvl="0" algn="just">
              <a:lnSpc>
                <a:spcPct val="90000"/>
              </a:lnSpc>
              <a:spcAft>
                <a:spcPts val="600"/>
              </a:spcAft>
              <a:defRPr/>
            </a:pPr>
            <a:r>
              <a:rPr lang="es-ES" sz="1900" kern="0" dirty="0">
                <a:solidFill>
                  <a:sysClr val="windowText" lastClr="000000"/>
                </a:solidFill>
                <a:ea typeface="SimSun" panose="02010600030101010101" pitchFamily="2" charset="-122"/>
                <a:cs typeface="Calibri" panose="020F0502020204030204" pitchFamily="34" charset="0"/>
              </a:rPr>
              <a:t> </a:t>
            </a:r>
          </a:p>
          <a:p>
            <a:pPr lvl="0" algn="just">
              <a:lnSpc>
                <a:spcPct val="90000"/>
              </a:lnSpc>
              <a:spcAft>
                <a:spcPts val="600"/>
              </a:spcAft>
              <a:defRPr/>
            </a:pPr>
            <a:r>
              <a:rPr lang="es-ES" sz="1900" kern="0" dirty="0">
                <a:solidFill>
                  <a:sysClr val="windowText" lastClr="000000"/>
                </a:solidFill>
                <a:ea typeface="SimSun" panose="02010600030101010101" pitchFamily="2" charset="-122"/>
                <a:cs typeface="Calibri" panose="020F0502020204030204" pitchFamily="34" charset="0"/>
              </a:rPr>
              <a:t>El efecto sedante de la medicación no le permite relacionarse con facilidad con los demás y al cabo de unas semanas está aislada, ha perdido la confianza en sí misma y se encuentra peor. Decide dejar de tomar la medicación, pero entonces sufre un síndrome de abstinencia, que le provoca dolores de cabeza muy intensos, náuseas e insomnio. Nunca le dieron la oportunidad de explicar por qué estaba preocupada. </a:t>
            </a:r>
          </a:p>
        </p:txBody>
      </p:sp>
    </p:spTree>
    <p:extLst>
      <p:ext uri="{BB962C8B-B14F-4D97-AF65-F5344CB8AC3E}">
        <p14:creationId xmlns:p14="http://schemas.microsoft.com/office/powerpoint/2010/main" val="1517078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F1338-62E1-4F1E-BD2E-F9D9A6FE50B9}"/>
              </a:ext>
            </a:extLst>
          </p:cNvPr>
          <p:cNvSpPr>
            <a:spLocks noGrp="1"/>
          </p:cNvSpPr>
          <p:nvPr>
            <p:ph sz="quarter" idx="14"/>
          </p:nvPr>
        </p:nvSpPr>
        <p:spPr/>
        <p:txBody>
          <a:bodyPr/>
          <a:lstStyle/>
          <a:p>
            <a:endParaRPr lang="en-US" dirty="0"/>
          </a:p>
          <a:p>
            <a:pPr marL="0" indent="0" algn="ctr">
              <a:buNone/>
            </a:pPr>
            <a:r>
              <a:rPr lang="es-ES" sz="2400" b="1" i="1" dirty="0"/>
              <a:t>Teniendo en cuenta lo que se ha comentado antes, ¿qué se ha hecho mal en esta situación? </a:t>
            </a:r>
          </a:p>
          <a:p>
            <a:pPr marL="0" indent="0" algn="ctr">
              <a:buNone/>
            </a:pPr>
            <a:endParaRPr lang="es-ES" sz="2400" b="1" i="1" dirty="0"/>
          </a:p>
          <a:p>
            <a:pPr marL="0" indent="0" algn="ctr">
              <a:buNone/>
            </a:pPr>
            <a:r>
              <a:rPr lang="es-ES" sz="2400" b="1" i="1" dirty="0"/>
              <a:t>¿De qué otra manera se habría podido abordar la situación? </a:t>
            </a:r>
            <a:endParaRPr lang="x-none" dirty="0"/>
          </a:p>
        </p:txBody>
      </p:sp>
      <p:sp>
        <p:nvSpPr>
          <p:cNvPr id="2" name="Title 1">
            <a:extLst>
              <a:ext uri="{FF2B5EF4-FFF2-40B4-BE49-F238E27FC236}">
                <a16:creationId xmlns:a16="http://schemas.microsoft.com/office/drawing/2014/main" id="{105C7B21-4D02-41C4-A93B-C70760D3E7C3}"/>
              </a:ext>
            </a:extLst>
          </p:cNvPr>
          <p:cNvSpPr>
            <a:spLocks noGrp="1"/>
          </p:cNvSpPr>
          <p:nvPr>
            <p:ph type="title"/>
          </p:nvPr>
        </p:nvSpPr>
        <p:spPr>
          <a:xfrm>
            <a:off x="403092" y="392112"/>
            <a:ext cx="11484108" cy="503238"/>
          </a:xfrm>
        </p:spPr>
        <p:txBody>
          <a:bodyPr/>
          <a:lstStyle/>
          <a:p>
            <a:r>
              <a:rPr lang="es-ES" sz="2500" dirty="0"/>
              <a:t>Ejercicio 2.3: Caso – Entender el apoyo en el apoyo a la toma de decisiones </a:t>
            </a:r>
            <a:r>
              <a:rPr lang="en-GB" sz="2500" dirty="0"/>
              <a:t>– 2</a:t>
            </a:r>
            <a:endParaRPr lang="x-none" sz="2500" dirty="0"/>
          </a:p>
        </p:txBody>
      </p:sp>
    </p:spTree>
    <p:extLst>
      <p:ext uri="{BB962C8B-B14F-4D97-AF65-F5344CB8AC3E}">
        <p14:creationId xmlns:p14="http://schemas.microsoft.com/office/powerpoint/2010/main" val="21225132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C4A0-C1C3-497A-BE5E-D5AD1B714DB8}"/>
              </a:ext>
            </a:extLst>
          </p:cNvPr>
          <p:cNvSpPr>
            <a:spLocks noGrp="1"/>
          </p:cNvSpPr>
          <p:nvPr>
            <p:ph type="title"/>
          </p:nvPr>
        </p:nvSpPr>
        <p:spPr>
          <a:xfrm>
            <a:off x="422142" y="354012"/>
            <a:ext cx="11436483" cy="446088"/>
          </a:xfrm>
        </p:spPr>
        <p:txBody>
          <a:bodyPr/>
          <a:lstStyle/>
          <a:p>
            <a:r>
              <a:rPr lang="es-ES" sz="2500" dirty="0"/>
              <a:t>Ejercicio 2.3: Caso – Entender el apoyo en el apoyo a la toma de decisiones </a:t>
            </a:r>
            <a:r>
              <a:rPr lang="en-GB" sz="2500" dirty="0"/>
              <a:t>– 3</a:t>
            </a:r>
            <a:endParaRPr lang="x-none" sz="2500" dirty="0"/>
          </a:p>
        </p:txBody>
      </p:sp>
      <p:sp>
        <p:nvSpPr>
          <p:cNvPr id="9" name="Text Box 62">
            <a:extLst>
              <a:ext uri="{FF2B5EF4-FFF2-40B4-BE49-F238E27FC236}">
                <a16:creationId xmlns:a16="http://schemas.microsoft.com/office/drawing/2014/main" id="{051BF7CD-BE4A-7149-A87C-F6C68BFD280D}"/>
              </a:ext>
            </a:extLst>
          </p:cNvPr>
          <p:cNvSpPr txBox="1"/>
          <p:nvPr/>
        </p:nvSpPr>
        <p:spPr>
          <a:xfrm>
            <a:off x="590549" y="1314450"/>
            <a:ext cx="11106151" cy="459105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a:r>
              <a:rPr lang="es-ES" sz="1450" dirty="0"/>
              <a:t>Una mañana, Sunita se va a visitar por primera vez en la unidad de salud mental de un hospital universitario. Como parece que está ansiosa e inquieta, la doctora le recomienda ir a una sala tranquila donde puedan hablar de lo que le preocupa. Una vez allí, le pregunta si le querría explicar cómo se siente y si le querría explicar algo más sobre su situación.  </a:t>
            </a:r>
          </a:p>
          <a:p>
            <a:pPr lvl="0" algn="just"/>
            <a:r>
              <a:rPr lang="es-ES" sz="1450" dirty="0"/>
              <a:t>Sunita le cuenta que durante los últimos meses ha estado muy deprimida, hasta el punto de que no cuidaba de sí misma: ha dejado de lavarse con regularidad y no tiene ningún horario para comer ni para dormir. Sunita no quiere entrar en detalles de por qué se siente ansiosa e inquieta.  </a:t>
            </a:r>
          </a:p>
          <a:p>
            <a:pPr lvl="0" algn="just"/>
            <a:r>
              <a:rPr lang="es-ES" sz="1450" dirty="0"/>
              <a:t>Le dice que quisiera recibir atención y apoyo, pero que no quiere tomar antidepresivos porque ya ha tomado otras veces y guarda un mal recuerdo. La doctora le dice que existen distintos tipos de medicamentos que podría probar. También le explica que hay alternativas a los tratamientos farmacológicos —como la terapia individual, la terapia de grupo o sesiones de </a:t>
            </a:r>
            <a:r>
              <a:rPr lang="es-ES" sz="1450" dirty="0" err="1"/>
              <a:t>aconsejamiento</a:t>
            </a:r>
            <a:r>
              <a:rPr lang="es-ES" sz="1450" dirty="0"/>
              <a:t>— que podrían ayudarla. También le propone participar en actividades que se llevan a cabo en la comunidad —como clases de yoga y de relajación— y que seguramente la ayudarán a sentirse mejor. </a:t>
            </a:r>
          </a:p>
          <a:p>
            <a:pPr lvl="0" algn="just"/>
            <a:r>
              <a:rPr lang="es-ES" sz="1450" dirty="0"/>
              <a:t> Se ofrece a pedirle hora con el psiquiatra, con el agente de apoyo entre iguales, con el psicólogo y con el terapeuta ocupacional para comentar las diferentes opciones. Después le pide si querría pasar una temporada corta en la unidad de salud mental o si preferiría irse a casa y recibir el apoyo allí. También le pregunta si tiene a alguna persona en la que confíe y si se quiere poner en contacto con ella para que le brinde apoyo. </a:t>
            </a:r>
          </a:p>
          <a:p>
            <a:pPr lvl="0" algn="just"/>
            <a:r>
              <a:rPr lang="es-ES" sz="1450" dirty="0"/>
              <a:t> Sunita tiene una buena amiga a la que últimamente ha visto con frecuencia. La aprecia mucho y ella también ha pasado por estados de depresión similares a los suyos. Cree que esta amiga la puede ayudar a sopesar los pros y los contras de los diferentes tratamientos y de las opciones de atención y de apoyo, y también a tomar una decisión. La doctora le dice que la podría designar como su persona de apoyo y que la podría incluir en la formulación de su plan de recuperación.  </a:t>
            </a:r>
          </a:p>
          <a:p>
            <a:pPr lvl="0" algn="just"/>
            <a:r>
              <a:rPr lang="es-ES" sz="1450" dirty="0"/>
              <a:t> Ahora Sunita se siente más cómoda con la doctora y está más satisfecha con el apoyo que recibirá. Le confiesa que en casa tiene problemas muy graves y que su marido la maltrata. La doctora le explica que hay una ONG muy buena que apoya a mujeres que se encuentran en su situación y que acoge a mujeres en peligro. Se ofrece a facilitarle los datos de contacto de esta organización. </a:t>
            </a:r>
          </a:p>
        </p:txBody>
      </p:sp>
      <p:sp>
        <p:nvSpPr>
          <p:cNvPr id="4" name="Text Placeholder 6">
            <a:extLst>
              <a:ext uri="{FF2B5EF4-FFF2-40B4-BE49-F238E27FC236}">
                <a16:creationId xmlns:a16="http://schemas.microsoft.com/office/drawing/2014/main" id="{4F534D07-4B34-8442-9BD6-4ACED449E377}"/>
              </a:ext>
            </a:extLst>
          </p:cNvPr>
          <p:cNvSpPr>
            <a:spLocks noGrp="1"/>
          </p:cNvSpPr>
          <p:nvPr>
            <p:ph type="body" sz="quarter" idx="13"/>
          </p:nvPr>
        </p:nvSpPr>
        <p:spPr>
          <a:xfrm>
            <a:off x="522300" y="802050"/>
            <a:ext cx="11174400" cy="360000"/>
          </a:xfrm>
        </p:spPr>
        <p:txBody>
          <a:bodyPr/>
          <a:lstStyle/>
          <a:p>
            <a:r>
              <a:rPr lang="en-GB" sz="2100" dirty="0"/>
              <a:t>El </a:t>
            </a:r>
            <a:r>
              <a:rPr lang="en-GB" sz="2100" dirty="0" err="1"/>
              <a:t>caso</a:t>
            </a:r>
            <a:r>
              <a:rPr lang="en-GB" sz="2100" dirty="0"/>
              <a:t> de </a:t>
            </a:r>
            <a:r>
              <a:rPr lang="en-GB" sz="2100" dirty="0" err="1"/>
              <a:t>Sunita</a:t>
            </a:r>
            <a:r>
              <a:rPr lang="en-GB" sz="2100" dirty="0"/>
              <a:t> 2 </a:t>
            </a:r>
            <a:endParaRPr lang="x-none" sz="2100"/>
          </a:p>
        </p:txBody>
      </p:sp>
    </p:spTree>
    <p:extLst>
      <p:ext uri="{BB962C8B-B14F-4D97-AF65-F5344CB8AC3E}">
        <p14:creationId xmlns:p14="http://schemas.microsoft.com/office/powerpoint/2010/main" val="4155066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8EBB-D2F9-4981-9F9C-AD0DCCDF4D00}"/>
              </a:ext>
            </a:extLst>
          </p:cNvPr>
          <p:cNvSpPr>
            <a:spLocks noGrp="1"/>
          </p:cNvSpPr>
          <p:nvPr>
            <p:ph type="title"/>
          </p:nvPr>
        </p:nvSpPr>
        <p:spPr/>
        <p:txBody>
          <a:bodyPr>
            <a:normAutofit fontScale="90000"/>
          </a:bodyPr>
          <a:lstStyle/>
          <a:p>
            <a:r>
              <a:rPr lang="es-ES" dirty="0"/>
              <a:t>Tema 3. El apoyo a la toma de decisiones </a:t>
            </a:r>
          </a:p>
        </p:txBody>
      </p:sp>
    </p:spTree>
    <p:extLst>
      <p:ext uri="{BB962C8B-B14F-4D97-AF65-F5344CB8AC3E}">
        <p14:creationId xmlns:p14="http://schemas.microsoft.com/office/powerpoint/2010/main" val="6892138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A8DBFA-3580-1944-B692-067B66EC173A}"/>
              </a:ext>
            </a:extLst>
          </p:cNvPr>
          <p:cNvSpPr>
            <a:spLocks noGrp="1"/>
          </p:cNvSpPr>
          <p:nvPr>
            <p:ph type="body" sz="quarter" idx="13"/>
          </p:nvPr>
        </p:nvSpPr>
        <p:spPr>
          <a:xfrm>
            <a:off x="508800" y="1075206"/>
            <a:ext cx="11174400" cy="360000"/>
          </a:xfrm>
        </p:spPr>
        <p:txBody>
          <a:bodyPr/>
          <a:lstStyle/>
          <a:p>
            <a:r>
              <a:rPr lang="es-ES" i="1" dirty="0"/>
              <a:t>El caso de Ximena 1</a:t>
            </a:r>
            <a:endParaRPr lang="en-GB" dirty="0"/>
          </a:p>
        </p:txBody>
      </p:sp>
      <p:sp>
        <p:nvSpPr>
          <p:cNvPr id="2"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1 </a:t>
            </a:r>
            <a:endParaRPr lang="x-none" sz="2800" dirty="0"/>
          </a:p>
        </p:txBody>
      </p:sp>
      <p:sp>
        <p:nvSpPr>
          <p:cNvPr id="4" name="Text Box 65">
            <a:extLst>
              <a:ext uri="{FF2B5EF4-FFF2-40B4-BE49-F238E27FC236}">
                <a16:creationId xmlns:a16="http://schemas.microsoft.com/office/drawing/2014/main" id="{C6DFF224-B5EF-4886-930B-B41C8D0260CB}"/>
              </a:ext>
            </a:extLst>
          </p:cNvPr>
          <p:cNvSpPr txBox="1"/>
          <p:nvPr/>
        </p:nvSpPr>
        <p:spPr>
          <a:xfrm>
            <a:off x="838200" y="1635254"/>
            <a:ext cx="10515599" cy="3470146"/>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dirty="0"/>
              <a:t>Ximena es una mujer de 79 años que vive sola en un pequeño apartamento. Después de 30 años de matrimonio, se separó de su marido y ahora casi no lo ve. Tuvieron dos hijos, que se trasladaron a distintas partes del país. Tiene algunas buenas amigas que viven cerca de ella. </a:t>
            </a:r>
          </a:p>
          <a:p>
            <a:pPr algn="just"/>
            <a:r>
              <a:rPr lang="es-ES" dirty="0"/>
              <a:t> </a:t>
            </a:r>
          </a:p>
          <a:p>
            <a:pPr algn="just"/>
            <a:r>
              <a:rPr lang="es-ES" dirty="0"/>
              <a:t>Ximena se ha dado cuenta de que últimamente se ha olvidado de acudir a citas importantes y de pagar algunas facturas. A veces, tampoco sabe muy bien dónde está ni cómo ha llegado hasta allí, y no es capaz de distinguir entre los sueños y las actividades reales. Cree que todo esto quizá sea consecuencia de que ha dejado de tomar unos medicamentos que había estado tomando durante años. Acude a ver al médico, quien le pide que se haga unas pruebas especializadas. Los resultados indican que tiene demencia vascular. El diagnóstico la deja trastornada: tiene miedo del futuro y de lo que le pasará; tiene miedo de terminar en una residencia para personas mayores, aislada y olvidada y sin poder hacer las cosas que le gusta hacer con sus amigas, que viven en el barrio, muy cerca de su casa.</a:t>
            </a:r>
          </a:p>
        </p:txBody>
      </p:sp>
    </p:spTree>
    <p:extLst>
      <p:ext uri="{BB962C8B-B14F-4D97-AF65-F5344CB8AC3E}">
        <p14:creationId xmlns:p14="http://schemas.microsoft.com/office/powerpoint/2010/main" val="26405593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1EFF4-1801-45CC-9D59-132CF0F505A7}"/>
              </a:ext>
            </a:extLst>
          </p:cNvPr>
          <p:cNvSpPr>
            <a:spLocks noGrp="1"/>
          </p:cNvSpPr>
          <p:nvPr>
            <p:ph sz="quarter" idx="14"/>
          </p:nvPr>
        </p:nvSpPr>
        <p:spPr/>
        <p:txBody>
          <a:bodyPr/>
          <a:lstStyle/>
          <a:p>
            <a:pPr lvl="0"/>
            <a:endParaRPr lang="en-GB" dirty="0"/>
          </a:p>
          <a:p>
            <a:pPr marL="0" indent="0" algn="ctr">
              <a:buNone/>
            </a:pPr>
            <a:r>
              <a:rPr lang="es-ES" b="1" i="1" dirty="0"/>
              <a:t>En este contexto, ¿quién creéis que debería ser la persona de apoyo principal de Ximena? </a:t>
            </a:r>
            <a:endParaRPr lang="x-none" dirty="0"/>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2 </a:t>
            </a:r>
            <a:endParaRPr lang="x-none" sz="2800" dirty="0"/>
          </a:p>
        </p:txBody>
      </p:sp>
    </p:spTree>
    <p:extLst>
      <p:ext uri="{BB962C8B-B14F-4D97-AF65-F5344CB8AC3E}">
        <p14:creationId xmlns:p14="http://schemas.microsoft.com/office/powerpoint/2010/main" val="16582885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F0638-5561-43AD-883B-4B67DB8117C4}"/>
              </a:ext>
            </a:extLst>
          </p:cNvPr>
          <p:cNvSpPr>
            <a:spLocks noGrp="1"/>
          </p:cNvSpPr>
          <p:nvPr>
            <p:ph sz="quarter" idx="14"/>
          </p:nvPr>
        </p:nvSpPr>
        <p:spPr/>
        <p:txBody>
          <a:bodyPr/>
          <a:lstStyle/>
          <a:p>
            <a:endParaRPr lang="en-US" dirty="0"/>
          </a:p>
          <a:p>
            <a:r>
              <a:rPr lang="es-ES" dirty="0"/>
              <a:t>¿De qué clase de apoyo —inmediato o a largo plazo— se podría beneficiar Ximena, teniendo en cuenta la situación descrita anteriormente?</a:t>
            </a:r>
          </a:p>
          <a:p>
            <a:r>
              <a:rPr lang="es-ES" dirty="0"/>
              <a:t>¿De qué manera se le podría proporcionar este apoyo y quién podría proporcionarlo? </a:t>
            </a:r>
          </a:p>
          <a:p>
            <a:r>
              <a:rPr lang="es-ES" dirty="0"/>
              <a:t>¿Qué opciones tiene? Describid cómo exploraríais las diversas opciones.</a:t>
            </a:r>
            <a:endParaRPr lang="x-none" dirty="0"/>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3 </a:t>
            </a:r>
            <a:endParaRPr lang="x-none" sz="2800" dirty="0"/>
          </a:p>
        </p:txBody>
      </p:sp>
    </p:spTree>
    <p:extLst>
      <p:ext uri="{BB962C8B-B14F-4D97-AF65-F5344CB8AC3E}">
        <p14:creationId xmlns:p14="http://schemas.microsoft.com/office/powerpoint/2010/main" val="30920195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5">
            <a:extLst>
              <a:ext uri="{FF2B5EF4-FFF2-40B4-BE49-F238E27FC236}">
                <a16:creationId xmlns:a16="http://schemas.microsoft.com/office/drawing/2014/main" id="{2D2F4DB5-1C41-3340-AE21-26CFB341CAED}"/>
              </a:ext>
            </a:extLst>
          </p:cNvPr>
          <p:cNvSpPr txBox="1"/>
          <p:nvPr/>
        </p:nvSpPr>
        <p:spPr>
          <a:xfrm>
            <a:off x="838201" y="1678114"/>
            <a:ext cx="10515599" cy="378296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1900" dirty="0"/>
              <a:t>Ximena reconoce que necesita un poco de apoyo, pero ahora mismo prefiere que solo sean unos cuantos apoyos informales. Ha dado la orden de que todos los pagos periódicos que debe realizar se efectúen automáticamente; también recibe recordatorios automatizados de las tareas del día a día y de los compromisos que tenga. Ha comentado esta situación con sus amigas y estarán encantadas de darle el apoyo adicional que necesite, tales como acompañarla a los lugares donde tenga que ir y ayudarla a asegurarse de que no se olvida. Tras hablarlo varias veces con una asistente social, ha pensado hacer un documento de voluntades anticipadas que especifique cuáles son sus deseos a largo plazo. Lo ha comentado con sus familiares y amistades. Esto la ha tranquilizado mucho y ya no sufre tanta ansiedad con respecto a algunos aspectos futuros de su vida. Ximena mantiene una buena relación con la asistente social, que la ha ayudado a poner en marcha un documento de voluntades anticipadas. También la visita una vez al mes para comprobar si todo va bien. Ximena sabe que tanto ella como sus familiares y amigos pueden llamar a la asistente social siempre que sea necesario. </a:t>
            </a:r>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4 </a:t>
            </a:r>
            <a:endParaRPr lang="x-none" sz="2800" dirty="0"/>
          </a:p>
        </p:txBody>
      </p:sp>
      <p:sp>
        <p:nvSpPr>
          <p:cNvPr id="6" name="Text Placeholder 6">
            <a:extLst>
              <a:ext uri="{FF2B5EF4-FFF2-40B4-BE49-F238E27FC236}">
                <a16:creationId xmlns:a16="http://schemas.microsoft.com/office/drawing/2014/main" id="{4EA8DBFA-3580-1944-B692-067B66EC173A}"/>
              </a:ext>
            </a:extLst>
          </p:cNvPr>
          <p:cNvSpPr>
            <a:spLocks noGrp="1"/>
          </p:cNvSpPr>
          <p:nvPr>
            <p:ph type="body" sz="quarter" idx="13"/>
          </p:nvPr>
        </p:nvSpPr>
        <p:spPr>
          <a:xfrm>
            <a:off x="508800" y="1075206"/>
            <a:ext cx="11174400" cy="360000"/>
          </a:xfrm>
        </p:spPr>
        <p:txBody>
          <a:bodyPr/>
          <a:lstStyle/>
          <a:p>
            <a:r>
              <a:rPr lang="es-ES" i="1" dirty="0"/>
              <a:t>El caso de Ximena 2</a:t>
            </a:r>
            <a:endParaRPr lang="en-GB" dirty="0"/>
          </a:p>
        </p:txBody>
      </p:sp>
    </p:spTree>
    <p:extLst>
      <p:ext uri="{BB962C8B-B14F-4D97-AF65-F5344CB8AC3E}">
        <p14:creationId xmlns:p14="http://schemas.microsoft.com/office/powerpoint/2010/main" val="33206936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AF543D-E54C-6441-A359-2957F9D03ECA}"/>
              </a:ext>
            </a:extLst>
          </p:cNvPr>
          <p:cNvSpPr>
            <a:spLocks noGrp="1"/>
          </p:cNvSpPr>
          <p:nvPr>
            <p:ph type="body" sz="quarter" idx="13"/>
          </p:nvPr>
        </p:nvSpPr>
        <p:spPr>
          <a:xfrm>
            <a:off x="508800" y="1037108"/>
            <a:ext cx="11174400" cy="360000"/>
          </a:xfrm>
        </p:spPr>
        <p:txBody>
          <a:bodyPr/>
          <a:lstStyle/>
          <a:p>
            <a:r>
              <a:rPr lang="es-ES" dirty="0"/>
              <a:t>El caso de Jack  1</a:t>
            </a:r>
            <a:endParaRPr lang="en-US" dirty="0"/>
          </a:p>
        </p:txBody>
      </p:sp>
      <p:sp>
        <p:nvSpPr>
          <p:cNvPr id="5" name="Text Box 68">
            <a:extLst>
              <a:ext uri="{FF2B5EF4-FFF2-40B4-BE49-F238E27FC236}">
                <a16:creationId xmlns:a16="http://schemas.microsoft.com/office/drawing/2014/main" id="{1316E997-722E-4CA5-8AFE-D2F75945CF5C}"/>
              </a:ext>
            </a:extLst>
          </p:cNvPr>
          <p:cNvSpPr txBox="1"/>
          <p:nvPr/>
        </p:nvSpPr>
        <p:spPr>
          <a:xfrm>
            <a:off x="838200" y="1688647"/>
            <a:ext cx="10515600" cy="349213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2000" dirty="0"/>
              <a:t>Jack es un hombre joven y tiene dos hijos. A veces está muy bajo de ánimos; por eso, el hecho de tener que criar a sus hijos solo se convierte en un reto importante, hasta el punto de que le abruma. </a:t>
            </a:r>
          </a:p>
          <a:p>
            <a:pPr algn="just"/>
            <a:r>
              <a:rPr lang="es-ES" sz="2000" dirty="0"/>
              <a:t> </a:t>
            </a:r>
          </a:p>
          <a:p>
            <a:pPr algn="just"/>
            <a:r>
              <a:rPr lang="es-ES" sz="2000" dirty="0"/>
              <a:t>A veces, se le hace extremadamente difícil gestionar las necesidades emocionales y económicas de la familia, así como llevar la casa. Quiere de todo corazón que sus hijos tengan una vida como es debido, porque cuando él era pequeño sus padres no le pudieron prestar la atención que necesitaba y no quiere que a sus hijos les pase lo mismo. </a:t>
            </a:r>
          </a:p>
          <a:p>
            <a:pPr algn="just"/>
            <a:r>
              <a:rPr lang="es-ES" sz="2000" dirty="0"/>
              <a:t> </a:t>
            </a:r>
          </a:p>
          <a:p>
            <a:pPr algn="just"/>
            <a:r>
              <a:rPr lang="es-ES" sz="2000" dirty="0"/>
              <a:t>Jack quisiera recibir apoyo para gestionar algunos aspectos de su vida doméstica y familiar. Tiene una buena relación con su hermano, Marlo, y con su mejor amiga, Jane; por ello, decide hablar con ellos para estudiar la posibilidad de que le brinden apoyo.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
        <p:nvSpPr>
          <p:cNvPr id="6"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5 </a:t>
            </a:r>
            <a:endParaRPr lang="x-none" sz="2800" dirty="0"/>
          </a:p>
        </p:txBody>
      </p:sp>
    </p:spTree>
    <p:extLst>
      <p:ext uri="{BB962C8B-B14F-4D97-AF65-F5344CB8AC3E}">
        <p14:creationId xmlns:p14="http://schemas.microsoft.com/office/powerpoint/2010/main" val="960438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24748-F472-4B0E-BBCF-D970BAB8CB76}"/>
              </a:ext>
            </a:extLst>
          </p:cNvPr>
          <p:cNvSpPr>
            <a:spLocks noGrp="1"/>
          </p:cNvSpPr>
          <p:nvPr>
            <p:ph sz="quarter" idx="14"/>
          </p:nvPr>
        </p:nvSpPr>
        <p:spPr/>
        <p:txBody>
          <a:bodyPr/>
          <a:lstStyle/>
          <a:p>
            <a:endParaRPr lang="en-GB" dirty="0"/>
          </a:p>
          <a:p>
            <a:pPr marL="0" indent="0" algn="ctr">
              <a:buNone/>
            </a:pPr>
            <a:r>
              <a:rPr lang="es-ES" sz="2500" b="1" i="1" dirty="0"/>
              <a:t>¿De qué manera Marlo y Jane pueden ayudar a Jack a gestionar algunos aspectos de su vida doméstica y familiar, así como que le preocupe no ser un buen padre para sus hijos? </a:t>
            </a:r>
            <a:endParaRPr lang="x-none" dirty="0"/>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6 </a:t>
            </a:r>
            <a:endParaRPr lang="x-none" sz="2800" dirty="0"/>
          </a:p>
        </p:txBody>
      </p:sp>
    </p:spTree>
    <p:extLst>
      <p:ext uri="{BB962C8B-B14F-4D97-AF65-F5344CB8AC3E}">
        <p14:creationId xmlns:p14="http://schemas.microsoft.com/office/powerpoint/2010/main" val="295290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6FF-BED1-4827-B851-7DE18CD033AB}"/>
              </a:ext>
            </a:extLst>
          </p:cNvPr>
          <p:cNvSpPr>
            <a:spLocks noGrp="1"/>
          </p:cNvSpPr>
          <p:nvPr>
            <p:ph sz="quarter" idx="14"/>
          </p:nvPr>
        </p:nvSpPr>
        <p:spPr/>
        <p:txBody>
          <a:bodyPr/>
          <a:lstStyle/>
          <a:p>
            <a:pPr algn="just"/>
            <a:r>
              <a:rPr lang="es-ES" dirty="0"/>
              <a:t>La capacidad jurídica y la competencia son dos conceptos diferentes, pero se tiende a pensar, erróneamente, que tienen el mismo significado.</a:t>
            </a:r>
          </a:p>
          <a:p>
            <a:pPr algn="just"/>
            <a:r>
              <a:rPr lang="es-ES" dirty="0"/>
              <a:t>La CDPD ha contribuido a aclarar y explicar con detalle las diferencias</a:t>
            </a:r>
            <a:r>
              <a:rPr lang="en-US" dirty="0"/>
              <a:t>. </a:t>
            </a:r>
          </a:p>
          <a:p>
            <a:pPr lvl="0" algn="just" fontAlgn="base"/>
            <a:r>
              <a:rPr lang="es-ES" dirty="0"/>
              <a:t>La </a:t>
            </a:r>
            <a:r>
              <a:rPr lang="es-ES" b="1" u="sng" dirty="0"/>
              <a:t>capacidad jurídica</a:t>
            </a:r>
            <a:r>
              <a:rPr lang="es-ES" dirty="0"/>
              <a:t> es un derecho </a:t>
            </a:r>
            <a:r>
              <a:rPr lang="es-ES" b="1" u="sng" dirty="0"/>
              <a:t>inherente e inalienable</a:t>
            </a:r>
            <a:r>
              <a:rPr lang="es-ES" dirty="0"/>
              <a:t>. Incluye dos dimensiones: </a:t>
            </a:r>
          </a:p>
          <a:p>
            <a:pPr lvl="2" algn="just"/>
            <a:r>
              <a:rPr lang="es-ES" sz="2200" dirty="0"/>
              <a:t>el derecho a </a:t>
            </a:r>
            <a:r>
              <a:rPr lang="es-ES" sz="2200" u="sng" dirty="0"/>
              <a:t>tener</a:t>
            </a:r>
            <a:r>
              <a:rPr lang="es-ES" sz="2200" dirty="0"/>
              <a:t> derechos, y </a:t>
            </a:r>
          </a:p>
          <a:p>
            <a:pPr lvl="2" algn="just"/>
            <a:r>
              <a:rPr lang="es-ES" sz="2200" dirty="0"/>
              <a:t>el derecho a </a:t>
            </a:r>
            <a:r>
              <a:rPr lang="es-ES" sz="2200" u="sng" dirty="0"/>
              <a:t>ejercer</a:t>
            </a:r>
            <a:r>
              <a:rPr lang="es-ES" sz="2200" dirty="0"/>
              <a:t> estos derechos. </a:t>
            </a:r>
          </a:p>
          <a:p>
            <a:pPr algn="just"/>
            <a:r>
              <a:rPr lang="es-ES" dirty="0"/>
              <a:t>El derecho a la capacidad jurídica es el derecho que nos permite disfrutar del resto de los derechos</a:t>
            </a:r>
            <a:r>
              <a:rPr lang="en-US" dirty="0"/>
              <a:t>. </a:t>
            </a:r>
            <a:endParaRPr lang="x-none" dirty="0"/>
          </a:p>
        </p:txBody>
      </p:sp>
      <p:sp>
        <p:nvSpPr>
          <p:cNvPr id="2" name="Title 1">
            <a:extLst>
              <a:ext uri="{FF2B5EF4-FFF2-40B4-BE49-F238E27FC236}">
                <a16:creationId xmlns:a16="http://schemas.microsoft.com/office/drawing/2014/main" id="{082331CF-BF33-4F5C-816A-07149EACD9A5}"/>
              </a:ext>
            </a:extLst>
          </p:cNvPr>
          <p:cNvSpPr>
            <a:spLocks noGrp="1"/>
          </p:cNvSpPr>
          <p:nvPr>
            <p:ph type="title"/>
          </p:nvPr>
        </p:nvSpPr>
        <p:spPr>
          <a:xfrm>
            <a:off x="422142" y="506412"/>
            <a:ext cx="10843266" cy="572580"/>
          </a:xfrm>
        </p:spPr>
        <p:txBody>
          <a:bodyPr>
            <a:noAutofit/>
          </a:bodyPr>
          <a:lstStyle/>
          <a:p>
            <a:r>
              <a:rPr lang="es-ES" sz="2800" dirty="0"/>
              <a:t>Presentación: Comprender el derecho a la capacidad jurídica </a:t>
            </a:r>
            <a:r>
              <a:rPr lang="en-GB" sz="2800" dirty="0"/>
              <a:t>– 1</a:t>
            </a:r>
            <a:endParaRPr lang="x-none" sz="2800" dirty="0"/>
          </a:p>
        </p:txBody>
      </p:sp>
    </p:spTree>
    <p:extLst>
      <p:ext uri="{BB962C8B-B14F-4D97-AF65-F5344CB8AC3E}">
        <p14:creationId xmlns:p14="http://schemas.microsoft.com/office/powerpoint/2010/main" val="3263841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8">
            <a:extLst>
              <a:ext uri="{FF2B5EF4-FFF2-40B4-BE49-F238E27FC236}">
                <a16:creationId xmlns:a16="http://schemas.microsoft.com/office/drawing/2014/main" id="{004517CE-8D15-A541-9E20-9200477C221C}"/>
              </a:ext>
            </a:extLst>
          </p:cNvPr>
          <p:cNvSpPr txBox="1"/>
          <p:nvPr/>
        </p:nvSpPr>
        <p:spPr>
          <a:xfrm>
            <a:off x="800100" y="1638301"/>
            <a:ext cx="10591800" cy="384445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sz="2000" dirty="0"/>
              <a:t>Jack se pone en contacto con Jane y con Marlo y les pide que le acompañen a un par de sesiones de </a:t>
            </a:r>
            <a:r>
              <a:rPr lang="es-ES" sz="2000" dirty="0" err="1"/>
              <a:t>aconsejamiento</a:t>
            </a:r>
            <a:r>
              <a:rPr lang="es-ES" sz="2000" dirty="0"/>
              <a:t> para comentar diferentes cuestiones relacionadas con la crianza de sus hijos. Tras reunirse con el orientador, deciden hacer lo siguiente: </a:t>
            </a:r>
          </a:p>
          <a:p>
            <a:pPr marL="342900" lvl="0" indent="-342900" algn="just" fontAlgn="base">
              <a:buFont typeface="Arial" panose="020B0604020202020204" pitchFamily="34" charset="0"/>
              <a:buChar char="•"/>
            </a:pPr>
            <a:r>
              <a:rPr lang="es-ES" sz="2000" dirty="0"/>
              <a:t>Jane le llamará o lo visitará con frecuencia para asegurarse de que todo va bien. </a:t>
            </a:r>
          </a:p>
          <a:p>
            <a:pPr marL="342900" lvl="0" indent="-342900" algn="just" fontAlgn="base">
              <a:buFont typeface="Arial" panose="020B0604020202020204" pitchFamily="34" charset="0"/>
              <a:buChar char="•"/>
            </a:pPr>
            <a:r>
              <a:rPr lang="es-ES" sz="2000" dirty="0"/>
              <a:t>Marlo se compromete a averiguar qué apoyos habría disponibles para Jack y a ayudarle a rellenar todos los impresos que sea necesario o, si tiene que ir a los servicios sociales, a acompañarlo. </a:t>
            </a:r>
          </a:p>
          <a:p>
            <a:pPr marL="342900" lvl="0" indent="-342900" algn="just" fontAlgn="base">
              <a:buFont typeface="Arial" panose="020B0604020202020204" pitchFamily="34" charset="0"/>
              <a:buChar char="•"/>
            </a:pPr>
            <a:r>
              <a:rPr lang="es-ES" sz="2000" dirty="0"/>
              <a:t>Cuando la situación supere a Jack, su hermano y su amiga se llevarán a los niños el fin de semana. </a:t>
            </a:r>
          </a:p>
          <a:p>
            <a:pPr marL="342900" lvl="0" indent="-342900" algn="just" fontAlgn="base">
              <a:buFont typeface="Arial" panose="020B0604020202020204" pitchFamily="34" charset="0"/>
              <a:buChar char="•"/>
            </a:pPr>
            <a:r>
              <a:rPr lang="es-ES" sz="2000" dirty="0"/>
              <a:t>Además, se comprometen a hablar con Jack de cualquier decisión importante que afecte a sus hijos (por ejemplo, sobre la escuela, las vacaciones, etc.).  </a:t>
            </a:r>
          </a:p>
          <a:p>
            <a:pPr algn="just"/>
            <a:r>
              <a:rPr lang="es-ES" sz="2000" dirty="0"/>
              <a:t>También se organizarán sesiones de </a:t>
            </a:r>
            <a:r>
              <a:rPr lang="es-ES" sz="2000" dirty="0" err="1"/>
              <a:t>aconsejamiento</a:t>
            </a:r>
            <a:r>
              <a:rPr lang="es-ES" sz="2000" dirty="0"/>
              <a:t> con los niños con el fin de ayudarles a comprender la situación, para apoyar su relación con su padre y para asegurarse de que no se sienten abandonados ni desatendidos cuando su padre no se encuentre bien. </a:t>
            </a:r>
          </a:p>
        </p:txBody>
      </p:sp>
      <p:sp>
        <p:nvSpPr>
          <p:cNvPr id="8"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a:t>Ejercicio 3.1: Casos – Decidir las personas y opciones de apoyo </a:t>
            </a:r>
            <a:r>
              <a:rPr lang="en-GB" sz="2800" dirty="0"/>
              <a:t>– 7 </a:t>
            </a:r>
            <a:endParaRPr lang="x-none" sz="2800" dirty="0"/>
          </a:p>
        </p:txBody>
      </p:sp>
      <p:sp>
        <p:nvSpPr>
          <p:cNvPr id="9" name="Text Placeholder 6">
            <a:extLst>
              <a:ext uri="{FF2B5EF4-FFF2-40B4-BE49-F238E27FC236}">
                <a16:creationId xmlns:a16="http://schemas.microsoft.com/office/drawing/2014/main" id="{B6AF543D-E54C-6441-A359-2957F9D03ECA}"/>
              </a:ext>
            </a:extLst>
          </p:cNvPr>
          <p:cNvSpPr>
            <a:spLocks noGrp="1"/>
          </p:cNvSpPr>
          <p:nvPr>
            <p:ph type="body" sz="quarter" idx="13"/>
          </p:nvPr>
        </p:nvSpPr>
        <p:spPr>
          <a:xfrm>
            <a:off x="508800" y="1037108"/>
            <a:ext cx="11174400" cy="360000"/>
          </a:xfrm>
        </p:spPr>
        <p:txBody>
          <a:bodyPr/>
          <a:lstStyle/>
          <a:p>
            <a:r>
              <a:rPr lang="es-ES" dirty="0"/>
              <a:t>El caso de Jack  2</a:t>
            </a:r>
            <a:endParaRPr lang="en-US" dirty="0"/>
          </a:p>
        </p:txBody>
      </p:sp>
    </p:spTree>
    <p:extLst>
      <p:ext uri="{BB962C8B-B14F-4D97-AF65-F5344CB8AC3E}">
        <p14:creationId xmlns:p14="http://schemas.microsoft.com/office/powerpoint/2010/main" val="3227052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DDF07E-6D77-4B45-AD9F-15D6256D0E64}"/>
              </a:ext>
            </a:extLst>
          </p:cNvPr>
          <p:cNvSpPr>
            <a:spLocks noGrp="1"/>
          </p:cNvSpPr>
          <p:nvPr>
            <p:ph type="body" sz="quarter" idx="13"/>
          </p:nvPr>
        </p:nvSpPr>
        <p:spPr/>
        <p:txBody>
          <a:bodyPr/>
          <a:lstStyle/>
          <a:p>
            <a:r>
              <a:rPr lang="es-ES" dirty="0"/>
              <a:t>El caso de Claudia </a:t>
            </a:r>
            <a:endParaRPr lang="es-ES" i="1" dirty="0"/>
          </a:p>
        </p:txBody>
      </p:sp>
      <p:sp>
        <p:nvSpPr>
          <p:cNvPr id="4" name="Text Box 72">
            <a:extLst>
              <a:ext uri="{FF2B5EF4-FFF2-40B4-BE49-F238E27FC236}">
                <a16:creationId xmlns:a16="http://schemas.microsoft.com/office/drawing/2014/main" id="{262C18CE-7617-46CD-95F5-E5D280A9ECF7}"/>
              </a:ext>
            </a:extLst>
          </p:cNvPr>
          <p:cNvSpPr txBox="1">
            <a:spLocks noGrp="1"/>
          </p:cNvSpPr>
          <p:nvPr>
            <p:ph sz="quarter" idx="14"/>
          </p:nvPr>
        </p:nvSpPr>
        <p:spPr>
          <a:xfrm>
            <a:off x="507195" y="1511188"/>
            <a:ext cx="11174412" cy="2503600"/>
          </a:xfrm>
          <a:solidFill>
            <a:srgbClr val="CDEFFC"/>
          </a:solidFill>
        </p:spPr>
        <p:txBody>
          <a:bodyPr>
            <a:normAutofit/>
          </a:bodyPr>
          <a:lstStyle/>
          <a:p>
            <a:pPr marL="0" indent="0" algn="just">
              <a:buNone/>
            </a:pPr>
            <a:r>
              <a:rPr lang="es-ES" dirty="0"/>
              <a:t>Claudia es una mujer joven que siempre ha querido ser madre. Sale con un chico y se querría casar con él. Claudia vive con sus padres, que la apoyan en el día a día. Le han dicho que no le dan permiso para casarse ni para tener un hijo, y no le permiten ver a su novio siempre que ella quiere. Creen que ambas cosas conllevan demasiados riesgos y que no sería capaz de cuidar de su hijo porque tiene una discapacidad intelectual. El médico de cabecera también le ha dicho que sería una irresponsabilidad que una persona con discapacidad intelectual tuviera un hijo. </a:t>
            </a:r>
          </a:p>
          <a:p>
            <a:pPr marL="0" lvl="0" indent="0" algn="just">
              <a:buNone/>
            </a:pPr>
            <a:endParaRPr lang="x-none" noProof="0" dirty="0"/>
          </a:p>
        </p:txBody>
      </p:sp>
      <p:sp>
        <p:nvSpPr>
          <p:cNvPr id="2" name="Title 1">
            <a:extLst>
              <a:ext uri="{FF2B5EF4-FFF2-40B4-BE49-F238E27FC236}">
                <a16:creationId xmlns:a16="http://schemas.microsoft.com/office/drawing/2014/main" id="{D0AB29DF-79B1-4D67-A4A8-70D9CB9F0EAA}"/>
              </a:ext>
            </a:extLst>
          </p:cNvPr>
          <p:cNvSpPr>
            <a:spLocks noGrp="1"/>
          </p:cNvSpPr>
          <p:nvPr>
            <p:ph type="title"/>
          </p:nvPr>
        </p:nvSpPr>
        <p:spPr/>
        <p:txBody>
          <a:bodyPr>
            <a:normAutofit fontScale="90000"/>
          </a:bodyPr>
          <a:lstStyle/>
          <a:p>
            <a:r>
              <a:rPr lang="es-ES" dirty="0"/>
              <a:t>Ejercicio 3.2: Casos – Situaciones difíciles </a:t>
            </a:r>
            <a:r>
              <a:rPr lang="en-GB" dirty="0"/>
              <a:t>– 1 </a:t>
            </a:r>
            <a:endParaRPr lang="x-none" dirty="0"/>
          </a:p>
        </p:txBody>
      </p:sp>
    </p:spTree>
    <p:extLst>
      <p:ext uri="{BB962C8B-B14F-4D97-AF65-F5344CB8AC3E}">
        <p14:creationId xmlns:p14="http://schemas.microsoft.com/office/powerpoint/2010/main" val="1146516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BDA7F0-0C34-1B4B-AA85-1B4EB6DCF4F2}"/>
              </a:ext>
            </a:extLst>
          </p:cNvPr>
          <p:cNvSpPr>
            <a:spLocks noGrp="1"/>
          </p:cNvSpPr>
          <p:nvPr>
            <p:ph type="body" sz="quarter" idx="13"/>
          </p:nvPr>
        </p:nvSpPr>
        <p:spPr/>
        <p:txBody>
          <a:bodyPr/>
          <a:lstStyle/>
          <a:p>
            <a:r>
              <a:rPr lang="es-ES" dirty="0"/>
              <a:t>El caso de Nasima </a:t>
            </a:r>
            <a:endParaRPr lang="es-ES" i="1" dirty="0"/>
          </a:p>
        </p:txBody>
      </p:sp>
      <p:sp>
        <p:nvSpPr>
          <p:cNvPr id="4" name="Text Box 73">
            <a:extLst>
              <a:ext uri="{FF2B5EF4-FFF2-40B4-BE49-F238E27FC236}">
                <a16:creationId xmlns:a16="http://schemas.microsoft.com/office/drawing/2014/main" id="{DF3A625B-82B3-4A53-BA7A-58FDD85082DE}"/>
              </a:ext>
            </a:extLst>
          </p:cNvPr>
          <p:cNvSpPr txBox="1">
            <a:spLocks noGrp="1"/>
          </p:cNvSpPr>
          <p:nvPr>
            <p:ph sz="quarter" idx="14"/>
          </p:nvPr>
        </p:nvSpPr>
        <p:spPr>
          <a:xfrm>
            <a:off x="488817" y="1539763"/>
            <a:ext cx="11174412" cy="2460737"/>
          </a:xfrm>
          <a:solidFill>
            <a:srgbClr val="CDEFFC"/>
          </a:solidFill>
        </p:spPr>
        <p:txBody>
          <a:bodyPr>
            <a:normAutofit/>
          </a:bodyPr>
          <a:lstStyle/>
          <a:p>
            <a:pPr marL="0" indent="0" algn="just">
              <a:buNone/>
            </a:pPr>
            <a:r>
              <a:rPr lang="es-ES" dirty="0" err="1"/>
              <a:t>Nasima</a:t>
            </a:r>
            <a:r>
              <a:rPr lang="es-ES" dirty="0"/>
              <a:t> es una mujer a la que, desde pequeña, la han acosado y le han dado la lata. Incluso ahora, ya adulta, sus padres han decidido que es mejor que se quede en casa, porque estará más segura y no la podrán acosar. También le impiden que vaya al mercado y que participe en las actividades de los festivales de la comunidad, que a ella le encantan. Desde que terminó los estudios, no tiene derecho a ningún subsidio municipal ni comunitario. Se esfuerza al máximo para conseguir un trabajo y ganar un sueldo, pero le cuesta mucho encontrar uno que se ajuste a sus necesidades y a sus requisitos. </a:t>
            </a:r>
          </a:p>
        </p:txBody>
      </p:sp>
      <p:sp>
        <p:nvSpPr>
          <p:cNvPr id="2" name="Title 1">
            <a:extLst>
              <a:ext uri="{FF2B5EF4-FFF2-40B4-BE49-F238E27FC236}">
                <a16:creationId xmlns:a16="http://schemas.microsoft.com/office/drawing/2014/main" id="{3037F92B-D4DE-416C-BC44-C44683BBC2CD}"/>
              </a:ext>
            </a:extLst>
          </p:cNvPr>
          <p:cNvSpPr>
            <a:spLocks noGrp="1"/>
          </p:cNvSpPr>
          <p:nvPr>
            <p:ph type="title"/>
          </p:nvPr>
        </p:nvSpPr>
        <p:spPr/>
        <p:txBody>
          <a:bodyPr/>
          <a:lstStyle/>
          <a:p>
            <a:r>
              <a:rPr lang="es-ES" dirty="0"/>
              <a:t>Ejercicio 3.2: Casos – Situaciones difíciles </a:t>
            </a:r>
            <a:r>
              <a:rPr lang="en-GB" dirty="0"/>
              <a:t>– 2</a:t>
            </a:r>
            <a:endParaRPr lang="x-none" dirty="0"/>
          </a:p>
        </p:txBody>
      </p:sp>
    </p:spTree>
    <p:extLst>
      <p:ext uri="{BB962C8B-B14F-4D97-AF65-F5344CB8AC3E}">
        <p14:creationId xmlns:p14="http://schemas.microsoft.com/office/powerpoint/2010/main" val="25934986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4D87F-B829-BE49-B7AE-73D70F63C3EC}"/>
              </a:ext>
            </a:extLst>
          </p:cNvPr>
          <p:cNvSpPr>
            <a:spLocks noGrp="1"/>
          </p:cNvSpPr>
          <p:nvPr>
            <p:ph type="body" sz="quarter" idx="13"/>
          </p:nvPr>
        </p:nvSpPr>
        <p:spPr/>
        <p:txBody>
          <a:bodyPr/>
          <a:lstStyle/>
          <a:p>
            <a:r>
              <a:rPr lang="es-ES" dirty="0"/>
              <a:t>El caso de Christopher  </a:t>
            </a:r>
            <a:endParaRPr lang="es-ES" i="1" dirty="0"/>
          </a:p>
        </p:txBody>
      </p:sp>
      <p:sp>
        <p:nvSpPr>
          <p:cNvPr id="4" name="Text Box 74">
            <a:extLst>
              <a:ext uri="{FF2B5EF4-FFF2-40B4-BE49-F238E27FC236}">
                <a16:creationId xmlns:a16="http://schemas.microsoft.com/office/drawing/2014/main" id="{5035A049-E74A-431A-9600-A9C8113429D7}"/>
              </a:ext>
            </a:extLst>
          </p:cNvPr>
          <p:cNvSpPr txBox="1">
            <a:spLocks noGrp="1"/>
          </p:cNvSpPr>
          <p:nvPr>
            <p:ph sz="quarter" idx="14"/>
          </p:nvPr>
        </p:nvSpPr>
        <p:spPr>
          <a:xfrm>
            <a:off x="507195" y="1511188"/>
            <a:ext cx="11174412" cy="2503600"/>
          </a:xfrm>
          <a:solidFill>
            <a:srgbClr val="CDEFFC"/>
          </a:solidFill>
        </p:spPr>
        <p:txBody>
          <a:bodyPr>
            <a:normAutofit/>
          </a:bodyPr>
          <a:lstStyle/>
          <a:p>
            <a:pPr marL="0" indent="0" algn="just">
              <a:buNone/>
            </a:pPr>
            <a:r>
              <a:rPr lang="es-ES" dirty="0"/>
              <a:t>Christopher es un hombre joven que de repente ha cambiado de manera radical el rumbo de su vida. Últimamente ha pensado en diferentes maneras de construirse un futuro, pero pasa de una idea a otra como si nada. No hace mucho, decidió que recogería gatos y perros de la calle para salvarlos. Está convencido de que el jardín del servicio de salud mental es el lugar más adecuado para los animales. Por eso, acude a menudo y pide a los miembros del personal si podría construir un refugio. Les dice que ha pensado en vender todas sus pertenencias personales para poder invertir más dinero en este proyecto. </a:t>
            </a:r>
          </a:p>
        </p:txBody>
      </p:sp>
      <p:sp>
        <p:nvSpPr>
          <p:cNvPr id="2" name="Title 1">
            <a:extLst>
              <a:ext uri="{FF2B5EF4-FFF2-40B4-BE49-F238E27FC236}">
                <a16:creationId xmlns:a16="http://schemas.microsoft.com/office/drawing/2014/main" id="{61DCF421-C1A8-4CE4-B271-61DC76BD0C82}"/>
              </a:ext>
            </a:extLst>
          </p:cNvPr>
          <p:cNvSpPr>
            <a:spLocks noGrp="1"/>
          </p:cNvSpPr>
          <p:nvPr>
            <p:ph type="title"/>
          </p:nvPr>
        </p:nvSpPr>
        <p:spPr/>
        <p:txBody>
          <a:bodyPr/>
          <a:lstStyle/>
          <a:p>
            <a:r>
              <a:rPr lang="es-ES" dirty="0"/>
              <a:t>Ejercicio 3.2: Casos – Situaciones difíciles </a:t>
            </a:r>
            <a:r>
              <a:rPr lang="en-GB" dirty="0"/>
              <a:t>– 3</a:t>
            </a:r>
            <a:endParaRPr lang="x-none" dirty="0"/>
          </a:p>
        </p:txBody>
      </p:sp>
    </p:spTree>
    <p:extLst>
      <p:ext uri="{BB962C8B-B14F-4D97-AF65-F5344CB8AC3E}">
        <p14:creationId xmlns:p14="http://schemas.microsoft.com/office/powerpoint/2010/main" val="32877577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921C2-78C0-411F-AB06-B72649D13BC3}"/>
              </a:ext>
            </a:extLst>
          </p:cNvPr>
          <p:cNvSpPr>
            <a:spLocks noGrp="1"/>
          </p:cNvSpPr>
          <p:nvPr>
            <p:ph sz="quarter" idx="14"/>
          </p:nvPr>
        </p:nvSpPr>
        <p:spPr>
          <a:xfrm>
            <a:off x="507195" y="1511188"/>
            <a:ext cx="10960905" cy="4500000"/>
          </a:xfrm>
        </p:spPr>
        <p:txBody>
          <a:bodyPr/>
          <a:lstStyle/>
          <a:p>
            <a:pPr algn="just"/>
            <a:r>
              <a:rPr lang="es-ES" dirty="0"/>
              <a:t>Teniendo en cuenta lo que se ha comentado antes sobre el derecho a la capacidad jurídica (el derecho a decidir por uno mismo) y sobre el apoyo a la toma de decisiones, ¿qué haríais en este caso?</a:t>
            </a:r>
          </a:p>
          <a:p>
            <a:pPr algn="just"/>
            <a:r>
              <a:rPr lang="es-ES" dirty="0"/>
              <a:t>¿Qué acciones positivas, que respeten el derecho a la capacidad jurídica, se podrían emprender en estos casos?</a:t>
            </a:r>
          </a:p>
          <a:p>
            <a:pPr algn="just"/>
            <a:endParaRPr lang="x-none" dirty="0"/>
          </a:p>
        </p:txBody>
      </p:sp>
      <p:sp>
        <p:nvSpPr>
          <p:cNvPr id="2" name="Title 1">
            <a:extLst>
              <a:ext uri="{FF2B5EF4-FFF2-40B4-BE49-F238E27FC236}">
                <a16:creationId xmlns:a16="http://schemas.microsoft.com/office/drawing/2014/main" id="{7A84D20E-58FE-4621-A5E9-8DB013E41216}"/>
              </a:ext>
            </a:extLst>
          </p:cNvPr>
          <p:cNvSpPr>
            <a:spLocks noGrp="1"/>
          </p:cNvSpPr>
          <p:nvPr>
            <p:ph type="title"/>
          </p:nvPr>
        </p:nvSpPr>
        <p:spPr/>
        <p:txBody>
          <a:bodyPr/>
          <a:lstStyle/>
          <a:p>
            <a:r>
              <a:rPr lang="es-ES" dirty="0"/>
              <a:t>Ejercicio 3.2: Casos – Situaciones difíciles </a:t>
            </a:r>
            <a:r>
              <a:rPr lang="en-GB" dirty="0"/>
              <a:t>– 4</a:t>
            </a:r>
            <a:endParaRPr lang="x-none" dirty="0"/>
          </a:p>
        </p:txBody>
      </p:sp>
    </p:spTree>
    <p:extLst>
      <p:ext uri="{BB962C8B-B14F-4D97-AF65-F5344CB8AC3E}">
        <p14:creationId xmlns:p14="http://schemas.microsoft.com/office/powerpoint/2010/main" val="35315452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3DF2F-6FE2-4347-9445-38C0183806BD}"/>
              </a:ext>
            </a:extLst>
          </p:cNvPr>
          <p:cNvSpPr>
            <a:spLocks noGrp="1"/>
          </p:cNvSpPr>
          <p:nvPr>
            <p:ph sz="quarter" idx="14"/>
          </p:nvPr>
        </p:nvSpPr>
        <p:spPr>
          <a:xfrm>
            <a:off x="507195" y="1409700"/>
            <a:ext cx="11174412" cy="4601488"/>
          </a:xfrm>
        </p:spPr>
        <p:txBody>
          <a:bodyPr>
            <a:noAutofit/>
          </a:bodyPr>
          <a:lstStyle/>
          <a:p>
            <a:pPr lvl="0" algn="just"/>
            <a:r>
              <a:rPr lang="es-ES" sz="1900" dirty="0"/>
              <a:t>Estos casos describen situaciones difíciles</a:t>
            </a:r>
            <a:r>
              <a:rPr lang="en-GB" sz="1900" dirty="0"/>
              <a:t>. </a:t>
            </a:r>
          </a:p>
          <a:p>
            <a:pPr lvl="0" algn="just"/>
            <a:r>
              <a:rPr lang="es-ES" sz="1900" dirty="0"/>
              <a:t>Según las circunstancias, puede parecer imposible encontrar alternativas a la toma de decisiones por sustitución</a:t>
            </a:r>
            <a:r>
              <a:rPr lang="en-GB" sz="1900" dirty="0"/>
              <a:t>. </a:t>
            </a:r>
          </a:p>
          <a:p>
            <a:pPr lvl="0" algn="just"/>
            <a:r>
              <a:rPr lang="es-ES" sz="1900" dirty="0"/>
              <a:t>Aún es más complicado cuando hay que proteger los derechos y el bienestar de otras personas</a:t>
            </a:r>
            <a:r>
              <a:rPr lang="en-GB" sz="1900" dirty="0"/>
              <a:t>.</a:t>
            </a:r>
          </a:p>
          <a:p>
            <a:pPr lvl="0" algn="just"/>
            <a:r>
              <a:rPr lang="es-ES" sz="1900" dirty="0"/>
              <a:t>En estas situaciones, lo más habitual es tomar decisiones por la persona en vez de tratar de encontrar soluciones alternativas que respeten sus deseos</a:t>
            </a:r>
            <a:r>
              <a:rPr lang="en-GB" sz="1900" dirty="0"/>
              <a:t>. </a:t>
            </a:r>
            <a:endParaRPr lang="x-none" sz="1900" dirty="0"/>
          </a:p>
          <a:p>
            <a:pPr lvl="0" algn="just"/>
            <a:r>
              <a:rPr lang="es-ES" sz="1900" dirty="0"/>
              <a:t>Es muy importante asegurarse de que las situaciones difíciles no se utilizan para justificar una toma de decisiones por sustitución</a:t>
            </a:r>
            <a:r>
              <a:rPr lang="en-GB" sz="1900" dirty="0"/>
              <a:t>. </a:t>
            </a:r>
          </a:p>
          <a:p>
            <a:pPr lvl="0" algn="just"/>
            <a:r>
              <a:rPr lang="es-ES" sz="1900" dirty="0"/>
              <a:t>Los servicios sociales y de salud mental deben establecer procesos claros que permitan determinar la voluntad y las preferencias de una persona</a:t>
            </a:r>
            <a:r>
              <a:rPr lang="en-GB" sz="1900" dirty="0"/>
              <a:t>. </a:t>
            </a:r>
          </a:p>
          <a:p>
            <a:pPr lvl="0" algn="just"/>
            <a:r>
              <a:rPr lang="es-ES" sz="1900" dirty="0"/>
              <a:t>En caso de que esto no sea viable, después de haberlo intentado por todos los medios posibles, las decisiones deben tomarse de acuerdo con la interpretación más fiel de la voluntad y de las preferencias de la persona.</a:t>
            </a:r>
            <a:endParaRPr lang="x-none" sz="1900" dirty="0"/>
          </a:p>
        </p:txBody>
      </p:sp>
      <p:sp>
        <p:nvSpPr>
          <p:cNvPr id="2" name="Title 1">
            <a:extLst>
              <a:ext uri="{FF2B5EF4-FFF2-40B4-BE49-F238E27FC236}">
                <a16:creationId xmlns:a16="http://schemas.microsoft.com/office/drawing/2014/main" id="{CE53537E-D0FA-4786-9A6F-ECB6770FB547}"/>
              </a:ext>
            </a:extLst>
          </p:cNvPr>
          <p:cNvSpPr>
            <a:spLocks noGrp="1"/>
          </p:cNvSpPr>
          <p:nvPr>
            <p:ph type="title"/>
          </p:nvPr>
        </p:nvSpPr>
        <p:spPr>
          <a:xfrm>
            <a:off x="441192" y="373062"/>
            <a:ext cx="11388858" cy="427038"/>
          </a:xfrm>
        </p:spPr>
        <p:txBody>
          <a:bodyPr/>
          <a:lstStyle/>
          <a:p>
            <a:r>
              <a:rPr lang="es-ES" dirty="0"/>
              <a:t>Presentación: Fallos del sistema en el apoyo a la toma de decisiones </a:t>
            </a:r>
            <a:r>
              <a:rPr lang="en-GB" dirty="0"/>
              <a:t>– 1 </a:t>
            </a:r>
            <a:endParaRPr lang="x-none" dirty="0"/>
          </a:p>
        </p:txBody>
      </p:sp>
    </p:spTree>
    <p:extLst>
      <p:ext uri="{BB962C8B-B14F-4D97-AF65-F5344CB8AC3E}">
        <p14:creationId xmlns:p14="http://schemas.microsoft.com/office/powerpoint/2010/main" val="27608809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2210B-9E81-4AE8-AFC8-41B402B42D1D}"/>
              </a:ext>
            </a:extLst>
          </p:cNvPr>
          <p:cNvSpPr>
            <a:spLocks noGrp="1"/>
          </p:cNvSpPr>
          <p:nvPr>
            <p:ph sz="quarter" idx="14"/>
          </p:nvPr>
        </p:nvSpPr>
        <p:spPr/>
        <p:txBody>
          <a:bodyPr>
            <a:normAutofit fontScale="92500" lnSpcReduction="20000"/>
          </a:bodyPr>
          <a:lstStyle/>
          <a:p>
            <a:pPr lvl="0"/>
            <a:r>
              <a:rPr lang="es-ES" dirty="0"/>
              <a:t>Tomar decisiones por otra persona es inaceptable</a:t>
            </a:r>
            <a:r>
              <a:rPr lang="en-GB" dirty="0"/>
              <a:t>. </a:t>
            </a:r>
          </a:p>
          <a:p>
            <a:pPr lvl="0"/>
            <a:r>
              <a:rPr lang="es-ES" dirty="0"/>
              <a:t>Constituye una </a:t>
            </a:r>
            <a:r>
              <a:rPr lang="es-ES" b="1" dirty="0"/>
              <a:t>vulneración de los derechos humanos del individuo </a:t>
            </a:r>
            <a:r>
              <a:rPr lang="es-ES" dirty="0"/>
              <a:t>y también </a:t>
            </a:r>
            <a:r>
              <a:rPr lang="es-ES" b="1" dirty="0"/>
              <a:t>significa que el sistema ha fallado</a:t>
            </a:r>
            <a:r>
              <a:rPr lang="en-GB" dirty="0"/>
              <a:t>. </a:t>
            </a:r>
          </a:p>
          <a:p>
            <a:r>
              <a:rPr lang="es-ES" dirty="0"/>
              <a:t>La mayoría de las veces, esto no habría pasado si se hubiera ofrecido apoyo antes de que la situación se agravara o se deteriorara. </a:t>
            </a:r>
          </a:p>
          <a:p>
            <a:pPr lvl="0"/>
            <a:r>
              <a:rPr lang="es-ES" dirty="0"/>
              <a:t>Además, hay que apoyar a los familiares, que también pueden sufrir consecuencias adversas en situaciones difíciles</a:t>
            </a:r>
            <a:r>
              <a:rPr lang="en-GB" dirty="0"/>
              <a:t>. </a:t>
            </a:r>
          </a:p>
          <a:p>
            <a:pPr lvl="0"/>
            <a:r>
              <a:rPr lang="es-ES" dirty="0"/>
              <a:t>Además, hay que apoyar a los familiares, que también pueden sufrir consecuencias adversas en situaciones difíciles</a:t>
            </a:r>
            <a:r>
              <a:rPr lang="en-GB" dirty="0"/>
              <a:t>.</a:t>
            </a:r>
            <a:endParaRPr lang="x-none" dirty="0"/>
          </a:p>
          <a:p>
            <a:pPr lvl="0"/>
            <a:r>
              <a:rPr lang="es-ES" dirty="0"/>
              <a:t>Cada vez que no se respete el derecho de una persona a su capacidad jurídica, sería necesario que todas las personas implicadas </a:t>
            </a:r>
            <a:r>
              <a:rPr lang="en-GB" dirty="0"/>
              <a:t> </a:t>
            </a:r>
            <a:r>
              <a:rPr lang="es-ES" dirty="0"/>
              <a:t>revisaran y cuestionaran las prácticas, las estrategias y los procesos adoptados para comprender qué ha fallado</a:t>
            </a:r>
            <a:r>
              <a:rPr lang="en-GB" dirty="0"/>
              <a:t>. </a:t>
            </a:r>
          </a:p>
          <a:p>
            <a:pPr lvl="0"/>
            <a:r>
              <a:rPr lang="es-ES" dirty="0"/>
              <a:t>Se puede organizar una reunión con todas las partes interesadas, incluyendo la persona en cuestión, para comentar cómo evitar que la situación se repita</a:t>
            </a:r>
            <a:r>
              <a:rPr lang="en-GB" dirty="0"/>
              <a:t>.</a:t>
            </a:r>
            <a:endParaRPr lang="x-none" dirty="0"/>
          </a:p>
        </p:txBody>
      </p:sp>
      <p:sp>
        <p:nvSpPr>
          <p:cNvPr id="2" name="Title 1">
            <a:extLst>
              <a:ext uri="{FF2B5EF4-FFF2-40B4-BE49-F238E27FC236}">
                <a16:creationId xmlns:a16="http://schemas.microsoft.com/office/drawing/2014/main" id="{3D5FA29F-E9E0-4D8C-9D0E-CDA9BFF4FBD7}"/>
              </a:ext>
            </a:extLst>
          </p:cNvPr>
          <p:cNvSpPr>
            <a:spLocks noGrp="1"/>
          </p:cNvSpPr>
          <p:nvPr>
            <p:ph type="title"/>
          </p:nvPr>
        </p:nvSpPr>
        <p:spPr>
          <a:xfrm>
            <a:off x="422142" y="506412"/>
            <a:ext cx="11236458" cy="407988"/>
          </a:xfrm>
        </p:spPr>
        <p:txBody>
          <a:bodyPr/>
          <a:lstStyle/>
          <a:p>
            <a:r>
              <a:rPr lang="es-ES" dirty="0"/>
              <a:t>Presentación: Fallos del sistema en el apoyo a la toma de decisiones </a:t>
            </a:r>
            <a:r>
              <a:rPr lang="en-GB" dirty="0"/>
              <a:t>– 2</a:t>
            </a:r>
            <a:endParaRPr lang="x-none" dirty="0"/>
          </a:p>
        </p:txBody>
      </p:sp>
    </p:spTree>
    <p:extLst>
      <p:ext uri="{BB962C8B-B14F-4D97-AF65-F5344CB8AC3E}">
        <p14:creationId xmlns:p14="http://schemas.microsoft.com/office/powerpoint/2010/main" val="9542021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16DA-60AD-4B3F-80EA-3F67D3170A24}"/>
              </a:ext>
            </a:extLst>
          </p:cNvPr>
          <p:cNvSpPr>
            <a:spLocks noGrp="1"/>
          </p:cNvSpPr>
          <p:nvPr>
            <p:ph type="title"/>
          </p:nvPr>
        </p:nvSpPr>
        <p:spPr>
          <a:xfrm>
            <a:off x="507206" y="2313946"/>
            <a:ext cx="11094244" cy="372104"/>
          </a:xfrm>
        </p:spPr>
        <p:txBody>
          <a:bodyPr>
            <a:normAutofit fontScale="90000"/>
          </a:bodyPr>
          <a:lstStyle/>
          <a:p>
            <a:pPr>
              <a:lnSpc>
                <a:spcPct val="100000"/>
              </a:lnSpc>
            </a:pPr>
            <a:r>
              <a:rPr lang="es-ES" dirty="0"/>
              <a:t>Tema 4. Designar a una persona para que comunique la interpretación más fiel de la voluntad y de las preferencias  </a:t>
            </a:r>
            <a:br>
              <a:rPr lang="es-ES" dirty="0"/>
            </a:br>
            <a:br>
              <a:rPr lang="x-none" dirty="0"/>
            </a:br>
            <a:endParaRPr lang="x-none" dirty="0"/>
          </a:p>
        </p:txBody>
      </p:sp>
    </p:spTree>
    <p:extLst>
      <p:ext uri="{BB962C8B-B14F-4D97-AF65-F5344CB8AC3E}">
        <p14:creationId xmlns:p14="http://schemas.microsoft.com/office/powerpoint/2010/main" val="23833288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49A5F-D688-4030-A019-8410D9E1A542}"/>
              </a:ext>
            </a:extLst>
          </p:cNvPr>
          <p:cNvSpPr>
            <a:spLocks noGrp="1"/>
          </p:cNvSpPr>
          <p:nvPr>
            <p:ph sz="quarter" idx="14"/>
          </p:nvPr>
        </p:nvSpPr>
        <p:spPr>
          <a:xfrm>
            <a:off x="507195" y="1238250"/>
            <a:ext cx="11174412" cy="4772938"/>
          </a:xfrm>
        </p:spPr>
        <p:txBody>
          <a:bodyPr>
            <a:normAutofit/>
          </a:bodyPr>
          <a:lstStyle/>
          <a:p>
            <a:pPr algn="just"/>
            <a:r>
              <a:rPr lang="es-ES" sz="2000" dirty="0"/>
              <a:t>Una persona designada es una persona de apoyo específica en la que se confía para que comunique la interpretación más fiel de la voluntad y de las preferencias de una persona en aquellas situaciones futuras en que, después de muchos esfuerzos considerables, sea inviable determinar directamente la voluntad y las preferencias de esa persona</a:t>
            </a:r>
            <a:r>
              <a:rPr lang="en-GB" sz="2000" dirty="0"/>
              <a:t>. </a:t>
            </a:r>
          </a:p>
          <a:p>
            <a:pPr algn="just"/>
            <a:r>
              <a:rPr lang="es-ES" sz="2000" dirty="0"/>
              <a:t>Hay personas que consideran útil tener a una persona designada, pero no todas piensan lo mismo</a:t>
            </a:r>
            <a:r>
              <a:rPr lang="en-GB" sz="2000" dirty="0"/>
              <a:t>.</a:t>
            </a:r>
            <a:endParaRPr lang="x-none" sz="2000" dirty="0"/>
          </a:p>
          <a:p>
            <a:pPr algn="just"/>
            <a:r>
              <a:rPr lang="es-ES" sz="2000" dirty="0"/>
              <a:t>Se puede designar a una persona específica, o a un grupo de personas, para que determinen y comuniquen colectivamente su interpretación más fiel de la voluntad y de las preferencias de la persona</a:t>
            </a:r>
            <a:r>
              <a:rPr lang="en-GB" sz="2000" dirty="0"/>
              <a:t>. </a:t>
            </a:r>
          </a:p>
          <a:p>
            <a:pPr algn="just"/>
            <a:r>
              <a:rPr lang="es-ES" sz="2000" dirty="0"/>
              <a:t>También se puede designar a varias personas para temas diferentes</a:t>
            </a:r>
            <a:r>
              <a:rPr lang="en-GB" sz="2000" dirty="0"/>
              <a:t>.</a:t>
            </a:r>
          </a:p>
          <a:p>
            <a:pPr algn="just"/>
            <a:r>
              <a:rPr lang="es-ES" sz="2000" dirty="0"/>
              <a:t>La persona puede indicar, si así lo desea, que de entre un grupo de personas que deban ser consultadas, prevalezca la opinión de una en particular</a:t>
            </a:r>
            <a:r>
              <a:rPr lang="en-GB"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49E602E2-0DDB-41D0-9594-AB33D96373D5}"/>
              </a:ext>
            </a:extLst>
          </p:cNvPr>
          <p:cNvSpPr>
            <a:spLocks noGrp="1"/>
          </p:cNvSpPr>
          <p:nvPr>
            <p:ph type="title"/>
          </p:nvPr>
        </p:nvSpPr>
        <p:spPr/>
        <p:txBody>
          <a:bodyPr/>
          <a:lstStyle/>
          <a:p>
            <a:r>
              <a:rPr lang="es-ES" dirty="0"/>
              <a:t>Presentación: El papel de las personas designadas </a:t>
            </a:r>
            <a:r>
              <a:rPr lang="en-GB" dirty="0"/>
              <a:t>– 1 </a:t>
            </a:r>
            <a:endParaRPr lang="x-none" dirty="0"/>
          </a:p>
        </p:txBody>
      </p:sp>
    </p:spTree>
    <p:extLst>
      <p:ext uri="{BB962C8B-B14F-4D97-AF65-F5344CB8AC3E}">
        <p14:creationId xmlns:p14="http://schemas.microsoft.com/office/powerpoint/2010/main" val="31242666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77163-1403-4B13-A15D-1A1CCE064D70}"/>
              </a:ext>
            </a:extLst>
          </p:cNvPr>
          <p:cNvSpPr>
            <a:spLocks noGrp="1"/>
          </p:cNvSpPr>
          <p:nvPr>
            <p:ph sz="quarter" idx="14"/>
          </p:nvPr>
        </p:nvSpPr>
        <p:spPr/>
        <p:txBody>
          <a:bodyPr>
            <a:normAutofit/>
          </a:bodyPr>
          <a:lstStyle/>
          <a:p>
            <a:pPr algn="just"/>
            <a:r>
              <a:rPr lang="es-ES" sz="2000" dirty="0"/>
              <a:t>El abordaje basado en la interpretación más fiel puede ser útil, por ejemplo, cuando una persona se queda inconsciente, en estado vegetativo, o presenta un deterioro comunicativo muy grave y profundo</a:t>
            </a:r>
            <a:r>
              <a:rPr lang="en-GB" sz="2000" dirty="0"/>
              <a:t>. </a:t>
            </a:r>
            <a:endParaRPr lang="x-none" sz="2000" dirty="0"/>
          </a:p>
          <a:p>
            <a:pPr algn="just"/>
            <a:r>
              <a:rPr lang="es-ES" sz="2000" dirty="0"/>
              <a:t>La interpretación más fiel de la voluntad y de las preferencias de una persona debe hacerse de acuerdo con lo que la persona haya comunicado a la persona designada en el pasado, o de acuerdo con lo que la persona designada considere que la persona querría</a:t>
            </a:r>
            <a:r>
              <a:rPr lang="en-GB" sz="2000" dirty="0"/>
              <a:t>. </a:t>
            </a:r>
          </a:p>
          <a:p>
            <a:pPr algn="just"/>
            <a:r>
              <a:rPr lang="es-ES" sz="2000" dirty="0"/>
              <a:t>Las personas designadas </a:t>
            </a:r>
            <a:r>
              <a:rPr lang="es-ES" sz="2000" b="1" dirty="0"/>
              <a:t>no </a:t>
            </a:r>
            <a:r>
              <a:rPr lang="es-ES" sz="2000" dirty="0"/>
              <a:t>son </a:t>
            </a:r>
            <a:r>
              <a:rPr lang="es-ES" sz="2000" i="1" dirty="0"/>
              <a:t>personas que toman decisiones por sustitución</a:t>
            </a:r>
            <a:r>
              <a:rPr lang="en-GB" sz="2000" dirty="0"/>
              <a:t>.</a:t>
            </a:r>
          </a:p>
          <a:p>
            <a:pPr algn="just"/>
            <a:r>
              <a:rPr lang="es-ES" sz="2000" dirty="0"/>
              <a:t>No deben tomar decisiones </a:t>
            </a:r>
            <a:r>
              <a:rPr lang="es-ES" sz="2000" i="1" dirty="0"/>
              <a:t>en lugar </a:t>
            </a:r>
            <a:r>
              <a:rPr lang="es-ES" sz="2000" dirty="0"/>
              <a:t>de la persona</a:t>
            </a:r>
            <a:r>
              <a:rPr lang="en-GB" sz="2000" dirty="0"/>
              <a:t>. </a:t>
            </a:r>
          </a:p>
          <a:p>
            <a:pPr algn="just"/>
            <a:r>
              <a:rPr lang="es-ES" sz="2000" dirty="0"/>
              <a:t>Ni deben tomar decisiones de acuerdo con lo que ellas </a:t>
            </a:r>
            <a:r>
              <a:rPr lang="es-ES" sz="2000" i="1" dirty="0"/>
              <a:t>consideren </a:t>
            </a:r>
            <a:r>
              <a:rPr lang="es-ES" sz="2000" dirty="0"/>
              <a:t>que </a:t>
            </a:r>
            <a:r>
              <a:rPr lang="es-ES" sz="2000" i="1" dirty="0"/>
              <a:t>vela por los intereses </a:t>
            </a:r>
            <a:r>
              <a:rPr lang="es-ES" sz="2000" dirty="0"/>
              <a:t>de la persona en cuestión</a:t>
            </a:r>
            <a:r>
              <a:rPr lang="en-GB"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FCF2D361-7F1B-4C7F-BFD9-2CFE8B148F94}"/>
              </a:ext>
            </a:extLst>
          </p:cNvPr>
          <p:cNvSpPr>
            <a:spLocks noGrp="1"/>
          </p:cNvSpPr>
          <p:nvPr>
            <p:ph type="title"/>
          </p:nvPr>
        </p:nvSpPr>
        <p:spPr/>
        <p:txBody>
          <a:bodyPr/>
          <a:lstStyle/>
          <a:p>
            <a:r>
              <a:rPr lang="es-ES" dirty="0"/>
              <a:t>Presentación: El papel de las personas designadas </a:t>
            </a:r>
            <a:r>
              <a:rPr lang="en-GB" dirty="0"/>
              <a:t>– 2</a:t>
            </a:r>
            <a:endParaRPr lang="x-none" dirty="0"/>
          </a:p>
        </p:txBody>
      </p:sp>
    </p:spTree>
    <p:extLst>
      <p:ext uri="{BB962C8B-B14F-4D97-AF65-F5344CB8AC3E}">
        <p14:creationId xmlns:p14="http://schemas.microsoft.com/office/powerpoint/2010/main" val="232085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59F1-2152-4F75-A23C-AD4C47DE3F56}"/>
              </a:ext>
            </a:extLst>
          </p:cNvPr>
          <p:cNvSpPr>
            <a:spLocks noGrp="1"/>
          </p:cNvSpPr>
          <p:nvPr>
            <p:ph sz="quarter" idx="14"/>
          </p:nvPr>
        </p:nvSpPr>
        <p:spPr/>
        <p:txBody>
          <a:bodyPr/>
          <a:lstStyle/>
          <a:p>
            <a:pPr algn="just"/>
            <a:r>
              <a:rPr lang="es-ES" dirty="0"/>
              <a:t>La </a:t>
            </a:r>
            <a:r>
              <a:rPr lang="es-ES" b="1" u="sng" dirty="0"/>
              <a:t>competencia</a:t>
            </a:r>
            <a:r>
              <a:rPr lang="es-ES" u="sng" dirty="0"/>
              <a:t> </a:t>
            </a:r>
            <a:r>
              <a:rPr lang="es-ES" b="1" u="sng" dirty="0"/>
              <a:t>o capacidad de hecho</a:t>
            </a:r>
            <a:r>
              <a:rPr lang="es-ES" dirty="0"/>
              <a:t> es la expresión empleada para referirse a las habilidades o aptitudes de una persona para tomar decisiones</a:t>
            </a:r>
            <a:r>
              <a:rPr lang="en-US" dirty="0"/>
              <a:t>.</a:t>
            </a:r>
          </a:p>
          <a:p>
            <a:pPr algn="just"/>
            <a:r>
              <a:rPr lang="es-ES" dirty="0"/>
              <a:t>Muchas veces, tanto las falsas ideas como la falta de comprensión de la expresión </a:t>
            </a:r>
            <a:r>
              <a:rPr lang="es-ES" i="1" dirty="0"/>
              <a:t>competencia </a:t>
            </a:r>
            <a:r>
              <a:rPr lang="es-ES" dirty="0"/>
              <a:t>han hecho que se niegue a las personas con discapacidad su derecho a la capacidad jurídica</a:t>
            </a:r>
            <a:r>
              <a:rPr lang="en-US" dirty="0"/>
              <a:t>. </a:t>
            </a:r>
          </a:p>
          <a:p>
            <a:pPr algn="just"/>
            <a:r>
              <a:rPr lang="es-ES" dirty="0"/>
              <a:t>Para evitar esta confusión, en este módulo, en vez de referirnos a la </a:t>
            </a:r>
            <a:r>
              <a:rPr lang="es-ES" i="1" dirty="0"/>
              <a:t>competencia</a:t>
            </a:r>
            <a:r>
              <a:rPr lang="es-ES" dirty="0"/>
              <a:t>, a menudo empleamos la expresión </a:t>
            </a:r>
            <a:r>
              <a:rPr lang="es-ES" i="1" dirty="0"/>
              <a:t>capacidad de hecho</a:t>
            </a:r>
            <a:r>
              <a:rPr lang="es-ES" dirty="0"/>
              <a:t>.</a:t>
            </a:r>
          </a:p>
          <a:p>
            <a:pPr marL="0" indent="0" algn="just">
              <a:buNone/>
            </a:pPr>
            <a:endParaRPr lang="en-US" dirty="0"/>
          </a:p>
          <a:p>
            <a:pPr algn="just"/>
            <a:endParaRPr lang="en-US" dirty="0"/>
          </a:p>
          <a:p>
            <a:pPr algn="just"/>
            <a:endParaRPr lang="x-none" dirty="0"/>
          </a:p>
        </p:txBody>
      </p:sp>
      <p:sp>
        <p:nvSpPr>
          <p:cNvPr id="2" name="Title 1">
            <a:extLst>
              <a:ext uri="{FF2B5EF4-FFF2-40B4-BE49-F238E27FC236}">
                <a16:creationId xmlns:a16="http://schemas.microsoft.com/office/drawing/2014/main" id="{536E839D-8F51-4D54-9FAC-6D2615174208}"/>
              </a:ext>
            </a:extLst>
          </p:cNvPr>
          <p:cNvSpPr>
            <a:spLocks noGrp="1"/>
          </p:cNvSpPr>
          <p:nvPr>
            <p:ph type="title"/>
          </p:nvPr>
        </p:nvSpPr>
        <p:spPr>
          <a:xfrm>
            <a:off x="422142" y="506412"/>
            <a:ext cx="10969758" cy="331788"/>
          </a:xfrm>
        </p:spPr>
        <p:txBody>
          <a:bodyPr/>
          <a:lstStyle/>
          <a:p>
            <a:r>
              <a:rPr lang="es-ES" sz="2800" dirty="0"/>
              <a:t>Presentación: Comprender el derecho a la capacidad jurídica </a:t>
            </a:r>
            <a:r>
              <a:rPr lang="en-US" sz="2800" dirty="0"/>
              <a:t>– 2</a:t>
            </a:r>
            <a:endParaRPr lang="x-none" sz="2800" dirty="0"/>
          </a:p>
        </p:txBody>
      </p:sp>
    </p:spTree>
    <p:extLst>
      <p:ext uri="{BB962C8B-B14F-4D97-AF65-F5344CB8AC3E}">
        <p14:creationId xmlns:p14="http://schemas.microsoft.com/office/powerpoint/2010/main" val="2978294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95A94-C970-477D-A538-38AA26861A9A}"/>
              </a:ext>
            </a:extLst>
          </p:cNvPr>
          <p:cNvSpPr>
            <a:spLocks noGrp="1"/>
          </p:cNvSpPr>
          <p:nvPr>
            <p:ph sz="quarter" idx="14"/>
          </p:nvPr>
        </p:nvSpPr>
        <p:spPr>
          <a:xfrm>
            <a:off x="507195" y="1257300"/>
            <a:ext cx="11174412" cy="4753888"/>
          </a:xfrm>
        </p:spPr>
        <p:txBody>
          <a:bodyPr>
            <a:normAutofit lnSpcReduction="10000"/>
          </a:bodyPr>
          <a:lstStyle/>
          <a:p>
            <a:pPr algn="just"/>
            <a:r>
              <a:rPr lang="es-ES" sz="2000" dirty="0"/>
              <a:t>Antes de recurrir al abordaje de la interpretación más fiel, es necesario que las personas de apoyo averigüen si la tecnología asistencial u otros ajustes podrían resultar útiles para ayudar a determinar la voluntad y las preferencias reales de la persona</a:t>
            </a:r>
            <a:r>
              <a:rPr lang="en-US" sz="2000" dirty="0"/>
              <a:t>. </a:t>
            </a:r>
          </a:p>
          <a:p>
            <a:pPr algn="just"/>
            <a:r>
              <a:rPr lang="es-ES" sz="2000" dirty="0"/>
              <a:t>Las personas designadas también pueden tener un papel de apoyo convencional en situaciones que no requieran la interpretación más fiel de la voluntad y de las preferencias de una persona</a:t>
            </a:r>
            <a:r>
              <a:rPr lang="en-US" sz="2000" dirty="0"/>
              <a:t>. </a:t>
            </a:r>
          </a:p>
          <a:p>
            <a:pPr algn="just"/>
            <a:r>
              <a:rPr lang="es-ES" sz="2000" dirty="0"/>
              <a:t>Pueden ayudar a aclarar la voluntad y las preferencias de la persona cuando los demás no entiendan aquello que la persona les ha comunicado</a:t>
            </a:r>
            <a:r>
              <a:rPr lang="en-US" sz="2000" dirty="0"/>
              <a:t>. </a:t>
            </a:r>
          </a:p>
          <a:p>
            <a:pPr algn="just"/>
            <a:r>
              <a:rPr lang="es-ES" sz="2000" dirty="0"/>
              <a:t>También pueden apoyar a la persona a la hora de hacer valer sus preferencias ante los demás y se pueden asegurar de que, en efecto, se respetan sus preferencias</a:t>
            </a:r>
            <a:r>
              <a:rPr lang="en-US" sz="2000" dirty="0"/>
              <a:t>. </a:t>
            </a:r>
          </a:p>
          <a:p>
            <a:pPr algn="just"/>
            <a:r>
              <a:rPr lang="es-ES" sz="2000" dirty="0"/>
              <a:t>La designación de representantes se puede incluir en los planes de decisiones anticipadas o en los documentos de voluntades anticipadas, o se pueden hacer constar en un documento aparte</a:t>
            </a:r>
            <a:endParaRPr lang="en-US" sz="2000" dirty="0"/>
          </a:p>
          <a:p>
            <a:pPr algn="just"/>
            <a:r>
              <a:rPr lang="es-ES" sz="1800" dirty="0"/>
              <a:t>Puede resultar útil incluir a una persona designada alternativa en el plan de decisiones anticipadas por si la persona que hemos elegido como principal no está disponible </a:t>
            </a:r>
            <a:r>
              <a:rPr lang="en-US" sz="2000" dirty="0"/>
              <a:t>.</a:t>
            </a:r>
          </a:p>
          <a:p>
            <a:pPr algn="just"/>
            <a:endParaRPr lang="x-none" sz="2000" dirty="0"/>
          </a:p>
        </p:txBody>
      </p:sp>
      <p:sp>
        <p:nvSpPr>
          <p:cNvPr id="2" name="Title 1">
            <a:extLst>
              <a:ext uri="{FF2B5EF4-FFF2-40B4-BE49-F238E27FC236}">
                <a16:creationId xmlns:a16="http://schemas.microsoft.com/office/drawing/2014/main" id="{D5DE2AAA-D1A8-457E-ADE8-CF22DB2DE9D5}"/>
              </a:ext>
            </a:extLst>
          </p:cNvPr>
          <p:cNvSpPr>
            <a:spLocks noGrp="1"/>
          </p:cNvSpPr>
          <p:nvPr>
            <p:ph type="title"/>
          </p:nvPr>
        </p:nvSpPr>
        <p:spPr/>
        <p:txBody>
          <a:bodyPr/>
          <a:lstStyle/>
          <a:p>
            <a:r>
              <a:rPr lang="es-ES" dirty="0"/>
              <a:t>Presentación: El papel de las personas designadas </a:t>
            </a:r>
            <a:r>
              <a:rPr lang="en-GB" dirty="0"/>
              <a:t>– 3</a:t>
            </a:r>
            <a:endParaRPr lang="x-none" dirty="0"/>
          </a:p>
        </p:txBody>
      </p:sp>
    </p:spTree>
    <p:extLst>
      <p:ext uri="{BB962C8B-B14F-4D97-AF65-F5344CB8AC3E}">
        <p14:creationId xmlns:p14="http://schemas.microsoft.com/office/powerpoint/2010/main" val="684348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25AB9-6487-4EFD-84F2-8C6A4888087C}"/>
              </a:ext>
            </a:extLst>
          </p:cNvPr>
          <p:cNvSpPr>
            <a:spLocks noGrp="1"/>
          </p:cNvSpPr>
          <p:nvPr>
            <p:ph sz="quarter" idx="14"/>
          </p:nvPr>
        </p:nvSpPr>
        <p:spPr>
          <a:xfrm>
            <a:off x="507195" y="1243013"/>
            <a:ext cx="11174412" cy="4768175"/>
          </a:xfrm>
        </p:spPr>
        <p:txBody>
          <a:bodyPr>
            <a:normAutofit fontScale="92500"/>
          </a:bodyPr>
          <a:lstStyle/>
          <a:p>
            <a:pPr marL="0" indent="0" algn="just">
              <a:buNone/>
            </a:pPr>
            <a:r>
              <a:rPr lang="en-GB" b="1" dirty="0"/>
              <a:t>La persona </a:t>
            </a:r>
            <a:r>
              <a:rPr lang="en-GB" b="1" dirty="0" err="1"/>
              <a:t>designada</a:t>
            </a:r>
            <a:r>
              <a:rPr lang="en-GB" b="1" dirty="0"/>
              <a:t>: </a:t>
            </a:r>
          </a:p>
          <a:p>
            <a:pPr lvl="0" algn="just"/>
            <a:r>
              <a:rPr lang="es-ES" b="1" dirty="0"/>
              <a:t>Debe ser una persona de confianza</a:t>
            </a:r>
            <a:r>
              <a:rPr lang="es-ES" dirty="0"/>
              <a:t>. Debe ser alguien que conozca bien a la persona y que, cuando haya que tomar una decisión, sea capaz de respetar los derechos, la voluntad, las preferencias, sus valores y sus creencias. </a:t>
            </a:r>
          </a:p>
          <a:p>
            <a:pPr lvl="0" algn="just"/>
            <a:r>
              <a:rPr lang="es-ES" b="1" dirty="0"/>
              <a:t>Debe estar disponible.</a:t>
            </a:r>
            <a:r>
              <a:rPr lang="es-ES" dirty="0"/>
              <a:t> Es importante elegir a alguien que pueda estar disponible cuando sea necesario</a:t>
            </a:r>
            <a:r>
              <a:rPr lang="en-US" dirty="0"/>
              <a:t>.</a:t>
            </a:r>
            <a:endParaRPr lang="x-none" dirty="0"/>
          </a:p>
          <a:p>
            <a:pPr lvl="0" algn="just"/>
            <a:r>
              <a:rPr lang="es-ES" b="1" dirty="0"/>
              <a:t>NO debe ser un miembro de los servicios sociales ni de salud mental</a:t>
            </a:r>
            <a:r>
              <a:rPr lang="es-ES" dirty="0"/>
              <a:t>.</a:t>
            </a:r>
            <a:r>
              <a:rPr lang="es-ES" b="1" dirty="0"/>
              <a:t> </a:t>
            </a:r>
            <a:r>
              <a:rPr lang="es-ES" dirty="0"/>
              <a:t>Esto sirve para evitar los conflictos de intereses</a:t>
            </a:r>
            <a:r>
              <a:rPr lang="en-US" dirty="0"/>
              <a:t>.</a:t>
            </a:r>
            <a:endParaRPr lang="x-none" dirty="0"/>
          </a:p>
          <a:p>
            <a:pPr lvl="0" algn="just"/>
            <a:r>
              <a:rPr lang="es-ES" b="1" dirty="0"/>
              <a:t>Debe ser revocable.</a:t>
            </a:r>
            <a:r>
              <a:rPr lang="es-ES" dirty="0"/>
              <a:t> La designación debe ser revocable en todo momento y la persona debe poder cambiar de opinión y debe poder elegir a otra persona</a:t>
            </a:r>
            <a:r>
              <a:rPr lang="en-US" dirty="0"/>
              <a:t>.</a:t>
            </a:r>
            <a:endParaRPr lang="x-none" dirty="0"/>
          </a:p>
          <a:p>
            <a:pPr lvl="0" algn="just"/>
            <a:r>
              <a:rPr lang="es-ES" b="1" dirty="0"/>
              <a:t>Debe estar sometida a mecanismos de rendición de cuentas. </a:t>
            </a:r>
            <a:r>
              <a:rPr lang="es-ES" dirty="0"/>
              <a:t>Hay que establecer medidas</a:t>
            </a:r>
            <a:r>
              <a:rPr lang="es-ES" b="1" dirty="0"/>
              <a:t> </a:t>
            </a:r>
            <a:r>
              <a:rPr lang="es-ES" dirty="0"/>
              <a:t>de salvaguardia para comprobar que las personas designadas adoptan el abordaje de </a:t>
            </a:r>
            <a:r>
              <a:rPr lang="es-ES" i="1" dirty="0"/>
              <a:t>la interpretación más fiel </a:t>
            </a:r>
            <a:r>
              <a:rPr lang="es-ES" dirty="0"/>
              <a:t>y para asegurarse de que no abusan de su función</a:t>
            </a:r>
            <a:r>
              <a:rPr lang="en-US" dirty="0"/>
              <a:t>.</a:t>
            </a:r>
            <a:endParaRPr lang="x-none" dirty="0"/>
          </a:p>
          <a:p>
            <a:pPr algn="just"/>
            <a:endParaRPr lang="en-US" dirty="0"/>
          </a:p>
          <a:p>
            <a:pPr algn="just"/>
            <a:endParaRPr lang="x-none" dirty="0"/>
          </a:p>
        </p:txBody>
      </p:sp>
      <p:sp>
        <p:nvSpPr>
          <p:cNvPr id="2" name="Title 1">
            <a:extLst>
              <a:ext uri="{FF2B5EF4-FFF2-40B4-BE49-F238E27FC236}">
                <a16:creationId xmlns:a16="http://schemas.microsoft.com/office/drawing/2014/main" id="{AB57B5EC-1E33-429C-8680-F7C639F1BE64}"/>
              </a:ext>
            </a:extLst>
          </p:cNvPr>
          <p:cNvSpPr>
            <a:spLocks noGrp="1"/>
          </p:cNvSpPr>
          <p:nvPr>
            <p:ph type="title"/>
          </p:nvPr>
        </p:nvSpPr>
        <p:spPr/>
        <p:txBody>
          <a:bodyPr/>
          <a:lstStyle/>
          <a:p>
            <a:r>
              <a:rPr lang="es-ES" dirty="0"/>
              <a:t>Presentación: El papel de las personas designadas </a:t>
            </a:r>
            <a:r>
              <a:rPr lang="en-GB" dirty="0"/>
              <a:t>– 4</a:t>
            </a:r>
            <a:endParaRPr lang="x-none" dirty="0"/>
          </a:p>
        </p:txBody>
      </p:sp>
    </p:spTree>
    <p:extLst>
      <p:ext uri="{BB962C8B-B14F-4D97-AF65-F5344CB8AC3E}">
        <p14:creationId xmlns:p14="http://schemas.microsoft.com/office/powerpoint/2010/main" val="41997983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5BC5C-2A06-4850-ABE5-04A45EFD2183}"/>
              </a:ext>
            </a:extLst>
          </p:cNvPr>
          <p:cNvSpPr>
            <a:spLocks noGrp="1"/>
          </p:cNvSpPr>
          <p:nvPr>
            <p:ph sz="quarter" idx="14"/>
          </p:nvPr>
        </p:nvSpPr>
        <p:spPr/>
        <p:txBody>
          <a:bodyPr>
            <a:normAutofit/>
          </a:bodyPr>
          <a:lstStyle/>
          <a:p>
            <a:pPr algn="just"/>
            <a:r>
              <a:rPr lang="es-ES" dirty="0"/>
              <a:t>También puede resultar útil designar a una persona que sepa cómo moverse por el sistema médico y social</a:t>
            </a:r>
            <a:r>
              <a:rPr lang="en-GB" dirty="0"/>
              <a:t>.</a:t>
            </a:r>
            <a:endParaRPr lang="x-none" dirty="0"/>
          </a:p>
          <a:p>
            <a:pPr algn="just"/>
            <a:r>
              <a:rPr lang="es-ES" dirty="0"/>
              <a:t>A veces, el personal del servicio no sabe gran cosa sobre la voluntad y las preferencias de la persona</a:t>
            </a:r>
            <a:r>
              <a:rPr lang="en-GB" dirty="0"/>
              <a:t>.</a:t>
            </a:r>
          </a:p>
          <a:p>
            <a:pPr algn="just"/>
            <a:r>
              <a:rPr lang="es-ES" dirty="0"/>
              <a:t>Si la persona ha acudido al servicio, parece lógico pensar que es porque busca apoyo</a:t>
            </a:r>
            <a:r>
              <a:rPr lang="en-GB" dirty="0"/>
              <a:t>. </a:t>
            </a:r>
          </a:p>
          <a:p>
            <a:pPr algn="just"/>
            <a:r>
              <a:rPr lang="es-ES" dirty="0"/>
              <a:t>Es importante dar tiempo a las personas para que expresen el tipo de apoyo que quieren.</a:t>
            </a:r>
            <a:r>
              <a:rPr lang="en-GB" dirty="0"/>
              <a:t> </a:t>
            </a:r>
          </a:p>
          <a:p>
            <a:pPr algn="just"/>
            <a:r>
              <a:rPr lang="es-ES" dirty="0"/>
              <a:t>El hecho de que hayan acudido al servicio no justifica que se decida por ellas el tratamiento o el apoyo que hay que darles, ni las medidas que hay que adoptar</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A5B86900-BDCE-442F-AF7B-CC28DA58BB9A}"/>
              </a:ext>
            </a:extLst>
          </p:cNvPr>
          <p:cNvSpPr>
            <a:spLocks noGrp="1"/>
          </p:cNvSpPr>
          <p:nvPr>
            <p:ph type="title"/>
          </p:nvPr>
        </p:nvSpPr>
        <p:spPr/>
        <p:txBody>
          <a:bodyPr/>
          <a:lstStyle/>
          <a:p>
            <a:r>
              <a:rPr lang="es-ES" dirty="0"/>
              <a:t>Presentación: El papel de las personas designadas </a:t>
            </a:r>
            <a:r>
              <a:rPr lang="en-GB" dirty="0"/>
              <a:t>– 5</a:t>
            </a:r>
            <a:endParaRPr lang="x-none" dirty="0"/>
          </a:p>
        </p:txBody>
      </p:sp>
    </p:spTree>
    <p:extLst>
      <p:ext uri="{BB962C8B-B14F-4D97-AF65-F5344CB8AC3E}">
        <p14:creationId xmlns:p14="http://schemas.microsoft.com/office/powerpoint/2010/main" val="2884509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4EE65-1246-456F-9ECA-3E66FE8A5219}"/>
              </a:ext>
            </a:extLst>
          </p:cNvPr>
          <p:cNvSpPr>
            <a:spLocks noGrp="1"/>
          </p:cNvSpPr>
          <p:nvPr>
            <p:ph sz="quarter" idx="14"/>
          </p:nvPr>
        </p:nvSpPr>
        <p:spPr>
          <a:xfrm>
            <a:off x="507195" y="1238250"/>
            <a:ext cx="11174412" cy="4772938"/>
          </a:xfrm>
        </p:spPr>
        <p:txBody>
          <a:bodyPr>
            <a:normAutofit lnSpcReduction="10000"/>
          </a:bodyPr>
          <a:lstStyle/>
          <a:p>
            <a:pPr algn="just"/>
            <a:r>
              <a:rPr lang="es-ES" dirty="0"/>
              <a:t>Si no es posible identificar a ninguna persona de apoyo, hay que designar a una persona independiente</a:t>
            </a:r>
            <a:r>
              <a:rPr lang="en-GB" dirty="0"/>
              <a:t>. </a:t>
            </a:r>
          </a:p>
          <a:p>
            <a:pPr algn="just"/>
            <a:r>
              <a:rPr lang="es-ES" dirty="0"/>
              <a:t>La persona designada se debe esforzar al máximo para identificar las creencias y los valores de la persona y para tomar las decisiones que respondan a la interpretación más fiel de la voluntad y de las preferencias de la persona</a:t>
            </a:r>
            <a:r>
              <a:rPr lang="en-GB" dirty="0"/>
              <a:t>. </a:t>
            </a:r>
            <a:endParaRPr lang="x-none" dirty="0"/>
          </a:p>
          <a:p>
            <a:pPr algn="just"/>
            <a:r>
              <a:rPr lang="es-ES" dirty="0"/>
              <a:t>Sin embargo, dado que en aquellos momentos no se sabe gran cosa sobre la persona, es posible que la interpretación más fiel de la persona defensora de los derechos en materia de salud mental no sea del todo correcta</a:t>
            </a:r>
            <a:r>
              <a:rPr lang="en-GB" dirty="0"/>
              <a:t>. </a:t>
            </a:r>
          </a:p>
          <a:p>
            <a:pPr algn="just"/>
            <a:r>
              <a:rPr lang="es-ES" dirty="0"/>
              <a:t>Este tipo de situaciones solo deben ser provisionales</a:t>
            </a:r>
            <a:r>
              <a:rPr lang="en-GB" dirty="0"/>
              <a:t>. </a:t>
            </a:r>
          </a:p>
          <a:p>
            <a:pPr algn="just"/>
            <a:r>
              <a:rPr lang="es-ES" dirty="0"/>
              <a:t>La persona designada tiene la obligación de adoptar medidas para conocer mejor a la persona y para ayudarla a crearse una red social con el objetivo de que pueda elegir personalmente a una persona de apoyo</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E6D8FD5-739E-4F30-A809-A01518EBAC2E}"/>
              </a:ext>
            </a:extLst>
          </p:cNvPr>
          <p:cNvSpPr>
            <a:spLocks noGrp="1"/>
          </p:cNvSpPr>
          <p:nvPr>
            <p:ph type="title"/>
          </p:nvPr>
        </p:nvSpPr>
        <p:spPr/>
        <p:txBody>
          <a:bodyPr/>
          <a:lstStyle/>
          <a:p>
            <a:r>
              <a:rPr lang="es-ES" dirty="0"/>
              <a:t>Presentación: El papel de las personas designadas </a:t>
            </a:r>
            <a:r>
              <a:rPr lang="en-GB" dirty="0"/>
              <a:t>– 6</a:t>
            </a:r>
            <a:endParaRPr lang="x-none" dirty="0"/>
          </a:p>
        </p:txBody>
      </p:sp>
    </p:spTree>
    <p:extLst>
      <p:ext uri="{BB962C8B-B14F-4D97-AF65-F5344CB8AC3E}">
        <p14:creationId xmlns:p14="http://schemas.microsoft.com/office/powerpoint/2010/main" val="33359871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424A-2E3B-41CE-8188-F78896305D83}"/>
              </a:ext>
            </a:extLst>
          </p:cNvPr>
          <p:cNvSpPr>
            <a:spLocks noGrp="1"/>
          </p:cNvSpPr>
          <p:nvPr>
            <p:ph type="title"/>
          </p:nvPr>
        </p:nvSpPr>
        <p:spPr>
          <a:xfrm>
            <a:off x="507206" y="2313946"/>
            <a:ext cx="11208544" cy="657854"/>
          </a:xfrm>
        </p:spPr>
        <p:txBody>
          <a:bodyPr>
            <a:normAutofit fontScale="90000"/>
          </a:bodyPr>
          <a:lstStyle/>
          <a:p>
            <a:pPr>
              <a:lnSpc>
                <a:spcPct val="100000"/>
              </a:lnSpc>
            </a:pPr>
            <a:r>
              <a:rPr lang="es-ES" dirty="0"/>
              <a:t>Tema 5. Medidas positivas para adoptar un abordaje basado en el apoyo a la toma de decisiones</a:t>
            </a:r>
            <a:endParaRPr lang="x-none" dirty="0"/>
          </a:p>
        </p:txBody>
      </p:sp>
    </p:spTree>
    <p:extLst>
      <p:ext uri="{BB962C8B-B14F-4D97-AF65-F5344CB8AC3E}">
        <p14:creationId xmlns:p14="http://schemas.microsoft.com/office/powerpoint/2010/main" val="18711123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2B1BE-23B2-42F0-B4F9-C95CD2D0D6CE}"/>
              </a:ext>
            </a:extLst>
          </p:cNvPr>
          <p:cNvSpPr>
            <a:spLocks noGrp="1"/>
          </p:cNvSpPr>
          <p:nvPr>
            <p:ph sz="quarter" idx="14"/>
          </p:nvPr>
        </p:nvSpPr>
        <p:spPr>
          <a:xfrm>
            <a:off x="507195" y="1104900"/>
            <a:ext cx="11174412" cy="4781550"/>
          </a:xfrm>
        </p:spPr>
        <p:txBody>
          <a:bodyPr>
            <a:noAutofit/>
          </a:bodyPr>
          <a:lstStyle/>
          <a:p>
            <a:pPr marL="457200" lvl="0" indent="-457200" fontAlgn="base">
              <a:spcAft>
                <a:spcPts val="600"/>
              </a:spcAft>
              <a:buFont typeface="+mj-lt"/>
              <a:buAutoNum type="arabicPeriod"/>
            </a:pPr>
            <a:r>
              <a:rPr lang="es-ES" sz="1750" dirty="0"/>
              <a:t>Todo el mundo tiene el derecho a tomar decisiones. </a:t>
            </a:r>
          </a:p>
          <a:p>
            <a:pPr marL="457200" lvl="0" indent="-457200" fontAlgn="base">
              <a:spcAft>
                <a:spcPts val="600"/>
              </a:spcAft>
              <a:buFont typeface="+mj-lt"/>
              <a:buAutoNum type="arabicPeriod"/>
            </a:pPr>
            <a:r>
              <a:rPr lang="es-ES" sz="1750" dirty="0"/>
              <a:t>Las personas deben tener la oportunidad de recibir apoyo para tomar decisiones. </a:t>
            </a:r>
          </a:p>
          <a:p>
            <a:pPr marL="457200" lvl="0" indent="-457200" fontAlgn="base">
              <a:spcAft>
                <a:spcPts val="600"/>
              </a:spcAft>
              <a:buFont typeface="+mj-lt"/>
              <a:buAutoNum type="arabicPeriod"/>
            </a:pPr>
            <a:r>
              <a:rPr lang="es-ES" sz="1750" dirty="0"/>
              <a:t>Las personas tienen derecho a rechazar el apoyo que se les pueda ofrecer. </a:t>
            </a:r>
          </a:p>
          <a:p>
            <a:pPr marL="457200" lvl="0" indent="-457200" fontAlgn="base">
              <a:spcAft>
                <a:spcPts val="600"/>
              </a:spcAft>
              <a:buFont typeface="+mj-lt"/>
              <a:buAutoNum type="arabicPeriod"/>
            </a:pPr>
            <a:r>
              <a:rPr lang="es-ES" sz="1750" dirty="0"/>
              <a:t>Las personas deben poder recibir apoyo de las personas que ellas elijan y en quien ellas confíen, que comprendan sus valores, sus deseos y su bagaje y que puedan respetar su voluntad y sus preferencias. </a:t>
            </a:r>
          </a:p>
          <a:p>
            <a:pPr marL="457200" lvl="0" indent="-457200" fontAlgn="base">
              <a:spcAft>
                <a:spcPts val="600"/>
              </a:spcAft>
              <a:buFont typeface="+mj-lt"/>
              <a:buAutoNum type="arabicPeriod"/>
            </a:pPr>
            <a:r>
              <a:rPr lang="es-ES" sz="1750" dirty="0"/>
              <a:t>El grado de apoyo necesario depende de la complejidad de la decisión y de la situación de la persona que toma la decisión. </a:t>
            </a:r>
          </a:p>
          <a:p>
            <a:pPr marL="457200" lvl="0" indent="-457200" fontAlgn="base">
              <a:spcAft>
                <a:spcPts val="600"/>
              </a:spcAft>
              <a:buFont typeface="+mj-lt"/>
              <a:buAutoNum type="arabicPeriod"/>
            </a:pPr>
            <a:r>
              <a:rPr lang="es-ES" sz="1750" dirty="0"/>
              <a:t>Las personas tienen derecho a aprender de la experiencia y a tomar decisiones equivocadas. </a:t>
            </a:r>
          </a:p>
          <a:p>
            <a:pPr marL="457200" lvl="0" indent="-457200" fontAlgn="base">
              <a:spcAft>
                <a:spcPts val="600"/>
              </a:spcAft>
              <a:buFont typeface="+mj-lt"/>
              <a:buAutoNum type="arabicPeriod"/>
            </a:pPr>
            <a:r>
              <a:rPr lang="es-ES" sz="1750" dirty="0"/>
              <a:t>Las personas tienen derecho a no estar de acuerdo con los demás. </a:t>
            </a:r>
          </a:p>
          <a:p>
            <a:pPr marL="457200" lvl="0" indent="-457200" fontAlgn="base">
              <a:spcAft>
                <a:spcPts val="600"/>
              </a:spcAft>
              <a:buFont typeface="+mj-lt"/>
              <a:buAutoNum type="arabicPeriod"/>
            </a:pPr>
            <a:r>
              <a:rPr lang="es-ES" sz="1750" dirty="0"/>
              <a:t>Las personas tienen derecho a cambiar de opinión, y eso incluye el derecho a poner fin a un apoyo si ya no lo desean. </a:t>
            </a:r>
          </a:p>
          <a:p>
            <a:pPr marL="457200" lvl="0" indent="-457200" fontAlgn="base">
              <a:spcAft>
                <a:spcPts val="600"/>
              </a:spcAft>
              <a:buFont typeface="+mj-lt"/>
              <a:buAutoNum type="arabicPeriod"/>
            </a:pPr>
            <a:r>
              <a:rPr lang="es-ES" sz="1750" dirty="0"/>
              <a:t>Las otras personas deben respetar la voluntad y las preferencias de la persona en todo momento, incluso en situaciones de crisis. </a:t>
            </a:r>
          </a:p>
          <a:p>
            <a:pPr marL="457200" lvl="0" indent="-457200" fontAlgn="base">
              <a:spcAft>
                <a:spcPts val="600"/>
              </a:spcAft>
              <a:buFont typeface="+mj-lt"/>
              <a:buAutoNum type="arabicPeriod"/>
            </a:pPr>
            <a:r>
              <a:rPr lang="es-ES" sz="1750" dirty="0"/>
              <a:t>Cuando, después de muchos esfuerzos considerables, no sea posible determinar la voluntad y las preferencias reales de la persona, hay que determinar cuál es la interpretación más fiel de su voluntad y de sus preferencias para respetar su derecho a la capacidad jurídica. </a:t>
            </a:r>
          </a:p>
          <a:p>
            <a:pPr marL="0" indent="0">
              <a:spcAft>
                <a:spcPts val="600"/>
              </a:spcAft>
              <a:buNone/>
            </a:pPr>
            <a:endParaRPr lang="es-ES" sz="1750" dirty="0"/>
          </a:p>
        </p:txBody>
      </p:sp>
      <p:sp>
        <p:nvSpPr>
          <p:cNvPr id="2" name="Title 1">
            <a:extLst>
              <a:ext uri="{FF2B5EF4-FFF2-40B4-BE49-F238E27FC236}">
                <a16:creationId xmlns:a16="http://schemas.microsoft.com/office/drawing/2014/main" id="{A03D6FDA-7704-4430-8109-9553BB64D633}"/>
              </a:ext>
            </a:extLst>
          </p:cNvPr>
          <p:cNvSpPr>
            <a:spLocks noGrp="1"/>
          </p:cNvSpPr>
          <p:nvPr>
            <p:ph type="title"/>
          </p:nvPr>
        </p:nvSpPr>
        <p:spPr>
          <a:xfrm>
            <a:off x="422142" y="506412"/>
            <a:ext cx="11331708" cy="427038"/>
          </a:xfrm>
        </p:spPr>
        <p:txBody>
          <a:bodyPr/>
          <a:lstStyle/>
          <a:p>
            <a:r>
              <a:rPr lang="es-ES" sz="2800" dirty="0"/>
              <a:t>Presentación: Principios clave del apoyo a la toma de decisiones</a:t>
            </a:r>
            <a:endParaRPr lang="x-none" sz="2800" dirty="0"/>
          </a:p>
        </p:txBody>
      </p:sp>
    </p:spTree>
    <p:extLst>
      <p:ext uri="{BB962C8B-B14F-4D97-AF65-F5344CB8AC3E}">
        <p14:creationId xmlns:p14="http://schemas.microsoft.com/office/powerpoint/2010/main" val="42566131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04FF5-D11C-45FE-831B-BEDD1B3F91E9}"/>
              </a:ext>
            </a:extLst>
          </p:cNvPr>
          <p:cNvSpPr>
            <a:spLocks noGrp="1"/>
          </p:cNvSpPr>
          <p:nvPr>
            <p:ph sz="quarter" idx="14"/>
          </p:nvPr>
        </p:nvSpPr>
        <p:spPr/>
        <p:txBody>
          <a:bodyPr/>
          <a:lstStyle/>
          <a:p>
            <a:endParaRPr lang="en-GB" dirty="0"/>
          </a:p>
          <a:p>
            <a:endParaRPr lang="en-GB" dirty="0"/>
          </a:p>
          <a:p>
            <a:pPr marL="0" indent="0" algn="ctr">
              <a:buNone/>
            </a:pPr>
            <a:r>
              <a:rPr lang="es-ES" sz="2500" b="1" i="1" dirty="0"/>
              <a:t>¿Qué acciones podríais emprender personalmente para ayudar a las personas a tomar decisiones? </a:t>
            </a:r>
            <a:endParaRPr lang="x-none" dirty="0"/>
          </a:p>
        </p:txBody>
      </p:sp>
      <p:sp>
        <p:nvSpPr>
          <p:cNvPr id="2" name="Title 1">
            <a:extLst>
              <a:ext uri="{FF2B5EF4-FFF2-40B4-BE49-F238E27FC236}">
                <a16:creationId xmlns:a16="http://schemas.microsoft.com/office/drawing/2014/main" id="{8892F7A6-9BBC-4539-8405-4C05FC51620D}"/>
              </a:ext>
            </a:extLst>
          </p:cNvPr>
          <p:cNvSpPr>
            <a:spLocks noGrp="1"/>
          </p:cNvSpPr>
          <p:nvPr>
            <p:ph type="title"/>
          </p:nvPr>
        </p:nvSpPr>
        <p:spPr>
          <a:xfrm>
            <a:off x="422142" y="506412"/>
            <a:ext cx="11312658" cy="465138"/>
          </a:xfrm>
        </p:spPr>
        <p:txBody>
          <a:bodyPr>
            <a:noAutofit/>
          </a:bodyPr>
          <a:lstStyle/>
          <a:p>
            <a:r>
              <a:rPr lang="es-ES" sz="2800" dirty="0"/>
              <a:t>Ejercicio 5.1: Acción personal para promover el apoyo a la toma de decisiones</a:t>
            </a:r>
            <a:br>
              <a:rPr lang="x-none" sz="2800" dirty="0"/>
            </a:br>
            <a:endParaRPr lang="x-none" sz="2800" dirty="0"/>
          </a:p>
        </p:txBody>
      </p:sp>
    </p:spTree>
    <p:extLst>
      <p:ext uri="{BB962C8B-B14F-4D97-AF65-F5344CB8AC3E}">
        <p14:creationId xmlns:p14="http://schemas.microsoft.com/office/powerpoint/2010/main" val="29736637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1ECB3-EA68-40A4-A8C8-76907B365B48}"/>
              </a:ext>
            </a:extLst>
          </p:cNvPr>
          <p:cNvSpPr>
            <a:spLocks noGrp="1"/>
          </p:cNvSpPr>
          <p:nvPr>
            <p:ph sz="quarter" idx="14"/>
          </p:nvPr>
        </p:nvSpPr>
        <p:spPr>
          <a:xfrm>
            <a:off x="507195" y="1162050"/>
            <a:ext cx="11174412" cy="4286250"/>
          </a:xfrm>
          <a:solidFill>
            <a:srgbClr val="CDEFFC"/>
          </a:solidFill>
        </p:spPr>
        <p:txBody>
          <a:bodyPr>
            <a:noAutofit/>
          </a:bodyPr>
          <a:lstStyle/>
          <a:p>
            <a:pPr>
              <a:spcAft>
                <a:spcPts val="0"/>
              </a:spcAft>
            </a:pPr>
            <a:r>
              <a:rPr lang="es-ES" sz="1400" dirty="0"/>
              <a:t>Debemos dedicar tiempo a escuchar a las personas y a dejar que nos expliquen qué quieren: es posible que algunas personas tarden más tiempo en formular lo que quieren decir. Hay que utilizar una escucha activa para fomentar la comunicación sin presionar a las personas para que nos den respuestas inmediatas. </a:t>
            </a:r>
          </a:p>
          <a:p>
            <a:pPr>
              <a:spcAft>
                <a:spcPts val="0"/>
              </a:spcAft>
            </a:pPr>
            <a:r>
              <a:rPr lang="es-ES" sz="1400" dirty="0"/>
              <a:t>Debemos conocer tanto a las personas a las que apoyamos como su contexto social; por ejemplo, qué les gusta y qué les desagrada, qué objetivos tienen en la vida, etc. </a:t>
            </a:r>
          </a:p>
          <a:p>
            <a:pPr>
              <a:spcAft>
                <a:spcPts val="0"/>
              </a:spcAft>
            </a:pPr>
            <a:r>
              <a:rPr lang="es-ES" sz="1400" dirty="0"/>
              <a:t>Debemos dedicar tiempo a comentar con las personas el tipo de apoyo que necesitan y que quieren, las decisiones que encuentran difíciles de tomar y el tipo de asesoramiento que querrían recibir. </a:t>
            </a:r>
          </a:p>
          <a:p>
            <a:pPr>
              <a:spcAft>
                <a:spcPts val="0"/>
              </a:spcAft>
            </a:pPr>
            <a:r>
              <a:rPr lang="es-ES" sz="1400" dirty="0"/>
              <a:t>Debemos dar a las personas el tiempo que necesiten para tomar una decisión por sí mismas. </a:t>
            </a:r>
          </a:p>
          <a:p>
            <a:pPr>
              <a:spcAft>
                <a:spcPts val="0"/>
              </a:spcAft>
            </a:pPr>
            <a:r>
              <a:rPr lang="es-ES" sz="1400" dirty="0"/>
              <a:t>Debemos estar en contacto con las personas a lo largo del tiempo, ya que es posible que su voluntad y sus preferencias cambien. </a:t>
            </a:r>
          </a:p>
          <a:p>
            <a:pPr>
              <a:spcAft>
                <a:spcPts val="0"/>
              </a:spcAft>
            </a:pPr>
            <a:r>
              <a:rPr lang="es-ES" sz="1400" dirty="0"/>
              <a:t>Debemos prestar atención a lo que puede ayudar o dificultar que las personas tomen ciertas decisiones; por ejemplo, la existencia de barreras en los servicios, en su familia o en la comunidad.</a:t>
            </a:r>
          </a:p>
          <a:p>
            <a:pPr lvl="0" fontAlgn="base">
              <a:spcAft>
                <a:spcPts val="0"/>
              </a:spcAft>
            </a:pPr>
            <a:r>
              <a:rPr lang="es-ES" sz="1400" dirty="0"/>
              <a:t>Debemos tener presente que otras personas quizás nos querrán influenciar. Siempre debemos recordar que las personas a las que apoyamos son las que toman la decisión. </a:t>
            </a:r>
          </a:p>
          <a:p>
            <a:pPr lvl="0" fontAlgn="base">
              <a:spcAft>
                <a:spcPts val="0"/>
              </a:spcAft>
            </a:pPr>
            <a:r>
              <a:rPr lang="es-ES" sz="1400" dirty="0"/>
              <a:t>Debemos buscar información sobre personas, redes o servicios que puedan proporcionar apoyo y asesoramiento adicionales. </a:t>
            </a:r>
          </a:p>
          <a:p>
            <a:pPr lvl="0" fontAlgn="base">
              <a:spcAft>
                <a:spcPts val="0"/>
              </a:spcAft>
            </a:pPr>
            <a:r>
              <a:rPr lang="es-ES" sz="1400" dirty="0"/>
              <a:t>Debemos buscar apoyo por nuestra cuenta e identificar a las personas o los servicios que nos pueden ayudar en nuestra función como personas de apoyo. </a:t>
            </a:r>
          </a:p>
          <a:p>
            <a:pPr>
              <a:spcAft>
                <a:spcPts val="0"/>
              </a:spcAft>
            </a:pPr>
            <a:r>
              <a:rPr lang="es-ES" sz="1400" dirty="0"/>
              <a:t>Debemos aprender a afrontar la frustración. A veces puede ser frustrante, e incluso doloroso, respetar las decisiones de las personas que nos importan cuando pensamos que están equivocadas o que pueden salir perjudicadas. Es importante que aprendamos estrategias para superar este tipo de frustración.</a:t>
            </a:r>
          </a:p>
        </p:txBody>
      </p:sp>
      <p:sp>
        <p:nvSpPr>
          <p:cNvPr id="2" name="Title 1">
            <a:extLst>
              <a:ext uri="{FF2B5EF4-FFF2-40B4-BE49-F238E27FC236}">
                <a16:creationId xmlns:a16="http://schemas.microsoft.com/office/drawing/2014/main" id="{92FF4AC2-0AFA-463B-A886-56D4750525E4}"/>
              </a:ext>
            </a:extLst>
          </p:cNvPr>
          <p:cNvSpPr>
            <a:spLocks noGrp="1"/>
          </p:cNvSpPr>
          <p:nvPr>
            <p:ph type="title"/>
          </p:nvPr>
        </p:nvSpPr>
        <p:spPr/>
        <p:txBody>
          <a:bodyPr/>
          <a:lstStyle/>
          <a:p>
            <a:r>
              <a:rPr lang="es-ES" dirty="0"/>
              <a:t>Presentación: Consejos para las personas de apoyo </a:t>
            </a:r>
            <a:endParaRPr lang="x-none" dirty="0"/>
          </a:p>
        </p:txBody>
      </p:sp>
    </p:spTree>
    <p:extLst>
      <p:ext uri="{BB962C8B-B14F-4D97-AF65-F5344CB8AC3E}">
        <p14:creationId xmlns:p14="http://schemas.microsoft.com/office/powerpoint/2010/main" val="42916820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A7EB0-DCD8-4E06-A155-A8C59982CD59}"/>
              </a:ext>
            </a:extLst>
          </p:cNvPr>
          <p:cNvSpPr>
            <a:spLocks noGrp="1"/>
          </p:cNvSpPr>
          <p:nvPr>
            <p:ph sz="quarter" idx="14"/>
          </p:nvPr>
        </p:nvSpPr>
        <p:spPr>
          <a:xfrm>
            <a:off x="507195" y="1752600"/>
            <a:ext cx="11174412" cy="4258588"/>
          </a:xfrm>
        </p:spPr>
        <p:txBody>
          <a:bodyPr/>
          <a:lstStyle/>
          <a:p>
            <a:endParaRPr lang="en-US" dirty="0"/>
          </a:p>
          <a:p>
            <a:pPr marL="0" indent="0" algn="ctr">
              <a:buNone/>
            </a:pPr>
            <a:r>
              <a:rPr lang="es-ES" sz="2500" b="1" i="1" dirty="0"/>
              <a:t>¿Qué se podría hacer para facilitar el apoyo a la toma de decisiones en un servicio social o de salud mental? </a:t>
            </a:r>
            <a:endParaRPr lang="x-none" dirty="0"/>
          </a:p>
        </p:txBody>
      </p:sp>
      <p:sp>
        <p:nvSpPr>
          <p:cNvPr id="2" name="Title 1">
            <a:extLst>
              <a:ext uri="{FF2B5EF4-FFF2-40B4-BE49-F238E27FC236}">
                <a16:creationId xmlns:a16="http://schemas.microsoft.com/office/drawing/2014/main" id="{7AFA5765-3F2C-4034-BA91-DDA25262A8E2}"/>
              </a:ext>
            </a:extLst>
          </p:cNvPr>
          <p:cNvSpPr>
            <a:spLocks noGrp="1"/>
          </p:cNvSpPr>
          <p:nvPr>
            <p:ph type="title"/>
          </p:nvPr>
        </p:nvSpPr>
        <p:spPr>
          <a:xfrm>
            <a:off x="422142" y="506412"/>
            <a:ext cx="11312658" cy="369888"/>
          </a:xfrm>
        </p:spPr>
        <p:txBody>
          <a:bodyPr>
            <a:noAutofit/>
          </a:bodyPr>
          <a:lstStyle/>
          <a:p>
            <a:r>
              <a:rPr lang="es-ES" sz="2500" dirty="0"/>
              <a:t>Ejercicio 5.2: Acción para promover el derecho a la capacidad jurídica y al apoyo a la toma de decisiones en los servicios sociales y de salud mental</a:t>
            </a:r>
            <a:r>
              <a:rPr lang="en-GB" sz="2500" dirty="0"/>
              <a:t> – 1</a:t>
            </a:r>
            <a:endParaRPr lang="x-none" sz="2500" dirty="0"/>
          </a:p>
        </p:txBody>
      </p:sp>
    </p:spTree>
    <p:extLst>
      <p:ext uri="{BB962C8B-B14F-4D97-AF65-F5344CB8AC3E}">
        <p14:creationId xmlns:p14="http://schemas.microsoft.com/office/powerpoint/2010/main" val="27832320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EF1DE-0BCC-467B-BF3A-084DE8256A7E}"/>
              </a:ext>
            </a:extLst>
          </p:cNvPr>
          <p:cNvSpPr>
            <a:spLocks noGrp="1"/>
          </p:cNvSpPr>
          <p:nvPr>
            <p:ph sz="quarter" idx="14"/>
          </p:nvPr>
        </p:nvSpPr>
        <p:spPr>
          <a:xfrm>
            <a:off x="571499" y="1428750"/>
            <a:ext cx="11110107" cy="4582438"/>
          </a:xfrm>
        </p:spPr>
        <p:txBody>
          <a:bodyPr>
            <a:noAutofit/>
          </a:bodyPr>
          <a:lstStyle/>
          <a:p>
            <a:pPr lvl="0" algn="just" fontAlgn="base"/>
            <a:r>
              <a:rPr lang="es-ES" sz="1750" dirty="0"/>
              <a:t>Desarrollar y adoptar políticas a escala de servicio que fomenten el derecho a la capacidad jurídica y el apoyo a la toma de decisiones. </a:t>
            </a:r>
          </a:p>
          <a:p>
            <a:pPr lvl="0" algn="just" fontAlgn="base"/>
            <a:r>
              <a:rPr lang="es-ES" sz="1750" dirty="0"/>
              <a:t>Facilitar al personal del servicio información sobre el derecho a la capacidad jurídica y el apoyo a la toma de decisiones. </a:t>
            </a:r>
          </a:p>
          <a:p>
            <a:pPr lvl="0" algn="just" fontAlgn="base"/>
            <a:r>
              <a:rPr lang="es-ES" sz="1750" dirty="0"/>
              <a:t>Fomentar entre el personal del servicio el desarrollo de sus habilidades comunicativas. </a:t>
            </a:r>
          </a:p>
          <a:p>
            <a:pPr lvl="0" algn="just" fontAlgn="base"/>
            <a:r>
              <a:rPr lang="es-ES" sz="1750" dirty="0"/>
              <a:t>Preguntar sistemáticamente la voluntad y las preferencias de los usuarios del servicio, y respetarlas. </a:t>
            </a:r>
          </a:p>
          <a:p>
            <a:pPr lvl="0" algn="just" fontAlgn="base"/>
            <a:r>
              <a:rPr lang="es-ES" sz="1750" dirty="0"/>
              <a:t>Impulsar sesiones de formación y debates sobre el apoyo a la toma de decisiones. </a:t>
            </a:r>
          </a:p>
          <a:p>
            <a:pPr algn="just"/>
            <a:r>
              <a:rPr lang="es-ES" sz="1750" dirty="0"/>
              <a:t>Designar defensores/mentores en materia de información para fomentar el uso del apoyo a la toma de decisiones</a:t>
            </a:r>
            <a:r>
              <a:rPr lang="en-US" sz="1750" dirty="0"/>
              <a:t>.</a:t>
            </a:r>
            <a:endParaRPr lang="x-none" sz="1750" dirty="0"/>
          </a:p>
          <a:p>
            <a:pPr lvl="0" algn="just" fontAlgn="base"/>
            <a:r>
              <a:rPr lang="es-ES" sz="1750" dirty="0"/>
              <a:t>Asegurarse de que los usuarios del servicio tienen acceso a información relevante acerca de cómo tomar decisiones con conocimiento de causa y, si es necesario, asegurarse de que esta información está en un formato adecuado. </a:t>
            </a:r>
          </a:p>
          <a:p>
            <a:pPr lvl="0" algn="just" fontAlgn="base"/>
            <a:r>
              <a:rPr lang="es-ES" sz="1750" dirty="0"/>
              <a:t>Implicar a los usuarios del servicio en todos los mecanismos relacionados con la organización, la supervisión y la evaluación del servicio para contribuir a desarrollar un abordaje de apoyo. </a:t>
            </a:r>
          </a:p>
          <a:p>
            <a:pPr algn="just"/>
            <a:r>
              <a:rPr lang="es-ES" sz="1750" dirty="0"/>
              <a:t>Ofrecer regularmente a los usuarios del servicio la oportunidad de ponerse en contacto con fuentes de apoyo externas al servicio</a:t>
            </a:r>
            <a:r>
              <a:rPr lang="en-US" sz="1750" dirty="0"/>
              <a:t>.</a:t>
            </a:r>
            <a:endParaRPr lang="x-none" sz="1750" dirty="0"/>
          </a:p>
          <a:p>
            <a:pPr lvl="0" algn="just"/>
            <a:endParaRPr lang="x-none" sz="1750" dirty="0"/>
          </a:p>
          <a:p>
            <a:pPr algn="just"/>
            <a:endParaRPr lang="x-none" sz="1750" dirty="0"/>
          </a:p>
        </p:txBody>
      </p:sp>
      <p:sp>
        <p:nvSpPr>
          <p:cNvPr id="5" name="Title 1">
            <a:extLst>
              <a:ext uri="{FF2B5EF4-FFF2-40B4-BE49-F238E27FC236}">
                <a16:creationId xmlns:a16="http://schemas.microsoft.com/office/drawing/2014/main" id="{7AFA5765-3F2C-4034-BA91-DDA25262A8E2}"/>
              </a:ext>
            </a:extLst>
          </p:cNvPr>
          <p:cNvSpPr>
            <a:spLocks noGrp="1"/>
          </p:cNvSpPr>
          <p:nvPr>
            <p:ph type="title"/>
          </p:nvPr>
        </p:nvSpPr>
        <p:spPr>
          <a:xfrm>
            <a:off x="422142" y="392112"/>
            <a:ext cx="11312658" cy="369888"/>
          </a:xfrm>
        </p:spPr>
        <p:txBody>
          <a:bodyPr>
            <a:noAutofit/>
          </a:bodyPr>
          <a:lstStyle/>
          <a:p>
            <a:r>
              <a:rPr lang="es-ES" sz="2500" dirty="0"/>
              <a:t>Ejercicio 5.2: Acción para promover el derecho a la capacidad jurídica y al apoyo a la toma de decisiones en los servicios sociales y de salud mental</a:t>
            </a:r>
            <a:r>
              <a:rPr lang="en-GB" sz="2500" dirty="0"/>
              <a:t> – 2</a:t>
            </a:r>
            <a:endParaRPr lang="x-none" sz="2500" dirty="0"/>
          </a:p>
        </p:txBody>
      </p:sp>
    </p:spTree>
    <p:extLst>
      <p:ext uri="{BB962C8B-B14F-4D97-AF65-F5344CB8AC3E}">
        <p14:creationId xmlns:p14="http://schemas.microsoft.com/office/powerpoint/2010/main" val="16968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6D0CB6-91F2-994E-9280-DB210EF78709}"/>
              </a:ext>
            </a:extLst>
          </p:cNvPr>
          <p:cNvSpPr>
            <a:spLocks noGrp="1"/>
          </p:cNvSpPr>
          <p:nvPr>
            <p:ph type="body" sz="quarter" idx="13"/>
          </p:nvPr>
        </p:nvSpPr>
        <p:spPr/>
        <p:txBody>
          <a:bodyPr/>
          <a:lstStyle/>
          <a:p>
            <a:r>
              <a:rPr lang="es-ES" dirty="0"/>
              <a:t>El abordaje centrado en el estado </a:t>
            </a:r>
          </a:p>
        </p:txBody>
      </p:sp>
      <p:sp>
        <p:nvSpPr>
          <p:cNvPr id="3" name="Content Placeholder 2">
            <a:extLst>
              <a:ext uri="{FF2B5EF4-FFF2-40B4-BE49-F238E27FC236}">
                <a16:creationId xmlns:a16="http://schemas.microsoft.com/office/drawing/2014/main" id="{670FEE60-A74C-4BC5-B520-486A7C203F87}"/>
              </a:ext>
            </a:extLst>
          </p:cNvPr>
          <p:cNvSpPr>
            <a:spLocks noGrp="1"/>
          </p:cNvSpPr>
          <p:nvPr>
            <p:ph sz="quarter" idx="14"/>
          </p:nvPr>
        </p:nvSpPr>
        <p:spPr/>
        <p:txBody>
          <a:bodyPr>
            <a:normAutofit/>
          </a:bodyPr>
          <a:lstStyle/>
          <a:p>
            <a:pPr algn="just"/>
            <a:r>
              <a:rPr lang="es-ES" dirty="0"/>
              <a:t>Cuando se adopta el abordaje centrado en el estado, se da por hecho que las personas con discapacidad psicosocial, intelectual o cognitiva no tienen competencia debido a una discapacidad o a un diagnóstico</a:t>
            </a:r>
            <a:r>
              <a:rPr lang="en-GB" dirty="0"/>
              <a:t>. </a:t>
            </a:r>
            <a:endParaRPr lang="x-none" dirty="0"/>
          </a:p>
          <a:p>
            <a:pPr algn="just"/>
            <a:r>
              <a:rPr lang="es-ES" dirty="0"/>
              <a:t>Este abordaje hace que la </a:t>
            </a:r>
            <a:r>
              <a:rPr lang="es-ES" i="1" dirty="0"/>
              <a:t>competencia </a:t>
            </a:r>
            <a:r>
              <a:rPr lang="es-ES" dirty="0"/>
              <a:t>a menudo</a:t>
            </a:r>
            <a:r>
              <a:rPr lang="es-ES" i="1" dirty="0"/>
              <a:t> </a:t>
            </a:r>
            <a:r>
              <a:rPr lang="es-ES" dirty="0"/>
              <a:t>se interprete como un estado estable y permanente que la gente, sencillamente, tiene o no tiene</a:t>
            </a:r>
            <a:r>
              <a:rPr lang="en-GB" dirty="0"/>
              <a:t>.</a:t>
            </a:r>
          </a:p>
          <a:p>
            <a:pPr algn="just"/>
            <a:r>
              <a:rPr lang="es-ES" b="1" dirty="0"/>
              <a:t>Se trata de conceptos erróneos y estereotipos negativos que hay que rebatir</a:t>
            </a:r>
            <a:r>
              <a:rPr lang="en-GB" b="1" dirty="0"/>
              <a:t>. </a:t>
            </a:r>
            <a:endParaRPr lang="x-none" b="1" dirty="0"/>
          </a:p>
          <a:p>
            <a:pPr algn="just"/>
            <a:endParaRPr lang="x-none" dirty="0"/>
          </a:p>
        </p:txBody>
      </p:sp>
      <p:sp>
        <p:nvSpPr>
          <p:cNvPr id="2" name="Title 1">
            <a:extLst>
              <a:ext uri="{FF2B5EF4-FFF2-40B4-BE49-F238E27FC236}">
                <a16:creationId xmlns:a16="http://schemas.microsoft.com/office/drawing/2014/main" id="{E5DF60BA-893E-4058-BA5E-AC89BC42DC3A}"/>
              </a:ext>
            </a:extLst>
          </p:cNvPr>
          <p:cNvSpPr>
            <a:spLocks noGrp="1"/>
          </p:cNvSpPr>
          <p:nvPr>
            <p:ph type="title"/>
          </p:nvPr>
        </p:nvSpPr>
        <p:spPr>
          <a:xfrm>
            <a:off x="434054" y="506412"/>
            <a:ext cx="11376946" cy="427038"/>
          </a:xfrm>
        </p:spPr>
        <p:txBody>
          <a:bodyPr/>
          <a:lstStyle/>
          <a:p>
            <a:r>
              <a:rPr lang="es-ES" sz="2800" dirty="0"/>
              <a:t>Presentación: Comprender el derecho a la capacidad jurídica </a:t>
            </a:r>
            <a:r>
              <a:rPr lang="en-US" sz="2800" dirty="0"/>
              <a:t>– 3</a:t>
            </a:r>
            <a:endParaRPr lang="x-none" sz="2800" dirty="0"/>
          </a:p>
        </p:txBody>
      </p:sp>
    </p:spTree>
    <p:extLst>
      <p:ext uri="{BB962C8B-B14F-4D97-AF65-F5344CB8AC3E}">
        <p14:creationId xmlns:p14="http://schemas.microsoft.com/office/powerpoint/2010/main" val="14086153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2552-A980-4175-9FED-27118BB1673E}"/>
              </a:ext>
            </a:extLst>
          </p:cNvPr>
          <p:cNvSpPr>
            <a:spLocks noGrp="1"/>
          </p:cNvSpPr>
          <p:nvPr>
            <p:ph type="title"/>
          </p:nvPr>
        </p:nvSpPr>
        <p:spPr/>
        <p:txBody>
          <a:bodyPr/>
          <a:lstStyle/>
          <a:p>
            <a:r>
              <a:rPr lang="es-ES" dirty="0"/>
              <a:t>Tema 6. ¿Qué es la planificación de decisiones anticipadas?</a:t>
            </a:r>
            <a:br>
              <a:rPr lang="es-ES" dirty="0"/>
            </a:br>
            <a:br>
              <a:rPr lang="x-none" dirty="0"/>
            </a:br>
            <a:endParaRPr lang="x-none" dirty="0"/>
          </a:p>
        </p:txBody>
      </p:sp>
    </p:spTree>
    <p:extLst>
      <p:ext uri="{BB962C8B-B14F-4D97-AF65-F5344CB8AC3E}">
        <p14:creationId xmlns:p14="http://schemas.microsoft.com/office/powerpoint/2010/main" val="12736464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BCF4-C3C8-46BA-AB8A-E3EC376DBAC2}"/>
              </a:ext>
            </a:extLst>
          </p:cNvPr>
          <p:cNvSpPr>
            <a:spLocks noGrp="1"/>
          </p:cNvSpPr>
          <p:nvPr>
            <p:ph sz="quarter" idx="14"/>
          </p:nvPr>
        </p:nvSpPr>
        <p:spPr>
          <a:xfrm>
            <a:off x="507195" y="1333500"/>
            <a:ext cx="11174412" cy="4677688"/>
          </a:xfrm>
        </p:spPr>
        <p:txBody>
          <a:bodyPr>
            <a:normAutofit lnSpcReduction="10000"/>
          </a:bodyPr>
          <a:lstStyle/>
          <a:p>
            <a:pPr algn="just"/>
            <a:r>
              <a:rPr lang="es-ES" dirty="0"/>
              <a:t>El apoyo a la toma de decisiones puede garantizar que las personas tomen decisiones sobre su vida</a:t>
            </a:r>
            <a:r>
              <a:rPr lang="en-GB" dirty="0"/>
              <a:t>. </a:t>
            </a:r>
          </a:p>
          <a:p>
            <a:pPr algn="just"/>
            <a:r>
              <a:rPr lang="es-ES" dirty="0"/>
              <a:t>La planificación de decisiones anticipadas es una de las herramientas que sirven para garantizar que se tienen en cuenta y se respetan la voluntad y las preferencias de una persona.</a:t>
            </a:r>
          </a:p>
          <a:p>
            <a:pPr algn="just"/>
            <a:r>
              <a:rPr lang="es-ES" dirty="0"/>
              <a:t>La planificación de decisiones anticipadas hace referencia al proceso de dar instrucciones sobre las situaciones futuras en las que las personas puedan tener dificultades para comunicar su voluntad y sus preferencias, y a las que hay que dar una respuesta</a:t>
            </a:r>
            <a:r>
              <a:rPr lang="en-GB" dirty="0"/>
              <a:t>. </a:t>
            </a:r>
          </a:p>
          <a:p>
            <a:pPr algn="just"/>
            <a:r>
              <a:rPr lang="es-ES" dirty="0"/>
              <a:t>Otras personas pueden consultar el plan de decisiones anticipadas de la persona en cuestión para tener la certeza de que siguen sus directrices y que respetan lo que ella quiere</a:t>
            </a:r>
            <a:r>
              <a:rPr lang="en-GB" dirty="0"/>
              <a:t>. </a:t>
            </a:r>
          </a:p>
          <a:p>
            <a:pPr algn="just"/>
            <a:r>
              <a:rPr lang="es-ES" dirty="0"/>
              <a:t>Los planes de decisiones anticipadas pueden ser muy útiles, en concreto, para las personas que presentan un malestar grave, que padecen psicosis o demencia o que sencillamente quieren especificar de antemano cuáles son sus deseos</a:t>
            </a:r>
            <a:r>
              <a:rPr lang="en-GB" dirty="0"/>
              <a:t>.</a:t>
            </a:r>
          </a:p>
          <a:p>
            <a:pPr algn="just"/>
            <a:endParaRPr lang="x-none" dirty="0"/>
          </a:p>
        </p:txBody>
      </p:sp>
      <p:sp>
        <p:nvSpPr>
          <p:cNvPr id="2" name="Title 1">
            <a:extLst>
              <a:ext uri="{FF2B5EF4-FFF2-40B4-BE49-F238E27FC236}">
                <a16:creationId xmlns:a16="http://schemas.microsoft.com/office/drawing/2014/main" id="{8FBF6408-5010-4770-9F8D-94F863A6E617}"/>
              </a:ext>
            </a:extLst>
          </p:cNvPr>
          <p:cNvSpPr>
            <a:spLocks noGrp="1"/>
          </p:cNvSpPr>
          <p:nvPr>
            <p:ph type="title"/>
          </p:nvPr>
        </p:nvSpPr>
        <p:spPr>
          <a:xfrm>
            <a:off x="422142" y="506412"/>
            <a:ext cx="11350758" cy="427038"/>
          </a:xfrm>
        </p:spPr>
        <p:txBody>
          <a:bodyPr/>
          <a:lstStyle/>
          <a:p>
            <a:r>
              <a:rPr lang="es-ES" sz="2700" dirty="0"/>
              <a:t>Presentación: ¿Qué es la planificación de decisiones anticipadas? </a:t>
            </a:r>
            <a:r>
              <a:rPr lang="en-GB" sz="2700" dirty="0"/>
              <a:t>- 1 </a:t>
            </a:r>
            <a:endParaRPr lang="x-none" sz="2700" dirty="0"/>
          </a:p>
        </p:txBody>
      </p:sp>
    </p:spTree>
    <p:extLst>
      <p:ext uri="{BB962C8B-B14F-4D97-AF65-F5344CB8AC3E}">
        <p14:creationId xmlns:p14="http://schemas.microsoft.com/office/powerpoint/2010/main" val="3110237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1CDC-E04A-4FC9-9D6F-3660372529CD}"/>
              </a:ext>
            </a:extLst>
          </p:cNvPr>
          <p:cNvSpPr>
            <a:spLocks noGrp="1"/>
          </p:cNvSpPr>
          <p:nvPr>
            <p:ph sz="quarter" idx="14"/>
          </p:nvPr>
        </p:nvSpPr>
        <p:spPr/>
        <p:txBody>
          <a:bodyPr/>
          <a:lstStyle/>
          <a:p>
            <a:pPr algn="just"/>
            <a:r>
              <a:rPr lang="es-ES" dirty="0"/>
              <a:t>Los planes de decisiones anticipadas también se conocen como testamentos vitales o documentos de voluntades anticipadas</a:t>
            </a:r>
            <a:r>
              <a:rPr lang="en-GB" dirty="0"/>
              <a:t>.</a:t>
            </a:r>
          </a:p>
          <a:p>
            <a:pPr algn="just"/>
            <a:r>
              <a:rPr lang="es-ES" dirty="0"/>
              <a:t>Por regla general, se trata de documentos escritos. Ahora bien, las personas que no pueden escribir también deben tener la posibilidad de especificar su voluntad y sus preferencias en formatos de audio o de vídeo, o de recibir apoyo para ponerlas por escrito</a:t>
            </a:r>
            <a:r>
              <a:rPr lang="en-GB" dirty="0"/>
              <a:t>.</a:t>
            </a:r>
          </a:p>
          <a:p>
            <a:pPr algn="just"/>
            <a:endParaRPr lang="x-none" dirty="0"/>
          </a:p>
          <a:p>
            <a:pPr algn="just"/>
            <a:endParaRPr lang="x-none" dirty="0"/>
          </a:p>
        </p:txBody>
      </p:sp>
      <p:sp>
        <p:nvSpPr>
          <p:cNvPr id="2"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a:t>
            </a:r>
            <a:endParaRPr lang="x-none" sz="2700" dirty="0"/>
          </a:p>
        </p:txBody>
      </p:sp>
    </p:spTree>
    <p:extLst>
      <p:ext uri="{BB962C8B-B14F-4D97-AF65-F5344CB8AC3E}">
        <p14:creationId xmlns:p14="http://schemas.microsoft.com/office/powerpoint/2010/main" val="24352993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E1169-7953-40BC-B657-C11573FA1F24}"/>
              </a:ext>
            </a:extLst>
          </p:cNvPr>
          <p:cNvSpPr>
            <a:spLocks noGrp="1"/>
          </p:cNvSpPr>
          <p:nvPr>
            <p:ph sz="quarter" idx="14"/>
          </p:nvPr>
        </p:nvSpPr>
        <p:spPr>
          <a:xfrm>
            <a:off x="507195" y="1333500"/>
            <a:ext cx="11174412" cy="4677688"/>
          </a:xfrm>
        </p:spPr>
        <p:txBody>
          <a:bodyPr>
            <a:normAutofit/>
          </a:bodyPr>
          <a:lstStyle/>
          <a:p>
            <a:pPr algn="just"/>
            <a:r>
              <a:rPr lang="es-ES" dirty="0"/>
              <a:t>Las personas pueden preparar un plan de decisiones anticipadas para situaciones de crisis como parte de un plan de recuperación</a:t>
            </a:r>
            <a:r>
              <a:rPr lang="en-GB" dirty="0"/>
              <a:t>. </a:t>
            </a:r>
          </a:p>
          <a:p>
            <a:pPr algn="just"/>
            <a:r>
              <a:rPr lang="es-ES" dirty="0"/>
              <a:t>Un plan de recuperación es un documento que ha escrito una persona —por sí misma o con el apoyo de alguien— que ayuda a guiar su viaje hacia la recuperación</a:t>
            </a:r>
            <a:r>
              <a:rPr lang="en-GB" dirty="0"/>
              <a:t>. </a:t>
            </a:r>
          </a:p>
          <a:p>
            <a:pPr algn="just"/>
            <a:r>
              <a:rPr lang="es-ES" dirty="0"/>
              <a:t>Es una herramienta que ha sido pensada para ayudar a las personas a vivir la vida que quieren y a lograr sus objetivos</a:t>
            </a:r>
            <a:r>
              <a:rPr lang="en-GB" dirty="0"/>
              <a:t>. </a:t>
            </a:r>
          </a:p>
          <a:p>
            <a:pPr algn="just"/>
            <a:r>
              <a:rPr lang="es-ES" dirty="0"/>
              <a:t>El plan de decisiones anticipadas es muy útil en el contexto de un plan de recuperación, porque ayuda a las personas a reflexionar sobre qué les gusta y qué quieren y sobre aquello que no les gusta y no quieren</a:t>
            </a:r>
            <a:r>
              <a:rPr lang="en-GB" dirty="0"/>
              <a:t>. </a:t>
            </a:r>
          </a:p>
          <a:p>
            <a:pPr algn="just"/>
            <a:r>
              <a:rPr lang="es-ES" dirty="0"/>
              <a:t>También sirve como orientación para otras personas</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- 3</a:t>
            </a:r>
            <a:endParaRPr lang="x-none" sz="2700" dirty="0"/>
          </a:p>
        </p:txBody>
      </p:sp>
    </p:spTree>
    <p:extLst>
      <p:ext uri="{BB962C8B-B14F-4D97-AF65-F5344CB8AC3E}">
        <p14:creationId xmlns:p14="http://schemas.microsoft.com/office/powerpoint/2010/main" val="1518113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C022-196F-4C6D-BA18-4CC38EC62822}"/>
              </a:ext>
            </a:extLst>
          </p:cNvPr>
          <p:cNvSpPr>
            <a:spLocks noGrp="1"/>
          </p:cNvSpPr>
          <p:nvPr>
            <p:ph sz="quarter" idx="14"/>
          </p:nvPr>
        </p:nvSpPr>
        <p:spPr/>
        <p:txBody>
          <a:bodyPr/>
          <a:lstStyle/>
          <a:p>
            <a:pPr algn="just"/>
            <a:r>
              <a:rPr lang="es-ES" dirty="0"/>
              <a:t>Las personas siempre deben tener la opción de realizar o de no realizar un plan de decisiones anticipadas</a:t>
            </a:r>
            <a:r>
              <a:rPr lang="en-GB" dirty="0"/>
              <a:t>. </a:t>
            </a:r>
          </a:p>
          <a:p>
            <a:pPr algn="just"/>
            <a:r>
              <a:rPr lang="es-ES" dirty="0"/>
              <a:t>En algunos países, los planes de decisiones anticipadas son vinculantes por ley.</a:t>
            </a:r>
          </a:p>
          <a:p>
            <a:pPr lvl="2" algn="just"/>
            <a:r>
              <a:rPr lang="es-ES" sz="2200" dirty="0"/>
              <a:t>Esto significa que otras personas están obligadas legalmente a respetar las voluntades establecidas en el plan de decisiones anticipadas</a:t>
            </a:r>
            <a:r>
              <a:rPr lang="en-US" sz="2200" dirty="0"/>
              <a:t>. </a:t>
            </a:r>
          </a:p>
          <a:p>
            <a:pPr algn="just"/>
            <a:r>
              <a:rPr lang="es-ES" dirty="0"/>
              <a:t>En muchos casos, la ley también prevé en qué situaciones se pueden invalidar los documentos de voluntades anticipadas </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- 4</a:t>
            </a:r>
            <a:endParaRPr lang="x-none" sz="2700" dirty="0"/>
          </a:p>
        </p:txBody>
      </p:sp>
    </p:spTree>
    <p:extLst>
      <p:ext uri="{BB962C8B-B14F-4D97-AF65-F5344CB8AC3E}">
        <p14:creationId xmlns:p14="http://schemas.microsoft.com/office/powerpoint/2010/main" val="13636426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2C4DC2-9BD3-1948-B8B1-98FDB2547A1D}"/>
              </a:ext>
            </a:extLst>
          </p:cNvPr>
          <p:cNvSpPr>
            <a:spLocks noGrp="1"/>
          </p:cNvSpPr>
          <p:nvPr>
            <p:ph type="body" sz="quarter" idx="13"/>
          </p:nvPr>
        </p:nvSpPr>
        <p:spPr/>
        <p:txBody>
          <a:bodyPr/>
          <a:lstStyle/>
          <a:p>
            <a:r>
              <a:rPr lang="es-ES" dirty="0"/>
              <a:t>El contenido de los planes de decisiones anticipadas </a:t>
            </a:r>
          </a:p>
        </p:txBody>
      </p:sp>
      <p:sp>
        <p:nvSpPr>
          <p:cNvPr id="3" name="Content Placeholder 2">
            <a:extLst>
              <a:ext uri="{FF2B5EF4-FFF2-40B4-BE49-F238E27FC236}">
                <a16:creationId xmlns:a16="http://schemas.microsoft.com/office/drawing/2014/main" id="{2837C7AE-3636-4204-980E-F22D1770B5B0}"/>
              </a:ext>
            </a:extLst>
          </p:cNvPr>
          <p:cNvSpPr>
            <a:spLocks noGrp="1"/>
          </p:cNvSpPr>
          <p:nvPr>
            <p:ph sz="quarter" idx="14"/>
          </p:nvPr>
        </p:nvSpPr>
        <p:spPr/>
        <p:txBody>
          <a:bodyPr/>
          <a:lstStyle/>
          <a:p>
            <a:pPr algn="just"/>
            <a:r>
              <a:rPr lang="es-ES" dirty="0"/>
              <a:t>Las personas pueden incluir toda la información que quieran en los planes de decisiones anticipadas</a:t>
            </a:r>
            <a:r>
              <a:rPr lang="en-US" dirty="0"/>
              <a:t>. </a:t>
            </a:r>
          </a:p>
          <a:p>
            <a:pPr algn="just"/>
            <a:r>
              <a:rPr lang="es-ES" dirty="0"/>
              <a:t>Cuanto más detallada sea la información recogida en los planes de decisiones anticipadas, más posibilidades habrá de que las decisiones se lleven a cabo de la manera que ellas quieren</a:t>
            </a:r>
            <a:r>
              <a:rPr lang="en-US" dirty="0"/>
              <a:t>. </a:t>
            </a:r>
          </a:p>
          <a:p>
            <a:pPr algn="just"/>
            <a:r>
              <a:rPr lang="es-ES" dirty="0"/>
              <a:t>Reflexionar sobre las situaciones en las que es probable que se encuentre una persona puede aportar claridad a la toma de decisiones</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- 5</a:t>
            </a:r>
            <a:endParaRPr lang="x-none" sz="2700" dirty="0"/>
          </a:p>
        </p:txBody>
      </p:sp>
    </p:spTree>
    <p:extLst>
      <p:ext uri="{BB962C8B-B14F-4D97-AF65-F5344CB8AC3E}">
        <p14:creationId xmlns:p14="http://schemas.microsoft.com/office/powerpoint/2010/main" val="21317984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F4AA8-3BA0-FA4B-9E0D-3B8FD1C5D2AA}"/>
              </a:ext>
            </a:extLst>
          </p:cNvPr>
          <p:cNvSpPr>
            <a:spLocks noGrp="1"/>
          </p:cNvSpPr>
          <p:nvPr>
            <p:ph type="body" sz="quarter" idx="13"/>
          </p:nvPr>
        </p:nvSpPr>
        <p:spPr/>
        <p:txBody>
          <a:bodyPr/>
          <a:lstStyle/>
          <a:p>
            <a:r>
              <a:rPr lang="es-ES" dirty="0"/>
              <a:t>Personas designadas </a:t>
            </a:r>
            <a:endParaRPr lang="x-none"/>
          </a:p>
        </p:txBody>
      </p:sp>
      <p:sp>
        <p:nvSpPr>
          <p:cNvPr id="3" name="Content Placeholder 2">
            <a:extLst>
              <a:ext uri="{FF2B5EF4-FFF2-40B4-BE49-F238E27FC236}">
                <a16:creationId xmlns:a16="http://schemas.microsoft.com/office/drawing/2014/main" id="{ABB6A8D4-940A-4731-B0EE-669BE25F59E9}"/>
              </a:ext>
            </a:extLst>
          </p:cNvPr>
          <p:cNvSpPr>
            <a:spLocks noGrp="1"/>
          </p:cNvSpPr>
          <p:nvPr>
            <p:ph sz="quarter" idx="14"/>
          </p:nvPr>
        </p:nvSpPr>
        <p:spPr/>
        <p:txBody>
          <a:bodyPr>
            <a:normAutofit/>
          </a:bodyPr>
          <a:lstStyle/>
          <a:p>
            <a:pPr algn="just"/>
            <a:r>
              <a:rPr lang="es-ES" dirty="0"/>
              <a:t>Es posible que algunas personas, por muchas razones diferentes, no quieran redactar un plan de decisiones anticipadas</a:t>
            </a:r>
            <a:r>
              <a:rPr lang="en-US" dirty="0"/>
              <a:t>.</a:t>
            </a:r>
          </a:p>
          <a:p>
            <a:pPr lvl="3" algn="just"/>
            <a:r>
              <a:rPr lang="es-ES" sz="2200" dirty="0"/>
              <a:t>Pueden pensar, por ejemplo, que, si en el futuro no están en condiciones de comunicar sus decisiones, tienen la certeza de que su pareja, sus familiares o sus amigos tomarán una decisión basada en su voluntad y en sus preferencias y que refleje sus creencias y sus valores vitales</a:t>
            </a:r>
            <a:r>
              <a:rPr lang="en-US" sz="2200" dirty="0"/>
              <a:t>. </a:t>
            </a:r>
            <a:endParaRPr lang="x-none" sz="2200" dirty="0"/>
          </a:p>
          <a:p>
            <a:pPr algn="just"/>
            <a:r>
              <a:rPr lang="es-ES" dirty="0"/>
              <a:t>Incluso en estos casos, un plan de decisiones anticipadas puede resultar útil para indicar con qué personas hay que ponerse en contacto.</a:t>
            </a:r>
            <a:r>
              <a:rPr lang="en-US" dirty="0"/>
              <a:t> </a:t>
            </a:r>
          </a:p>
          <a:p>
            <a:pPr algn="just"/>
            <a:r>
              <a:rPr lang="es-ES" dirty="0"/>
              <a:t>La persona puede designar a un individuo o un grupo de personas, las cuales deberán comentar la situación para determinar cuál es la interpretación más fiel de la voluntad y de las preferencias de la persona en cuestión</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- 6</a:t>
            </a:r>
            <a:endParaRPr lang="x-none" sz="2700" dirty="0"/>
          </a:p>
        </p:txBody>
      </p:sp>
    </p:spTree>
    <p:extLst>
      <p:ext uri="{BB962C8B-B14F-4D97-AF65-F5344CB8AC3E}">
        <p14:creationId xmlns:p14="http://schemas.microsoft.com/office/powerpoint/2010/main" val="36110700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8">
            <a:extLst>
              <a:ext uri="{FF2B5EF4-FFF2-40B4-BE49-F238E27FC236}">
                <a16:creationId xmlns:a16="http://schemas.microsoft.com/office/drawing/2014/main" id="{334CAF4D-BFA6-4BF9-812C-216B4F9285D1}"/>
              </a:ext>
            </a:extLst>
          </p:cNvPr>
          <p:cNvSpPr txBox="1">
            <a:spLocks noGrp="1"/>
          </p:cNvSpPr>
          <p:nvPr>
            <p:ph sz="quarter" idx="14"/>
          </p:nvPr>
        </p:nvSpPr>
        <p:spPr>
          <a:xfrm>
            <a:off x="507195" y="1511188"/>
            <a:ext cx="11174412" cy="3503725"/>
          </a:xfrm>
          <a:solidFill>
            <a:srgbClr val="CDEFFC"/>
          </a:solidFill>
        </p:spPr>
        <p:txBody>
          <a:bodyPr>
            <a:normAutofit lnSpcReduction="10000"/>
          </a:bodyPr>
          <a:lstStyle/>
          <a:p>
            <a:pPr marL="0" indent="0" algn="just">
              <a:buNone/>
            </a:pPr>
            <a:r>
              <a:rPr lang="es-ES" b="1" dirty="0"/>
              <a:t>El caso de </a:t>
            </a:r>
            <a:r>
              <a:rPr lang="es-ES" b="1" dirty="0" err="1"/>
              <a:t>Yasmin</a:t>
            </a:r>
            <a:r>
              <a:rPr lang="es-ES" b="1" dirty="0"/>
              <a:t> </a:t>
            </a:r>
            <a:endParaRPr lang="es-ES" b="1" i="1" dirty="0"/>
          </a:p>
          <a:p>
            <a:pPr marL="0" indent="0" algn="just">
              <a:buNone/>
            </a:pPr>
            <a:r>
              <a:rPr lang="es-ES" dirty="0"/>
              <a:t>Cuando en la familia de </a:t>
            </a:r>
            <a:r>
              <a:rPr lang="es-ES" dirty="0" err="1"/>
              <a:t>Yasmin</a:t>
            </a:r>
            <a:r>
              <a:rPr lang="es-ES" dirty="0"/>
              <a:t> hay que tomar una decisión, normalmente se reúnen todos para hablar de ello y encontrar una solución que satisfaga a todo el mundo. </a:t>
            </a:r>
            <a:r>
              <a:rPr lang="es-ES" dirty="0" err="1"/>
              <a:t>Yasmin</a:t>
            </a:r>
            <a:r>
              <a:rPr lang="es-ES" dirty="0"/>
              <a:t> cree que no se pueden prever todas las decisiones que habrá que tomar si en el futuro no se encuentra en condiciones de comunicar sus preferencias. También cree que, en el ámbito de la salud, la ciencia y la medicina evolucionan constantemente, por lo que quizás entonces habrá tratamientos nuevos. Por lo tanto, redacta un documento de voluntades anticipadas en el que establece que, si un día no se encuentra en condiciones de comunicar sus decisiones en cuanto a su salud, quiere que su esposo, sus padres y sus hermanos y hermanas se reúnan y tomen una decisión basada en lo que ellos crean que ella habría querido en aquellas circunstancias. </a:t>
            </a: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- 7</a:t>
            </a:r>
            <a:endParaRPr lang="x-none" sz="2700" dirty="0"/>
          </a:p>
        </p:txBody>
      </p:sp>
    </p:spTree>
    <p:extLst>
      <p:ext uri="{BB962C8B-B14F-4D97-AF65-F5344CB8AC3E}">
        <p14:creationId xmlns:p14="http://schemas.microsoft.com/office/powerpoint/2010/main" val="34049430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2EF1E-ACF5-4B20-B0DC-F938FA309A7F}"/>
              </a:ext>
            </a:extLst>
          </p:cNvPr>
          <p:cNvSpPr>
            <a:spLocks noGrp="1"/>
          </p:cNvSpPr>
          <p:nvPr>
            <p:ph sz="quarter" idx="14"/>
          </p:nvPr>
        </p:nvSpPr>
        <p:spPr/>
        <p:txBody>
          <a:bodyPr/>
          <a:lstStyle/>
          <a:p>
            <a:pPr marL="0" lvl="0" indent="0" algn="just" fontAlgn="base">
              <a:buNone/>
            </a:pPr>
            <a:r>
              <a:rPr lang="es-ES" b="1" dirty="0"/>
              <a:t>Documento de voluntades anticipadas sobre la atención, el tratamiento y el apoyo para las necesidades de salud </a:t>
            </a:r>
            <a:endParaRPr lang="es-ES" dirty="0"/>
          </a:p>
          <a:p>
            <a:pPr algn="just"/>
            <a:r>
              <a:rPr lang="es-ES" dirty="0"/>
              <a:t>En cuanto a las necesidades de salud en general y de salud mental en particular, las personas pueden especificar: </a:t>
            </a:r>
          </a:p>
          <a:p>
            <a:pPr lvl="2" algn="just" fontAlgn="base"/>
            <a:r>
              <a:rPr lang="es-ES" sz="2200" dirty="0"/>
              <a:t>Qué opciones de tratamiento, de atención y de apoyo quieren. </a:t>
            </a:r>
          </a:p>
          <a:p>
            <a:pPr lvl="2" algn="just" fontAlgn="base"/>
            <a:r>
              <a:rPr lang="es-ES" sz="2200" dirty="0"/>
              <a:t>Qué opciones de tratamiento, de atención y de apoyo no quieren. </a:t>
            </a: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- 8</a:t>
            </a:r>
            <a:endParaRPr lang="x-none" sz="2700" dirty="0"/>
          </a:p>
        </p:txBody>
      </p:sp>
    </p:spTree>
    <p:extLst>
      <p:ext uri="{BB962C8B-B14F-4D97-AF65-F5344CB8AC3E}">
        <p14:creationId xmlns:p14="http://schemas.microsoft.com/office/powerpoint/2010/main" val="9384878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452E6-11CA-45C5-92D6-9938461E84FF}"/>
              </a:ext>
            </a:extLst>
          </p:cNvPr>
          <p:cNvSpPr>
            <a:spLocks noGrp="1"/>
          </p:cNvSpPr>
          <p:nvPr>
            <p:ph sz="quarter" idx="14"/>
          </p:nvPr>
        </p:nvSpPr>
        <p:spPr>
          <a:xfrm>
            <a:off x="507195" y="1333500"/>
            <a:ext cx="11174412" cy="4677688"/>
          </a:xfrm>
        </p:spPr>
        <p:txBody>
          <a:bodyPr>
            <a:normAutofit/>
          </a:bodyPr>
          <a:lstStyle/>
          <a:p>
            <a:pPr algn="just"/>
            <a:r>
              <a:rPr lang="es-ES" dirty="0"/>
              <a:t>Es importante recalcar que el </a:t>
            </a:r>
            <a:r>
              <a:rPr lang="es-ES" u="sng" dirty="0"/>
              <a:t>rechazo anticipado</a:t>
            </a:r>
            <a:r>
              <a:rPr lang="es-ES" dirty="0"/>
              <a:t> de una opción de tratamiento, de atención o de apoyo es diferente del consentimiento anticipado a una opción de tratamiento, de atención o de apoyo</a:t>
            </a:r>
            <a:r>
              <a:rPr lang="en-GB" dirty="0"/>
              <a:t>. </a:t>
            </a:r>
            <a:endParaRPr lang="x-none" dirty="0"/>
          </a:p>
          <a:p>
            <a:pPr lvl="4" algn="just"/>
            <a:r>
              <a:rPr lang="es-ES" sz="2200" dirty="0"/>
              <a:t>El </a:t>
            </a:r>
            <a:r>
              <a:rPr lang="es-ES" sz="2200" u="sng" dirty="0"/>
              <a:t>rechazo anticipado</a:t>
            </a:r>
            <a:r>
              <a:rPr lang="es-ES" sz="2200" dirty="0"/>
              <a:t> garantiza que una persona no recibirá una forma específica de apoyo, de atención o de tratamiento</a:t>
            </a:r>
            <a:r>
              <a:rPr lang="en-US" sz="2200" dirty="0"/>
              <a:t>. </a:t>
            </a:r>
            <a:endParaRPr lang="x-none" sz="2200" dirty="0"/>
          </a:p>
          <a:p>
            <a:pPr lvl="4" algn="just"/>
            <a:r>
              <a:rPr lang="es-ES" sz="2200" dirty="0"/>
              <a:t>El </a:t>
            </a:r>
            <a:r>
              <a:rPr lang="es-ES" sz="2200" u="sng" dirty="0"/>
              <a:t>consentimiento anticipado</a:t>
            </a:r>
            <a:r>
              <a:rPr lang="es-ES" sz="2200" dirty="0"/>
              <a:t> no garantiza que la persona recibirá esta forma de tratamiento </a:t>
            </a:r>
            <a:r>
              <a:rPr lang="en-US" sz="2200" dirty="0"/>
              <a:t>(</a:t>
            </a:r>
            <a:r>
              <a:rPr lang="es-ES" sz="2200" dirty="0"/>
              <a:t>por ejemplo, que el servicio no ofrezca esta opción o que los recursos no permitan ofrecerla. </a:t>
            </a:r>
            <a:endParaRPr lang="en-GB" sz="2200" dirty="0"/>
          </a:p>
          <a:p>
            <a:pPr algn="just"/>
            <a:r>
              <a:rPr lang="es-ES" dirty="0"/>
              <a:t>Cabe señalar que tal vez las personas querrán preparar y poner en práctica su plan de decisiones anticipadas en un contexto diferente del de los servicios sociales o de salud mental, y que tal vez querrán incluir formas de apoyo que no estén relacionadas con la atención sanitaria</a:t>
            </a:r>
            <a:r>
              <a:rPr lang="en-GB" dirty="0"/>
              <a:t>.</a:t>
            </a:r>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- 9</a:t>
            </a:r>
            <a:endParaRPr lang="x-none" sz="2700" dirty="0"/>
          </a:p>
        </p:txBody>
      </p:sp>
    </p:spTree>
    <p:extLst>
      <p:ext uri="{BB962C8B-B14F-4D97-AF65-F5344CB8AC3E}">
        <p14:creationId xmlns:p14="http://schemas.microsoft.com/office/powerpoint/2010/main" val="366637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8128C9-01FA-0D4D-BC0A-048738DEFD92}"/>
              </a:ext>
            </a:extLst>
          </p:cNvPr>
          <p:cNvSpPr>
            <a:spLocks noGrp="1"/>
          </p:cNvSpPr>
          <p:nvPr>
            <p:ph type="body" sz="quarter" idx="13"/>
          </p:nvPr>
        </p:nvSpPr>
        <p:spPr/>
        <p:txBody>
          <a:bodyPr/>
          <a:lstStyle/>
          <a:p>
            <a:r>
              <a:rPr lang="es-ES" dirty="0"/>
              <a:t>El abordaje centrado en los resultados </a:t>
            </a:r>
          </a:p>
        </p:txBody>
      </p:sp>
      <p:sp>
        <p:nvSpPr>
          <p:cNvPr id="3" name="Content Placeholder 2">
            <a:extLst>
              <a:ext uri="{FF2B5EF4-FFF2-40B4-BE49-F238E27FC236}">
                <a16:creationId xmlns:a16="http://schemas.microsoft.com/office/drawing/2014/main" id="{138F3D75-3701-4F8D-8012-3C61B5B33335}"/>
              </a:ext>
            </a:extLst>
          </p:cNvPr>
          <p:cNvSpPr>
            <a:spLocks noGrp="1"/>
          </p:cNvSpPr>
          <p:nvPr>
            <p:ph sz="quarter" idx="14"/>
          </p:nvPr>
        </p:nvSpPr>
        <p:spPr/>
        <p:txBody>
          <a:bodyPr>
            <a:normAutofit/>
          </a:bodyPr>
          <a:lstStyle/>
          <a:p>
            <a:pPr algn="just"/>
            <a:r>
              <a:rPr lang="es-ES" dirty="0"/>
              <a:t>A menudo, cuando una persona con discapacidad psicosocial, intelectual o cognitiva toma una decisión que no se corresponde con lo que los otros piensan, se da por hecho que no es capaz de decidir </a:t>
            </a:r>
            <a:r>
              <a:rPr lang="es-ES" i="1" dirty="0"/>
              <a:t>debido a su trastorno .</a:t>
            </a:r>
          </a:p>
          <a:p>
            <a:pPr algn="just"/>
            <a:r>
              <a:rPr lang="es-ES" dirty="0"/>
              <a:t>Es lo que se denomina </a:t>
            </a:r>
            <a:r>
              <a:rPr lang="es-ES" b="1" i="1" u="sng" dirty="0"/>
              <a:t>abordaje centrado en los resultados </a:t>
            </a:r>
          </a:p>
          <a:p>
            <a:pPr algn="just"/>
            <a:r>
              <a:rPr lang="es-ES" dirty="0"/>
              <a:t>Suelen adoptarlo tanto los profesionales de la salud mental y de los servicios sociales como los familiares</a:t>
            </a:r>
            <a:r>
              <a:rPr lang="en-GB" dirty="0"/>
              <a:t>.</a:t>
            </a:r>
            <a:endParaRPr lang="x-none" dirty="0"/>
          </a:p>
          <a:p>
            <a:pPr algn="just"/>
            <a:r>
              <a:rPr lang="es-ES" dirty="0"/>
              <a:t>En algún momento u otro de la vida, todo el mundo toma decisiones que no se corresponden con lo que los demás piensan, pero ello no justifica que se niegue a las personas su derecho a decidir</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45214E71-952B-45AF-8E89-29A996CDF163}"/>
              </a:ext>
            </a:extLst>
          </p:cNvPr>
          <p:cNvSpPr>
            <a:spLocks noGrp="1"/>
          </p:cNvSpPr>
          <p:nvPr>
            <p:ph type="title"/>
          </p:nvPr>
        </p:nvSpPr>
        <p:spPr>
          <a:xfrm>
            <a:off x="415766" y="506412"/>
            <a:ext cx="11319034" cy="484188"/>
          </a:xfrm>
        </p:spPr>
        <p:txBody>
          <a:bodyPr/>
          <a:lstStyle/>
          <a:p>
            <a:r>
              <a:rPr lang="es-ES" sz="2800" dirty="0"/>
              <a:t>Presentación: Comprender el derecho a la capacidad jurídica </a:t>
            </a:r>
            <a:r>
              <a:rPr lang="en-US" sz="2800" dirty="0"/>
              <a:t>– 4</a:t>
            </a:r>
            <a:endParaRPr lang="x-none" sz="2800" dirty="0"/>
          </a:p>
        </p:txBody>
      </p:sp>
    </p:spTree>
    <p:extLst>
      <p:ext uri="{BB962C8B-B14F-4D97-AF65-F5344CB8AC3E}">
        <p14:creationId xmlns:p14="http://schemas.microsoft.com/office/powerpoint/2010/main" val="41421077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9">
            <a:extLst>
              <a:ext uri="{FF2B5EF4-FFF2-40B4-BE49-F238E27FC236}">
                <a16:creationId xmlns:a16="http://schemas.microsoft.com/office/drawing/2014/main" id="{1B2111A2-1E90-4548-A9D9-C553DD3E09B0}"/>
              </a:ext>
            </a:extLst>
          </p:cNvPr>
          <p:cNvSpPr txBox="1">
            <a:spLocks noGrp="1"/>
          </p:cNvSpPr>
          <p:nvPr>
            <p:ph sz="quarter" idx="14"/>
          </p:nvPr>
        </p:nvSpPr>
        <p:spPr>
          <a:xfrm>
            <a:off x="819149" y="1511188"/>
            <a:ext cx="10553701" cy="2103550"/>
          </a:xfrm>
          <a:solidFill>
            <a:srgbClr val="FFCCFF"/>
          </a:solidFill>
        </p:spPr>
        <p:txBody>
          <a:bodyPr/>
          <a:lstStyle/>
          <a:p>
            <a:pPr marL="0" indent="0">
              <a:buNone/>
            </a:pPr>
            <a:r>
              <a:rPr lang="en-GB" sz="2000" i="1" dirty="0"/>
              <a:t>Planning ahead – living with younger onset dementia</a:t>
            </a:r>
            <a:r>
              <a:rPr lang="en-GB" sz="2000" dirty="0"/>
              <a:t>: (5:08) Original video produced by Office for the Ageing, SA Health, Adelaide, Australia:</a:t>
            </a:r>
            <a:r>
              <a:rPr lang="en-US" sz="2000" dirty="0"/>
              <a:t> </a:t>
            </a:r>
            <a:r>
              <a:rPr lang="en-GB" sz="2000" dirty="0">
                <a:hlinkClick r:id="rId3"/>
              </a:rPr>
              <a:t>https://youtu.be/8sVCoxYbLIk</a:t>
            </a:r>
            <a:r>
              <a:rPr lang="en-GB" sz="2000" dirty="0"/>
              <a:t> </a:t>
            </a:r>
            <a:br>
              <a:rPr lang="en-GB" sz="2000" dirty="0"/>
            </a:br>
            <a:endParaRPr lang="en-GB" sz="2000" dirty="0"/>
          </a:p>
          <a:p>
            <a:pPr marL="0" indent="0">
              <a:buNone/>
            </a:pPr>
            <a:r>
              <a:rPr lang="en-GB" sz="2000" dirty="0"/>
              <a:t>Acknowledgement: Kate </a:t>
            </a:r>
            <a:r>
              <a:rPr lang="en-GB" sz="2000" dirty="0" err="1"/>
              <a:t>Swaffer</a:t>
            </a:r>
            <a:r>
              <a:rPr lang="en-GB" sz="2000" dirty="0"/>
              <a:t>, Co-founder, Chair &amp; CEO of Dementia Alliance International </a:t>
            </a:r>
            <a:r>
              <a:rPr lang="en-GB" sz="2000" dirty="0">
                <a:hlinkClick r:id="rId4"/>
              </a:rPr>
              <a:t>www.infodai.org</a:t>
            </a:r>
            <a:r>
              <a:rPr lang="en-GB" sz="2000" dirty="0"/>
              <a:t>. </a:t>
            </a:r>
            <a:endParaRPr lang="x-none" sz="2000"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- 10</a:t>
            </a:r>
            <a:endParaRPr lang="x-none" sz="2700" dirty="0"/>
          </a:p>
        </p:txBody>
      </p:sp>
    </p:spTree>
    <p:extLst>
      <p:ext uri="{BB962C8B-B14F-4D97-AF65-F5344CB8AC3E}">
        <p14:creationId xmlns:p14="http://schemas.microsoft.com/office/powerpoint/2010/main" val="34339084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E045F9-A0BB-814F-8323-BE40A76EE599}"/>
              </a:ext>
            </a:extLst>
          </p:cNvPr>
          <p:cNvSpPr>
            <a:spLocks noGrp="1"/>
          </p:cNvSpPr>
          <p:nvPr>
            <p:ph type="body" sz="quarter" idx="13"/>
          </p:nvPr>
        </p:nvSpPr>
        <p:spPr/>
        <p:txBody>
          <a:bodyPr/>
          <a:lstStyle/>
          <a:p>
            <a:pPr lvl="0" fontAlgn="base"/>
            <a:r>
              <a:rPr lang="es-ES" dirty="0"/>
              <a:t>Documento de voluntades anticipadas sobre otros ámbitos de la vida </a:t>
            </a:r>
          </a:p>
        </p:txBody>
      </p:sp>
      <p:sp>
        <p:nvSpPr>
          <p:cNvPr id="3" name="Content Placeholder 2">
            <a:extLst>
              <a:ext uri="{FF2B5EF4-FFF2-40B4-BE49-F238E27FC236}">
                <a16:creationId xmlns:a16="http://schemas.microsoft.com/office/drawing/2014/main" id="{27D4944C-5014-4C96-A57A-D37ACEE7B62B}"/>
              </a:ext>
            </a:extLst>
          </p:cNvPr>
          <p:cNvSpPr>
            <a:spLocks noGrp="1"/>
          </p:cNvSpPr>
          <p:nvPr>
            <p:ph sz="quarter" idx="14"/>
          </p:nvPr>
        </p:nvSpPr>
        <p:spPr>
          <a:xfrm>
            <a:off x="507195" y="1562100"/>
            <a:ext cx="11174412" cy="4449088"/>
          </a:xfrm>
        </p:spPr>
        <p:txBody>
          <a:bodyPr>
            <a:normAutofit/>
          </a:bodyPr>
          <a:lstStyle/>
          <a:p>
            <a:pPr marL="0" indent="0">
              <a:buNone/>
            </a:pPr>
            <a:r>
              <a:rPr lang="es-ES" dirty="0"/>
              <a:t>Es posible que, en el plan de decisiones anticipadas, las personas también quieran especificar sus voluntades en cuanto a otros ámbitos de su vida, como, por ejemplo</a:t>
            </a:r>
            <a:r>
              <a:rPr lang="en-GB" dirty="0"/>
              <a:t>:</a:t>
            </a:r>
          </a:p>
          <a:p>
            <a:pPr lvl="1" fontAlgn="base"/>
            <a:r>
              <a:rPr lang="es-ES" sz="2200" dirty="0"/>
              <a:t>el cuidado de los hijos</a:t>
            </a:r>
          </a:p>
          <a:p>
            <a:pPr lvl="1" fontAlgn="base"/>
            <a:r>
              <a:rPr lang="es-ES" sz="2200" dirty="0"/>
              <a:t>el hogar</a:t>
            </a:r>
          </a:p>
          <a:p>
            <a:pPr lvl="1" fontAlgn="base"/>
            <a:r>
              <a:rPr lang="es-ES" sz="2200" dirty="0"/>
              <a:t>facturas y bienes</a:t>
            </a:r>
          </a:p>
          <a:p>
            <a:pPr lvl="1" fontAlgn="base"/>
            <a:r>
              <a:rPr lang="es-ES" sz="2200" dirty="0"/>
              <a:t>impuestos</a:t>
            </a:r>
          </a:p>
          <a:p>
            <a:pPr lvl="1"/>
            <a:r>
              <a:rPr lang="es-ES" sz="2200" dirty="0"/>
              <a:t>mascotas</a:t>
            </a:r>
            <a:endParaRPr lang="x-none" sz="2200"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- 11</a:t>
            </a:r>
            <a:endParaRPr lang="x-none" sz="2700" dirty="0"/>
          </a:p>
        </p:txBody>
      </p:sp>
    </p:spTree>
    <p:extLst>
      <p:ext uri="{BB962C8B-B14F-4D97-AF65-F5344CB8AC3E}">
        <p14:creationId xmlns:p14="http://schemas.microsoft.com/office/powerpoint/2010/main" val="29086018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0EF8D8-498F-824E-AAC4-117437FD0E70}"/>
              </a:ext>
            </a:extLst>
          </p:cNvPr>
          <p:cNvSpPr>
            <a:spLocks noGrp="1"/>
          </p:cNvSpPr>
          <p:nvPr>
            <p:ph type="body" sz="quarter" idx="13"/>
          </p:nvPr>
        </p:nvSpPr>
        <p:spPr/>
        <p:txBody>
          <a:bodyPr/>
          <a:lstStyle/>
          <a:p>
            <a:r>
              <a:rPr lang="es-ES" dirty="0"/>
              <a:t>«Cláusulas Ulises»</a:t>
            </a:r>
            <a:endParaRPr lang="x-none"/>
          </a:p>
        </p:txBody>
      </p:sp>
      <p:sp>
        <p:nvSpPr>
          <p:cNvPr id="3" name="Content Placeholder 2">
            <a:extLst>
              <a:ext uri="{FF2B5EF4-FFF2-40B4-BE49-F238E27FC236}">
                <a16:creationId xmlns:a16="http://schemas.microsoft.com/office/drawing/2014/main" id="{D8A33E69-3BCD-4A52-B917-625A1D9459DF}"/>
              </a:ext>
            </a:extLst>
          </p:cNvPr>
          <p:cNvSpPr>
            <a:spLocks noGrp="1"/>
          </p:cNvSpPr>
          <p:nvPr>
            <p:ph sz="quarter" idx="14"/>
          </p:nvPr>
        </p:nvSpPr>
        <p:spPr/>
        <p:txBody>
          <a:bodyPr>
            <a:normAutofit lnSpcReduction="10000"/>
          </a:bodyPr>
          <a:lstStyle/>
          <a:p>
            <a:pPr algn="just"/>
            <a:r>
              <a:rPr lang="es-ES" sz="2000" dirty="0"/>
              <a:t>Un plan de decisiones anticipadas no debe impedir que una persona cambie de opinión</a:t>
            </a:r>
            <a:r>
              <a:rPr lang="en-GB" sz="2000" dirty="0"/>
              <a:t>.</a:t>
            </a:r>
            <a:endParaRPr lang="x-none" sz="2000" dirty="0"/>
          </a:p>
          <a:p>
            <a:pPr algn="just"/>
            <a:r>
              <a:rPr lang="es-ES" sz="2000" dirty="0"/>
              <a:t>Sin embargo, es posible que algunas personas quieran prever una situación futura en la que expresen o declaren una voluntad que no se corresponda con sus valores y su voluntad a largo plazo</a:t>
            </a:r>
            <a:r>
              <a:rPr lang="en-GB" sz="2000" dirty="0"/>
              <a:t>. </a:t>
            </a:r>
            <a:endParaRPr lang="x-none" sz="2000" dirty="0"/>
          </a:p>
          <a:p>
            <a:pPr algn="just"/>
            <a:r>
              <a:rPr lang="es-ES" sz="2000" dirty="0"/>
              <a:t>Puede especificarse </a:t>
            </a:r>
            <a:r>
              <a:rPr lang="es-ES" sz="2000" b="1" u="sng" dirty="0"/>
              <a:t>explícitamente</a:t>
            </a:r>
            <a:r>
              <a:rPr lang="es-ES" sz="2000" dirty="0"/>
              <a:t> que aquello que hayan declarado en su plan de decisiones anticipadas tiene prioridad sobre las voluntades y preferencias declaradas en situaciones futuras específicas</a:t>
            </a:r>
            <a:r>
              <a:rPr lang="en-GB" sz="2000" dirty="0"/>
              <a:t> –  “</a:t>
            </a:r>
            <a:r>
              <a:rPr lang="en-GB" sz="2000" dirty="0" err="1"/>
              <a:t>Cláusulas</a:t>
            </a:r>
            <a:r>
              <a:rPr lang="en-GB" sz="2000" dirty="0"/>
              <a:t> Ulises”. </a:t>
            </a:r>
          </a:p>
          <a:p>
            <a:pPr algn="just"/>
            <a:r>
              <a:rPr lang="es-ES" sz="2000" dirty="0"/>
              <a:t>Esta medida se debe emplear con precaución, en especial si autoriza a otros a usar la fuerza</a:t>
            </a:r>
            <a:r>
              <a:rPr lang="en-GB" sz="2000" dirty="0"/>
              <a:t>. </a:t>
            </a:r>
          </a:p>
          <a:p>
            <a:pPr algn="just"/>
            <a:r>
              <a:rPr lang="es-ES" sz="2000" dirty="0"/>
              <a:t>Una medida de salvaguardia adicional podría ser que un grupo de personas de apoyo confirmaran que la cláusula Ulises refleja la voluntad y las preferencias a largo plazo de la persona</a:t>
            </a:r>
            <a:r>
              <a:rPr lang="en-GB" sz="2000" dirty="0"/>
              <a:t>.</a:t>
            </a:r>
            <a:endParaRPr lang="x-none" sz="2000" dirty="0"/>
          </a:p>
          <a:p>
            <a:pPr algn="just"/>
            <a:r>
              <a:rPr lang="es-ES" sz="2000" dirty="0"/>
              <a:t>Después de que se haya producido la situación, la persona debe revisar con mucha atención la cláusula Ulises para asegurarse de que las medidas adoptadas fueron útiles y coherentes con sus valores y con su voluntad a largo plazo</a:t>
            </a:r>
            <a:r>
              <a:rPr lang="en-GB" sz="2000" dirty="0"/>
              <a:t>. </a:t>
            </a:r>
            <a:endParaRPr lang="x-none" sz="2000"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- 12</a:t>
            </a:r>
            <a:endParaRPr lang="x-none" sz="2700" dirty="0"/>
          </a:p>
        </p:txBody>
      </p:sp>
    </p:spTree>
    <p:extLst>
      <p:ext uri="{BB962C8B-B14F-4D97-AF65-F5344CB8AC3E}">
        <p14:creationId xmlns:p14="http://schemas.microsoft.com/office/powerpoint/2010/main" val="5493130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585D46-3D96-7044-85EF-1D82417BF270}"/>
              </a:ext>
            </a:extLst>
          </p:cNvPr>
          <p:cNvSpPr>
            <a:spLocks noGrp="1"/>
          </p:cNvSpPr>
          <p:nvPr>
            <p:ph type="body" sz="quarter" idx="13"/>
          </p:nvPr>
        </p:nvSpPr>
        <p:spPr/>
        <p:txBody>
          <a:bodyPr/>
          <a:lstStyle/>
          <a:p>
            <a:r>
              <a:rPr lang="es-ES" dirty="0"/>
              <a:t>Ejemplos prácticos de cláusulas Ulises:  </a:t>
            </a:r>
          </a:p>
        </p:txBody>
      </p:sp>
      <p:sp>
        <p:nvSpPr>
          <p:cNvPr id="3" name="Content Placeholder 2">
            <a:extLst>
              <a:ext uri="{FF2B5EF4-FFF2-40B4-BE49-F238E27FC236}">
                <a16:creationId xmlns:a16="http://schemas.microsoft.com/office/drawing/2014/main" id="{C7F13260-0DDB-4DEB-974E-F8AD733FEEF8}"/>
              </a:ext>
            </a:extLst>
          </p:cNvPr>
          <p:cNvSpPr>
            <a:spLocks noGrp="1"/>
          </p:cNvSpPr>
          <p:nvPr>
            <p:ph sz="quarter" idx="14"/>
          </p:nvPr>
        </p:nvSpPr>
        <p:spPr>
          <a:xfrm>
            <a:off x="507195" y="1657350"/>
            <a:ext cx="10694205" cy="4353838"/>
          </a:xfrm>
        </p:spPr>
        <p:txBody>
          <a:bodyPr>
            <a:normAutofit/>
          </a:bodyPr>
          <a:lstStyle/>
          <a:p>
            <a:pPr marL="457200" lvl="0" indent="-457200" algn="just" fontAlgn="base">
              <a:buFont typeface="+mj-lt"/>
              <a:buAutoNum type="arabicPeriod"/>
            </a:pPr>
            <a:r>
              <a:rPr lang="es-ES" i="1" dirty="0"/>
              <a:t>A </a:t>
            </a:r>
            <a:r>
              <a:rPr lang="es-ES" b="1" i="1" dirty="0" err="1"/>
              <a:t>Kwame</a:t>
            </a:r>
            <a:r>
              <a:rPr lang="es-ES" i="1" dirty="0"/>
              <a:t> le han diagnosticado un trastorno bipolar. Sabe que un tipo concreto de medicación le produce unos efectos extremadamente negativos. Tiene muy claro que no quiere este tipo de medicación, pero le preocupa que, cuando esté muy deprimido, no se sepa imponer y no pueda rechazar la medicación que el personal le dé. Por lo tanto, decide que en el documento de voluntades anticipadas especificará que no quiere que le administren este tipo de medicación en ninguna suerte de circunstancia, aunque durante una crisis la </a:t>
            </a:r>
            <a:r>
              <a:rPr lang="es-ES" i="1" dirty="0" err="1"/>
              <a:t>puediera</a:t>
            </a:r>
            <a:r>
              <a:rPr lang="es-ES" i="1" dirty="0"/>
              <a:t> aceptar. </a:t>
            </a:r>
          </a:p>
          <a:p>
            <a:pPr marL="457200" lvl="0" indent="-457200" algn="just" fontAlgn="base">
              <a:buFont typeface="+mj-lt"/>
              <a:buAutoNum type="arabicPeriod"/>
            </a:pPr>
            <a:endParaRPr lang="es-ES" i="1" dirty="0"/>
          </a:p>
          <a:p>
            <a:pPr marL="457200" lvl="0" indent="-457200" algn="just" fontAlgn="base">
              <a:buFont typeface="+mj-lt"/>
              <a:buAutoNum type="arabicPeriod"/>
            </a:pPr>
            <a:endParaRPr lang="es-ES" dirty="0"/>
          </a:p>
          <a:p>
            <a:pPr algn="just"/>
            <a:endParaRPr lang="x-none" i="1"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- 13</a:t>
            </a:r>
            <a:endParaRPr lang="x-none" sz="2700" dirty="0"/>
          </a:p>
        </p:txBody>
      </p:sp>
    </p:spTree>
    <p:extLst>
      <p:ext uri="{BB962C8B-B14F-4D97-AF65-F5344CB8AC3E}">
        <p14:creationId xmlns:p14="http://schemas.microsoft.com/office/powerpoint/2010/main" val="1495546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E8C44-C754-419A-9D69-A057C0478D7C}"/>
              </a:ext>
            </a:extLst>
          </p:cNvPr>
          <p:cNvSpPr>
            <a:spLocks noGrp="1"/>
          </p:cNvSpPr>
          <p:nvPr>
            <p:ph sz="quarter" idx="14"/>
          </p:nvPr>
        </p:nvSpPr>
        <p:spPr>
          <a:xfrm>
            <a:off x="507195" y="1511188"/>
            <a:ext cx="10960905" cy="4500000"/>
          </a:xfrm>
        </p:spPr>
        <p:txBody>
          <a:bodyPr>
            <a:normAutofit lnSpcReduction="10000"/>
          </a:bodyPr>
          <a:lstStyle/>
          <a:p>
            <a:pPr marL="457200" lvl="0" indent="-457200" algn="just" fontAlgn="base">
              <a:buFont typeface="+mj-lt"/>
              <a:buAutoNum type="arabicPeriod" startAt="2"/>
            </a:pPr>
            <a:r>
              <a:rPr lang="es-ES" b="1" i="1" dirty="0"/>
              <a:t>Li-Ming</a:t>
            </a:r>
            <a:r>
              <a:rPr lang="es-ES" i="1" dirty="0"/>
              <a:t> es consciente de que, en el futuro, cada vez le resultará más difícil tomar decisiones sobre su vida debido al avance de la enfermedad de Alzheimer. Confía en su prima, que la conoce muy bien y que siempre ha apoyado sus decisiones. En cambio, no quiere que su hermano intervenga en ninguna decisión relacionada con su vida, porque probablemente invalidaría su voluntad y sus preferencias, ya que a menudo piensa que él sabe qué es lo que más le conviene a ella. Por lo tanto, redacta un documento de voluntades anticipadas en el que establece quién está autorizado a comunicar su voluntad y sus preferencias —por ejemplo, su prima— si ella no está en condiciones de comunicarlas por sí misma, y en el que también especifica sus preferencias futuras, algunas de las cuales ya puede identificar ahora. Así, por ejemplo, especifica que quiere vivir en su casa y que quiere recibir el apoyo allí, en vez de ir a una residencia para gente mayor; también especifica a qué se puede destinar su dinero, quién puede tener las llaves de su casa, las enfermedades para las que necesita medicación, qué medicamentos no está dispuesta a tomar, etc. </a:t>
            </a:r>
            <a:endParaRPr lang="es-ES" dirty="0"/>
          </a:p>
          <a:p>
            <a:pPr marL="457200" indent="-457200" algn="just">
              <a:buFont typeface="+mj-lt"/>
              <a:buAutoNum type="arabicPeriod" startAt="2"/>
            </a:pPr>
            <a:endParaRPr lang="x-none" i="1"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- 14</a:t>
            </a:r>
            <a:endParaRPr lang="x-none" sz="2700" dirty="0"/>
          </a:p>
        </p:txBody>
      </p:sp>
    </p:spTree>
    <p:extLst>
      <p:ext uri="{BB962C8B-B14F-4D97-AF65-F5344CB8AC3E}">
        <p14:creationId xmlns:p14="http://schemas.microsoft.com/office/powerpoint/2010/main" val="13481091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585EA1-937B-BB48-BC03-7ECD92148901}"/>
              </a:ext>
            </a:extLst>
          </p:cNvPr>
          <p:cNvSpPr>
            <a:spLocks noGrp="1"/>
          </p:cNvSpPr>
          <p:nvPr>
            <p:ph type="body" sz="quarter" idx="13"/>
          </p:nvPr>
        </p:nvSpPr>
        <p:spPr/>
        <p:txBody>
          <a:bodyPr/>
          <a:lstStyle/>
          <a:p>
            <a:r>
              <a:rPr lang="es-ES" dirty="0"/>
              <a:t>¿Cuándo entran en vigor los planes de decisiones anticipadas? </a:t>
            </a:r>
            <a:endParaRPr lang="x-none"/>
          </a:p>
        </p:txBody>
      </p:sp>
      <p:sp>
        <p:nvSpPr>
          <p:cNvPr id="3" name="Content Placeholder 2">
            <a:extLst>
              <a:ext uri="{FF2B5EF4-FFF2-40B4-BE49-F238E27FC236}">
                <a16:creationId xmlns:a16="http://schemas.microsoft.com/office/drawing/2014/main" id="{B54977B8-1FDC-4469-A1FD-5302FE36CB1C}"/>
              </a:ext>
            </a:extLst>
          </p:cNvPr>
          <p:cNvSpPr>
            <a:spLocks noGrp="1"/>
          </p:cNvSpPr>
          <p:nvPr>
            <p:ph sz="quarter" idx="14"/>
          </p:nvPr>
        </p:nvSpPr>
        <p:spPr/>
        <p:txBody>
          <a:bodyPr>
            <a:noAutofit/>
          </a:bodyPr>
          <a:lstStyle/>
          <a:p>
            <a:pPr marL="0" indent="0" algn="just">
              <a:buNone/>
            </a:pPr>
            <a:r>
              <a:rPr lang="es-ES" sz="1900" dirty="0"/>
              <a:t>Actualmente, en la mayoría de los países que han establecido mecanismos de decisiones anticipadas: </a:t>
            </a:r>
          </a:p>
          <a:p>
            <a:pPr algn="just"/>
            <a:r>
              <a:rPr lang="es-ES" sz="1900" dirty="0"/>
              <a:t>Los planes de decisiones anticipadas entran en vigor cuando se determina que la persona no tiene la competencia necesaria para tomar decisiones</a:t>
            </a:r>
            <a:r>
              <a:rPr lang="en-US" sz="1900" dirty="0"/>
              <a:t>. </a:t>
            </a:r>
          </a:p>
          <a:p>
            <a:pPr algn="just"/>
            <a:r>
              <a:rPr lang="es-ES" sz="1900" dirty="0"/>
              <a:t>Cuando el plan de decisiones anticipadas entra en vigor, la persona ya no puede tomar directamente sus propias decisiones ni puede cambiar de opinión</a:t>
            </a:r>
            <a:r>
              <a:rPr lang="en-US" sz="1900" dirty="0"/>
              <a:t>.</a:t>
            </a:r>
          </a:p>
          <a:p>
            <a:pPr algn="just"/>
            <a:r>
              <a:rPr lang="es-ES" sz="1900" dirty="0"/>
              <a:t>La ley exige que, para que una persona pueda hacer un plan de decisiones anticipadas, es necesario que tenga </a:t>
            </a:r>
            <a:r>
              <a:rPr lang="es-ES" sz="1900" i="1" dirty="0"/>
              <a:t>competencia</a:t>
            </a:r>
            <a:r>
              <a:rPr lang="en-US" sz="1900" dirty="0"/>
              <a:t>: </a:t>
            </a:r>
          </a:p>
          <a:p>
            <a:pPr lvl="2" algn="just">
              <a:spcAft>
                <a:spcPts val="600"/>
              </a:spcAft>
            </a:pPr>
            <a:r>
              <a:rPr lang="es-ES" sz="1900" dirty="0"/>
              <a:t>las personas bajo tutela no pueden hacer un plan de decisiones anticipadas que sea válido jurídicamente</a:t>
            </a:r>
            <a:r>
              <a:rPr lang="en-US" sz="1900" dirty="0"/>
              <a:t>; </a:t>
            </a:r>
          </a:p>
          <a:p>
            <a:pPr lvl="2" algn="just">
              <a:spcAft>
                <a:spcPts val="600"/>
              </a:spcAft>
            </a:pPr>
            <a:r>
              <a:rPr lang="es-ES" sz="1900" dirty="0"/>
              <a:t>los planes de decisiones anticipadas no son válidos jurídicamente si se hacen en una situación de crisis o en otras circunstancias en las que se considere que la persona no tiene la capacidad necesaria para tomar decisiones</a:t>
            </a:r>
            <a:r>
              <a:rPr lang="en-US" sz="1900" dirty="0"/>
              <a:t>.</a:t>
            </a:r>
          </a:p>
          <a:p>
            <a:pPr algn="just"/>
            <a:r>
              <a:rPr lang="es-ES" sz="1900" dirty="0"/>
              <a:t>A veces se considera que los planes de decisiones anticipadas no tienen vigencia en situaciones en las que una persona es ingresada involuntariamente en un servicio social o de salud mental</a:t>
            </a:r>
            <a:r>
              <a:rPr lang="en-US" sz="1900" dirty="0"/>
              <a:t>. </a:t>
            </a:r>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- 15</a:t>
            </a:r>
            <a:endParaRPr lang="x-none" sz="2700" dirty="0"/>
          </a:p>
        </p:txBody>
      </p:sp>
    </p:spTree>
    <p:extLst>
      <p:ext uri="{BB962C8B-B14F-4D97-AF65-F5344CB8AC3E}">
        <p14:creationId xmlns:p14="http://schemas.microsoft.com/office/powerpoint/2010/main" val="12581565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153EA-366E-436A-A6BE-DC96E2B6AA7B}"/>
              </a:ext>
            </a:extLst>
          </p:cNvPr>
          <p:cNvSpPr>
            <a:spLocks noGrp="1"/>
          </p:cNvSpPr>
          <p:nvPr>
            <p:ph sz="quarter" idx="14"/>
          </p:nvPr>
        </p:nvSpPr>
        <p:spPr>
          <a:xfrm>
            <a:off x="507195" y="1295400"/>
            <a:ext cx="11174412" cy="4715788"/>
          </a:xfrm>
        </p:spPr>
        <p:txBody>
          <a:bodyPr>
            <a:normAutofit/>
          </a:bodyPr>
          <a:lstStyle/>
          <a:p>
            <a:pPr algn="just"/>
            <a:r>
              <a:rPr lang="es-ES" dirty="0"/>
              <a:t>Este tipo de documentos de voluntades anticipadas pueden permitir a las personas ejercer un cierto control sobre las opciones de apoyo, de atención o de tratamiento propuestas, pero, sin embargo, no cumplen plenamente la CDPD</a:t>
            </a:r>
            <a:r>
              <a:rPr lang="en-GB" dirty="0"/>
              <a:t>.</a:t>
            </a:r>
            <a:endParaRPr lang="x-none" dirty="0"/>
          </a:p>
          <a:p>
            <a:pPr algn="just"/>
            <a:r>
              <a:rPr lang="es-ES" b="1" dirty="0"/>
              <a:t>La CDPD exige un abordaje totalmente diferente</a:t>
            </a:r>
            <a:r>
              <a:rPr lang="en-GB" b="1" dirty="0"/>
              <a:t>: </a:t>
            </a:r>
            <a:endParaRPr lang="x-none" b="1" dirty="0"/>
          </a:p>
          <a:p>
            <a:pPr lvl="2" algn="just"/>
            <a:r>
              <a:rPr lang="es-ES" sz="2200" dirty="0"/>
              <a:t>Según el artículo 12 de la CDPD, las personas pueden ejercer </a:t>
            </a:r>
            <a:r>
              <a:rPr lang="es-ES" sz="2200" b="1" u="sng" dirty="0"/>
              <a:t>siempre</a:t>
            </a:r>
            <a:r>
              <a:rPr lang="es-ES" sz="2200" dirty="0"/>
              <a:t> su derecho a la capacidad jurídica.</a:t>
            </a:r>
            <a:r>
              <a:rPr lang="en-GB" sz="2200" b="1" u="sng" dirty="0"/>
              <a:t> </a:t>
            </a:r>
          </a:p>
          <a:p>
            <a:pPr lvl="2" algn="just"/>
            <a:r>
              <a:rPr lang="es-ES" sz="2200" dirty="0"/>
              <a:t>Las personas deben conservar su derecho a tomar decisiones directamente y a cambiar de opinión, incluso en los casos en los que hayan redactado un plan de decisiones anticipadas</a:t>
            </a:r>
            <a:r>
              <a:rPr lang="en-GB" sz="2200" dirty="0"/>
              <a:t>.</a:t>
            </a:r>
          </a:p>
          <a:p>
            <a:pPr lvl="2" algn="just"/>
            <a:r>
              <a:rPr lang="es-ES" sz="2200" dirty="0"/>
              <a:t>El hecho de que las personas redacten planes de decisiones anticipadas no quiere decir que estén </a:t>
            </a:r>
            <a:r>
              <a:rPr lang="es-ES" sz="2200" i="1" dirty="0"/>
              <a:t>incapacitadas jurídicamente</a:t>
            </a:r>
            <a:r>
              <a:rPr lang="es-ES" sz="2200" dirty="0"/>
              <a:t>. </a:t>
            </a:r>
            <a:endParaRPr lang="x-none" sz="2200" dirty="0"/>
          </a:p>
          <a:p>
            <a:pPr algn="just"/>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- 16</a:t>
            </a:r>
            <a:endParaRPr lang="x-none" sz="2700" dirty="0"/>
          </a:p>
        </p:txBody>
      </p:sp>
    </p:spTree>
    <p:extLst>
      <p:ext uri="{BB962C8B-B14F-4D97-AF65-F5344CB8AC3E}">
        <p14:creationId xmlns:p14="http://schemas.microsoft.com/office/powerpoint/2010/main" val="18709332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B9143-2570-4E02-9E85-98611CFE64DB}"/>
              </a:ext>
            </a:extLst>
          </p:cNvPr>
          <p:cNvSpPr>
            <a:spLocks noGrp="1"/>
          </p:cNvSpPr>
          <p:nvPr>
            <p:ph sz="quarter" idx="14"/>
          </p:nvPr>
        </p:nvSpPr>
        <p:spPr>
          <a:xfrm>
            <a:off x="507195" y="1333500"/>
            <a:ext cx="11174412" cy="4677688"/>
          </a:xfrm>
        </p:spPr>
        <p:txBody>
          <a:bodyPr>
            <a:normAutofit/>
          </a:bodyPr>
          <a:lstStyle/>
          <a:p>
            <a:pPr algn="just"/>
            <a:r>
              <a:rPr lang="es-ES" dirty="0"/>
              <a:t>Puede resultar útil redactar un plan de decisiones anticipadas que sea vinculante en aquellas situaciones en las que una persona no esté en condiciones de comunicar directamente su voluntad y sus preferencias</a:t>
            </a:r>
            <a:r>
              <a:rPr lang="en-GB" dirty="0"/>
              <a:t>.</a:t>
            </a:r>
          </a:p>
          <a:p>
            <a:pPr algn="just"/>
            <a:r>
              <a:rPr lang="es-ES" dirty="0"/>
              <a:t>Esto garantiza que el resto de personas respetarán las directrices especificadas en el plan de decisiones anticipadas</a:t>
            </a:r>
            <a:r>
              <a:rPr lang="en-US" dirty="0"/>
              <a:t>.</a:t>
            </a:r>
          </a:p>
          <a:p>
            <a:pPr algn="just"/>
            <a:r>
              <a:rPr lang="es-ES" dirty="0"/>
              <a:t>En estos casos, la persona debe especificar las situaciones o los criterios de acuerdo con los que la persona de apoyo puede empezar a aplicar/ debe dejar de aplicar el plan de decisiones anticipadas</a:t>
            </a:r>
            <a:r>
              <a:rPr lang="en-US" dirty="0"/>
              <a:t>.</a:t>
            </a:r>
          </a:p>
          <a:p>
            <a:pPr algn="just"/>
            <a:r>
              <a:rPr lang="es-ES" dirty="0"/>
              <a:t>La implementación de un plan de decisiones anticipadas no debe impedir que las personas de apoyo intenten ponerse en contacto y comunicarse directamente y con regularidad con la persona en cuestión.</a:t>
            </a:r>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- 17</a:t>
            </a:r>
            <a:endParaRPr lang="x-none" sz="2700" dirty="0"/>
          </a:p>
        </p:txBody>
      </p:sp>
    </p:spTree>
    <p:extLst>
      <p:ext uri="{BB962C8B-B14F-4D97-AF65-F5344CB8AC3E}">
        <p14:creationId xmlns:p14="http://schemas.microsoft.com/office/powerpoint/2010/main" val="740010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3E5FA-A38B-4597-BE7B-215D8632E8AC}"/>
              </a:ext>
            </a:extLst>
          </p:cNvPr>
          <p:cNvSpPr>
            <a:spLocks noGrp="1"/>
          </p:cNvSpPr>
          <p:nvPr>
            <p:ph sz="quarter" idx="14"/>
          </p:nvPr>
        </p:nvSpPr>
        <p:spPr>
          <a:xfrm>
            <a:off x="507195" y="1371600"/>
            <a:ext cx="11174412" cy="4639588"/>
          </a:xfrm>
        </p:spPr>
        <p:txBody>
          <a:bodyPr/>
          <a:lstStyle/>
          <a:p>
            <a:pPr algn="just"/>
            <a:r>
              <a:rPr lang="es-ES" dirty="0"/>
              <a:t>Cuando las personas pueden comunicar directamente su voluntad y sus preferencias, los planes de voluntades anticipadas pueden ser unas </a:t>
            </a:r>
            <a:r>
              <a:rPr lang="es-ES" b="1" u="sng" dirty="0"/>
              <a:t>herramientas de comunicación</a:t>
            </a:r>
            <a:r>
              <a:rPr lang="es-ES" dirty="0"/>
              <a:t> muy útiles para estructurar los debates </a:t>
            </a:r>
            <a:r>
              <a:rPr lang="en-GB" dirty="0"/>
              <a:t>:</a:t>
            </a:r>
            <a:endParaRPr lang="x-none" dirty="0"/>
          </a:p>
          <a:p>
            <a:pPr lvl="2" algn="just" fontAlgn="base"/>
            <a:r>
              <a:rPr lang="es-ES" sz="2200" dirty="0"/>
              <a:t>Son útiles para explorar y debatir con las personas de apoyo las posibles situaciones que requerirán una toma de decisiones, las ventajas y los inconvenientes de las decisiones, etc. </a:t>
            </a:r>
          </a:p>
          <a:p>
            <a:pPr lvl="2" algn="just" fontAlgn="base"/>
            <a:r>
              <a:rPr lang="es-ES" sz="2200" dirty="0"/>
              <a:t>Pueden facilitar que las personas de apoyo se sientan cómodas con los planes y que no les preocupe tenerlos que poner en práctica. </a:t>
            </a:r>
          </a:p>
          <a:p>
            <a:pPr lvl="2" algn="just" fontAlgn="base"/>
            <a:r>
              <a:rPr lang="es-ES" sz="2200" dirty="0"/>
              <a:t>Se pueden usar como punto de referencia para la voluntad y las preferencias de la persona en cuestión</a:t>
            </a:r>
            <a:r>
              <a:rPr lang="en-US" sz="2200" dirty="0"/>
              <a:t>. </a:t>
            </a: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- 18</a:t>
            </a:r>
            <a:endParaRPr lang="x-none" sz="2700" dirty="0"/>
          </a:p>
        </p:txBody>
      </p:sp>
    </p:spTree>
    <p:extLst>
      <p:ext uri="{BB962C8B-B14F-4D97-AF65-F5344CB8AC3E}">
        <p14:creationId xmlns:p14="http://schemas.microsoft.com/office/powerpoint/2010/main" val="15641430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E5F59B-D8FB-8940-A011-78031B45DFCD}"/>
              </a:ext>
            </a:extLst>
          </p:cNvPr>
          <p:cNvSpPr>
            <a:spLocks noGrp="1"/>
          </p:cNvSpPr>
          <p:nvPr>
            <p:ph type="body" sz="quarter" idx="13"/>
          </p:nvPr>
        </p:nvSpPr>
        <p:spPr/>
        <p:txBody>
          <a:bodyPr/>
          <a:lstStyle/>
          <a:p>
            <a:r>
              <a:rPr lang="es-ES" dirty="0"/>
              <a:t>La planificación de decisiones anticipadas en los países </a:t>
            </a:r>
          </a:p>
        </p:txBody>
      </p:sp>
      <p:sp>
        <p:nvSpPr>
          <p:cNvPr id="4" name="Text Box 80">
            <a:extLst>
              <a:ext uri="{FF2B5EF4-FFF2-40B4-BE49-F238E27FC236}">
                <a16:creationId xmlns:a16="http://schemas.microsoft.com/office/drawing/2014/main" id="{92C1162F-7F08-45CF-8C29-7D1B913744A0}"/>
              </a:ext>
            </a:extLst>
          </p:cNvPr>
          <p:cNvSpPr txBox="1"/>
          <p:nvPr/>
        </p:nvSpPr>
        <p:spPr>
          <a:xfrm>
            <a:off x="1127761" y="1532429"/>
            <a:ext cx="9936479" cy="4225426"/>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a:spcAft>
                <a:spcPts val="1200"/>
              </a:spcAft>
              <a:defRPr/>
            </a:pPr>
            <a:r>
              <a:rPr lang="es-ES" sz="2000" b="1" i="1" dirty="0"/>
              <a:t>Ejemplo: la ley alemana (2009)</a:t>
            </a:r>
            <a:r>
              <a:rPr kumimoji="0" lang="en-GB" sz="20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p>
          <a:p>
            <a:pPr algn="just"/>
            <a:r>
              <a:rPr lang="es-ES" sz="2000" dirty="0"/>
              <a:t>Alemania dispone de una ley en virtud de la cual los documentos de decisiones anticipadas son vinculantes, incluso en los contextos de atención en salud mental. Cuando alguien redacta un documento de decisiones anticipadas, puede designar a una persona de apoyo para que se encargue de hacer valer su voluntad ante los profesionales sanitarios. </a:t>
            </a:r>
          </a:p>
          <a:p>
            <a:pPr algn="just"/>
            <a:r>
              <a:rPr lang="es-ES" sz="2000" dirty="0"/>
              <a:t> </a:t>
            </a:r>
          </a:p>
          <a:p>
            <a:pPr algn="just"/>
            <a:r>
              <a:rPr lang="es-ES" sz="2000" dirty="0"/>
              <a:t>La ley también prevé que, si la persona no dispone de un documento de decisiones anticipadas, su presunta voluntad en cuanto al tratamiento se debe determinar tomando como base hechos específicos, tales como manifestaciones verbales anteriores.</a:t>
            </a:r>
          </a:p>
          <a:p>
            <a:pPr algn="just"/>
            <a:r>
              <a:rPr lang="es-ES" sz="2000" dirty="0"/>
              <a:t> </a:t>
            </a:r>
          </a:p>
          <a:p>
            <a:pPr algn="just"/>
            <a:r>
              <a:rPr lang="es-ES" sz="2000" dirty="0"/>
              <a:t>Tras la entrada en vigor de esta ley, las personas usuarias de servicios de salud mental han desarrollado un modelo de documento de decisiones anticipadas contra cualquier forma de coacción en psiquiatría, el cual se denomina </a:t>
            </a:r>
            <a:r>
              <a:rPr lang="es-ES" sz="2000" dirty="0" err="1"/>
              <a:t>PatVerfü</a:t>
            </a:r>
            <a:r>
              <a:rPr lang="es-ES" sz="2000" dirty="0"/>
              <a:t>.</a:t>
            </a:r>
          </a:p>
        </p:txBody>
      </p:sp>
      <p:sp>
        <p:nvSpPr>
          <p:cNvPr id="6"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- 19</a:t>
            </a:r>
            <a:endParaRPr lang="x-none" sz="2700" dirty="0"/>
          </a:p>
        </p:txBody>
      </p:sp>
    </p:spTree>
    <p:extLst>
      <p:ext uri="{BB962C8B-B14F-4D97-AF65-F5344CB8AC3E}">
        <p14:creationId xmlns:p14="http://schemas.microsoft.com/office/powerpoint/2010/main" val="150342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58CF1F-20B9-D04E-B4D5-E8832A617503}"/>
              </a:ext>
            </a:extLst>
          </p:cNvPr>
          <p:cNvSpPr>
            <a:spLocks noGrp="1"/>
          </p:cNvSpPr>
          <p:nvPr>
            <p:ph type="body" sz="quarter" idx="13"/>
          </p:nvPr>
        </p:nvSpPr>
        <p:spPr/>
        <p:txBody>
          <a:bodyPr/>
          <a:lstStyle/>
          <a:p>
            <a:r>
              <a:rPr lang="es-ES" dirty="0"/>
              <a:t>Las pruebas funcionales </a:t>
            </a:r>
          </a:p>
        </p:txBody>
      </p:sp>
      <p:sp>
        <p:nvSpPr>
          <p:cNvPr id="3" name="Content Placeholder 2">
            <a:extLst>
              <a:ext uri="{FF2B5EF4-FFF2-40B4-BE49-F238E27FC236}">
                <a16:creationId xmlns:a16="http://schemas.microsoft.com/office/drawing/2014/main" id="{DD47CBDB-699E-4FBF-80C5-3591F6DA31F3}"/>
              </a:ext>
            </a:extLst>
          </p:cNvPr>
          <p:cNvSpPr>
            <a:spLocks noGrp="1"/>
          </p:cNvSpPr>
          <p:nvPr>
            <p:ph sz="quarter" idx="14"/>
          </p:nvPr>
        </p:nvSpPr>
        <p:spPr>
          <a:xfrm>
            <a:off x="507195" y="1371600"/>
            <a:ext cx="11174412" cy="4639588"/>
          </a:xfrm>
        </p:spPr>
        <p:txBody>
          <a:bodyPr>
            <a:noAutofit/>
          </a:bodyPr>
          <a:lstStyle/>
          <a:p>
            <a:pPr>
              <a:spcAft>
                <a:spcPts val="600"/>
              </a:spcAft>
            </a:pPr>
            <a:r>
              <a:rPr lang="es-ES" sz="2000" dirty="0"/>
              <a:t>En el ámbito de la salud mental, a menudo se llevan a cabo pruebas funcionales para determinar la </a:t>
            </a:r>
            <a:r>
              <a:rPr lang="es-ES" sz="2000" i="1" dirty="0"/>
              <a:t>competencia </a:t>
            </a:r>
            <a:r>
              <a:rPr lang="es-ES" sz="2000" dirty="0"/>
              <a:t>e intentar establecer si una persona </a:t>
            </a:r>
            <a:r>
              <a:rPr lang="en-GB" sz="2000" dirty="0"/>
              <a:t>:</a:t>
            </a:r>
            <a:endParaRPr lang="x-none" sz="2000" dirty="0"/>
          </a:p>
          <a:p>
            <a:pPr lvl="3">
              <a:spcAft>
                <a:spcPts val="600"/>
              </a:spcAft>
            </a:pPr>
            <a:r>
              <a:rPr lang="es-ES" dirty="0"/>
              <a:t>Puede entender la información relativa a una decisión concreta.</a:t>
            </a:r>
          </a:p>
          <a:p>
            <a:pPr lvl="3">
              <a:spcAft>
                <a:spcPts val="600"/>
              </a:spcAft>
            </a:pPr>
            <a:r>
              <a:rPr lang="es-ES" dirty="0"/>
              <a:t>Puede entender las consecuencias que una decisión puede conllevar.</a:t>
            </a:r>
          </a:p>
          <a:p>
            <a:pPr lvl="3">
              <a:spcAft>
                <a:spcPts val="600"/>
              </a:spcAft>
            </a:pPr>
            <a:r>
              <a:rPr lang="es-ES" dirty="0"/>
              <a:t>Puede comunicar la decisión</a:t>
            </a:r>
          </a:p>
          <a:p>
            <a:pPr>
              <a:spcAft>
                <a:spcPts val="600"/>
              </a:spcAft>
            </a:pPr>
            <a:r>
              <a:rPr lang="es-ES" sz="2000" dirty="0"/>
              <a:t>Las </a:t>
            </a:r>
            <a:r>
              <a:rPr lang="es-ES" sz="2000" i="1" dirty="0"/>
              <a:t>pruebas funcionales</a:t>
            </a:r>
            <a:r>
              <a:rPr lang="es-ES" sz="2000" dirty="0"/>
              <a:t> o </a:t>
            </a:r>
            <a:r>
              <a:rPr lang="es-ES" sz="2000" i="1" dirty="0"/>
              <a:t>pruebas de competencia</a:t>
            </a:r>
            <a:r>
              <a:rPr lang="es-ES" sz="2000" dirty="0"/>
              <a:t> las suelen llevar a cabo profesionales de la salud mental y de otras disciplinas o evaluadores de la capacidad</a:t>
            </a:r>
            <a:r>
              <a:rPr lang="en-GB" sz="2000" dirty="0"/>
              <a:t>. </a:t>
            </a:r>
            <a:endParaRPr lang="x-none" sz="2000" dirty="0"/>
          </a:p>
          <a:p>
            <a:pPr>
              <a:spcAft>
                <a:spcPts val="600"/>
              </a:spcAft>
            </a:pPr>
            <a:r>
              <a:rPr lang="es-ES" sz="2000" dirty="0"/>
              <a:t>Estas pruebas son relativas porque la forma en que tomamos decisiones no se puede medir científicamente</a:t>
            </a:r>
            <a:r>
              <a:rPr lang="en-GB" sz="2000" dirty="0"/>
              <a:t>. </a:t>
            </a:r>
          </a:p>
          <a:p>
            <a:pPr>
              <a:spcAft>
                <a:spcPts val="600"/>
              </a:spcAft>
            </a:pPr>
            <a:r>
              <a:rPr lang="es-ES" sz="2000" dirty="0"/>
              <a:t>No existe ningún proceso de toma de decisiones que sea universal, ni ninguna manera correcta o incorrecta de tomar una decisión.</a:t>
            </a:r>
            <a:r>
              <a:rPr lang="en-GB" sz="2000" dirty="0"/>
              <a:t>. </a:t>
            </a:r>
            <a:endParaRPr lang="x-none" sz="2000" dirty="0"/>
          </a:p>
          <a:p>
            <a:pPr>
              <a:spcAft>
                <a:spcPts val="600"/>
              </a:spcAft>
            </a:pPr>
            <a:r>
              <a:rPr lang="es-ES" sz="2000" dirty="0"/>
              <a:t>Todo el mundo tiene derecho, siempre, a decidir, incluso en situaciones de crisis o en situaciones extremas, con independencia de sus aptitudes para tomar o comunicar decisiones</a:t>
            </a:r>
            <a:r>
              <a:rPr lang="en-GB" sz="2000" dirty="0"/>
              <a:t>. </a:t>
            </a:r>
            <a:endParaRPr lang="x-none" sz="2000" dirty="0"/>
          </a:p>
          <a:p>
            <a:pPr>
              <a:spcAft>
                <a:spcPts val="600"/>
              </a:spcAft>
            </a:pPr>
            <a:endParaRPr lang="x-none" sz="2000" dirty="0"/>
          </a:p>
        </p:txBody>
      </p:sp>
      <p:sp>
        <p:nvSpPr>
          <p:cNvPr id="2" name="Title 1">
            <a:extLst>
              <a:ext uri="{FF2B5EF4-FFF2-40B4-BE49-F238E27FC236}">
                <a16:creationId xmlns:a16="http://schemas.microsoft.com/office/drawing/2014/main" id="{09B2DDC6-BF80-4CE8-8B05-A2B554D1042F}"/>
              </a:ext>
            </a:extLst>
          </p:cNvPr>
          <p:cNvSpPr>
            <a:spLocks noGrp="1"/>
          </p:cNvSpPr>
          <p:nvPr>
            <p:ph type="title"/>
          </p:nvPr>
        </p:nvSpPr>
        <p:spPr>
          <a:xfrm>
            <a:off x="422142" y="506412"/>
            <a:ext cx="11274558" cy="369888"/>
          </a:xfrm>
        </p:spPr>
        <p:txBody>
          <a:bodyPr/>
          <a:lstStyle/>
          <a:p>
            <a:r>
              <a:rPr lang="es-ES" sz="2800" dirty="0"/>
              <a:t>Presentación: Comprender el derecho a la capacidad jurídica </a:t>
            </a:r>
            <a:r>
              <a:rPr lang="en-US" sz="2800" dirty="0"/>
              <a:t>– 5</a:t>
            </a:r>
            <a:endParaRPr lang="x-none" sz="2800" dirty="0"/>
          </a:p>
        </p:txBody>
      </p:sp>
    </p:spTree>
    <p:extLst>
      <p:ext uri="{BB962C8B-B14F-4D97-AF65-F5344CB8AC3E}">
        <p14:creationId xmlns:p14="http://schemas.microsoft.com/office/powerpoint/2010/main" val="2875895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0C7A8-AB69-42CE-AFD0-526738165B86}"/>
              </a:ext>
            </a:extLst>
          </p:cNvPr>
          <p:cNvSpPr>
            <a:spLocks noGrp="1"/>
          </p:cNvSpPr>
          <p:nvPr>
            <p:ph sz="quarter" idx="14"/>
          </p:nvPr>
        </p:nvSpPr>
        <p:spPr>
          <a:xfrm>
            <a:off x="507195" y="1276350"/>
            <a:ext cx="11174412" cy="4734838"/>
          </a:xfrm>
        </p:spPr>
        <p:txBody>
          <a:bodyPr/>
          <a:lstStyle/>
          <a:p>
            <a:pPr algn="just"/>
            <a:r>
              <a:rPr lang="es-ES" sz="2100" dirty="0"/>
              <a:t>El hecho de que un país no disponga de leyes o de disposiciones legales relativas a planes/documentos de decisiones anticipadas no significa que los servicios sociales o de salud mental no puedan aplicar estos planes.</a:t>
            </a:r>
          </a:p>
          <a:p>
            <a:pPr algn="just"/>
            <a:r>
              <a:rPr lang="es-ES" sz="2100" dirty="0"/>
              <a:t>Los servicios sociales y de salud mental</a:t>
            </a:r>
            <a:r>
              <a:rPr lang="en-GB" sz="2100" dirty="0"/>
              <a:t>:</a:t>
            </a:r>
            <a:endParaRPr lang="en-US" sz="2100" dirty="0"/>
          </a:p>
          <a:p>
            <a:pPr lvl="3" algn="just"/>
            <a:r>
              <a:rPr lang="es-ES" sz="2100" dirty="0"/>
              <a:t>Pueden adoptar una política que establezca que hay que respetar en todo momento la toma de decisiones de los individuos</a:t>
            </a:r>
            <a:r>
              <a:rPr lang="en-US" sz="2100" dirty="0"/>
              <a:t>. </a:t>
            </a:r>
            <a:endParaRPr lang="x-none" sz="2100" dirty="0"/>
          </a:p>
          <a:p>
            <a:pPr lvl="3" algn="just"/>
            <a:r>
              <a:rPr lang="es-ES" sz="2100" dirty="0"/>
              <a:t>Pueden comunicar a los usuarios de los servicios que tienen la posibilidad de hacer un plan de decisiones anticipadas</a:t>
            </a:r>
            <a:r>
              <a:rPr lang="en-US" sz="2100" dirty="0"/>
              <a:t>.</a:t>
            </a:r>
            <a:endParaRPr lang="x-none" sz="2100" dirty="0"/>
          </a:p>
          <a:p>
            <a:pPr lvl="3" algn="just"/>
            <a:r>
              <a:rPr lang="es-ES" sz="2100" dirty="0"/>
              <a:t>Pueden fomentar que las personas hagan planes de decisiones anticipadas en previsión de necesidades y situaciones futuras y que designen a personas de apoyo. </a:t>
            </a:r>
            <a:endParaRPr lang="x-none" sz="2100" dirty="0"/>
          </a:p>
          <a:p>
            <a:pPr lvl="3" algn="just"/>
            <a:r>
              <a:rPr lang="es-ES" sz="2100" dirty="0"/>
              <a:t>Deben respetar las directrices que la persona haya establecido. </a:t>
            </a:r>
          </a:p>
          <a:p>
            <a:pPr marL="530225" lvl="3" indent="0" algn="just">
              <a:buNone/>
            </a:pPr>
            <a:endParaRPr lang="x-none" sz="2100"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- 20</a:t>
            </a:r>
            <a:endParaRPr lang="x-none" sz="2700" dirty="0"/>
          </a:p>
        </p:txBody>
      </p:sp>
    </p:spTree>
    <p:extLst>
      <p:ext uri="{BB962C8B-B14F-4D97-AF65-F5344CB8AC3E}">
        <p14:creationId xmlns:p14="http://schemas.microsoft.com/office/powerpoint/2010/main" val="22827883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39381-82E8-4F25-B6E4-800A8A6C7BE2}"/>
              </a:ext>
            </a:extLst>
          </p:cNvPr>
          <p:cNvSpPr>
            <a:spLocks noGrp="1"/>
          </p:cNvSpPr>
          <p:nvPr>
            <p:ph sz="quarter" idx="14"/>
          </p:nvPr>
        </p:nvSpPr>
        <p:spPr/>
        <p:txBody>
          <a:bodyPr/>
          <a:lstStyle/>
          <a:p>
            <a:pPr algn="just"/>
            <a:endParaRPr lang="en-GB" dirty="0"/>
          </a:p>
          <a:p>
            <a:pPr algn="just"/>
            <a:r>
              <a:rPr lang="es-ES" dirty="0"/>
              <a:t>Los documentos de decisiones anticipadas no sustituyen la necesidad ni el deber de respetar en todo momento la autonomía y el derecho de una persona a la capacidad jurídica</a:t>
            </a:r>
            <a:r>
              <a:rPr lang="en-GB" dirty="0"/>
              <a:t>. </a:t>
            </a:r>
          </a:p>
          <a:p>
            <a:pPr algn="just"/>
            <a:r>
              <a:rPr lang="es-ES" dirty="0"/>
              <a:t>Esto significa respetar sus decisiones en materia de apoyo, de atención y de tratamiento, incluso en situaciones de crisis. </a:t>
            </a:r>
          </a:p>
          <a:p>
            <a:pPr marL="0" indent="0" algn="just">
              <a:buNone/>
            </a:pPr>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- 21</a:t>
            </a:r>
            <a:endParaRPr lang="x-none" sz="2700" dirty="0"/>
          </a:p>
        </p:txBody>
      </p:sp>
    </p:spTree>
    <p:extLst>
      <p:ext uri="{BB962C8B-B14F-4D97-AF65-F5344CB8AC3E}">
        <p14:creationId xmlns:p14="http://schemas.microsoft.com/office/powerpoint/2010/main" val="30981462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3CD399-539B-DA47-8C10-4D6112E4016E}"/>
              </a:ext>
            </a:extLst>
          </p:cNvPr>
          <p:cNvSpPr>
            <a:spLocks noGrp="1"/>
          </p:cNvSpPr>
          <p:nvPr>
            <p:ph type="body" sz="quarter" idx="13"/>
          </p:nvPr>
        </p:nvSpPr>
        <p:spPr/>
        <p:txBody>
          <a:bodyPr/>
          <a:lstStyle/>
          <a:p>
            <a:r>
              <a:rPr lang="es-ES" sz="2000" dirty="0"/>
              <a:t>Los beneficios de la planificación de decisiones anticipadas para los prestadores de servicios </a:t>
            </a:r>
          </a:p>
        </p:txBody>
      </p:sp>
      <p:sp>
        <p:nvSpPr>
          <p:cNvPr id="3" name="Content Placeholder 2">
            <a:extLst>
              <a:ext uri="{FF2B5EF4-FFF2-40B4-BE49-F238E27FC236}">
                <a16:creationId xmlns:a16="http://schemas.microsoft.com/office/drawing/2014/main" id="{C198086A-255F-4264-8AC8-09E809823FF9}"/>
              </a:ext>
            </a:extLst>
          </p:cNvPr>
          <p:cNvSpPr>
            <a:spLocks noGrp="1"/>
          </p:cNvSpPr>
          <p:nvPr>
            <p:ph sz="quarter" idx="14"/>
          </p:nvPr>
        </p:nvSpPr>
        <p:spPr/>
        <p:txBody>
          <a:bodyPr/>
          <a:lstStyle/>
          <a:p>
            <a:pPr algn="just"/>
            <a:r>
              <a:rPr lang="es-ES" dirty="0"/>
              <a:t>Los planes de decisiones anticipadas también pueden ayudar a los prestadores de servicios a hacer su trabajo</a:t>
            </a:r>
            <a:r>
              <a:rPr lang="en-US" dirty="0"/>
              <a:t>. </a:t>
            </a:r>
          </a:p>
          <a:p>
            <a:pPr algn="just"/>
            <a:r>
              <a:rPr lang="es-ES" dirty="0"/>
              <a:t>A menudo, a los profesionales de la salud mental les preocupa que, si una persona rechaza una opción de tratamiento, y ellos no adoptan medidas coactivas para internar o tratar a esta persona, se les haga responsables de lo que haya salido mal</a:t>
            </a:r>
            <a:r>
              <a:rPr lang="en-US" dirty="0"/>
              <a:t>. </a:t>
            </a:r>
            <a:endParaRPr lang="x-none" dirty="0"/>
          </a:p>
          <a:p>
            <a:pPr algn="just"/>
            <a:r>
              <a:rPr lang="es-ES" dirty="0"/>
              <a:t>La ley debe garantizar que, si estos profesionales siguen las instrucciones que la persona ha especificado en su plan de decisiones anticipadas, no deben ser considerados responsables de lo que haya sucedido. </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- 22</a:t>
            </a:r>
            <a:endParaRPr lang="x-none" sz="2700" dirty="0"/>
          </a:p>
        </p:txBody>
      </p:sp>
    </p:spTree>
    <p:extLst>
      <p:ext uri="{BB962C8B-B14F-4D97-AF65-F5344CB8AC3E}">
        <p14:creationId xmlns:p14="http://schemas.microsoft.com/office/powerpoint/2010/main" val="40903002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B48F36-5836-3042-98A4-5D3EB9769974}"/>
              </a:ext>
            </a:extLst>
          </p:cNvPr>
          <p:cNvSpPr>
            <a:spLocks noGrp="1"/>
          </p:cNvSpPr>
          <p:nvPr>
            <p:ph type="body" sz="quarter" idx="13"/>
          </p:nvPr>
        </p:nvSpPr>
        <p:spPr/>
        <p:txBody>
          <a:bodyPr/>
          <a:lstStyle/>
          <a:p>
            <a:r>
              <a:rPr lang="es-ES" dirty="0"/>
              <a:t>Ejemplos de modelos de planes de decisiones anticipadas</a:t>
            </a:r>
            <a:endParaRPr lang="en-GB" dirty="0"/>
          </a:p>
        </p:txBody>
      </p:sp>
      <p:sp>
        <p:nvSpPr>
          <p:cNvPr id="7" name="Text Box 81">
            <a:extLst>
              <a:ext uri="{FF2B5EF4-FFF2-40B4-BE49-F238E27FC236}">
                <a16:creationId xmlns:a16="http://schemas.microsoft.com/office/drawing/2014/main" id="{E51F1E47-9F15-4F59-8CD2-ECC7AE5F0781}"/>
              </a:ext>
            </a:extLst>
          </p:cNvPr>
          <p:cNvSpPr txBox="1"/>
          <p:nvPr/>
        </p:nvSpPr>
        <p:spPr>
          <a:xfrm>
            <a:off x="781050" y="1657350"/>
            <a:ext cx="10629900" cy="384333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ES" sz="2200" b="1" dirty="0"/>
              <a:t>Ejemplo de plantilla de un plan de decisiones anticipadas </a:t>
            </a:r>
            <a:endParaRPr lang="es-ES" sz="2200" b="1" i="1" dirty="0"/>
          </a:p>
          <a:p>
            <a:pPr algn="just">
              <a:defRPr/>
            </a:pPr>
            <a:endParaRPr lang="es-ES" sz="2200" b="1" i="1" dirty="0"/>
          </a:p>
          <a:p>
            <a:pPr algn="just">
              <a:defRPr/>
            </a:pPr>
            <a:r>
              <a:rPr lang="es-ES" sz="2000" b="1" dirty="0"/>
              <a:t>Qué es importante para mí en la vida – Mi voluntad y mis preferencias</a:t>
            </a:r>
            <a:r>
              <a:rPr kumimoji="0" lang="en-GB" sz="2000" b="1"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a:t>
            </a:r>
            <a:endParaRPr kumimoji="0" lang="x-none"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342900" lvl="0" indent="-342900" fontAlgn="base">
              <a:buFont typeface="Arial" panose="020B0604020202020204" pitchFamily="34" charset="0"/>
              <a:buChar char="•"/>
            </a:pPr>
            <a:r>
              <a:rPr lang="es-ES" sz="2000" dirty="0"/>
              <a:t>Valoro mi independencia por encima de todo, y esta debe ser la consideración primordial en todas las cuestiones que me afecten y en todas las decisiones comunicadas en mi nombre. </a:t>
            </a:r>
          </a:p>
          <a:p>
            <a:r>
              <a:rPr lang="es-ES" sz="2000" dirty="0"/>
              <a:t> </a:t>
            </a:r>
          </a:p>
          <a:p>
            <a:pPr marL="342900" lvl="0" indent="-342900" fontAlgn="base">
              <a:buFont typeface="Arial" panose="020B0604020202020204" pitchFamily="34" charset="0"/>
              <a:buChar char="•"/>
            </a:pPr>
            <a:r>
              <a:rPr lang="es-ES" sz="2000" dirty="0"/>
              <a:t>Me gustaría recibir mi apoyo y mi atención habituales en casa, pero no en un servicio de salud mental. </a:t>
            </a:r>
          </a:p>
          <a:p>
            <a:r>
              <a:rPr lang="es-ES" sz="2000" dirty="0"/>
              <a:t> </a:t>
            </a:r>
          </a:p>
          <a:p>
            <a:pPr marL="342900" lvl="0" indent="-342900" fontAlgn="base">
              <a:buFont typeface="Arial" panose="020B0604020202020204" pitchFamily="34" charset="0"/>
              <a:buChar char="•"/>
            </a:pPr>
            <a:r>
              <a:rPr lang="es-ES" sz="2000" dirty="0"/>
              <a:t>Estoy de acuerdo en que mi madre y mi mejor amigo/amiga sigan interviniendo en mi provisión de apoyo, pero no quiero que mi padre esté implicado, ya que no crecí con él y no me conoce bien.</a:t>
            </a:r>
          </a:p>
        </p:txBody>
      </p:sp>
      <p:sp>
        <p:nvSpPr>
          <p:cNvPr id="8"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- 23</a:t>
            </a:r>
            <a:endParaRPr lang="x-none" sz="2700" dirty="0"/>
          </a:p>
        </p:txBody>
      </p:sp>
    </p:spTree>
    <p:extLst>
      <p:ext uri="{BB962C8B-B14F-4D97-AF65-F5344CB8AC3E}">
        <p14:creationId xmlns:p14="http://schemas.microsoft.com/office/powerpoint/2010/main" val="17173838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2">
            <a:extLst>
              <a:ext uri="{FF2B5EF4-FFF2-40B4-BE49-F238E27FC236}">
                <a16:creationId xmlns:a16="http://schemas.microsoft.com/office/drawing/2014/main" id="{3C6297ED-BD22-45E1-A9D0-5B76F8BF37E7}"/>
              </a:ext>
            </a:extLst>
          </p:cNvPr>
          <p:cNvSpPr txBox="1"/>
          <p:nvPr/>
        </p:nvSpPr>
        <p:spPr>
          <a:xfrm>
            <a:off x="992777" y="1217030"/>
            <a:ext cx="10094323" cy="4363535"/>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s-ES" sz="2000" b="1" dirty="0"/>
              <a:t>CUESTIONES DE SALUD</a:t>
            </a:r>
            <a:r>
              <a:rPr lang="es-ES" sz="2000" dirty="0"/>
              <a:t>, incluyendo las relativas a la salud mental. Hay que indicar lo que ha sido útil y lo que no lo ha sido. </a:t>
            </a:r>
          </a:p>
          <a:p>
            <a:r>
              <a:rPr lang="es-ES" sz="2000" dirty="0"/>
              <a:t> </a:t>
            </a:r>
            <a:endParaRPr lang="es-ES" dirty="0"/>
          </a:p>
          <a:p>
            <a:r>
              <a:rPr lang="es-ES" b="1" dirty="0"/>
              <a:t>Cuestión de salud 1: Preferencia de gestión </a:t>
            </a:r>
          </a:p>
          <a:p>
            <a:r>
              <a:rPr lang="es-ES" dirty="0"/>
              <a:t>Útil:  </a:t>
            </a:r>
          </a:p>
          <a:p>
            <a:r>
              <a:rPr lang="es-ES" dirty="0"/>
              <a:t>No útil: </a:t>
            </a:r>
          </a:p>
          <a:p>
            <a:r>
              <a:rPr lang="es-ES" b="1" dirty="0"/>
              <a:t>Cuestión de salud 2: Preferencia de gestión </a:t>
            </a:r>
          </a:p>
          <a:p>
            <a:r>
              <a:rPr lang="es-ES" dirty="0"/>
              <a:t>Útil:  </a:t>
            </a:r>
          </a:p>
          <a:p>
            <a:r>
              <a:rPr lang="es-ES" dirty="0"/>
              <a:t>No útil: </a:t>
            </a:r>
          </a:p>
          <a:p>
            <a:r>
              <a:rPr lang="es-ES" b="1" dirty="0"/>
              <a:t>Cuestión de salud 3: Preferencia de gestión </a:t>
            </a:r>
          </a:p>
          <a:p>
            <a:r>
              <a:rPr lang="es-ES" dirty="0"/>
              <a:t>Útil:  </a:t>
            </a:r>
          </a:p>
          <a:p>
            <a:r>
              <a:rPr lang="es-ES" dirty="0"/>
              <a:t>No útil: </a:t>
            </a:r>
          </a:p>
          <a:p>
            <a:r>
              <a:rPr lang="es-ES" b="1" dirty="0"/>
              <a:t>Cuestión de salud 4: Preferencia de gestión</a:t>
            </a:r>
          </a:p>
          <a:p>
            <a:r>
              <a:rPr lang="es-ES" dirty="0"/>
              <a:t>Útil:  </a:t>
            </a:r>
          </a:p>
          <a:p>
            <a:r>
              <a:rPr lang="es-ES" dirty="0"/>
              <a:t>No útil: </a:t>
            </a: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- 24</a:t>
            </a:r>
            <a:endParaRPr lang="x-none" sz="2700" dirty="0"/>
          </a:p>
        </p:txBody>
      </p:sp>
    </p:spTree>
    <p:extLst>
      <p:ext uri="{BB962C8B-B14F-4D97-AF65-F5344CB8AC3E}">
        <p14:creationId xmlns:p14="http://schemas.microsoft.com/office/powerpoint/2010/main" val="14006702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3">
            <a:extLst>
              <a:ext uri="{FF2B5EF4-FFF2-40B4-BE49-F238E27FC236}">
                <a16:creationId xmlns:a16="http://schemas.microsoft.com/office/drawing/2014/main" id="{21A749F2-617C-49D3-9AC7-FDC3D3AAB8B4}"/>
              </a:ext>
            </a:extLst>
          </p:cNvPr>
          <p:cNvSpPr txBox="1"/>
          <p:nvPr/>
        </p:nvSpPr>
        <p:spPr>
          <a:xfrm>
            <a:off x="1002574" y="1487646"/>
            <a:ext cx="10186851" cy="3882707"/>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s-ES" sz="2400" b="1" u="sng" dirty="0"/>
              <a:t>Doy mi consentimiento</a:t>
            </a:r>
            <a:r>
              <a:rPr lang="es-ES" sz="2400" dirty="0"/>
              <a:t> al siguiente tratamiento médico (hay que especificar el tratamiento, las circunstancias específicas y por qué</a:t>
            </a: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lvl="0" algn="just">
              <a:lnSpc>
                <a:spcPct val="115000"/>
              </a:lnSpc>
              <a:defRPr/>
            </a:pPr>
            <a:r>
              <a:rPr lang="en-GB" sz="2200" b="1" u="sng" kern="0" dirty="0">
                <a:solidFill>
                  <a:sysClr val="windowText" lastClr="000000"/>
                </a:solidFill>
                <a:ea typeface="SimSun" panose="02010600030101010101" pitchFamily="2" charset="-122"/>
                <a:cs typeface="Calibri" panose="020F0502020204030204" pitchFamily="34" charset="0"/>
              </a:rPr>
              <a:t>Rec</a:t>
            </a:r>
            <a:r>
              <a:rPr lang="es-ES" sz="2400" b="1" u="sng" dirty="0" err="1"/>
              <a:t>hazo</a:t>
            </a:r>
            <a:r>
              <a:rPr lang="es-ES" sz="2400" b="1" dirty="0"/>
              <a:t> </a:t>
            </a:r>
            <a:r>
              <a:rPr lang="es-ES" sz="2400" dirty="0"/>
              <a:t>el siguiente tratamiento médico (hay que especificar el tratamiento que se rechaza, las circunstancias específicas y por qué</a:t>
            </a: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- 25</a:t>
            </a:r>
            <a:endParaRPr lang="x-none" sz="2700" dirty="0"/>
          </a:p>
        </p:txBody>
      </p:sp>
    </p:spTree>
    <p:extLst>
      <p:ext uri="{BB962C8B-B14F-4D97-AF65-F5344CB8AC3E}">
        <p14:creationId xmlns:p14="http://schemas.microsoft.com/office/powerpoint/2010/main" val="9894296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a:extLst>
              <a:ext uri="{FF2B5EF4-FFF2-40B4-BE49-F238E27FC236}">
                <a16:creationId xmlns:a16="http://schemas.microsoft.com/office/drawing/2014/main" id="{6C726E39-43AF-411D-AC3F-CF202679485A}"/>
              </a:ext>
            </a:extLst>
          </p:cNvPr>
          <p:cNvSpPr txBox="1"/>
          <p:nvPr/>
        </p:nvSpPr>
        <p:spPr>
          <a:xfrm>
            <a:off x="921509" y="1568427"/>
            <a:ext cx="10345783" cy="3721146"/>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15000"/>
              </a:lnSpc>
              <a:defRPr/>
            </a:pPr>
            <a:r>
              <a:rPr lang="es-ES" sz="2200" b="1" kern="0" dirty="0">
                <a:solidFill>
                  <a:sysClr val="windowText" lastClr="000000"/>
                </a:solidFill>
                <a:ea typeface="SimSun" panose="02010600030101010101" pitchFamily="2" charset="-122"/>
                <a:cs typeface="Calibri" panose="020F0502020204030204" pitchFamily="34" charset="0"/>
              </a:rPr>
              <a:t>Las secuelas derivadas de una intervención médica que considero inaceptables son: </a:t>
            </a:r>
            <a:endParaRPr kumimoji="0" lang="x-none" sz="2200" b="1"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- 26</a:t>
            </a:r>
            <a:endParaRPr lang="x-none" sz="2700" dirty="0"/>
          </a:p>
        </p:txBody>
      </p:sp>
    </p:spTree>
    <p:extLst>
      <p:ext uri="{BB962C8B-B14F-4D97-AF65-F5344CB8AC3E}">
        <p14:creationId xmlns:p14="http://schemas.microsoft.com/office/powerpoint/2010/main" val="17029466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A63C6-26DE-41A4-A14D-EE5B667A861B}"/>
              </a:ext>
            </a:extLst>
          </p:cNvPr>
          <p:cNvSpPr>
            <a:spLocks noGrp="1"/>
          </p:cNvSpPr>
          <p:nvPr>
            <p:ph sz="quarter" idx="14"/>
          </p:nvPr>
        </p:nvSpPr>
        <p:spPr>
          <a:xfrm>
            <a:off x="508794" y="1179000"/>
            <a:ext cx="11174412" cy="4500000"/>
          </a:xfrm>
        </p:spPr>
        <p:txBody>
          <a:bodyPr/>
          <a:lstStyle/>
          <a:p>
            <a:pPr marL="0" indent="0">
              <a:buNone/>
            </a:pPr>
            <a:r>
              <a:rPr lang="es-ES" dirty="0"/>
              <a:t>Preferencias y directrices sobre cuestiones no relacionadas con la salud</a:t>
            </a:r>
            <a:r>
              <a:rPr lang="en-GB" dirty="0"/>
              <a:t>.</a:t>
            </a:r>
          </a:p>
        </p:txBody>
      </p:sp>
      <p:sp>
        <p:nvSpPr>
          <p:cNvPr id="8" name="Text Box 85">
            <a:extLst>
              <a:ext uri="{FF2B5EF4-FFF2-40B4-BE49-F238E27FC236}">
                <a16:creationId xmlns:a16="http://schemas.microsoft.com/office/drawing/2014/main" id="{45455643-6334-4152-8F8A-566E24C723A1}"/>
              </a:ext>
            </a:extLst>
          </p:cNvPr>
          <p:cNvSpPr txBox="1"/>
          <p:nvPr/>
        </p:nvSpPr>
        <p:spPr>
          <a:xfrm>
            <a:off x="855685" y="1823596"/>
            <a:ext cx="5231475" cy="385540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ES" sz="2400" b="1" dirty="0"/>
              <a:t>Hijos, lugar de </a:t>
            </a:r>
            <a:r>
              <a:rPr lang="es-ES" sz="2000" b="1" dirty="0"/>
              <a:t>residencia</a:t>
            </a:r>
            <a:r>
              <a:rPr lang="es-ES" sz="2400" b="1" dirty="0"/>
              <a:t>, llaves, mascotas, jardín, relaciones, vínculos sociales, trabajo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9" name="Text Box 86">
            <a:extLst>
              <a:ext uri="{FF2B5EF4-FFF2-40B4-BE49-F238E27FC236}">
                <a16:creationId xmlns:a16="http://schemas.microsoft.com/office/drawing/2014/main" id="{DF5C531C-55A7-492E-AC9B-A9F25E6D6197}"/>
              </a:ext>
            </a:extLst>
          </p:cNvPr>
          <p:cNvSpPr txBox="1"/>
          <p:nvPr/>
        </p:nvSpPr>
        <p:spPr>
          <a:xfrm>
            <a:off x="6434051" y="1823596"/>
            <a:ext cx="5050376" cy="3855403"/>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15000"/>
              </a:lnSpc>
              <a:defRPr/>
            </a:pPr>
            <a:r>
              <a:rPr lang="es-ES" sz="2000" b="1" kern="0" dirty="0">
                <a:solidFill>
                  <a:sysClr val="windowText" lastClr="000000"/>
                </a:solidFill>
                <a:ea typeface="SimSun" panose="02010600030101010101" pitchFamily="2" charset="-122"/>
                <a:cs typeface="Calibri" panose="020F0502020204030204" pitchFamily="34" charset="0"/>
              </a:rPr>
              <a:t>Aspectos importantes sobre mí que quisiera que conocieran las personas que me apoyan (p. ej. intereses, tareas diarias, historia de vida, etc.) </a:t>
            </a:r>
          </a:p>
          <a:p>
            <a:pPr lvl="0" algn="ctr">
              <a:lnSpc>
                <a:spcPct val="115000"/>
              </a:lnSpc>
              <a:defRPr/>
            </a:pPr>
            <a:r>
              <a:rPr lang="es-ES" sz="2000" b="1" kern="0" dirty="0">
                <a:solidFill>
                  <a:sysClr val="windowText" lastClr="000000"/>
                </a:solidFill>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- 27</a:t>
            </a:r>
            <a:endParaRPr lang="x-none" sz="2700" dirty="0"/>
          </a:p>
        </p:txBody>
      </p:sp>
    </p:spTree>
    <p:extLst>
      <p:ext uri="{BB962C8B-B14F-4D97-AF65-F5344CB8AC3E}">
        <p14:creationId xmlns:p14="http://schemas.microsoft.com/office/powerpoint/2010/main" val="12813917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E096B-AC41-4D62-B625-A81500CFD644}"/>
              </a:ext>
            </a:extLst>
          </p:cNvPr>
          <p:cNvSpPr txBox="1"/>
          <p:nvPr/>
        </p:nvSpPr>
        <p:spPr>
          <a:xfrm>
            <a:off x="555492" y="1185863"/>
            <a:ext cx="10760208" cy="430887"/>
          </a:xfrm>
          <a:prstGeom prst="rect">
            <a:avLst/>
          </a:prstGeom>
          <a:noFill/>
        </p:spPr>
        <p:txBody>
          <a:bodyPr wrap="square" rtlCol="0">
            <a:spAutoFit/>
          </a:bodyPr>
          <a:lstStyle/>
          <a:p>
            <a:r>
              <a:rPr lang="es-ES" sz="2200" dirty="0"/>
              <a:t>Personas a las que hay que consultar sobre diferentes ámbitos de mi vida </a:t>
            </a:r>
            <a:endParaRPr lang="en-US" sz="2200" dirty="0"/>
          </a:p>
        </p:txBody>
      </p:sp>
      <p:sp>
        <p:nvSpPr>
          <p:cNvPr id="5" name="Text Box 87">
            <a:extLst>
              <a:ext uri="{FF2B5EF4-FFF2-40B4-BE49-F238E27FC236}">
                <a16:creationId xmlns:a16="http://schemas.microsoft.com/office/drawing/2014/main" id="{90A73E5A-5586-46F6-BDEC-808AE6A91984}"/>
              </a:ext>
            </a:extLst>
          </p:cNvPr>
          <p:cNvSpPr txBox="1"/>
          <p:nvPr/>
        </p:nvSpPr>
        <p:spPr>
          <a:xfrm>
            <a:off x="933450" y="1839575"/>
            <a:ext cx="10382250" cy="3856375"/>
          </a:xfrm>
          <a:prstGeom prst="rect">
            <a:avLst/>
          </a:prstGeom>
          <a:solidFill>
            <a:srgbClr val="00B0F0">
              <a:alpha val="20000"/>
            </a:srgbClr>
          </a:solidFill>
          <a:ln w="6350">
            <a:noFill/>
          </a:ln>
          <a:effectLst/>
        </p:spPr>
        <p:txBody>
          <a:bodyPr rot="0" spcFirstLastPara="0" vert="horz" wrap="square" lIns="91440" tIns="45720" rIns="91440" bIns="45720" numCol="2" spcCol="0" rtlCol="0" fromWordArt="0" anchor="t" anchorCtr="0" forceAA="0" compatLnSpc="1">
            <a:prstTxWarp prst="textNoShape">
              <a:avLst/>
            </a:prstTxWarp>
            <a:noAutofit/>
          </a:bodyPr>
          <a:lstStyle/>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Sobre</a:t>
            </a:r>
            <a:r>
              <a:rPr lang="en-GB" sz="1900" b="1" kern="0" dirty="0">
                <a:solidFill>
                  <a:sysClr val="windowText" lastClr="000000"/>
                </a:solidFill>
                <a:ea typeface="SimSun" panose="02010600030101010101" pitchFamily="2" charset="-122"/>
                <a:cs typeface="Calibri" panose="020F0502020204030204" pitchFamily="34" charset="0"/>
              </a:rPr>
              <a:t> </a:t>
            </a:r>
            <a:r>
              <a:rPr lang="en-GB" sz="1900" b="1" kern="0" dirty="0" err="1">
                <a:solidFill>
                  <a:sysClr val="windowText" lastClr="000000"/>
                </a:solidFill>
                <a:ea typeface="SimSun" panose="02010600030101010101" pitchFamily="2" charset="-122"/>
                <a:cs typeface="Calibri" panose="020F0502020204030204" pitchFamily="34" charset="0"/>
              </a:rPr>
              <a:t>mí</a:t>
            </a: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Dinero</a:t>
            </a: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Relaciones</a:t>
            </a: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r>
              <a:rPr lang="en-GB" sz="1900" b="1" kern="0" dirty="0" err="1">
                <a:solidFill>
                  <a:sysClr val="windowText" lastClr="000000"/>
                </a:solidFill>
                <a:ea typeface="SimSun" panose="02010600030101010101" pitchFamily="2" charset="-122"/>
                <a:cs typeface="Calibri" panose="020F0502020204030204" pitchFamily="34" charset="0"/>
              </a:rPr>
              <a:t>Tareas</a:t>
            </a:r>
            <a:r>
              <a:rPr lang="en-GB" sz="1900" b="1" kern="0" dirty="0">
                <a:solidFill>
                  <a:sysClr val="windowText" lastClr="000000"/>
                </a:solidFill>
                <a:ea typeface="SimSun" panose="02010600030101010101" pitchFamily="2" charset="-122"/>
                <a:cs typeface="Calibri" panose="020F0502020204030204" pitchFamily="34" charset="0"/>
              </a:rPr>
              <a:t> </a:t>
            </a:r>
            <a:r>
              <a:rPr lang="en-GB" sz="1900" b="1" kern="0" dirty="0" err="1">
                <a:solidFill>
                  <a:sysClr val="windowText" lastClr="000000"/>
                </a:solidFill>
                <a:ea typeface="SimSun" panose="02010600030101010101" pitchFamily="2" charset="-122"/>
                <a:cs typeface="Calibri" panose="020F0502020204030204" pitchFamily="34" charset="0"/>
              </a:rPr>
              <a:t>diarias</a:t>
            </a: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Temas</a:t>
            </a:r>
            <a:r>
              <a:rPr lang="en-GB" sz="1900" b="1" kern="0" dirty="0">
                <a:solidFill>
                  <a:sysClr val="windowText" lastClr="000000"/>
                </a:solidFill>
                <a:ea typeface="SimSun" panose="02010600030101010101" pitchFamily="2" charset="-122"/>
                <a:cs typeface="Calibri" panose="020F0502020204030204" pitchFamily="34" charset="0"/>
              </a:rPr>
              <a:t> de </a:t>
            </a:r>
            <a:r>
              <a:rPr lang="en-GB" sz="1900" b="1" kern="0" dirty="0" err="1">
                <a:solidFill>
                  <a:sysClr val="windowText" lastClr="000000"/>
                </a:solidFill>
                <a:ea typeface="SimSun" panose="02010600030101010101" pitchFamily="2" charset="-122"/>
                <a:cs typeface="Calibri" panose="020F0502020204030204" pitchFamily="34" charset="0"/>
              </a:rPr>
              <a:t>salud</a:t>
            </a:r>
            <a:r>
              <a:rPr lang="en-GB" sz="1900" b="1" kern="0" dirty="0">
                <a:solidFill>
                  <a:sysClr val="windowText" lastClr="000000"/>
                </a:solidFill>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
        <p:nvSpPr>
          <p:cNvPr id="6"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- 28</a:t>
            </a:r>
            <a:endParaRPr lang="x-none" sz="2700" dirty="0"/>
          </a:p>
        </p:txBody>
      </p:sp>
    </p:spTree>
    <p:extLst>
      <p:ext uri="{BB962C8B-B14F-4D97-AF65-F5344CB8AC3E}">
        <p14:creationId xmlns:p14="http://schemas.microsoft.com/office/powerpoint/2010/main" val="38195089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8">
            <a:extLst>
              <a:ext uri="{FF2B5EF4-FFF2-40B4-BE49-F238E27FC236}">
                <a16:creationId xmlns:a16="http://schemas.microsoft.com/office/drawing/2014/main" id="{885DE8CC-04F8-4B61-BABE-93A10BA6D192}"/>
              </a:ext>
            </a:extLst>
          </p:cNvPr>
          <p:cNvSpPr txBox="1"/>
          <p:nvPr/>
        </p:nvSpPr>
        <p:spPr>
          <a:xfrm>
            <a:off x="1052377" y="1511188"/>
            <a:ext cx="9866812" cy="4165283"/>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s-ES" sz="2200" b="1" dirty="0">
                <a:ea typeface="SimSun" panose="02010600030101010101" pitchFamily="2" charset="-122"/>
              </a:rPr>
              <a:t>Si me estoy muriendo, lo siguiente es importante para mí: </a:t>
            </a:r>
            <a:r>
              <a:rPr lang="en-GB" sz="1100" dirty="0">
                <a:effectLst/>
                <a:latin typeface="Calibri" panose="020F0502020204030204" pitchFamily="34" charset="0"/>
                <a:ea typeface="SimSun" panose="02010600030101010101" pitchFamily="2" charset="-122"/>
              </a:rPr>
              <a:t> </a:t>
            </a:r>
            <a:endParaRPr lang="x-none" sz="1100" dirty="0">
              <a:effectLst/>
              <a:latin typeface="Calibri" panose="020F0502020204030204" pitchFamily="34" charset="0"/>
              <a:ea typeface="SimSun" panose="02010600030101010101" pitchFamily="2" charset="-122"/>
            </a:endParaRPr>
          </a:p>
          <a:p>
            <a:pPr marL="0" marR="0" algn="just">
              <a:spcBef>
                <a:spcPts val="0"/>
              </a:spcBef>
              <a:spcAft>
                <a:spcPts val="0"/>
              </a:spcAft>
            </a:pPr>
            <a:r>
              <a:rPr lang="en-GB" sz="1100" dirty="0">
                <a:effectLst/>
                <a:latin typeface="Calibri" panose="020F0502020204030204" pitchFamily="34" charset="0"/>
                <a:ea typeface="SimSun" panose="02010600030101010101" pitchFamily="2" charset="-122"/>
              </a:rPr>
              <a:t> </a:t>
            </a:r>
            <a:endParaRPr lang="x-none" sz="1100" dirty="0">
              <a:effectLst/>
              <a:latin typeface="Calibri" panose="020F0502020204030204" pitchFamily="34" charset="0"/>
              <a:ea typeface="SimSun" panose="02010600030101010101" pitchFamily="2" charset="-122"/>
            </a:endParaRP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a:t>Presentación: ¿Qué es la planificación de decisiones anticipadas? </a:t>
            </a:r>
            <a:r>
              <a:rPr lang="en-GB" sz="2700" dirty="0"/>
              <a:t>- 2</a:t>
            </a:r>
            <a:r>
              <a:rPr lang="es-ES" sz="2700" dirty="0"/>
              <a:t>9</a:t>
            </a:r>
            <a:endParaRPr lang="x-none" sz="2700" dirty="0"/>
          </a:p>
        </p:txBody>
      </p:sp>
    </p:spTree>
    <p:extLst>
      <p:ext uri="{BB962C8B-B14F-4D97-AF65-F5344CB8AC3E}">
        <p14:creationId xmlns:p14="http://schemas.microsoft.com/office/powerpoint/2010/main" val="75683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1AEBC-BB16-43BD-AFC7-06F49532358E}"/>
              </a:ext>
            </a:extLst>
          </p:cNvPr>
          <p:cNvSpPr>
            <a:spLocks noGrp="1"/>
          </p:cNvSpPr>
          <p:nvPr>
            <p:ph sz="quarter" idx="14"/>
          </p:nvPr>
        </p:nvSpPr>
        <p:spPr/>
        <p:txBody>
          <a:bodyPr>
            <a:normAutofit fontScale="92500" lnSpcReduction="10000"/>
          </a:bodyPr>
          <a:lstStyle/>
          <a:p>
            <a:pPr algn="just"/>
            <a:r>
              <a:rPr lang="es-ES" dirty="0"/>
              <a:t>Algunas de las falsas ideas y estereotipos negativos más habituales son</a:t>
            </a:r>
            <a:r>
              <a:rPr lang="en-GB" dirty="0"/>
              <a:t>:</a:t>
            </a:r>
            <a:endParaRPr lang="x-none" dirty="0"/>
          </a:p>
          <a:p>
            <a:pPr lvl="3" algn="just"/>
            <a:r>
              <a:rPr lang="es-ES" sz="2200" dirty="0"/>
              <a:t>Las personas con discapacidad psicosocial, intelectual o cognitiva toman malas decisiones. </a:t>
            </a:r>
          </a:p>
          <a:p>
            <a:pPr lvl="3" algn="just"/>
            <a:r>
              <a:rPr lang="es-ES" sz="2200" dirty="0"/>
              <a:t>A veces tienen ideas equivocadas sobre la realidad, y por ello toman malas decisiones. </a:t>
            </a:r>
          </a:p>
          <a:p>
            <a:pPr lvl="3" algn="just"/>
            <a:r>
              <a:rPr lang="es-ES" sz="2200" dirty="0"/>
              <a:t>No deberían decidir sobre su tratamiento.</a:t>
            </a:r>
          </a:p>
          <a:p>
            <a:pPr lvl="3" algn="just"/>
            <a:r>
              <a:rPr lang="es-ES" sz="2200" dirty="0"/>
              <a:t>No saben qué es lo que más les conviene.</a:t>
            </a:r>
          </a:p>
          <a:p>
            <a:pPr lvl="3" algn="just"/>
            <a:r>
              <a:rPr lang="es-ES" sz="2200" dirty="0"/>
              <a:t>Sus familiares y cuidadores saben qué es lo que más les conviene. </a:t>
            </a:r>
          </a:p>
          <a:p>
            <a:pPr lvl="3" algn="just"/>
            <a:r>
              <a:rPr lang="es-ES" sz="2200" dirty="0"/>
              <a:t>Los profesionales de la salud mental y de otras disciplinas saben mejor que nadie lo que les conviene. </a:t>
            </a:r>
          </a:p>
          <a:p>
            <a:pPr lvl="3" algn="just"/>
            <a:r>
              <a:rPr lang="es-ES" sz="2200" dirty="0"/>
              <a:t>No tienen capacidad para tomar decisiones.</a:t>
            </a:r>
          </a:p>
          <a:p>
            <a:pPr lvl="3" algn="just"/>
            <a:r>
              <a:rPr lang="es-ES" sz="2200" dirty="0"/>
              <a:t>Les gusta que les digan qué deben hacer y tienen miedo de tomar decisiones por sí mismas. </a:t>
            </a:r>
          </a:p>
          <a:p>
            <a:pPr marL="530225" lvl="3" indent="0" algn="just">
              <a:buNone/>
            </a:pPr>
            <a:endParaRPr lang="x-none" sz="2200" dirty="0"/>
          </a:p>
          <a:p>
            <a:pPr algn="just"/>
            <a:endParaRPr lang="x-none" dirty="0"/>
          </a:p>
        </p:txBody>
      </p:sp>
      <p:sp>
        <p:nvSpPr>
          <p:cNvPr id="2" name="Title 1">
            <a:extLst>
              <a:ext uri="{FF2B5EF4-FFF2-40B4-BE49-F238E27FC236}">
                <a16:creationId xmlns:a16="http://schemas.microsoft.com/office/drawing/2014/main" id="{6C0FC34F-3C9C-4985-BB45-F0845D6A4F23}"/>
              </a:ext>
            </a:extLst>
          </p:cNvPr>
          <p:cNvSpPr>
            <a:spLocks noGrp="1"/>
          </p:cNvSpPr>
          <p:nvPr>
            <p:ph type="title"/>
          </p:nvPr>
        </p:nvSpPr>
        <p:spPr>
          <a:xfrm>
            <a:off x="422142" y="506412"/>
            <a:ext cx="11350758" cy="427038"/>
          </a:xfrm>
        </p:spPr>
        <p:txBody>
          <a:bodyPr>
            <a:normAutofit fontScale="90000"/>
          </a:bodyPr>
          <a:lstStyle/>
          <a:p>
            <a:r>
              <a:rPr lang="es-ES" dirty="0"/>
              <a:t>Presentación: </a:t>
            </a:r>
            <a:r>
              <a:rPr lang="es-ES" sz="3100" dirty="0"/>
              <a:t>Rebatir</a:t>
            </a:r>
            <a:r>
              <a:rPr lang="es-ES" dirty="0"/>
              <a:t> las falsas ideas y los estereotipos negativos en salud mental </a:t>
            </a:r>
            <a:r>
              <a:rPr lang="en-GB" dirty="0"/>
              <a:t>– 1  </a:t>
            </a:r>
            <a:br>
              <a:rPr lang="x-none" dirty="0"/>
            </a:br>
            <a:endParaRPr lang="x-none" dirty="0"/>
          </a:p>
        </p:txBody>
      </p:sp>
    </p:spTree>
    <p:extLst>
      <p:ext uri="{BB962C8B-B14F-4D97-AF65-F5344CB8AC3E}">
        <p14:creationId xmlns:p14="http://schemas.microsoft.com/office/powerpoint/2010/main" val="1002031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3E6B0-B36C-4442-8D0E-84EBFEA4ACB5}"/>
              </a:ext>
            </a:extLst>
          </p:cNvPr>
          <p:cNvSpPr>
            <a:spLocks noGrp="1"/>
          </p:cNvSpPr>
          <p:nvPr>
            <p:ph sz="quarter" idx="14"/>
          </p:nvPr>
        </p:nvSpPr>
        <p:spPr/>
        <p:txBody>
          <a:bodyPr/>
          <a:lstStyle/>
          <a:p>
            <a:pPr marL="0" indent="0" algn="ctr">
              <a:buNone/>
            </a:pPr>
            <a:endParaRPr lang="en-GB" sz="2500" dirty="0"/>
          </a:p>
          <a:p>
            <a:pPr marL="0" indent="0" algn="ctr">
              <a:buNone/>
            </a:pPr>
            <a:endParaRPr lang="en-GB" sz="2500" dirty="0"/>
          </a:p>
          <a:p>
            <a:pPr marL="0" indent="0" algn="ctr">
              <a:buNone/>
            </a:pPr>
            <a:r>
              <a:rPr lang="es-ES" sz="2500" b="1" i="1" dirty="0"/>
              <a:t>¿De qué información debéis disponer o qué información debéis tener en cuenta antes de redactar un plan de decisiones anticipadas? </a:t>
            </a:r>
            <a:endParaRPr lang="x-none" sz="2500" dirty="0"/>
          </a:p>
        </p:txBody>
      </p:sp>
      <p:sp>
        <p:nvSpPr>
          <p:cNvPr id="2" name="Title 1">
            <a:extLst>
              <a:ext uri="{FF2B5EF4-FFF2-40B4-BE49-F238E27FC236}">
                <a16:creationId xmlns:a16="http://schemas.microsoft.com/office/drawing/2014/main" id="{C88FDBDB-07B8-409C-8078-005E3843D111}"/>
              </a:ext>
            </a:extLst>
          </p:cNvPr>
          <p:cNvSpPr>
            <a:spLocks noGrp="1"/>
          </p:cNvSpPr>
          <p:nvPr>
            <p:ph type="title"/>
          </p:nvPr>
        </p:nvSpPr>
        <p:spPr/>
        <p:txBody>
          <a:bodyPr/>
          <a:lstStyle/>
          <a:p>
            <a:r>
              <a:rPr lang="es-ES" dirty="0"/>
              <a:t>Ejercicio 6.1: planificar con antelación </a:t>
            </a:r>
            <a:endParaRPr lang="x-none" dirty="0"/>
          </a:p>
        </p:txBody>
      </p:sp>
    </p:spTree>
    <p:extLst>
      <p:ext uri="{BB962C8B-B14F-4D97-AF65-F5344CB8AC3E}">
        <p14:creationId xmlns:p14="http://schemas.microsoft.com/office/powerpoint/2010/main" val="1171426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1F11-7E9A-4296-9B4C-7DB5D005731B}"/>
              </a:ext>
            </a:extLst>
          </p:cNvPr>
          <p:cNvSpPr>
            <a:spLocks noGrp="1"/>
          </p:cNvSpPr>
          <p:nvPr>
            <p:ph type="title"/>
          </p:nvPr>
        </p:nvSpPr>
        <p:spPr>
          <a:xfrm>
            <a:off x="507206" y="2313946"/>
            <a:ext cx="10979944" cy="334004"/>
          </a:xfrm>
        </p:spPr>
        <p:txBody>
          <a:bodyPr/>
          <a:lstStyle/>
          <a:p>
            <a:pPr>
              <a:lnSpc>
                <a:spcPct val="100000"/>
              </a:lnSpc>
            </a:pPr>
            <a:r>
              <a:rPr lang="es-ES" dirty="0"/>
              <a:t>Tema 7. La elaboración de documentos de decisiones anticipadas </a:t>
            </a:r>
            <a:br>
              <a:rPr lang="es-ES" dirty="0"/>
            </a:br>
            <a:br>
              <a:rPr lang="x-none" dirty="0"/>
            </a:br>
            <a:endParaRPr lang="x-none" dirty="0"/>
          </a:p>
        </p:txBody>
      </p:sp>
    </p:spTree>
    <p:extLst>
      <p:ext uri="{BB962C8B-B14F-4D97-AF65-F5344CB8AC3E}">
        <p14:creationId xmlns:p14="http://schemas.microsoft.com/office/powerpoint/2010/main" val="151562077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3A58C-F977-4626-B8DC-DE45C10EC675}"/>
              </a:ext>
            </a:extLst>
          </p:cNvPr>
          <p:cNvSpPr>
            <a:spLocks noGrp="1"/>
          </p:cNvSpPr>
          <p:nvPr>
            <p:ph sz="quarter" idx="14"/>
          </p:nvPr>
        </p:nvSpPr>
        <p:spPr/>
        <p:txBody>
          <a:bodyPr/>
          <a:lstStyle/>
          <a:p>
            <a:pPr algn="just"/>
            <a:r>
              <a:rPr lang="es-ES" dirty="0"/>
              <a:t>No se debe forzar a nadie a hacer un plan de decisiones anticipadas</a:t>
            </a:r>
            <a:r>
              <a:rPr lang="en-GB" dirty="0"/>
              <a:t>. </a:t>
            </a:r>
          </a:p>
          <a:p>
            <a:pPr algn="just"/>
            <a:r>
              <a:rPr lang="es-ES" dirty="0"/>
              <a:t>Un plan de decisiones anticipadas debe reflejar la voluntad y las preferencias de la persona, y no la voluntad y las preferencias de otras personas</a:t>
            </a:r>
            <a:r>
              <a:rPr lang="en-GB" dirty="0"/>
              <a:t>.</a:t>
            </a:r>
            <a:endParaRPr lang="x-none" dirty="0"/>
          </a:p>
          <a:p>
            <a:pPr algn="just"/>
            <a:r>
              <a:rPr lang="es-ES" dirty="0"/>
              <a:t>Se recomienda firmemente que los profesionales de la salud mental y de otras disciplinas, los familiares y los cuidadores preparen su propio plan de decisiones anticipadas para que estén familiarizados con este documento</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962ED5C4-3F6D-4E6E-ACE5-3E1A95D67BF5}"/>
              </a:ext>
            </a:extLst>
          </p:cNvPr>
          <p:cNvSpPr>
            <a:spLocks noGrp="1"/>
          </p:cNvSpPr>
          <p:nvPr>
            <p:ph type="title"/>
          </p:nvPr>
        </p:nvSpPr>
        <p:spPr>
          <a:xfrm>
            <a:off x="422142" y="506412"/>
            <a:ext cx="11541258" cy="484188"/>
          </a:xfrm>
        </p:spPr>
        <p:txBody>
          <a:bodyPr>
            <a:noAutofit/>
          </a:bodyPr>
          <a:lstStyle/>
          <a:p>
            <a:r>
              <a:rPr lang="es-ES" sz="2700" dirty="0"/>
              <a:t>Presentación: Pasos para elaborar un plan de decisiones anticipadas </a:t>
            </a:r>
            <a:r>
              <a:rPr lang="en-GB" sz="2700" dirty="0"/>
              <a:t>– 1 </a:t>
            </a:r>
            <a:endParaRPr lang="x-none" sz="2700" dirty="0"/>
          </a:p>
        </p:txBody>
      </p:sp>
    </p:spTree>
    <p:extLst>
      <p:ext uri="{BB962C8B-B14F-4D97-AF65-F5344CB8AC3E}">
        <p14:creationId xmlns:p14="http://schemas.microsoft.com/office/powerpoint/2010/main" val="16576369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8FB66-1339-A24F-A776-80EBEFBDCE2D}"/>
              </a:ext>
            </a:extLst>
          </p:cNvPr>
          <p:cNvSpPr>
            <a:spLocks noGrp="1"/>
          </p:cNvSpPr>
          <p:nvPr>
            <p:ph type="body" sz="quarter" idx="13"/>
          </p:nvPr>
        </p:nvSpPr>
        <p:spPr>
          <a:xfrm>
            <a:off x="488157" y="756114"/>
            <a:ext cx="11174400" cy="360000"/>
          </a:xfrm>
        </p:spPr>
        <p:txBody>
          <a:bodyPr/>
          <a:lstStyle/>
          <a:p>
            <a:r>
              <a:rPr lang="en-GB" dirty="0"/>
              <a:t>Paso 1: </a:t>
            </a:r>
            <a:r>
              <a:rPr lang="es-ES" dirty="0"/>
              <a:t>Reflexionar</a:t>
            </a:r>
            <a:endParaRPr lang="x-none"/>
          </a:p>
        </p:txBody>
      </p:sp>
      <p:sp>
        <p:nvSpPr>
          <p:cNvPr id="3" name="Content Placeholder 2">
            <a:extLst>
              <a:ext uri="{FF2B5EF4-FFF2-40B4-BE49-F238E27FC236}">
                <a16:creationId xmlns:a16="http://schemas.microsoft.com/office/drawing/2014/main" id="{1A0F90A5-D458-4309-B055-FC26120748A9}"/>
              </a:ext>
            </a:extLst>
          </p:cNvPr>
          <p:cNvSpPr>
            <a:spLocks noGrp="1"/>
          </p:cNvSpPr>
          <p:nvPr>
            <p:ph sz="quarter" idx="14"/>
          </p:nvPr>
        </p:nvSpPr>
        <p:spPr>
          <a:xfrm>
            <a:off x="507195" y="1368310"/>
            <a:ext cx="11174412" cy="4727689"/>
          </a:xfrm>
        </p:spPr>
        <p:txBody>
          <a:bodyPr>
            <a:normAutofit fontScale="85000" lnSpcReduction="20000"/>
          </a:bodyPr>
          <a:lstStyle/>
          <a:p>
            <a:pPr lvl="0" algn="just" fontAlgn="base"/>
            <a:r>
              <a:rPr lang="es-ES" dirty="0"/>
              <a:t>¿Quiero preparar mi plan por mi cuenta o quiero implicar a otras personas? </a:t>
            </a:r>
          </a:p>
          <a:p>
            <a:pPr lvl="0" algn="just" fontAlgn="base"/>
            <a:r>
              <a:rPr lang="es-ES" dirty="0"/>
              <a:t>¿Qué es importante para mí en la vida? </a:t>
            </a:r>
          </a:p>
          <a:p>
            <a:pPr algn="just"/>
            <a:r>
              <a:rPr lang="es-ES" dirty="0"/>
              <a:t>¿Cuáles son mis preferencias de tratamiento y de apoyo con relación a diferentes estados de salud </a:t>
            </a:r>
            <a:r>
              <a:rPr lang="en-US" dirty="0"/>
              <a:t>?</a:t>
            </a:r>
            <a:endParaRPr lang="x-none" dirty="0"/>
          </a:p>
          <a:p>
            <a:pPr lvl="0" algn="just" fontAlgn="base"/>
            <a:r>
              <a:rPr lang="es-ES" dirty="0"/>
              <a:t>¿Quiero que mi plan de decisiones anticipadas incluya una cláusula de </a:t>
            </a:r>
            <a:r>
              <a:rPr lang="es-ES" i="1" dirty="0"/>
              <a:t>orden</a:t>
            </a:r>
            <a:r>
              <a:rPr lang="es-ES" dirty="0"/>
              <a:t> </a:t>
            </a:r>
            <a:r>
              <a:rPr lang="es-ES" i="1" dirty="0"/>
              <a:t>de no reanimación</a:t>
            </a:r>
            <a:r>
              <a:rPr lang="es-ES" dirty="0"/>
              <a:t>? </a:t>
            </a:r>
          </a:p>
          <a:p>
            <a:pPr lvl="0" algn="just" fontAlgn="base"/>
            <a:r>
              <a:rPr lang="es-ES" dirty="0"/>
              <a:t>¿Cuáles son las diferentes opciones de tratamiento, de atención y de apoyo que pueden contribuir a mi recuperación en situaciones difíciles de los ámbitos de la salud y de la vida? </a:t>
            </a:r>
          </a:p>
          <a:p>
            <a:pPr lvl="0" algn="just" fontAlgn="base"/>
            <a:r>
              <a:rPr lang="es-ES" dirty="0"/>
              <a:t>¿Cómo quiero que las otras personas respondan si no estoy en condiciones de comunicar mis decisiones y mis preferencias, o si creen que estoy sufriendo una crisis de salud mental?</a:t>
            </a:r>
          </a:p>
          <a:p>
            <a:pPr lvl="0" algn="just" fontAlgn="base"/>
            <a:r>
              <a:rPr lang="es-ES" dirty="0"/>
              <a:t>¿Dónde me gustaría recibir el apoyo correspondiente? </a:t>
            </a:r>
          </a:p>
          <a:p>
            <a:pPr lvl="0" algn="just" fontAlgn="base"/>
            <a:r>
              <a:rPr lang="es-ES" dirty="0"/>
              <a:t>¿Cuáles son los pros y los contras de las diferentes opciones de tratamiento, de atención y de apoyo para mi estado de salud? ¿Y el hecho de no tener ninguno? </a:t>
            </a:r>
          </a:p>
          <a:p>
            <a:pPr lvl="0" algn="just" fontAlgn="base"/>
            <a:r>
              <a:rPr lang="es-ES" dirty="0"/>
              <a:t>¿Quién me puede ayudar con mis obligaciones cotidianas?  </a:t>
            </a:r>
          </a:p>
          <a:p>
            <a:pPr lvl="0" algn="just"/>
            <a:r>
              <a:rPr lang="es-ES" dirty="0"/>
              <a:t>¿Qué derechos tengo con relación al tratamiento, a la atención y al apoyo </a:t>
            </a:r>
            <a:r>
              <a:rPr lang="en-US" dirty="0"/>
              <a:t>?</a:t>
            </a:r>
            <a:endParaRPr lang="x-none" dirty="0"/>
          </a:p>
        </p:txBody>
      </p:sp>
      <p:sp>
        <p:nvSpPr>
          <p:cNvPr id="2" name="Title 1">
            <a:extLst>
              <a:ext uri="{FF2B5EF4-FFF2-40B4-BE49-F238E27FC236}">
                <a16:creationId xmlns:a16="http://schemas.microsoft.com/office/drawing/2014/main" id="{EE59D85F-0998-4518-885C-2D2AAE4D28FA}"/>
              </a:ext>
            </a:extLst>
          </p:cNvPr>
          <p:cNvSpPr>
            <a:spLocks noGrp="1"/>
          </p:cNvSpPr>
          <p:nvPr>
            <p:ph type="title"/>
          </p:nvPr>
        </p:nvSpPr>
        <p:spPr>
          <a:xfrm>
            <a:off x="422142" y="373062"/>
            <a:ext cx="11407908" cy="331788"/>
          </a:xfrm>
        </p:spPr>
        <p:txBody>
          <a:bodyPr/>
          <a:lstStyle/>
          <a:p>
            <a:r>
              <a:rPr lang="es-ES" sz="2700" dirty="0"/>
              <a:t>Presentación: Pasos para elaborar un plan de decisiones anticipadas </a:t>
            </a:r>
            <a:r>
              <a:rPr lang="en-GB" sz="2700" dirty="0"/>
              <a:t>– 2</a:t>
            </a:r>
            <a:endParaRPr lang="x-none" sz="2700" dirty="0"/>
          </a:p>
        </p:txBody>
      </p:sp>
    </p:spTree>
    <p:extLst>
      <p:ext uri="{BB962C8B-B14F-4D97-AF65-F5344CB8AC3E}">
        <p14:creationId xmlns:p14="http://schemas.microsoft.com/office/powerpoint/2010/main" val="132657661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169CA-FC9A-423A-B250-CF3EAAE1D195}"/>
              </a:ext>
            </a:extLst>
          </p:cNvPr>
          <p:cNvSpPr>
            <a:spLocks noGrp="1"/>
          </p:cNvSpPr>
          <p:nvPr>
            <p:ph sz="quarter" idx="14"/>
          </p:nvPr>
        </p:nvSpPr>
        <p:spPr>
          <a:xfrm>
            <a:off x="507195" y="1295400"/>
            <a:ext cx="11174412" cy="4715788"/>
          </a:xfrm>
        </p:spPr>
        <p:txBody>
          <a:bodyPr>
            <a:normAutofit/>
          </a:bodyPr>
          <a:lstStyle/>
          <a:p>
            <a:pPr algn="just"/>
            <a:r>
              <a:rPr lang="es-ES" sz="2100" dirty="0"/>
              <a:t>Resulta útil identificar a las personas a las que se puede pedir consejo durante la preparación o la implementación de un plan de decisiones anticipadas. </a:t>
            </a:r>
          </a:p>
          <a:p>
            <a:pPr algn="just"/>
            <a:r>
              <a:rPr lang="es-ES" sz="2100" dirty="0"/>
              <a:t>Algunas preguntas que podemos hacernos son: </a:t>
            </a:r>
          </a:p>
          <a:p>
            <a:pPr lvl="2" algn="just" fontAlgn="base"/>
            <a:r>
              <a:rPr lang="es-ES" sz="2100" dirty="0"/>
              <a:t>¿Hay algunas personas concretas que me gustaría que me apoyaran a la hora de tomar decisiones en diferentes ámbitos de mi vida? ¿Quiénes son? </a:t>
            </a:r>
          </a:p>
          <a:p>
            <a:pPr lvl="2" algn="just" fontAlgn="base"/>
            <a:r>
              <a:rPr lang="es-ES" sz="2100" dirty="0"/>
              <a:t>¿En quién puedo confiar para que me apoye y para que comunique mi voluntad y mis preferencias? </a:t>
            </a:r>
          </a:p>
          <a:p>
            <a:pPr lvl="2" algn="just" fontAlgn="base"/>
            <a:r>
              <a:rPr lang="es-ES" sz="2100" dirty="0"/>
              <a:t>¿Quién sería una buena persona de contacto si padezco una crisis? </a:t>
            </a:r>
          </a:p>
          <a:p>
            <a:pPr lvl="2" algn="just" fontAlgn="base"/>
            <a:r>
              <a:rPr lang="es-ES" sz="2100" dirty="0"/>
              <a:t>¿Quién me conoce bien? </a:t>
            </a:r>
          </a:p>
          <a:p>
            <a:pPr lvl="2" algn="just" fontAlgn="base"/>
            <a:r>
              <a:rPr lang="es-ES" sz="2100" dirty="0"/>
              <a:t>¿Quién comparte mis creencias/valores/visión de la vida? </a:t>
            </a:r>
          </a:p>
        </p:txBody>
      </p:sp>
      <p:sp>
        <p:nvSpPr>
          <p:cNvPr id="2"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a:t>Presentación: Pasos para elaborar un plan de decisiones anticipadas </a:t>
            </a:r>
            <a:r>
              <a:rPr lang="en-GB" sz="2700" dirty="0"/>
              <a:t>– 3</a:t>
            </a:r>
            <a:endParaRPr lang="x-none" sz="2700" dirty="0"/>
          </a:p>
        </p:txBody>
      </p:sp>
    </p:spTree>
    <p:extLst>
      <p:ext uri="{BB962C8B-B14F-4D97-AF65-F5344CB8AC3E}">
        <p14:creationId xmlns:p14="http://schemas.microsoft.com/office/powerpoint/2010/main" val="60202161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D06F0-DB4A-44EC-B0A2-E6FA79224B09}"/>
              </a:ext>
            </a:extLst>
          </p:cNvPr>
          <p:cNvSpPr>
            <a:spLocks noGrp="1"/>
          </p:cNvSpPr>
          <p:nvPr>
            <p:ph sz="quarter" idx="14"/>
          </p:nvPr>
        </p:nvSpPr>
        <p:spPr>
          <a:xfrm>
            <a:off x="507195" y="1371600"/>
            <a:ext cx="11174412" cy="4639588"/>
          </a:xfrm>
        </p:spPr>
        <p:txBody>
          <a:bodyPr>
            <a:normAutofit/>
          </a:bodyPr>
          <a:lstStyle/>
          <a:p>
            <a:r>
              <a:rPr lang="es-ES" sz="2100" dirty="0"/>
              <a:t>Algunas de las personas que podrían ser consultadas son, por ejemplo</a:t>
            </a:r>
            <a:r>
              <a:rPr lang="en-GB" sz="2100" dirty="0"/>
              <a:t>: </a:t>
            </a:r>
            <a:endParaRPr lang="x-none" sz="2100" dirty="0"/>
          </a:p>
          <a:p>
            <a:pPr lvl="2" fontAlgn="base"/>
            <a:r>
              <a:rPr lang="es-ES" sz="2100" dirty="0"/>
              <a:t>Pareja/marido/esposa </a:t>
            </a:r>
          </a:p>
          <a:p>
            <a:pPr lvl="2" fontAlgn="base"/>
            <a:r>
              <a:rPr lang="es-ES" sz="2100" dirty="0"/>
              <a:t>Amigos </a:t>
            </a:r>
          </a:p>
          <a:p>
            <a:pPr lvl="2" fontAlgn="base"/>
            <a:r>
              <a:rPr lang="es-ES" sz="2100" dirty="0"/>
              <a:t>Familiares </a:t>
            </a:r>
          </a:p>
          <a:p>
            <a:pPr lvl="2" fontAlgn="base"/>
            <a:r>
              <a:rPr lang="es-ES" sz="2100" dirty="0"/>
              <a:t>Cuidadores </a:t>
            </a:r>
          </a:p>
          <a:p>
            <a:pPr lvl="2" fontAlgn="base"/>
            <a:r>
              <a:rPr lang="es-ES" sz="2100" dirty="0"/>
              <a:t>Profesionales de la salud mental y de otras disciplinas  </a:t>
            </a:r>
          </a:p>
          <a:p>
            <a:pPr lvl="2" fontAlgn="base"/>
            <a:r>
              <a:rPr lang="es-ES" sz="2100" dirty="0"/>
              <a:t>Formadores cualificados </a:t>
            </a:r>
          </a:p>
          <a:p>
            <a:pPr lvl="2" fontAlgn="base"/>
            <a:r>
              <a:rPr lang="es-ES" sz="2100" dirty="0"/>
              <a:t>Alguien que tenga la función de ofrecer apoyo entre iguales  </a:t>
            </a:r>
          </a:p>
          <a:p>
            <a:pPr lvl="2"/>
            <a:r>
              <a:rPr lang="es-ES" sz="2100" dirty="0"/>
              <a:t>Líderes religiosos o de la comunidad</a:t>
            </a:r>
            <a:r>
              <a:rPr lang="en-US" sz="2100" dirty="0"/>
              <a:t>.</a:t>
            </a:r>
            <a:endParaRPr lang="x-none" sz="2100" dirty="0"/>
          </a:p>
        </p:txBody>
      </p:sp>
      <p:sp>
        <p:nvSpPr>
          <p:cNvPr id="5"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a:t>Presentación: Pasos para elaborar un plan de decisiones anticipadas </a:t>
            </a:r>
            <a:r>
              <a:rPr lang="en-GB" sz="2700" dirty="0"/>
              <a:t>– 4</a:t>
            </a:r>
            <a:endParaRPr lang="x-none" sz="2700" dirty="0"/>
          </a:p>
        </p:txBody>
      </p:sp>
    </p:spTree>
    <p:extLst>
      <p:ext uri="{BB962C8B-B14F-4D97-AF65-F5344CB8AC3E}">
        <p14:creationId xmlns:p14="http://schemas.microsoft.com/office/powerpoint/2010/main" val="25474409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B2DB7A1-A7A0-144A-817E-D07D5F3A82E5}"/>
              </a:ext>
            </a:extLst>
          </p:cNvPr>
          <p:cNvSpPr>
            <a:spLocks noGrp="1"/>
          </p:cNvSpPr>
          <p:nvPr>
            <p:ph type="body" sz="quarter" idx="13"/>
          </p:nvPr>
        </p:nvSpPr>
        <p:spPr>
          <a:xfrm>
            <a:off x="526257" y="832314"/>
            <a:ext cx="11174400" cy="360000"/>
          </a:xfrm>
        </p:spPr>
        <p:txBody>
          <a:bodyPr/>
          <a:lstStyle/>
          <a:p>
            <a:r>
              <a:rPr lang="en-GB" dirty="0"/>
              <a:t>Paso 2: </a:t>
            </a:r>
            <a:r>
              <a:rPr lang="en-GB" dirty="0" err="1"/>
              <a:t>Comentar</a:t>
            </a:r>
            <a:endParaRPr lang="x-none"/>
          </a:p>
        </p:txBody>
      </p:sp>
      <p:sp>
        <p:nvSpPr>
          <p:cNvPr id="3" name="Content Placeholder 2">
            <a:extLst>
              <a:ext uri="{FF2B5EF4-FFF2-40B4-BE49-F238E27FC236}">
                <a16:creationId xmlns:a16="http://schemas.microsoft.com/office/drawing/2014/main" id="{C556D353-EDB5-45DC-BB6A-67F73B1FDE90}"/>
              </a:ext>
            </a:extLst>
          </p:cNvPr>
          <p:cNvSpPr>
            <a:spLocks noGrp="1"/>
          </p:cNvSpPr>
          <p:nvPr>
            <p:ph sz="quarter" idx="14"/>
          </p:nvPr>
        </p:nvSpPr>
        <p:spPr>
          <a:xfrm>
            <a:off x="507195" y="1333500"/>
            <a:ext cx="11174412" cy="4762500"/>
          </a:xfrm>
        </p:spPr>
        <p:txBody>
          <a:bodyPr>
            <a:noAutofit/>
          </a:bodyPr>
          <a:lstStyle/>
          <a:p>
            <a:pPr algn="just"/>
            <a:r>
              <a:rPr lang="es-ES" sz="1850" dirty="0"/>
              <a:t>Cuando las personas hayan identificado a las personas a las que quieren involucrar en el proceso de elaboración de su plan de decisiones anticipadas, pueden optar por comentarles las diferentes opciones</a:t>
            </a:r>
            <a:r>
              <a:rPr lang="en-GB" sz="1850" dirty="0"/>
              <a:t>. </a:t>
            </a:r>
          </a:p>
          <a:p>
            <a:pPr algn="just"/>
            <a:r>
              <a:rPr lang="es-ES" sz="1850" dirty="0"/>
              <a:t>Si lo prefieren, pueden decidir que primero investigarán por su cuenta las diferentes opciones y que después las comentarán con las personas expertas o de apoyo que hayan elegido</a:t>
            </a:r>
            <a:r>
              <a:rPr lang="en-GB" sz="1850" dirty="0"/>
              <a:t>.</a:t>
            </a:r>
            <a:endParaRPr lang="x-none" sz="1850" dirty="0"/>
          </a:p>
          <a:p>
            <a:pPr lvl="2" algn="just"/>
            <a:r>
              <a:rPr lang="es-ES" sz="1850" dirty="0"/>
              <a:t>Por ejemplo, los profesionales de la salud o un agente de apoyo entre iguales pueden aconsejar sobre las diferentes opciones de tratamientos, de atención y de apoyo que hay disponibles, y de consecuencias y posibles repercusiones negativas de aceptar o de rechazar  tratamientos.</a:t>
            </a:r>
            <a:r>
              <a:rPr lang="en-GB" sz="1850" dirty="0"/>
              <a:t> </a:t>
            </a:r>
          </a:p>
          <a:p>
            <a:pPr lvl="2" algn="just"/>
            <a:r>
              <a:rPr lang="es-ES" sz="1850" dirty="0"/>
              <a:t>Las personas que faciliten asesoramiento deben conocer las diversas alternativas disponibles</a:t>
            </a:r>
            <a:r>
              <a:rPr lang="en-GB" sz="1850" dirty="0"/>
              <a:t>.</a:t>
            </a:r>
          </a:p>
          <a:p>
            <a:pPr lvl="2" algn="just"/>
            <a:r>
              <a:rPr lang="es-ES" sz="1850" dirty="0"/>
              <a:t>Deben estar abiertas a diferentes opciones y no se deben aferrar a la idea de que su opción es la más adecuada</a:t>
            </a:r>
            <a:r>
              <a:rPr lang="en-GB" sz="1850" dirty="0"/>
              <a:t>.</a:t>
            </a:r>
          </a:p>
          <a:p>
            <a:pPr algn="just"/>
            <a:r>
              <a:rPr lang="es-ES" sz="1850" dirty="0"/>
              <a:t>Es posible que la persona también quiera comentar con sus familiares y amigos las implicaciones que determinadas opciones conllevan para ellos</a:t>
            </a:r>
            <a:r>
              <a:rPr lang="en-GB" sz="1850" dirty="0"/>
              <a:t>. </a:t>
            </a:r>
            <a:endParaRPr lang="x-none" sz="1850" dirty="0"/>
          </a:p>
          <a:p>
            <a:pPr algn="just"/>
            <a:r>
              <a:rPr lang="es-ES" sz="1850" dirty="0"/>
              <a:t>El debate debe identificar quién estaría dispuesto a ofrecer ayuda práctica a la persona en cuestión</a:t>
            </a:r>
            <a:r>
              <a:rPr lang="en-GB" sz="1850" dirty="0"/>
              <a:t>.</a:t>
            </a:r>
            <a:endParaRPr lang="x-none" sz="1850"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392112"/>
            <a:ext cx="11484108" cy="427038"/>
          </a:xfrm>
        </p:spPr>
        <p:txBody>
          <a:bodyPr/>
          <a:lstStyle/>
          <a:p>
            <a:r>
              <a:rPr lang="es-ES" sz="2700" dirty="0"/>
              <a:t>Presentación: Pasos para elaborar un plan de decisiones anticipadas </a:t>
            </a:r>
            <a:r>
              <a:rPr lang="en-GB" sz="2700" dirty="0"/>
              <a:t>– 5</a:t>
            </a:r>
            <a:endParaRPr lang="x-none" sz="2700" dirty="0"/>
          </a:p>
        </p:txBody>
      </p:sp>
    </p:spTree>
    <p:extLst>
      <p:ext uri="{BB962C8B-B14F-4D97-AF65-F5344CB8AC3E}">
        <p14:creationId xmlns:p14="http://schemas.microsoft.com/office/powerpoint/2010/main" val="11519835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CD47CA-33E8-324F-8CFD-45C13A6A1B0B}"/>
              </a:ext>
            </a:extLst>
          </p:cNvPr>
          <p:cNvSpPr>
            <a:spLocks noGrp="1"/>
          </p:cNvSpPr>
          <p:nvPr>
            <p:ph type="body" sz="quarter" idx="13"/>
          </p:nvPr>
        </p:nvSpPr>
        <p:spPr/>
        <p:txBody>
          <a:bodyPr/>
          <a:lstStyle/>
          <a:p>
            <a:r>
              <a:rPr lang="es-ES" dirty="0"/>
              <a:t>Paso 3: Conocer el marco jurídico</a:t>
            </a:r>
          </a:p>
        </p:txBody>
      </p:sp>
      <p:sp>
        <p:nvSpPr>
          <p:cNvPr id="3" name="Content Placeholder 2">
            <a:extLst>
              <a:ext uri="{FF2B5EF4-FFF2-40B4-BE49-F238E27FC236}">
                <a16:creationId xmlns:a16="http://schemas.microsoft.com/office/drawing/2014/main" id="{C05ACBF1-0674-43CA-8F98-3BA0C0A840E7}"/>
              </a:ext>
            </a:extLst>
          </p:cNvPr>
          <p:cNvSpPr>
            <a:spLocks noGrp="1"/>
          </p:cNvSpPr>
          <p:nvPr>
            <p:ph sz="quarter" idx="14"/>
          </p:nvPr>
        </p:nvSpPr>
        <p:spPr/>
        <p:txBody>
          <a:bodyPr>
            <a:normAutofit/>
          </a:bodyPr>
          <a:lstStyle/>
          <a:p>
            <a:pPr algn="just"/>
            <a:r>
              <a:rPr lang="es-ES" sz="2000" dirty="0"/>
              <a:t>En algunos países, determinados documentos de voluntades anticipadas son vinculantes jurídicamente</a:t>
            </a:r>
            <a:r>
              <a:rPr lang="en-GB" sz="2000" dirty="0"/>
              <a:t>.</a:t>
            </a:r>
          </a:p>
          <a:p>
            <a:pPr algn="just"/>
            <a:r>
              <a:rPr lang="es-ES" sz="2000" dirty="0"/>
              <a:t>Esto significa que hay que seguir un procedimiento específico para que el documento se considere ejecutable</a:t>
            </a:r>
            <a:r>
              <a:rPr lang="en-GB" sz="2000" dirty="0"/>
              <a:t>.</a:t>
            </a:r>
          </a:p>
          <a:p>
            <a:pPr algn="just"/>
            <a:r>
              <a:rPr lang="es-ES" sz="2000" dirty="0"/>
              <a:t>Quizás habrá que asegurarse de que ha sido fechado y firmado por la persona en cuestión.</a:t>
            </a:r>
            <a:r>
              <a:rPr lang="en-GB" sz="2000" dirty="0"/>
              <a:t> </a:t>
            </a:r>
          </a:p>
          <a:p>
            <a:pPr algn="just"/>
            <a:r>
              <a:rPr lang="es-ES" sz="2000" dirty="0"/>
              <a:t>La ley también puede exigir que haya testigos y que firmen el documento</a:t>
            </a:r>
            <a:r>
              <a:rPr lang="en-GB" sz="2000" dirty="0"/>
              <a:t>.</a:t>
            </a:r>
            <a:endParaRPr lang="x-none" sz="2000" dirty="0"/>
          </a:p>
          <a:p>
            <a:pPr algn="just"/>
            <a:r>
              <a:rPr lang="es-ES" sz="2000" dirty="0"/>
              <a:t>También es muy importante saber de antemano si existen circunstancias específicas en las que otras personas están autorizadas excepcionalmente a invalidar un documento de voluntades anticipadas vinculante</a:t>
            </a:r>
            <a:r>
              <a:rPr lang="en-GB" sz="2000" dirty="0"/>
              <a:t>.</a:t>
            </a:r>
          </a:p>
          <a:p>
            <a:pPr algn="just"/>
            <a:r>
              <a:rPr lang="es-ES" sz="2000" dirty="0"/>
              <a:t>Es posible que abogados, defensores independientes de los derechos de las personas, agentes de apoyo entre iguales u organizaciones de personas con discapacidad puedan facilitar la información necesaria</a:t>
            </a:r>
            <a:r>
              <a:rPr lang="en-GB" sz="2000" dirty="0"/>
              <a:t>.</a:t>
            </a:r>
            <a:endParaRPr lang="x-none" sz="2000" dirty="0"/>
          </a:p>
          <a:p>
            <a:pPr algn="just"/>
            <a:endParaRPr lang="x-none" sz="2000"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a:t>Presentación: Pasos para elaborar un plan de decisiones anticipadas </a:t>
            </a:r>
            <a:r>
              <a:rPr lang="en-GB" sz="2700" dirty="0"/>
              <a:t>– 6</a:t>
            </a:r>
            <a:endParaRPr lang="x-none" sz="2700" dirty="0"/>
          </a:p>
        </p:txBody>
      </p:sp>
    </p:spTree>
    <p:extLst>
      <p:ext uri="{BB962C8B-B14F-4D97-AF65-F5344CB8AC3E}">
        <p14:creationId xmlns:p14="http://schemas.microsoft.com/office/powerpoint/2010/main" val="5404054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BEC7F37-B941-8241-B5DD-5ECD5FC8B3F7}"/>
              </a:ext>
            </a:extLst>
          </p:cNvPr>
          <p:cNvSpPr>
            <a:spLocks noGrp="1"/>
          </p:cNvSpPr>
          <p:nvPr>
            <p:ph type="body" sz="quarter" idx="13"/>
          </p:nvPr>
        </p:nvSpPr>
        <p:spPr/>
        <p:txBody>
          <a:bodyPr/>
          <a:lstStyle/>
          <a:p>
            <a:r>
              <a:rPr lang="es-ES" dirty="0"/>
              <a:t>Paso 4: Formalizar el plan de decisiones anticipadas </a:t>
            </a:r>
            <a:endParaRPr lang="x-none"/>
          </a:p>
        </p:txBody>
      </p:sp>
      <p:sp>
        <p:nvSpPr>
          <p:cNvPr id="3" name="Content Placeholder 2">
            <a:extLst>
              <a:ext uri="{FF2B5EF4-FFF2-40B4-BE49-F238E27FC236}">
                <a16:creationId xmlns:a16="http://schemas.microsoft.com/office/drawing/2014/main" id="{3A38CB76-CDA8-43A8-B8A7-A0E51EA02609}"/>
              </a:ext>
            </a:extLst>
          </p:cNvPr>
          <p:cNvSpPr>
            <a:spLocks noGrp="1"/>
          </p:cNvSpPr>
          <p:nvPr>
            <p:ph sz="quarter" idx="14"/>
          </p:nvPr>
        </p:nvSpPr>
        <p:spPr/>
        <p:txBody>
          <a:bodyPr>
            <a:normAutofit/>
          </a:bodyPr>
          <a:lstStyle/>
          <a:p>
            <a:pPr algn="just"/>
            <a:r>
              <a:rPr lang="es-ES" dirty="0"/>
              <a:t>Poner las opciones por escrito</a:t>
            </a:r>
            <a:r>
              <a:rPr lang="en-GB" dirty="0"/>
              <a:t>. </a:t>
            </a:r>
          </a:p>
          <a:p>
            <a:pPr algn="just"/>
            <a:r>
              <a:rPr lang="es-ES" dirty="0"/>
              <a:t>Si en su país ya existe un impreso de decisiones anticipadas, entonces lo debe rellenar</a:t>
            </a:r>
            <a:r>
              <a:rPr lang="en-GB" dirty="0"/>
              <a:t>. </a:t>
            </a:r>
          </a:p>
          <a:p>
            <a:pPr algn="just"/>
            <a:r>
              <a:rPr lang="es-ES" dirty="0"/>
              <a:t>Si no hay ninguno, también puede hacer constar sus opciones en un plan de recuperación o en un documento independiente</a:t>
            </a:r>
            <a:r>
              <a:rPr lang="en-GB" dirty="0"/>
              <a:t>. </a:t>
            </a:r>
            <a:endParaRPr lang="x-none" dirty="0"/>
          </a:p>
          <a:p>
            <a:pPr algn="just"/>
            <a:r>
              <a:rPr lang="es-ES" dirty="0"/>
              <a:t>Es posible que algunas personas necesiten ayuda a la hora de formular el plan de decisiones anticipadas para asegurarse de que expresan claramente su voluntad y sus preferencias y que todo el mundo las puede entender</a:t>
            </a:r>
            <a:r>
              <a:rPr lang="en-GB" dirty="0"/>
              <a:t>.</a:t>
            </a:r>
          </a:p>
          <a:p>
            <a:pPr algn="just"/>
            <a:r>
              <a:rPr lang="es-ES" dirty="0"/>
              <a:t>Algunos servicios u organizaciones pueden proporcionar para este proceso el apoyo de formadores cualificados independientes o de defensores independientes de los derechos de las personas</a:t>
            </a:r>
            <a:r>
              <a:rPr lang="en-GB" dirty="0"/>
              <a:t>.</a:t>
            </a:r>
            <a:endParaRPr lang="x-none"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a:t>Presentación: Pasos para elaborar un plan de decisiones anticipadas </a:t>
            </a:r>
            <a:r>
              <a:rPr lang="en-GB" sz="2700" dirty="0"/>
              <a:t>– 7</a:t>
            </a:r>
            <a:endParaRPr lang="x-none" sz="2700" dirty="0"/>
          </a:p>
        </p:txBody>
      </p:sp>
    </p:spTree>
    <p:extLst>
      <p:ext uri="{BB962C8B-B14F-4D97-AF65-F5344CB8AC3E}">
        <p14:creationId xmlns:p14="http://schemas.microsoft.com/office/powerpoint/2010/main" val="27333703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155F37-8D32-EA4D-8A6D-8CF0886D5E82}"/>
              </a:ext>
            </a:extLst>
          </p:cNvPr>
          <p:cNvSpPr>
            <a:spLocks noGrp="1"/>
          </p:cNvSpPr>
          <p:nvPr>
            <p:ph type="body" sz="quarter" idx="13"/>
          </p:nvPr>
        </p:nvSpPr>
        <p:spPr/>
        <p:txBody>
          <a:bodyPr/>
          <a:lstStyle/>
          <a:p>
            <a:r>
              <a:rPr lang="es-ES" dirty="0"/>
              <a:t>Paso 5: Comunicar a otras personas la existencia del plan de decisiones anticipadas </a:t>
            </a:r>
          </a:p>
        </p:txBody>
      </p:sp>
      <p:sp>
        <p:nvSpPr>
          <p:cNvPr id="3" name="Content Placeholder 2">
            <a:extLst>
              <a:ext uri="{FF2B5EF4-FFF2-40B4-BE49-F238E27FC236}">
                <a16:creationId xmlns:a16="http://schemas.microsoft.com/office/drawing/2014/main" id="{B7BD55C5-944D-4E7D-B703-9030D283DFCB}"/>
              </a:ext>
            </a:extLst>
          </p:cNvPr>
          <p:cNvSpPr>
            <a:spLocks noGrp="1"/>
          </p:cNvSpPr>
          <p:nvPr>
            <p:ph sz="quarter" idx="14"/>
          </p:nvPr>
        </p:nvSpPr>
        <p:spPr/>
        <p:txBody>
          <a:bodyPr/>
          <a:lstStyle/>
          <a:p>
            <a:pPr algn="just"/>
            <a:r>
              <a:rPr lang="es-ES" dirty="0"/>
              <a:t>Es importante asegurarse de que las otras personas conocen la existencia del plan de decisiones anticipadas </a:t>
            </a:r>
            <a:r>
              <a:rPr lang="en-GB" dirty="0"/>
              <a:t>.</a:t>
            </a:r>
            <a:endParaRPr lang="x-none" dirty="0"/>
          </a:p>
          <a:p>
            <a:pPr algn="just"/>
            <a:r>
              <a:rPr lang="es-ES" dirty="0"/>
              <a:t>La persona que haya rellenado el impreso debe guardar una copia, otras copias se deben dar a todas las personas pertinentes, incluyendo los familiares, los amigos y las personas de apoyo, así como los profesionales de la salud mental y de otras disciplinas.</a:t>
            </a:r>
          </a:p>
          <a:p>
            <a:pPr algn="just"/>
            <a:r>
              <a:rPr lang="es-ES" dirty="0"/>
              <a:t>Hay que guardar copias del plan de decisiones anticipadas en la historia clínica de la persona</a:t>
            </a:r>
            <a:r>
              <a:rPr lang="en-GB" dirty="0"/>
              <a:t>. </a:t>
            </a:r>
          </a:p>
          <a:p>
            <a:pPr algn="just"/>
            <a:r>
              <a:rPr lang="es-ES" dirty="0"/>
              <a:t>En algunos países también es posible que haya registros en línea o sistemas de tarjetas para casos de crisis </a:t>
            </a:r>
            <a:r>
              <a:rPr lang="en-GB" dirty="0"/>
              <a:t>.</a:t>
            </a:r>
          </a:p>
          <a:p>
            <a:pPr algn="just"/>
            <a:r>
              <a:rPr lang="es-ES" dirty="0"/>
              <a:t>Con las nuevas tecnologías, cada vez es más fácil hacer accesibles los planes de voluntades anticipadas</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a:t>Presentación: Pasos para elaborar un plan de decisiones anticipadas </a:t>
            </a:r>
            <a:r>
              <a:rPr lang="en-GB" sz="2700" dirty="0"/>
              <a:t>– 8</a:t>
            </a:r>
            <a:endParaRPr lang="x-none" sz="2700" dirty="0"/>
          </a:p>
        </p:txBody>
      </p:sp>
    </p:spTree>
    <p:extLst>
      <p:ext uri="{BB962C8B-B14F-4D97-AF65-F5344CB8AC3E}">
        <p14:creationId xmlns:p14="http://schemas.microsoft.com/office/powerpoint/2010/main" val="39541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1: Las personas con discapacidad psicosocial, intelectual o cognitiva toman malas decisiones</a:t>
            </a:r>
            <a:endParaRPr lang="en-US" sz="2000" dirty="0"/>
          </a:p>
        </p:txBody>
      </p:sp>
      <p:sp>
        <p:nvSpPr>
          <p:cNvPr id="3" name="Content Placeholder 2">
            <a:extLst>
              <a:ext uri="{FF2B5EF4-FFF2-40B4-BE49-F238E27FC236}">
                <a16:creationId xmlns:a16="http://schemas.microsoft.com/office/drawing/2014/main" id="{86474B36-CEE1-4964-A1B6-FAF38822F546}"/>
              </a:ext>
            </a:extLst>
          </p:cNvPr>
          <p:cNvSpPr>
            <a:spLocks noGrp="1"/>
          </p:cNvSpPr>
          <p:nvPr>
            <p:ph sz="quarter" idx="14"/>
          </p:nvPr>
        </p:nvSpPr>
        <p:spPr>
          <a:xfrm>
            <a:off x="507195" y="2157984"/>
            <a:ext cx="11174412" cy="3853204"/>
          </a:xfrm>
        </p:spPr>
        <p:txBody>
          <a:bodyPr>
            <a:normAutofit/>
          </a:bodyPr>
          <a:lstStyle/>
          <a:p>
            <a:pPr algn="just"/>
            <a:r>
              <a:rPr lang="es-ES" dirty="0"/>
              <a:t>Las personas pueden tener opiniones muy diferentes sobre qué es una buena decisión</a:t>
            </a:r>
            <a:r>
              <a:rPr lang="en-US" dirty="0"/>
              <a:t>. </a:t>
            </a:r>
          </a:p>
          <a:p>
            <a:pPr algn="just"/>
            <a:r>
              <a:rPr lang="es-ES" dirty="0"/>
              <a:t>Podemos pensar que alguien está tomando una mala decisión, pero eso no significa que tengamos que impedir que la tome</a:t>
            </a:r>
            <a:r>
              <a:rPr lang="en-US" dirty="0"/>
              <a:t>. </a:t>
            </a:r>
          </a:p>
          <a:p>
            <a:pPr algn="just"/>
            <a:r>
              <a:rPr lang="es-ES" dirty="0"/>
              <a:t>El supuesto contrario —que las personas sin discapacidad psicosocial, intelectual o cognitiva solo toman buenas decisiones— tampoco es cierto</a:t>
            </a:r>
            <a:r>
              <a:rPr lang="en-US" dirty="0"/>
              <a:t>. </a:t>
            </a:r>
          </a:p>
          <a:p>
            <a:pPr algn="just"/>
            <a:r>
              <a:rPr lang="es-ES" dirty="0"/>
              <a:t>Incluso cuando una decisión conlleva consecuencias negativas, las personas tienen todo el derecho a tomarla</a:t>
            </a:r>
            <a:r>
              <a:rPr lang="en-US" dirty="0"/>
              <a:t>.</a:t>
            </a:r>
          </a:p>
          <a:p>
            <a:pPr algn="just"/>
            <a:endParaRPr lang="x-none" dirty="0"/>
          </a:p>
        </p:txBody>
      </p:sp>
      <p:sp>
        <p:nvSpPr>
          <p:cNvPr id="2" name="Title 1">
            <a:extLst>
              <a:ext uri="{FF2B5EF4-FFF2-40B4-BE49-F238E27FC236}">
                <a16:creationId xmlns:a16="http://schemas.microsoft.com/office/drawing/2014/main" id="{792397D9-6F2C-4137-ADD6-F3D305EEBEAF}"/>
              </a:ext>
            </a:extLst>
          </p:cNvPr>
          <p:cNvSpPr>
            <a:spLocks noGrp="1"/>
          </p:cNvSpPr>
          <p:nvPr>
            <p:ph type="title"/>
          </p:nvPr>
        </p:nvSpPr>
        <p:spPr>
          <a:xfrm>
            <a:off x="422142" y="506412"/>
            <a:ext cx="11407908" cy="465138"/>
          </a:xfrm>
        </p:spPr>
        <p:txBody>
          <a:bodyPr/>
          <a:lstStyle/>
          <a:p>
            <a:r>
              <a:rPr lang="es-ES" sz="2800" dirty="0"/>
              <a:t>Presentación: Rebatir las falsas ideas y los estereotipos negativos en salud mental </a:t>
            </a:r>
            <a:r>
              <a:rPr lang="en-GB" sz="2800" dirty="0"/>
              <a:t>– 2 </a:t>
            </a:r>
            <a:endParaRPr lang="x-none" sz="2800" dirty="0"/>
          </a:p>
        </p:txBody>
      </p:sp>
    </p:spTree>
    <p:extLst>
      <p:ext uri="{BB962C8B-B14F-4D97-AF65-F5344CB8AC3E}">
        <p14:creationId xmlns:p14="http://schemas.microsoft.com/office/powerpoint/2010/main" val="5640973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2D8693-AB5E-1842-B236-ADF53BD99C74}"/>
              </a:ext>
            </a:extLst>
          </p:cNvPr>
          <p:cNvSpPr>
            <a:spLocks noGrp="1"/>
          </p:cNvSpPr>
          <p:nvPr>
            <p:ph type="body" sz="quarter" idx="13"/>
          </p:nvPr>
        </p:nvSpPr>
        <p:spPr/>
        <p:txBody>
          <a:bodyPr/>
          <a:lstStyle/>
          <a:p>
            <a:r>
              <a:rPr lang="es-ES" dirty="0"/>
              <a:t>Paso 6: Revisar periódicamente el plan de decisiones anticipadas </a:t>
            </a:r>
          </a:p>
        </p:txBody>
      </p:sp>
      <p:sp>
        <p:nvSpPr>
          <p:cNvPr id="3" name="Content Placeholder 2">
            <a:extLst>
              <a:ext uri="{FF2B5EF4-FFF2-40B4-BE49-F238E27FC236}">
                <a16:creationId xmlns:a16="http://schemas.microsoft.com/office/drawing/2014/main" id="{A8F67AF0-39E9-4C5D-A4CD-D448D39937E8}"/>
              </a:ext>
            </a:extLst>
          </p:cNvPr>
          <p:cNvSpPr>
            <a:spLocks noGrp="1"/>
          </p:cNvSpPr>
          <p:nvPr>
            <p:ph sz="quarter" idx="14"/>
          </p:nvPr>
        </p:nvSpPr>
        <p:spPr/>
        <p:txBody>
          <a:bodyPr>
            <a:normAutofit/>
          </a:bodyPr>
          <a:lstStyle/>
          <a:p>
            <a:pPr algn="just"/>
            <a:r>
              <a:rPr lang="es-ES" sz="2100" dirty="0"/>
              <a:t>Las elecciones y las preferencias de las personas pueden cambiar y evolucionar con el tiempo.</a:t>
            </a:r>
            <a:r>
              <a:rPr lang="en-GB" sz="2100" dirty="0"/>
              <a:t> </a:t>
            </a:r>
          </a:p>
          <a:p>
            <a:pPr algn="just"/>
            <a:r>
              <a:rPr lang="es-ES" sz="2100" dirty="0"/>
              <a:t>Es posible que haya que cambiar y actualizar los planes de decisiones anticipadas para que reflejen una voluntad nueva y preferencias nuevas</a:t>
            </a:r>
            <a:r>
              <a:rPr lang="en-GB" sz="2100" dirty="0"/>
              <a:t>. </a:t>
            </a:r>
          </a:p>
          <a:p>
            <a:pPr algn="just"/>
            <a:r>
              <a:rPr lang="es-ES" sz="2100" dirty="0"/>
              <a:t>Es fundamental asegurarse de que se sustituyen las copias antiguas del plan de decisiones anticipadas por las nuevas </a:t>
            </a:r>
            <a:r>
              <a:rPr lang="en-GB" sz="2100" dirty="0"/>
              <a:t>. </a:t>
            </a:r>
            <a:endParaRPr lang="x-none" sz="2100" dirty="0"/>
          </a:p>
          <a:p>
            <a:pPr algn="just"/>
            <a:r>
              <a:rPr lang="es-ES" sz="2100" dirty="0"/>
              <a:t>Dado que la voluntad y las preferencias de una persona evolucionan continuamente es fundamental que las personas de apoyo mantengan un contacto continuado con la persona en cuestión</a:t>
            </a:r>
            <a:r>
              <a:rPr lang="en-GB" sz="2100" dirty="0"/>
              <a:t>. </a:t>
            </a:r>
          </a:p>
          <a:p>
            <a:pPr lvl="2" algn="just"/>
            <a:r>
              <a:rPr lang="es-ES" sz="2100" dirty="0"/>
              <a:t>Así se aseguran de que tienen en cuenta no solo lo que consta en el plan de decisiones anticipadas, sino también los deseos actuales de la persona</a:t>
            </a:r>
            <a:r>
              <a:rPr lang="en-GB" sz="2100" dirty="0"/>
              <a:t>. </a:t>
            </a:r>
            <a:endParaRPr lang="x-none" sz="2100"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a:t>Presentación: Pasos para elaborar un plan de decisiones anticipadas </a:t>
            </a:r>
            <a:r>
              <a:rPr lang="en-GB" sz="2700" dirty="0"/>
              <a:t>– 3</a:t>
            </a:r>
            <a:endParaRPr lang="x-none" sz="2700" dirty="0"/>
          </a:p>
        </p:txBody>
      </p:sp>
    </p:spTree>
    <p:extLst>
      <p:ext uri="{BB962C8B-B14F-4D97-AF65-F5344CB8AC3E}">
        <p14:creationId xmlns:p14="http://schemas.microsoft.com/office/powerpoint/2010/main" val="105140301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A7A93-5B9A-44F1-B9DD-BCD01C099A1F}"/>
              </a:ext>
            </a:extLst>
          </p:cNvPr>
          <p:cNvSpPr>
            <a:spLocks noGrp="1"/>
          </p:cNvSpPr>
          <p:nvPr>
            <p:ph sz="quarter" idx="14"/>
          </p:nvPr>
        </p:nvSpPr>
        <p:spPr/>
        <p:txBody>
          <a:bodyPr/>
          <a:lstStyle/>
          <a:p>
            <a:r>
              <a:rPr lang="es-ES" dirty="0"/>
              <a:t>Dad a los participantes una copia del anexo 8 y pedidles que completen al menos tres de los apartados de la plantilla del plan de voluntades anticipadas.</a:t>
            </a:r>
            <a:endParaRPr lang="x-none" dirty="0"/>
          </a:p>
        </p:txBody>
      </p:sp>
      <p:sp>
        <p:nvSpPr>
          <p:cNvPr id="2" name="Title 1">
            <a:extLst>
              <a:ext uri="{FF2B5EF4-FFF2-40B4-BE49-F238E27FC236}">
                <a16:creationId xmlns:a16="http://schemas.microsoft.com/office/drawing/2014/main" id="{7FA1323A-568E-4AD7-ADE5-5E97929065F3}"/>
              </a:ext>
            </a:extLst>
          </p:cNvPr>
          <p:cNvSpPr>
            <a:spLocks noGrp="1"/>
          </p:cNvSpPr>
          <p:nvPr>
            <p:ph type="title"/>
          </p:nvPr>
        </p:nvSpPr>
        <p:spPr/>
        <p:txBody>
          <a:bodyPr/>
          <a:lstStyle/>
          <a:p>
            <a:r>
              <a:rPr lang="es-ES" dirty="0"/>
              <a:t>Ejercicio 7.1: Lo que los demás deben saber... </a:t>
            </a:r>
            <a:endParaRPr lang="x-none" dirty="0"/>
          </a:p>
        </p:txBody>
      </p:sp>
    </p:spTree>
    <p:extLst>
      <p:ext uri="{BB962C8B-B14F-4D97-AF65-F5344CB8AC3E}">
        <p14:creationId xmlns:p14="http://schemas.microsoft.com/office/powerpoint/2010/main" val="21230945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FE957-84D2-465E-A581-D62A3B25AB61}"/>
              </a:ext>
            </a:extLst>
          </p:cNvPr>
          <p:cNvSpPr>
            <a:spLocks noGrp="1"/>
          </p:cNvSpPr>
          <p:nvPr>
            <p:ph sz="quarter" idx="14"/>
          </p:nvPr>
        </p:nvSpPr>
        <p:spPr>
          <a:xfrm>
            <a:off x="507195" y="1047750"/>
            <a:ext cx="11174412" cy="5200650"/>
          </a:xfrm>
        </p:spPr>
        <p:txBody>
          <a:bodyPr>
            <a:noAutofit/>
          </a:bodyPr>
          <a:lstStyle/>
          <a:p>
            <a:pPr algn="just"/>
            <a:r>
              <a:rPr lang="es-ES" sz="2000" dirty="0"/>
              <a:t>Cuando las personas realizan un plan de decisiones anticipadas, es posible que tengan que reflexionar sobre experiencias difíciles del pasado </a:t>
            </a:r>
            <a:r>
              <a:rPr lang="en-GB" sz="2000" dirty="0"/>
              <a:t>. </a:t>
            </a:r>
          </a:p>
          <a:p>
            <a:pPr algn="just"/>
            <a:r>
              <a:rPr lang="es-ES" sz="2000" dirty="0"/>
              <a:t>Consejos para facilitarles esta tarea</a:t>
            </a:r>
            <a:r>
              <a:rPr lang="en-GB" sz="2000" dirty="0"/>
              <a:t>:</a:t>
            </a:r>
            <a:endParaRPr lang="x-none" sz="2000" dirty="0"/>
          </a:p>
          <a:p>
            <a:pPr lvl="2" algn="just"/>
            <a:r>
              <a:rPr lang="es-ES" dirty="0"/>
              <a:t>No es necesario que la persona complete el plan de decisiones anticipadas de una tirada. Si es necesario, lo puede redactar a lo largo de unos cuantos días o semanas</a:t>
            </a:r>
            <a:r>
              <a:rPr lang="en-US" dirty="0"/>
              <a:t>.</a:t>
            </a:r>
            <a:endParaRPr lang="x-none" dirty="0"/>
          </a:p>
          <a:p>
            <a:pPr lvl="2" algn="just"/>
            <a:r>
              <a:rPr lang="es-ES" dirty="0"/>
              <a:t>Es mejor que las personas preparen el plan de decisiones anticipadas cuando estén animadas</a:t>
            </a:r>
            <a:r>
              <a:rPr lang="en-US" dirty="0"/>
              <a:t>.</a:t>
            </a:r>
            <a:endParaRPr lang="x-none" dirty="0"/>
          </a:p>
          <a:p>
            <a:pPr lvl="2" algn="just"/>
            <a:r>
              <a:rPr lang="es-ES" dirty="0"/>
              <a:t>Puede resultar útil que la persona pida a alguien en quien confíe que la apoye en el proceso de elaboración de su plan de decisiones anticipadas.</a:t>
            </a:r>
          </a:p>
          <a:p>
            <a:pPr lvl="2" fontAlgn="base"/>
            <a:r>
              <a:rPr lang="es-ES" dirty="0"/>
              <a:t>La persona o personas de apoyo pueden aprovechar para ir preparando su plan de decisiones anticipadas. </a:t>
            </a:r>
          </a:p>
          <a:p>
            <a:pPr lvl="2" algn="just"/>
            <a:r>
              <a:rPr lang="es-ES" dirty="0"/>
              <a:t>También puede resultar útil contar con el apoyo de una persona que ya haya hecho su propio plan de decisiones anticipadas</a:t>
            </a:r>
            <a:r>
              <a:rPr lang="en-US" dirty="0"/>
              <a:t>.</a:t>
            </a:r>
            <a:endParaRPr lang="x-none" dirty="0"/>
          </a:p>
        </p:txBody>
      </p:sp>
      <p:sp>
        <p:nvSpPr>
          <p:cNvPr id="2" name="Title 1">
            <a:extLst>
              <a:ext uri="{FF2B5EF4-FFF2-40B4-BE49-F238E27FC236}">
                <a16:creationId xmlns:a16="http://schemas.microsoft.com/office/drawing/2014/main" id="{1864918A-0A74-46FD-9BE8-2252DD198387}"/>
              </a:ext>
            </a:extLst>
          </p:cNvPr>
          <p:cNvSpPr>
            <a:spLocks noGrp="1"/>
          </p:cNvSpPr>
          <p:nvPr>
            <p:ph type="title"/>
          </p:nvPr>
        </p:nvSpPr>
        <p:spPr>
          <a:xfrm>
            <a:off x="422142" y="430212"/>
            <a:ext cx="11331708" cy="407988"/>
          </a:xfrm>
        </p:spPr>
        <p:txBody>
          <a:bodyPr/>
          <a:lstStyle/>
          <a:p>
            <a:r>
              <a:rPr lang="es-ES" sz="2500" dirty="0"/>
              <a:t>Presentación: Consejos para elaborar un plan de decisiones anticipadas </a:t>
            </a:r>
            <a:endParaRPr lang="x-none" sz="2500" dirty="0"/>
          </a:p>
        </p:txBody>
      </p:sp>
    </p:spTree>
    <p:extLst>
      <p:ext uri="{BB962C8B-B14F-4D97-AF65-F5344CB8AC3E}">
        <p14:creationId xmlns:p14="http://schemas.microsoft.com/office/powerpoint/2010/main" val="4702875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20B89-63CD-4407-85DC-C589C0565B9B}"/>
              </a:ext>
            </a:extLst>
          </p:cNvPr>
          <p:cNvSpPr>
            <a:spLocks noGrp="1"/>
          </p:cNvSpPr>
          <p:nvPr>
            <p:ph sz="quarter" idx="14"/>
          </p:nvPr>
        </p:nvSpPr>
        <p:spPr>
          <a:xfrm>
            <a:off x="507195" y="1428750"/>
            <a:ext cx="11174412" cy="4582438"/>
          </a:xfrm>
        </p:spPr>
        <p:txBody>
          <a:bodyPr/>
          <a:lstStyle/>
          <a:p>
            <a:pPr marL="0" indent="0" algn="just">
              <a:buNone/>
            </a:pPr>
            <a:r>
              <a:rPr lang="es-ES" sz="2000" dirty="0"/>
              <a:t>«Me gustaría que los demás me dijeran qué síntomas observan, o que me dieran información sobre ellos, y que me explicaran qué me pasa.» </a:t>
            </a:r>
          </a:p>
          <a:p>
            <a:pPr marL="0" indent="0" algn="just">
              <a:buNone/>
            </a:pPr>
            <a:r>
              <a:rPr lang="es-ES" sz="2000" dirty="0"/>
              <a:t>«No quiero que me amenacen con inyecciones; me gustaría que la gente hablara conmigo y me explicara por qué debo tomar la medicación.» </a:t>
            </a:r>
          </a:p>
          <a:p>
            <a:pPr marL="0" indent="0" algn="just">
              <a:buNone/>
            </a:pPr>
            <a:r>
              <a:rPr lang="es-ES" sz="2000" dirty="0"/>
              <a:t>«Si tengo que estar mucho tiempo en el hospital, me gustaría que el personal se encargara de que alguien me corte el pelo.» </a:t>
            </a:r>
          </a:p>
          <a:p>
            <a:pPr marL="0" indent="0" algn="just">
              <a:buNone/>
            </a:pPr>
            <a:r>
              <a:rPr lang="es-ES" sz="2000" dirty="0"/>
              <a:t>«He estado entrando y saliendo del hospital porque la evaluación la hicieron personas que no me conocían y que no se dieron cuenta de que empeoraba, y por tanto me iban dando el alta. Me gustaría que el personal de la sala de </a:t>
            </a:r>
            <a:r>
              <a:rPr lang="es-ES" sz="2000" dirty="0" err="1"/>
              <a:t>triaje</a:t>
            </a:r>
            <a:r>
              <a:rPr lang="es-ES" sz="2000" dirty="0"/>
              <a:t> no me diera el alta hasta que no hubiera hablado con mi asesor médico.» </a:t>
            </a:r>
          </a:p>
        </p:txBody>
      </p:sp>
      <p:sp>
        <p:nvSpPr>
          <p:cNvPr id="2" name="Title 1">
            <a:extLst>
              <a:ext uri="{FF2B5EF4-FFF2-40B4-BE49-F238E27FC236}">
                <a16:creationId xmlns:a16="http://schemas.microsoft.com/office/drawing/2014/main" id="{B4B7421A-EF2F-4964-8EE9-A86B174683D0}"/>
              </a:ext>
            </a:extLst>
          </p:cNvPr>
          <p:cNvSpPr>
            <a:spLocks noGrp="1"/>
          </p:cNvSpPr>
          <p:nvPr>
            <p:ph type="title"/>
          </p:nvPr>
        </p:nvSpPr>
        <p:spPr>
          <a:xfrm>
            <a:off x="441192" y="392112"/>
            <a:ext cx="11465058" cy="388938"/>
          </a:xfrm>
        </p:spPr>
        <p:txBody>
          <a:bodyPr/>
          <a:lstStyle/>
          <a:p>
            <a:r>
              <a:rPr lang="es-ES" sz="2500" dirty="0"/>
              <a:t>Ejercicio 7.2: Debate: Ejemplos reales de manifestaciones en los planes de decisiones anticipadas </a:t>
            </a:r>
            <a:r>
              <a:rPr lang="en-GB" sz="2500" dirty="0"/>
              <a:t>– 1  </a:t>
            </a:r>
            <a:endParaRPr lang="x-none" sz="2500" dirty="0"/>
          </a:p>
        </p:txBody>
      </p:sp>
    </p:spTree>
    <p:extLst>
      <p:ext uri="{BB962C8B-B14F-4D97-AF65-F5344CB8AC3E}">
        <p14:creationId xmlns:p14="http://schemas.microsoft.com/office/powerpoint/2010/main" val="38005998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20B89-63CD-4407-85DC-C589C0565B9B}"/>
              </a:ext>
            </a:extLst>
          </p:cNvPr>
          <p:cNvSpPr>
            <a:spLocks noGrp="1"/>
          </p:cNvSpPr>
          <p:nvPr>
            <p:ph sz="quarter" idx="14"/>
          </p:nvPr>
        </p:nvSpPr>
        <p:spPr>
          <a:xfrm>
            <a:off x="609599" y="1314450"/>
            <a:ext cx="11072007" cy="4819650"/>
          </a:xfrm>
        </p:spPr>
        <p:txBody>
          <a:bodyPr>
            <a:normAutofit fontScale="85000" lnSpcReduction="20000"/>
          </a:bodyPr>
          <a:lstStyle/>
          <a:p>
            <a:pPr marL="0" indent="0" algn="just">
              <a:buNone/>
            </a:pPr>
            <a:r>
              <a:rPr lang="es-ES" dirty="0"/>
              <a:t>«[Me gustaría] claridad en cuanto a mi medicación: un plan adecuado de quién me debe dar la medicación y de cuándo me la tiene que dar.»</a:t>
            </a:r>
          </a:p>
          <a:p>
            <a:pPr marL="0" indent="0" algn="just">
              <a:buNone/>
            </a:pPr>
            <a:r>
              <a:rPr lang="es-ES" dirty="0"/>
              <a:t>«Preferiría estar en el hospital de una manera informal para poder intervenir en la toma de decisiones sobre mi atención.»</a:t>
            </a:r>
          </a:p>
          <a:p>
            <a:pPr marL="0" indent="0" algn="just">
              <a:buNone/>
            </a:pPr>
            <a:r>
              <a:rPr lang="es-ES" dirty="0"/>
              <a:t>«La medicación A no la quiero, me provoca pesadillas; la B hace que me encuentre peor, y preferiría la medicación C antes que la D.»</a:t>
            </a:r>
          </a:p>
          <a:p>
            <a:pPr marL="0" indent="0" algn="just">
              <a:buNone/>
            </a:pPr>
            <a:r>
              <a:rPr lang="es-ES" dirty="0"/>
              <a:t>«Para mí, también es muy importante cuidar de mi aspecto, ya que así me siento mejor.»</a:t>
            </a:r>
          </a:p>
          <a:p>
            <a:pPr marL="0" indent="0" algn="just">
              <a:buNone/>
            </a:pPr>
            <a:r>
              <a:rPr lang="es-ES" dirty="0"/>
              <a:t>«Prefiero no hablar con nadie que se tome las cosas como una cuestión personal (por ejemplo, un familiar).»</a:t>
            </a:r>
          </a:p>
          <a:p>
            <a:pPr marL="0" indent="0" algn="just">
              <a:buNone/>
            </a:pPr>
            <a:r>
              <a:rPr lang="es-ES" dirty="0"/>
              <a:t>«Prefiero recibir el tratamiento en casa, porque cuando estoy en el hospital tengo ansiedad por mis hijos.»</a:t>
            </a:r>
          </a:p>
          <a:p>
            <a:pPr marL="0" indent="0" algn="just">
              <a:buNone/>
            </a:pPr>
            <a:r>
              <a:rPr lang="es-ES" dirty="0"/>
              <a:t>«[Durante una crisis] el equipo de tratamiento domiciliario me puede brindar una ayuda adicional. Si el centro de atención temporal estuviera disponible, me podría quedar allí. Si [mi marido] no puede con todo, me podría quedar en el hospital de una manera informal.»</a:t>
            </a:r>
          </a:p>
          <a:p>
            <a:pPr marL="0" indent="0" algn="just">
              <a:buNone/>
            </a:pPr>
            <a:r>
              <a:rPr lang="es-ES" dirty="0"/>
              <a:t>«No me gustan los medicamentos que me dan mucho sueño.»</a:t>
            </a:r>
          </a:p>
          <a:p>
            <a:pPr marL="0" indent="0" algn="just">
              <a:buNone/>
            </a:pPr>
            <a:r>
              <a:rPr lang="es-ES" dirty="0"/>
              <a:t>«[Por favor, no me receten] medicamentos que provoquen somnolencia.»</a:t>
            </a:r>
          </a:p>
          <a:p>
            <a:pPr marL="0" indent="0" algn="just">
              <a:buNone/>
            </a:pPr>
            <a:endParaRPr lang="x-none" dirty="0"/>
          </a:p>
          <a:p>
            <a:pPr marL="0" indent="0" algn="just">
              <a:buNone/>
            </a:pPr>
            <a:endParaRPr lang="x-none" dirty="0"/>
          </a:p>
        </p:txBody>
      </p:sp>
      <p:sp>
        <p:nvSpPr>
          <p:cNvPr id="2" name="Title 1">
            <a:extLst>
              <a:ext uri="{FF2B5EF4-FFF2-40B4-BE49-F238E27FC236}">
                <a16:creationId xmlns:a16="http://schemas.microsoft.com/office/drawing/2014/main" id="{B4B7421A-EF2F-4964-8EE9-A86B174683D0}"/>
              </a:ext>
            </a:extLst>
          </p:cNvPr>
          <p:cNvSpPr>
            <a:spLocks noGrp="1"/>
          </p:cNvSpPr>
          <p:nvPr>
            <p:ph type="title"/>
          </p:nvPr>
        </p:nvSpPr>
        <p:spPr>
          <a:xfrm>
            <a:off x="422142" y="354012"/>
            <a:ext cx="11312658" cy="484188"/>
          </a:xfrm>
        </p:spPr>
        <p:txBody>
          <a:bodyPr/>
          <a:lstStyle/>
          <a:p>
            <a:r>
              <a:rPr lang="es-ES" sz="2500" dirty="0"/>
              <a:t>Ejercicio 7.2: Debate: Ejemplos reales de manifestaciones en los planes de decisiones anticipadas </a:t>
            </a:r>
            <a:r>
              <a:rPr lang="en-GB" sz="2500" dirty="0"/>
              <a:t>– 2</a:t>
            </a:r>
            <a:endParaRPr lang="x-none" sz="2500" dirty="0"/>
          </a:p>
        </p:txBody>
      </p:sp>
    </p:spTree>
    <p:extLst>
      <p:ext uri="{BB962C8B-B14F-4D97-AF65-F5344CB8AC3E}">
        <p14:creationId xmlns:p14="http://schemas.microsoft.com/office/powerpoint/2010/main" val="17300810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D4A4D-B27E-49EA-AB46-46762332C189}"/>
              </a:ext>
            </a:extLst>
          </p:cNvPr>
          <p:cNvSpPr>
            <a:spLocks noGrp="1"/>
          </p:cNvSpPr>
          <p:nvPr>
            <p:ph sz="quarter" idx="14"/>
          </p:nvPr>
        </p:nvSpPr>
        <p:spPr/>
        <p:txBody>
          <a:bodyPr/>
          <a:lstStyle/>
          <a:p>
            <a:endParaRPr lang="en-US" dirty="0"/>
          </a:p>
          <a:p>
            <a:pPr marL="0" indent="0" algn="ctr">
              <a:buNone/>
            </a:pPr>
            <a:r>
              <a:rPr lang="es-ES" sz="2500" b="1" i="1" dirty="0"/>
              <a:t>¿Creéis que estas preferencias son lógicas? </a:t>
            </a:r>
          </a:p>
          <a:p>
            <a:pPr marL="0" indent="0" algn="ctr">
              <a:buNone/>
            </a:pPr>
            <a:endParaRPr lang="es-ES" sz="2500" b="1" i="1" dirty="0"/>
          </a:p>
          <a:p>
            <a:pPr marL="0" indent="0" algn="ctr">
              <a:buNone/>
            </a:pPr>
            <a:r>
              <a:rPr lang="es-ES" sz="2500" b="1" i="1" dirty="0"/>
              <a:t>¿Podéis comprender por qué las personas han incluido estas preferencias en sus planes de decisiones anticipadas? </a:t>
            </a:r>
          </a:p>
          <a:p>
            <a:endParaRPr lang="x-none" dirty="0"/>
          </a:p>
        </p:txBody>
      </p:sp>
      <p:sp>
        <p:nvSpPr>
          <p:cNvPr id="2" name="Title 1">
            <a:extLst>
              <a:ext uri="{FF2B5EF4-FFF2-40B4-BE49-F238E27FC236}">
                <a16:creationId xmlns:a16="http://schemas.microsoft.com/office/drawing/2014/main" id="{335D1469-AD54-4EBE-9489-30E13113C1D2}"/>
              </a:ext>
            </a:extLst>
          </p:cNvPr>
          <p:cNvSpPr>
            <a:spLocks noGrp="1"/>
          </p:cNvSpPr>
          <p:nvPr>
            <p:ph type="title"/>
          </p:nvPr>
        </p:nvSpPr>
        <p:spPr>
          <a:xfrm>
            <a:off x="422142" y="506412"/>
            <a:ext cx="11388858" cy="407988"/>
          </a:xfrm>
        </p:spPr>
        <p:txBody>
          <a:bodyPr/>
          <a:lstStyle/>
          <a:p>
            <a:r>
              <a:rPr lang="es-ES" sz="2800" dirty="0"/>
              <a:t>Ejercicio 7.2: Debate: </a:t>
            </a:r>
            <a:r>
              <a:rPr lang="es-ES" sz="2800" dirty="0" err="1"/>
              <a:t>Ejemplosreales</a:t>
            </a:r>
            <a:r>
              <a:rPr lang="es-ES" sz="2800" dirty="0"/>
              <a:t> de manifestaciones en los planes de decisiones anticipadas </a:t>
            </a:r>
            <a:r>
              <a:rPr lang="en-GB" sz="2800" dirty="0"/>
              <a:t>– 3 </a:t>
            </a:r>
            <a:endParaRPr lang="x-none" sz="2800" dirty="0"/>
          </a:p>
        </p:txBody>
      </p:sp>
    </p:spTree>
    <p:extLst>
      <p:ext uri="{BB962C8B-B14F-4D97-AF65-F5344CB8AC3E}">
        <p14:creationId xmlns:p14="http://schemas.microsoft.com/office/powerpoint/2010/main" val="36388737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DB01D-AD63-48FE-BF35-9457D5BE996E}"/>
              </a:ext>
            </a:extLst>
          </p:cNvPr>
          <p:cNvSpPr>
            <a:spLocks noGrp="1"/>
          </p:cNvSpPr>
          <p:nvPr>
            <p:ph sz="quarter" idx="14"/>
          </p:nvPr>
        </p:nvSpPr>
        <p:spPr/>
        <p:txBody>
          <a:bodyPr/>
          <a:lstStyle/>
          <a:p>
            <a:endParaRPr lang="en-GB" dirty="0"/>
          </a:p>
          <a:p>
            <a:endParaRPr lang="en-GB" dirty="0"/>
          </a:p>
          <a:p>
            <a:pPr marL="0" indent="0" algn="ctr">
              <a:buNone/>
            </a:pPr>
            <a:r>
              <a:rPr lang="es-ES" sz="2500" b="1" i="1" dirty="0"/>
              <a:t>¿Qué se podría hacer en los servicios sociales y de salud mental para facilitar que las personas redactaran un plan de decisiones anticipadas? </a:t>
            </a:r>
            <a:endParaRPr lang="x-none" dirty="0"/>
          </a:p>
        </p:txBody>
      </p:sp>
      <p:sp>
        <p:nvSpPr>
          <p:cNvPr id="2" name="Title 1">
            <a:extLst>
              <a:ext uri="{FF2B5EF4-FFF2-40B4-BE49-F238E27FC236}">
                <a16:creationId xmlns:a16="http://schemas.microsoft.com/office/drawing/2014/main" id="{815A634A-F172-49B2-9D84-8BAAE2E2F5BB}"/>
              </a:ext>
            </a:extLst>
          </p:cNvPr>
          <p:cNvSpPr>
            <a:spLocks noGrp="1"/>
          </p:cNvSpPr>
          <p:nvPr>
            <p:ph type="title"/>
          </p:nvPr>
        </p:nvSpPr>
        <p:spPr>
          <a:xfrm>
            <a:off x="422142" y="506412"/>
            <a:ext cx="11388858" cy="388938"/>
          </a:xfrm>
        </p:spPr>
        <p:txBody>
          <a:bodyPr/>
          <a:lstStyle/>
          <a:p>
            <a:r>
              <a:rPr lang="es-ES" dirty="0"/>
              <a:t>Ejercicio 7.3: Apoyar a las personas para que elaboren planes de decisiones anticipadas </a:t>
            </a:r>
            <a:endParaRPr lang="x-none" dirty="0"/>
          </a:p>
        </p:txBody>
      </p:sp>
    </p:spTree>
    <p:extLst>
      <p:ext uri="{BB962C8B-B14F-4D97-AF65-F5344CB8AC3E}">
        <p14:creationId xmlns:p14="http://schemas.microsoft.com/office/powerpoint/2010/main" val="13180523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E3647-B3CC-4FFB-8BEB-F37C6568C1FE}"/>
              </a:ext>
            </a:extLst>
          </p:cNvPr>
          <p:cNvSpPr>
            <a:spLocks noGrp="1"/>
          </p:cNvSpPr>
          <p:nvPr>
            <p:ph sz="quarter" idx="14"/>
          </p:nvPr>
        </p:nvSpPr>
        <p:spPr/>
        <p:txBody>
          <a:bodyPr/>
          <a:lstStyle/>
          <a:p>
            <a:pPr algn="just"/>
            <a:r>
              <a:rPr lang="es-ES" dirty="0"/>
              <a:t>¿Cuáles son los puntos clave que recordaréis de este módulo? </a:t>
            </a:r>
          </a:p>
          <a:p>
            <a:pPr algn="just"/>
            <a:r>
              <a:rPr lang="es-ES" dirty="0"/>
              <a:t>¿Habéis cambiado de opinión con respecto a la capacidad de las personas para tomar decisiones? </a:t>
            </a:r>
          </a:p>
          <a:p>
            <a:pPr algn="just"/>
            <a:r>
              <a:rPr lang="es-ES" dirty="0"/>
              <a:t>¿Habéis cambiado de opinión con respecto a cómo se puede apoyar a las personas a la hora de tomar decisiones?  </a:t>
            </a:r>
          </a:p>
          <a:p>
            <a:pPr algn="just"/>
            <a:r>
              <a:rPr lang="es-ES" dirty="0"/>
              <a:t>En caso afirmativo, ¿en qué ha cambiado vuestra opinión? En caso negativo, ¿por qué creéis que no ha cambiado vuestra opinión?  </a:t>
            </a:r>
          </a:p>
        </p:txBody>
      </p:sp>
      <p:sp>
        <p:nvSpPr>
          <p:cNvPr id="2" name="Title 1">
            <a:extLst>
              <a:ext uri="{FF2B5EF4-FFF2-40B4-BE49-F238E27FC236}">
                <a16:creationId xmlns:a16="http://schemas.microsoft.com/office/drawing/2014/main" id="{CB09C6BA-5AFF-496F-8659-9A9B9B04F614}"/>
              </a:ext>
            </a:extLst>
          </p:cNvPr>
          <p:cNvSpPr>
            <a:spLocks noGrp="1"/>
          </p:cNvSpPr>
          <p:nvPr>
            <p:ph type="title"/>
          </p:nvPr>
        </p:nvSpPr>
        <p:spPr>
          <a:xfrm>
            <a:off x="422142" y="506412"/>
            <a:ext cx="11274558" cy="484188"/>
          </a:xfrm>
        </p:spPr>
        <p:txBody>
          <a:bodyPr/>
          <a:lstStyle/>
          <a:p>
            <a:r>
              <a:rPr lang="es-ES" dirty="0"/>
              <a:t>Ejercicio para reflexionar: La finalización de la formación </a:t>
            </a:r>
            <a:endParaRPr lang="x-none" dirty="0"/>
          </a:p>
        </p:txBody>
      </p:sp>
    </p:spTree>
    <p:extLst>
      <p:ext uri="{BB962C8B-B14F-4D97-AF65-F5344CB8AC3E}">
        <p14:creationId xmlns:p14="http://schemas.microsoft.com/office/powerpoint/2010/main" val="23509147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188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br>
              <a:rPr lang="en-US" dirty="0"/>
            </a:br>
            <a:endParaRPr lang="en-US" dirty="0"/>
          </a:p>
        </p:txBody>
      </p:sp>
    </p:spTree>
    <p:extLst>
      <p:ext uri="{BB962C8B-B14F-4D97-AF65-F5344CB8AC3E}">
        <p14:creationId xmlns:p14="http://schemas.microsoft.com/office/powerpoint/2010/main" val="84335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DDB73-93F2-49BD-ACB4-D54F1CE57E8C}"/>
              </a:ext>
            </a:extLst>
          </p:cNvPr>
          <p:cNvSpPr>
            <a:spLocks noGrp="1"/>
          </p:cNvSpPr>
          <p:nvPr>
            <p:ph sz="quarter" idx="14"/>
          </p:nvPr>
        </p:nvSpPr>
        <p:spPr/>
        <p:txBody>
          <a:bodyPr>
            <a:noAutofit/>
          </a:bodyPr>
          <a:lstStyle/>
          <a:p>
            <a:endParaRPr lang="en-US" sz="2000" dirty="0"/>
          </a:p>
          <a:p>
            <a:endParaRPr lang="en-US" sz="2000" dirty="0"/>
          </a:p>
          <a:p>
            <a:endParaRPr lang="en-US" sz="2000" dirty="0"/>
          </a:p>
          <a:p>
            <a:endParaRPr lang="en-US" sz="2000" dirty="0"/>
          </a:p>
          <a:p>
            <a:endParaRPr lang="en-US" sz="2000" dirty="0"/>
          </a:p>
          <a:p>
            <a:endParaRPr lang="en-US" sz="2000" dirty="0"/>
          </a:p>
          <a:p>
            <a:pPr lvl="1"/>
            <a:r>
              <a:rPr lang="es-ES" dirty="0"/>
              <a:t>Elena pudo encontrar una solución a su problema con la ayuda de una amiga, pese a la oposición de sus padres</a:t>
            </a:r>
            <a:r>
              <a:rPr lang="en-GB" dirty="0"/>
              <a:t>. </a:t>
            </a:r>
          </a:p>
          <a:p>
            <a:pPr lvl="1"/>
            <a:r>
              <a:rPr lang="es-ES" dirty="0"/>
              <a:t>la capacidad de las personas para tomar decisiones se puede potenciar al máximo utilizando diferentes soportes, métodos y herramientas</a:t>
            </a:r>
            <a:r>
              <a:rPr lang="en-GB" dirty="0"/>
              <a:t>.</a:t>
            </a:r>
            <a:endParaRPr lang="x-none" dirty="0"/>
          </a:p>
        </p:txBody>
      </p:sp>
      <p:sp>
        <p:nvSpPr>
          <p:cNvPr id="2" name="Title 1">
            <a:extLst>
              <a:ext uri="{FF2B5EF4-FFF2-40B4-BE49-F238E27FC236}">
                <a16:creationId xmlns:a16="http://schemas.microsoft.com/office/drawing/2014/main" id="{0ABAC4E7-181D-4670-8944-204B99A4988A}"/>
              </a:ext>
            </a:extLst>
          </p:cNvPr>
          <p:cNvSpPr>
            <a:spLocks noGrp="1"/>
          </p:cNvSpPr>
          <p:nvPr>
            <p:ph type="title"/>
          </p:nvPr>
        </p:nvSpPr>
        <p:spPr>
          <a:xfrm>
            <a:off x="422142" y="506412"/>
            <a:ext cx="11407908" cy="388938"/>
          </a:xfrm>
        </p:spPr>
        <p:txBody>
          <a:bodyPr/>
          <a:lstStyle/>
          <a:p>
            <a:r>
              <a:rPr lang="es-ES" sz="2800" dirty="0"/>
              <a:t>Presentación: Rebatir las falsas ideas y los estereotipos negativos en salud mental </a:t>
            </a:r>
            <a:r>
              <a:rPr lang="en-GB" sz="2800" dirty="0"/>
              <a:t>– 3 </a:t>
            </a:r>
            <a:endParaRPr lang="x-none" sz="2800" dirty="0"/>
          </a:p>
        </p:txBody>
      </p:sp>
      <p:graphicFrame>
        <p:nvGraphicFramePr>
          <p:cNvPr id="7" name="Table 6">
            <a:extLst>
              <a:ext uri="{FF2B5EF4-FFF2-40B4-BE49-F238E27FC236}">
                <a16:creationId xmlns:a16="http://schemas.microsoft.com/office/drawing/2014/main" id="{AD814622-05CC-F646-B486-FB8D55F74657}"/>
              </a:ext>
            </a:extLst>
          </p:cNvPr>
          <p:cNvGraphicFramePr>
            <a:graphicFrameLocks noGrp="1"/>
          </p:cNvGraphicFramePr>
          <p:nvPr>
            <p:extLst>
              <p:ext uri="{D42A27DB-BD31-4B8C-83A1-F6EECF244321}">
                <p14:modId xmlns:p14="http://schemas.microsoft.com/office/powerpoint/2010/main" val="3289902481"/>
              </p:ext>
            </p:extLst>
          </p:nvPr>
        </p:nvGraphicFramePr>
        <p:xfrm>
          <a:off x="545295" y="1625488"/>
          <a:ext cx="10951380" cy="2432162"/>
        </p:xfrm>
        <a:graphic>
          <a:graphicData uri="http://schemas.openxmlformats.org/drawingml/2006/table">
            <a:tbl>
              <a:tblPr firstRow="1" firstCol="1" bandRow="1"/>
              <a:tblGrid>
                <a:gridCol w="10951380">
                  <a:extLst>
                    <a:ext uri="{9D8B030D-6E8A-4147-A177-3AD203B41FA5}">
                      <a16:colId xmlns:a16="http://schemas.microsoft.com/office/drawing/2014/main" val="1196034685"/>
                    </a:ext>
                  </a:extLst>
                </a:gridCol>
              </a:tblGrid>
              <a:tr h="2432162">
                <a:tc>
                  <a:txBody>
                    <a:bodyPr/>
                    <a:lstStyle/>
                    <a:p>
                      <a:pPr algn="just"/>
                      <a:r>
                        <a:rPr lang="es-ES" sz="1800" b="1" i="0" kern="1200" dirty="0">
                          <a:solidFill>
                            <a:schemeClr val="tx1"/>
                          </a:solidFill>
                          <a:effectLst/>
                          <a:latin typeface="+mn-lt"/>
                          <a:ea typeface="+mn-ea"/>
                          <a:cs typeface="+mn-cs"/>
                        </a:rPr>
                        <a:t>El caso de Elena </a:t>
                      </a:r>
                      <a:endParaRPr lang="es-ES" sz="1800" b="1" i="1" kern="1200" dirty="0">
                        <a:solidFill>
                          <a:schemeClr val="tx1"/>
                        </a:solidFill>
                        <a:effectLst/>
                        <a:latin typeface="+mn-lt"/>
                        <a:ea typeface="+mn-ea"/>
                        <a:cs typeface="+mn-cs"/>
                      </a:endParaRPr>
                    </a:p>
                    <a:p>
                      <a:pPr algn="just"/>
                      <a:r>
                        <a:rPr lang="es-ES" sz="1800" kern="1200" dirty="0">
                          <a:solidFill>
                            <a:schemeClr val="tx1"/>
                          </a:solidFill>
                          <a:effectLst/>
                          <a:latin typeface="+mn-lt"/>
                          <a:ea typeface="+mn-ea"/>
                          <a:cs typeface="+mn-cs"/>
                        </a:rPr>
                        <a:t>A Elena le han diagnosticado una deficiencia intelectual. Normalmente, le costaba administrarse el dinero porque a menudo no recordaba cuánto había gastado. Por ello, siempre tenía problemas económicos y no podía comprar suficiente comida. Una amiga le habló de una aplicación que se podía descargar en el móvil y que le permitiría llevar un control de los gastos. Sus padres pensaron que esta aplicación no serviría de nada y que lo que su hija necesitaba era un tutor que le controlara el dinero. A pesar de ello, Elena buscó la aplicación y decidió utilizarla. Ahora, cuando no sabe a ciencia cierta cuánto dinero ha gastado, consulta el móvil para comprobar el saldo de su cuenta bancaria y saber qué es lo que ya ha comprado. E incluso puede ahorrar un poco cada mes.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95086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2546955-271C-4C51-8959-F1F7435DC657}"/>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C01960B1-6659-40E4-9231-BBAD9F174207}"/>
              </a:ext>
            </a:extLst>
          </p:cNvPr>
          <p:cNvSpPr/>
          <p:nvPr/>
        </p:nvSpPr>
        <p:spPr>
          <a:xfrm>
            <a:off x="420740" y="255762"/>
            <a:ext cx="10125340" cy="5296193"/>
          </a:xfrm>
          <a:prstGeom prst="rect">
            <a:avLst/>
          </a:prstGeom>
        </p:spPr>
        <p:txBody>
          <a:bodyPr wrap="square">
            <a:spAutoFit/>
          </a:bodyPr>
          <a:lstStyle/>
          <a:p>
            <a:pPr algn="just">
              <a:lnSpc>
                <a:spcPct val="107000"/>
              </a:lnSpc>
              <a:spcAft>
                <a:spcPts val="800"/>
              </a:spcAft>
            </a:pPr>
            <a:r>
              <a:rPr lang="es-ES" sz="1400" b="1" dirty="0">
                <a:ea typeface="DengXian" panose="02010600030101010101" pitchFamily="2" charset="-122"/>
                <a:cs typeface="Arial" panose="020B0604020202020204" pitchFamily="34" charset="0"/>
              </a:rPr>
              <a:t>2022, ©Generalitat de Catalunya</a:t>
            </a:r>
          </a:p>
          <a:p>
            <a:pPr algn="just">
              <a:lnSpc>
                <a:spcPct val="107000"/>
              </a:lnSpc>
              <a:spcAft>
                <a:spcPts val="800"/>
              </a:spcAft>
            </a:pPr>
            <a:endParaRPr lang="es-ES" sz="1400" dirty="0">
              <a:ea typeface="DengXian" panose="02010600030101010101" pitchFamily="2" charset="-122"/>
              <a:cs typeface="Arial" panose="020B0604020202020204" pitchFamily="34" charset="0"/>
            </a:endParaRPr>
          </a:p>
          <a:p>
            <a:pPr algn="just">
              <a:lnSpc>
                <a:spcPct val="107000"/>
              </a:lnSpc>
              <a:spcAft>
                <a:spcPts val="800"/>
              </a:spcAft>
            </a:pPr>
            <a:endParaRPr lang="es-ES" sz="1400" dirty="0">
              <a:ea typeface="DengXian" panose="02010600030101010101" pitchFamily="2" charset="-122"/>
              <a:cs typeface="Arial" panose="020B0604020202020204" pitchFamily="34" charset="0"/>
            </a:endParaRPr>
          </a:p>
          <a:p>
            <a:pPr algn="just">
              <a:lnSpc>
                <a:spcPct val="107000"/>
              </a:lnSpc>
              <a:spcAft>
                <a:spcPts val="800"/>
              </a:spcAft>
            </a:pPr>
            <a:r>
              <a:rPr lang="es-ES" sz="1400" dirty="0">
                <a:ea typeface="DengXian" panose="02010600030101010101" pitchFamily="2" charset="-122"/>
                <a:cs typeface="Arial" panose="020B0604020202020204" pitchFamily="34" charset="0"/>
              </a:rPr>
              <a:t>Esta publicación es una traducción, de acuerdo con la licencia de Creative </a:t>
            </a:r>
            <a:r>
              <a:rPr lang="es-ES" sz="1400" dirty="0" err="1">
                <a:ea typeface="DengXian" panose="02010600030101010101" pitchFamily="2" charset="-122"/>
                <a:cs typeface="Arial" panose="020B0604020202020204" pitchFamily="34" charset="0"/>
              </a:rPr>
              <a:t>Commons</a:t>
            </a:r>
            <a:r>
              <a:rPr lang="es-ES" sz="1400" dirty="0">
                <a:ea typeface="DengXian" panose="02010600030101010101" pitchFamily="2" charset="-122"/>
                <a:cs typeface="Arial" panose="020B0604020202020204" pitchFamily="34" charset="0"/>
              </a:rPr>
              <a:t> CC BY-NC-SA 3.0  IGO, del texto original de la OMS escrito en inglés.</a:t>
            </a:r>
          </a:p>
          <a:p>
            <a:pPr algn="just">
              <a:lnSpc>
                <a:spcPct val="107000"/>
              </a:lnSpc>
              <a:spcAft>
                <a:spcPts val="800"/>
              </a:spcAft>
            </a:pPr>
            <a:r>
              <a:rPr lang="es-ES" sz="1400" dirty="0">
                <a:ea typeface="DengXian" panose="02010600030101010101" pitchFamily="2" charset="-122"/>
                <a:cs typeface="Arial" panose="020B0604020202020204" pitchFamily="34" charset="0"/>
              </a:rPr>
              <a:t>Esta traducción no es obra de la OMS, y por tanto no se hace responsable del contenido ni de la exactitud de la traducción. La edición original en inglés </a:t>
            </a:r>
            <a:r>
              <a:rPr lang="es-ES" sz="1400" dirty="0" err="1">
                <a:ea typeface="DengXian" panose="02010600030101010101" pitchFamily="2" charset="-122"/>
                <a:cs typeface="Arial" panose="020B0604020202020204" pitchFamily="34" charset="0"/>
              </a:rPr>
              <a:t>Supported</a:t>
            </a:r>
            <a:r>
              <a:rPr lang="es-ES" sz="1400" dirty="0">
                <a:ea typeface="DengXian" panose="02010600030101010101" pitchFamily="2" charset="-122"/>
                <a:cs typeface="Arial" panose="020B0604020202020204" pitchFamily="34" charset="0"/>
              </a:rPr>
              <a:t> </a:t>
            </a:r>
            <a:r>
              <a:rPr lang="es-ES" sz="1400" dirty="0" err="1">
                <a:ea typeface="DengXian" panose="02010600030101010101" pitchFamily="2" charset="-122"/>
                <a:cs typeface="Arial" panose="020B0604020202020204" pitchFamily="34" charset="0"/>
              </a:rPr>
              <a:t>decision-making</a:t>
            </a:r>
            <a:r>
              <a:rPr lang="es-ES" sz="1400" dirty="0">
                <a:ea typeface="DengXian" panose="02010600030101010101" pitchFamily="2" charset="-122"/>
                <a:cs typeface="Arial" panose="020B0604020202020204" pitchFamily="34" charset="0"/>
              </a:rPr>
              <a:t> and </a:t>
            </a:r>
            <a:r>
              <a:rPr lang="es-ES" sz="1400" dirty="0" err="1">
                <a:ea typeface="DengXian" panose="02010600030101010101" pitchFamily="2" charset="-122"/>
                <a:cs typeface="Arial" panose="020B0604020202020204" pitchFamily="34" charset="0"/>
              </a:rPr>
              <a:t>advance</a:t>
            </a:r>
            <a:r>
              <a:rPr lang="es-ES" sz="1400" dirty="0">
                <a:ea typeface="DengXian" panose="02010600030101010101" pitchFamily="2" charset="-122"/>
                <a:cs typeface="Arial" panose="020B0604020202020204" pitchFamily="34" charset="0"/>
              </a:rPr>
              <a:t> </a:t>
            </a:r>
            <a:r>
              <a:rPr lang="es-ES" sz="1400" dirty="0" err="1">
                <a:ea typeface="DengXian" panose="02010600030101010101" pitchFamily="2" charset="-122"/>
                <a:cs typeface="Arial" panose="020B0604020202020204" pitchFamily="34" charset="0"/>
              </a:rPr>
              <a:t>planning</a:t>
            </a:r>
            <a:r>
              <a:rPr lang="es-ES" sz="1400" dirty="0">
                <a:ea typeface="DengXian" panose="02010600030101010101" pitchFamily="2" charset="-122"/>
                <a:cs typeface="Arial" panose="020B0604020202020204" pitchFamily="34" charset="0"/>
              </a:rPr>
              <a:t>. WHO </a:t>
            </a:r>
            <a:r>
              <a:rPr lang="es-ES" sz="1400" dirty="0" err="1">
                <a:ea typeface="DengXian" panose="02010600030101010101" pitchFamily="2" charset="-122"/>
                <a:cs typeface="Arial" panose="020B0604020202020204" pitchFamily="34" charset="0"/>
              </a:rPr>
              <a:t>QualityRights</a:t>
            </a:r>
            <a:r>
              <a:rPr lang="es-ES" sz="1400" dirty="0">
                <a:ea typeface="DengXian" panose="02010600030101010101" pitchFamily="2" charset="-122"/>
                <a:cs typeface="Arial" panose="020B0604020202020204" pitchFamily="34" charset="0"/>
              </a:rPr>
              <a:t> </a:t>
            </a:r>
            <a:r>
              <a:rPr lang="es-ES" sz="1400" dirty="0" err="1">
                <a:ea typeface="DengXian" panose="02010600030101010101" pitchFamily="2" charset="-122"/>
                <a:cs typeface="Arial" panose="020B0604020202020204" pitchFamily="34" charset="0"/>
              </a:rPr>
              <a:t>Specialized</a:t>
            </a:r>
            <a:r>
              <a:rPr lang="es-ES" sz="1400" dirty="0">
                <a:ea typeface="DengXian" panose="02010600030101010101" pitchFamily="2" charset="-122"/>
                <a:cs typeface="Arial" panose="020B0604020202020204" pitchFamily="34" charset="0"/>
              </a:rPr>
              <a:t> training. </a:t>
            </a:r>
            <a:r>
              <a:rPr lang="es-ES" sz="1400" dirty="0" err="1">
                <a:ea typeface="DengXian" panose="02010600030101010101" pitchFamily="2" charset="-122"/>
                <a:cs typeface="Arial" panose="020B0604020202020204" pitchFamily="34" charset="0"/>
              </a:rPr>
              <a:t>Course</a:t>
            </a:r>
            <a:r>
              <a:rPr lang="es-ES" sz="1400" dirty="0">
                <a:ea typeface="DengXian" panose="02010600030101010101" pitchFamily="2" charset="-122"/>
                <a:cs typeface="Arial" panose="020B0604020202020204" pitchFamily="34" charset="0"/>
              </a:rPr>
              <a:t> guide. Geneva: </a:t>
            </a:r>
            <a:r>
              <a:rPr lang="es-ES" sz="1400" dirty="0" err="1">
                <a:ea typeface="DengXian" panose="02010600030101010101" pitchFamily="2" charset="-122"/>
                <a:cs typeface="Arial" panose="020B0604020202020204" pitchFamily="34" charset="0"/>
              </a:rPr>
              <a:t>World</a:t>
            </a:r>
            <a:r>
              <a:rPr lang="es-ES" sz="1400" dirty="0">
                <a:ea typeface="DengXian" panose="02010600030101010101" pitchFamily="2" charset="-122"/>
                <a:cs typeface="Arial" panose="020B0604020202020204" pitchFamily="34" charset="0"/>
              </a:rPr>
              <a:t> </a:t>
            </a:r>
            <a:r>
              <a:rPr lang="es-ES" sz="1400" dirty="0" err="1">
                <a:ea typeface="DengXian" panose="02010600030101010101" pitchFamily="2" charset="-122"/>
                <a:cs typeface="Arial" panose="020B0604020202020204" pitchFamily="34" charset="0"/>
              </a:rPr>
              <a:t>Health</a:t>
            </a:r>
            <a:r>
              <a:rPr lang="es-ES" sz="1400" dirty="0">
                <a:ea typeface="DengXian" panose="02010600030101010101" pitchFamily="2" charset="-122"/>
                <a:cs typeface="Arial" panose="020B0604020202020204" pitchFamily="34" charset="0"/>
              </a:rPr>
              <a:t> </a:t>
            </a:r>
            <a:r>
              <a:rPr lang="es-ES" sz="1400" dirty="0" err="1">
                <a:ea typeface="DengXian" panose="02010600030101010101" pitchFamily="2" charset="-122"/>
                <a:cs typeface="Arial" panose="020B0604020202020204" pitchFamily="34" charset="0"/>
              </a:rPr>
              <a:t>Organization</a:t>
            </a:r>
            <a:r>
              <a:rPr lang="es-ES" sz="1400" dirty="0">
                <a:ea typeface="DengXian" panose="02010600030101010101" pitchFamily="2" charset="-122"/>
                <a:cs typeface="Arial" panose="020B0604020202020204" pitchFamily="34" charset="0"/>
              </a:rPr>
              <a:t>; 2019 es el texto auténtico y vinculante.</a:t>
            </a:r>
          </a:p>
          <a:p>
            <a:pPr>
              <a:lnSpc>
                <a:spcPct val="107000"/>
              </a:lnSpc>
              <a:spcAft>
                <a:spcPts val="800"/>
              </a:spcAft>
            </a:pPr>
            <a:r>
              <a:rPr lang="es-ES" sz="1400" dirty="0">
                <a:ea typeface="DengXian" panose="02010600030101010101" pitchFamily="2" charset="-122"/>
                <a:cs typeface="Arial" panose="020B0604020202020204" pitchFamily="34" charset="0"/>
              </a:rPr>
              <a:t>Edita: </a:t>
            </a:r>
            <a:br>
              <a:rPr lang="es-ES" sz="1400" dirty="0">
                <a:ea typeface="DengXian" panose="02010600030101010101" pitchFamily="2" charset="-122"/>
                <a:cs typeface="Arial" panose="020B0604020202020204" pitchFamily="34" charset="0"/>
              </a:rPr>
            </a:br>
            <a:r>
              <a:rPr lang="es-ES" sz="1400" dirty="0">
                <a:ea typeface="DengXian" panose="02010600030101010101" pitchFamily="2" charset="-122"/>
                <a:cs typeface="Arial" panose="020B0604020202020204" pitchFamily="34" charset="0"/>
              </a:rPr>
              <a:t>Pacto Nacional de Salud Mental. Generalitat de Catalunya.</a:t>
            </a:r>
          </a:p>
          <a:p>
            <a:pPr>
              <a:lnSpc>
                <a:spcPct val="107000"/>
              </a:lnSpc>
              <a:spcAft>
                <a:spcPts val="800"/>
              </a:spcAft>
            </a:pPr>
            <a:br>
              <a:rPr lang="es-ES" sz="1400" dirty="0">
                <a:ea typeface="DengXian" panose="02010600030101010101" pitchFamily="2" charset="-122"/>
                <a:cs typeface="Arial" panose="020B0604020202020204" pitchFamily="34" charset="0"/>
              </a:rPr>
            </a:br>
            <a:r>
              <a:rPr lang="es-ES" sz="1400" dirty="0">
                <a:ea typeface="DengXian" panose="02010600030101010101" pitchFamily="2" charset="-122"/>
                <a:cs typeface="Arial" panose="020B0604020202020204" pitchFamily="34" charset="0"/>
              </a:rPr>
              <a:t>Traducción: </a:t>
            </a:r>
            <a:br>
              <a:rPr lang="es-ES" sz="1400" dirty="0">
                <a:ea typeface="DengXian" panose="02010600030101010101" pitchFamily="2" charset="-122"/>
                <a:cs typeface="Arial" panose="020B0604020202020204" pitchFamily="34" charset="0"/>
              </a:rPr>
            </a:br>
            <a:r>
              <a:rPr lang="es-ES" sz="1400" dirty="0">
                <a:ea typeface="DengXian" panose="02010600030101010101" pitchFamily="2" charset="-122"/>
                <a:cs typeface="Arial" panose="020B0604020202020204" pitchFamily="34" charset="0"/>
              </a:rPr>
              <a:t>Servicio de Planificación Lingüística del </a:t>
            </a:r>
            <a:r>
              <a:rPr lang="es-ES" sz="1400" dirty="0" err="1">
                <a:ea typeface="DengXian" panose="02010600030101010101" pitchFamily="2" charset="-122"/>
                <a:cs typeface="Arial" panose="020B0604020202020204" pitchFamily="34" charset="0"/>
              </a:rPr>
              <a:t>Departament</a:t>
            </a:r>
            <a:r>
              <a:rPr lang="es-ES" sz="1400" dirty="0">
                <a:ea typeface="DengXian" panose="02010600030101010101" pitchFamily="2" charset="-122"/>
                <a:cs typeface="Arial" panose="020B0604020202020204" pitchFamily="34" charset="0"/>
              </a:rPr>
              <a:t> de Salut.</a:t>
            </a:r>
          </a:p>
          <a:p>
            <a:pPr>
              <a:lnSpc>
                <a:spcPct val="107000"/>
              </a:lnSpc>
              <a:spcAft>
                <a:spcPts val="800"/>
              </a:spcAft>
            </a:pPr>
            <a:br>
              <a:rPr lang="es-ES" sz="1400" dirty="0">
                <a:ea typeface="DengXian" panose="02010600030101010101" pitchFamily="2" charset="-122"/>
                <a:cs typeface="Arial" panose="020B0604020202020204" pitchFamily="34" charset="0"/>
              </a:rPr>
            </a:br>
            <a:r>
              <a:rPr lang="es-ES" sz="1400" dirty="0">
                <a:ea typeface="DengXian" panose="02010600030101010101" pitchFamily="2" charset="-122"/>
                <a:cs typeface="Arial" panose="020B0604020202020204" pitchFamily="34" charset="0"/>
              </a:rPr>
              <a:t>Primera edición: </a:t>
            </a:r>
            <a:br>
              <a:rPr lang="es-ES" sz="1400" dirty="0">
                <a:ea typeface="DengXian" panose="02010600030101010101" pitchFamily="2" charset="-122"/>
                <a:cs typeface="Arial" panose="020B0604020202020204" pitchFamily="34" charset="0"/>
              </a:rPr>
            </a:br>
            <a:r>
              <a:rPr lang="es-ES" sz="1400" dirty="0">
                <a:ea typeface="DengXian" panose="02010600030101010101" pitchFamily="2" charset="-122"/>
                <a:cs typeface="Arial" panose="020B0604020202020204" pitchFamily="34" charset="0"/>
              </a:rPr>
              <a:t>Octubre de 2022</a:t>
            </a:r>
          </a:p>
          <a:p>
            <a:r>
              <a:rPr lang="es-ES" sz="1400" dirty="0"/>
              <a:t>La guía del curso está disponible aquí: https://supportgirona.cat/es/quality-rights</a:t>
            </a:r>
          </a:p>
          <a:p>
            <a:pPr>
              <a:lnSpc>
                <a:spcPct val="115000"/>
              </a:lnSpc>
            </a:pPr>
            <a:br>
              <a:rPr lang="en-GB" sz="1400" b="1" dirty="0">
                <a:ea typeface="SimSun" panose="02010600030101010101" pitchFamily="2" charset="-122"/>
                <a:cs typeface="Arial" panose="020B0604020202020204" pitchFamily="34" charset="0"/>
              </a:rPr>
            </a:br>
            <a:r>
              <a:rPr lang="en-GB" sz="1400" dirty="0" err="1">
                <a:ea typeface="SimSun" panose="02010600030101010101" pitchFamily="2" charset="-122"/>
                <a:cs typeface="Arial" panose="020B0604020202020204" pitchFamily="34" charset="0"/>
              </a:rPr>
              <a:t>Foto</a:t>
            </a:r>
            <a:r>
              <a:rPr lang="en-GB" sz="1400" dirty="0">
                <a:ea typeface="SimSun" panose="02010600030101010101" pitchFamily="2" charset="-122"/>
                <a:cs typeface="Arial" panose="020B0604020202020204" pitchFamily="34" charset="0"/>
              </a:rPr>
              <a:t> de </a:t>
            </a:r>
            <a:r>
              <a:rPr lang="en-GB" sz="1400" dirty="0" err="1">
                <a:ea typeface="SimSun" panose="02010600030101010101" pitchFamily="2" charset="-122"/>
                <a:cs typeface="Arial" panose="020B0604020202020204" pitchFamily="34" charset="0"/>
              </a:rPr>
              <a:t>portada</a:t>
            </a:r>
            <a:r>
              <a:rPr lang="en-GB" sz="1400" dirty="0">
                <a:ea typeface="SimSun" panose="02010600030101010101" pitchFamily="2" charset="-122"/>
                <a:cs typeface="Arial" panose="020B0604020202020204" pitchFamily="34" charset="0"/>
              </a:rPr>
              <a:t>. </a:t>
            </a:r>
            <a:r>
              <a:rPr lang="en-GB" sz="1400" dirty="0" err="1">
                <a:ea typeface="SimSun" panose="02010600030101010101" pitchFamily="2" charset="-122"/>
                <a:cs typeface="Arial" panose="020B0604020202020204" pitchFamily="34" charset="0"/>
              </a:rPr>
              <a:t>QualityRights</a:t>
            </a:r>
            <a:r>
              <a:rPr lang="en-GB" sz="1400" dirty="0">
                <a:ea typeface="SimSun" panose="02010600030101010101" pitchFamily="2" charset="-122"/>
                <a:cs typeface="Arial" panose="020B0604020202020204" pitchFamily="34" charset="0"/>
              </a:rPr>
              <a:t> Gujarat</a:t>
            </a:r>
            <a:endParaRPr lang="en-US" sz="1400" dirty="0">
              <a:solidFill>
                <a:srgbClr val="000000"/>
              </a:solidFill>
              <a:latin typeface="Arial Nova" panose="020B0604020202020204" pitchFamily="34" charset="0"/>
              <a:ea typeface="Times New Roman" panose="02020603050405020304" pitchFamily="18" charset="0"/>
              <a:cs typeface="Arial" panose="020B0604020202020204" pitchFamily="34" charset="0"/>
            </a:endParaRPr>
          </a:p>
        </p:txBody>
      </p:sp>
      <p:pic>
        <p:nvPicPr>
          <p:cNvPr id="4" name="Imagen 1">
            <a:extLst>
              <a:ext uri="{FF2B5EF4-FFF2-40B4-BE49-F238E27FC236}">
                <a16:creationId xmlns:a16="http://schemas.microsoft.com/office/drawing/2014/main" id="{71ED3CD2-5762-C96A-F7CD-9FAACBF00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3" y="643209"/>
            <a:ext cx="1029335" cy="363855"/>
          </a:xfrm>
          <a:prstGeom prst="rect">
            <a:avLst/>
          </a:prstGeom>
        </p:spPr>
      </p:pic>
    </p:spTree>
    <p:extLst>
      <p:ext uri="{BB962C8B-B14F-4D97-AF65-F5344CB8AC3E}">
        <p14:creationId xmlns:p14="http://schemas.microsoft.com/office/powerpoint/2010/main" val="212496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06109-42EA-4641-8359-D415D7364946}"/>
              </a:ext>
            </a:extLst>
          </p:cNvPr>
          <p:cNvSpPr>
            <a:spLocks noGrp="1"/>
          </p:cNvSpPr>
          <p:nvPr>
            <p:ph sz="quarter" idx="14"/>
          </p:nvPr>
        </p:nvSpPr>
        <p:spPr>
          <a:xfrm>
            <a:off x="507195" y="2247900"/>
            <a:ext cx="11174412" cy="3763288"/>
          </a:xfrm>
        </p:spPr>
        <p:txBody>
          <a:bodyPr>
            <a:normAutofit/>
          </a:bodyPr>
          <a:lstStyle/>
          <a:p>
            <a:pPr algn="just"/>
            <a:r>
              <a:rPr lang="es-ES" dirty="0"/>
              <a:t>El hecho de que una persona tenga unas ideas únicas, inusuales o diferentes sobre la vida y la realidad, o que, por ejemplo, oiga voces, no significa que se le tenga que impedir tomar decisiones</a:t>
            </a:r>
            <a:r>
              <a:rPr lang="en-US" dirty="0"/>
              <a:t>. </a:t>
            </a:r>
          </a:p>
          <a:p>
            <a:pPr algn="just"/>
            <a:r>
              <a:rPr lang="es-ES" dirty="0"/>
              <a:t>Incluso en estas circunstancias, muchas personas saben lo que pasa en su vida cotidiana. </a:t>
            </a:r>
            <a:endParaRPr lang="x-none" dirty="0"/>
          </a:p>
          <a:p>
            <a:pPr lvl="0" algn="just"/>
            <a:r>
              <a:rPr lang="es-ES" dirty="0"/>
              <a:t>Hay personas de la población en general que tienen unas ideas que otras pueden considerar inusuales, pero eso no quiere decir que no tengan capacidad para tomar decisiones</a:t>
            </a:r>
            <a:r>
              <a:rPr lang="en-US" dirty="0"/>
              <a:t>. </a:t>
            </a:r>
            <a:endParaRPr lang="x-none" dirty="0"/>
          </a:p>
          <a:p>
            <a:pPr lvl="0" algn="just"/>
            <a:r>
              <a:rPr lang="es-ES" dirty="0"/>
              <a:t>Es lógico que la familia y los amigos se preocupen por las personas a las que aman y por cómo les va la vida. Sin embargo, deben respetar su independencia y que son responsables de sus propias decisiones y acciones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ADD06972-5F24-40E5-ACEF-D1C91ED1FBFB}"/>
              </a:ext>
            </a:extLst>
          </p:cNvPr>
          <p:cNvSpPr>
            <a:spLocks noGrp="1"/>
          </p:cNvSpPr>
          <p:nvPr>
            <p:ph type="title"/>
          </p:nvPr>
        </p:nvSpPr>
        <p:spPr>
          <a:xfrm>
            <a:off x="422142" y="506412"/>
            <a:ext cx="11312658" cy="446088"/>
          </a:xfrm>
        </p:spPr>
        <p:txBody>
          <a:bodyPr/>
          <a:lstStyle/>
          <a:p>
            <a:r>
              <a:rPr lang="es-ES" sz="2800" dirty="0"/>
              <a:t>Presentación: Rebatir las falsas ideas y los estereotipos negativos en salud mental </a:t>
            </a:r>
            <a:r>
              <a:rPr lang="en-GB" sz="2800" dirty="0"/>
              <a:t>– 4</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2: A veces, las personas con discapacidad psicosocial, intelectual o cognitiva tienen ideas equivocadas sobre la realidad.</a:t>
            </a:r>
          </a:p>
        </p:txBody>
      </p:sp>
    </p:spTree>
    <p:extLst>
      <p:ext uri="{BB962C8B-B14F-4D97-AF65-F5344CB8AC3E}">
        <p14:creationId xmlns:p14="http://schemas.microsoft.com/office/powerpoint/2010/main" val="321485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A1FAC-DDA2-4473-A1CF-FFEB8CF1856B}"/>
              </a:ext>
            </a:extLst>
          </p:cNvPr>
          <p:cNvSpPr>
            <a:spLocks noGrp="1"/>
          </p:cNvSpPr>
          <p:nvPr>
            <p:ph sz="quarter" idx="14"/>
          </p:nvPr>
        </p:nvSpPr>
        <p:spPr/>
        <p:txBody>
          <a:bodyPr>
            <a:normAutofit/>
          </a:bodyPr>
          <a:lstStyle/>
          <a:p>
            <a:pPr lvl="0" algn="just"/>
            <a:endParaRPr lang="en-GB" sz="2000" dirty="0"/>
          </a:p>
          <a:p>
            <a:pPr lvl="0" algn="just"/>
            <a:endParaRPr lang="en-GB" sz="2000" dirty="0"/>
          </a:p>
          <a:p>
            <a:pPr lvl="0" algn="just"/>
            <a:endParaRPr lang="en-GB" sz="2000" dirty="0"/>
          </a:p>
          <a:p>
            <a:pPr lvl="0" algn="just"/>
            <a:endParaRPr lang="en-GB" sz="2000" dirty="0"/>
          </a:p>
          <a:p>
            <a:pPr lvl="0" algn="just"/>
            <a:endParaRPr lang="en-GB" sz="2000" dirty="0"/>
          </a:p>
          <a:p>
            <a:pPr lvl="0" algn="just"/>
            <a:endParaRPr lang="en-GB" sz="2000" dirty="0"/>
          </a:p>
          <a:p>
            <a:pPr lvl="0" algn="just"/>
            <a:r>
              <a:rPr lang="es-ES" sz="2000" dirty="0"/>
              <a:t>El hecho de que Feng oiga voces no ha afectado su capacidad para tomar decisiones</a:t>
            </a:r>
            <a:r>
              <a:rPr lang="en-GB" sz="2000" dirty="0"/>
              <a:t>. </a:t>
            </a:r>
          </a:p>
          <a:p>
            <a:pPr algn="just"/>
            <a:r>
              <a:rPr lang="es-ES" sz="2000" dirty="0"/>
              <a:t>En cuanto se produce una situación que le estresa y él es consciente de que necesita ayuda para tomar decisiones, habla abiertamente con personas en las que confía y que le apoyan. </a:t>
            </a:r>
          </a:p>
          <a:p>
            <a:pPr lvl="0" algn="just"/>
            <a:endParaRPr lang="x-none" sz="2000" dirty="0"/>
          </a:p>
          <a:p>
            <a:pPr algn="just"/>
            <a:endParaRPr lang="x-none" sz="2000" dirty="0"/>
          </a:p>
        </p:txBody>
      </p:sp>
      <p:sp>
        <p:nvSpPr>
          <p:cNvPr id="2" name="Title 1">
            <a:extLst>
              <a:ext uri="{FF2B5EF4-FFF2-40B4-BE49-F238E27FC236}">
                <a16:creationId xmlns:a16="http://schemas.microsoft.com/office/drawing/2014/main" id="{D35AA779-73B6-45C4-93D2-C038D3948BE1}"/>
              </a:ext>
            </a:extLst>
          </p:cNvPr>
          <p:cNvSpPr>
            <a:spLocks noGrp="1"/>
          </p:cNvSpPr>
          <p:nvPr>
            <p:ph type="title"/>
          </p:nvPr>
        </p:nvSpPr>
        <p:spPr>
          <a:xfrm>
            <a:off x="422142" y="506412"/>
            <a:ext cx="11274558" cy="350838"/>
          </a:xfrm>
        </p:spPr>
        <p:txBody>
          <a:bodyPr/>
          <a:lstStyle/>
          <a:p>
            <a:r>
              <a:rPr lang="es-ES" sz="2800" dirty="0"/>
              <a:t>Presentación: Rebatir las falsas ideas y los estereotipos negativos en salud mental </a:t>
            </a:r>
            <a:r>
              <a:rPr lang="en-GB" sz="2800" dirty="0"/>
              <a:t>– 5</a:t>
            </a:r>
            <a:endParaRPr lang="x-none" sz="2800" dirty="0"/>
          </a:p>
        </p:txBody>
      </p:sp>
      <p:graphicFrame>
        <p:nvGraphicFramePr>
          <p:cNvPr id="4" name="Table 3">
            <a:extLst>
              <a:ext uri="{FF2B5EF4-FFF2-40B4-BE49-F238E27FC236}">
                <a16:creationId xmlns:a16="http://schemas.microsoft.com/office/drawing/2014/main" id="{8492BE95-6081-004D-BB35-2E026B24421F}"/>
              </a:ext>
            </a:extLst>
          </p:cNvPr>
          <p:cNvGraphicFramePr>
            <a:graphicFrameLocks noGrp="1"/>
          </p:cNvGraphicFramePr>
          <p:nvPr>
            <p:extLst>
              <p:ext uri="{D42A27DB-BD31-4B8C-83A1-F6EECF244321}">
                <p14:modId xmlns:p14="http://schemas.microsoft.com/office/powerpoint/2010/main" val="2644813250"/>
              </p:ext>
            </p:extLst>
          </p:nvPr>
        </p:nvGraphicFramePr>
        <p:xfrm>
          <a:off x="609599" y="1511188"/>
          <a:ext cx="10848975" cy="2743200"/>
        </p:xfrm>
        <a:graphic>
          <a:graphicData uri="http://schemas.openxmlformats.org/drawingml/2006/table">
            <a:tbl>
              <a:tblPr firstRow="1" firstCol="1" bandRow="1"/>
              <a:tblGrid>
                <a:gridCol w="10848975">
                  <a:extLst>
                    <a:ext uri="{9D8B030D-6E8A-4147-A177-3AD203B41FA5}">
                      <a16:colId xmlns:a16="http://schemas.microsoft.com/office/drawing/2014/main" val="1196034685"/>
                    </a:ext>
                  </a:extLst>
                </a:gridCol>
              </a:tblGrid>
              <a:tr h="2186708">
                <a:tc>
                  <a:txBody>
                    <a:bodyPr/>
                    <a:lstStyle/>
                    <a:p>
                      <a:r>
                        <a:rPr lang="es-ES" sz="1800" b="1" i="0" kern="1200" dirty="0">
                          <a:solidFill>
                            <a:schemeClr val="tx1"/>
                          </a:solidFill>
                          <a:effectLst/>
                          <a:latin typeface="+mn-lt"/>
                          <a:ea typeface="+mn-ea"/>
                          <a:cs typeface="+mn-cs"/>
                        </a:rPr>
                        <a:t>El caso de Feng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Feng es un hombre que oye voces desde que era un adolescente. La mayoría de las veces, estas voces describen qué está haciendo. Sin embargo, cuando está muy estresado, es posible que adopten un tono amenazante y que le ordenen que se comporte de una manera determinada; por ejemplo, que diga que hay personas que le quieren agredir y que él las debería agredir primero para protegerse. Su familia pensó que esto no le permitiría llevar una vida normal y que necesitaría un tutor. Sin embargo, después de años de oír estas voces, ha conseguido convivir con ellas. Es consciente de que a veces le comunican cosas muy importantes sobre sus emociones, como que está estresado, preocupado o cansado, y cuando le sugieren que actúe, antes de tomar ninguna decisión o de hacer nada que le angustie o que considere que podría ser perjudicial, habla de ello con personas clave de su vida. Actualmente lleva una vida plena. Este año ha terminado la carrera universitaria.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18374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57DBC-7E3B-43A8-BE31-52426D44E28D}"/>
              </a:ext>
            </a:extLst>
          </p:cNvPr>
          <p:cNvSpPr>
            <a:spLocks noGrp="1"/>
          </p:cNvSpPr>
          <p:nvPr>
            <p:ph sz="quarter" idx="14"/>
          </p:nvPr>
        </p:nvSpPr>
        <p:spPr/>
        <p:txBody>
          <a:bodyPr/>
          <a:lstStyle/>
          <a:p>
            <a:endParaRPr lang="en-GB" dirty="0"/>
          </a:p>
          <a:p>
            <a:pPr marL="0" indent="0">
              <a:buNone/>
            </a:pPr>
            <a:r>
              <a:rPr lang="es-ES" b="1" dirty="0"/>
              <a:t>Vídeo </a:t>
            </a:r>
            <a:r>
              <a:rPr lang="es-ES" b="1" i="1" dirty="0" err="1"/>
              <a:t>The</a:t>
            </a:r>
            <a:r>
              <a:rPr lang="es-ES" b="1" i="1" dirty="0"/>
              <a:t> </a:t>
            </a:r>
            <a:r>
              <a:rPr lang="es-ES" b="1" i="1" dirty="0" err="1"/>
              <a:t>voices</a:t>
            </a:r>
            <a:r>
              <a:rPr lang="es-ES" b="1" i="1" dirty="0"/>
              <a:t> in </a:t>
            </a:r>
            <a:r>
              <a:rPr lang="es-ES" b="1" i="1" dirty="0" err="1"/>
              <a:t>my</a:t>
            </a:r>
            <a:r>
              <a:rPr lang="es-ES" b="1" i="1" dirty="0"/>
              <a:t> head</a:t>
            </a:r>
            <a:r>
              <a:rPr lang="es-ES" b="1" dirty="0"/>
              <a:t> («Las voces en mi cabeza»)</a:t>
            </a:r>
            <a:r>
              <a:rPr lang="es-ES" dirty="0"/>
              <a:t>:</a:t>
            </a:r>
          </a:p>
          <a:p>
            <a:pPr marL="0" indent="0">
              <a:buNone/>
            </a:pPr>
            <a:r>
              <a:rPr lang="es-ES" dirty="0"/>
              <a:t> </a:t>
            </a:r>
            <a:r>
              <a:rPr lang="es-ES" dirty="0" err="1"/>
              <a:t>Eleanor</a:t>
            </a:r>
            <a:r>
              <a:rPr lang="es-ES" dirty="0"/>
              <a:t> </a:t>
            </a:r>
            <a:r>
              <a:rPr lang="es-ES" dirty="0" err="1"/>
              <a:t>Longden</a:t>
            </a:r>
            <a:r>
              <a:rPr lang="es-ES" dirty="0"/>
              <a:t>, TED </a:t>
            </a:r>
            <a:r>
              <a:rPr lang="es-ES" dirty="0" err="1"/>
              <a:t>Talks</a:t>
            </a:r>
            <a:r>
              <a:rPr lang="es-ES" dirty="0"/>
              <a:t>  </a:t>
            </a:r>
            <a:r>
              <a:rPr lang="en-GB" dirty="0">
                <a:hlinkClick r:id="rId3"/>
              </a:rPr>
              <a:t>https://www.youtube.com/watch?v=syjEN3peCJw</a:t>
            </a:r>
            <a:r>
              <a:rPr lang="en-GB" dirty="0"/>
              <a:t> .  </a:t>
            </a:r>
          </a:p>
        </p:txBody>
      </p:sp>
      <p:sp>
        <p:nvSpPr>
          <p:cNvPr id="2" name="Title 1">
            <a:extLst>
              <a:ext uri="{FF2B5EF4-FFF2-40B4-BE49-F238E27FC236}">
                <a16:creationId xmlns:a16="http://schemas.microsoft.com/office/drawing/2014/main" id="{D912E0E6-45CD-4902-B00C-4C87779E0F5F}"/>
              </a:ext>
            </a:extLst>
          </p:cNvPr>
          <p:cNvSpPr>
            <a:spLocks noGrp="1"/>
          </p:cNvSpPr>
          <p:nvPr>
            <p:ph type="title"/>
          </p:nvPr>
        </p:nvSpPr>
        <p:spPr>
          <a:xfrm>
            <a:off x="422142" y="506412"/>
            <a:ext cx="11369808" cy="427038"/>
          </a:xfrm>
        </p:spPr>
        <p:txBody>
          <a:bodyPr/>
          <a:lstStyle/>
          <a:p>
            <a:r>
              <a:rPr lang="es-ES" sz="2800" dirty="0"/>
              <a:t>Presentación: Rebatir las falsas ideas y los estereotipos negativos en salud mental </a:t>
            </a:r>
            <a:r>
              <a:rPr lang="en-GB" sz="2800" dirty="0"/>
              <a:t>– 6</a:t>
            </a:r>
            <a:endParaRPr lang="x-none" sz="2800" dirty="0"/>
          </a:p>
        </p:txBody>
      </p:sp>
    </p:spTree>
    <p:extLst>
      <p:ext uri="{BB962C8B-B14F-4D97-AF65-F5344CB8AC3E}">
        <p14:creationId xmlns:p14="http://schemas.microsoft.com/office/powerpoint/2010/main" val="335567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89C5D-A7C1-417D-A33B-FC7A82EE6F09}"/>
              </a:ext>
            </a:extLst>
          </p:cNvPr>
          <p:cNvSpPr>
            <a:spLocks noGrp="1"/>
          </p:cNvSpPr>
          <p:nvPr>
            <p:ph sz="quarter" idx="14"/>
          </p:nvPr>
        </p:nvSpPr>
        <p:spPr>
          <a:xfrm>
            <a:off x="507195" y="2257424"/>
            <a:ext cx="11174412" cy="3753763"/>
          </a:xfrm>
        </p:spPr>
        <p:txBody>
          <a:bodyPr/>
          <a:lstStyle/>
          <a:p>
            <a:pPr algn="just"/>
            <a:r>
              <a:rPr lang="es-ES" dirty="0"/>
              <a:t>Cuando una persona rechaza un tipo de tratamiento específico o prefiere unas opciones de atención o de apoyo diferentes, normalmente tiene buenas razones para tomar esa decisión.</a:t>
            </a:r>
            <a:r>
              <a:rPr lang="en-US" dirty="0"/>
              <a:t> </a:t>
            </a:r>
          </a:p>
          <a:p>
            <a:pPr algn="just"/>
            <a:r>
              <a:rPr lang="es-ES" dirty="0"/>
              <a:t>Las personas con discapacidad psicosocial, intelectual o cognitiva son expertas en su cuerpo, en su mente y en su vida</a:t>
            </a:r>
            <a:r>
              <a:rPr lang="en-US" dirty="0"/>
              <a:t>.</a:t>
            </a:r>
            <a:endParaRPr lang="x-none" dirty="0"/>
          </a:p>
          <a:p>
            <a:pPr algn="just"/>
            <a:r>
              <a:rPr lang="es-ES" dirty="0"/>
              <a:t>Lo que es aceptable, preferible y efectivo varía de una persona a otra, y las decisiones de las personas con discapacidad psicosocial, intelectual o cognitiva son tan válidas como las decisiones del resto de personas</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26630421-02B9-4920-86FE-5C45D7E16C6B}"/>
              </a:ext>
            </a:extLst>
          </p:cNvPr>
          <p:cNvSpPr>
            <a:spLocks noGrp="1"/>
          </p:cNvSpPr>
          <p:nvPr>
            <p:ph type="title"/>
          </p:nvPr>
        </p:nvSpPr>
        <p:spPr>
          <a:xfrm>
            <a:off x="422142" y="506412"/>
            <a:ext cx="11274558" cy="484188"/>
          </a:xfrm>
        </p:spPr>
        <p:txBody>
          <a:bodyPr/>
          <a:lstStyle/>
          <a:p>
            <a:r>
              <a:rPr lang="es-ES" sz="2800" dirty="0"/>
              <a:t>Presentación: Rebatir las falsas ideas y los estereotipos negativos en salud mental </a:t>
            </a:r>
            <a:r>
              <a:rPr lang="en-GB" sz="2800" dirty="0"/>
              <a:t>– 7</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3: Las personas con discapacidad psicosocial, intelectual o cognitiva no deberían decidir sobre su tratamiento.</a:t>
            </a:r>
          </a:p>
        </p:txBody>
      </p:sp>
    </p:spTree>
    <p:extLst>
      <p:ext uri="{BB962C8B-B14F-4D97-AF65-F5344CB8AC3E}">
        <p14:creationId xmlns:p14="http://schemas.microsoft.com/office/powerpoint/2010/main" val="132761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75FFA-23E7-4257-9393-D7CCD5E51DF6}"/>
              </a:ext>
            </a:extLst>
          </p:cNvPr>
          <p:cNvSpPr>
            <a:spLocks noGrp="1"/>
          </p:cNvSpPr>
          <p:nvPr>
            <p:ph sz="quarter" idx="14"/>
          </p:nvPr>
        </p:nvSpPr>
        <p:spPr>
          <a:xfrm>
            <a:off x="876300" y="4914899"/>
            <a:ext cx="10725150" cy="1124863"/>
          </a:xfrm>
        </p:spPr>
        <p:txBody>
          <a:bodyPr>
            <a:noAutofit/>
          </a:bodyPr>
          <a:lstStyle/>
          <a:p>
            <a:pPr>
              <a:spcAft>
                <a:spcPts val="500"/>
              </a:spcAft>
            </a:pPr>
            <a:r>
              <a:rPr lang="es-ES" sz="1600" dirty="0"/>
              <a:t>El médico respeta el derecho de Amara a decidir sobre su tratamiento</a:t>
            </a:r>
            <a:r>
              <a:rPr lang="en-GB" sz="1800" dirty="0"/>
              <a:t>.</a:t>
            </a:r>
          </a:p>
          <a:p>
            <a:pPr>
              <a:spcAft>
                <a:spcPts val="500"/>
              </a:spcAft>
            </a:pPr>
            <a:r>
              <a:rPr lang="es-ES" sz="1600" dirty="0"/>
              <a:t>La decisión podrá ser acertada o no, pero lo que es importante es que se han respetado su voluntad y sus preferencias, lo que la empodera para tomar las riendas de su vida</a:t>
            </a:r>
            <a:r>
              <a:rPr lang="en-GB" sz="1800" dirty="0"/>
              <a:t>. </a:t>
            </a:r>
          </a:p>
          <a:p>
            <a:pPr>
              <a:spcAft>
                <a:spcPts val="500"/>
              </a:spcAft>
            </a:pPr>
            <a:r>
              <a:rPr lang="es-ES" sz="1600" dirty="0"/>
              <a:t>El médico, a pesar de que no está de acuerdo con la decisión de Amara, la sigue apoyando</a:t>
            </a:r>
            <a:r>
              <a:rPr lang="en-GB" sz="1800" dirty="0"/>
              <a:t>.</a:t>
            </a:r>
            <a:endParaRPr lang="x-none" sz="1800" dirty="0"/>
          </a:p>
          <a:p>
            <a:endParaRPr lang="x-none" sz="1800" dirty="0"/>
          </a:p>
        </p:txBody>
      </p:sp>
      <p:sp>
        <p:nvSpPr>
          <p:cNvPr id="2" name="Title 1">
            <a:extLst>
              <a:ext uri="{FF2B5EF4-FFF2-40B4-BE49-F238E27FC236}">
                <a16:creationId xmlns:a16="http://schemas.microsoft.com/office/drawing/2014/main" id="{B172AD03-7BE0-4110-B621-33710FB0FD1A}"/>
              </a:ext>
            </a:extLst>
          </p:cNvPr>
          <p:cNvSpPr>
            <a:spLocks noGrp="1"/>
          </p:cNvSpPr>
          <p:nvPr>
            <p:ph type="title"/>
          </p:nvPr>
        </p:nvSpPr>
        <p:spPr>
          <a:xfrm>
            <a:off x="422142" y="296862"/>
            <a:ext cx="11446008" cy="465138"/>
          </a:xfrm>
        </p:spPr>
        <p:txBody>
          <a:bodyPr/>
          <a:lstStyle/>
          <a:p>
            <a:r>
              <a:rPr lang="es-ES" sz="2800" dirty="0"/>
              <a:t>Presentación: Rebatir las falsas ideas y los estereotipos negativos en salud mental </a:t>
            </a:r>
            <a:r>
              <a:rPr lang="en-GB" sz="2800" dirty="0"/>
              <a:t>– 8</a:t>
            </a:r>
            <a:endParaRPr lang="x-none" sz="2800" dirty="0"/>
          </a:p>
        </p:txBody>
      </p:sp>
      <p:graphicFrame>
        <p:nvGraphicFramePr>
          <p:cNvPr id="4" name="Table 3">
            <a:extLst>
              <a:ext uri="{FF2B5EF4-FFF2-40B4-BE49-F238E27FC236}">
                <a16:creationId xmlns:a16="http://schemas.microsoft.com/office/drawing/2014/main" id="{4BE38FC2-BC85-C841-9CF2-8E1C5166CA7A}"/>
              </a:ext>
            </a:extLst>
          </p:cNvPr>
          <p:cNvGraphicFramePr>
            <a:graphicFrameLocks noGrp="1"/>
          </p:cNvGraphicFramePr>
          <p:nvPr>
            <p:extLst>
              <p:ext uri="{D42A27DB-BD31-4B8C-83A1-F6EECF244321}">
                <p14:modId xmlns:p14="http://schemas.microsoft.com/office/powerpoint/2010/main" val="2715470690"/>
              </p:ext>
            </p:extLst>
          </p:nvPr>
        </p:nvGraphicFramePr>
        <p:xfrm>
          <a:off x="441193" y="1311162"/>
          <a:ext cx="11369808" cy="3508487"/>
        </p:xfrm>
        <a:graphic>
          <a:graphicData uri="http://schemas.openxmlformats.org/drawingml/2006/table">
            <a:tbl>
              <a:tblPr firstRow="1" firstCol="1" bandRow="1"/>
              <a:tblGrid>
                <a:gridCol w="11369808">
                  <a:extLst>
                    <a:ext uri="{9D8B030D-6E8A-4147-A177-3AD203B41FA5}">
                      <a16:colId xmlns:a16="http://schemas.microsoft.com/office/drawing/2014/main" val="1196034685"/>
                    </a:ext>
                  </a:extLst>
                </a:gridCol>
              </a:tblGrid>
              <a:tr h="3508487">
                <a:tc>
                  <a:txBody>
                    <a:bodyPr/>
                    <a:lstStyle/>
                    <a:p>
                      <a:pPr algn="just"/>
                      <a:r>
                        <a:rPr lang="es-ES" sz="1700" b="1" i="0" kern="1200" dirty="0">
                          <a:solidFill>
                            <a:schemeClr val="tx1"/>
                          </a:solidFill>
                          <a:effectLst/>
                          <a:latin typeface="+mn-lt"/>
                          <a:ea typeface="+mn-ea"/>
                          <a:cs typeface="+mn-cs"/>
                        </a:rPr>
                        <a:t>El caso de Amara</a:t>
                      </a:r>
                      <a:endParaRPr lang="es-ES" sz="1700" b="1" i="1" kern="1200" dirty="0">
                        <a:solidFill>
                          <a:schemeClr val="tx1"/>
                        </a:solidFill>
                        <a:effectLst/>
                        <a:latin typeface="+mn-lt"/>
                        <a:ea typeface="+mn-ea"/>
                        <a:cs typeface="+mn-cs"/>
                      </a:endParaRPr>
                    </a:p>
                    <a:p>
                      <a:pPr algn="just"/>
                      <a:r>
                        <a:rPr lang="es-ES" sz="1700" kern="1200" dirty="0">
                          <a:solidFill>
                            <a:schemeClr val="tx1"/>
                          </a:solidFill>
                          <a:effectLst/>
                          <a:latin typeface="+mn-lt"/>
                          <a:ea typeface="+mn-ea"/>
                          <a:cs typeface="+mn-cs"/>
                        </a:rPr>
                        <a:t>A Amara le diagnosticaron un trastorno bipolar y desde hace varios meses toma medicación. Después de reflexionar durante mucho tiempo, decide que dejará de tomarla. Todos los que la rodean piensan que esta decisión no es nada acertada, porque las otras veces que lo hizo terminó ingresada en el hospital. Sin embargo, en estos momentos Amara tiene estabilidad en su vida y confía en que podrá conseguirlo sin este tipo de tratamiento. Su médico le recomienda que no deje de tomar la medicación y le explica los riesgos que corre si lo hace. Pero también le facilita recursos relacionados con la retirada de la medicación. Después de escucharlo, Amara aún se mantiene firme en su decisión y el médico se la respeta. Juntos deciden que, si al dejar de tomar la medicación, Amara tiene algún problema, se puede poner en contacto con él para comentar más a fondo la situación. El médico le promete que no la tratará contra su voluntad y que en ningún momento la presionará para que tome la medicación. Tanto Amara como su médico intentarán encontrar diferentes abordajes que no comporten el uso de medicación y se informarán de los lugares cercanos donde estos abordajes estén disponibles (como servicios de atención temporal en casos de crisis), de modo que, si Amara tiene algún problema cuando deje de tomar la medicación o en cualquier otro momento, pueda elegir entre diferentes opciones válidas.</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94725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3D3E9-B7B5-4AB3-A90E-7ACA21B33896}"/>
              </a:ext>
            </a:extLst>
          </p:cNvPr>
          <p:cNvSpPr>
            <a:spLocks noGrp="1"/>
          </p:cNvSpPr>
          <p:nvPr>
            <p:ph sz="quarter" idx="14"/>
          </p:nvPr>
        </p:nvSpPr>
        <p:spPr>
          <a:xfrm>
            <a:off x="507195" y="2408502"/>
            <a:ext cx="11174412" cy="3602685"/>
          </a:xfrm>
        </p:spPr>
        <p:txBody>
          <a:bodyPr>
            <a:normAutofit/>
          </a:bodyPr>
          <a:lstStyle/>
          <a:p>
            <a:pPr lvl="0" algn="just" fontAlgn="base"/>
            <a:r>
              <a:rPr lang="es-ES" dirty="0"/>
              <a:t>Todos y todas sabemos qué nos gusta, qué no nos gusta, qué nos va bien y qué nos va mal, y eso también es aplicable a las personas con discapacidad psicosocial, intelectual o cognitiva. </a:t>
            </a:r>
          </a:p>
          <a:p>
            <a:pPr lvl="0" algn="just" fontAlgn="base"/>
            <a:r>
              <a:rPr lang="es-ES" dirty="0"/>
              <a:t>Así, por ejemplo, una persona puede saber a ciencia cierta que una medicación determinada le sienta muy mal.</a:t>
            </a:r>
          </a:p>
          <a:p>
            <a:pPr algn="just"/>
            <a:r>
              <a:rPr lang="es-ES" dirty="0"/>
              <a:t>Además, todo el mundo tiene derecho a cometer errores. </a:t>
            </a:r>
          </a:p>
          <a:p>
            <a:pPr algn="just"/>
            <a:r>
              <a:rPr lang="es-ES" dirty="0"/>
              <a:t>Las personas con discapacidad psicosocial, intelectual o cognitiva, como el resto de las personas, deben aprender mediante la experiencia qué les va bien y qué no les va bien</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23AE59E6-0D95-46B7-9905-50AC19702044}"/>
              </a:ext>
            </a:extLst>
          </p:cNvPr>
          <p:cNvSpPr>
            <a:spLocks noGrp="1"/>
          </p:cNvSpPr>
          <p:nvPr>
            <p:ph type="title"/>
          </p:nvPr>
        </p:nvSpPr>
        <p:spPr>
          <a:xfrm>
            <a:off x="422142" y="506412"/>
            <a:ext cx="11331708" cy="427038"/>
          </a:xfrm>
        </p:spPr>
        <p:txBody>
          <a:bodyPr/>
          <a:lstStyle/>
          <a:p>
            <a:r>
              <a:rPr lang="es-ES" sz="2800" dirty="0"/>
              <a:t>Presentación: Rebatir las falsas ideas y los estereotipos negativos en salud mental </a:t>
            </a:r>
            <a:r>
              <a:rPr lang="en-GB" sz="2800" dirty="0"/>
              <a:t>– 9</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4: Las personas con discapacidad psicosocial, intelectual o cognitiva no saben qué es lo que más les conviene.</a:t>
            </a:r>
          </a:p>
        </p:txBody>
      </p:sp>
    </p:spTree>
    <p:extLst>
      <p:ext uri="{BB962C8B-B14F-4D97-AF65-F5344CB8AC3E}">
        <p14:creationId xmlns:p14="http://schemas.microsoft.com/office/powerpoint/2010/main" val="140074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EF84E-56E1-4870-8381-A3B897A94C78}"/>
              </a:ext>
            </a:extLst>
          </p:cNvPr>
          <p:cNvSpPr>
            <a:spLocks noGrp="1"/>
          </p:cNvSpPr>
          <p:nvPr>
            <p:ph sz="quarter" idx="14"/>
          </p:nvPr>
        </p:nvSpPr>
        <p:spPr>
          <a:xfrm>
            <a:off x="507195" y="1809750"/>
            <a:ext cx="11174412" cy="4201438"/>
          </a:xfrm>
        </p:spPr>
        <p:txBody>
          <a:bodyPr>
            <a:normAutofit/>
          </a:bodyPr>
          <a:lstStyle/>
          <a:p>
            <a:endParaRPr lang="en-GB" dirty="0"/>
          </a:p>
          <a:p>
            <a:endParaRPr lang="en-GB" dirty="0"/>
          </a:p>
          <a:p>
            <a:endParaRPr lang="en-GB" dirty="0"/>
          </a:p>
          <a:p>
            <a:endParaRPr lang="en-GB" dirty="0"/>
          </a:p>
          <a:p>
            <a:r>
              <a:rPr lang="es-ES" dirty="0"/>
              <a:t>Lucas sabe mejor que nadie, incluso que el personal del centro, qué es lo que le va mejor</a:t>
            </a:r>
            <a:r>
              <a:rPr lang="en-GB" dirty="0"/>
              <a:t>. </a:t>
            </a:r>
          </a:p>
          <a:p>
            <a:r>
              <a:rPr lang="es-ES" dirty="0"/>
              <a:t>Hay que valorar y respetar su experiencia personal y su criterio, y hay que facilitarle el apoyo que ha solicitado</a:t>
            </a:r>
            <a:r>
              <a:rPr lang="en-GB" dirty="0"/>
              <a:t>. </a:t>
            </a:r>
          </a:p>
          <a:p>
            <a:r>
              <a:rPr lang="es-ES" dirty="0"/>
              <a:t>No se le debe forzar ni presionar para que tome medicación. </a:t>
            </a:r>
          </a:p>
        </p:txBody>
      </p:sp>
      <p:sp>
        <p:nvSpPr>
          <p:cNvPr id="2" name="Title 1">
            <a:extLst>
              <a:ext uri="{FF2B5EF4-FFF2-40B4-BE49-F238E27FC236}">
                <a16:creationId xmlns:a16="http://schemas.microsoft.com/office/drawing/2014/main" id="{FA42AD7A-0134-4EB7-9526-773DD42FDAA8}"/>
              </a:ext>
            </a:extLst>
          </p:cNvPr>
          <p:cNvSpPr>
            <a:spLocks noGrp="1"/>
          </p:cNvSpPr>
          <p:nvPr>
            <p:ph type="title"/>
          </p:nvPr>
        </p:nvSpPr>
        <p:spPr>
          <a:xfrm>
            <a:off x="422142" y="506412"/>
            <a:ext cx="11350758" cy="369888"/>
          </a:xfrm>
        </p:spPr>
        <p:txBody>
          <a:bodyPr/>
          <a:lstStyle/>
          <a:p>
            <a:r>
              <a:rPr lang="es-ES" sz="2800" dirty="0"/>
              <a:t>Presentación: Rebatir las falsas ideas y los estereotipos negativos en salud mental </a:t>
            </a:r>
            <a:r>
              <a:rPr lang="en-GB" sz="2800" dirty="0"/>
              <a:t>– 10</a:t>
            </a:r>
            <a:endParaRPr lang="x-none" sz="2800" dirty="0"/>
          </a:p>
        </p:txBody>
      </p:sp>
      <p:graphicFrame>
        <p:nvGraphicFramePr>
          <p:cNvPr id="6" name="Table 5">
            <a:extLst>
              <a:ext uri="{FF2B5EF4-FFF2-40B4-BE49-F238E27FC236}">
                <a16:creationId xmlns:a16="http://schemas.microsoft.com/office/drawing/2014/main" id="{6D0B8953-4E56-9F46-BDC3-80110460F5C2}"/>
              </a:ext>
            </a:extLst>
          </p:cNvPr>
          <p:cNvGraphicFramePr>
            <a:graphicFrameLocks noGrp="1"/>
          </p:cNvGraphicFramePr>
          <p:nvPr>
            <p:extLst>
              <p:ext uri="{D42A27DB-BD31-4B8C-83A1-F6EECF244321}">
                <p14:modId xmlns:p14="http://schemas.microsoft.com/office/powerpoint/2010/main" val="2984554191"/>
              </p:ext>
            </p:extLst>
          </p:nvPr>
        </p:nvGraphicFramePr>
        <p:xfrm>
          <a:off x="571499" y="1625488"/>
          <a:ext cx="11068051" cy="1920240"/>
        </p:xfrm>
        <a:graphic>
          <a:graphicData uri="http://schemas.openxmlformats.org/drawingml/2006/table">
            <a:tbl>
              <a:tblPr firstRow="1" firstCol="1" bandRow="1"/>
              <a:tblGrid>
                <a:gridCol w="11068051">
                  <a:extLst>
                    <a:ext uri="{9D8B030D-6E8A-4147-A177-3AD203B41FA5}">
                      <a16:colId xmlns:a16="http://schemas.microsoft.com/office/drawing/2014/main" val="1196034685"/>
                    </a:ext>
                  </a:extLst>
                </a:gridCol>
              </a:tblGrid>
              <a:tr h="1917812">
                <a:tc>
                  <a:txBody>
                    <a:bodyPr/>
                    <a:lstStyle/>
                    <a:p>
                      <a:pPr algn="just"/>
                      <a:r>
                        <a:rPr lang="es-ES" sz="1800" b="1" i="0" kern="1200" dirty="0">
                          <a:solidFill>
                            <a:schemeClr val="tx1"/>
                          </a:solidFill>
                          <a:effectLst/>
                          <a:latin typeface="+mn-lt"/>
                          <a:ea typeface="+mn-ea"/>
                          <a:cs typeface="+mn-cs"/>
                        </a:rPr>
                        <a:t>El caso de Lucas </a:t>
                      </a:r>
                      <a:endParaRPr lang="es-ES" sz="1800" b="1" i="1" kern="1200" dirty="0">
                        <a:solidFill>
                          <a:schemeClr val="tx1"/>
                        </a:solidFill>
                        <a:effectLst/>
                        <a:latin typeface="+mn-lt"/>
                        <a:ea typeface="+mn-ea"/>
                        <a:cs typeface="+mn-cs"/>
                      </a:endParaRPr>
                    </a:p>
                    <a:p>
                      <a:pPr algn="just"/>
                      <a:r>
                        <a:rPr lang="es-ES" sz="1800" kern="1200" dirty="0">
                          <a:solidFill>
                            <a:schemeClr val="tx1"/>
                          </a:solidFill>
                          <a:effectLst/>
                          <a:latin typeface="+mn-lt"/>
                          <a:ea typeface="+mn-ea"/>
                          <a:cs typeface="+mn-cs"/>
                        </a:rPr>
                        <a:t>Anna acompaña a Lucas, su hermano, a un centro de salud mental comunitario. Lucas se encuentra en una etapa de tristeza profunda que hace que la mayor parte de los días no se pueda levantar ni ir al trabajo. No es la primera vez que le pasa y ya ha probado varios tratamientos. Sabe, por experiencia, que la mayoría de los antidepresivos le hacen poner de mal humor y le provocan insomnio. En el pasado, la terapia de grupo interpersonal le fue muy bien; por eso dice que estaría dispuesto a recibir este tipo de apoyo y explica los motivos al personal del centro de salud mental comunitario.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36663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2C1FF-97EC-4329-AA4F-ED0044B4B94B}"/>
              </a:ext>
            </a:extLst>
          </p:cNvPr>
          <p:cNvSpPr>
            <a:spLocks noGrp="1"/>
          </p:cNvSpPr>
          <p:nvPr>
            <p:ph sz="quarter" idx="14"/>
          </p:nvPr>
        </p:nvSpPr>
        <p:spPr>
          <a:xfrm>
            <a:off x="507195" y="2286000"/>
            <a:ext cx="11174412" cy="3725188"/>
          </a:xfrm>
        </p:spPr>
        <p:txBody>
          <a:bodyPr/>
          <a:lstStyle/>
          <a:p>
            <a:pPr lvl="0" algn="just" fontAlgn="base"/>
            <a:r>
              <a:rPr lang="es-ES" dirty="0"/>
              <a:t>Aunque los familiares y los cuidadores pueden aportar un apoyo muy valioso, a veces actúan de acuerdo con lo que ellos creen que es mejor para la persona en cuestión y la excluyen de las decisiones que toman.</a:t>
            </a:r>
          </a:p>
          <a:p>
            <a:pPr lvl="0" algn="just" fontAlgn="base"/>
            <a:r>
              <a:rPr lang="es-ES" dirty="0"/>
              <a:t>Eso puede significar que no ven a la persona como alguien capaz de tomar de decisiones o que quieren protegerla.</a:t>
            </a:r>
          </a:p>
          <a:p>
            <a:pPr marL="0" lvl="0" indent="0" algn="just">
              <a:buNone/>
            </a:pPr>
            <a:endParaRPr lang="x-none" dirty="0"/>
          </a:p>
          <a:p>
            <a:pPr algn="just"/>
            <a:endParaRPr lang="x-none" dirty="0"/>
          </a:p>
        </p:txBody>
      </p:sp>
      <p:sp>
        <p:nvSpPr>
          <p:cNvPr id="2" name="Title 1">
            <a:extLst>
              <a:ext uri="{FF2B5EF4-FFF2-40B4-BE49-F238E27FC236}">
                <a16:creationId xmlns:a16="http://schemas.microsoft.com/office/drawing/2014/main" id="{95BCAB2F-A6A1-4DAE-B640-59DD8293A2BE}"/>
              </a:ext>
            </a:extLst>
          </p:cNvPr>
          <p:cNvSpPr>
            <a:spLocks noGrp="1"/>
          </p:cNvSpPr>
          <p:nvPr>
            <p:ph type="title"/>
          </p:nvPr>
        </p:nvSpPr>
        <p:spPr>
          <a:xfrm>
            <a:off x="422142" y="506412"/>
            <a:ext cx="11350758" cy="369888"/>
          </a:xfrm>
        </p:spPr>
        <p:txBody>
          <a:bodyPr/>
          <a:lstStyle/>
          <a:p>
            <a:r>
              <a:rPr lang="es-ES" sz="2800" dirty="0"/>
              <a:t>Presentación: Rebatir las falsas ideas y los estereotipos negativos en salud mental </a:t>
            </a:r>
            <a:r>
              <a:rPr lang="en-GB" sz="2800" dirty="0"/>
              <a:t>– 11</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5: Los familiares y los cuidadores son los que saben mejor qué es lo que más conviene a las personas con discapacidad psicosocial, intelectual o cognitiva.</a:t>
            </a:r>
          </a:p>
        </p:txBody>
      </p:sp>
    </p:spTree>
    <p:extLst>
      <p:ext uri="{BB962C8B-B14F-4D97-AF65-F5344CB8AC3E}">
        <p14:creationId xmlns:p14="http://schemas.microsoft.com/office/powerpoint/2010/main" val="75949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BB69A-452A-4979-B443-0C38E64DC088}"/>
              </a:ext>
            </a:extLst>
          </p:cNvPr>
          <p:cNvSpPr>
            <a:spLocks noGrp="1"/>
          </p:cNvSpPr>
          <p:nvPr>
            <p:ph sz="quarter" idx="14"/>
          </p:nvPr>
        </p:nvSpPr>
        <p:spPr/>
        <p:txBody>
          <a:bodyPr>
            <a:noAutofit/>
          </a:bodyPr>
          <a:lstStyle/>
          <a:p>
            <a:pPr algn="just"/>
            <a:endParaRPr lang="en-US" sz="2000" dirty="0"/>
          </a:p>
          <a:p>
            <a:pPr algn="just"/>
            <a:endParaRPr lang="en-US" sz="2000" dirty="0"/>
          </a:p>
          <a:p>
            <a:pPr algn="just"/>
            <a:endParaRPr lang="en-US" sz="2000" dirty="0"/>
          </a:p>
          <a:p>
            <a:pPr algn="just"/>
            <a:endParaRPr lang="en-US" sz="2000" dirty="0"/>
          </a:p>
          <a:p>
            <a:pPr algn="just"/>
            <a:r>
              <a:rPr lang="es-ES" sz="2000" dirty="0"/>
              <a:t>Este caso ilustra el ejemplo de unos padres que intentan proteger a su hija de posibles daños: piensan que el resto de gente no la aceptará</a:t>
            </a:r>
            <a:r>
              <a:rPr lang="en-US" sz="2000" dirty="0"/>
              <a:t>. </a:t>
            </a:r>
          </a:p>
          <a:p>
            <a:pPr algn="just"/>
            <a:r>
              <a:rPr lang="es-ES" sz="2000" dirty="0"/>
              <a:t>El curso de ingeniería podría ser muy beneficioso para Anna, ya que probablemente le enseñaría habilidades nuevas y le permitiría conocer a diferentes personas, además de proporcionarle más oportunidades laborales en un área que ella valora</a:t>
            </a:r>
            <a:r>
              <a:rPr lang="en-US" sz="2000" dirty="0"/>
              <a:t>. </a:t>
            </a:r>
          </a:p>
          <a:p>
            <a:pPr algn="just"/>
            <a:r>
              <a:rPr lang="es-ES" sz="2000" dirty="0"/>
              <a:t>Cuando los familiares sobreprotegen a un familiar, le impiden que adquiera habilidades que podrían beneficiarlo y empoderarlo y que harían que fuera más resistente y menos vulnerable a los abusos</a:t>
            </a:r>
            <a:r>
              <a:rPr lang="en-US" sz="2000" dirty="0"/>
              <a:t>.</a:t>
            </a:r>
          </a:p>
          <a:p>
            <a:pPr algn="just"/>
            <a:endParaRPr lang="x-none" sz="2000" dirty="0"/>
          </a:p>
        </p:txBody>
      </p:sp>
      <p:sp>
        <p:nvSpPr>
          <p:cNvPr id="2" name="Title 1">
            <a:extLst>
              <a:ext uri="{FF2B5EF4-FFF2-40B4-BE49-F238E27FC236}">
                <a16:creationId xmlns:a16="http://schemas.microsoft.com/office/drawing/2014/main" id="{FFF67497-7F00-4FE9-BCDD-C1DD4F3B3BD1}"/>
              </a:ext>
            </a:extLst>
          </p:cNvPr>
          <p:cNvSpPr>
            <a:spLocks noGrp="1"/>
          </p:cNvSpPr>
          <p:nvPr>
            <p:ph type="title"/>
          </p:nvPr>
        </p:nvSpPr>
        <p:spPr>
          <a:xfrm>
            <a:off x="422142" y="506412"/>
            <a:ext cx="11407908" cy="388938"/>
          </a:xfrm>
        </p:spPr>
        <p:txBody>
          <a:bodyPr/>
          <a:lstStyle/>
          <a:p>
            <a:r>
              <a:rPr lang="es-ES" sz="2800" dirty="0"/>
              <a:t>Presentación: Rebatir las falsas ideas y los estereotipos negativos en salud mental </a:t>
            </a:r>
            <a:r>
              <a:rPr lang="en-GB" sz="2800" dirty="0"/>
              <a:t>– 12</a:t>
            </a:r>
            <a:endParaRPr lang="x-none" sz="2800" dirty="0"/>
          </a:p>
        </p:txBody>
      </p:sp>
      <p:graphicFrame>
        <p:nvGraphicFramePr>
          <p:cNvPr id="7" name="Table 6">
            <a:extLst>
              <a:ext uri="{FF2B5EF4-FFF2-40B4-BE49-F238E27FC236}">
                <a16:creationId xmlns:a16="http://schemas.microsoft.com/office/drawing/2014/main" id="{D0B90CEF-30B6-1F4D-82A6-C86448E21A64}"/>
              </a:ext>
            </a:extLst>
          </p:cNvPr>
          <p:cNvGraphicFramePr>
            <a:graphicFrameLocks noGrp="1"/>
          </p:cNvGraphicFramePr>
          <p:nvPr>
            <p:extLst>
              <p:ext uri="{D42A27DB-BD31-4B8C-83A1-F6EECF244321}">
                <p14:modId xmlns:p14="http://schemas.microsoft.com/office/powerpoint/2010/main" val="1972982299"/>
              </p:ext>
            </p:extLst>
          </p:nvPr>
        </p:nvGraphicFramePr>
        <p:xfrm>
          <a:off x="781050" y="1625488"/>
          <a:ext cx="10629900" cy="1574912"/>
        </p:xfrm>
        <a:graphic>
          <a:graphicData uri="http://schemas.openxmlformats.org/drawingml/2006/table">
            <a:tbl>
              <a:tblPr firstRow="1" firstCol="1" bandRow="1"/>
              <a:tblGrid>
                <a:gridCol w="10629900">
                  <a:extLst>
                    <a:ext uri="{9D8B030D-6E8A-4147-A177-3AD203B41FA5}">
                      <a16:colId xmlns:a16="http://schemas.microsoft.com/office/drawing/2014/main" val="1196034685"/>
                    </a:ext>
                  </a:extLst>
                </a:gridCol>
              </a:tblGrid>
              <a:tr h="1574912">
                <a:tc>
                  <a:txBody>
                    <a:bodyPr/>
                    <a:lstStyle/>
                    <a:p>
                      <a:r>
                        <a:rPr lang="es-ES" sz="1800" b="1" i="0" kern="1200" dirty="0">
                          <a:solidFill>
                            <a:schemeClr val="tx1"/>
                          </a:solidFill>
                          <a:effectLst/>
                          <a:latin typeface="+mn-lt"/>
                          <a:ea typeface="+mn-ea"/>
                          <a:cs typeface="+mn-cs"/>
                        </a:rPr>
                        <a:t>El caso de Anna </a:t>
                      </a:r>
                      <a:endParaRPr lang="es-ES" sz="1800" b="1" i="1" kern="1200" dirty="0">
                        <a:solidFill>
                          <a:schemeClr val="tx1"/>
                        </a:solidFill>
                        <a:effectLst/>
                        <a:latin typeface="+mn-lt"/>
                        <a:ea typeface="+mn-ea"/>
                        <a:cs typeface="+mn-cs"/>
                      </a:endParaRPr>
                    </a:p>
                    <a:p>
                      <a:r>
                        <a:rPr lang="es-ES" sz="1800" kern="1200" dirty="0">
                          <a:solidFill>
                            <a:schemeClr val="tx1"/>
                          </a:solidFill>
                          <a:effectLst/>
                          <a:latin typeface="+mn-lt"/>
                          <a:ea typeface="+mn-ea"/>
                          <a:cs typeface="+mn-cs"/>
                        </a:rPr>
                        <a:t>Anna oye voces y a veces habla con ellas en voz alta. Le encanta la tecnología y quisiera formarse en ingeniería. Sus padres no están de acuerdo y le dicen que las clases son demasiado caras. En el fondo, sin embargo, tienen miedo de que los demás estudiantes se burlen de ella y que al final la dejen de lado, sobre todo porque en este campo hay muy pocas mujeres.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315116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A3F6F-AC87-44C9-ADFD-DC744D286C99}"/>
              </a:ext>
            </a:extLst>
          </p:cNvPr>
          <p:cNvSpPr>
            <a:spLocks noGrp="1"/>
          </p:cNvSpPr>
          <p:nvPr>
            <p:ph sz="quarter" idx="14"/>
          </p:nvPr>
        </p:nvSpPr>
        <p:spPr>
          <a:xfrm>
            <a:off x="507195" y="2358189"/>
            <a:ext cx="11174412" cy="3652999"/>
          </a:xfrm>
        </p:spPr>
        <p:txBody>
          <a:bodyPr>
            <a:normAutofit/>
          </a:bodyPr>
          <a:lstStyle/>
          <a:p>
            <a:pPr algn="just"/>
            <a:r>
              <a:rPr lang="es-ES" dirty="0"/>
              <a:t>Los profesionales de la salud también pueden proporcionar un apoyo muy importante a las personas</a:t>
            </a:r>
            <a:r>
              <a:rPr lang="en-US" dirty="0"/>
              <a:t>. </a:t>
            </a:r>
          </a:p>
          <a:p>
            <a:pPr algn="just"/>
            <a:r>
              <a:rPr lang="es-ES" dirty="0"/>
              <a:t>No obstante, es posible que a menudo tomen decisiones por los demás porque piensan que </a:t>
            </a:r>
            <a:r>
              <a:rPr lang="es-ES" i="1" dirty="0"/>
              <a:t>ellos saben mejor lo que les conviene</a:t>
            </a:r>
            <a:r>
              <a:rPr lang="es-ES" dirty="0"/>
              <a:t>. </a:t>
            </a:r>
            <a:endParaRPr lang="x-none" dirty="0"/>
          </a:p>
          <a:p>
            <a:pPr lvl="0" algn="just"/>
            <a:r>
              <a:rPr lang="es-ES" dirty="0"/>
              <a:t>Las personas con discapacidad psicosocial, intelectual o cognitiva tienen el mismo derecho que el resto de personas a tomar decisiones sobre su cuerpo y son capaces de tomarlas, incluso en circunstancias difíciles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2CDEF3D-50F7-418B-B1CF-4E59B597B443}"/>
              </a:ext>
            </a:extLst>
          </p:cNvPr>
          <p:cNvSpPr>
            <a:spLocks noGrp="1"/>
          </p:cNvSpPr>
          <p:nvPr>
            <p:ph type="title"/>
          </p:nvPr>
        </p:nvSpPr>
        <p:spPr>
          <a:xfrm>
            <a:off x="422142" y="506412"/>
            <a:ext cx="11350758" cy="407988"/>
          </a:xfrm>
        </p:spPr>
        <p:txBody>
          <a:bodyPr/>
          <a:lstStyle/>
          <a:p>
            <a:r>
              <a:rPr lang="es-ES" sz="2800" dirty="0"/>
              <a:t>Presentación: Rebatir las falsas ideas y los estereotipos negativos en salud mental </a:t>
            </a:r>
            <a:r>
              <a:rPr lang="en-GB" sz="2800" dirty="0"/>
              <a:t>– 13</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6: Los profesionales de la salud mental y de otras disciplinas son los que saben mejor qué es lo que más conviene a las personas con discapacidad psicosocial, intelectual o cognitiva</a:t>
            </a:r>
          </a:p>
        </p:txBody>
      </p:sp>
    </p:spTree>
    <p:extLst>
      <p:ext uri="{BB962C8B-B14F-4D97-AF65-F5344CB8AC3E}">
        <p14:creationId xmlns:p14="http://schemas.microsoft.com/office/powerpoint/2010/main" val="54582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1495011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E002A-BD36-49F4-B34F-6B7F0D0CC016}"/>
              </a:ext>
            </a:extLst>
          </p:cNvPr>
          <p:cNvSpPr>
            <a:spLocks noGrp="1"/>
          </p:cNvSpPr>
          <p:nvPr>
            <p:ph sz="quarter" idx="14"/>
          </p:nvPr>
        </p:nvSpPr>
        <p:spPr>
          <a:xfrm>
            <a:off x="507195" y="4114800"/>
            <a:ext cx="11174412" cy="1896387"/>
          </a:xfrm>
        </p:spPr>
        <p:txBody>
          <a:bodyPr>
            <a:normAutofit fontScale="92500" lnSpcReduction="20000"/>
          </a:bodyPr>
          <a:lstStyle/>
          <a:p>
            <a:r>
              <a:rPr lang="es-ES" dirty="0"/>
              <a:t>Eunice es capaz de tomar una decisión muy importante, incluso cuando está pasando por una crisis</a:t>
            </a:r>
            <a:r>
              <a:rPr lang="en-US" dirty="0"/>
              <a:t>.</a:t>
            </a:r>
          </a:p>
          <a:p>
            <a:r>
              <a:rPr lang="es-ES" dirty="0"/>
              <a:t>No hay duda de que, si otras personas hubieran decidido por ella, su vida se habría visto afectada negativamente.</a:t>
            </a:r>
            <a:r>
              <a:rPr lang="en-US" dirty="0"/>
              <a:t> </a:t>
            </a:r>
          </a:p>
          <a:p>
            <a:r>
              <a:rPr lang="es-ES" dirty="0"/>
              <a:t>Muchas mujeres con discapacidad son sometidas a un aborto forzado y no se tienen en cuenta sus decisiones ni sus preferencias.</a:t>
            </a:r>
            <a:r>
              <a:rPr lang="en-US" dirty="0"/>
              <a:t> </a:t>
            </a:r>
          </a:p>
          <a:p>
            <a:endParaRPr lang="x-none" dirty="0"/>
          </a:p>
        </p:txBody>
      </p:sp>
      <p:sp>
        <p:nvSpPr>
          <p:cNvPr id="2" name="Title 1">
            <a:extLst>
              <a:ext uri="{FF2B5EF4-FFF2-40B4-BE49-F238E27FC236}">
                <a16:creationId xmlns:a16="http://schemas.microsoft.com/office/drawing/2014/main" id="{1AE25145-62B3-45CC-B1B6-2150CE1B8B01}"/>
              </a:ext>
            </a:extLst>
          </p:cNvPr>
          <p:cNvSpPr>
            <a:spLocks noGrp="1"/>
          </p:cNvSpPr>
          <p:nvPr>
            <p:ph type="title"/>
          </p:nvPr>
        </p:nvSpPr>
        <p:spPr>
          <a:xfrm>
            <a:off x="422142" y="506412"/>
            <a:ext cx="11350758" cy="427038"/>
          </a:xfrm>
        </p:spPr>
        <p:txBody>
          <a:bodyPr/>
          <a:lstStyle/>
          <a:p>
            <a:r>
              <a:rPr lang="es-ES" sz="2800" dirty="0"/>
              <a:t>Presentación: Rebatir las falsas ideas y los estereotipos negativos en salud mental </a:t>
            </a:r>
            <a:r>
              <a:rPr lang="en-GB" sz="2800" dirty="0"/>
              <a:t>– 14</a:t>
            </a:r>
            <a:endParaRPr lang="x-none" sz="2800" dirty="0"/>
          </a:p>
        </p:txBody>
      </p:sp>
      <p:graphicFrame>
        <p:nvGraphicFramePr>
          <p:cNvPr id="10" name="Table 9">
            <a:extLst>
              <a:ext uri="{FF2B5EF4-FFF2-40B4-BE49-F238E27FC236}">
                <a16:creationId xmlns:a16="http://schemas.microsoft.com/office/drawing/2014/main" id="{B3F3FF29-0A68-A642-A15B-E788E9B7BEB9}"/>
              </a:ext>
            </a:extLst>
          </p:cNvPr>
          <p:cNvGraphicFramePr>
            <a:graphicFrameLocks noGrp="1"/>
          </p:cNvGraphicFramePr>
          <p:nvPr>
            <p:extLst>
              <p:ext uri="{D42A27DB-BD31-4B8C-83A1-F6EECF244321}">
                <p14:modId xmlns:p14="http://schemas.microsoft.com/office/powerpoint/2010/main" val="455506706"/>
              </p:ext>
            </p:extLst>
          </p:nvPr>
        </p:nvGraphicFramePr>
        <p:xfrm>
          <a:off x="571499" y="1493520"/>
          <a:ext cx="11010901" cy="2468880"/>
        </p:xfrm>
        <a:graphic>
          <a:graphicData uri="http://schemas.openxmlformats.org/drawingml/2006/table">
            <a:tbl>
              <a:tblPr firstRow="1" firstCol="1" bandRow="1"/>
              <a:tblGrid>
                <a:gridCol w="11010901">
                  <a:extLst>
                    <a:ext uri="{9D8B030D-6E8A-4147-A177-3AD203B41FA5}">
                      <a16:colId xmlns:a16="http://schemas.microsoft.com/office/drawing/2014/main" val="1196034685"/>
                    </a:ext>
                  </a:extLst>
                </a:gridCol>
              </a:tblGrid>
              <a:tr h="1917812">
                <a:tc>
                  <a:txBody>
                    <a:bodyPr/>
                    <a:lstStyle/>
                    <a:p>
                      <a:pPr algn="just"/>
                      <a:r>
                        <a:rPr lang="es-ES" sz="1800" b="1" i="0" kern="1200" dirty="0">
                          <a:solidFill>
                            <a:schemeClr val="tx1"/>
                          </a:solidFill>
                          <a:effectLst/>
                          <a:latin typeface="+mn-lt"/>
                          <a:ea typeface="+mn-ea"/>
                          <a:cs typeface="+mn-cs"/>
                        </a:rPr>
                        <a:t>El caso de Eunice </a:t>
                      </a:r>
                      <a:endParaRPr lang="es-ES" sz="1800" b="1" i="1" kern="1200" dirty="0">
                        <a:solidFill>
                          <a:schemeClr val="tx1"/>
                        </a:solidFill>
                        <a:effectLst/>
                        <a:latin typeface="+mn-lt"/>
                        <a:ea typeface="+mn-ea"/>
                        <a:cs typeface="+mn-cs"/>
                      </a:endParaRPr>
                    </a:p>
                    <a:p>
                      <a:pPr algn="just"/>
                      <a:r>
                        <a:rPr lang="es-ES" sz="1800" kern="1200" dirty="0">
                          <a:solidFill>
                            <a:schemeClr val="tx1"/>
                          </a:solidFill>
                          <a:effectLst/>
                          <a:latin typeface="+mn-lt"/>
                          <a:ea typeface="+mn-ea"/>
                          <a:cs typeface="+mn-cs"/>
                        </a:rPr>
                        <a:t>Eunice es una mujer a la que diagnosticaron una depresión grave. Durante una parte del embarazo era incapaz de levantarse y de ir a trabajar. Además, se pasaba la mayor parte del día llorando. Entonces, decidió ir, junto con su pareja, a un servicio de salud mental. Durante la consulta, el médico la ignoró y se dirigió directamente a su compañero. Le dijo que él recomendaría que Eunice abortara, ya que lo más probable era que la presión añadida de cuidar del niño agravara su estado.</a:t>
                      </a:r>
                    </a:p>
                    <a:p>
                      <a:pPr algn="just"/>
                      <a:r>
                        <a:rPr lang="es-ES" sz="1800" kern="1200" dirty="0">
                          <a:solidFill>
                            <a:schemeClr val="tx1"/>
                          </a:solidFill>
                          <a:effectLst/>
                          <a:latin typeface="+mn-lt"/>
                          <a:ea typeface="+mn-ea"/>
                          <a:cs typeface="+mn-cs"/>
                        </a:rPr>
                        <a:t>Eunice, sin embargo, aunque no se encontraba bien, no permitió que el personal médico le practicara un aborto.</a:t>
                      </a:r>
                    </a:p>
                    <a:p>
                      <a:pPr algn="just"/>
                      <a:r>
                        <a:rPr lang="es-ES" sz="1800" kern="1200" dirty="0">
                          <a:solidFill>
                            <a:schemeClr val="tx1"/>
                          </a:solidFill>
                          <a:effectLst/>
                          <a:latin typeface="+mn-lt"/>
                          <a:ea typeface="+mn-ea"/>
                          <a:cs typeface="+mn-cs"/>
                        </a:rPr>
                        <a:t>Ahora, ella y su compañero tienen una niña de 5 años preciosa y son muy felices. El hecho de que Eunice fuera capaz de decidir sobre su cuerpo, incluso cuando estaba pasando por una crisis, fue fundamental para su recuperación.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149863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66A86-CF13-4989-8BF1-64665D910E74}"/>
              </a:ext>
            </a:extLst>
          </p:cNvPr>
          <p:cNvSpPr>
            <a:spLocks noGrp="1"/>
          </p:cNvSpPr>
          <p:nvPr>
            <p:ph sz="quarter" idx="14"/>
          </p:nvPr>
        </p:nvSpPr>
        <p:spPr>
          <a:xfrm>
            <a:off x="507195" y="2209800"/>
            <a:ext cx="11174412" cy="3801387"/>
          </a:xfrm>
        </p:spPr>
        <p:txBody>
          <a:bodyPr>
            <a:normAutofit/>
          </a:bodyPr>
          <a:lstStyle/>
          <a:p>
            <a:pPr lvl="0" algn="just"/>
            <a:r>
              <a:rPr lang="es-ES" dirty="0"/>
              <a:t>La capacidad de todas las personas para tomar decisiones varía en diferentes momentos de la vida a lo largo de su existencia y depende de la decisión que tengan que tomar y también del contexto. </a:t>
            </a:r>
            <a:endParaRPr lang="x-none" dirty="0"/>
          </a:p>
          <a:p>
            <a:pPr lvl="0" algn="just"/>
            <a:r>
              <a:rPr lang="es-ES" dirty="0"/>
              <a:t>Puede haber momentos en los que tomar decisiones sea fácil y otros en los que represente todo un reto</a:t>
            </a:r>
            <a:r>
              <a:rPr lang="en-US" dirty="0"/>
              <a:t>. </a:t>
            </a:r>
            <a:endParaRPr lang="x-none" dirty="0"/>
          </a:p>
          <a:p>
            <a:pPr lvl="0" algn="just"/>
            <a:r>
              <a:rPr lang="es-ES" dirty="0"/>
              <a:t>El hecho de que las personas puedan necesitar apoyo para tomar decisiones en algunos momentos de su vida, o en relación con algunas cuestiones, no quiere decir que, en términos generales, no sean capaces de decidir</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A4E2F84D-D59F-4029-8504-FE6A37E7662F}"/>
              </a:ext>
            </a:extLst>
          </p:cNvPr>
          <p:cNvSpPr>
            <a:spLocks noGrp="1"/>
          </p:cNvSpPr>
          <p:nvPr>
            <p:ph type="title"/>
          </p:nvPr>
        </p:nvSpPr>
        <p:spPr>
          <a:xfrm>
            <a:off x="422142" y="506412"/>
            <a:ext cx="11274558" cy="427038"/>
          </a:xfrm>
        </p:spPr>
        <p:txBody>
          <a:bodyPr/>
          <a:lstStyle/>
          <a:p>
            <a:r>
              <a:rPr lang="es-ES" sz="2800" dirty="0"/>
              <a:t>Presentación: Rebatir las falsas ideas y los estereotipos negativos en salud mental </a:t>
            </a:r>
            <a:r>
              <a:rPr lang="en-GB" sz="2800" dirty="0"/>
              <a:t>– 15</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7: Las personas con discapacidad psicosocial, intelectual o cognitiva no están capacitadas para tomar decisiones.</a:t>
            </a:r>
          </a:p>
        </p:txBody>
      </p:sp>
    </p:spTree>
    <p:extLst>
      <p:ext uri="{BB962C8B-B14F-4D97-AF65-F5344CB8AC3E}">
        <p14:creationId xmlns:p14="http://schemas.microsoft.com/office/powerpoint/2010/main" val="3706511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15BC-69B5-467F-BC2A-AE191E72A4A4}"/>
              </a:ext>
            </a:extLst>
          </p:cNvPr>
          <p:cNvSpPr>
            <a:spLocks noGrp="1"/>
          </p:cNvSpPr>
          <p:nvPr>
            <p:ph type="title"/>
          </p:nvPr>
        </p:nvSpPr>
        <p:spPr>
          <a:xfrm>
            <a:off x="422142" y="506412"/>
            <a:ext cx="11293608" cy="446088"/>
          </a:xfrm>
        </p:spPr>
        <p:txBody>
          <a:bodyPr/>
          <a:lstStyle/>
          <a:p>
            <a:r>
              <a:rPr lang="es-ES" sz="2800" dirty="0"/>
              <a:t>Presentación: Rebatir las falsas ideas y los estereotipos negativos en salud mental </a:t>
            </a:r>
            <a:r>
              <a:rPr lang="en-GB" sz="2800" dirty="0"/>
              <a:t>– 16</a:t>
            </a:r>
            <a:endParaRPr lang="x-none" sz="2800" dirty="0"/>
          </a:p>
        </p:txBody>
      </p:sp>
      <p:graphicFrame>
        <p:nvGraphicFramePr>
          <p:cNvPr id="5" name="Table 4">
            <a:extLst>
              <a:ext uri="{FF2B5EF4-FFF2-40B4-BE49-F238E27FC236}">
                <a16:creationId xmlns:a16="http://schemas.microsoft.com/office/drawing/2014/main" id="{4A69EF2C-18FD-C242-9239-B1D775159E86}"/>
              </a:ext>
            </a:extLst>
          </p:cNvPr>
          <p:cNvGraphicFramePr>
            <a:graphicFrameLocks noGrp="1"/>
          </p:cNvGraphicFramePr>
          <p:nvPr>
            <p:extLst>
              <p:ext uri="{D42A27DB-BD31-4B8C-83A1-F6EECF244321}">
                <p14:modId xmlns:p14="http://schemas.microsoft.com/office/powerpoint/2010/main" val="3524252014"/>
              </p:ext>
            </p:extLst>
          </p:nvPr>
        </p:nvGraphicFramePr>
        <p:xfrm>
          <a:off x="742950" y="1682014"/>
          <a:ext cx="10725150" cy="2743200"/>
        </p:xfrm>
        <a:graphic>
          <a:graphicData uri="http://schemas.openxmlformats.org/drawingml/2006/table">
            <a:tbl>
              <a:tblPr firstRow="1" firstCol="1" bandRow="1"/>
              <a:tblGrid>
                <a:gridCol w="10725150">
                  <a:extLst>
                    <a:ext uri="{9D8B030D-6E8A-4147-A177-3AD203B41FA5}">
                      <a16:colId xmlns:a16="http://schemas.microsoft.com/office/drawing/2014/main" val="1196034685"/>
                    </a:ext>
                  </a:extLst>
                </a:gridCol>
              </a:tblGrid>
              <a:tr h="1917812">
                <a:tc>
                  <a:txBody>
                    <a:bodyPr/>
                    <a:lstStyle/>
                    <a:p>
                      <a:pPr algn="just"/>
                      <a:r>
                        <a:rPr lang="es-ES" sz="1800" b="1" i="0" kern="1200" dirty="0">
                          <a:solidFill>
                            <a:schemeClr val="tx1"/>
                          </a:solidFill>
                          <a:effectLst/>
                          <a:latin typeface="+mn-lt"/>
                          <a:ea typeface="+mn-ea"/>
                          <a:cs typeface="+mn-cs"/>
                        </a:rPr>
                        <a:t>El caso de </a:t>
                      </a:r>
                      <a:r>
                        <a:rPr lang="es-ES" sz="1800" b="1" i="0" kern="1200" dirty="0" err="1">
                          <a:solidFill>
                            <a:schemeClr val="tx1"/>
                          </a:solidFill>
                          <a:effectLst/>
                          <a:latin typeface="+mn-lt"/>
                          <a:ea typeface="+mn-ea"/>
                          <a:cs typeface="+mn-cs"/>
                        </a:rPr>
                        <a:t>Tareq</a:t>
                      </a:r>
                      <a:r>
                        <a:rPr lang="es-ES" sz="1800" b="1" i="0" kern="1200" dirty="0">
                          <a:solidFill>
                            <a:schemeClr val="tx1"/>
                          </a:solidFill>
                          <a:effectLst/>
                          <a:latin typeface="+mn-lt"/>
                          <a:ea typeface="+mn-ea"/>
                          <a:cs typeface="+mn-cs"/>
                        </a:rPr>
                        <a:t> </a:t>
                      </a:r>
                      <a:endParaRPr lang="es-ES" sz="1800" b="1" i="1" kern="1200" dirty="0">
                        <a:solidFill>
                          <a:schemeClr val="tx1"/>
                        </a:solidFill>
                        <a:effectLst/>
                        <a:latin typeface="+mn-lt"/>
                        <a:ea typeface="+mn-ea"/>
                        <a:cs typeface="+mn-cs"/>
                      </a:endParaRPr>
                    </a:p>
                    <a:p>
                      <a:pPr algn="just"/>
                      <a:r>
                        <a:rPr lang="es-ES" sz="1800" kern="1200" dirty="0" err="1">
                          <a:solidFill>
                            <a:schemeClr val="tx1"/>
                          </a:solidFill>
                          <a:effectLst/>
                          <a:latin typeface="+mn-lt"/>
                          <a:ea typeface="+mn-ea"/>
                          <a:cs typeface="+mn-cs"/>
                        </a:rPr>
                        <a:t>Tareq</a:t>
                      </a:r>
                      <a:r>
                        <a:rPr lang="es-ES" sz="1800" kern="1200" dirty="0">
                          <a:solidFill>
                            <a:schemeClr val="tx1"/>
                          </a:solidFill>
                          <a:effectLst/>
                          <a:latin typeface="+mn-lt"/>
                          <a:ea typeface="+mn-ea"/>
                          <a:cs typeface="+mn-cs"/>
                        </a:rPr>
                        <a:t> es un joven con discapacidad intelectual. Trabaja en una tienda de comestibles tres días a la semana, pero para los cuatro días restantes no dispone de ninguna estructura que le organice la jornada. Esto hace que se sienta frustrado e inseguro. Por suerte, pudo conseguir el apoyo de un asistente personal que cada semana lo puede ayudar a estructurarse los días que no trabaja. Casi todos los días, </a:t>
                      </a:r>
                      <a:r>
                        <a:rPr lang="es-ES" sz="1800" kern="1200" dirty="0" err="1">
                          <a:solidFill>
                            <a:schemeClr val="tx1"/>
                          </a:solidFill>
                          <a:effectLst/>
                          <a:latin typeface="+mn-lt"/>
                          <a:ea typeface="+mn-ea"/>
                          <a:cs typeface="+mn-cs"/>
                        </a:rPr>
                        <a:t>Tareq</a:t>
                      </a:r>
                      <a:r>
                        <a:rPr lang="es-ES" sz="1800" kern="1200" dirty="0">
                          <a:solidFill>
                            <a:schemeClr val="tx1"/>
                          </a:solidFill>
                          <a:effectLst/>
                          <a:latin typeface="+mn-lt"/>
                          <a:ea typeface="+mn-ea"/>
                          <a:cs typeface="+mn-cs"/>
                        </a:rPr>
                        <a:t> tiene varias ideas acerca de qué le gustaría hacer y planifica alguna actividad, como visitar a un vecino, hacer el almuerzo o ir en bicicleta al centro de la ciudad para encontrarse con un amigo. Sin embargo, hay días en los que le cuesta más decidir qué quiere hacer, y entonces es cuando el asistente personal le es muy útil, ya que le sugiere actividades para hacer durante el día. A veces, cuando las cosas no salen como él había previsto, le llama varias veces al día para hacerle alguna consulta. El asistente le escucha y, cuando </a:t>
                      </a:r>
                      <a:r>
                        <a:rPr lang="es-ES" sz="1800" kern="1200" dirty="0" err="1">
                          <a:solidFill>
                            <a:schemeClr val="tx1"/>
                          </a:solidFill>
                          <a:effectLst/>
                          <a:latin typeface="+mn-lt"/>
                          <a:ea typeface="+mn-ea"/>
                          <a:cs typeface="+mn-cs"/>
                        </a:rPr>
                        <a:t>Tareq</a:t>
                      </a:r>
                      <a:r>
                        <a:rPr lang="es-ES" sz="1800" kern="1200" dirty="0">
                          <a:solidFill>
                            <a:schemeClr val="tx1"/>
                          </a:solidFill>
                          <a:effectLst/>
                          <a:latin typeface="+mn-lt"/>
                          <a:ea typeface="+mn-ea"/>
                          <a:cs typeface="+mn-cs"/>
                        </a:rPr>
                        <a:t> le hace alguna pregunta, le propone varias opciones.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4037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98840-4710-437C-8C6E-783011EB2501}"/>
              </a:ext>
            </a:extLst>
          </p:cNvPr>
          <p:cNvSpPr>
            <a:spLocks noGrp="1"/>
          </p:cNvSpPr>
          <p:nvPr>
            <p:ph sz="quarter" idx="14"/>
          </p:nvPr>
        </p:nvSpPr>
        <p:spPr>
          <a:xfrm>
            <a:off x="507195" y="2286000"/>
            <a:ext cx="11174412" cy="3725188"/>
          </a:xfrm>
        </p:spPr>
        <p:txBody>
          <a:bodyPr/>
          <a:lstStyle/>
          <a:p>
            <a:pPr algn="just"/>
            <a:r>
              <a:rPr lang="es-ES" dirty="0"/>
              <a:t>Algunas personas, debido a las percepciones negativas y a las reacciones discriminatorias de la gente de su alrededor, ya no confían en sus habilidades para tomar decisiones </a:t>
            </a:r>
            <a:r>
              <a:rPr lang="en-US" dirty="0"/>
              <a:t>. </a:t>
            </a:r>
          </a:p>
          <a:p>
            <a:pPr algn="just"/>
            <a:r>
              <a:rPr lang="es-ES" dirty="0"/>
              <a:t>Recurren a otras personas, que asumen la responsabilidad de tomar decisiones por ellas</a:t>
            </a:r>
            <a:r>
              <a:rPr lang="en-US" dirty="0"/>
              <a:t>. </a:t>
            </a:r>
          </a:p>
          <a:p>
            <a:pPr algn="just"/>
            <a:r>
              <a:rPr lang="es-ES" dirty="0"/>
              <a:t>Las personas, en vez de ver cómo se les niega la oportunidad de tomar decisiones, deberían recibir el apoyo necesario para recuperar la confianza en sus habilidades para tomar decisiones</a:t>
            </a:r>
            <a:r>
              <a:rPr lang="en-US" dirty="0"/>
              <a:t>.</a:t>
            </a:r>
          </a:p>
          <a:p>
            <a:pPr algn="just"/>
            <a:endParaRPr lang="x-none" dirty="0"/>
          </a:p>
        </p:txBody>
      </p:sp>
      <p:sp>
        <p:nvSpPr>
          <p:cNvPr id="2" name="Title 1">
            <a:extLst>
              <a:ext uri="{FF2B5EF4-FFF2-40B4-BE49-F238E27FC236}">
                <a16:creationId xmlns:a16="http://schemas.microsoft.com/office/drawing/2014/main" id="{DBBB74EC-28B7-412C-9730-616348588EC8}"/>
              </a:ext>
            </a:extLst>
          </p:cNvPr>
          <p:cNvSpPr>
            <a:spLocks noGrp="1"/>
          </p:cNvSpPr>
          <p:nvPr>
            <p:ph type="title"/>
          </p:nvPr>
        </p:nvSpPr>
        <p:spPr>
          <a:xfrm>
            <a:off x="422142" y="506412"/>
            <a:ext cx="11236458" cy="407988"/>
          </a:xfrm>
        </p:spPr>
        <p:txBody>
          <a:bodyPr/>
          <a:lstStyle/>
          <a:p>
            <a:r>
              <a:rPr lang="es-ES" sz="2800" dirty="0"/>
              <a:t>Presentación: Rebatir las falsas ideas y los estereotipos negativos en salud mental </a:t>
            </a:r>
            <a:r>
              <a:rPr lang="en-GB" sz="2800" dirty="0"/>
              <a:t>– 17</a:t>
            </a:r>
            <a:endParaRPr lang="x-none" sz="2800" dirty="0"/>
          </a:p>
        </p:txBody>
      </p:sp>
      <p:sp>
        <p:nvSpPr>
          <p:cNvPr id="7"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40507" y="1617936"/>
            <a:ext cx="11174400" cy="360000"/>
          </a:xfrm>
        </p:spPr>
        <p:txBody>
          <a:bodyPr/>
          <a:lstStyle/>
          <a:p>
            <a:pPr>
              <a:lnSpc>
                <a:spcPct val="100000"/>
              </a:lnSpc>
            </a:pPr>
            <a:r>
              <a:rPr lang="es-ES" sz="2000" dirty="0"/>
              <a:t>     Falsa idea 8: A las personas con discapacidad psicosocial, intelectual o cognitiva se les debe decir qué deben hacer y les da miedo tomar decisiones por sí mismas.</a:t>
            </a:r>
          </a:p>
        </p:txBody>
      </p:sp>
    </p:spTree>
    <p:extLst>
      <p:ext uri="{BB962C8B-B14F-4D97-AF65-F5344CB8AC3E}">
        <p14:creationId xmlns:p14="http://schemas.microsoft.com/office/powerpoint/2010/main" val="36317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E99-DA84-438F-947C-4E385125B6A2}"/>
              </a:ext>
            </a:extLst>
          </p:cNvPr>
          <p:cNvSpPr>
            <a:spLocks noGrp="1"/>
          </p:cNvSpPr>
          <p:nvPr>
            <p:ph type="title"/>
          </p:nvPr>
        </p:nvSpPr>
        <p:spPr>
          <a:xfrm>
            <a:off x="422142" y="506412"/>
            <a:ext cx="11198358" cy="407988"/>
          </a:xfrm>
        </p:spPr>
        <p:txBody>
          <a:bodyPr/>
          <a:lstStyle/>
          <a:p>
            <a:r>
              <a:rPr lang="es-ES" sz="2800" dirty="0"/>
              <a:t>Presentación: Rebatir las falsas ideas y los estereotipos negativos en salud mental </a:t>
            </a:r>
            <a:r>
              <a:rPr lang="en-GB" sz="2800" dirty="0"/>
              <a:t>– 18</a:t>
            </a:r>
            <a:endParaRPr lang="x-none" sz="2800" dirty="0"/>
          </a:p>
        </p:txBody>
      </p:sp>
      <p:graphicFrame>
        <p:nvGraphicFramePr>
          <p:cNvPr id="4" name="Table 3">
            <a:extLst>
              <a:ext uri="{FF2B5EF4-FFF2-40B4-BE49-F238E27FC236}">
                <a16:creationId xmlns:a16="http://schemas.microsoft.com/office/drawing/2014/main" id="{840BCA3E-1C85-EF49-B3A6-951F8BAE28E2}"/>
              </a:ext>
            </a:extLst>
          </p:cNvPr>
          <p:cNvGraphicFramePr>
            <a:graphicFrameLocks noGrp="1"/>
          </p:cNvGraphicFramePr>
          <p:nvPr>
            <p:extLst>
              <p:ext uri="{D42A27DB-BD31-4B8C-83A1-F6EECF244321}">
                <p14:modId xmlns:p14="http://schemas.microsoft.com/office/powerpoint/2010/main" val="3047171350"/>
              </p:ext>
            </p:extLst>
          </p:nvPr>
        </p:nvGraphicFramePr>
        <p:xfrm>
          <a:off x="762000" y="1584960"/>
          <a:ext cx="10610850" cy="2468880"/>
        </p:xfrm>
        <a:graphic>
          <a:graphicData uri="http://schemas.openxmlformats.org/drawingml/2006/table">
            <a:tbl>
              <a:tblPr firstRow="1" firstCol="1" bandRow="1"/>
              <a:tblGrid>
                <a:gridCol w="10610850">
                  <a:extLst>
                    <a:ext uri="{9D8B030D-6E8A-4147-A177-3AD203B41FA5}">
                      <a16:colId xmlns:a16="http://schemas.microsoft.com/office/drawing/2014/main" val="1196034685"/>
                    </a:ext>
                  </a:extLst>
                </a:gridCol>
              </a:tblGrid>
              <a:tr h="1917812">
                <a:tc>
                  <a:txBody>
                    <a:bodyPr/>
                    <a:lstStyle/>
                    <a:p>
                      <a:pPr algn="just"/>
                      <a:r>
                        <a:rPr lang="es-ES" sz="1800" b="1" i="0" kern="1200" dirty="0">
                          <a:solidFill>
                            <a:schemeClr val="tx1"/>
                          </a:solidFill>
                          <a:effectLst/>
                          <a:latin typeface="+mn-lt"/>
                          <a:ea typeface="+mn-ea"/>
                          <a:cs typeface="+mn-cs"/>
                        </a:rPr>
                        <a:t>El caso de </a:t>
                      </a:r>
                      <a:r>
                        <a:rPr lang="es-ES" sz="1800" b="1" i="0" kern="1200" dirty="0" err="1">
                          <a:solidFill>
                            <a:schemeClr val="tx1"/>
                          </a:solidFill>
                          <a:effectLst/>
                          <a:latin typeface="+mn-lt"/>
                          <a:ea typeface="+mn-ea"/>
                          <a:cs typeface="+mn-cs"/>
                        </a:rPr>
                        <a:t>Gavin</a:t>
                      </a:r>
                      <a:r>
                        <a:rPr lang="es-ES" sz="1800" b="1" i="0" kern="1200" dirty="0">
                          <a:solidFill>
                            <a:schemeClr val="tx1"/>
                          </a:solidFill>
                          <a:effectLst/>
                          <a:latin typeface="+mn-lt"/>
                          <a:ea typeface="+mn-ea"/>
                          <a:cs typeface="+mn-cs"/>
                        </a:rPr>
                        <a:t> y Michael </a:t>
                      </a:r>
                      <a:endParaRPr lang="es-ES" sz="1800" b="1" i="1" kern="1200" dirty="0">
                        <a:solidFill>
                          <a:schemeClr val="tx1"/>
                        </a:solidFill>
                        <a:effectLst/>
                        <a:latin typeface="+mn-lt"/>
                        <a:ea typeface="+mn-ea"/>
                        <a:cs typeface="+mn-cs"/>
                      </a:endParaRPr>
                    </a:p>
                    <a:p>
                      <a:pPr algn="just"/>
                      <a:r>
                        <a:rPr lang="es-ES" sz="1800" kern="1200" dirty="0" err="1">
                          <a:solidFill>
                            <a:schemeClr val="tx1"/>
                          </a:solidFill>
                          <a:effectLst/>
                          <a:latin typeface="+mn-lt"/>
                          <a:ea typeface="+mn-ea"/>
                          <a:cs typeface="+mn-cs"/>
                        </a:rPr>
                        <a:t>Gavin</a:t>
                      </a:r>
                      <a:r>
                        <a:rPr lang="es-ES" sz="1800" kern="1200" dirty="0">
                          <a:solidFill>
                            <a:schemeClr val="tx1"/>
                          </a:solidFill>
                          <a:effectLst/>
                          <a:latin typeface="+mn-lt"/>
                          <a:ea typeface="+mn-ea"/>
                          <a:cs typeface="+mn-cs"/>
                        </a:rPr>
                        <a:t> y su pareja, Michael, trabajan juntos para tomar decisiones económicas y evitar el tipo de problemas que tuvieron cuando </a:t>
                      </a:r>
                      <a:r>
                        <a:rPr lang="es-ES" sz="1800" kern="1200" dirty="0" err="1">
                          <a:solidFill>
                            <a:schemeClr val="tx1"/>
                          </a:solidFill>
                          <a:effectLst/>
                          <a:latin typeface="+mn-lt"/>
                          <a:ea typeface="+mn-ea"/>
                          <a:cs typeface="+mn-cs"/>
                        </a:rPr>
                        <a:t>Gavin</a:t>
                      </a:r>
                      <a:r>
                        <a:rPr lang="es-ES" sz="1800" kern="1200" dirty="0">
                          <a:solidFill>
                            <a:schemeClr val="tx1"/>
                          </a:solidFill>
                          <a:effectLst/>
                          <a:latin typeface="+mn-lt"/>
                          <a:ea typeface="+mn-ea"/>
                          <a:cs typeface="+mn-cs"/>
                        </a:rPr>
                        <a:t> compraba por impulso. Algo que Michael aprendió rápidamente es que era mejor preguntarle qué quería comprar y por qué en vez de decirle lo que tenía o no tenía que hacer. Cuando Michael era capaz de relacionarse con </a:t>
                      </a:r>
                      <a:r>
                        <a:rPr lang="es-ES" sz="1800" kern="1200" dirty="0" err="1">
                          <a:solidFill>
                            <a:schemeClr val="tx1"/>
                          </a:solidFill>
                          <a:effectLst/>
                          <a:latin typeface="+mn-lt"/>
                          <a:ea typeface="+mn-ea"/>
                          <a:cs typeface="+mn-cs"/>
                        </a:rPr>
                        <a:t>Gavin</a:t>
                      </a:r>
                      <a:r>
                        <a:rPr lang="es-ES" sz="1800" kern="1200" dirty="0">
                          <a:solidFill>
                            <a:schemeClr val="tx1"/>
                          </a:solidFill>
                          <a:effectLst/>
                          <a:latin typeface="+mn-lt"/>
                          <a:ea typeface="+mn-ea"/>
                          <a:cs typeface="+mn-cs"/>
                        </a:rPr>
                        <a:t> de esta manera, ambos tenían conversaciones más productivas sobre cómo </a:t>
                      </a:r>
                      <a:r>
                        <a:rPr lang="es-ES" sz="1800" kern="1200" dirty="0" err="1">
                          <a:solidFill>
                            <a:schemeClr val="tx1"/>
                          </a:solidFill>
                          <a:effectLst/>
                          <a:latin typeface="+mn-lt"/>
                          <a:ea typeface="+mn-ea"/>
                          <a:cs typeface="+mn-cs"/>
                        </a:rPr>
                        <a:t>Gavin</a:t>
                      </a:r>
                      <a:r>
                        <a:rPr lang="es-ES" sz="1800" kern="1200" dirty="0">
                          <a:solidFill>
                            <a:schemeClr val="tx1"/>
                          </a:solidFill>
                          <a:effectLst/>
                          <a:latin typeface="+mn-lt"/>
                          <a:ea typeface="+mn-ea"/>
                          <a:cs typeface="+mn-cs"/>
                        </a:rPr>
                        <a:t> quería gastar el dinero y por qué; al mismo tiempo, Michael podía comprender las necesidades emocionales que su pareja intentaba satisfacer con las compras por impulso en determinados momentos de su vida. Gracias a estas conversaciones, </a:t>
                      </a:r>
                      <a:r>
                        <a:rPr lang="es-ES" sz="1800" kern="1200" dirty="0" err="1">
                          <a:solidFill>
                            <a:schemeClr val="tx1"/>
                          </a:solidFill>
                          <a:effectLst/>
                          <a:latin typeface="+mn-lt"/>
                          <a:ea typeface="+mn-ea"/>
                          <a:cs typeface="+mn-cs"/>
                        </a:rPr>
                        <a:t>Gavin</a:t>
                      </a:r>
                      <a:r>
                        <a:rPr lang="es-ES" sz="1800" kern="1200" dirty="0">
                          <a:solidFill>
                            <a:schemeClr val="tx1"/>
                          </a:solidFill>
                          <a:effectLst/>
                          <a:latin typeface="+mn-lt"/>
                          <a:ea typeface="+mn-ea"/>
                          <a:cs typeface="+mn-cs"/>
                        </a:rPr>
                        <a:t> también comprendió y consideró otras maneras de satisfacer sus necesidades.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Tree>
    <p:extLst>
      <p:ext uri="{BB962C8B-B14F-4D97-AF65-F5344CB8AC3E}">
        <p14:creationId xmlns:p14="http://schemas.microsoft.com/office/powerpoint/2010/main" val="4107840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EB8A24-5665-8145-B80B-8EC1125197AD}"/>
              </a:ext>
            </a:extLst>
          </p:cNvPr>
          <p:cNvSpPr>
            <a:spLocks noGrp="1"/>
          </p:cNvSpPr>
          <p:nvPr>
            <p:ph type="body" sz="quarter" idx="13"/>
          </p:nvPr>
        </p:nvSpPr>
        <p:spPr>
          <a:xfrm>
            <a:off x="507207" y="1427874"/>
            <a:ext cx="11174400" cy="360000"/>
          </a:xfrm>
        </p:spPr>
        <p:txBody>
          <a:bodyPr/>
          <a:lstStyle/>
          <a:p>
            <a:r>
              <a:rPr lang="es-ES" dirty="0"/>
              <a:t>El derecho a la capacidad jurídica según la CDPD</a:t>
            </a:r>
          </a:p>
        </p:txBody>
      </p:sp>
      <p:sp>
        <p:nvSpPr>
          <p:cNvPr id="3" name="Content Placeholder 2">
            <a:extLst>
              <a:ext uri="{FF2B5EF4-FFF2-40B4-BE49-F238E27FC236}">
                <a16:creationId xmlns:a16="http://schemas.microsoft.com/office/drawing/2014/main" id="{37269E88-A97E-45D8-8FA9-157493070E0B}"/>
              </a:ext>
            </a:extLst>
          </p:cNvPr>
          <p:cNvSpPr>
            <a:spLocks noGrp="1"/>
          </p:cNvSpPr>
          <p:nvPr>
            <p:ph sz="quarter" idx="14"/>
          </p:nvPr>
        </p:nvSpPr>
        <p:spPr>
          <a:xfrm>
            <a:off x="507195" y="2093495"/>
            <a:ext cx="11174412" cy="3335756"/>
          </a:xfrm>
        </p:spPr>
        <p:txBody>
          <a:bodyPr>
            <a:normAutofit/>
          </a:bodyPr>
          <a:lstStyle/>
          <a:p>
            <a:pPr algn="just"/>
            <a:r>
              <a:rPr lang="es-ES" dirty="0"/>
              <a:t>La CDPD es un tratado internacional adoptado por varios países para garantizar que las </a:t>
            </a:r>
            <a:r>
              <a:rPr lang="es-ES" b="1" dirty="0"/>
              <a:t>personas con discapacidad de todo el mundo disfrutan de sus derechos, en igualdad de condiciones que el resto de personas, en todos los ámbitos de la vida. </a:t>
            </a:r>
            <a:r>
              <a:rPr lang="en-GB" b="1" dirty="0"/>
              <a:t>.  </a:t>
            </a:r>
            <a:endParaRPr lang="x-none" b="1" dirty="0"/>
          </a:p>
          <a:p>
            <a:pPr algn="just"/>
            <a:r>
              <a:rPr lang="es-ES" dirty="0"/>
              <a:t>La CDPD pretende proteger los derechos humanos de las personas con discapacidad, combatir la discriminación, la estigmatización y los estereotipos, y promover la inclusión y la participación</a:t>
            </a:r>
            <a:r>
              <a:rPr lang="en-GB" dirty="0"/>
              <a:t>. </a:t>
            </a:r>
          </a:p>
          <a:p>
            <a:pPr algn="just"/>
            <a:r>
              <a:rPr lang="es-ES" dirty="0"/>
              <a:t>Reconoce que las personas con discapacidad deben poder desarrollar su potencial en igualdad de condiciones con el resto de personas. </a:t>
            </a:r>
            <a:endParaRPr lang="x-none" dirty="0"/>
          </a:p>
          <a:p>
            <a:pPr algn="just"/>
            <a:endParaRPr lang="x-none" dirty="0"/>
          </a:p>
        </p:txBody>
      </p:sp>
      <p:sp>
        <p:nvSpPr>
          <p:cNvPr id="2" name="Title 1">
            <a:extLst>
              <a:ext uri="{FF2B5EF4-FFF2-40B4-BE49-F238E27FC236}">
                <a16:creationId xmlns:a16="http://schemas.microsoft.com/office/drawing/2014/main" id="{94C49CF7-4BA7-49C1-A85C-92184278C7FE}"/>
              </a:ext>
            </a:extLst>
          </p:cNvPr>
          <p:cNvSpPr>
            <a:spLocks noGrp="1"/>
          </p:cNvSpPr>
          <p:nvPr>
            <p:ph type="title"/>
          </p:nvPr>
        </p:nvSpPr>
        <p:spPr>
          <a:xfrm>
            <a:off x="422142" y="506412"/>
            <a:ext cx="11179308" cy="407988"/>
          </a:xfrm>
        </p:spPr>
        <p:txBody>
          <a:bodyPr/>
          <a:lstStyle/>
          <a:p>
            <a:r>
              <a:rPr lang="es-ES" sz="2800" dirty="0"/>
              <a:t>Presentación: Rebatir las falsas ideas y los estereotipos negativos en salud mental </a:t>
            </a:r>
            <a:r>
              <a:rPr lang="en-GB" sz="2800" dirty="0"/>
              <a:t>– 19</a:t>
            </a:r>
            <a:endParaRPr lang="x-none" sz="2800" dirty="0"/>
          </a:p>
        </p:txBody>
      </p:sp>
    </p:spTree>
    <p:extLst>
      <p:ext uri="{BB962C8B-B14F-4D97-AF65-F5344CB8AC3E}">
        <p14:creationId xmlns:p14="http://schemas.microsoft.com/office/powerpoint/2010/main" val="213832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F3D4F-11B9-425C-BB59-5024D4C4CC0C}"/>
              </a:ext>
            </a:extLst>
          </p:cNvPr>
          <p:cNvSpPr>
            <a:spLocks noGrp="1"/>
          </p:cNvSpPr>
          <p:nvPr>
            <p:ph sz="quarter" idx="14"/>
          </p:nvPr>
        </p:nvSpPr>
        <p:spPr/>
        <p:txBody>
          <a:bodyPr>
            <a:normAutofit/>
          </a:bodyPr>
          <a:lstStyle/>
          <a:p>
            <a:pPr algn="just"/>
            <a:r>
              <a:rPr lang="es-ES" sz="2100" dirty="0"/>
              <a:t>Según el artículo 12 de la CDPD, nunca se puede privar a nadie del derecho a la capacidad jurídica</a:t>
            </a:r>
            <a:r>
              <a:rPr lang="en-US" sz="2100" dirty="0"/>
              <a:t>. </a:t>
            </a:r>
          </a:p>
          <a:p>
            <a:pPr algn="just"/>
            <a:r>
              <a:rPr lang="es-ES" sz="2100" dirty="0"/>
              <a:t>Todo el mundo tiene derecho a la capacidad jurídica, con independencia de sus habilidades para tomar decisiones</a:t>
            </a:r>
            <a:r>
              <a:rPr lang="en-US" sz="2100" dirty="0"/>
              <a:t>. </a:t>
            </a:r>
          </a:p>
          <a:p>
            <a:pPr algn="just"/>
            <a:r>
              <a:rPr lang="es-ES" sz="2100" dirty="0"/>
              <a:t>Una discapacidad psicosocial, intelectual o cognitiva nunca puede justificar que se deniegue a alguien el derecho a la capacidad jurídica</a:t>
            </a:r>
            <a:r>
              <a:rPr lang="en-US" sz="2100" dirty="0"/>
              <a:t>.</a:t>
            </a:r>
          </a:p>
          <a:p>
            <a:pPr algn="just"/>
            <a:r>
              <a:rPr lang="es-ES" sz="2100" dirty="0"/>
              <a:t>Todas las personas tienen garantizado el derecho a la capacidad jurídica, con independencia de cuáles sean sus necesidades de apoyo</a:t>
            </a:r>
            <a:r>
              <a:rPr lang="en-US" sz="2100" dirty="0"/>
              <a:t>. </a:t>
            </a:r>
          </a:p>
          <a:p>
            <a:pPr algn="just"/>
            <a:r>
              <a:rPr lang="es-ES" sz="2100" dirty="0"/>
              <a:t>Por lo tanto, las personas que tienen necesidades de apoyo importantes (por ejemplo, las que no se comunican de una manera convencional, las que están extremadamente aisladas, las que no disponen de ninguna red de apoyo o las que corren el riesgo de encontrarse en situaciones de maltrato y de explotación) están amparadas por las disposiciones del artículo 12 </a:t>
            </a:r>
            <a:r>
              <a:rPr lang="en-US" sz="2100" dirty="0"/>
              <a:t>. </a:t>
            </a:r>
          </a:p>
          <a:p>
            <a:pPr algn="just"/>
            <a:endParaRPr lang="x-none" sz="2100" dirty="0"/>
          </a:p>
        </p:txBody>
      </p:sp>
      <p:sp>
        <p:nvSpPr>
          <p:cNvPr id="2" name="Title 1">
            <a:extLst>
              <a:ext uri="{FF2B5EF4-FFF2-40B4-BE49-F238E27FC236}">
                <a16:creationId xmlns:a16="http://schemas.microsoft.com/office/drawing/2014/main" id="{0CE472AA-25CD-4455-8BE8-40EFE47D4F5E}"/>
              </a:ext>
            </a:extLst>
          </p:cNvPr>
          <p:cNvSpPr>
            <a:spLocks noGrp="1"/>
          </p:cNvSpPr>
          <p:nvPr>
            <p:ph type="title"/>
          </p:nvPr>
        </p:nvSpPr>
        <p:spPr>
          <a:xfrm>
            <a:off x="422142" y="506412"/>
            <a:ext cx="11312658" cy="465138"/>
          </a:xfrm>
        </p:spPr>
        <p:txBody>
          <a:bodyPr/>
          <a:lstStyle/>
          <a:p>
            <a:r>
              <a:rPr lang="es-ES" sz="2800" dirty="0"/>
              <a:t>Presentación: Rebatir las falsas ideas y los estereotipos negativos en salud mental </a:t>
            </a:r>
            <a:r>
              <a:rPr lang="en-GB" sz="2800" dirty="0"/>
              <a:t>– 20</a:t>
            </a:r>
            <a:endParaRPr lang="x-none" sz="2800" dirty="0"/>
          </a:p>
        </p:txBody>
      </p:sp>
    </p:spTree>
    <p:extLst>
      <p:ext uri="{BB962C8B-B14F-4D97-AF65-F5344CB8AC3E}">
        <p14:creationId xmlns:p14="http://schemas.microsoft.com/office/powerpoint/2010/main" val="392138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8F6F7-12B5-42AD-97D3-2233D8B93817}"/>
              </a:ext>
            </a:extLst>
          </p:cNvPr>
          <p:cNvSpPr>
            <a:spLocks noGrp="1"/>
          </p:cNvSpPr>
          <p:nvPr>
            <p:ph sz="quarter" idx="14"/>
          </p:nvPr>
        </p:nvSpPr>
        <p:spPr/>
        <p:txBody>
          <a:bodyPr>
            <a:normAutofit/>
          </a:bodyPr>
          <a:lstStyle/>
          <a:p>
            <a:pPr algn="just"/>
            <a:r>
              <a:rPr lang="es-ES" sz="2000" dirty="0"/>
              <a:t>El derecho a la capacidad jurídica afecta </a:t>
            </a:r>
            <a:r>
              <a:rPr lang="es-ES" sz="2000" b="1" u="sng" dirty="0"/>
              <a:t>a todos los ámbitos de la vida</a:t>
            </a:r>
          </a:p>
          <a:p>
            <a:pPr algn="just"/>
            <a:r>
              <a:rPr lang="es-ES" sz="2000" dirty="0"/>
              <a:t>El artículo 12 ampara tanto la toma de decisiones formales como la toma de decisiones informales del día a día.</a:t>
            </a:r>
          </a:p>
          <a:p>
            <a:pPr lvl="2" algn="just"/>
            <a:r>
              <a:rPr lang="es-ES" dirty="0"/>
              <a:t>En el caso de las decisiones formales </a:t>
            </a:r>
            <a:r>
              <a:rPr lang="en-US" dirty="0"/>
              <a:t>- </a:t>
            </a:r>
            <a:r>
              <a:rPr lang="es-ES" dirty="0"/>
              <a:t>lo más habitual es que las decisiones de las personas con discapacidad psicosocial, intelectual o cognitiva las tomen los tutores designados por los tribunales, los profesionales de la salud mental y de otras disciplinas, y sus familiares</a:t>
            </a:r>
          </a:p>
          <a:p>
            <a:pPr lvl="2" algn="just"/>
            <a:r>
              <a:rPr lang="es-ES" dirty="0"/>
              <a:t>En el caso de la toma de decisiones informales, no se permite que las personas con discapacidad psicosocial, intelectual o cognitiva tomen muchas decisiones cotidianas relacionadas con ningún aspecto de su vida, por lo que otra persona —normalmente, un familiar o un cuidador o cuidadora— es quien se encarga de decidir por ellas</a:t>
            </a:r>
            <a:r>
              <a:rPr lang="en-US" dirty="0"/>
              <a:t>. </a:t>
            </a:r>
          </a:p>
          <a:p>
            <a:pPr lvl="4" algn="just"/>
            <a:r>
              <a:rPr lang="es-ES" dirty="0"/>
              <a:t>Es el caso, sobre todo, de las personas ingresadas en los servicios sociales y de salud mental</a:t>
            </a:r>
            <a:endParaRPr lang="en-US" dirty="0"/>
          </a:p>
          <a:p>
            <a:pPr algn="just"/>
            <a:endParaRPr lang="x-none" sz="2000" dirty="0"/>
          </a:p>
        </p:txBody>
      </p:sp>
      <p:sp>
        <p:nvSpPr>
          <p:cNvPr id="2" name="Title 1">
            <a:extLst>
              <a:ext uri="{FF2B5EF4-FFF2-40B4-BE49-F238E27FC236}">
                <a16:creationId xmlns:a16="http://schemas.microsoft.com/office/drawing/2014/main" id="{8D9E80E1-6447-4E68-B43F-55B65BA67EF0}"/>
              </a:ext>
            </a:extLst>
          </p:cNvPr>
          <p:cNvSpPr>
            <a:spLocks noGrp="1"/>
          </p:cNvSpPr>
          <p:nvPr>
            <p:ph type="title"/>
          </p:nvPr>
        </p:nvSpPr>
        <p:spPr/>
        <p:txBody>
          <a:bodyPr/>
          <a:lstStyle/>
          <a:p>
            <a:r>
              <a:rPr lang="es-ES" dirty="0"/>
              <a:t>Presentación: La toma de decisiones formal e informal </a:t>
            </a:r>
            <a:r>
              <a:rPr lang="en-US" dirty="0"/>
              <a:t> </a:t>
            </a:r>
            <a:endParaRPr lang="x-none" dirty="0"/>
          </a:p>
        </p:txBody>
      </p:sp>
    </p:spTree>
    <p:extLst>
      <p:ext uri="{BB962C8B-B14F-4D97-AF65-F5344CB8AC3E}">
        <p14:creationId xmlns:p14="http://schemas.microsoft.com/office/powerpoint/2010/main" val="139486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70DE7-D805-4861-80B1-AC5C720C298D}"/>
              </a:ext>
            </a:extLst>
          </p:cNvPr>
          <p:cNvSpPr>
            <a:spLocks noGrp="1"/>
          </p:cNvSpPr>
          <p:nvPr>
            <p:ph sz="quarter" idx="14"/>
          </p:nvPr>
        </p:nvSpPr>
        <p:spPr>
          <a:xfrm>
            <a:off x="507195" y="1543050"/>
            <a:ext cx="11174412" cy="4468138"/>
          </a:xfrm>
        </p:spPr>
        <p:txBody>
          <a:bodyPr/>
          <a:lstStyle/>
          <a:p>
            <a:pPr algn="just"/>
            <a:r>
              <a:rPr lang="es-ES" dirty="0"/>
              <a:t>Es muy posible que las mujeres con discapacidad tengan que hacer frente a discriminaciones múltiples y corran el riesgo de tener que hacer frente a más situaciones en las que se les deniegue el derecho a la capacidad jurídica</a:t>
            </a:r>
            <a:r>
              <a:rPr lang="en-GB" dirty="0"/>
              <a:t>.</a:t>
            </a:r>
          </a:p>
          <a:p>
            <a:pPr algn="just"/>
            <a:r>
              <a:rPr lang="es-ES" dirty="0"/>
              <a:t>Es posible que en algunos países se vean privadas de tomar decisiones sobre sus derechos sexuales y reproductivos, lo que conlleva más vulneraciones de los derechos humanos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F855F2E8-6956-4A30-AE82-AF4C4B640BC6}"/>
              </a:ext>
            </a:extLst>
          </p:cNvPr>
          <p:cNvSpPr>
            <a:spLocks noGrp="1"/>
          </p:cNvSpPr>
          <p:nvPr>
            <p:ph type="title"/>
          </p:nvPr>
        </p:nvSpPr>
        <p:spPr>
          <a:xfrm>
            <a:off x="422142" y="506412"/>
            <a:ext cx="11179308" cy="446088"/>
          </a:xfrm>
        </p:spPr>
        <p:txBody>
          <a:bodyPr/>
          <a:lstStyle/>
          <a:p>
            <a:r>
              <a:rPr lang="es-ES" dirty="0"/>
              <a:t>Presentación: La toma de decisiones formal e informal </a:t>
            </a:r>
            <a:endParaRPr lang="x-none" dirty="0"/>
          </a:p>
        </p:txBody>
      </p:sp>
    </p:spTree>
    <p:extLst>
      <p:ext uri="{BB962C8B-B14F-4D97-AF65-F5344CB8AC3E}">
        <p14:creationId xmlns:p14="http://schemas.microsoft.com/office/powerpoint/2010/main" val="281993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7770C-3268-4C97-8E00-02C113E119CB}"/>
              </a:ext>
            </a:extLst>
          </p:cNvPr>
          <p:cNvSpPr>
            <a:spLocks noGrp="1"/>
          </p:cNvSpPr>
          <p:nvPr>
            <p:ph sz="quarter" idx="14"/>
          </p:nvPr>
        </p:nvSpPr>
        <p:spPr>
          <a:xfrm>
            <a:off x="647700" y="1524000"/>
            <a:ext cx="10934700" cy="4436388"/>
          </a:xfrm>
        </p:spPr>
        <p:txBody>
          <a:bodyPr>
            <a:normAutofit fontScale="92500" lnSpcReduction="10000"/>
          </a:bodyPr>
          <a:lstStyle/>
          <a:p>
            <a:pPr marL="0" indent="0" algn="just">
              <a:buNone/>
            </a:pPr>
            <a:r>
              <a:rPr lang="es-ES" b="1" i="1" dirty="0"/>
              <a:t>El caso de João </a:t>
            </a:r>
          </a:p>
          <a:p>
            <a:pPr marL="0" indent="0" algn="just">
              <a:buNone/>
            </a:pPr>
            <a:r>
              <a:rPr lang="es-ES" i="1" dirty="0"/>
              <a:t>A João le diagnosticaron un trastorno</a:t>
            </a:r>
            <a:r>
              <a:rPr lang="es-ES" dirty="0"/>
              <a:t> </a:t>
            </a:r>
            <a:r>
              <a:rPr lang="es-ES" i="1" dirty="0" err="1"/>
              <a:t>esquizoafectivo</a:t>
            </a:r>
            <a:r>
              <a:rPr lang="es-ES" i="1" dirty="0"/>
              <a:t> y le dijeron que tenía </a:t>
            </a:r>
            <a:r>
              <a:rPr lang="es-ES" i="1" dirty="0" err="1"/>
              <a:t>anosognosia</a:t>
            </a:r>
            <a:r>
              <a:rPr lang="es-ES" i="1" dirty="0"/>
              <a:t>. El personal del servicio le explicó que esto significaba que era </a:t>
            </a:r>
            <a:r>
              <a:rPr lang="es-ES" dirty="0"/>
              <a:t>incapaz de reconocer</a:t>
            </a:r>
            <a:r>
              <a:rPr lang="es-ES" i="1" dirty="0"/>
              <a:t> o </a:t>
            </a:r>
            <a:r>
              <a:rPr lang="es-ES" dirty="0"/>
              <a:t>incapaz de ser consciente</a:t>
            </a:r>
            <a:r>
              <a:rPr lang="es-ES" i="1" dirty="0"/>
              <a:t>. También le dijo que la razón por la que él cree que no necesita medicación es que no sabe hasta qué punto está enfermo, y que el hecho de creer que no necesita medicación es un síntoma de la enfermedad. Le han dicho que, si se niega a tomar la medicación, el servicio tendrá que volver a evaluar su capacidad para tomar otras decisiones importantes de su vida, tales como reincorporarse al trabajo. </a:t>
            </a:r>
            <a:endParaRPr lang="es-ES" dirty="0"/>
          </a:p>
          <a:p>
            <a:pPr marL="0" indent="0" algn="just">
              <a:buNone/>
            </a:pPr>
            <a:r>
              <a:rPr lang="es-ES" i="1" dirty="0"/>
              <a:t> </a:t>
            </a:r>
            <a:endParaRPr lang="es-ES" dirty="0"/>
          </a:p>
          <a:p>
            <a:pPr marL="0" indent="0" algn="just">
              <a:buNone/>
            </a:pPr>
            <a:r>
              <a:rPr lang="es-ES" b="1" i="1" dirty="0"/>
              <a:t>El caso de </a:t>
            </a:r>
            <a:r>
              <a:rPr lang="es-ES" b="1" i="1" dirty="0" err="1"/>
              <a:t>Rania</a:t>
            </a:r>
            <a:endParaRPr lang="es-ES" b="1" i="1" dirty="0"/>
          </a:p>
          <a:p>
            <a:pPr marL="0" indent="0" algn="just">
              <a:buNone/>
            </a:pPr>
            <a:r>
              <a:rPr lang="es-ES" i="1" dirty="0" err="1"/>
              <a:t>Rania</a:t>
            </a:r>
            <a:r>
              <a:rPr lang="es-ES" i="1" dirty="0"/>
              <a:t> tiene una discapacidad intelectual. Trabaja en la biblioteca del barrio cuatro días a la semana. Gracias a este trabajo ha podido ahorrar algún dinero. Le gustaría marcharse de vacaciones e ir a visitar a su primo, al sur del país. Quiere utilizar el dinero ahorrado para comprar el billete de tren. Pero su padre, que es su tutor legal, piensa que este viaje sería peligroso para ella y le prohíbe que compre el billete. </a:t>
            </a:r>
            <a:endParaRPr lang="es-ES" dirty="0"/>
          </a:p>
        </p:txBody>
      </p:sp>
      <p:sp>
        <p:nvSpPr>
          <p:cNvPr id="2" name="Title 1">
            <a:extLst>
              <a:ext uri="{FF2B5EF4-FFF2-40B4-BE49-F238E27FC236}">
                <a16:creationId xmlns:a16="http://schemas.microsoft.com/office/drawing/2014/main" id="{3B35B37E-C215-487C-9F13-29A5A8E7D8AC}"/>
              </a:ext>
            </a:extLst>
          </p:cNvPr>
          <p:cNvSpPr>
            <a:spLocks noGrp="1"/>
          </p:cNvSpPr>
          <p:nvPr>
            <p:ph type="title"/>
          </p:nvPr>
        </p:nvSpPr>
        <p:spPr>
          <a:xfrm>
            <a:off x="422142" y="506412"/>
            <a:ext cx="11369808" cy="465138"/>
          </a:xfrm>
        </p:spPr>
        <p:txBody>
          <a:bodyPr/>
          <a:lstStyle/>
          <a:p>
            <a:r>
              <a:rPr lang="es-ES" dirty="0"/>
              <a:t>Ejercicio 1.2: Ejemplos de la denegación del derecho a la capacidad jurídica</a:t>
            </a:r>
            <a:r>
              <a:rPr lang="en-GB" dirty="0"/>
              <a:t> - 1 </a:t>
            </a:r>
            <a:endParaRPr lang="x-none" dirty="0"/>
          </a:p>
        </p:txBody>
      </p:sp>
    </p:spTree>
    <p:extLst>
      <p:ext uri="{BB962C8B-B14F-4D97-AF65-F5344CB8AC3E}">
        <p14:creationId xmlns:p14="http://schemas.microsoft.com/office/powerpoint/2010/main" val="266699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a:t>
            </a:r>
            <a:r>
              <a:rPr lang="es-ES" sz="2000"/>
              <a:t>la CDPD.</a:t>
            </a:r>
            <a:endParaRPr lang="es-ES" sz="2000" dirty="0"/>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1543730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7B970-F976-40F0-8E45-86DF43CB6777}"/>
              </a:ext>
            </a:extLst>
          </p:cNvPr>
          <p:cNvSpPr>
            <a:spLocks noGrp="1"/>
          </p:cNvSpPr>
          <p:nvPr>
            <p:ph sz="quarter" idx="14"/>
          </p:nvPr>
        </p:nvSpPr>
        <p:spPr>
          <a:xfrm>
            <a:off x="507195" y="1581150"/>
            <a:ext cx="11174412" cy="4430038"/>
          </a:xfrm>
        </p:spPr>
        <p:txBody>
          <a:bodyPr/>
          <a:lstStyle/>
          <a:p>
            <a:pPr marL="0" indent="0">
              <a:buNone/>
            </a:pPr>
            <a:r>
              <a:rPr lang="es-ES" dirty="0"/>
              <a:t>Para cada ejemplo, preguntad a los participantes:</a:t>
            </a:r>
          </a:p>
          <a:p>
            <a:r>
              <a:rPr lang="es-ES" dirty="0"/>
              <a:t>¿Cuáles son las razones por las que en este ejemplo se deniega a la persona el derecho a decidir?</a:t>
            </a:r>
          </a:p>
          <a:p>
            <a:r>
              <a:rPr lang="es-ES" dirty="0"/>
              <a:t>¿Creéis que estas razones son válidas?</a:t>
            </a:r>
          </a:p>
          <a:p>
            <a:r>
              <a:rPr lang="es-ES" dirty="0"/>
              <a:t>¿Por qué? </a:t>
            </a:r>
          </a:p>
          <a:p>
            <a:endParaRPr lang="x-none" dirty="0"/>
          </a:p>
          <a:p>
            <a:endParaRPr lang="x-none" dirty="0"/>
          </a:p>
        </p:txBody>
      </p:sp>
      <p:sp>
        <p:nvSpPr>
          <p:cNvPr id="2" name="Title 1">
            <a:extLst>
              <a:ext uri="{FF2B5EF4-FFF2-40B4-BE49-F238E27FC236}">
                <a16:creationId xmlns:a16="http://schemas.microsoft.com/office/drawing/2014/main" id="{9ED71F19-BD8C-4F8B-9A6C-1004F7D80141}"/>
              </a:ext>
            </a:extLst>
          </p:cNvPr>
          <p:cNvSpPr>
            <a:spLocks noGrp="1"/>
          </p:cNvSpPr>
          <p:nvPr>
            <p:ph type="title"/>
          </p:nvPr>
        </p:nvSpPr>
        <p:spPr/>
        <p:txBody>
          <a:bodyPr/>
          <a:lstStyle/>
          <a:p>
            <a:r>
              <a:rPr lang="es-ES" dirty="0"/>
              <a:t>Ejercicio 1.2: Ejemplos de la denegación del derecho a la capacidad jurídica -</a:t>
            </a:r>
            <a:r>
              <a:rPr lang="en-GB" dirty="0"/>
              <a:t> 2</a:t>
            </a:r>
            <a:endParaRPr lang="x-none" dirty="0"/>
          </a:p>
        </p:txBody>
      </p:sp>
    </p:spTree>
    <p:extLst>
      <p:ext uri="{BB962C8B-B14F-4D97-AF65-F5344CB8AC3E}">
        <p14:creationId xmlns:p14="http://schemas.microsoft.com/office/powerpoint/2010/main" val="254399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029DE-F8A1-4582-A5A2-0EA48B29DAC8}"/>
              </a:ext>
            </a:extLst>
          </p:cNvPr>
          <p:cNvSpPr>
            <a:spLocks noGrp="1"/>
          </p:cNvSpPr>
          <p:nvPr>
            <p:ph sz="quarter" idx="14"/>
          </p:nvPr>
        </p:nvSpPr>
        <p:spPr>
          <a:xfrm>
            <a:off x="507195" y="1695450"/>
            <a:ext cx="11174412" cy="4315738"/>
          </a:xfrm>
        </p:spPr>
        <p:txBody>
          <a:bodyPr/>
          <a:lstStyle/>
          <a:p>
            <a:pPr algn="just"/>
            <a:r>
              <a:rPr lang="es-ES" dirty="0"/>
              <a:t>La denegación del derecho a la capacidad jurídica tiene lugar: </a:t>
            </a:r>
          </a:p>
          <a:p>
            <a:pPr lvl="2" algn="just" fontAlgn="base"/>
            <a:r>
              <a:rPr lang="es-ES" sz="2200" dirty="0"/>
              <a:t>en las comunidades (por ejemplo, en la escuela, en el trabajo, en el banco, etc.) </a:t>
            </a:r>
          </a:p>
          <a:p>
            <a:pPr lvl="2" algn="just" fontAlgn="base"/>
            <a:r>
              <a:rPr lang="es-ES" sz="2200" dirty="0"/>
              <a:t>en casa</a:t>
            </a:r>
          </a:p>
          <a:p>
            <a:pPr lvl="2" algn="just" fontAlgn="base"/>
            <a:r>
              <a:rPr lang="es-ES" sz="2200" dirty="0"/>
              <a:t>en los servicios sociales y de salud mental (tanto en la atención ambulatoria como hospitalaria) </a:t>
            </a:r>
          </a:p>
          <a:p>
            <a:pPr lvl="2" algn="just" fontAlgn="base"/>
            <a:r>
              <a:rPr lang="es-ES" sz="2200" dirty="0"/>
              <a:t>en lugares donde las personas son privadas de libertad, tales como los hospitales psiquiátricos, los servicios forenses, la policía o las celdas de las cárceles </a:t>
            </a:r>
          </a:p>
          <a:p>
            <a:pPr algn="just"/>
            <a:endParaRPr lang="x-none" dirty="0"/>
          </a:p>
        </p:txBody>
      </p:sp>
      <p:sp>
        <p:nvSpPr>
          <p:cNvPr id="2" name="Title 1">
            <a:extLst>
              <a:ext uri="{FF2B5EF4-FFF2-40B4-BE49-F238E27FC236}">
                <a16:creationId xmlns:a16="http://schemas.microsoft.com/office/drawing/2014/main" id="{D7A95C65-AA49-4958-B0E8-001DA796E8E3}"/>
              </a:ext>
            </a:extLst>
          </p:cNvPr>
          <p:cNvSpPr>
            <a:spLocks noGrp="1"/>
          </p:cNvSpPr>
          <p:nvPr>
            <p:ph type="title"/>
          </p:nvPr>
        </p:nvSpPr>
        <p:spPr>
          <a:xfrm>
            <a:off x="422142" y="506412"/>
            <a:ext cx="11293608" cy="407988"/>
          </a:xfrm>
        </p:spPr>
        <p:txBody>
          <a:bodyPr/>
          <a:lstStyle/>
          <a:p>
            <a:r>
              <a:rPr lang="es-ES" dirty="0"/>
              <a:t>Presentación: Contextos en los que se deniega el derecho a la capacidad jurídica</a:t>
            </a:r>
            <a:r>
              <a:rPr lang="en-GB" dirty="0"/>
              <a:t> – 1 </a:t>
            </a:r>
            <a:endParaRPr lang="x-none" dirty="0"/>
          </a:p>
        </p:txBody>
      </p:sp>
    </p:spTree>
    <p:extLst>
      <p:ext uri="{BB962C8B-B14F-4D97-AF65-F5344CB8AC3E}">
        <p14:creationId xmlns:p14="http://schemas.microsoft.com/office/powerpoint/2010/main" val="29148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09E0A-80EE-4D5E-B6DE-D655F84B17C4}"/>
              </a:ext>
            </a:extLst>
          </p:cNvPr>
          <p:cNvSpPr>
            <a:spLocks noGrp="1"/>
          </p:cNvSpPr>
          <p:nvPr>
            <p:ph sz="quarter" idx="14"/>
          </p:nvPr>
        </p:nvSpPr>
        <p:spPr/>
        <p:txBody>
          <a:bodyPr/>
          <a:lstStyle/>
          <a:p>
            <a:r>
              <a:rPr lang="es-ES" b="1" dirty="0"/>
              <a:t>En casa</a:t>
            </a:r>
            <a:r>
              <a:rPr lang="es-ES" dirty="0"/>
              <a:t>, a las personas se les deniega el derecho a decidir sobre sus vidas y las actividades de la vida diaria</a:t>
            </a:r>
            <a:r>
              <a:rPr lang="en-GB" dirty="0"/>
              <a:t>. </a:t>
            </a:r>
          </a:p>
          <a:p>
            <a:r>
              <a:rPr lang="es-ES" dirty="0"/>
              <a:t>Sus familiares se encargan de tomar todas estas decisiones</a:t>
            </a:r>
            <a:r>
              <a:rPr lang="en-GB" dirty="0"/>
              <a:t>. </a:t>
            </a:r>
          </a:p>
          <a:p>
            <a:r>
              <a:rPr lang="es-ES" dirty="0"/>
              <a:t>Por regla general, lo hacen con buenas intenciones y con la voluntad de (sobre)protegerlas y de evitar que se puedan hacer daño</a:t>
            </a:r>
            <a:r>
              <a:rPr lang="en-GB" dirty="0"/>
              <a:t>. </a:t>
            </a:r>
          </a:p>
          <a:p>
            <a:r>
              <a:rPr lang="es-ES" dirty="0"/>
              <a:t>A menudo es porque tienen miedo de que no sepan arreglárselas, que sufran abusos, que se hagan daño o que alguien se aproveche de ellas.</a:t>
            </a:r>
          </a:p>
          <a:p>
            <a:pPr marL="0" indent="0">
              <a:buNone/>
            </a:pPr>
            <a:r>
              <a:rPr lang="en-GB" dirty="0"/>
              <a:t> </a:t>
            </a:r>
            <a:endParaRPr lang="x-none" dirty="0"/>
          </a:p>
          <a:p>
            <a:endParaRPr lang="x-none" dirty="0"/>
          </a:p>
        </p:txBody>
      </p:sp>
      <p:sp>
        <p:nvSpPr>
          <p:cNvPr id="2" name="Title 1">
            <a:extLst>
              <a:ext uri="{FF2B5EF4-FFF2-40B4-BE49-F238E27FC236}">
                <a16:creationId xmlns:a16="http://schemas.microsoft.com/office/drawing/2014/main" id="{BDAE8D7F-44C4-4040-B89D-4BE07A480846}"/>
              </a:ext>
            </a:extLst>
          </p:cNvPr>
          <p:cNvSpPr>
            <a:spLocks noGrp="1"/>
          </p:cNvSpPr>
          <p:nvPr>
            <p:ph type="title"/>
          </p:nvPr>
        </p:nvSpPr>
        <p:spPr>
          <a:xfrm>
            <a:off x="422142" y="506412"/>
            <a:ext cx="11179308" cy="446088"/>
          </a:xfrm>
        </p:spPr>
        <p:txBody>
          <a:bodyPr/>
          <a:lstStyle/>
          <a:p>
            <a:r>
              <a:rPr lang="es-ES" dirty="0"/>
              <a:t>Presentación: Contextos en los que se deniega el derecho a la capacidad jurídica</a:t>
            </a:r>
            <a:r>
              <a:rPr lang="en-GB" dirty="0"/>
              <a:t> – 2</a:t>
            </a:r>
            <a:endParaRPr lang="x-none" dirty="0"/>
          </a:p>
        </p:txBody>
      </p:sp>
    </p:spTree>
    <p:extLst>
      <p:ext uri="{BB962C8B-B14F-4D97-AF65-F5344CB8AC3E}">
        <p14:creationId xmlns:p14="http://schemas.microsoft.com/office/powerpoint/2010/main" val="95228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61623-E7CB-4555-B473-0DDDE2A0E0BA}"/>
              </a:ext>
            </a:extLst>
          </p:cNvPr>
          <p:cNvSpPr>
            <a:spLocks noGrp="1"/>
          </p:cNvSpPr>
          <p:nvPr>
            <p:ph sz="quarter" idx="16"/>
          </p:nvPr>
        </p:nvSpPr>
        <p:spPr>
          <a:xfrm>
            <a:off x="918886" y="1438785"/>
            <a:ext cx="6579394" cy="4500000"/>
          </a:xfrm>
        </p:spPr>
        <p:txBody>
          <a:bodyPr>
            <a:noAutofit/>
          </a:bodyPr>
          <a:lstStyle/>
          <a:p>
            <a:pPr marL="0" indent="0">
              <a:buNone/>
            </a:pPr>
            <a:r>
              <a:rPr lang="es-ES" b="1" dirty="0"/>
              <a:t>Servicios sociales y de salud mental</a:t>
            </a:r>
            <a:r>
              <a:rPr lang="en-GB" b="1" dirty="0"/>
              <a:t>: </a:t>
            </a:r>
            <a:endParaRPr lang="x-none" b="1" dirty="0"/>
          </a:p>
          <a:p>
            <a:pPr lvl="0" fontAlgn="base"/>
            <a:r>
              <a:rPr lang="es-ES" dirty="0"/>
              <a:t>Cuando las personas son ingresadas y reciben un tratamiento en contra de su voluntad, el personal tiene la autoridad (legal) de tomar decisiones por ellas. </a:t>
            </a:r>
          </a:p>
          <a:p>
            <a:pPr lvl="0" fontAlgn="base"/>
            <a:r>
              <a:rPr lang="es-ES" dirty="0"/>
              <a:t>El ingreso involuntario en los servicios de salud mental deniega a las personas el derecho a ejercer un consentimiento libre e informado sobre la atención sanitaria.</a:t>
            </a:r>
          </a:p>
          <a:p>
            <a:pPr lvl="0" fontAlgn="base"/>
            <a:r>
              <a:rPr lang="es-ES" dirty="0"/>
              <a:t>Incluso para las personas  ingresan voluntariamente, los miembros del personal suponen no pueden tomar decisiones por sí mismas y que los profesionales están en mejores condiciones de decidir.</a:t>
            </a:r>
          </a:p>
          <a:p>
            <a:pPr lvl="0" fontAlgn="base"/>
            <a:r>
              <a:rPr lang="es-ES" dirty="0"/>
              <a:t>La simple amenaza de ingresarlas y de tratarlas involuntariamente puede hacer que algunas personas acepten un tratamiento que en realidad no quieren.</a:t>
            </a:r>
          </a:p>
          <a:p>
            <a:r>
              <a:rPr lang="es-ES" dirty="0"/>
              <a:t>Los miembros del personal toman decisiones por los usuarios porque consideran que, si las toman ellos, todo será más rápido, más práctico y más fácil</a:t>
            </a:r>
            <a:endParaRPr lang="x-none" dirty="0"/>
          </a:p>
        </p:txBody>
      </p:sp>
      <p:sp>
        <p:nvSpPr>
          <p:cNvPr id="2" name="Title 1">
            <a:extLst>
              <a:ext uri="{FF2B5EF4-FFF2-40B4-BE49-F238E27FC236}">
                <a16:creationId xmlns:a16="http://schemas.microsoft.com/office/drawing/2014/main" id="{8836110E-465D-41C9-A7AD-D094B543D7C3}"/>
              </a:ext>
            </a:extLst>
          </p:cNvPr>
          <p:cNvSpPr>
            <a:spLocks noGrp="1"/>
          </p:cNvSpPr>
          <p:nvPr>
            <p:ph type="title"/>
          </p:nvPr>
        </p:nvSpPr>
        <p:spPr>
          <a:xfrm>
            <a:off x="507206" y="506412"/>
            <a:ext cx="11313692" cy="388938"/>
          </a:xfrm>
        </p:spPr>
        <p:txBody>
          <a:bodyPr/>
          <a:lstStyle/>
          <a:p>
            <a:r>
              <a:rPr lang="es-ES" sz="2700" dirty="0"/>
              <a:t>Presentación: Contextos en los que se deniega el derecho a la capacidad jurídica </a:t>
            </a:r>
            <a:r>
              <a:rPr lang="en-GB" sz="2700" dirty="0"/>
              <a:t>– 3</a:t>
            </a:r>
            <a:endParaRPr lang="x-none" sz="2700" dirty="0"/>
          </a:p>
        </p:txBody>
      </p:sp>
      <p:sp>
        <p:nvSpPr>
          <p:cNvPr id="4" name="TextBox 3">
            <a:extLst>
              <a:ext uri="{FF2B5EF4-FFF2-40B4-BE49-F238E27FC236}">
                <a16:creationId xmlns:a16="http://schemas.microsoft.com/office/drawing/2014/main" id="{D1B3B7C1-2F79-4653-A26F-CF1614230443}"/>
              </a:ext>
            </a:extLst>
          </p:cNvPr>
          <p:cNvSpPr txBox="1"/>
          <p:nvPr/>
        </p:nvSpPr>
        <p:spPr>
          <a:xfrm>
            <a:off x="7696200" y="2322385"/>
            <a:ext cx="4124698" cy="2712537"/>
          </a:xfrm>
          <a:prstGeom prst="rect">
            <a:avLst/>
          </a:prstGeom>
          <a:noFill/>
        </p:spPr>
        <p:txBody>
          <a:bodyPr wrap="square" rtlCol="0">
            <a:spAutoFit/>
          </a:bodyPr>
          <a:lstStyle/>
          <a:p>
            <a:pPr marL="342900" indent="-342900">
              <a:lnSpc>
                <a:spcPct val="80000"/>
              </a:lnSpc>
              <a:spcAft>
                <a:spcPts val="500"/>
              </a:spcAft>
              <a:buClr>
                <a:srgbClr val="000000"/>
              </a:buClr>
              <a:buFont typeface="Arial" panose="020B0604020202020204" pitchFamily="34" charset="0"/>
              <a:buChar char="•"/>
              <a:tabLst>
                <a:tab pos="228600" algn="l"/>
                <a:tab pos="457200" algn="l"/>
              </a:tabLst>
            </a:pPr>
            <a:r>
              <a:rPr lang="es-ES" sz="1600" dirty="0"/>
              <a:t>Se priva a las personas de su capacidad decisoria, no se habla con ellas ni se las escucha. </a:t>
            </a:r>
          </a:p>
          <a:p>
            <a:pPr marL="342900" indent="-342900">
              <a:lnSpc>
                <a:spcPct val="80000"/>
              </a:lnSpc>
              <a:spcAft>
                <a:spcPts val="500"/>
              </a:spcAft>
              <a:buClr>
                <a:srgbClr val="000000"/>
              </a:buClr>
              <a:buFont typeface="Arial" panose="020B0604020202020204" pitchFamily="34" charset="0"/>
              <a:buChar char="•"/>
              <a:tabLst>
                <a:tab pos="228600" algn="l"/>
                <a:tab pos="457200" algn="l"/>
              </a:tabLst>
            </a:pPr>
            <a:endParaRPr lang="x-none" sz="1600" dirty="0">
              <a:solidFill>
                <a:srgbClr val="000000"/>
              </a:solidFill>
              <a:ea typeface="SimSun" panose="02010600030101010101" pitchFamily="2" charset="-122"/>
              <a:cs typeface="Arial" panose="020B0604020202020204" pitchFamily="34" charset="0"/>
            </a:endParaRPr>
          </a:p>
          <a:p>
            <a:pPr marL="342900" indent="-342900">
              <a:lnSpc>
                <a:spcPct val="80000"/>
              </a:lnSpc>
              <a:spcAft>
                <a:spcPts val="500"/>
              </a:spcAft>
              <a:buClr>
                <a:srgbClr val="000000"/>
              </a:buClr>
              <a:buFont typeface="Arial" panose="020B0604020202020204" pitchFamily="34" charset="0"/>
              <a:buChar char="•"/>
              <a:tabLst>
                <a:tab pos="228600" algn="l"/>
                <a:tab pos="457200" algn="l"/>
              </a:tabLst>
            </a:pPr>
            <a:r>
              <a:rPr lang="es-ES" sz="1600" dirty="0"/>
              <a:t>Cuanto más institucional es el servicio, más privadas se ven las personas de su derecho a decidir</a:t>
            </a:r>
            <a:r>
              <a:rPr lang="en-GB" sz="1600" dirty="0">
                <a:solidFill>
                  <a:srgbClr val="000000"/>
                </a:solidFill>
                <a:ea typeface="SimSun" panose="02010600030101010101" pitchFamily="2" charset="-122"/>
                <a:cs typeface="Arial" panose="020B0604020202020204" pitchFamily="34" charset="0"/>
              </a:rPr>
              <a:t>. </a:t>
            </a:r>
          </a:p>
          <a:p>
            <a:pPr marL="342900" indent="-342900">
              <a:lnSpc>
                <a:spcPct val="80000"/>
              </a:lnSpc>
              <a:spcAft>
                <a:spcPts val="500"/>
              </a:spcAft>
              <a:buClr>
                <a:srgbClr val="000000"/>
              </a:buClr>
              <a:buFont typeface="Arial" panose="020B0604020202020204" pitchFamily="34" charset="0"/>
              <a:buChar char="•"/>
              <a:tabLst>
                <a:tab pos="228600" algn="l"/>
                <a:tab pos="457200" algn="l"/>
              </a:tabLst>
            </a:pPr>
            <a:endParaRPr lang="en-GB" sz="1600" dirty="0">
              <a:solidFill>
                <a:srgbClr val="000000"/>
              </a:solidFill>
              <a:ea typeface="SimSun" panose="02010600030101010101" pitchFamily="2" charset="-122"/>
              <a:cs typeface="Arial" panose="020B0604020202020204" pitchFamily="34" charset="0"/>
            </a:endParaRPr>
          </a:p>
          <a:p>
            <a:pPr marL="342900" indent="-342900">
              <a:lnSpc>
                <a:spcPct val="80000"/>
              </a:lnSpc>
              <a:spcAft>
                <a:spcPts val="500"/>
              </a:spcAft>
              <a:buClr>
                <a:srgbClr val="000000"/>
              </a:buClr>
              <a:buFont typeface="Arial" panose="020B0604020202020204" pitchFamily="34" charset="0"/>
              <a:buChar char="•"/>
              <a:tabLst>
                <a:tab pos="228600" algn="l"/>
                <a:tab pos="457200" algn="l"/>
              </a:tabLst>
            </a:pPr>
            <a:r>
              <a:rPr lang="es-ES" sz="1600" dirty="0"/>
              <a:t>Es posible que los servicios de salud mental fomenten la dependencia de estas personas y aumenten su aislamiento y el riesgo de que sean objeto de explotación</a:t>
            </a:r>
            <a:r>
              <a:rPr lang="en-GB" sz="1600" dirty="0">
                <a:solidFill>
                  <a:srgbClr val="000000"/>
                </a:solidFill>
                <a:ea typeface="SimSun" panose="02010600030101010101" pitchFamily="2" charset="-122"/>
                <a:cs typeface="Arial" panose="020B0604020202020204" pitchFamily="34" charset="0"/>
              </a:rPr>
              <a:t>.</a:t>
            </a:r>
          </a:p>
        </p:txBody>
      </p:sp>
      <p:sp>
        <p:nvSpPr>
          <p:cNvPr id="5" name="Right Brace 4">
            <a:extLst>
              <a:ext uri="{FF2B5EF4-FFF2-40B4-BE49-F238E27FC236}">
                <a16:creationId xmlns:a16="http://schemas.microsoft.com/office/drawing/2014/main" id="{8164F294-834B-406E-B857-87CC3E49CB52}"/>
              </a:ext>
            </a:extLst>
          </p:cNvPr>
          <p:cNvSpPr/>
          <p:nvPr/>
        </p:nvSpPr>
        <p:spPr>
          <a:xfrm>
            <a:off x="7315200" y="1759323"/>
            <a:ext cx="535532" cy="4355727"/>
          </a:xfrm>
          <a:prstGeom prst="rightBrace">
            <a:avLst>
              <a:gd name="adj1" fmla="val 8333"/>
              <a:gd name="adj2" fmla="val 506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0719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A4F49-5BB6-4493-8866-A45AB7A49E16}"/>
              </a:ext>
            </a:extLst>
          </p:cNvPr>
          <p:cNvSpPr>
            <a:spLocks noGrp="1"/>
          </p:cNvSpPr>
          <p:nvPr>
            <p:ph sz="quarter" idx="14"/>
          </p:nvPr>
        </p:nvSpPr>
        <p:spPr>
          <a:xfrm>
            <a:off x="507195" y="1763814"/>
            <a:ext cx="11174412" cy="4247374"/>
          </a:xfrm>
        </p:spPr>
        <p:txBody>
          <a:bodyPr/>
          <a:lstStyle/>
          <a:p>
            <a:r>
              <a:rPr lang="en-GB" dirty="0"/>
              <a:t> </a:t>
            </a:r>
            <a:r>
              <a:rPr lang="es-ES" dirty="0"/>
              <a:t>Por otra parte, también es posible que las personas vean como se les niega su derecho a la capacidad jurídica en el día a día</a:t>
            </a:r>
            <a:r>
              <a:rPr lang="en-GB" dirty="0"/>
              <a:t> </a:t>
            </a:r>
            <a:r>
              <a:rPr lang="en-GB" dirty="0" err="1"/>
              <a:t>en</a:t>
            </a:r>
            <a:r>
              <a:rPr lang="en-GB" dirty="0"/>
              <a:t> </a:t>
            </a:r>
            <a:r>
              <a:rPr lang="en-GB" dirty="0" err="1"/>
              <a:t>su</a:t>
            </a:r>
            <a:r>
              <a:rPr lang="en-GB" dirty="0"/>
              <a:t> </a:t>
            </a:r>
            <a:r>
              <a:rPr lang="en-GB" dirty="0" err="1"/>
              <a:t>comunidad</a:t>
            </a:r>
            <a:r>
              <a:rPr lang="en-GB" dirty="0"/>
              <a:t>. </a:t>
            </a:r>
            <a:r>
              <a:rPr lang="en-GB" dirty="0" err="1"/>
              <a:t>Por</a:t>
            </a:r>
            <a:r>
              <a:rPr lang="en-GB" dirty="0"/>
              <a:t> </a:t>
            </a:r>
            <a:r>
              <a:rPr lang="en-GB" dirty="0" err="1"/>
              <a:t>ejemplo</a:t>
            </a:r>
            <a:r>
              <a:rPr lang="en-GB" dirty="0"/>
              <a:t>:</a:t>
            </a:r>
          </a:p>
          <a:p>
            <a:pPr lvl="2"/>
            <a:r>
              <a:rPr lang="es-ES" sz="2400" dirty="0"/>
              <a:t>el banco no les permite sacar dinero de su cuenta sin la presencia de un tutor o de un familiar.</a:t>
            </a:r>
          </a:p>
          <a:p>
            <a:pPr lvl="2"/>
            <a:r>
              <a:rPr lang="es-ES" sz="2400" dirty="0"/>
              <a:t>los servicios sociales se niegan a facilitarles la documentación que necesitan para solicitar apoyo.</a:t>
            </a:r>
            <a:endParaRPr lang="x-none" dirty="0"/>
          </a:p>
        </p:txBody>
      </p:sp>
      <p:sp>
        <p:nvSpPr>
          <p:cNvPr id="2" name="Title 1">
            <a:extLst>
              <a:ext uri="{FF2B5EF4-FFF2-40B4-BE49-F238E27FC236}">
                <a16:creationId xmlns:a16="http://schemas.microsoft.com/office/drawing/2014/main" id="{3775BCB2-C669-4C89-B027-B245188B8043}"/>
              </a:ext>
            </a:extLst>
          </p:cNvPr>
          <p:cNvSpPr>
            <a:spLocks noGrp="1"/>
          </p:cNvSpPr>
          <p:nvPr>
            <p:ph type="title"/>
          </p:nvPr>
        </p:nvSpPr>
        <p:spPr>
          <a:xfrm>
            <a:off x="422142" y="506412"/>
            <a:ext cx="11312658" cy="407988"/>
          </a:xfrm>
        </p:spPr>
        <p:txBody>
          <a:bodyPr/>
          <a:lstStyle/>
          <a:p>
            <a:r>
              <a:rPr lang="es-ES" dirty="0"/>
              <a:t>Presentación: Contextos en los que se deniega el derecho a la capacidad jurídica </a:t>
            </a:r>
            <a:r>
              <a:rPr lang="en-GB" dirty="0"/>
              <a:t>– 4</a:t>
            </a:r>
            <a:endParaRPr lang="x-none" dirty="0"/>
          </a:p>
        </p:txBody>
      </p:sp>
    </p:spTree>
    <p:extLst>
      <p:ext uri="{BB962C8B-B14F-4D97-AF65-F5344CB8AC3E}">
        <p14:creationId xmlns:p14="http://schemas.microsoft.com/office/powerpoint/2010/main" val="2158046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D246-66DD-422D-8177-063633EF9FD9}"/>
              </a:ext>
            </a:extLst>
          </p:cNvPr>
          <p:cNvSpPr>
            <a:spLocks noGrp="1"/>
          </p:cNvSpPr>
          <p:nvPr>
            <p:ph type="title"/>
          </p:nvPr>
        </p:nvSpPr>
        <p:spPr>
          <a:xfrm>
            <a:off x="422142" y="506412"/>
            <a:ext cx="11160258" cy="446088"/>
          </a:xfrm>
        </p:spPr>
        <p:txBody>
          <a:bodyPr>
            <a:normAutofit fontScale="90000"/>
          </a:bodyPr>
          <a:lstStyle/>
          <a:p>
            <a:r>
              <a:rPr lang="es-ES" dirty="0"/>
              <a:t>Ejercicio 1.3: Ejemplos cotidianos sobre la toma de decisiones - 1</a:t>
            </a:r>
            <a:endParaRPr lang="x-none" dirty="0"/>
          </a:p>
        </p:txBody>
      </p:sp>
      <p:graphicFrame>
        <p:nvGraphicFramePr>
          <p:cNvPr id="8" name="Table 7">
            <a:extLst>
              <a:ext uri="{FF2B5EF4-FFF2-40B4-BE49-F238E27FC236}">
                <a16:creationId xmlns:a16="http://schemas.microsoft.com/office/drawing/2014/main" id="{84CF9857-664D-5F42-8E13-32ED85BDAE8E}"/>
              </a:ext>
            </a:extLst>
          </p:cNvPr>
          <p:cNvGraphicFramePr>
            <a:graphicFrameLocks noGrp="1"/>
          </p:cNvGraphicFramePr>
          <p:nvPr>
            <p:extLst>
              <p:ext uri="{D42A27DB-BD31-4B8C-83A1-F6EECF244321}">
                <p14:modId xmlns:p14="http://schemas.microsoft.com/office/powerpoint/2010/main" val="2445775620"/>
              </p:ext>
            </p:extLst>
          </p:nvPr>
        </p:nvGraphicFramePr>
        <p:xfrm>
          <a:off x="914402" y="1347261"/>
          <a:ext cx="10096498" cy="4363837"/>
        </p:xfrm>
        <a:graphic>
          <a:graphicData uri="http://schemas.openxmlformats.org/drawingml/2006/table">
            <a:tbl>
              <a:tblPr firstRow="1" bandRow="1">
                <a:tableStyleId>{2D5ABB26-0587-4C30-8999-92F81FD0307C}</a:tableStyleId>
              </a:tblPr>
              <a:tblGrid>
                <a:gridCol w="2152648">
                  <a:extLst>
                    <a:ext uri="{9D8B030D-6E8A-4147-A177-3AD203B41FA5}">
                      <a16:colId xmlns:a16="http://schemas.microsoft.com/office/drawing/2014/main" val="2664746217"/>
                    </a:ext>
                  </a:extLst>
                </a:gridCol>
                <a:gridCol w="2895601">
                  <a:extLst>
                    <a:ext uri="{9D8B030D-6E8A-4147-A177-3AD203B41FA5}">
                      <a16:colId xmlns:a16="http://schemas.microsoft.com/office/drawing/2014/main" val="805450689"/>
                    </a:ext>
                  </a:extLst>
                </a:gridCol>
                <a:gridCol w="1654815">
                  <a:extLst>
                    <a:ext uri="{9D8B030D-6E8A-4147-A177-3AD203B41FA5}">
                      <a16:colId xmlns:a16="http://schemas.microsoft.com/office/drawing/2014/main" val="3802967034"/>
                    </a:ext>
                  </a:extLst>
                </a:gridCol>
                <a:gridCol w="3393434">
                  <a:extLst>
                    <a:ext uri="{9D8B030D-6E8A-4147-A177-3AD203B41FA5}">
                      <a16:colId xmlns:a16="http://schemas.microsoft.com/office/drawing/2014/main" val="664727936"/>
                    </a:ext>
                  </a:extLst>
                </a:gridCol>
              </a:tblGrid>
              <a:tr h="351467">
                <a:tc gridSpan="4">
                  <a:txBody>
                    <a:bodyPr/>
                    <a:lstStyle/>
                    <a:p>
                      <a:pPr algn="ctr"/>
                      <a:r>
                        <a:rPr lang="es-ES" sz="1800" b="1" kern="1200" dirty="0">
                          <a:solidFill>
                            <a:schemeClr val="bg1"/>
                          </a:solidFill>
                          <a:effectLst/>
                          <a:latin typeface="+mn-lt"/>
                          <a:ea typeface="+mn-ea"/>
                          <a:cs typeface="+mn-cs"/>
                        </a:rPr>
                        <a:t>¿Cómo se toman las decisiones? </a:t>
                      </a:r>
                      <a:endParaRPr lang="en-US" sz="14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64803147"/>
                  </a:ext>
                </a:extLst>
              </a:tr>
              <a:tr h="399976">
                <a:tc>
                  <a:txBody>
                    <a:bodyPr/>
                    <a:lstStyle/>
                    <a:p>
                      <a:pPr marL="22860" indent="-6350" algn="just">
                        <a:lnSpc>
                          <a:spcPct val="107000"/>
                        </a:lnSpc>
                        <a:spcAft>
                          <a:spcPts val="0"/>
                        </a:spcAft>
                      </a:pPr>
                      <a:r>
                        <a:rPr lang="es-ES" sz="1400" b="1">
                          <a:solidFill>
                            <a:srgbClr val="000000"/>
                          </a:solidFill>
                          <a:effectLst/>
                          <a:latin typeface="Calibri"/>
                          <a:ea typeface="Calibri"/>
                          <a:cs typeface="Arial"/>
                        </a:rPr>
                        <a:t> </a:t>
                      </a:r>
                      <a:endParaRPr lang="es-ES" sz="14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6985" indent="-6350" algn="ctr">
                        <a:lnSpc>
                          <a:spcPct val="107000"/>
                        </a:lnSpc>
                        <a:spcAft>
                          <a:spcPts val="0"/>
                        </a:spcAft>
                      </a:pPr>
                      <a:r>
                        <a:rPr lang="es-ES" sz="1400" b="1">
                          <a:solidFill>
                            <a:srgbClr val="000000"/>
                          </a:solidFill>
                          <a:effectLst/>
                          <a:latin typeface="Calibri"/>
                          <a:ea typeface="Calibri"/>
                          <a:cs typeface="Arial"/>
                        </a:rPr>
                        <a:t>En cuanto a</a:t>
                      </a:r>
                      <a:endParaRPr lang="es-ES" sz="14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8890" indent="-6350" algn="ctr">
                        <a:lnSpc>
                          <a:spcPct val="107000"/>
                        </a:lnSpc>
                        <a:spcAft>
                          <a:spcPts val="0"/>
                        </a:spcAft>
                      </a:pPr>
                      <a:r>
                        <a:rPr lang="es-ES" sz="1400" b="1">
                          <a:solidFill>
                            <a:srgbClr val="000000"/>
                          </a:solidFill>
                          <a:effectLst/>
                          <a:latin typeface="Calibri"/>
                          <a:ea typeface="Calibri"/>
                          <a:cs typeface="Arial"/>
                        </a:rPr>
                        <a:t>Quién decide</a:t>
                      </a:r>
                      <a:endParaRPr lang="es-ES" sz="14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8255" indent="-6350" algn="ctr">
                        <a:lnSpc>
                          <a:spcPct val="107000"/>
                        </a:lnSpc>
                        <a:spcAft>
                          <a:spcPts val="0"/>
                        </a:spcAft>
                      </a:pPr>
                      <a:r>
                        <a:rPr lang="es-ES" sz="1400" b="1" dirty="0">
                          <a:solidFill>
                            <a:srgbClr val="000000"/>
                          </a:solidFill>
                          <a:effectLst/>
                          <a:latin typeface="Calibri"/>
                          <a:ea typeface="Calibri"/>
                          <a:cs typeface="Arial"/>
                        </a:rPr>
                        <a:t>Por qué</a:t>
                      </a:r>
                      <a:endParaRPr lang="es-ES" sz="14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099850305"/>
                  </a:ext>
                </a:extLst>
              </a:tr>
              <a:tr h="718684">
                <a:tc rowSpan="3">
                  <a:txBody>
                    <a:bodyPr/>
                    <a:lstStyle/>
                    <a:p>
                      <a:pPr marL="146685" indent="-6350" algn="l">
                        <a:lnSpc>
                          <a:spcPct val="107000"/>
                        </a:lnSpc>
                        <a:spcAft>
                          <a:spcPts val="0"/>
                        </a:spcAft>
                      </a:pPr>
                      <a:r>
                        <a:rPr lang="es-ES" sz="1400" b="1" i="1" dirty="0">
                          <a:solidFill>
                            <a:srgbClr val="000000"/>
                          </a:solidFill>
                          <a:effectLst/>
                          <a:latin typeface="Calibri"/>
                          <a:ea typeface="Calibri"/>
                          <a:cs typeface="Arial"/>
                        </a:rPr>
                        <a:t>En los servicios sociales y de salud mental </a:t>
                      </a:r>
                      <a:endParaRPr lang="es-ES" sz="14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635" indent="-6350" algn="l">
                        <a:lnSpc>
                          <a:spcPct val="107000"/>
                        </a:lnSpc>
                        <a:spcAft>
                          <a:spcPts val="0"/>
                        </a:spcAft>
                      </a:pPr>
                      <a:r>
                        <a:rPr lang="es-ES" sz="1400" i="1" dirty="0">
                          <a:solidFill>
                            <a:srgbClr val="000000"/>
                          </a:solidFill>
                          <a:effectLst/>
                          <a:latin typeface="Calibri"/>
                          <a:ea typeface="Calibri"/>
                          <a:cs typeface="Arial"/>
                        </a:rPr>
                        <a:t>P. ej.: la hora de ir a dormir.</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1400" i="1">
                          <a:solidFill>
                            <a:srgbClr val="000000"/>
                          </a:solidFill>
                          <a:effectLst/>
                          <a:latin typeface="Calibri"/>
                          <a:ea typeface="Calibri"/>
                          <a:cs typeface="Arial"/>
                        </a:rPr>
                        <a:t>P. ej.: el personal. </a:t>
                      </a:r>
                      <a:endParaRPr lang="es-ES" sz="18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985" indent="-6350" algn="l">
                        <a:lnSpc>
                          <a:spcPct val="107000"/>
                        </a:lnSpc>
                        <a:spcAft>
                          <a:spcPts val="0"/>
                        </a:spcAft>
                      </a:pPr>
                      <a:r>
                        <a:rPr lang="es-ES" sz="1400" i="1">
                          <a:solidFill>
                            <a:srgbClr val="000000"/>
                          </a:solidFill>
                          <a:effectLst/>
                          <a:latin typeface="Calibri"/>
                          <a:ea typeface="Calibri"/>
                          <a:cs typeface="Arial"/>
                        </a:rPr>
                        <a:t>P. ej.: para gestionar más fácilmente el servicio, ya que de noche hay menos personal. </a:t>
                      </a:r>
                      <a:endParaRPr lang="es-ES" sz="18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561217"/>
                  </a:ext>
                </a:extLst>
              </a:tr>
              <a:tr h="235280">
                <a:tc vMerge="1">
                  <a:txBody>
                    <a:bodyPr/>
                    <a:lstStyle/>
                    <a:p>
                      <a:endParaRPr lang="es-ES"/>
                    </a:p>
                  </a:txBody>
                  <a:tcPr/>
                </a:tc>
                <a:tc>
                  <a:txBody>
                    <a:bodyPr/>
                    <a:lstStyle/>
                    <a:p>
                      <a:pPr marL="635" indent="-6350" algn="l">
                        <a:lnSpc>
                          <a:spcPct val="107000"/>
                        </a:lnSpc>
                        <a:spcAft>
                          <a:spcPts val="0"/>
                        </a:spcAft>
                      </a:pPr>
                      <a:r>
                        <a:rPr lang="es-ES" sz="1400"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1400">
                          <a:solidFill>
                            <a:srgbClr val="000000"/>
                          </a:solidFill>
                          <a:effectLst/>
                          <a:latin typeface="Calibri"/>
                          <a:ea typeface="Calibri"/>
                          <a:cs typeface="Arial"/>
                        </a:rPr>
                        <a:t> </a:t>
                      </a:r>
                      <a:endParaRPr lang="es-ES" sz="18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es-ES" sz="1400">
                          <a:solidFill>
                            <a:srgbClr val="000000"/>
                          </a:solidFill>
                          <a:effectLst/>
                          <a:latin typeface="Calibri"/>
                          <a:ea typeface="Calibri"/>
                          <a:cs typeface="Arial"/>
                        </a:rPr>
                        <a:t> </a:t>
                      </a:r>
                      <a:endParaRPr lang="es-ES" sz="18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194401"/>
                  </a:ext>
                </a:extLst>
              </a:tr>
              <a:tr h="278053">
                <a:tc vMerge="1">
                  <a:txBody>
                    <a:bodyPr/>
                    <a:lstStyle/>
                    <a:p>
                      <a:endParaRPr lang="es-ES"/>
                    </a:p>
                  </a:txBody>
                  <a:tcPr/>
                </a:tc>
                <a:tc>
                  <a:txBody>
                    <a:bodyPr/>
                    <a:lstStyle/>
                    <a:p>
                      <a:pPr marL="635" indent="-6350" algn="l">
                        <a:lnSpc>
                          <a:spcPct val="107000"/>
                        </a:lnSpc>
                        <a:spcAft>
                          <a:spcPts val="0"/>
                        </a:spcAft>
                      </a:pPr>
                      <a:r>
                        <a:rPr lang="es-ES" sz="1400"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1400">
                          <a:solidFill>
                            <a:srgbClr val="000000"/>
                          </a:solidFill>
                          <a:effectLst/>
                          <a:latin typeface="Calibri"/>
                          <a:ea typeface="Calibri"/>
                          <a:cs typeface="Arial"/>
                        </a:rPr>
                        <a:t> </a:t>
                      </a:r>
                      <a:endParaRPr lang="es-ES" sz="18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es-ES" sz="1400" dirty="0">
                          <a:solidFill>
                            <a:srgbClr val="000000"/>
                          </a:solidFill>
                          <a:effectLst/>
                          <a:latin typeface="Calibri"/>
                          <a:ea typeface="Calibri"/>
                          <a:cs typeface="Arial"/>
                        </a:rPr>
                        <a:t> </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472622"/>
                  </a:ext>
                </a:extLst>
              </a:tr>
              <a:tr h="902951">
                <a:tc rowSpan="4">
                  <a:txBody>
                    <a:bodyPr/>
                    <a:lstStyle/>
                    <a:p>
                      <a:pPr marL="146685" indent="-6350" algn="l">
                        <a:lnSpc>
                          <a:spcPct val="107000"/>
                        </a:lnSpc>
                        <a:spcAft>
                          <a:spcPts val="0"/>
                        </a:spcAft>
                      </a:pPr>
                      <a:r>
                        <a:rPr lang="es-ES" sz="1400" b="1" i="1" dirty="0">
                          <a:solidFill>
                            <a:srgbClr val="000000"/>
                          </a:solidFill>
                          <a:effectLst/>
                          <a:latin typeface="Calibri"/>
                          <a:ea typeface="Calibri"/>
                          <a:cs typeface="Arial"/>
                        </a:rPr>
                        <a:t>En el hogar </a:t>
                      </a:r>
                      <a:endParaRPr lang="es-ES" sz="14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635" indent="-6350" algn="l">
                        <a:lnSpc>
                          <a:spcPct val="107000"/>
                        </a:lnSpc>
                        <a:spcAft>
                          <a:spcPts val="0"/>
                        </a:spcAft>
                      </a:pPr>
                      <a:r>
                        <a:rPr lang="es-ES" sz="1400" i="1" dirty="0">
                          <a:solidFill>
                            <a:srgbClr val="000000"/>
                          </a:solidFill>
                          <a:effectLst/>
                          <a:latin typeface="Calibri"/>
                          <a:ea typeface="Calibri"/>
                          <a:cs typeface="Arial"/>
                        </a:rPr>
                        <a:t>P. ej.: tomar refrescos azucarados.</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1400" i="1" dirty="0">
                          <a:solidFill>
                            <a:srgbClr val="000000"/>
                          </a:solidFill>
                          <a:effectLst/>
                          <a:latin typeface="Calibri"/>
                          <a:ea typeface="Calibri"/>
                          <a:cs typeface="Arial"/>
                        </a:rPr>
                        <a:t>P. ej.: la madre de la persona.</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es-ES" sz="1400" i="1">
                          <a:solidFill>
                            <a:srgbClr val="000000"/>
                          </a:solidFill>
                          <a:effectLst/>
                          <a:latin typeface="Calibri"/>
                          <a:ea typeface="Calibri"/>
                          <a:cs typeface="Arial"/>
                        </a:rPr>
                        <a:t>P. ej.: porque piensa que la persona debería adelgazar y porque no quiere que tenga problemas de salud. </a:t>
                      </a:r>
                      <a:endParaRPr lang="es-ES" sz="18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546226"/>
                  </a:ext>
                </a:extLst>
              </a:tr>
              <a:tr h="779822">
                <a:tc vMerge="1">
                  <a:txBody>
                    <a:bodyPr/>
                    <a:lstStyle/>
                    <a:p>
                      <a:endParaRPr lang="es-ES"/>
                    </a:p>
                  </a:txBody>
                  <a:tcPr/>
                </a:tc>
                <a:tc>
                  <a:txBody>
                    <a:bodyPr/>
                    <a:lstStyle/>
                    <a:p>
                      <a:pPr marL="635" indent="-6350" algn="l">
                        <a:lnSpc>
                          <a:spcPct val="107000"/>
                        </a:lnSpc>
                        <a:spcAft>
                          <a:spcPts val="0"/>
                        </a:spcAft>
                      </a:pPr>
                      <a:r>
                        <a:rPr lang="es-ES" sz="1400" i="1" dirty="0">
                          <a:solidFill>
                            <a:srgbClr val="000000"/>
                          </a:solidFill>
                          <a:effectLst/>
                          <a:latin typeface="Calibri"/>
                          <a:ea typeface="Calibri"/>
                          <a:cs typeface="Arial"/>
                        </a:rPr>
                        <a:t>P. ej.: salir a la calle.</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1400" i="1" dirty="0">
                          <a:solidFill>
                            <a:srgbClr val="000000"/>
                          </a:solidFill>
                          <a:effectLst/>
                          <a:latin typeface="Calibri"/>
                          <a:ea typeface="Calibri"/>
                          <a:cs typeface="Arial"/>
                        </a:rPr>
                        <a:t>P. ej.: los familiares. </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es-ES" sz="1400" i="1" dirty="0">
                          <a:solidFill>
                            <a:srgbClr val="000000"/>
                          </a:solidFill>
                          <a:effectLst/>
                          <a:latin typeface="Calibri"/>
                          <a:ea typeface="Calibri"/>
                          <a:cs typeface="Arial"/>
                        </a:rPr>
                        <a:t>P. ej.: porque piensan que hay que proteger a esta persona de posibles peligros en el marco de la comunidad. </a:t>
                      </a:r>
                      <a:endParaRPr lang="es-ES" sz="18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347348"/>
                  </a:ext>
                </a:extLst>
              </a:tr>
              <a:tr h="322178">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349719"/>
                  </a:ext>
                </a:extLst>
              </a:tr>
              <a:tr h="322178">
                <a:tc vMerge="1">
                  <a:txBody>
                    <a:bodyPr/>
                    <a:lstStyle/>
                    <a:p>
                      <a:endParaRPr lang="en-US" dirty="0"/>
                    </a:p>
                  </a:txBody>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672133"/>
                  </a:ext>
                </a:extLst>
              </a:tr>
            </a:tbl>
          </a:graphicData>
        </a:graphic>
      </p:graphicFrame>
    </p:spTree>
    <p:extLst>
      <p:ext uri="{BB962C8B-B14F-4D97-AF65-F5344CB8AC3E}">
        <p14:creationId xmlns:p14="http://schemas.microsoft.com/office/powerpoint/2010/main" val="3066394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ED470-BB4C-4C8B-B1AC-FC012357293B}"/>
              </a:ext>
            </a:extLst>
          </p:cNvPr>
          <p:cNvSpPr>
            <a:spLocks noGrp="1"/>
          </p:cNvSpPr>
          <p:nvPr>
            <p:ph sz="quarter" idx="14"/>
          </p:nvPr>
        </p:nvSpPr>
        <p:spPr/>
        <p:txBody>
          <a:bodyPr/>
          <a:lstStyle/>
          <a:p>
            <a:r>
              <a:rPr lang="es-ES" dirty="0"/>
              <a:t>¿Creéis que se anima a las personas a tomar sus propias decisiones y a elegir, o bien todo lo contrario?</a:t>
            </a:r>
          </a:p>
          <a:p>
            <a:r>
              <a:rPr lang="es-ES" dirty="0"/>
              <a:t>¿De qué manera estas actitudes impulsan o dificultan la recuperación? </a:t>
            </a:r>
          </a:p>
          <a:p>
            <a:r>
              <a:rPr lang="es-ES" dirty="0"/>
              <a:t>Tomando como referencia los ejemplos de la tabla anterior, ¿qué cambios se podrían introducir para que las personas pudieran tomar sus propias decisiones y pudiesen elegir? </a:t>
            </a:r>
          </a:p>
          <a:p>
            <a:endParaRPr lang="x-none" dirty="0"/>
          </a:p>
        </p:txBody>
      </p:sp>
      <p:sp>
        <p:nvSpPr>
          <p:cNvPr id="2" name="Title 1">
            <a:extLst>
              <a:ext uri="{FF2B5EF4-FFF2-40B4-BE49-F238E27FC236}">
                <a16:creationId xmlns:a16="http://schemas.microsoft.com/office/drawing/2014/main" id="{1F3BD333-F14E-49FF-BD6C-867FA5F76714}"/>
              </a:ext>
            </a:extLst>
          </p:cNvPr>
          <p:cNvSpPr>
            <a:spLocks noGrp="1"/>
          </p:cNvSpPr>
          <p:nvPr>
            <p:ph type="title"/>
          </p:nvPr>
        </p:nvSpPr>
        <p:spPr>
          <a:xfrm>
            <a:off x="422142" y="506412"/>
            <a:ext cx="11217408" cy="465138"/>
          </a:xfrm>
        </p:spPr>
        <p:txBody>
          <a:bodyPr/>
          <a:lstStyle/>
          <a:p>
            <a:r>
              <a:rPr lang="es-ES" sz="2800" dirty="0"/>
              <a:t>Ejercicio 1.3: Ejemplos cotidianos sobre la toma de decisiones - </a:t>
            </a:r>
            <a:r>
              <a:rPr lang="en-GB" sz="2800" dirty="0"/>
              <a:t>2</a:t>
            </a:r>
            <a:endParaRPr lang="x-none" sz="2800" dirty="0"/>
          </a:p>
        </p:txBody>
      </p:sp>
    </p:spTree>
    <p:extLst>
      <p:ext uri="{BB962C8B-B14F-4D97-AF65-F5344CB8AC3E}">
        <p14:creationId xmlns:p14="http://schemas.microsoft.com/office/powerpoint/2010/main" val="1959320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F5136-676F-498B-9A36-5EC5FC55C84F}"/>
              </a:ext>
            </a:extLst>
          </p:cNvPr>
          <p:cNvSpPr>
            <a:spLocks noGrp="1"/>
          </p:cNvSpPr>
          <p:nvPr>
            <p:ph sz="quarter" idx="14"/>
          </p:nvPr>
        </p:nvSpPr>
        <p:spPr/>
        <p:txBody>
          <a:bodyPr/>
          <a:lstStyle/>
          <a:p>
            <a:pPr lvl="0"/>
            <a:endParaRPr lang="en-US" dirty="0"/>
          </a:p>
          <a:p>
            <a:pPr lvl="0" fontAlgn="base"/>
            <a:r>
              <a:rPr lang="es-ES" dirty="0"/>
              <a:t>¿Qué consecuencias negativas para la vida de las personas conlleva la privación o la restricción del derecho a la capacidad jurídica? </a:t>
            </a:r>
          </a:p>
          <a:p>
            <a:pPr lvl="0" fontAlgn="base"/>
            <a:r>
              <a:rPr lang="es-ES" dirty="0"/>
              <a:t>¿Cómo os sentiríais si os privasen de vuestro derecho a la capacidad jurídica? </a:t>
            </a:r>
          </a:p>
          <a:p>
            <a:pPr lvl="0" fontAlgn="base"/>
            <a:r>
              <a:rPr lang="es-ES" dirty="0"/>
              <a:t>En el caso de las personas que lo hayan vivido, ¿cómo os sentisteis cuando os privaron de vuestro derecho a la capacidad jurídica? </a:t>
            </a:r>
          </a:p>
          <a:p>
            <a:endParaRPr lang="x-none" dirty="0"/>
          </a:p>
        </p:txBody>
      </p:sp>
      <p:sp>
        <p:nvSpPr>
          <p:cNvPr id="2" name="Title 1">
            <a:extLst>
              <a:ext uri="{FF2B5EF4-FFF2-40B4-BE49-F238E27FC236}">
                <a16:creationId xmlns:a16="http://schemas.microsoft.com/office/drawing/2014/main" id="{FC0C91F8-C1C9-4BBB-8F5A-D9F4FFBB78AD}"/>
              </a:ext>
            </a:extLst>
          </p:cNvPr>
          <p:cNvSpPr>
            <a:spLocks noGrp="1"/>
          </p:cNvSpPr>
          <p:nvPr>
            <p:ph type="title"/>
          </p:nvPr>
        </p:nvSpPr>
        <p:spPr>
          <a:xfrm>
            <a:off x="422142" y="506412"/>
            <a:ext cx="11198358" cy="503238"/>
          </a:xfrm>
        </p:spPr>
        <p:txBody>
          <a:bodyPr/>
          <a:lstStyle/>
          <a:p>
            <a:r>
              <a:rPr lang="es-ES" dirty="0"/>
              <a:t>Presentación: Las consecuencias de la denegación del derecho a la capacidad jurídica </a:t>
            </a:r>
            <a:r>
              <a:rPr lang="en-US" dirty="0"/>
              <a:t>– 1</a:t>
            </a:r>
            <a:endParaRPr lang="x-none" dirty="0"/>
          </a:p>
        </p:txBody>
      </p:sp>
    </p:spTree>
    <p:extLst>
      <p:ext uri="{BB962C8B-B14F-4D97-AF65-F5344CB8AC3E}">
        <p14:creationId xmlns:p14="http://schemas.microsoft.com/office/powerpoint/2010/main" val="2953824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1510-F33E-4132-93BC-01321291602D}"/>
              </a:ext>
            </a:extLst>
          </p:cNvPr>
          <p:cNvSpPr>
            <a:spLocks noGrp="1"/>
          </p:cNvSpPr>
          <p:nvPr>
            <p:ph sz="quarter" idx="14"/>
          </p:nvPr>
        </p:nvSpPr>
        <p:spPr/>
        <p:txBody>
          <a:bodyPr>
            <a:normAutofit/>
          </a:bodyPr>
          <a:lstStyle/>
          <a:p>
            <a:pPr algn="just"/>
            <a:r>
              <a:rPr lang="es-ES" dirty="0"/>
              <a:t>El derecho a la capacidad jurídica es fundamental para la identidad de la persona como ser humano, para su dignidad y para su libertad </a:t>
            </a:r>
            <a:r>
              <a:rPr lang="en-US" dirty="0"/>
              <a:t>. </a:t>
            </a:r>
          </a:p>
          <a:p>
            <a:pPr algn="just"/>
            <a:r>
              <a:rPr lang="es-ES" dirty="0"/>
              <a:t>Cualquier sistema que deniegue a un grupo de personas su derecho a la capacidad jurídica no permite que las personas puedan ocupar el lugar que les corresponde en la comunidad y en la sociedad</a:t>
            </a:r>
            <a:r>
              <a:rPr lang="en-US" dirty="0"/>
              <a:t>. </a:t>
            </a:r>
          </a:p>
          <a:p>
            <a:pPr algn="just"/>
            <a:r>
              <a:rPr lang="es-ES" dirty="0"/>
              <a:t>Los efectos negativos de no permitir que las personas tomen decisiones en la vida son, en efecto, muy significativos.</a:t>
            </a:r>
          </a:p>
          <a:p>
            <a:pPr algn="just"/>
            <a:r>
              <a:rPr lang="es-ES" dirty="0"/>
              <a:t>También puede ser muy perjudicial privarlas de tomar las pequeñas decisiones cotidianas que, al fin y al cabo, son las que configuran su identidad y su mundo</a:t>
            </a:r>
            <a:r>
              <a:rPr lang="en-US" dirty="0"/>
              <a:t>. </a:t>
            </a:r>
          </a:p>
          <a:p>
            <a:pPr algn="just"/>
            <a:r>
              <a:rPr lang="es-ES" dirty="0"/>
              <a:t>privar sistemáticamente a las personas de su derecho a tomar decisiones  puede </a:t>
            </a:r>
            <a:r>
              <a:rPr lang="es-ES" dirty="0" err="1"/>
              <a:t>desempoderarlas</a:t>
            </a:r>
            <a:r>
              <a:rPr lang="es-ES" dirty="0"/>
              <a:t> significativamente</a:t>
            </a:r>
            <a:endParaRPr lang="x-none" dirty="0"/>
          </a:p>
        </p:txBody>
      </p:sp>
      <p:sp>
        <p:nvSpPr>
          <p:cNvPr id="2" name="Title 1">
            <a:extLst>
              <a:ext uri="{FF2B5EF4-FFF2-40B4-BE49-F238E27FC236}">
                <a16:creationId xmlns:a16="http://schemas.microsoft.com/office/drawing/2014/main" id="{E49244A1-F75C-46AE-8D6B-516070D7FF03}"/>
              </a:ext>
            </a:extLst>
          </p:cNvPr>
          <p:cNvSpPr>
            <a:spLocks noGrp="1"/>
          </p:cNvSpPr>
          <p:nvPr>
            <p:ph type="title"/>
          </p:nvPr>
        </p:nvSpPr>
        <p:spPr/>
        <p:txBody>
          <a:bodyPr/>
          <a:lstStyle/>
          <a:p>
            <a:r>
              <a:rPr lang="es-ES" dirty="0"/>
              <a:t>Presentación: Las consecuencias de la denegación del derecho a la capacidad jurídica </a:t>
            </a:r>
            <a:r>
              <a:rPr lang="en-US" dirty="0"/>
              <a:t>– 2</a:t>
            </a:r>
            <a:endParaRPr lang="x-none" dirty="0"/>
          </a:p>
        </p:txBody>
      </p:sp>
    </p:spTree>
    <p:extLst>
      <p:ext uri="{BB962C8B-B14F-4D97-AF65-F5344CB8AC3E}">
        <p14:creationId xmlns:p14="http://schemas.microsoft.com/office/powerpoint/2010/main" val="10568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20168-4B53-46B5-A9E8-8857879F3AC1}"/>
              </a:ext>
            </a:extLst>
          </p:cNvPr>
          <p:cNvSpPr>
            <a:spLocks noGrp="1"/>
          </p:cNvSpPr>
          <p:nvPr>
            <p:ph sz="quarter" idx="14"/>
          </p:nvPr>
        </p:nvSpPr>
        <p:spPr/>
        <p:txBody>
          <a:bodyPr>
            <a:noAutofit/>
          </a:bodyPr>
          <a:lstStyle/>
          <a:p>
            <a:pPr algn="just"/>
            <a:r>
              <a:rPr lang="es-ES" sz="2100" dirty="0"/>
              <a:t>Sin el derecho a decidir, las personas tienen un control muy escaso (o nulo) sobre su vida y corren un riesgo más elevado de encontrarse en situaciones de maltrato y de explotación</a:t>
            </a:r>
            <a:r>
              <a:rPr lang="en-GB" sz="2100" dirty="0"/>
              <a:t>. </a:t>
            </a:r>
            <a:endParaRPr lang="x-none" sz="2100" dirty="0"/>
          </a:p>
          <a:p>
            <a:pPr algn="just"/>
            <a:r>
              <a:rPr lang="es-ES" sz="2100" dirty="0"/>
              <a:t>El hecho de tomar decisiones ayuda a las personas a responsabilizarse de su vida.</a:t>
            </a:r>
          </a:p>
          <a:p>
            <a:pPr algn="just"/>
            <a:r>
              <a:rPr lang="es-ES" sz="2100" dirty="0"/>
              <a:t>El hecho de decidir las ayuda a depender menos de los demás y, por lo tanto, las capacita mejor para desarrollar relaciones positivas y equitativas.</a:t>
            </a:r>
            <a:endParaRPr lang="x-none" sz="2100" dirty="0"/>
          </a:p>
          <a:p>
            <a:pPr algn="just"/>
            <a:r>
              <a:rPr lang="es-ES" sz="2100" dirty="0"/>
              <a:t>En resumen, tomar las propias decisiones</a:t>
            </a:r>
            <a:r>
              <a:rPr lang="en-GB" sz="2100" dirty="0"/>
              <a:t>:</a:t>
            </a:r>
            <a:endParaRPr lang="x-none" sz="2100" dirty="0"/>
          </a:p>
          <a:p>
            <a:pPr lvl="2" algn="just" fontAlgn="base"/>
            <a:r>
              <a:rPr lang="es-ES" sz="2100" dirty="0"/>
              <a:t>Demuestra que no hay diferencias entre nosotros y los demás miembros de nuestra comunidad. </a:t>
            </a:r>
          </a:p>
          <a:p>
            <a:pPr lvl="2" algn="just" fontAlgn="base"/>
            <a:r>
              <a:rPr lang="es-ES" sz="2100" dirty="0"/>
              <a:t>Nos ayuda a desarrollar relaciones con los demás en condiciones de igualdad. </a:t>
            </a:r>
          </a:p>
          <a:p>
            <a:pPr lvl="2" algn="just" fontAlgn="base">
              <a:lnSpc>
                <a:spcPct val="110000"/>
              </a:lnSpc>
            </a:pPr>
            <a:r>
              <a:rPr lang="es-ES" sz="2100" dirty="0"/>
              <a:t>Nos permite ser miembros responsables de nuestra comunidad. </a:t>
            </a:r>
          </a:p>
          <a:p>
            <a:pPr lvl="2" algn="just" fontAlgn="base">
              <a:lnSpc>
                <a:spcPct val="110000"/>
              </a:lnSpc>
            </a:pPr>
            <a:r>
              <a:rPr lang="es-ES" sz="2100" dirty="0"/>
              <a:t>Nos permite defendernos de la violencia, de la explotación y de los malos tratos</a:t>
            </a:r>
            <a:endParaRPr lang="x-none" sz="2100" dirty="0"/>
          </a:p>
          <a:p>
            <a:pPr algn="just"/>
            <a:endParaRPr lang="x-none" sz="2100" dirty="0"/>
          </a:p>
        </p:txBody>
      </p:sp>
      <p:sp>
        <p:nvSpPr>
          <p:cNvPr id="2" name="Title 1">
            <a:extLst>
              <a:ext uri="{FF2B5EF4-FFF2-40B4-BE49-F238E27FC236}">
                <a16:creationId xmlns:a16="http://schemas.microsoft.com/office/drawing/2014/main" id="{9204CEFB-A27A-4D3A-82A8-878B88EE076B}"/>
              </a:ext>
            </a:extLst>
          </p:cNvPr>
          <p:cNvSpPr>
            <a:spLocks noGrp="1"/>
          </p:cNvSpPr>
          <p:nvPr>
            <p:ph type="title"/>
          </p:nvPr>
        </p:nvSpPr>
        <p:spPr/>
        <p:txBody>
          <a:bodyPr/>
          <a:lstStyle/>
          <a:p>
            <a:r>
              <a:rPr lang="es-ES" dirty="0"/>
              <a:t>Presentación: Las consecuencias de la denegación del derecho a la capacidad jurídica </a:t>
            </a:r>
            <a:r>
              <a:rPr lang="en-US" dirty="0"/>
              <a:t>– 3</a:t>
            </a:r>
            <a:endParaRPr lang="x-none" dirty="0"/>
          </a:p>
        </p:txBody>
      </p:sp>
    </p:spTree>
    <p:extLst>
      <p:ext uri="{BB962C8B-B14F-4D97-AF65-F5344CB8AC3E}">
        <p14:creationId xmlns:p14="http://schemas.microsoft.com/office/powerpoint/2010/main" val="328808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Tree>
    <p:extLst>
      <p:ext uri="{BB962C8B-B14F-4D97-AF65-F5344CB8AC3E}">
        <p14:creationId xmlns:p14="http://schemas.microsoft.com/office/powerpoint/2010/main" val="1803374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561B3-6126-4D36-BE42-D2C88A48221B}"/>
              </a:ext>
            </a:extLst>
          </p:cNvPr>
          <p:cNvSpPr>
            <a:spLocks noGrp="1"/>
          </p:cNvSpPr>
          <p:nvPr>
            <p:ph sz="quarter" idx="14"/>
          </p:nvPr>
        </p:nvSpPr>
        <p:spPr>
          <a:xfrm>
            <a:off x="488145" y="1447393"/>
            <a:ext cx="11174412" cy="4500000"/>
          </a:xfrm>
        </p:spPr>
        <p:txBody>
          <a:bodyPr>
            <a:noAutofit/>
          </a:bodyPr>
          <a:lstStyle/>
          <a:p>
            <a:pPr marL="0" indent="0" algn="just">
              <a:spcAft>
                <a:spcPts val="600"/>
              </a:spcAft>
              <a:buNone/>
            </a:pPr>
            <a:r>
              <a:rPr lang="es-ES" sz="1600" dirty="0"/>
              <a:t>«Finalmente, conocí a alguien. Después de salir del hospital, conocí a un hombre de la comunidad. Nos hicimos muy amigos y un día me preguntó: “¿Qué piensas hacer?”. Me cogió totalmente desprevenido. Le respondí: “¿Qué quieres decir? Pues... me tomaré las pastillas, iré a consultas externas y... Ya me encuentro mejor”. Y él me dijo: “¡No, no, no! ¡Te he preguntado que qué piensas hacer!”.</a:t>
            </a:r>
          </a:p>
          <a:p>
            <a:pPr marL="0" indent="0" algn="just">
              <a:spcAft>
                <a:spcPts val="600"/>
              </a:spcAft>
              <a:buNone/>
            </a:pPr>
            <a:r>
              <a:rPr lang="es-ES" sz="1600" dirty="0"/>
              <a:t>»Entonces todavía no lo sabía, pero esta pregunta significó el inicio de un viaje de empoderamiento, el inicio de un camino en el que yo tomaba las riendas de mi vida. No había ninguna duda de que había puesto mi vida y mi voluntad en manos de la institución médica, los psiquiatras, los psicólogos, los terapeutas ocupacionales, el personal de enfermería, y que lo había hecho de buena gana. Muchas veces había rezado para que me ingresaran en el hospital. Me asustaba mucho el lugar donde me encontraba en mi vida.</a:t>
            </a:r>
          </a:p>
          <a:p>
            <a:pPr marL="0" indent="0" algn="just">
              <a:spcAft>
                <a:spcPts val="600"/>
              </a:spcAft>
              <a:buNone/>
            </a:pPr>
            <a:r>
              <a:rPr lang="es-ES" sz="1600" dirty="0"/>
              <a:t>»Aquella pregunta —“¿Qué piensas hacer?”— me desconcertó mucho. Como he dicho, sin embargo, fue el inicio de un viaje; de un viaje muy lento y doloroso que me hizo darme cuenta de que había cosas que podía hacer —decisiones que podía tomar— que tendrían un impacto enorme en mi vida y que no las tenía que poner en manos de nadie. </a:t>
            </a:r>
          </a:p>
          <a:p>
            <a:pPr marL="0" indent="0" algn="just">
              <a:spcAft>
                <a:spcPts val="600"/>
              </a:spcAft>
              <a:buNone/>
            </a:pPr>
            <a:r>
              <a:rPr lang="es-ES" sz="1600" dirty="0"/>
              <a:t>»Un día le comuniqué a mi médico una de estas decisiones; en concreto, una de las consecuencias de estas decisiones. Entonces ya me había casado; no fue una ceremonia de aquellas en las que la gente te abraza y te felicita por haberte casado, pero recuerdo el día que le dije a mi médico que sería padre. ¡Abrió los ojos como platos! No lo entendía. No lo podía aceptar. Sé que es una buena persona y que tiene buen corazón, pero todas las cosas buenas de la vida... Él no quería que yo las tuviera; pensaba que no sería capaz de conseguirlo. Ahora ya no es mi médico y tengo cuatro hijos. ¡Quizás debería haberle visitado otra vez!».</a:t>
            </a:r>
          </a:p>
          <a:p>
            <a:pPr marL="0" indent="0" algn="r">
              <a:spcAft>
                <a:spcPts val="600"/>
              </a:spcAft>
              <a:buNone/>
            </a:pPr>
            <a:r>
              <a:rPr lang="es-ES" sz="1600" b="1" dirty="0" err="1"/>
              <a:t>Rory</a:t>
            </a:r>
            <a:r>
              <a:rPr lang="es-ES" sz="1600" b="1" dirty="0"/>
              <a:t> </a:t>
            </a:r>
            <a:r>
              <a:rPr lang="es-ES" sz="1600" b="1" dirty="0" err="1"/>
              <a:t>Doody</a:t>
            </a:r>
            <a:r>
              <a:rPr lang="es-ES" sz="1600" b="1" dirty="0"/>
              <a:t>, responsable del Área de Compromiso con la Salud Mental, Cork Kerry </a:t>
            </a:r>
            <a:r>
              <a:rPr lang="es-ES" sz="1600" b="1" dirty="0" err="1"/>
              <a:t>Community</a:t>
            </a:r>
            <a:r>
              <a:rPr lang="es-ES" sz="1600" b="1" dirty="0"/>
              <a:t> </a:t>
            </a:r>
            <a:r>
              <a:rPr lang="es-ES" sz="1600" b="1" dirty="0" err="1"/>
              <a:t>Healthcare</a:t>
            </a:r>
            <a:r>
              <a:rPr lang="es-ES" sz="1600" b="1" dirty="0"/>
              <a:t> </a:t>
            </a:r>
            <a:endParaRPr lang="en-US" sz="1600" b="1" dirty="0"/>
          </a:p>
        </p:txBody>
      </p:sp>
      <p:sp>
        <p:nvSpPr>
          <p:cNvPr id="2" name="Title 1">
            <a:extLst>
              <a:ext uri="{FF2B5EF4-FFF2-40B4-BE49-F238E27FC236}">
                <a16:creationId xmlns:a16="http://schemas.microsoft.com/office/drawing/2014/main" id="{BAC3D681-5C59-4A81-9960-5017957EC3B7}"/>
              </a:ext>
            </a:extLst>
          </p:cNvPr>
          <p:cNvSpPr>
            <a:spLocks noGrp="1"/>
          </p:cNvSpPr>
          <p:nvPr>
            <p:ph type="title"/>
          </p:nvPr>
        </p:nvSpPr>
        <p:spPr/>
        <p:txBody>
          <a:bodyPr/>
          <a:lstStyle/>
          <a:p>
            <a:r>
              <a:rPr lang="es-ES" dirty="0"/>
              <a:t>Ejercicio 1.4: La toma de decisiones como medio de empoderamiento </a:t>
            </a:r>
            <a:r>
              <a:rPr lang="en-GB" dirty="0"/>
              <a:t>– 1 </a:t>
            </a:r>
            <a:endParaRPr lang="x-none" dirty="0"/>
          </a:p>
        </p:txBody>
      </p:sp>
    </p:spTree>
    <p:extLst>
      <p:ext uri="{BB962C8B-B14F-4D97-AF65-F5344CB8AC3E}">
        <p14:creationId xmlns:p14="http://schemas.microsoft.com/office/powerpoint/2010/main" val="174221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CA586-21A7-4F6E-A412-49E9A8E58E7C}"/>
              </a:ext>
            </a:extLst>
          </p:cNvPr>
          <p:cNvSpPr>
            <a:spLocks noGrp="1"/>
          </p:cNvSpPr>
          <p:nvPr>
            <p:ph sz="quarter" idx="14"/>
          </p:nvPr>
        </p:nvSpPr>
        <p:spPr/>
        <p:txBody>
          <a:bodyPr/>
          <a:lstStyle/>
          <a:p>
            <a:pPr algn="just"/>
            <a:endParaRPr lang="en-GB" dirty="0"/>
          </a:p>
          <a:p>
            <a:pPr marL="0" indent="0" algn="just">
              <a:buNone/>
            </a:pPr>
            <a:r>
              <a:rPr lang="es-ES" dirty="0"/>
              <a:t>¿Qué efecto tuvo el apoyo a la toma de decisiones en la vida de </a:t>
            </a:r>
            <a:r>
              <a:rPr lang="es-ES" dirty="0" err="1"/>
              <a:t>Rory</a:t>
            </a:r>
            <a:r>
              <a:rPr lang="es-ES" dirty="0"/>
              <a:t> </a:t>
            </a:r>
            <a:r>
              <a:rPr lang="es-ES" dirty="0" err="1"/>
              <a:t>Doody</a:t>
            </a:r>
            <a:r>
              <a:rPr lang="es-ES" dirty="0"/>
              <a:t>? </a:t>
            </a:r>
          </a:p>
          <a:p>
            <a:pPr marL="0" indent="0" algn="just">
              <a:buNone/>
            </a:pPr>
            <a:r>
              <a:rPr lang="es-ES" dirty="0" err="1"/>
              <a:t>Amnesty</a:t>
            </a:r>
            <a:r>
              <a:rPr lang="es-ES" dirty="0"/>
              <a:t> International </a:t>
            </a:r>
            <a:r>
              <a:rPr lang="es-ES" dirty="0" err="1"/>
              <a:t>Ireland</a:t>
            </a:r>
            <a:r>
              <a:rPr lang="es-ES" dirty="0"/>
              <a:t>. </a:t>
            </a:r>
            <a:r>
              <a:rPr lang="es-ES" i="1" dirty="0" err="1"/>
              <a:t>Rory</a:t>
            </a:r>
            <a:r>
              <a:rPr lang="es-ES" i="1" dirty="0"/>
              <a:t> </a:t>
            </a:r>
            <a:r>
              <a:rPr lang="es-ES" i="1" dirty="0" err="1"/>
              <a:t>Doody</a:t>
            </a:r>
            <a:r>
              <a:rPr lang="es-ES" i="1" dirty="0"/>
              <a:t> sobre su experiencia y sobre la legislación en materia de competencia y los servicios de salud mental de Irlanda</a:t>
            </a:r>
            <a:r>
              <a:rPr lang="es-ES" dirty="0"/>
              <a:t> (35:36)</a:t>
            </a:r>
            <a:r>
              <a:rPr lang="es-ES" u="sng" dirty="0">
                <a:hlinkClick r:id="rId3"/>
              </a:rPr>
              <a:t> </a:t>
            </a:r>
            <a:r>
              <a:rPr lang="es-ES" u="sng" dirty="0">
                <a:hlinkClick r:id="rId4"/>
              </a:rPr>
              <a:t>https://youtu.be/63vK2F1ok7k</a:t>
            </a:r>
            <a:r>
              <a:rPr lang="es-ES" dirty="0">
                <a:hlinkClick r:id="rId4"/>
              </a:rPr>
              <a:t> </a:t>
            </a:r>
            <a:endParaRPr lang="x-none" dirty="0"/>
          </a:p>
        </p:txBody>
      </p:sp>
      <p:sp>
        <p:nvSpPr>
          <p:cNvPr id="2" name="Title 1">
            <a:extLst>
              <a:ext uri="{FF2B5EF4-FFF2-40B4-BE49-F238E27FC236}">
                <a16:creationId xmlns:a16="http://schemas.microsoft.com/office/drawing/2014/main" id="{81CC0383-7B40-472B-9F4D-61489505C141}"/>
              </a:ext>
            </a:extLst>
          </p:cNvPr>
          <p:cNvSpPr>
            <a:spLocks noGrp="1"/>
          </p:cNvSpPr>
          <p:nvPr>
            <p:ph type="title"/>
          </p:nvPr>
        </p:nvSpPr>
        <p:spPr/>
        <p:txBody>
          <a:bodyPr/>
          <a:lstStyle/>
          <a:p>
            <a:r>
              <a:rPr lang="es-ES" dirty="0"/>
              <a:t>Ejercicio 1.4: La toma de decisiones como medio de empoderamiento </a:t>
            </a:r>
            <a:r>
              <a:rPr lang="en-GB" dirty="0"/>
              <a:t>– 2</a:t>
            </a:r>
            <a:endParaRPr lang="x-none" dirty="0"/>
          </a:p>
        </p:txBody>
      </p:sp>
    </p:spTree>
    <p:extLst>
      <p:ext uri="{BB962C8B-B14F-4D97-AF65-F5344CB8AC3E}">
        <p14:creationId xmlns:p14="http://schemas.microsoft.com/office/powerpoint/2010/main" val="3028302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B22F0-1175-49C6-B6A5-DB4E781A2992}"/>
              </a:ext>
            </a:extLst>
          </p:cNvPr>
          <p:cNvSpPr>
            <a:spLocks noGrp="1"/>
          </p:cNvSpPr>
          <p:nvPr>
            <p:ph sz="quarter" idx="14"/>
          </p:nvPr>
        </p:nvSpPr>
        <p:spPr>
          <a:xfrm>
            <a:off x="583395" y="1238250"/>
            <a:ext cx="11174412" cy="4791988"/>
          </a:xfrm>
        </p:spPr>
        <p:txBody>
          <a:bodyPr/>
          <a:lstStyle/>
          <a:p>
            <a:pPr marL="0" indent="0" algn="just">
              <a:buNone/>
            </a:pPr>
            <a:r>
              <a:rPr lang="es-ES" sz="2000" dirty="0"/>
              <a:t>En resumen, cuando una persona toma sus propias decisiones, obtiene los siguientes beneficios: </a:t>
            </a:r>
          </a:p>
          <a:p>
            <a:pPr lvl="0" algn="just" fontAlgn="base"/>
            <a:r>
              <a:rPr lang="es-ES" sz="2000" dirty="0"/>
              <a:t>Una mejora en las habilidades para tomar decisiones. </a:t>
            </a:r>
          </a:p>
          <a:p>
            <a:pPr lvl="0" algn="just" fontAlgn="base"/>
            <a:r>
              <a:rPr lang="es-ES" sz="2000" dirty="0"/>
              <a:t>Un aumento de la autoestima, de la confianza en sí misma y de su autonomía. </a:t>
            </a:r>
          </a:p>
          <a:p>
            <a:pPr lvl="0" algn="just" fontAlgn="base"/>
            <a:r>
              <a:rPr lang="es-ES" sz="2000" dirty="0"/>
              <a:t>Empoderamiento personal. </a:t>
            </a:r>
          </a:p>
          <a:p>
            <a:pPr lvl="0" algn="just" fontAlgn="base"/>
            <a:r>
              <a:rPr lang="es-ES" sz="2000" dirty="0"/>
              <a:t>Desarrollo personal como ser humano y como ciudadano. </a:t>
            </a:r>
          </a:p>
          <a:p>
            <a:pPr lvl="0" algn="just" fontAlgn="base"/>
            <a:r>
              <a:rPr lang="es-ES" sz="2000" dirty="0"/>
              <a:t>Redes interpersonales más amplias. </a:t>
            </a:r>
          </a:p>
          <a:p>
            <a:pPr lvl="0" algn="just" fontAlgn="base"/>
            <a:r>
              <a:rPr lang="es-ES" sz="2000" dirty="0"/>
              <a:t>Sentimiento de apoyo, de respeto y de valoración. </a:t>
            </a:r>
          </a:p>
          <a:p>
            <a:pPr lvl="0" algn="just" fontAlgn="base"/>
            <a:r>
              <a:rPr lang="es-ES" sz="2000" dirty="0"/>
              <a:t>Una mejora de sus relaciones personales. </a:t>
            </a:r>
          </a:p>
          <a:p>
            <a:pPr lvl="0" algn="just" fontAlgn="base"/>
            <a:r>
              <a:rPr lang="es-ES" sz="2000" dirty="0"/>
              <a:t>Las otras personas la ven y la tratan con el respeto que se merece, lo que contribuye a combatir la estigmatización y la discriminación. </a:t>
            </a:r>
          </a:p>
        </p:txBody>
      </p:sp>
      <p:sp>
        <p:nvSpPr>
          <p:cNvPr id="2" name="Title 1">
            <a:extLst>
              <a:ext uri="{FF2B5EF4-FFF2-40B4-BE49-F238E27FC236}">
                <a16:creationId xmlns:a16="http://schemas.microsoft.com/office/drawing/2014/main" id="{0E82D7F4-DEF1-4D8F-B282-0C3160AEC7E1}"/>
              </a:ext>
            </a:extLst>
          </p:cNvPr>
          <p:cNvSpPr>
            <a:spLocks noGrp="1"/>
          </p:cNvSpPr>
          <p:nvPr>
            <p:ph type="title"/>
          </p:nvPr>
        </p:nvSpPr>
        <p:spPr/>
        <p:txBody>
          <a:bodyPr>
            <a:normAutofit fontScale="90000"/>
          </a:bodyPr>
          <a:lstStyle/>
          <a:p>
            <a:r>
              <a:rPr lang="es-ES" dirty="0"/>
              <a:t>Presentación: Los beneficios de tomar decisiones – resumen</a:t>
            </a:r>
            <a:endParaRPr lang="x-none" dirty="0"/>
          </a:p>
        </p:txBody>
      </p:sp>
    </p:spTree>
    <p:extLst>
      <p:ext uri="{BB962C8B-B14F-4D97-AF65-F5344CB8AC3E}">
        <p14:creationId xmlns:p14="http://schemas.microsoft.com/office/powerpoint/2010/main" val="1099593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D4877-2BB3-47BB-BCCD-273C0FC5CAE2}"/>
              </a:ext>
            </a:extLst>
          </p:cNvPr>
          <p:cNvSpPr>
            <a:spLocks noGrp="1"/>
          </p:cNvSpPr>
          <p:nvPr>
            <p:ph sz="quarter" idx="14"/>
          </p:nvPr>
        </p:nvSpPr>
        <p:spPr/>
        <p:txBody>
          <a:bodyPr/>
          <a:lstStyle/>
          <a:p>
            <a:pPr algn="just"/>
            <a:r>
              <a:rPr lang="es-ES" dirty="0"/>
              <a:t>¿Habéis cambiado de opinión en cuanto a la capacidad para tomar decisiones de las personas con discapacidad psicosocial, intelectual o cognitiva? </a:t>
            </a:r>
          </a:p>
          <a:p>
            <a:pPr algn="just"/>
            <a:r>
              <a:rPr lang="es-ES" dirty="0"/>
              <a:t>Aunque no hayáis cambiado de opinión, ¿pensáis que, a pesar de todo, las personas tienen derecho a tomar sus propias decisiones? </a:t>
            </a:r>
          </a:p>
          <a:p>
            <a:pPr algn="just"/>
            <a:r>
              <a:rPr lang="es-ES" dirty="0"/>
              <a:t>¿Conocéis alguna manera práctica de respetar el derecho de las personas a la capacidad jurídica (es decir, su derecho a decidir)? </a:t>
            </a:r>
          </a:p>
          <a:p>
            <a:pPr algn="just"/>
            <a:endParaRPr lang="x-none" dirty="0"/>
          </a:p>
        </p:txBody>
      </p:sp>
      <p:sp>
        <p:nvSpPr>
          <p:cNvPr id="2" name="Title 1">
            <a:extLst>
              <a:ext uri="{FF2B5EF4-FFF2-40B4-BE49-F238E27FC236}">
                <a16:creationId xmlns:a16="http://schemas.microsoft.com/office/drawing/2014/main" id="{ED2CD3DE-92C7-4FDD-BE17-13C6A408DF4E}"/>
              </a:ext>
            </a:extLst>
          </p:cNvPr>
          <p:cNvSpPr>
            <a:spLocks noGrp="1"/>
          </p:cNvSpPr>
          <p:nvPr>
            <p:ph type="title"/>
          </p:nvPr>
        </p:nvSpPr>
        <p:spPr/>
        <p:txBody>
          <a:bodyPr/>
          <a:lstStyle/>
          <a:p>
            <a:r>
              <a:rPr lang="es-ES" dirty="0"/>
              <a:t>Ejercicio para reflexionar</a:t>
            </a:r>
            <a:endParaRPr lang="x-none" dirty="0"/>
          </a:p>
        </p:txBody>
      </p:sp>
    </p:spTree>
    <p:extLst>
      <p:ext uri="{BB962C8B-B14F-4D97-AF65-F5344CB8AC3E}">
        <p14:creationId xmlns:p14="http://schemas.microsoft.com/office/powerpoint/2010/main" val="1576469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B61C-F471-455E-8273-D6C3384A96F4}"/>
              </a:ext>
            </a:extLst>
          </p:cNvPr>
          <p:cNvSpPr>
            <a:spLocks noGrp="1"/>
          </p:cNvSpPr>
          <p:nvPr>
            <p:ph type="title"/>
          </p:nvPr>
        </p:nvSpPr>
        <p:spPr>
          <a:xfrm>
            <a:off x="507206" y="2313946"/>
            <a:ext cx="10998994" cy="448304"/>
          </a:xfrm>
        </p:spPr>
        <p:txBody>
          <a:bodyPr>
            <a:normAutofit fontScale="90000"/>
          </a:bodyPr>
          <a:lstStyle/>
          <a:p>
            <a:pPr>
              <a:lnSpc>
                <a:spcPct val="100000"/>
              </a:lnSpc>
            </a:pPr>
            <a:r>
              <a:rPr lang="es-ES" dirty="0"/>
              <a:t>Tema 2.  La toma de decisiones por sustitución frente al apoyo a la toma de decisiones </a:t>
            </a:r>
            <a:br>
              <a:rPr lang="es-ES" dirty="0"/>
            </a:br>
            <a:br>
              <a:rPr lang="x-none" dirty="0"/>
            </a:br>
            <a:endParaRPr lang="x-none" dirty="0"/>
          </a:p>
        </p:txBody>
      </p:sp>
    </p:spTree>
    <p:extLst>
      <p:ext uri="{BB962C8B-B14F-4D97-AF65-F5344CB8AC3E}">
        <p14:creationId xmlns:p14="http://schemas.microsoft.com/office/powerpoint/2010/main" val="2518112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p:txBody>
          <a:bodyPr/>
          <a:lstStyle/>
          <a:p>
            <a:r>
              <a:rPr lang="es-ES" dirty="0"/>
              <a:t>¿Cuáles son algunas de las cosas cotidianas y sencillas que podemos hacer cuando intentamos ser atentos y amables con alguien? </a:t>
            </a:r>
          </a:p>
          <a:p>
            <a:pPr marL="0" indent="0">
              <a:buNone/>
            </a:pPr>
            <a:endParaRPr lang="es-ES" dirty="0"/>
          </a:p>
          <a:p>
            <a:pPr marL="0" indent="0">
              <a:buNone/>
            </a:pPr>
            <a:r>
              <a:rPr lang="es-ES" dirty="0"/>
              <a:t>Supongamos, por ejemplo, que un amigo os trae un café cada mañana.</a:t>
            </a:r>
          </a:p>
          <a:p>
            <a:pPr lvl="2" fontAlgn="base"/>
            <a:r>
              <a:rPr lang="es-ES" sz="2200" dirty="0"/>
              <a:t>¿Cuántos de vosotros agradeceríais que os trajera un café cada mañana?</a:t>
            </a:r>
          </a:p>
          <a:p>
            <a:pPr lvl="2" fontAlgn="base"/>
            <a:r>
              <a:rPr lang="es-ES" sz="2200" dirty="0"/>
              <a:t>¿A cuántos de vosotros no os gusta el café y preferís el té?</a:t>
            </a:r>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p:txBody>
          <a:bodyPr/>
          <a:lstStyle/>
          <a:p>
            <a:r>
              <a:rPr lang="es-ES" dirty="0"/>
              <a:t>Ejercicio 2.1: Un apoyo útil - 1</a:t>
            </a:r>
            <a:endParaRPr lang="x-none" dirty="0"/>
          </a:p>
        </p:txBody>
      </p:sp>
    </p:spTree>
    <p:extLst>
      <p:ext uri="{BB962C8B-B14F-4D97-AF65-F5344CB8AC3E}">
        <p14:creationId xmlns:p14="http://schemas.microsoft.com/office/powerpoint/2010/main" val="3462226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a:xfrm>
            <a:off x="507195" y="1390650"/>
            <a:ext cx="11174412" cy="4620538"/>
          </a:xfrm>
        </p:spPr>
        <p:txBody>
          <a:bodyPr>
            <a:normAutofit/>
          </a:bodyPr>
          <a:lstStyle/>
          <a:p>
            <a:pPr lvl="0" algn="just" fontAlgn="base"/>
            <a:r>
              <a:rPr lang="es-ES" dirty="0"/>
              <a:t>A veces, las buenas intenciones no son realmente útiles. </a:t>
            </a:r>
          </a:p>
          <a:p>
            <a:pPr lvl="0" algn="just" fontAlgn="base"/>
            <a:r>
              <a:rPr lang="es-ES" dirty="0"/>
              <a:t>El hecho de que penséis que estáis haciendo lo que es correcto para alguien no quiere decir que efectivamente sea así, ni garantiza que la persona lo interprete de esa manera. </a:t>
            </a:r>
          </a:p>
          <a:p>
            <a:pPr lvl="0" algn="just" fontAlgn="base"/>
            <a:r>
              <a:rPr lang="es-ES" dirty="0"/>
              <a:t>Puede que algunas personas interpreten el apoyo como una intrusión inaceptable en su vida y que incluso sea perjudicial. </a:t>
            </a:r>
          </a:p>
          <a:p>
            <a:pPr lvl="0" algn="just" fontAlgn="base"/>
            <a:r>
              <a:rPr lang="es-ES" dirty="0"/>
              <a:t>Eso dependerá de la forma en que la persona perciba subjetivamente la ayuda, así como del contexto y de la cultura en cuestión. </a:t>
            </a:r>
            <a:endParaRPr lang="x-none" dirty="0"/>
          </a:p>
          <a:p>
            <a:pPr lvl="0" algn="just"/>
            <a:r>
              <a:rPr lang="es-ES" dirty="0"/>
              <a:t>Es por ello que las personas con discapacidad —incluidas las personas con discapacidad psicosocial, intelectual o cognitiva— insisten tanto en el eslogan «¡Nada sobre nosotros sin nosotros!». </a:t>
            </a:r>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p:txBody>
          <a:bodyPr/>
          <a:lstStyle/>
          <a:p>
            <a:r>
              <a:rPr lang="es-ES" dirty="0"/>
              <a:t>Ejercicio 2.1: Un apoyo útil - 2</a:t>
            </a:r>
            <a:endParaRPr lang="x-none" dirty="0"/>
          </a:p>
        </p:txBody>
      </p:sp>
    </p:spTree>
    <p:extLst>
      <p:ext uri="{BB962C8B-B14F-4D97-AF65-F5344CB8AC3E}">
        <p14:creationId xmlns:p14="http://schemas.microsoft.com/office/powerpoint/2010/main" val="104232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p:txBody>
          <a:bodyPr/>
          <a:lstStyle/>
          <a:p>
            <a:pPr marL="0" lvl="0" indent="0" algn="just" fontAlgn="base">
              <a:buNone/>
            </a:pPr>
            <a:r>
              <a:rPr lang="es-ES" dirty="0"/>
              <a:t>Estáis muy cansados y vuestra pareja, que os quiere apoyar, reserva por su cuenta una escapada de fin de semana para los dos. </a:t>
            </a:r>
          </a:p>
          <a:p>
            <a:pPr algn="just"/>
            <a:r>
              <a:rPr lang="es-ES" dirty="0"/>
              <a:t>¿Cuáles son los diferentes tipos de reacciones que pueden tener las personas según el contexto particular de cada uno?</a:t>
            </a:r>
          </a:p>
          <a:p>
            <a:pPr algn="just"/>
            <a:endParaRPr lang="x-none"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p:txBody>
          <a:bodyPr/>
          <a:lstStyle/>
          <a:p>
            <a:r>
              <a:rPr lang="es-ES" dirty="0"/>
              <a:t>Ejercicio 2.1: Un apoyo útil - 3</a:t>
            </a:r>
            <a:endParaRPr lang="x-none" dirty="0"/>
          </a:p>
        </p:txBody>
      </p:sp>
    </p:spTree>
    <p:extLst>
      <p:ext uri="{BB962C8B-B14F-4D97-AF65-F5344CB8AC3E}">
        <p14:creationId xmlns:p14="http://schemas.microsoft.com/office/powerpoint/2010/main" val="229442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3D2D9-0883-483B-BFF2-B892629650A0}"/>
              </a:ext>
            </a:extLst>
          </p:cNvPr>
          <p:cNvSpPr>
            <a:spLocks noGrp="1"/>
          </p:cNvSpPr>
          <p:nvPr>
            <p:ph sz="quarter" idx="14"/>
          </p:nvPr>
        </p:nvSpPr>
        <p:spPr/>
        <p:txBody>
          <a:bodyPr>
            <a:normAutofit/>
          </a:bodyPr>
          <a:lstStyle/>
          <a:p>
            <a:pPr algn="just"/>
            <a:r>
              <a:rPr lang="es-ES" sz="2000" dirty="0"/>
              <a:t>Las personas con discapacidad psicosocial, intelectual o cognitiva a menudo se ven privadas del derecho a la capacidad jurídica.</a:t>
            </a:r>
          </a:p>
          <a:p>
            <a:pPr algn="just"/>
            <a:r>
              <a:rPr lang="es-ES" sz="2000" b="1" u="sng" dirty="0"/>
              <a:t>La toma de decisiones por sustitución</a:t>
            </a:r>
            <a:r>
              <a:rPr lang="es-ES" sz="2000" dirty="0"/>
              <a:t>. Esto significa que las personas se ven privadas del derecho a tomar decisiones y que alguien diferente se encarga de tomar por ellas</a:t>
            </a:r>
            <a:r>
              <a:rPr lang="en-US" sz="2000" dirty="0"/>
              <a:t>.</a:t>
            </a:r>
          </a:p>
          <a:p>
            <a:pPr algn="just"/>
            <a:r>
              <a:rPr lang="es-ES" sz="2000" dirty="0"/>
              <a:t>Las personas que toman decisiones por sustitución pueden ser familiares, profesionales de la salud mental y de otras disciplinas o personas designadas por un tribunal</a:t>
            </a:r>
            <a:r>
              <a:rPr lang="en-US" sz="2000" dirty="0"/>
              <a:t>.</a:t>
            </a:r>
          </a:p>
          <a:p>
            <a:pPr algn="just"/>
            <a:r>
              <a:rPr lang="es-ES" sz="2000" dirty="0"/>
              <a:t>A veces, la toma de decisiones por sustitución es un proceso formal</a:t>
            </a:r>
            <a:r>
              <a:rPr lang="en-US" sz="2000" dirty="0"/>
              <a:t>. </a:t>
            </a:r>
          </a:p>
          <a:p>
            <a:pPr algn="just"/>
            <a:r>
              <a:rPr lang="es-ES" sz="2000" dirty="0"/>
              <a:t>Otras veces, la toma de decisiones por sustitución se produce informalmente y los familiares o los profesionales de la salud mental toman automáticamente y sistemáticamente todas las decisiones</a:t>
            </a:r>
            <a:r>
              <a:rPr lang="en-US" sz="2000" dirty="0"/>
              <a:t>. </a:t>
            </a:r>
          </a:p>
          <a:p>
            <a:pPr algn="just"/>
            <a:r>
              <a:rPr lang="es-ES" sz="2000" dirty="0"/>
              <a:t>También hay circunstancias en las que la legislación permite que otra persona tome decisiones por otras personas, incluso en los casos en los que no se haya designado a ningún tutor</a:t>
            </a:r>
            <a:r>
              <a:rPr lang="en-US" sz="2000" dirty="0"/>
              <a:t>.</a:t>
            </a:r>
          </a:p>
          <a:p>
            <a:pPr algn="just"/>
            <a:endParaRPr lang="x-none" sz="2000" dirty="0"/>
          </a:p>
        </p:txBody>
      </p:sp>
      <p:sp>
        <p:nvSpPr>
          <p:cNvPr id="2" name="Title 1">
            <a:extLst>
              <a:ext uri="{FF2B5EF4-FFF2-40B4-BE49-F238E27FC236}">
                <a16:creationId xmlns:a16="http://schemas.microsoft.com/office/drawing/2014/main" id="{C30592B7-0875-4A2C-9E1F-02917A4FD467}"/>
              </a:ext>
            </a:extLst>
          </p:cNvPr>
          <p:cNvSpPr>
            <a:spLocks noGrp="1"/>
          </p:cNvSpPr>
          <p:nvPr>
            <p:ph type="title"/>
          </p:nvPr>
        </p:nvSpPr>
        <p:spPr>
          <a:xfrm>
            <a:off x="422142" y="506412"/>
            <a:ext cx="11350758" cy="427038"/>
          </a:xfrm>
        </p:spPr>
        <p:txBody>
          <a:bodyPr/>
          <a:lstStyle/>
          <a:p>
            <a:r>
              <a:rPr lang="es-ES" dirty="0"/>
              <a:t>Presentación: Por qué la toma de decisiones por sustitución no es un buen modelo </a:t>
            </a:r>
            <a:r>
              <a:rPr lang="en-GB" dirty="0"/>
              <a:t>– 1 </a:t>
            </a:r>
            <a:endParaRPr lang="x-none" dirty="0"/>
          </a:p>
        </p:txBody>
      </p:sp>
    </p:spTree>
    <p:extLst>
      <p:ext uri="{BB962C8B-B14F-4D97-AF65-F5344CB8AC3E}">
        <p14:creationId xmlns:p14="http://schemas.microsoft.com/office/powerpoint/2010/main" val="454690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B0D5BB-1D31-9345-908B-EB6397278E1B}"/>
              </a:ext>
            </a:extLst>
          </p:cNvPr>
          <p:cNvSpPr>
            <a:spLocks noGrp="1"/>
          </p:cNvSpPr>
          <p:nvPr>
            <p:ph type="body" sz="quarter" idx="13"/>
          </p:nvPr>
        </p:nvSpPr>
        <p:spPr>
          <a:xfrm>
            <a:off x="507207" y="1414444"/>
            <a:ext cx="11174400" cy="360000"/>
          </a:xfrm>
        </p:spPr>
        <p:txBody>
          <a:bodyPr/>
          <a:lstStyle/>
          <a:p>
            <a:r>
              <a:rPr lang="es-ES" dirty="0"/>
              <a:t>¿Por qué se utiliza a menudo la toma de decisiones por sustitución?</a:t>
            </a:r>
            <a:endParaRPr lang="x-none"/>
          </a:p>
        </p:txBody>
      </p:sp>
      <p:sp>
        <p:nvSpPr>
          <p:cNvPr id="3" name="Content Placeholder 2">
            <a:extLst>
              <a:ext uri="{FF2B5EF4-FFF2-40B4-BE49-F238E27FC236}">
                <a16:creationId xmlns:a16="http://schemas.microsoft.com/office/drawing/2014/main" id="{01632C46-2ACB-4448-AF70-18C5260BC19F}"/>
              </a:ext>
            </a:extLst>
          </p:cNvPr>
          <p:cNvSpPr>
            <a:spLocks noGrp="1"/>
          </p:cNvSpPr>
          <p:nvPr>
            <p:ph sz="quarter" idx="14"/>
          </p:nvPr>
        </p:nvSpPr>
        <p:spPr>
          <a:xfrm>
            <a:off x="507195" y="1850064"/>
            <a:ext cx="11174412" cy="4161123"/>
          </a:xfrm>
        </p:spPr>
        <p:txBody>
          <a:bodyPr>
            <a:normAutofit fontScale="92500" lnSpcReduction="10000"/>
          </a:bodyPr>
          <a:lstStyle/>
          <a:p>
            <a:pPr lvl="0" algn="just" fontAlgn="base"/>
            <a:r>
              <a:rPr lang="es-ES" dirty="0"/>
              <a:t>La gente puede pensar que aporta claridad a la toma de decisiones y a la persona que toma las decisiones.</a:t>
            </a:r>
          </a:p>
          <a:p>
            <a:pPr lvl="0" algn="just" fontAlgn="base"/>
            <a:r>
              <a:rPr lang="es-ES" dirty="0"/>
              <a:t>La gente puede pensar que esta es la única manera de tomar decisiones importantes para las personas que se supone que son incapaces de tomar estas decisiones.</a:t>
            </a:r>
          </a:p>
          <a:p>
            <a:pPr lvl="0" algn="just" fontAlgn="base"/>
            <a:r>
              <a:rPr lang="es-ES" dirty="0"/>
              <a:t>Puede parecer más práctico que los cuidadores y los familiares tomen las decisiones porque consideran que ellos saben qué es lo más conveniente para la persona, en especial si está pasando por una crisis. </a:t>
            </a:r>
          </a:p>
          <a:p>
            <a:pPr lvl="0" algn="just" fontAlgn="base"/>
            <a:r>
              <a:rPr lang="es-ES" dirty="0"/>
              <a:t>La gente puede pensar que así no es necesario dedicar tanto tiempo a la toma de decisiones. </a:t>
            </a:r>
          </a:p>
          <a:p>
            <a:pPr lvl="0" algn="just" fontAlgn="base"/>
            <a:r>
              <a:rPr lang="es-ES" dirty="0"/>
              <a:t>La gente puede pensar que las decisiones que se han tomado son necesarias y beneficiosas para la persona; es decir, </a:t>
            </a:r>
            <a:r>
              <a:rPr lang="es-ES" i="1" dirty="0"/>
              <a:t>que velan por sus intereses</a:t>
            </a:r>
            <a:r>
              <a:rPr lang="es-ES" dirty="0"/>
              <a:t>. </a:t>
            </a:r>
          </a:p>
          <a:p>
            <a:pPr lvl="0" algn="just" fontAlgn="base"/>
            <a:r>
              <a:rPr lang="es-ES" dirty="0"/>
              <a:t>Los profesionales de la salud mental pueden pensar que se deben responsabilizar de la recuperación de la persona. </a:t>
            </a:r>
          </a:p>
          <a:p>
            <a:pPr algn="just"/>
            <a:endParaRPr lang="x-none" dirty="0"/>
          </a:p>
        </p:txBody>
      </p:sp>
      <p:sp>
        <p:nvSpPr>
          <p:cNvPr id="2" name="Title 1">
            <a:extLst>
              <a:ext uri="{FF2B5EF4-FFF2-40B4-BE49-F238E27FC236}">
                <a16:creationId xmlns:a16="http://schemas.microsoft.com/office/drawing/2014/main" id="{130602B9-BE3A-4FE3-B078-46F13401D2D0}"/>
              </a:ext>
            </a:extLst>
          </p:cNvPr>
          <p:cNvSpPr>
            <a:spLocks noGrp="1"/>
          </p:cNvSpPr>
          <p:nvPr>
            <p:ph type="title"/>
          </p:nvPr>
        </p:nvSpPr>
        <p:spPr>
          <a:xfrm>
            <a:off x="422142" y="506412"/>
            <a:ext cx="11217408" cy="369888"/>
          </a:xfrm>
        </p:spPr>
        <p:txBody>
          <a:bodyPr/>
          <a:lstStyle/>
          <a:p>
            <a:r>
              <a:rPr lang="es-ES" dirty="0"/>
              <a:t>Presentación: Por qué la toma de decisiones por sustitución no es un buen modelo</a:t>
            </a:r>
            <a:r>
              <a:rPr lang="en-GB" dirty="0"/>
              <a:t>– 2</a:t>
            </a:r>
            <a:endParaRPr lang="x-none" dirty="0"/>
          </a:p>
        </p:txBody>
      </p:sp>
    </p:spTree>
    <p:extLst>
      <p:ext uri="{BB962C8B-B14F-4D97-AF65-F5344CB8AC3E}">
        <p14:creationId xmlns:p14="http://schemas.microsoft.com/office/powerpoint/2010/main" val="232781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F69FB0-BD53-48CF-B42C-37F8DE472E53}"/>
              </a:ext>
            </a:extLst>
          </p:cNvPr>
          <p:cNvSpPr>
            <a:spLocks noGrp="1"/>
          </p:cNvSpPr>
          <p:nvPr>
            <p:ph sz="quarter" idx="14"/>
          </p:nvPr>
        </p:nvSpPr>
        <p:spPr/>
        <p:txBody>
          <a:bodyPr>
            <a:noAutofit/>
          </a:bodyPr>
          <a:lstStyle/>
          <a:p>
            <a:pPr lvl="0" algn="just" fontAlgn="base"/>
            <a:r>
              <a:rPr lang="es-ES" sz="2000" dirty="0"/>
              <a:t>Observar cómo las hipótesis negativas sobre las personas con discapacidad psicosocial, intelectual y cognitiva tienen un efecto en su derecho a decidir; </a:t>
            </a:r>
          </a:p>
          <a:p>
            <a:pPr lvl="0" algn="just" fontAlgn="base"/>
            <a:r>
              <a:rPr lang="es-ES" sz="2000" dirty="0"/>
              <a:t>Comprender la importancia de dar apoyo a las personas en el ejercicio de sus derechos fundamentales a realizar sus propias elecciones y tener control sobre sus vidas;</a:t>
            </a:r>
          </a:p>
          <a:p>
            <a:pPr lvl="0" algn="just" fontAlgn="base"/>
            <a:r>
              <a:rPr lang="es-ES" sz="2000" dirty="0"/>
              <a:t>Comprender la diferencia entre la toma de decisiones por sustitución y el apoyo a la toma de decisiones; </a:t>
            </a:r>
          </a:p>
          <a:p>
            <a:pPr lvl="0" algn="just" fontAlgn="base"/>
            <a:r>
              <a:rPr lang="es-ES" sz="2000" dirty="0"/>
              <a:t>Comprender los principios de los derechos humanos subyacentes al concepto de apoyo a la toma de decisiones; </a:t>
            </a:r>
          </a:p>
          <a:p>
            <a:pPr lvl="0" algn="just" fontAlgn="base"/>
            <a:r>
              <a:rPr lang="es-ES" sz="2000" dirty="0"/>
              <a:t>Ser capaces de realizar acciones de carácter personal para adoptar un enfoque orientado al apoyo a la toma de decisiones; </a:t>
            </a:r>
          </a:p>
          <a:p>
            <a:pPr algn="just"/>
            <a:r>
              <a:rPr lang="es-ES" sz="2000" dirty="0"/>
              <a:t>Ser capaces de utilizar la planificación anticipada como herramienta para garantizar el respeto a la voluntad y las preferencias de las personas</a:t>
            </a:r>
            <a:r>
              <a:rPr lang="en-US"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BB850772-CE2B-4FCB-BECC-3AAB7C543DE1}"/>
              </a:ext>
            </a:extLst>
          </p:cNvPr>
          <p:cNvSpPr>
            <a:spLocks noGrp="1"/>
          </p:cNvSpPr>
          <p:nvPr>
            <p:ph type="title"/>
          </p:nvPr>
        </p:nvSpPr>
        <p:spPr/>
        <p:txBody>
          <a:bodyPr/>
          <a:lstStyle/>
          <a:p>
            <a:r>
              <a:rPr lang="en-US" dirty="0" err="1"/>
              <a:t>Objetivos</a:t>
            </a:r>
            <a:r>
              <a:rPr lang="en-US" dirty="0"/>
              <a:t> de </a:t>
            </a:r>
            <a:r>
              <a:rPr lang="en-US" dirty="0" err="1"/>
              <a:t>aprendizaje</a:t>
            </a:r>
            <a:r>
              <a:rPr lang="en-US" dirty="0"/>
              <a:t> de </a:t>
            </a:r>
            <a:r>
              <a:rPr lang="en-US" dirty="0" err="1"/>
              <a:t>éste</a:t>
            </a:r>
            <a:r>
              <a:rPr lang="en-US" dirty="0"/>
              <a:t> </a:t>
            </a:r>
            <a:r>
              <a:rPr lang="en-US" dirty="0" err="1"/>
              <a:t>módulo</a:t>
            </a:r>
            <a:endParaRPr lang="x-none" dirty="0"/>
          </a:p>
        </p:txBody>
      </p:sp>
      <p:sp>
        <p:nvSpPr>
          <p:cNvPr id="4"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07207" y="946614"/>
            <a:ext cx="11174400" cy="360000"/>
          </a:xfrm>
        </p:spPr>
        <p:txBody>
          <a:bodyPr/>
          <a:lstStyle/>
          <a:p>
            <a:r>
              <a:rPr lang="es-ES" dirty="0"/>
              <a:t>Durante la formación, los participantes deben</a:t>
            </a:r>
            <a:r>
              <a:rPr lang="en-US" dirty="0"/>
              <a:t>: </a:t>
            </a:r>
          </a:p>
        </p:txBody>
      </p:sp>
    </p:spTree>
    <p:extLst>
      <p:ext uri="{BB962C8B-B14F-4D97-AF65-F5344CB8AC3E}">
        <p14:creationId xmlns:p14="http://schemas.microsoft.com/office/powerpoint/2010/main" val="2801086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CC3C7B-8CB5-CE4C-8A95-87D995BF5BD8}"/>
              </a:ext>
            </a:extLst>
          </p:cNvPr>
          <p:cNvSpPr>
            <a:spLocks noGrp="1"/>
          </p:cNvSpPr>
          <p:nvPr>
            <p:ph type="body" sz="quarter" idx="13"/>
          </p:nvPr>
        </p:nvSpPr>
        <p:spPr>
          <a:xfrm>
            <a:off x="507207" y="1435709"/>
            <a:ext cx="11174400" cy="360000"/>
          </a:xfrm>
        </p:spPr>
        <p:txBody>
          <a:bodyPr/>
          <a:lstStyle/>
          <a:p>
            <a:r>
              <a:rPr lang="es-ES" dirty="0"/>
              <a:t>Los problemas de la toma de decisiones por sustitución</a:t>
            </a:r>
            <a:endParaRPr lang="x-none"/>
          </a:p>
        </p:txBody>
      </p:sp>
      <p:sp>
        <p:nvSpPr>
          <p:cNvPr id="3" name="Content Placeholder 2">
            <a:extLst>
              <a:ext uri="{FF2B5EF4-FFF2-40B4-BE49-F238E27FC236}">
                <a16:creationId xmlns:a16="http://schemas.microsoft.com/office/drawing/2014/main" id="{147BD5CC-06D7-4EF6-915D-0D99CDE56929}"/>
              </a:ext>
            </a:extLst>
          </p:cNvPr>
          <p:cNvSpPr>
            <a:spLocks noGrp="1"/>
          </p:cNvSpPr>
          <p:nvPr>
            <p:ph sz="quarter" idx="14"/>
          </p:nvPr>
        </p:nvSpPr>
        <p:spPr>
          <a:xfrm>
            <a:off x="507195" y="2020186"/>
            <a:ext cx="11174412" cy="3991002"/>
          </a:xfrm>
        </p:spPr>
        <p:txBody>
          <a:bodyPr>
            <a:normAutofit/>
          </a:bodyPr>
          <a:lstStyle/>
          <a:p>
            <a:pPr algn="just"/>
            <a:r>
              <a:rPr lang="es-ES" dirty="0"/>
              <a:t>La toma de decisiones por sustitución:</a:t>
            </a:r>
          </a:p>
          <a:p>
            <a:pPr lvl="2" algn="just"/>
            <a:r>
              <a:rPr lang="es-ES" sz="2200" dirty="0"/>
              <a:t>se suele basar en conceptos erróneos y estereotipos negativos.</a:t>
            </a:r>
            <a:endParaRPr lang="en-GB" sz="2200" dirty="0"/>
          </a:p>
          <a:p>
            <a:pPr lvl="2" algn="just"/>
            <a:r>
              <a:rPr lang="es-ES" sz="2200" dirty="0"/>
              <a:t>no respeta a la persona en cuestión como decisora</a:t>
            </a:r>
            <a:r>
              <a:rPr lang="en-GB" sz="2200" dirty="0"/>
              <a:t>.</a:t>
            </a:r>
          </a:p>
          <a:p>
            <a:pPr algn="just"/>
            <a:r>
              <a:rPr lang="es-ES" dirty="0"/>
              <a:t>Las decisiones de las personas forman parte de lo que son y definen a las personas en las que se convertirán</a:t>
            </a:r>
            <a:r>
              <a:rPr lang="en-GB" dirty="0"/>
              <a:t>. </a:t>
            </a:r>
            <a:endParaRPr lang="x-none" dirty="0"/>
          </a:p>
          <a:p>
            <a:pPr algn="just"/>
            <a:r>
              <a:rPr lang="es-ES" dirty="0"/>
              <a:t>Cuando a una persona no se le permite decidir, su vida se convierte en algo que le sucede en vez de ser ella la que tiene la dignidad y la responsabilidad de tomar las riendas de su propia vida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DBDCE95C-AE7F-4BF9-8ACE-50D5B1E2D6B1}"/>
              </a:ext>
            </a:extLst>
          </p:cNvPr>
          <p:cNvSpPr>
            <a:spLocks noGrp="1"/>
          </p:cNvSpPr>
          <p:nvPr>
            <p:ph type="title"/>
          </p:nvPr>
        </p:nvSpPr>
        <p:spPr>
          <a:xfrm>
            <a:off x="422142" y="506412"/>
            <a:ext cx="11217408" cy="388938"/>
          </a:xfrm>
        </p:spPr>
        <p:txBody>
          <a:bodyPr/>
          <a:lstStyle/>
          <a:p>
            <a:r>
              <a:rPr lang="es-ES" dirty="0"/>
              <a:t>Presentación: Por qué la toma de decisiones por sustitución no es un buen modelo </a:t>
            </a:r>
            <a:r>
              <a:rPr lang="en-GB" dirty="0"/>
              <a:t>– 3</a:t>
            </a:r>
            <a:endParaRPr lang="x-none" dirty="0"/>
          </a:p>
        </p:txBody>
      </p:sp>
    </p:spTree>
    <p:extLst>
      <p:ext uri="{BB962C8B-B14F-4D97-AF65-F5344CB8AC3E}">
        <p14:creationId xmlns:p14="http://schemas.microsoft.com/office/powerpoint/2010/main" val="792160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D1361-4C2C-4546-9BD7-79F78AD5DFE1}"/>
              </a:ext>
            </a:extLst>
          </p:cNvPr>
          <p:cNvSpPr>
            <a:spLocks noGrp="1"/>
          </p:cNvSpPr>
          <p:nvPr>
            <p:ph sz="quarter" idx="14"/>
          </p:nvPr>
        </p:nvSpPr>
        <p:spPr>
          <a:xfrm>
            <a:off x="507195" y="1619250"/>
            <a:ext cx="11174412" cy="4391938"/>
          </a:xfrm>
        </p:spPr>
        <p:txBody>
          <a:bodyPr/>
          <a:lstStyle/>
          <a:p>
            <a:pPr lvl="0" fontAlgn="base"/>
            <a:r>
              <a:rPr lang="es-ES" dirty="0"/>
              <a:t>Qué pensáis de esto? </a:t>
            </a:r>
          </a:p>
          <a:p>
            <a:pPr lvl="0" fontAlgn="base"/>
            <a:r>
              <a:rPr lang="es-ES" dirty="0"/>
              <a:t>¿De qué manera puede repercutir en las personas el hecho de que no se respeten sus decisiones, su voluntad y sus preferencias? </a:t>
            </a:r>
          </a:p>
          <a:p>
            <a:pPr lvl="0" fontAlgn="base"/>
            <a:r>
              <a:rPr lang="es-ES" dirty="0"/>
              <a:t>¿Es posible que las personas desarrollen las habilidades necesarias para vivir de una manera independiente si no se les da libertad para decidir? </a:t>
            </a:r>
          </a:p>
          <a:p>
            <a:pPr marL="0" indent="0">
              <a:buNone/>
            </a:pPr>
            <a:endParaRPr lang="x-none" dirty="0"/>
          </a:p>
        </p:txBody>
      </p:sp>
      <p:sp>
        <p:nvSpPr>
          <p:cNvPr id="2" name="Title 1">
            <a:extLst>
              <a:ext uri="{FF2B5EF4-FFF2-40B4-BE49-F238E27FC236}">
                <a16:creationId xmlns:a16="http://schemas.microsoft.com/office/drawing/2014/main" id="{1F27150C-9CD2-4D3A-8A37-44E53E7ED8C2}"/>
              </a:ext>
            </a:extLst>
          </p:cNvPr>
          <p:cNvSpPr>
            <a:spLocks noGrp="1"/>
          </p:cNvSpPr>
          <p:nvPr>
            <p:ph type="title"/>
          </p:nvPr>
        </p:nvSpPr>
        <p:spPr>
          <a:xfrm>
            <a:off x="422142" y="506412"/>
            <a:ext cx="11312658" cy="465138"/>
          </a:xfrm>
        </p:spPr>
        <p:txBody>
          <a:bodyPr/>
          <a:lstStyle/>
          <a:p>
            <a:r>
              <a:rPr lang="es-ES" dirty="0"/>
              <a:t>Presentación: Por qué la toma de decisiones por sustitución no es un buen modelo </a:t>
            </a:r>
            <a:r>
              <a:rPr lang="en-GB" dirty="0"/>
              <a:t>– 4</a:t>
            </a:r>
            <a:endParaRPr lang="x-none" dirty="0"/>
          </a:p>
        </p:txBody>
      </p:sp>
    </p:spTree>
    <p:extLst>
      <p:ext uri="{BB962C8B-B14F-4D97-AF65-F5344CB8AC3E}">
        <p14:creationId xmlns:p14="http://schemas.microsoft.com/office/powerpoint/2010/main" val="3309970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E5D4F-61F8-46FC-A877-A212A353FD99}"/>
              </a:ext>
            </a:extLst>
          </p:cNvPr>
          <p:cNvSpPr>
            <a:spLocks noGrp="1"/>
          </p:cNvSpPr>
          <p:nvPr>
            <p:ph sz="quarter" idx="14"/>
          </p:nvPr>
        </p:nvSpPr>
        <p:spPr>
          <a:xfrm>
            <a:off x="507195" y="1638300"/>
            <a:ext cx="11174412" cy="4372888"/>
          </a:xfrm>
        </p:spPr>
        <p:txBody>
          <a:bodyPr/>
          <a:lstStyle/>
          <a:p>
            <a:pPr algn="just"/>
            <a:r>
              <a:rPr lang="es-ES" dirty="0"/>
              <a:t>Una persona que toma decisiones por sustitución puede tomar decisiones que vayan en contra de la voluntad de la persona en cuestión y que, además, la perjudiquen</a:t>
            </a:r>
            <a:r>
              <a:rPr lang="en-GB" dirty="0"/>
              <a:t>. </a:t>
            </a:r>
          </a:p>
          <a:p>
            <a:pPr algn="just"/>
            <a:r>
              <a:rPr lang="es-ES" dirty="0"/>
              <a:t>A veces se puede aprovechar de ella.</a:t>
            </a:r>
          </a:p>
          <a:p>
            <a:pPr algn="just"/>
            <a:r>
              <a:rPr lang="es-ES" dirty="0"/>
              <a:t>La toma de decisiones por sustitución se convierte en un círculo vicioso: si las personas se ven privadas de la oportunidad de tomar decisiones, puede que pierdan la confianza en su capacidad y que dejen de intentarlo</a:t>
            </a:r>
            <a:r>
              <a:rPr lang="en-GB" dirty="0"/>
              <a:t>. </a:t>
            </a:r>
          </a:p>
          <a:p>
            <a:pPr algn="just"/>
            <a:r>
              <a:rPr lang="es-ES" dirty="0"/>
              <a:t>Por eso, a veces, algunas personas que nunca han tenido el derecho a decidir prefieren que sea otra persona quien asuma esa responsabilidad</a:t>
            </a:r>
            <a:r>
              <a:rPr lang="en-GB" dirty="0"/>
              <a:t>. </a:t>
            </a:r>
            <a:endParaRPr lang="x-none" dirty="0"/>
          </a:p>
        </p:txBody>
      </p:sp>
      <p:sp>
        <p:nvSpPr>
          <p:cNvPr id="2" name="Title 1">
            <a:extLst>
              <a:ext uri="{FF2B5EF4-FFF2-40B4-BE49-F238E27FC236}">
                <a16:creationId xmlns:a16="http://schemas.microsoft.com/office/drawing/2014/main" id="{23B613EA-D19E-41A6-AAE0-9294C950000D}"/>
              </a:ext>
            </a:extLst>
          </p:cNvPr>
          <p:cNvSpPr>
            <a:spLocks noGrp="1"/>
          </p:cNvSpPr>
          <p:nvPr>
            <p:ph type="title"/>
          </p:nvPr>
        </p:nvSpPr>
        <p:spPr>
          <a:xfrm>
            <a:off x="422142" y="506412"/>
            <a:ext cx="11122158" cy="388938"/>
          </a:xfrm>
        </p:spPr>
        <p:txBody>
          <a:bodyPr/>
          <a:lstStyle/>
          <a:p>
            <a:r>
              <a:rPr lang="es-ES" dirty="0"/>
              <a:t>Presentación: Por qué la toma de decisiones por sustitución no es un buen modelo </a:t>
            </a:r>
            <a:r>
              <a:rPr lang="en-GB" dirty="0"/>
              <a:t>– 5</a:t>
            </a:r>
            <a:endParaRPr lang="x-none" dirty="0"/>
          </a:p>
        </p:txBody>
      </p:sp>
    </p:spTree>
    <p:extLst>
      <p:ext uri="{BB962C8B-B14F-4D97-AF65-F5344CB8AC3E}">
        <p14:creationId xmlns:p14="http://schemas.microsoft.com/office/powerpoint/2010/main" val="1140808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56C76-929D-434B-9785-7423A29E20F5}"/>
              </a:ext>
            </a:extLst>
          </p:cNvPr>
          <p:cNvSpPr>
            <a:spLocks noGrp="1"/>
          </p:cNvSpPr>
          <p:nvPr>
            <p:ph sz="quarter" idx="14"/>
          </p:nvPr>
        </p:nvSpPr>
        <p:spPr>
          <a:xfrm>
            <a:off x="507195" y="1581150"/>
            <a:ext cx="11174412" cy="4430038"/>
          </a:xfrm>
        </p:spPr>
        <p:txBody>
          <a:bodyPr/>
          <a:lstStyle/>
          <a:p>
            <a:pPr algn="just"/>
            <a:r>
              <a:rPr lang="es-ES" dirty="0"/>
              <a:t>Cuanto más ejercitan sus habilidades para tomar decisiones, más aumenta su confianza en tales habilidades</a:t>
            </a:r>
            <a:r>
              <a:rPr lang="en-GB" dirty="0"/>
              <a:t>. </a:t>
            </a:r>
          </a:p>
          <a:p>
            <a:pPr algn="just"/>
            <a:r>
              <a:rPr lang="es-ES" dirty="0"/>
              <a:t>Las personas con discapacidad psicosocial, intelectual o cognitiva pueden —y quieren— tomar decisiones sobre su vida</a:t>
            </a:r>
            <a:r>
              <a:rPr lang="en-GB" dirty="0"/>
              <a:t>. </a:t>
            </a:r>
          </a:p>
          <a:p>
            <a:pPr algn="just"/>
            <a:r>
              <a:rPr lang="es-ES" dirty="0"/>
              <a:t>El hecho de tener autonomía para tomar decisiones por uno mismo tiene un impacto muy significativo en el bienestar</a:t>
            </a:r>
            <a:r>
              <a:rPr lang="en-GB" dirty="0"/>
              <a:t>. </a:t>
            </a:r>
            <a:endParaRPr lang="x-none" dirty="0"/>
          </a:p>
          <a:p>
            <a:pPr algn="just"/>
            <a:r>
              <a:rPr lang="es-ES" dirty="0"/>
              <a:t>A pesar de las consecuencias negativas de la toma de decisiones por sustitución y las enormes posibilidades de abuso que conlleva, esta sigue siendo la práctica predominante en casi todo el mundo</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A84396C1-B98F-48CF-8BB3-88B26D2CD2C9}"/>
              </a:ext>
            </a:extLst>
          </p:cNvPr>
          <p:cNvSpPr>
            <a:spLocks noGrp="1"/>
          </p:cNvSpPr>
          <p:nvPr>
            <p:ph type="title"/>
          </p:nvPr>
        </p:nvSpPr>
        <p:spPr>
          <a:xfrm>
            <a:off x="422142" y="506412"/>
            <a:ext cx="11255508" cy="407988"/>
          </a:xfrm>
        </p:spPr>
        <p:txBody>
          <a:bodyPr/>
          <a:lstStyle/>
          <a:p>
            <a:r>
              <a:rPr lang="es-ES" dirty="0"/>
              <a:t>Presentación: Por qué la toma de decisiones por sustitución no es un buen modelo </a:t>
            </a:r>
            <a:r>
              <a:rPr lang="en-GB" dirty="0"/>
              <a:t>– 6</a:t>
            </a:r>
            <a:endParaRPr lang="x-none" dirty="0"/>
          </a:p>
        </p:txBody>
      </p:sp>
    </p:spTree>
    <p:extLst>
      <p:ext uri="{BB962C8B-B14F-4D97-AF65-F5344CB8AC3E}">
        <p14:creationId xmlns:p14="http://schemas.microsoft.com/office/powerpoint/2010/main" val="935328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3">
            <a:extLst>
              <a:ext uri="{FF2B5EF4-FFF2-40B4-BE49-F238E27FC236}">
                <a16:creationId xmlns:a16="http://schemas.microsoft.com/office/drawing/2014/main" id="{0F2A5166-B994-4934-9F9A-846D32083A26}"/>
              </a:ext>
            </a:extLst>
          </p:cNvPr>
          <p:cNvSpPr txBox="1">
            <a:spLocks noGrp="1"/>
          </p:cNvSpPr>
          <p:nvPr>
            <p:ph sz="quarter" idx="14"/>
          </p:nvPr>
        </p:nvSpPr>
        <p:spPr>
          <a:xfrm>
            <a:off x="508794" y="1694512"/>
            <a:ext cx="11174412" cy="1850065"/>
          </a:xfrm>
          <a:solidFill>
            <a:srgbClr val="FFCCFF"/>
          </a:solidFill>
        </p:spPr>
        <p:txBody>
          <a:bodyPr/>
          <a:lstStyle/>
          <a:p>
            <a:pPr marL="0" indent="0">
              <a:buNone/>
            </a:pPr>
            <a:r>
              <a:rPr lang="en-US" sz="2000" dirty="0"/>
              <a:t>Video</a:t>
            </a:r>
            <a:endParaRPr lang="en-GB" sz="2000" dirty="0"/>
          </a:p>
          <a:p>
            <a:pPr marL="0" indent="0">
              <a:buNone/>
            </a:pPr>
            <a:r>
              <a:rPr lang="en-GB" sz="2000" dirty="0"/>
              <a:t>Global News: </a:t>
            </a:r>
            <a:r>
              <a:rPr lang="en-GB" sz="2000" i="1" dirty="0"/>
              <a:t>Incompetent Persons Act declared invalid, Landon Webb’s parents removed as guardians</a:t>
            </a:r>
            <a:r>
              <a:rPr lang="en-GB" sz="2000" dirty="0"/>
              <a:t> (01:58): </a:t>
            </a:r>
            <a:r>
              <a:rPr lang="en-GB" sz="2000" dirty="0">
                <a:hlinkClick r:id="rId3"/>
              </a:rPr>
              <a:t>http://globalnews.ca/news/2791115/incompetent-persons-act-overhauled-landon-webbs-parents-removed-as-guardians/</a:t>
            </a:r>
            <a:r>
              <a:rPr lang="en-GB" sz="2000" dirty="0"/>
              <a:t>.</a:t>
            </a:r>
            <a:endParaRPr lang="x-none" sz="2000" dirty="0"/>
          </a:p>
          <a:p>
            <a:endParaRPr lang="x-none" sz="2000" dirty="0"/>
          </a:p>
        </p:txBody>
      </p:sp>
      <p:sp>
        <p:nvSpPr>
          <p:cNvPr id="2" name="Title 1">
            <a:extLst>
              <a:ext uri="{FF2B5EF4-FFF2-40B4-BE49-F238E27FC236}">
                <a16:creationId xmlns:a16="http://schemas.microsoft.com/office/drawing/2014/main" id="{CBC3C5A2-5CCF-42D4-95FF-77E02A8AE377}"/>
              </a:ext>
            </a:extLst>
          </p:cNvPr>
          <p:cNvSpPr>
            <a:spLocks noGrp="1"/>
          </p:cNvSpPr>
          <p:nvPr>
            <p:ph type="title"/>
          </p:nvPr>
        </p:nvSpPr>
        <p:spPr>
          <a:xfrm>
            <a:off x="422142" y="506412"/>
            <a:ext cx="11331708" cy="388938"/>
          </a:xfrm>
        </p:spPr>
        <p:txBody>
          <a:bodyPr/>
          <a:lstStyle/>
          <a:p>
            <a:r>
              <a:rPr lang="es-ES" dirty="0"/>
              <a:t>Presentación: Por qué la toma de decisiones por sustitución no es un buen modelo </a:t>
            </a:r>
            <a:r>
              <a:rPr lang="en-GB" dirty="0"/>
              <a:t>– 7</a:t>
            </a:r>
            <a:endParaRPr lang="x-none" dirty="0"/>
          </a:p>
        </p:txBody>
      </p:sp>
    </p:spTree>
    <p:extLst>
      <p:ext uri="{BB962C8B-B14F-4D97-AF65-F5344CB8AC3E}">
        <p14:creationId xmlns:p14="http://schemas.microsoft.com/office/powerpoint/2010/main" val="3360224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46DF9-3D21-4CA8-A86F-244A45ED38C9}"/>
              </a:ext>
            </a:extLst>
          </p:cNvPr>
          <p:cNvSpPr>
            <a:spLocks noGrp="1"/>
          </p:cNvSpPr>
          <p:nvPr>
            <p:ph sz="quarter" idx="14"/>
          </p:nvPr>
        </p:nvSpPr>
        <p:spPr>
          <a:xfrm>
            <a:off x="507195" y="1581150"/>
            <a:ext cx="11174412" cy="4430038"/>
          </a:xfrm>
        </p:spPr>
        <p:txBody>
          <a:bodyPr>
            <a:normAutofit/>
          </a:bodyPr>
          <a:lstStyle/>
          <a:p>
            <a:pPr algn="just"/>
            <a:r>
              <a:rPr lang="es-ES" dirty="0"/>
              <a:t>A veces, todas las personas necesitamos apoyo para tomar decisiones en distintos ámbitos de la vida</a:t>
            </a:r>
            <a:r>
              <a:rPr lang="en-GB" dirty="0"/>
              <a:t>. </a:t>
            </a:r>
            <a:endParaRPr lang="x-none" dirty="0"/>
          </a:p>
          <a:p>
            <a:pPr algn="just"/>
            <a:r>
              <a:rPr lang="es-ES" dirty="0"/>
              <a:t>Puede resultar útil recurrir a personas en las que confiamos para que nos ayuden en el proceso de tomar nuestra propia decisión</a:t>
            </a:r>
            <a:r>
              <a:rPr lang="en-GB" dirty="0"/>
              <a:t>.</a:t>
            </a:r>
            <a:endParaRPr lang="x-none" dirty="0"/>
          </a:p>
          <a:p>
            <a:pPr algn="just"/>
            <a:r>
              <a:rPr lang="es-ES" b="1" dirty="0"/>
              <a:t>El artículo 12 de la CDPD reconoce y promueve el concepto de </a:t>
            </a:r>
            <a:r>
              <a:rPr lang="es-ES" b="1" u="sng" dirty="0"/>
              <a:t>apoyo a la toma de decisiones</a:t>
            </a:r>
            <a:r>
              <a:rPr lang="en-GB" b="1" dirty="0"/>
              <a:t>. </a:t>
            </a:r>
            <a:endParaRPr lang="en-GB" dirty="0"/>
          </a:p>
          <a:p>
            <a:pPr algn="just"/>
            <a:r>
              <a:rPr lang="es-ES" dirty="0"/>
              <a:t>Este artículo establece que todas las personas deben poder acceder a diferentes opciones de apoyo, incluido el apoyo de las personas en las que ellas confíen</a:t>
            </a:r>
            <a:r>
              <a:rPr lang="en-US" dirty="0"/>
              <a:t>. </a:t>
            </a:r>
          </a:p>
          <a:p>
            <a:pPr lvl="3" algn="just"/>
            <a:r>
              <a:rPr lang="en-US" dirty="0" err="1"/>
              <a:t>Tambien</a:t>
            </a:r>
            <a:r>
              <a:rPr lang="en-US" dirty="0"/>
              <a:t> </a:t>
            </a:r>
            <a:r>
              <a:rPr lang="es-ES" dirty="0"/>
              <a:t>reconoce que el hecho de potenciar las capacidades únicas de las personas y de proporcionarles el apoyo que necesiten les permite tomar sus propias decisiones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776718DD-B643-4DFE-A961-D85EBD98E427}"/>
              </a:ext>
            </a:extLst>
          </p:cNvPr>
          <p:cNvSpPr>
            <a:spLocks noGrp="1"/>
          </p:cNvSpPr>
          <p:nvPr>
            <p:ph type="title"/>
          </p:nvPr>
        </p:nvSpPr>
        <p:spPr>
          <a:xfrm>
            <a:off x="422142" y="506412"/>
            <a:ext cx="11255508" cy="388938"/>
          </a:xfrm>
        </p:spPr>
        <p:txBody>
          <a:bodyPr/>
          <a:lstStyle/>
          <a:p>
            <a:r>
              <a:rPr lang="es-ES" sz="2800" dirty="0"/>
              <a:t>Presentación: El apoyo a la toma de decisiones, un nuevo abordaje de la toma de decisiones</a:t>
            </a:r>
            <a:r>
              <a:rPr lang="en-GB" sz="2800" dirty="0"/>
              <a:t> - 1 </a:t>
            </a:r>
            <a:endParaRPr lang="x-none" sz="2800" dirty="0"/>
          </a:p>
        </p:txBody>
      </p:sp>
    </p:spTree>
    <p:extLst>
      <p:ext uri="{BB962C8B-B14F-4D97-AF65-F5344CB8AC3E}">
        <p14:creationId xmlns:p14="http://schemas.microsoft.com/office/powerpoint/2010/main" val="3328209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0E086-D11B-451D-A07A-25605235E1A8}"/>
              </a:ext>
            </a:extLst>
          </p:cNvPr>
          <p:cNvSpPr>
            <a:spLocks noGrp="1"/>
          </p:cNvSpPr>
          <p:nvPr>
            <p:ph sz="quarter" idx="14"/>
          </p:nvPr>
        </p:nvSpPr>
        <p:spPr>
          <a:xfrm>
            <a:off x="507195" y="1619250"/>
            <a:ext cx="11174412" cy="4391938"/>
          </a:xfrm>
        </p:spPr>
        <p:txBody>
          <a:bodyPr>
            <a:normAutofit/>
          </a:bodyPr>
          <a:lstStyle/>
          <a:p>
            <a:pPr algn="just"/>
            <a:r>
              <a:rPr lang="es-ES" dirty="0"/>
              <a:t>Una persona puede necesitar apoyo para comprender información, sopesar diferentes opciones, entender las posibles consecuencias de diferentes opciones y comunicar sus decisiones a los demás</a:t>
            </a:r>
            <a:r>
              <a:rPr lang="en-GB" dirty="0"/>
              <a:t>.</a:t>
            </a:r>
          </a:p>
          <a:p>
            <a:pPr algn="just"/>
            <a:r>
              <a:rPr lang="es-ES" dirty="0"/>
              <a:t>Algunas personas están aisladas y no tienen a nadie en quien confiar</a:t>
            </a:r>
            <a:r>
              <a:rPr lang="en-GB" dirty="0"/>
              <a:t>.</a:t>
            </a:r>
          </a:p>
          <a:p>
            <a:pPr algn="just"/>
            <a:r>
              <a:rPr lang="es-ES" dirty="0"/>
              <a:t>Puede que algunas personas, aunque no estén totalmente aisladas, tampoco tengan personas a su alrededor en las que puedan confiar lo suficiente</a:t>
            </a:r>
            <a:r>
              <a:rPr lang="en-GB" dirty="0"/>
              <a:t>. </a:t>
            </a:r>
          </a:p>
          <a:p>
            <a:pPr algn="just"/>
            <a:r>
              <a:rPr lang="es-ES" dirty="0"/>
              <a:t>Por lo tanto, el apoyo a la toma de decisiones también puede conllevar dar a una persona la oportunidad de establecer relaciones de confianza cuando no tiene ninguna</a:t>
            </a:r>
            <a:r>
              <a:rPr lang="en-GB" dirty="0"/>
              <a:t>. </a:t>
            </a:r>
          </a:p>
          <a:p>
            <a:pPr algn="just"/>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E32A6EA6-C266-4E10-A2EB-CD6AE50B6608}"/>
              </a:ext>
            </a:extLst>
          </p:cNvPr>
          <p:cNvSpPr>
            <a:spLocks noGrp="1"/>
          </p:cNvSpPr>
          <p:nvPr>
            <p:ph type="title"/>
          </p:nvPr>
        </p:nvSpPr>
        <p:spPr>
          <a:xfrm>
            <a:off x="422142" y="506412"/>
            <a:ext cx="11369808" cy="350838"/>
          </a:xfrm>
        </p:spPr>
        <p:txBody>
          <a:bodyPr/>
          <a:lstStyle/>
          <a:p>
            <a:r>
              <a:rPr lang="es-ES" sz="2800" dirty="0"/>
              <a:t>Presentación: El apoyo a la toma de decisiones, un nuevo abordaje de la toma de decisiones</a:t>
            </a:r>
            <a:r>
              <a:rPr lang="en-GB" sz="2800" dirty="0"/>
              <a:t> - 2</a:t>
            </a:r>
            <a:endParaRPr lang="x-none" sz="2800" dirty="0"/>
          </a:p>
        </p:txBody>
      </p:sp>
    </p:spTree>
    <p:extLst>
      <p:ext uri="{BB962C8B-B14F-4D97-AF65-F5344CB8AC3E}">
        <p14:creationId xmlns:p14="http://schemas.microsoft.com/office/powerpoint/2010/main" val="3972092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C9653-A2A1-461B-B485-72225326CFC6}"/>
              </a:ext>
            </a:extLst>
          </p:cNvPr>
          <p:cNvSpPr>
            <a:spLocks noGrp="1"/>
          </p:cNvSpPr>
          <p:nvPr>
            <p:ph sz="quarter" idx="14"/>
          </p:nvPr>
        </p:nvSpPr>
        <p:spPr>
          <a:xfrm>
            <a:off x="507195" y="1695450"/>
            <a:ext cx="11174412" cy="4315738"/>
          </a:xfrm>
        </p:spPr>
        <p:txBody>
          <a:bodyPr>
            <a:normAutofit/>
          </a:bodyPr>
          <a:lstStyle/>
          <a:p>
            <a:pPr algn="just"/>
            <a:r>
              <a:rPr lang="es-ES" sz="2100" dirty="0"/>
              <a:t>Cuando las personas tienen dificultades para expresar su voluntad y sus preferencias, es posible que quieran que una persona de apoyo ayude a los demás a comprender que son personas que tienen el derecho a ejercer su capacidad jurídica</a:t>
            </a:r>
            <a:r>
              <a:rPr lang="en-GB" sz="2100" dirty="0"/>
              <a:t>. </a:t>
            </a:r>
            <a:endParaRPr lang="x-none" sz="2100" dirty="0"/>
          </a:p>
          <a:p>
            <a:pPr algn="just"/>
            <a:r>
              <a:rPr lang="es-ES" sz="2100" dirty="0"/>
              <a:t>El apoyo debe adaptarse a las necesidades de cada persona</a:t>
            </a:r>
            <a:r>
              <a:rPr lang="en-GB" sz="2100" dirty="0"/>
              <a:t>. </a:t>
            </a:r>
          </a:p>
          <a:p>
            <a:pPr algn="just"/>
            <a:r>
              <a:rPr lang="es-ES" sz="2100" dirty="0"/>
              <a:t>La capacidad para tomar decisiones y, por tanto, el grado de apoyo necesario, pueden variar en diferentes etapas de la vida de una persona</a:t>
            </a:r>
            <a:r>
              <a:rPr lang="en-GB" sz="2100" dirty="0"/>
              <a:t>. </a:t>
            </a:r>
            <a:endParaRPr lang="x-none" sz="2100" dirty="0"/>
          </a:p>
          <a:p>
            <a:pPr lvl="3" algn="just"/>
            <a:r>
              <a:rPr lang="es-ES" sz="2100" dirty="0"/>
              <a:t>Puede que a veces no se necesite ningún tipo de apoyo y, otras, un grado de apoyo bajo o un apoyo más intensivo</a:t>
            </a:r>
            <a:r>
              <a:rPr lang="en-GB" sz="2100" dirty="0"/>
              <a:t>.</a:t>
            </a:r>
            <a:endParaRPr lang="x-none" sz="2100" dirty="0"/>
          </a:p>
          <a:p>
            <a:pPr algn="just"/>
            <a:r>
              <a:rPr lang="es-ES" sz="2100" dirty="0"/>
              <a:t>Es importante recordar que, a diferencia de la necesidad de apoyo, el derecho a ejercer la capacidad jurídica </a:t>
            </a:r>
            <a:r>
              <a:rPr lang="es-ES" sz="2100" u="sng" dirty="0"/>
              <a:t>nunca</a:t>
            </a:r>
            <a:r>
              <a:rPr lang="es-ES" sz="2100" dirty="0"/>
              <a:t> fluctúa ni varía</a:t>
            </a:r>
            <a:r>
              <a:rPr lang="en-GB" sz="2100" dirty="0"/>
              <a:t>. </a:t>
            </a:r>
            <a:endParaRPr lang="x-none" sz="2100" dirty="0"/>
          </a:p>
          <a:p>
            <a:pPr algn="just"/>
            <a:endParaRPr lang="x-none" sz="2100" dirty="0"/>
          </a:p>
        </p:txBody>
      </p:sp>
      <p:sp>
        <p:nvSpPr>
          <p:cNvPr id="2" name="Title 1">
            <a:extLst>
              <a:ext uri="{FF2B5EF4-FFF2-40B4-BE49-F238E27FC236}">
                <a16:creationId xmlns:a16="http://schemas.microsoft.com/office/drawing/2014/main" id="{93BAE571-C204-48CE-BCA1-544ECF2B014A}"/>
              </a:ext>
            </a:extLst>
          </p:cNvPr>
          <p:cNvSpPr>
            <a:spLocks noGrp="1"/>
          </p:cNvSpPr>
          <p:nvPr>
            <p:ph type="title"/>
          </p:nvPr>
        </p:nvSpPr>
        <p:spPr>
          <a:xfrm>
            <a:off x="422142" y="506412"/>
            <a:ext cx="11274558" cy="388938"/>
          </a:xfrm>
        </p:spPr>
        <p:txBody>
          <a:bodyPr/>
          <a:lstStyle/>
          <a:p>
            <a:r>
              <a:rPr lang="es-ES" sz="2800" dirty="0"/>
              <a:t>Presentación: El apoyo a la toma de decisiones, un nuevo abordaje de la toma de decisiones </a:t>
            </a:r>
            <a:r>
              <a:rPr lang="en-GB" sz="2800" dirty="0"/>
              <a:t>- 3</a:t>
            </a:r>
            <a:endParaRPr lang="x-none" sz="2800" dirty="0"/>
          </a:p>
        </p:txBody>
      </p:sp>
    </p:spTree>
    <p:extLst>
      <p:ext uri="{BB962C8B-B14F-4D97-AF65-F5344CB8AC3E}">
        <p14:creationId xmlns:p14="http://schemas.microsoft.com/office/powerpoint/2010/main" val="2423365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4DB829-9C78-FE49-8075-0A8227E50577}"/>
              </a:ext>
            </a:extLst>
          </p:cNvPr>
          <p:cNvSpPr>
            <a:spLocks noGrp="1"/>
          </p:cNvSpPr>
          <p:nvPr>
            <p:ph type="body" sz="quarter" idx="13"/>
          </p:nvPr>
        </p:nvSpPr>
        <p:spPr>
          <a:xfrm>
            <a:off x="545307" y="1359509"/>
            <a:ext cx="11174400" cy="360000"/>
          </a:xfrm>
        </p:spPr>
        <p:txBody>
          <a:bodyPr/>
          <a:lstStyle/>
          <a:p>
            <a:r>
              <a:rPr lang="es-ES" dirty="0"/>
              <a:t>El apoyo a la toma de decisiones en los servicios sociales y de salud mental</a:t>
            </a:r>
          </a:p>
        </p:txBody>
      </p:sp>
      <p:sp>
        <p:nvSpPr>
          <p:cNvPr id="3" name="Content Placeholder 2">
            <a:extLst>
              <a:ext uri="{FF2B5EF4-FFF2-40B4-BE49-F238E27FC236}">
                <a16:creationId xmlns:a16="http://schemas.microsoft.com/office/drawing/2014/main" id="{E060BBFE-7E00-4CA2-AB1C-5E5A927442D2}"/>
              </a:ext>
            </a:extLst>
          </p:cNvPr>
          <p:cNvSpPr>
            <a:spLocks noGrp="1"/>
          </p:cNvSpPr>
          <p:nvPr>
            <p:ph sz="quarter" idx="14"/>
          </p:nvPr>
        </p:nvSpPr>
        <p:spPr>
          <a:xfrm>
            <a:off x="507195" y="1905000"/>
            <a:ext cx="11174412" cy="4106188"/>
          </a:xfrm>
        </p:spPr>
        <p:txBody>
          <a:bodyPr>
            <a:normAutofit/>
          </a:bodyPr>
          <a:lstStyle/>
          <a:p>
            <a:pPr algn="just"/>
            <a:r>
              <a:rPr lang="es-ES" dirty="0"/>
              <a:t>La dinámica de poder desigual entre los profesionales de la salud mental y los usuarios de los servicios constituye un obstáculo importante para el apoyo a la toma de decisiones en este tipo de contextos</a:t>
            </a:r>
            <a:r>
              <a:rPr lang="en-GB" dirty="0"/>
              <a:t>. </a:t>
            </a:r>
          </a:p>
          <a:p>
            <a:pPr algn="just"/>
            <a:r>
              <a:rPr lang="es-ES" dirty="0"/>
              <a:t>Las leyes que permiten el ingreso hospitalario y el tratamiento involuntarios en los servicios sociales y de salud mental contribuyen significativamente a este desequilibrio de poder</a:t>
            </a:r>
            <a:r>
              <a:rPr lang="en-US" dirty="0"/>
              <a:t>. </a:t>
            </a:r>
            <a:endParaRPr lang="x-none" dirty="0"/>
          </a:p>
          <a:p>
            <a:pPr algn="just"/>
            <a:r>
              <a:rPr lang="es-ES" dirty="0"/>
              <a:t>Las personas usuarias de los servicios a menudo piensan que los profesionales de la salud mental pueden hacer lo que quieren gracias al cargo que ocupan y a su grado de autoridad.</a:t>
            </a:r>
          </a:p>
          <a:p>
            <a:pPr algn="just"/>
            <a:r>
              <a:rPr lang="es-ES" dirty="0"/>
              <a:t>Hay que abordar y cambiar esta dinámica de poder para que se respete el derecho de las personas a la capacidad jurídica en este tipo de contextos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649F1798-DFCB-4EAB-9FA6-FC1C7683C5ED}"/>
              </a:ext>
            </a:extLst>
          </p:cNvPr>
          <p:cNvSpPr>
            <a:spLocks noGrp="1"/>
          </p:cNvSpPr>
          <p:nvPr>
            <p:ph type="title"/>
          </p:nvPr>
        </p:nvSpPr>
        <p:spPr>
          <a:xfrm>
            <a:off x="422142" y="506412"/>
            <a:ext cx="11236458" cy="465138"/>
          </a:xfrm>
        </p:spPr>
        <p:txBody>
          <a:bodyPr/>
          <a:lstStyle/>
          <a:p>
            <a:r>
              <a:rPr lang="es-ES" sz="2800" dirty="0"/>
              <a:t>Presentación: El apoyo a la toma de decisiones, un nuevo abordaje de la toma de decisiones </a:t>
            </a:r>
            <a:r>
              <a:rPr lang="en-GB" sz="2800" dirty="0"/>
              <a:t>- 4</a:t>
            </a:r>
            <a:endParaRPr lang="x-none" sz="2800" dirty="0"/>
          </a:p>
        </p:txBody>
      </p:sp>
    </p:spTree>
    <p:extLst>
      <p:ext uri="{BB962C8B-B14F-4D97-AF65-F5344CB8AC3E}">
        <p14:creationId xmlns:p14="http://schemas.microsoft.com/office/powerpoint/2010/main" val="840414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3AD6D-DF85-47C4-B790-80F1A6CAB34E}"/>
              </a:ext>
            </a:extLst>
          </p:cNvPr>
          <p:cNvSpPr>
            <a:spLocks noGrp="1"/>
          </p:cNvSpPr>
          <p:nvPr>
            <p:ph sz="quarter" idx="14"/>
          </p:nvPr>
        </p:nvSpPr>
        <p:spPr/>
        <p:txBody>
          <a:bodyPr>
            <a:normAutofit fontScale="92500" lnSpcReduction="10000"/>
          </a:bodyPr>
          <a:lstStyle/>
          <a:p>
            <a:pPr algn="just"/>
            <a:r>
              <a:rPr lang="es-ES" dirty="0"/>
              <a:t>Los profesionales de la salud mental y de otras disciplinas no son </a:t>
            </a:r>
            <a:r>
              <a:rPr lang="es-ES" i="1" dirty="0"/>
              <a:t>personas de apoyo</a:t>
            </a:r>
            <a:r>
              <a:rPr lang="es-ES" dirty="0"/>
              <a:t>,</a:t>
            </a:r>
            <a:r>
              <a:rPr lang="es-ES" i="1" dirty="0"/>
              <a:t> </a:t>
            </a:r>
            <a:r>
              <a:rPr lang="es-ES" dirty="0"/>
              <a:t>ya que si lo fueran se correría el riesgo de que se produjera un conflicto de intereses y un exceso de influencia</a:t>
            </a:r>
            <a:r>
              <a:rPr lang="en-US" dirty="0"/>
              <a:t>. </a:t>
            </a:r>
          </a:p>
          <a:p>
            <a:pPr algn="just"/>
            <a:r>
              <a:rPr lang="es-ES" dirty="0"/>
              <a:t>Sin embargo, deben adoptar una actitud de apoyo</a:t>
            </a:r>
            <a:r>
              <a:rPr lang="en-US" dirty="0"/>
              <a:t>. </a:t>
            </a:r>
          </a:p>
          <a:p>
            <a:pPr algn="just"/>
            <a:r>
              <a:rPr lang="es-ES" dirty="0"/>
              <a:t>Algunos profesionales de la salud mental están convencidos de que ya adoptan este abordaje</a:t>
            </a:r>
            <a:r>
              <a:rPr lang="en-GB" dirty="0"/>
              <a:t>. </a:t>
            </a:r>
          </a:p>
          <a:p>
            <a:pPr algn="just"/>
            <a:r>
              <a:rPr lang="es-ES" dirty="0"/>
              <a:t>Identifican una necesidad, hacen una sugerencia, piden a las personas usuarias del servicio si están de acuerdo y entonces actúan en consecuencia con ello .</a:t>
            </a:r>
          </a:p>
          <a:p>
            <a:pPr algn="just"/>
            <a:r>
              <a:rPr lang="es-ES" dirty="0"/>
              <a:t>No obstante, se considera que dirigir el flujo de información de esta manera </a:t>
            </a:r>
            <a:r>
              <a:rPr lang="es-ES" b="1" u="sng" dirty="0"/>
              <a:t>no</a:t>
            </a:r>
            <a:r>
              <a:rPr lang="es-ES" b="1" i="1" dirty="0"/>
              <a:t> </a:t>
            </a:r>
            <a:r>
              <a:rPr lang="es-ES" dirty="0"/>
              <a:t>es un abordaje de apoyo</a:t>
            </a:r>
            <a:r>
              <a:rPr lang="en-GB" dirty="0"/>
              <a:t>. </a:t>
            </a:r>
            <a:endParaRPr lang="x-none" dirty="0"/>
          </a:p>
          <a:p>
            <a:pPr algn="just"/>
            <a:r>
              <a:rPr lang="es-ES" dirty="0"/>
              <a:t>A menudo los profesionales de la salud mental y de otras disciplinas no tienen en cuenta las diferencias de poder que hay entre ellos y las personas usuarias del servicio</a:t>
            </a:r>
            <a:r>
              <a:rPr lang="en-GB" dirty="0"/>
              <a:t>. </a:t>
            </a:r>
          </a:p>
          <a:p>
            <a:pPr algn="just"/>
            <a:r>
              <a:rPr lang="es-ES" dirty="0"/>
              <a:t>Al identificar las necesidades y sugerir unas opciones limitadas, los profesionales de la salud mental controlan el debate, por lo que las posibilidades de que alguien no esté de acuerdo son muy escasas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A2A4D337-1D5C-4754-821C-6E96CFBF1DAE}"/>
              </a:ext>
            </a:extLst>
          </p:cNvPr>
          <p:cNvSpPr>
            <a:spLocks noGrp="1"/>
          </p:cNvSpPr>
          <p:nvPr>
            <p:ph type="title"/>
          </p:nvPr>
        </p:nvSpPr>
        <p:spPr>
          <a:xfrm>
            <a:off x="422142" y="506412"/>
            <a:ext cx="11331708" cy="427038"/>
          </a:xfrm>
        </p:spPr>
        <p:txBody>
          <a:bodyPr/>
          <a:lstStyle/>
          <a:p>
            <a:r>
              <a:rPr lang="es-ES" sz="2800" dirty="0"/>
              <a:t>Presentación: El apoyo a la toma de decisiones, un nuevo abordaje de la toma de decisiones</a:t>
            </a:r>
            <a:r>
              <a:rPr lang="en-GB" sz="2800" dirty="0"/>
              <a:t> - 5</a:t>
            </a:r>
            <a:endParaRPr lang="x-none" sz="2800" dirty="0"/>
          </a:p>
        </p:txBody>
      </p:sp>
    </p:spTree>
    <p:extLst>
      <p:ext uri="{BB962C8B-B14F-4D97-AF65-F5344CB8AC3E}">
        <p14:creationId xmlns:p14="http://schemas.microsoft.com/office/powerpoint/2010/main" val="223292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5C4BA-2413-4C3C-9A25-60B6DF9E5343}"/>
              </a:ext>
            </a:extLst>
          </p:cNvPr>
          <p:cNvSpPr>
            <a:spLocks noGrp="1"/>
          </p:cNvSpPr>
          <p:nvPr>
            <p:ph sz="quarter" idx="14"/>
          </p:nvPr>
        </p:nvSpPr>
        <p:spPr/>
        <p:txBody>
          <a:bodyPr/>
          <a:lstStyle/>
          <a:p>
            <a:r>
              <a:rPr lang="es-ES" b="1" dirty="0"/>
              <a:t>Tema 1.</a:t>
            </a:r>
            <a:r>
              <a:rPr lang="es-ES" dirty="0"/>
              <a:t> Rebatir la denegación de la capacidad jurídica en la salud mental</a:t>
            </a:r>
          </a:p>
          <a:p>
            <a:r>
              <a:rPr lang="es-ES" b="1" dirty="0"/>
              <a:t>Tema 2.</a:t>
            </a:r>
            <a:r>
              <a:rPr lang="es-ES" dirty="0"/>
              <a:t> La toma de decisiones por sustitución frente al apoyo a la toma de decisiones </a:t>
            </a:r>
          </a:p>
          <a:p>
            <a:r>
              <a:rPr lang="es-ES" b="1" dirty="0"/>
              <a:t>Tema 3.</a:t>
            </a:r>
            <a:r>
              <a:rPr lang="es-ES" dirty="0"/>
              <a:t> El apoyo a la toma de decisiones en la práctica</a:t>
            </a:r>
          </a:p>
          <a:p>
            <a:r>
              <a:rPr lang="es-ES" b="1" dirty="0"/>
              <a:t>Tema 4.</a:t>
            </a:r>
            <a:r>
              <a:rPr lang="es-ES" dirty="0"/>
              <a:t> Designar a una persona para que comunique la interpretación más fiel de la voluntad y de las preferencias </a:t>
            </a:r>
          </a:p>
          <a:p>
            <a:r>
              <a:rPr lang="es-ES" b="1" dirty="0"/>
              <a:t>Tema 5.</a:t>
            </a:r>
            <a:r>
              <a:rPr lang="es-ES" dirty="0"/>
              <a:t> Medidas positivas para adoptar un abordaje basado en el apoyo a la toma de decisiones </a:t>
            </a:r>
          </a:p>
          <a:p>
            <a:r>
              <a:rPr lang="es-ES" b="1" dirty="0"/>
              <a:t>Tema 6.</a:t>
            </a:r>
            <a:r>
              <a:rPr lang="es-ES" dirty="0"/>
              <a:t> ¿Qué es la planificación de decisiones anticipadas? </a:t>
            </a:r>
          </a:p>
          <a:p>
            <a:r>
              <a:rPr lang="es-ES" b="1" dirty="0"/>
              <a:t>Tema 7.</a:t>
            </a:r>
            <a:r>
              <a:rPr lang="es-ES" dirty="0"/>
              <a:t> La elaboración de documentos de decisiones anticipadas</a:t>
            </a:r>
            <a:endParaRPr lang="x-none" dirty="0"/>
          </a:p>
        </p:txBody>
      </p:sp>
      <p:sp>
        <p:nvSpPr>
          <p:cNvPr id="2" name="Title 1">
            <a:extLst>
              <a:ext uri="{FF2B5EF4-FFF2-40B4-BE49-F238E27FC236}">
                <a16:creationId xmlns:a16="http://schemas.microsoft.com/office/drawing/2014/main" id="{D1E8A9D4-4CFB-40CE-B26D-29E0EC77DDF7}"/>
              </a:ext>
            </a:extLst>
          </p:cNvPr>
          <p:cNvSpPr>
            <a:spLocks noGrp="1"/>
          </p:cNvSpPr>
          <p:nvPr>
            <p:ph type="title"/>
          </p:nvPr>
        </p:nvSpPr>
        <p:spPr/>
        <p:txBody>
          <a:bodyPr/>
          <a:lstStyle/>
          <a:p>
            <a:r>
              <a:rPr lang="en-US" dirty="0" err="1"/>
              <a:t>Temas</a:t>
            </a:r>
            <a:r>
              <a:rPr lang="en-US" dirty="0"/>
              <a:t> de </a:t>
            </a:r>
            <a:r>
              <a:rPr lang="en-US" dirty="0" err="1"/>
              <a:t>éste</a:t>
            </a:r>
            <a:r>
              <a:rPr lang="en-US" dirty="0"/>
              <a:t> </a:t>
            </a:r>
            <a:r>
              <a:rPr lang="en-US" dirty="0" err="1"/>
              <a:t>módulo</a:t>
            </a:r>
            <a:endParaRPr lang="x-none" dirty="0"/>
          </a:p>
        </p:txBody>
      </p:sp>
    </p:spTree>
    <p:extLst>
      <p:ext uri="{BB962C8B-B14F-4D97-AF65-F5344CB8AC3E}">
        <p14:creationId xmlns:p14="http://schemas.microsoft.com/office/powerpoint/2010/main" val="850352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579C5-55CF-44C8-A1CB-8EE93AF6C88E}"/>
              </a:ext>
            </a:extLst>
          </p:cNvPr>
          <p:cNvSpPr>
            <a:spLocks noGrp="1"/>
          </p:cNvSpPr>
          <p:nvPr>
            <p:ph sz="quarter" idx="14"/>
          </p:nvPr>
        </p:nvSpPr>
        <p:spPr>
          <a:xfrm>
            <a:off x="507195" y="1600200"/>
            <a:ext cx="11174412" cy="4410988"/>
          </a:xfrm>
        </p:spPr>
        <p:txBody>
          <a:bodyPr/>
          <a:lstStyle/>
          <a:p>
            <a:pPr marL="0" indent="0" algn="just">
              <a:buNone/>
            </a:pPr>
            <a:r>
              <a:rPr lang="es-ES" dirty="0"/>
              <a:t>Hay que vencer estos obstáculos e impulsar un abordaje nuevo centrado en un apoyo:</a:t>
            </a:r>
          </a:p>
          <a:p>
            <a:pPr algn="just"/>
            <a:r>
              <a:rPr lang="es-ES" dirty="0"/>
              <a:t>Que empodere a las personas y les proporcione una información exhaustiva que les permita tomar decisiones sobre la vida, incluidas las relacionadas con su atención y su tratamiento</a:t>
            </a:r>
            <a:r>
              <a:rPr lang="en-US" dirty="0"/>
              <a:t>. </a:t>
            </a:r>
            <a:endParaRPr lang="x-none" dirty="0"/>
          </a:p>
          <a:p>
            <a:pPr algn="just"/>
            <a:r>
              <a:rPr lang="es-ES" dirty="0"/>
              <a:t>En el que los desequilibrios de poder se puedan contrarrestar si los profesionales de la salud mental prestan atención a los valores, a las expectativas, a la voluntad y a las preferencias de las personas con las que trabajan</a:t>
            </a:r>
            <a:r>
              <a:rPr lang="en-US" dirty="0"/>
              <a:t>.</a:t>
            </a:r>
            <a:endParaRPr lang="x-none" dirty="0"/>
          </a:p>
          <a:p>
            <a:pPr algn="just"/>
            <a:r>
              <a:rPr lang="es-ES" dirty="0"/>
              <a:t>En el que los desequilibrios de poder se puedan contrarrestar si los profesionales de la salud mental prestan atención a los valores, a las expectativas, a la voluntad y a las preferencias de las personas con las que trabajan</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6069447E-9AC6-4AB0-AA5E-654CF9EFB955}"/>
              </a:ext>
            </a:extLst>
          </p:cNvPr>
          <p:cNvSpPr>
            <a:spLocks noGrp="1"/>
          </p:cNvSpPr>
          <p:nvPr>
            <p:ph type="title"/>
          </p:nvPr>
        </p:nvSpPr>
        <p:spPr>
          <a:xfrm>
            <a:off x="422142" y="506412"/>
            <a:ext cx="11331708" cy="407988"/>
          </a:xfrm>
        </p:spPr>
        <p:txBody>
          <a:bodyPr/>
          <a:lstStyle/>
          <a:p>
            <a:r>
              <a:rPr lang="es-ES" sz="2800" dirty="0"/>
              <a:t>Presentación: El apoyo a la toma de decisiones, un nuevo abordaje de la toma de decisiones -</a:t>
            </a:r>
            <a:r>
              <a:rPr lang="en-GB" sz="2800" dirty="0"/>
              <a:t> 6</a:t>
            </a:r>
            <a:endParaRPr lang="x-none" sz="2800" dirty="0"/>
          </a:p>
        </p:txBody>
      </p:sp>
    </p:spTree>
    <p:extLst>
      <p:ext uri="{BB962C8B-B14F-4D97-AF65-F5344CB8AC3E}">
        <p14:creationId xmlns:p14="http://schemas.microsoft.com/office/powerpoint/2010/main" val="4138839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31F2-22C4-46A5-A558-F46E180FE10C}"/>
              </a:ext>
            </a:extLst>
          </p:cNvPr>
          <p:cNvSpPr>
            <a:spLocks noGrp="1"/>
          </p:cNvSpPr>
          <p:nvPr>
            <p:ph sz="quarter" idx="14"/>
          </p:nvPr>
        </p:nvSpPr>
        <p:spPr>
          <a:xfrm>
            <a:off x="507195" y="1619250"/>
            <a:ext cx="11174412" cy="4391938"/>
          </a:xfrm>
        </p:spPr>
        <p:txBody>
          <a:bodyPr/>
          <a:lstStyle/>
          <a:p>
            <a:pPr algn="just"/>
            <a:r>
              <a:rPr lang="es-ES" dirty="0"/>
              <a:t>Respetar el derecho a la capacidad jurídica también significa respetar el derecho de las personas a dar su consentimiento a un tratamiento o a rechazarlo</a:t>
            </a:r>
            <a:r>
              <a:rPr lang="en-US" dirty="0"/>
              <a:t>. </a:t>
            </a:r>
          </a:p>
          <a:p>
            <a:pPr algn="just"/>
            <a:r>
              <a:rPr lang="es-ES" dirty="0"/>
              <a:t>Requiere facilitar activamente un apoyo a la toma de decisiones que garantice que las personas puedan pedir que personas en las que ellas confían las acompañen y les proporcionen apoyo</a:t>
            </a:r>
            <a:r>
              <a:rPr lang="en-GB" dirty="0"/>
              <a:t>. </a:t>
            </a:r>
          </a:p>
          <a:p>
            <a:pPr algn="just"/>
            <a:r>
              <a:rPr lang="es-ES" dirty="0"/>
              <a:t>Los profesionales de la salud mental también pueden facilitar el contacto entre una persona y diversos servicios</a:t>
            </a:r>
            <a:endParaRPr lang="x-none" dirty="0"/>
          </a:p>
        </p:txBody>
      </p:sp>
      <p:sp>
        <p:nvSpPr>
          <p:cNvPr id="2" name="Title 1">
            <a:extLst>
              <a:ext uri="{FF2B5EF4-FFF2-40B4-BE49-F238E27FC236}">
                <a16:creationId xmlns:a16="http://schemas.microsoft.com/office/drawing/2014/main" id="{BDFC3744-13B2-4925-8227-D6F4F640C15F}"/>
              </a:ext>
            </a:extLst>
          </p:cNvPr>
          <p:cNvSpPr>
            <a:spLocks noGrp="1"/>
          </p:cNvSpPr>
          <p:nvPr>
            <p:ph type="title"/>
          </p:nvPr>
        </p:nvSpPr>
        <p:spPr>
          <a:xfrm>
            <a:off x="422142" y="506412"/>
            <a:ext cx="11255508" cy="465138"/>
          </a:xfrm>
        </p:spPr>
        <p:txBody>
          <a:bodyPr/>
          <a:lstStyle/>
          <a:p>
            <a:r>
              <a:rPr lang="es-ES" sz="2800" dirty="0"/>
              <a:t>Presentación: El apoyo a la toma de decisiones, un nuevo abordaje de la toma de decisiones </a:t>
            </a:r>
            <a:r>
              <a:rPr lang="en-GB" sz="2800" dirty="0"/>
              <a:t>- 7</a:t>
            </a:r>
            <a:endParaRPr lang="x-none" sz="2800" dirty="0"/>
          </a:p>
        </p:txBody>
      </p:sp>
    </p:spTree>
    <p:extLst>
      <p:ext uri="{BB962C8B-B14F-4D97-AF65-F5344CB8AC3E}">
        <p14:creationId xmlns:p14="http://schemas.microsoft.com/office/powerpoint/2010/main" val="774623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D4DF-F3F6-4D0A-BE8F-8B58F28EB038}"/>
              </a:ext>
            </a:extLst>
          </p:cNvPr>
          <p:cNvSpPr>
            <a:spLocks noGrp="1"/>
          </p:cNvSpPr>
          <p:nvPr>
            <p:ph type="title"/>
          </p:nvPr>
        </p:nvSpPr>
        <p:spPr>
          <a:xfrm>
            <a:off x="479404" y="315912"/>
            <a:ext cx="11347492" cy="350838"/>
          </a:xfrm>
        </p:spPr>
        <p:txBody>
          <a:bodyPr/>
          <a:lstStyle/>
          <a:p>
            <a:r>
              <a:rPr lang="es-ES" sz="2700" dirty="0"/>
              <a:t>Presentación: El apoyo a la toma de decisiones, un nuevo abordaje de la toma de decisiones -</a:t>
            </a:r>
            <a:r>
              <a:rPr lang="en-GB" sz="2700" dirty="0"/>
              <a:t> 8</a:t>
            </a:r>
            <a:endParaRPr lang="x-none" sz="2700" dirty="0"/>
          </a:p>
        </p:txBody>
      </p:sp>
      <p:sp>
        <p:nvSpPr>
          <p:cNvPr id="4" name="Text Box 54">
            <a:extLst>
              <a:ext uri="{FF2B5EF4-FFF2-40B4-BE49-F238E27FC236}">
                <a16:creationId xmlns:a16="http://schemas.microsoft.com/office/drawing/2014/main" id="{8925811A-78D0-4BFB-B1A7-ED037F528B83}"/>
              </a:ext>
            </a:extLst>
          </p:cNvPr>
          <p:cNvSpPr txBox="1"/>
          <p:nvPr/>
        </p:nvSpPr>
        <p:spPr>
          <a:xfrm>
            <a:off x="933450" y="1250137"/>
            <a:ext cx="10439400" cy="467441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defRPr/>
            </a:pPr>
            <a:r>
              <a:rPr lang="es-ES" sz="1500" b="1" dirty="0"/>
              <a:t>Lista de comprobación de apoyo a la toma de decisiones </a:t>
            </a:r>
            <a:endParaRPr lang="es-ES" sz="1400" b="1" dirty="0"/>
          </a:p>
          <a:p>
            <a:r>
              <a:rPr lang="es-ES" sz="1400" dirty="0"/>
              <a:t>Con relación a proporcionar la información necesaria: </a:t>
            </a:r>
          </a:p>
          <a:p>
            <a:pPr marL="285750" lvl="0" indent="-285750" fontAlgn="base">
              <a:buFont typeface="Arial" panose="020B0604020202020204" pitchFamily="34" charset="0"/>
              <a:buChar char="•"/>
            </a:pPr>
            <a:r>
              <a:rPr lang="es-ES" sz="1400" dirty="0"/>
              <a:t>¿La persona dispone de toda la información pertinente que necesita para tomar una decisión determinada?</a:t>
            </a:r>
          </a:p>
          <a:p>
            <a:pPr marL="285750" lvl="0" indent="-285750" fontAlgn="base">
              <a:buFont typeface="Arial" panose="020B0604020202020204" pitchFamily="34" charset="0"/>
              <a:buChar char="•"/>
            </a:pPr>
            <a:r>
              <a:rPr lang="es-ES" sz="1400" dirty="0"/>
              <a:t>¿La persona tiene toda la información que le piden?</a:t>
            </a:r>
          </a:p>
          <a:p>
            <a:pPr marL="285750" indent="-285750">
              <a:buFont typeface="Arial" panose="020B0604020202020204" pitchFamily="34" charset="0"/>
              <a:buChar char="•"/>
            </a:pPr>
            <a:r>
              <a:rPr lang="es-ES" sz="1400" dirty="0"/>
              <a:t>¿Se le ha dado información sobre todas las opciones disponibles? </a:t>
            </a:r>
            <a:r>
              <a:rPr lang="en-US" sz="1400" dirty="0"/>
              <a:t>Communicate in an appropriate way:</a:t>
            </a:r>
            <a:endParaRPr lang="x-none" sz="1400"/>
          </a:p>
          <a:p>
            <a:endParaRPr lang="es-ES" sz="1400" dirty="0"/>
          </a:p>
          <a:p>
            <a:r>
              <a:rPr lang="es-ES" sz="1400" dirty="0"/>
              <a:t>Con relación a comunicar la información de una manera adecuada:</a:t>
            </a:r>
          </a:p>
          <a:p>
            <a:pPr marL="285750" lvl="0" indent="-285750" fontAlgn="base">
              <a:buFont typeface="Arial" panose="020B0604020202020204" pitchFamily="34" charset="0"/>
              <a:buChar char="•"/>
            </a:pPr>
            <a:r>
              <a:rPr lang="es-ES" sz="1400" dirty="0"/>
              <a:t>Explicar o presentar la información de la manera más fácil posible para que la persona la pueda comprender (por ejemplo, utilizando un lenguaje o unos medios visuales sencillos, claros y concisos). </a:t>
            </a:r>
          </a:p>
          <a:p>
            <a:pPr marL="285750" lvl="0" indent="-285750" fontAlgn="base">
              <a:buFont typeface="Arial" panose="020B0604020202020204" pitchFamily="34" charset="0"/>
              <a:buChar char="•"/>
            </a:pPr>
            <a:r>
              <a:rPr lang="es-ES" sz="1400" dirty="0"/>
              <a:t>Si es necesario, explorar diferentes métodos de comunicación, como la no verbal. </a:t>
            </a:r>
          </a:p>
          <a:p>
            <a:pPr marL="285750" indent="-285750">
              <a:buFont typeface="Arial" panose="020B0604020202020204" pitchFamily="34" charset="0"/>
              <a:buChar char="•"/>
            </a:pPr>
            <a:r>
              <a:rPr lang="es-ES" sz="1400" dirty="0"/>
              <a:t>Averiguar si hay alguien más que pueda ayudar a facilitar la comunicación (como un familiar, un trabajador de apoyo, un intérprete, un logopeda, un terapeuta del lenguaje o un defensor de los derechos en salud mental) y asegurarse de que la persona acepta esta ayuda. </a:t>
            </a:r>
            <a:endParaRPr lang="x-none" sz="1400"/>
          </a:p>
          <a:p>
            <a:endParaRPr lang="es-ES" sz="1400" dirty="0"/>
          </a:p>
          <a:p>
            <a:r>
              <a:rPr lang="es-ES" sz="1400" dirty="0"/>
              <a:t>Con relación a hacer que la persona se sienta cómoda: </a:t>
            </a:r>
          </a:p>
          <a:p>
            <a:pPr marL="285750" lvl="0" indent="-285750" fontAlgn="base">
              <a:buFont typeface="Arial" panose="020B0604020202020204" pitchFamily="34" charset="0"/>
              <a:buChar char="•"/>
            </a:pPr>
            <a:r>
              <a:rPr lang="es-ES" sz="1400" dirty="0"/>
              <a:t>Determinar si en algún momento concreto del día la persona comprende mejor las cosas. </a:t>
            </a:r>
          </a:p>
          <a:p>
            <a:pPr marL="285750" lvl="0" indent="-285750" fontAlgn="base">
              <a:buFont typeface="Arial" panose="020B0604020202020204" pitchFamily="34" charset="0"/>
              <a:buChar char="•"/>
            </a:pPr>
            <a:r>
              <a:rPr lang="es-ES" sz="1400" dirty="0"/>
              <a:t>Determinar si la persona se siente más cómoda en algunos lugares en concreto. </a:t>
            </a:r>
          </a:p>
          <a:p>
            <a:pPr marL="285750" indent="-285750">
              <a:buFont typeface="Arial" panose="020B0604020202020204" pitchFamily="34" charset="0"/>
              <a:buChar char="•"/>
            </a:pPr>
            <a:r>
              <a:rPr lang="es-ES" sz="1400" dirty="0"/>
              <a:t>Determinar si es posible aplazar la decisión para ver si la persona puede tomar la decisión más adelante, cuando las circunstancias sean adecuadas para ella.</a:t>
            </a:r>
            <a:r>
              <a:rPr lang="en-GB" sz="1400" dirty="0"/>
              <a:t>.</a:t>
            </a:r>
            <a:endParaRPr lang="x-none" sz="1400"/>
          </a:p>
          <a:p>
            <a:endParaRPr lang="es-ES" sz="1400" dirty="0"/>
          </a:p>
          <a:p>
            <a:r>
              <a:rPr lang="es-ES" sz="1400" dirty="0"/>
              <a:t>Con relación a apoyar a la persona: </a:t>
            </a:r>
          </a:p>
          <a:p>
            <a:pPr marL="285750" indent="-285750">
              <a:buFont typeface="Arial" panose="020B0604020202020204" pitchFamily="34" charset="0"/>
              <a:buChar char="•"/>
            </a:pPr>
            <a:r>
              <a:rPr lang="es-ES" sz="1400" dirty="0"/>
              <a:t>Determinar si hay alguien más que pueda ayudar a la persona a tomar una decisión o a expresar su opinión.</a:t>
            </a:r>
            <a:endParaRPr kumimoji="0" lang="x-none" sz="1400" b="0" i="0" u="none" strike="noStrike" kern="0" cap="none" spc="0" normalizeH="0" baseline="0" noProof="0" dirty="0">
              <a:ln>
                <a:noFill/>
              </a:ln>
              <a:solidFill>
                <a:srgbClr val="000000"/>
              </a:solidFill>
              <a:effectLst/>
              <a:uLnTx/>
              <a:uFillTx/>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31829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BAA1F7-9C12-FF40-86A5-934AECBD5518}"/>
              </a:ext>
            </a:extLst>
          </p:cNvPr>
          <p:cNvSpPr>
            <a:spLocks noGrp="1"/>
          </p:cNvSpPr>
          <p:nvPr>
            <p:ph type="body" sz="quarter" idx="13"/>
          </p:nvPr>
        </p:nvSpPr>
        <p:spPr>
          <a:xfrm>
            <a:off x="526257" y="1245209"/>
            <a:ext cx="11174400" cy="360000"/>
          </a:xfrm>
        </p:spPr>
        <p:txBody>
          <a:bodyPr/>
          <a:lstStyle/>
          <a:p>
            <a:r>
              <a:rPr lang="es-ES" dirty="0"/>
              <a:t>Diferencias entre el apoyo a la toma de decisiones y la toma de decisiones por sustitución </a:t>
            </a:r>
          </a:p>
        </p:txBody>
      </p:sp>
      <p:sp>
        <p:nvSpPr>
          <p:cNvPr id="3" name="Content Placeholder 2">
            <a:extLst>
              <a:ext uri="{FF2B5EF4-FFF2-40B4-BE49-F238E27FC236}">
                <a16:creationId xmlns:a16="http://schemas.microsoft.com/office/drawing/2014/main" id="{A0E39D55-40DE-4F9C-9A28-F94681F451D6}"/>
              </a:ext>
            </a:extLst>
          </p:cNvPr>
          <p:cNvSpPr>
            <a:spLocks noGrp="1"/>
          </p:cNvSpPr>
          <p:nvPr>
            <p:ph sz="quarter" idx="14"/>
          </p:nvPr>
        </p:nvSpPr>
        <p:spPr>
          <a:xfrm>
            <a:off x="571500" y="1771650"/>
            <a:ext cx="11110106" cy="4239537"/>
          </a:xfrm>
        </p:spPr>
        <p:txBody>
          <a:bodyPr>
            <a:noAutofit/>
          </a:bodyPr>
          <a:lstStyle/>
          <a:p>
            <a:r>
              <a:rPr lang="es-ES" sz="1900" dirty="0"/>
              <a:t>En el apoyo a la toma de decisiones, una persona de apoyo nunca toma ninguna decisión en nombre o en representación de otra</a:t>
            </a:r>
            <a:r>
              <a:rPr lang="en-GB" sz="1900" dirty="0"/>
              <a:t>. </a:t>
            </a:r>
          </a:p>
          <a:p>
            <a:r>
              <a:rPr lang="es-ES" sz="1900" dirty="0"/>
              <a:t>Todas las formas de apoyo, incluso las más intensivas, deben basarse en la </a:t>
            </a:r>
            <a:r>
              <a:rPr lang="es-ES" sz="1900" u="sng" dirty="0"/>
              <a:t>voluntad y las preferencias</a:t>
            </a:r>
            <a:r>
              <a:rPr lang="es-ES" sz="1900" dirty="0"/>
              <a:t> de la persona en cuestión. </a:t>
            </a:r>
            <a:r>
              <a:rPr lang="en-GB" sz="1900" dirty="0"/>
              <a:t> </a:t>
            </a:r>
            <a:endParaRPr lang="x-none" sz="1900" dirty="0"/>
          </a:p>
          <a:p>
            <a:r>
              <a:rPr lang="es-ES" sz="1900" dirty="0"/>
              <a:t>La voluntad y las preferencias de la persona son diferentes de lo que los demás consideran que es «su interés superior». </a:t>
            </a:r>
            <a:r>
              <a:rPr lang="en-GB" sz="1900" dirty="0"/>
              <a:t> </a:t>
            </a:r>
            <a:endParaRPr lang="x-none" sz="1900" dirty="0"/>
          </a:p>
          <a:p>
            <a:r>
              <a:rPr lang="es-ES" sz="1900" dirty="0"/>
              <a:t>Incluso en el caso de que las personas que toman decisiones por sustitución tengan buenas intenciones y crean que están haciendo lo necesario para una persona, ello no quiere decir que la persona en cuestión lo perciba de esta manera. </a:t>
            </a:r>
          </a:p>
          <a:p>
            <a:r>
              <a:rPr lang="es-ES" sz="1900" dirty="0"/>
              <a:t>Puede que la persona interprete el apoyo no solicitado o un apoyo inadecuado como una intrusión inaceptable en su vida privada y que incluso sea perjudicial.</a:t>
            </a:r>
            <a:endParaRPr lang="en-GB" sz="1900" dirty="0"/>
          </a:p>
          <a:p>
            <a:r>
              <a:rPr lang="es-ES" sz="1900" dirty="0"/>
              <a:t>Hay que sustituir el abordaje </a:t>
            </a:r>
            <a:r>
              <a:rPr lang="es-ES" sz="1900" i="1" dirty="0"/>
              <a:t>que vela por los intereses de la persona</a:t>
            </a:r>
            <a:r>
              <a:rPr lang="es-ES" sz="1900" dirty="0"/>
              <a:t> por uno diferente</a:t>
            </a:r>
            <a:r>
              <a:rPr lang="en-US" sz="1900" dirty="0"/>
              <a:t>. </a:t>
            </a:r>
          </a:p>
          <a:p>
            <a:endParaRPr lang="x-none" sz="1900" dirty="0"/>
          </a:p>
          <a:p>
            <a:endParaRPr lang="x-none" sz="1900" dirty="0"/>
          </a:p>
        </p:txBody>
      </p:sp>
      <p:sp>
        <p:nvSpPr>
          <p:cNvPr id="2" name="Title 1">
            <a:extLst>
              <a:ext uri="{FF2B5EF4-FFF2-40B4-BE49-F238E27FC236}">
                <a16:creationId xmlns:a16="http://schemas.microsoft.com/office/drawing/2014/main" id="{E5E7782D-1740-4C13-8B25-02931B8F1513}"/>
              </a:ext>
            </a:extLst>
          </p:cNvPr>
          <p:cNvSpPr>
            <a:spLocks noGrp="1"/>
          </p:cNvSpPr>
          <p:nvPr>
            <p:ph type="title"/>
          </p:nvPr>
        </p:nvSpPr>
        <p:spPr>
          <a:xfrm>
            <a:off x="422142" y="373062"/>
            <a:ext cx="11293608" cy="388938"/>
          </a:xfrm>
        </p:spPr>
        <p:txBody>
          <a:bodyPr/>
          <a:lstStyle/>
          <a:p>
            <a:r>
              <a:rPr lang="es-ES" sz="2700" dirty="0"/>
              <a:t>Presentación: El apoyo a la toma de decisiones, un nuevo abordaje de la toma de decisiones -</a:t>
            </a:r>
            <a:r>
              <a:rPr lang="en-GB" sz="2700" dirty="0"/>
              <a:t> 9</a:t>
            </a:r>
            <a:endParaRPr lang="x-none" sz="2700" dirty="0"/>
          </a:p>
        </p:txBody>
      </p:sp>
    </p:spTree>
    <p:extLst>
      <p:ext uri="{BB962C8B-B14F-4D97-AF65-F5344CB8AC3E}">
        <p14:creationId xmlns:p14="http://schemas.microsoft.com/office/powerpoint/2010/main" val="271571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2B6AE-E87F-4768-8A1A-E5C1C7CF677A}"/>
              </a:ext>
            </a:extLst>
          </p:cNvPr>
          <p:cNvSpPr>
            <a:spLocks noGrp="1"/>
          </p:cNvSpPr>
          <p:nvPr>
            <p:ph sz="quarter" idx="14"/>
          </p:nvPr>
        </p:nvSpPr>
        <p:spPr>
          <a:xfrm>
            <a:off x="507195" y="1600200"/>
            <a:ext cx="11174412" cy="4410988"/>
          </a:xfrm>
        </p:spPr>
        <p:txBody>
          <a:bodyPr/>
          <a:lstStyle/>
          <a:p>
            <a:pPr algn="just"/>
            <a:r>
              <a:rPr lang="es-ES" dirty="0"/>
              <a:t>Si una persona es incapaz de comunicar su voluntad y sus preferencias, incluso después de haberse esforzado al máximo, las decisiones se pueden tomar de acuerdo con </a:t>
            </a:r>
            <a:r>
              <a:rPr lang="es-ES" b="1" u="sng" dirty="0"/>
              <a:t>la interpretación más fiel de su voluntad y de sus preferencias</a:t>
            </a:r>
            <a:r>
              <a:rPr lang="es-ES" dirty="0"/>
              <a:t>.</a:t>
            </a:r>
          </a:p>
          <a:p>
            <a:pPr algn="just"/>
            <a:r>
              <a:rPr lang="es-ES" dirty="0"/>
              <a:t>Se pueden determinar, por ejemplo: </a:t>
            </a:r>
          </a:p>
          <a:p>
            <a:pPr lvl="2" algn="just" fontAlgn="base"/>
            <a:r>
              <a:rPr lang="es-ES" sz="2200" dirty="0"/>
              <a:t>consultando la información de la que se dispone sobre la persona, como su opinión sobre diferentes cuestiones, sus creencias, sus principios vitales, etc. </a:t>
            </a:r>
          </a:p>
          <a:p>
            <a:pPr lvl="2" algn="just" fontAlgn="base"/>
            <a:r>
              <a:rPr lang="es-ES" sz="2200" dirty="0"/>
              <a:t>consultando los documentos de decisiones anticipadas, que contienen información sobre la voluntad y las preferencias de la persona. </a:t>
            </a:r>
          </a:p>
        </p:txBody>
      </p:sp>
      <p:sp>
        <p:nvSpPr>
          <p:cNvPr id="2" name="Title 1">
            <a:extLst>
              <a:ext uri="{FF2B5EF4-FFF2-40B4-BE49-F238E27FC236}">
                <a16:creationId xmlns:a16="http://schemas.microsoft.com/office/drawing/2014/main" id="{AB2AEB60-ED16-4022-84D5-E9DF56983C38}"/>
              </a:ext>
            </a:extLst>
          </p:cNvPr>
          <p:cNvSpPr>
            <a:spLocks noGrp="1"/>
          </p:cNvSpPr>
          <p:nvPr>
            <p:ph type="title"/>
          </p:nvPr>
        </p:nvSpPr>
        <p:spPr>
          <a:xfrm>
            <a:off x="422142" y="506412"/>
            <a:ext cx="11293608" cy="369888"/>
          </a:xfrm>
        </p:spPr>
        <p:txBody>
          <a:bodyPr/>
          <a:lstStyle/>
          <a:p>
            <a:r>
              <a:rPr lang="es-ES" sz="2700" dirty="0"/>
              <a:t>Presentación: El apoyo a la toma de decisiones, un nuevo abordaje de la toma de decisiones -</a:t>
            </a:r>
            <a:r>
              <a:rPr lang="en-GB" sz="2700" dirty="0"/>
              <a:t> 10</a:t>
            </a:r>
            <a:endParaRPr lang="x-none" sz="2700" dirty="0"/>
          </a:p>
        </p:txBody>
      </p:sp>
    </p:spTree>
    <p:extLst>
      <p:ext uri="{BB962C8B-B14F-4D97-AF65-F5344CB8AC3E}">
        <p14:creationId xmlns:p14="http://schemas.microsoft.com/office/powerpoint/2010/main" val="756565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14151-032C-444E-ACA0-4BAF315623EA}"/>
              </a:ext>
            </a:extLst>
          </p:cNvPr>
          <p:cNvSpPr>
            <a:spLocks noGrp="1"/>
          </p:cNvSpPr>
          <p:nvPr>
            <p:ph sz="quarter" idx="14"/>
          </p:nvPr>
        </p:nvSpPr>
        <p:spPr>
          <a:xfrm>
            <a:off x="507195" y="1600200"/>
            <a:ext cx="11174412" cy="4410988"/>
          </a:xfrm>
        </p:spPr>
        <p:txBody>
          <a:bodyPr/>
          <a:lstStyle/>
          <a:p>
            <a:pPr algn="just"/>
            <a:r>
              <a:rPr lang="es-ES" dirty="0"/>
              <a:t>El apoyo a la toma de decisiones es diferente de los sistemas existentes tales como la tutela, la guarda y otros regímenes de toma de decisiones por sustitución</a:t>
            </a:r>
            <a:r>
              <a:rPr lang="en-US" dirty="0"/>
              <a:t>. </a:t>
            </a:r>
          </a:p>
          <a:p>
            <a:pPr algn="just"/>
            <a:r>
              <a:rPr lang="es-ES" dirty="0"/>
              <a:t>No es una manera nueva de describir estos modelos preexistentes</a:t>
            </a:r>
            <a:r>
              <a:rPr lang="en-US" dirty="0"/>
              <a:t>. </a:t>
            </a:r>
          </a:p>
          <a:p>
            <a:pPr algn="just"/>
            <a:r>
              <a:rPr lang="es-ES" dirty="0"/>
              <a:t>Significa aplicar un abordaje totalmente diferente en el que la persona siempre tiene la última palabra, porque las decisiones se toman de acuerdo con su voluntad y sus preferencias o con la interpretación más fiel de su voluntad y de sus preferencias.</a:t>
            </a:r>
            <a:endParaRPr lang="x-none" dirty="0"/>
          </a:p>
        </p:txBody>
      </p:sp>
      <p:sp>
        <p:nvSpPr>
          <p:cNvPr id="2" name="Title 1">
            <a:extLst>
              <a:ext uri="{FF2B5EF4-FFF2-40B4-BE49-F238E27FC236}">
                <a16:creationId xmlns:a16="http://schemas.microsoft.com/office/drawing/2014/main" id="{7E83F429-FA58-4B17-8B75-56AFF968126C}"/>
              </a:ext>
            </a:extLst>
          </p:cNvPr>
          <p:cNvSpPr>
            <a:spLocks noGrp="1"/>
          </p:cNvSpPr>
          <p:nvPr>
            <p:ph type="title"/>
          </p:nvPr>
        </p:nvSpPr>
        <p:spPr>
          <a:xfrm>
            <a:off x="422142" y="506412"/>
            <a:ext cx="11274558" cy="427038"/>
          </a:xfrm>
        </p:spPr>
        <p:txBody>
          <a:bodyPr/>
          <a:lstStyle/>
          <a:p>
            <a:r>
              <a:rPr lang="es-ES" sz="2800" dirty="0"/>
              <a:t>Presentación: El apoyo a la toma de decisiones, un nuevo abordaje de la toma de decisiones -</a:t>
            </a:r>
            <a:r>
              <a:rPr lang="en-GB" sz="2800" dirty="0"/>
              <a:t> 11</a:t>
            </a:r>
            <a:endParaRPr lang="x-none" sz="2800" dirty="0"/>
          </a:p>
        </p:txBody>
      </p:sp>
    </p:spTree>
    <p:extLst>
      <p:ext uri="{BB962C8B-B14F-4D97-AF65-F5344CB8AC3E}">
        <p14:creationId xmlns:p14="http://schemas.microsoft.com/office/powerpoint/2010/main" val="3528167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69F49-4571-4828-B8E0-9C01642B282F}"/>
              </a:ext>
            </a:extLst>
          </p:cNvPr>
          <p:cNvSpPr>
            <a:spLocks noGrp="1"/>
          </p:cNvSpPr>
          <p:nvPr>
            <p:ph sz="quarter" idx="14"/>
          </p:nvPr>
        </p:nvSpPr>
        <p:spPr>
          <a:xfrm>
            <a:off x="507195" y="1562100"/>
            <a:ext cx="11174412" cy="4449088"/>
          </a:xfrm>
        </p:spPr>
        <p:txBody>
          <a:bodyPr/>
          <a:lstStyle/>
          <a:p>
            <a:r>
              <a:rPr lang="es-ES" dirty="0"/>
              <a:t>El apoyo a la toma de decisiones es </a:t>
            </a:r>
            <a:r>
              <a:rPr lang="es-ES" b="1" u="sng" dirty="0"/>
              <a:t>voluntario</a:t>
            </a:r>
            <a:r>
              <a:rPr lang="en-GB" u="sng" dirty="0"/>
              <a:t>.</a:t>
            </a:r>
            <a:endParaRPr lang="x-none" u="sng" dirty="0"/>
          </a:p>
          <a:p>
            <a:r>
              <a:rPr lang="es-ES" dirty="0"/>
              <a:t>El apoyo a la toma de decisiones también significa que las personas pueden elegir realmente entre diferentes opciones aceptables y que nadie las obliga a tomar una decisión específica</a:t>
            </a:r>
            <a:r>
              <a:rPr lang="en-GB" dirty="0"/>
              <a:t>. </a:t>
            </a:r>
          </a:p>
          <a:p>
            <a:r>
              <a:rPr lang="es-ES" dirty="0"/>
              <a:t>Ejercer el derecho a tomar decisiones no debe ir acompañado de ninguna amenaza de coacción ni de ningún castigo. </a:t>
            </a:r>
          </a:p>
          <a:p>
            <a:pPr marL="0" indent="0">
              <a:buNone/>
            </a:pPr>
            <a:endParaRPr lang="x-none" dirty="0"/>
          </a:p>
          <a:p>
            <a:endParaRPr lang="x-none" dirty="0"/>
          </a:p>
        </p:txBody>
      </p:sp>
      <p:sp>
        <p:nvSpPr>
          <p:cNvPr id="2" name="Title 1">
            <a:extLst>
              <a:ext uri="{FF2B5EF4-FFF2-40B4-BE49-F238E27FC236}">
                <a16:creationId xmlns:a16="http://schemas.microsoft.com/office/drawing/2014/main" id="{3ED6161A-6247-40B9-A3DF-CD4378489262}"/>
              </a:ext>
            </a:extLst>
          </p:cNvPr>
          <p:cNvSpPr>
            <a:spLocks noGrp="1"/>
          </p:cNvSpPr>
          <p:nvPr>
            <p:ph type="title"/>
          </p:nvPr>
        </p:nvSpPr>
        <p:spPr>
          <a:xfrm>
            <a:off x="422142" y="506412"/>
            <a:ext cx="11179308" cy="427038"/>
          </a:xfrm>
        </p:spPr>
        <p:txBody>
          <a:bodyPr/>
          <a:lstStyle/>
          <a:p>
            <a:r>
              <a:rPr lang="es-ES" sz="2800" dirty="0"/>
              <a:t>Presentación: El apoyo a la toma de decisiones, un nuevo abordaje de la toma de decisiones -</a:t>
            </a:r>
            <a:r>
              <a:rPr lang="en-GB" sz="2800" dirty="0"/>
              <a:t> 12</a:t>
            </a:r>
            <a:endParaRPr lang="x-none" sz="2800" dirty="0"/>
          </a:p>
        </p:txBody>
      </p:sp>
    </p:spTree>
    <p:extLst>
      <p:ext uri="{BB962C8B-B14F-4D97-AF65-F5344CB8AC3E}">
        <p14:creationId xmlns:p14="http://schemas.microsoft.com/office/powerpoint/2010/main" val="2164801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3E01D-CCE6-4929-9B69-68E6668215BA}"/>
              </a:ext>
            </a:extLst>
          </p:cNvPr>
          <p:cNvSpPr>
            <a:spLocks noGrp="1"/>
          </p:cNvSpPr>
          <p:nvPr>
            <p:ph sz="quarter" idx="14"/>
          </p:nvPr>
        </p:nvSpPr>
        <p:spPr>
          <a:xfrm>
            <a:off x="507195" y="1581150"/>
            <a:ext cx="11174412" cy="4430038"/>
          </a:xfrm>
        </p:spPr>
        <p:txBody>
          <a:bodyPr/>
          <a:lstStyle/>
          <a:p>
            <a:pPr algn="just"/>
            <a:r>
              <a:rPr lang="es-ES" dirty="0"/>
              <a:t>Muchas personas han expresado su preocupación por el hecho de que, en algunas situaciones, si la persona rechaza el apoyo, puede que ella u otras personas corran peligro</a:t>
            </a:r>
            <a:r>
              <a:rPr lang="en-GB" dirty="0"/>
              <a:t>. </a:t>
            </a:r>
            <a:endParaRPr lang="en-US" dirty="0"/>
          </a:p>
          <a:p>
            <a:pPr algn="just"/>
            <a:r>
              <a:rPr lang="es-ES" dirty="0"/>
              <a:t>Sin embargo, es importante tener en cuenta que el hecho de imponer o de forzar un tratamiento puede causar un daño inmediato y/o futuro.</a:t>
            </a:r>
            <a:r>
              <a:rPr lang="en-US" dirty="0"/>
              <a:t>. </a:t>
            </a:r>
          </a:p>
          <a:p>
            <a:pPr algn="just"/>
            <a:r>
              <a:rPr lang="es-ES" dirty="0"/>
              <a:t>El daño causado a la persona se puede manifestar de muchas maneras diferentes</a:t>
            </a:r>
            <a:r>
              <a:rPr lang="en-US" dirty="0"/>
              <a:t>. </a:t>
            </a:r>
          </a:p>
          <a:p>
            <a:pPr algn="just"/>
            <a:r>
              <a:rPr lang="es-ES" dirty="0"/>
              <a:t>El hecho de que se respeten las decisiones de las personas no debe utilizarse como una excusa para desatender a una persona que esté angustiada o para no prestarle atención</a:t>
            </a:r>
            <a:r>
              <a:rPr lang="en-US" dirty="0"/>
              <a:t>. </a:t>
            </a:r>
          </a:p>
          <a:p>
            <a:pPr algn="just"/>
            <a:r>
              <a:rPr lang="es-ES" dirty="0"/>
              <a:t>La CDPD exige que las personas de apoyo adopten un compromiso firme para con la persona y que le ofrezcan opciones que sean aceptables</a:t>
            </a:r>
            <a:r>
              <a:rPr lang="en-US" dirty="0"/>
              <a:t>.</a:t>
            </a:r>
          </a:p>
        </p:txBody>
      </p:sp>
      <p:sp>
        <p:nvSpPr>
          <p:cNvPr id="2" name="Title 1">
            <a:extLst>
              <a:ext uri="{FF2B5EF4-FFF2-40B4-BE49-F238E27FC236}">
                <a16:creationId xmlns:a16="http://schemas.microsoft.com/office/drawing/2014/main" id="{64D6440D-DB10-4B6B-B1C9-346E26580CE0}"/>
              </a:ext>
            </a:extLst>
          </p:cNvPr>
          <p:cNvSpPr>
            <a:spLocks noGrp="1"/>
          </p:cNvSpPr>
          <p:nvPr>
            <p:ph type="title"/>
          </p:nvPr>
        </p:nvSpPr>
        <p:spPr>
          <a:xfrm>
            <a:off x="422142" y="506412"/>
            <a:ext cx="11350758" cy="407988"/>
          </a:xfrm>
        </p:spPr>
        <p:txBody>
          <a:bodyPr/>
          <a:lstStyle/>
          <a:p>
            <a:r>
              <a:rPr lang="es-ES" sz="2800" dirty="0"/>
              <a:t>Presentación: El apoyo a la toma de decisiones, un nuevo abordaje de la toma de decisiones -</a:t>
            </a:r>
            <a:r>
              <a:rPr lang="en-GB" sz="2800" dirty="0"/>
              <a:t> 13</a:t>
            </a:r>
            <a:endParaRPr lang="x-none" sz="2800" dirty="0"/>
          </a:p>
        </p:txBody>
      </p:sp>
    </p:spTree>
    <p:extLst>
      <p:ext uri="{BB962C8B-B14F-4D97-AF65-F5344CB8AC3E}">
        <p14:creationId xmlns:p14="http://schemas.microsoft.com/office/powerpoint/2010/main" val="3604809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37250-EE72-499D-9AC2-04B31EB8465D}"/>
              </a:ext>
            </a:extLst>
          </p:cNvPr>
          <p:cNvSpPr>
            <a:spLocks noGrp="1"/>
          </p:cNvSpPr>
          <p:nvPr>
            <p:ph sz="quarter" idx="14"/>
          </p:nvPr>
        </p:nvSpPr>
        <p:spPr>
          <a:xfrm>
            <a:off x="507195" y="1600200"/>
            <a:ext cx="11174412" cy="4410988"/>
          </a:xfrm>
        </p:spPr>
        <p:txBody>
          <a:bodyPr/>
          <a:lstStyle/>
          <a:p>
            <a:pPr algn="just"/>
            <a:r>
              <a:rPr lang="es-ES" dirty="0"/>
              <a:t>En muchos países, la legislación y los marcos políticos existentes siguen previendo modelos de toma de decisiones por sustitución</a:t>
            </a:r>
            <a:r>
              <a:rPr lang="en-GB" dirty="0"/>
              <a:t>. </a:t>
            </a:r>
          </a:p>
          <a:p>
            <a:pPr algn="just"/>
            <a:r>
              <a:rPr lang="es-ES" dirty="0"/>
              <a:t>Es fundamental, pues, hacer presión y defender los derechos en salud mental para cambiar las leyes, las políticas y las prácticas vigentes que no estén en consonancia con la CDPD. </a:t>
            </a:r>
            <a:r>
              <a:rPr lang="en-GB" dirty="0"/>
              <a:t> </a:t>
            </a:r>
            <a:endParaRPr lang="x-none" dirty="0"/>
          </a:p>
          <a:p>
            <a:pPr algn="just"/>
            <a:r>
              <a:rPr lang="es-ES" dirty="0"/>
              <a:t>Hay muchas cosas que se pueden hacer para ayudar a las personas a tomar sus propias decisiones, incluso dentro de los marcos legales o políticos vigentes</a:t>
            </a:r>
            <a:r>
              <a:rPr lang="en-GB" dirty="0"/>
              <a:t>. </a:t>
            </a:r>
          </a:p>
          <a:p>
            <a:pPr algn="just"/>
            <a:r>
              <a:rPr lang="es-ES" dirty="0"/>
              <a:t>Además, también es posible apoyarlas para que pongan fin a sus regímenes de toma de decisiones por sustitución.</a:t>
            </a:r>
            <a:endParaRPr lang="x-none" dirty="0"/>
          </a:p>
          <a:p>
            <a:pPr algn="just"/>
            <a:endParaRPr lang="x-none" dirty="0"/>
          </a:p>
        </p:txBody>
      </p:sp>
      <p:sp>
        <p:nvSpPr>
          <p:cNvPr id="2" name="Title 1">
            <a:extLst>
              <a:ext uri="{FF2B5EF4-FFF2-40B4-BE49-F238E27FC236}">
                <a16:creationId xmlns:a16="http://schemas.microsoft.com/office/drawing/2014/main" id="{5532E378-0C4E-4D63-B71A-C68D8DA6F823}"/>
              </a:ext>
            </a:extLst>
          </p:cNvPr>
          <p:cNvSpPr>
            <a:spLocks noGrp="1"/>
          </p:cNvSpPr>
          <p:nvPr>
            <p:ph type="title"/>
          </p:nvPr>
        </p:nvSpPr>
        <p:spPr>
          <a:xfrm>
            <a:off x="422142" y="506412"/>
            <a:ext cx="11179308" cy="331788"/>
          </a:xfrm>
        </p:spPr>
        <p:txBody>
          <a:bodyPr/>
          <a:lstStyle/>
          <a:p>
            <a:r>
              <a:rPr lang="es-ES" sz="2800" dirty="0"/>
              <a:t>Presentación: El apoyo a la toma de decisiones, un nuevo abordaje de la toma de decisiones -</a:t>
            </a:r>
            <a:r>
              <a:rPr lang="en-GB" sz="2800" dirty="0"/>
              <a:t> 14</a:t>
            </a:r>
            <a:endParaRPr lang="x-none" sz="2800" dirty="0"/>
          </a:p>
        </p:txBody>
      </p:sp>
    </p:spTree>
    <p:extLst>
      <p:ext uri="{BB962C8B-B14F-4D97-AF65-F5344CB8AC3E}">
        <p14:creationId xmlns:p14="http://schemas.microsoft.com/office/powerpoint/2010/main" val="2563189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EF340-D7C0-40C7-BD35-8DE161E9A8F5}"/>
              </a:ext>
            </a:extLst>
          </p:cNvPr>
          <p:cNvSpPr>
            <a:spLocks noGrp="1"/>
          </p:cNvSpPr>
          <p:nvPr>
            <p:ph sz="quarter" idx="14"/>
          </p:nvPr>
        </p:nvSpPr>
        <p:spPr/>
        <p:txBody>
          <a:bodyPr/>
          <a:lstStyle/>
          <a:p>
            <a:pPr marL="0" indent="0">
              <a:buNone/>
            </a:pPr>
            <a:r>
              <a:rPr lang="en-GB" dirty="0"/>
              <a:t> </a:t>
            </a:r>
            <a:endParaRPr lang="x-none" dirty="0"/>
          </a:p>
          <a:p>
            <a:endParaRPr lang="x-none" dirty="0"/>
          </a:p>
        </p:txBody>
      </p:sp>
      <p:sp>
        <p:nvSpPr>
          <p:cNvPr id="2" name="Title 1">
            <a:extLst>
              <a:ext uri="{FF2B5EF4-FFF2-40B4-BE49-F238E27FC236}">
                <a16:creationId xmlns:a16="http://schemas.microsoft.com/office/drawing/2014/main" id="{3EA34361-D78B-447B-886A-622E23678238}"/>
              </a:ext>
            </a:extLst>
          </p:cNvPr>
          <p:cNvSpPr>
            <a:spLocks noGrp="1"/>
          </p:cNvSpPr>
          <p:nvPr>
            <p:ph type="title"/>
          </p:nvPr>
        </p:nvSpPr>
        <p:spPr>
          <a:xfrm>
            <a:off x="422142" y="506412"/>
            <a:ext cx="11312658" cy="446088"/>
          </a:xfrm>
        </p:spPr>
        <p:txBody>
          <a:bodyPr>
            <a:normAutofit fontScale="90000"/>
          </a:bodyPr>
          <a:lstStyle/>
          <a:p>
            <a:r>
              <a:rPr lang="es-ES" dirty="0"/>
              <a:t>Presentación: Pasar de la toma de decisiones por sustitución al apoyo a la toma de decisiones</a:t>
            </a:r>
            <a:endParaRPr lang="x-none" dirty="0"/>
          </a:p>
        </p:txBody>
      </p:sp>
      <p:graphicFrame>
        <p:nvGraphicFramePr>
          <p:cNvPr id="8" name="Table 7">
            <a:extLst>
              <a:ext uri="{FF2B5EF4-FFF2-40B4-BE49-F238E27FC236}">
                <a16:creationId xmlns:a16="http://schemas.microsoft.com/office/drawing/2014/main" id="{3BBCD69E-C064-8041-8C0E-A8E776FF106E}"/>
              </a:ext>
            </a:extLst>
          </p:cNvPr>
          <p:cNvGraphicFramePr>
            <a:graphicFrameLocks noGrp="1"/>
          </p:cNvGraphicFramePr>
          <p:nvPr>
            <p:extLst>
              <p:ext uri="{D42A27DB-BD31-4B8C-83A1-F6EECF244321}">
                <p14:modId xmlns:p14="http://schemas.microsoft.com/office/powerpoint/2010/main" val="3189481477"/>
              </p:ext>
            </p:extLst>
          </p:nvPr>
        </p:nvGraphicFramePr>
        <p:xfrm>
          <a:off x="671513" y="1511188"/>
          <a:ext cx="11010094" cy="4282774"/>
        </p:xfrm>
        <a:graphic>
          <a:graphicData uri="http://schemas.openxmlformats.org/drawingml/2006/table">
            <a:tbl>
              <a:tblPr firstRow="1" bandRow="1">
                <a:tableStyleId>{2D5ABB26-0587-4C30-8999-92F81FD0307C}</a:tableStyleId>
              </a:tblPr>
              <a:tblGrid>
                <a:gridCol w="4491037">
                  <a:extLst>
                    <a:ext uri="{9D8B030D-6E8A-4147-A177-3AD203B41FA5}">
                      <a16:colId xmlns:a16="http://schemas.microsoft.com/office/drawing/2014/main" val="667304906"/>
                    </a:ext>
                  </a:extLst>
                </a:gridCol>
                <a:gridCol w="6519057">
                  <a:extLst>
                    <a:ext uri="{9D8B030D-6E8A-4147-A177-3AD203B41FA5}">
                      <a16:colId xmlns:a16="http://schemas.microsoft.com/office/drawing/2014/main" val="2875541059"/>
                    </a:ext>
                  </a:extLst>
                </a:gridCol>
              </a:tblGrid>
              <a:tr h="284086">
                <a:tc>
                  <a:txBody>
                    <a:bodyPr/>
                    <a:lstStyle/>
                    <a:p>
                      <a:r>
                        <a:rPr lang="en-US" sz="1200" b="1" dirty="0">
                          <a:solidFill>
                            <a:schemeClr val="bg1"/>
                          </a:solidFill>
                          <a:latin typeface="Century Gothic" panose="020B0502020202020204" pitchFamily="34" charset="0"/>
                        </a:rPr>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200" b="1" dirty="0">
                          <a:solidFill>
                            <a:schemeClr val="bg1"/>
                          </a:solidFill>
                          <a:latin typeface="Century Gothic" panose="020B0502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99442841"/>
                  </a:ext>
                </a:extLst>
              </a:tr>
              <a:tr h="681807">
                <a:tc>
                  <a:txBody>
                    <a:bodyPr/>
                    <a:lstStyle/>
                    <a:p>
                      <a:pPr marL="146685" indent="-6350" algn="just">
                        <a:lnSpc>
                          <a:spcPct val="107000"/>
                        </a:lnSpc>
                        <a:spcAft>
                          <a:spcPts val="0"/>
                        </a:spcAft>
                      </a:pPr>
                      <a:r>
                        <a:rPr lang="es-ES" sz="1200">
                          <a:solidFill>
                            <a:srgbClr val="CC0000"/>
                          </a:solidFill>
                          <a:effectLst/>
                          <a:latin typeface="Calibri"/>
                          <a:ea typeface="Calibri"/>
                          <a:cs typeface="Arial"/>
                        </a:rPr>
                        <a:t>La suposición de que las personas con discapacidad psicosocial, intelectual o cognitiva no tienen la capacidad/habilidad mental necesaria para tomar sus propias decisiones.</a:t>
                      </a:r>
                      <a:r>
                        <a:rPr lang="es-ES" sz="1200">
                          <a:solidFill>
                            <a:srgbClr val="554C4B"/>
                          </a:solidFill>
                          <a:effectLst/>
                          <a:latin typeface="Calibri"/>
                          <a:ea typeface="Calibri"/>
                          <a:cs typeface="Arial"/>
                        </a:rPr>
                        <a:t> </a:t>
                      </a:r>
                      <a:endParaRPr lang="es-ES" sz="1200">
                        <a:solidFill>
                          <a:srgbClr val="000000"/>
                        </a:solidFill>
                        <a:effectLst/>
                        <a:latin typeface="Calibri"/>
                        <a:ea typeface="Calibri"/>
                        <a:cs typeface="Arial"/>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just">
                        <a:lnSpc>
                          <a:spcPct val="107000"/>
                        </a:lnSpc>
                        <a:spcAft>
                          <a:spcPts val="0"/>
                        </a:spcAft>
                      </a:pPr>
                      <a:r>
                        <a:rPr lang="es-ES" sz="1200" dirty="0">
                          <a:solidFill>
                            <a:srgbClr val="006B00"/>
                          </a:solidFill>
                          <a:effectLst/>
                          <a:latin typeface="Calibri"/>
                          <a:ea typeface="Calibri"/>
                          <a:cs typeface="Arial"/>
                        </a:rPr>
                        <a:t>La suposición de que las personas con discapacidad psicosocial, intelectual o cognitiva pueden tomar decisiones por ellas mismas y para ellas mismas, con ajustes y/o, en caso de que lo deseen, con la ayuda de sus personas de apoyo. </a:t>
                      </a:r>
                      <a:endParaRPr lang="es-ES" sz="1200" dirty="0">
                        <a:solidFill>
                          <a:srgbClr val="000000"/>
                        </a:solidFill>
                        <a:effectLst/>
                        <a:latin typeface="Calibri"/>
                        <a:ea typeface="Calibri"/>
                        <a:cs typeface="Arial"/>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182042"/>
                  </a:ext>
                </a:extLst>
              </a:tr>
              <a:tr h="482946">
                <a:tc>
                  <a:txBody>
                    <a:bodyPr/>
                    <a:lstStyle/>
                    <a:p>
                      <a:pPr marL="146685" indent="-6350" algn="just">
                        <a:lnSpc>
                          <a:spcPct val="107000"/>
                        </a:lnSpc>
                        <a:spcAft>
                          <a:spcPts val="0"/>
                        </a:spcAft>
                      </a:pPr>
                      <a:r>
                        <a:rPr lang="es-ES" sz="1200">
                          <a:solidFill>
                            <a:srgbClr val="CC0000"/>
                          </a:solidFill>
                          <a:effectLst/>
                          <a:latin typeface="Calibri"/>
                          <a:ea typeface="Calibri"/>
                          <a:cs typeface="Arial"/>
                        </a:rPr>
                        <a:t>Algunas personas tienen derecho a tomar todas las decisiones por sí mismas y otras no. </a:t>
                      </a:r>
                      <a:endParaRPr lang="es-ES" sz="120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just">
                        <a:lnSpc>
                          <a:spcPct val="107000"/>
                        </a:lnSpc>
                        <a:spcAft>
                          <a:spcPts val="0"/>
                        </a:spcAft>
                      </a:pPr>
                      <a:r>
                        <a:rPr lang="es-ES" sz="1200">
                          <a:solidFill>
                            <a:srgbClr val="006B00"/>
                          </a:solidFill>
                          <a:effectLst/>
                          <a:latin typeface="Calibri"/>
                          <a:ea typeface="Calibri"/>
                          <a:cs typeface="Arial"/>
                        </a:rPr>
                        <a:t>Todas las personas tienen derecho, siempre, a tomar decisiones, incluso decisiones sobre si quieren recibir apoyo a la hora de tomar una decisión. </a:t>
                      </a:r>
                      <a:endParaRPr lang="es-ES" sz="120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087392"/>
                  </a:ext>
                </a:extLst>
              </a:tr>
              <a:tr h="482946">
                <a:tc>
                  <a:txBody>
                    <a:bodyPr/>
                    <a:lstStyle/>
                    <a:p>
                      <a:pPr marL="146685" indent="-6350" algn="just">
                        <a:lnSpc>
                          <a:spcPct val="107000"/>
                        </a:lnSpc>
                        <a:spcAft>
                          <a:spcPts val="95"/>
                        </a:spcAft>
                      </a:pPr>
                      <a:r>
                        <a:rPr lang="es-ES" sz="1200">
                          <a:solidFill>
                            <a:srgbClr val="C00000"/>
                          </a:solidFill>
                          <a:effectLst/>
                          <a:latin typeface="Calibri"/>
                          <a:ea typeface="Calibri"/>
                          <a:cs typeface="Arial"/>
                        </a:rPr>
                        <a:t>Evaluar los déficits en competencia </a:t>
                      </a:r>
                      <a:endParaRPr lang="es-ES" sz="1200">
                        <a:solidFill>
                          <a:srgbClr val="000000"/>
                        </a:solidFill>
                        <a:effectLst/>
                        <a:latin typeface="Calibri"/>
                        <a:ea typeface="Calibri"/>
                        <a:cs typeface="Arial"/>
                      </a:endParaRPr>
                    </a:p>
                    <a:p>
                      <a:pPr marL="146685" indent="-6350" algn="just">
                        <a:lnSpc>
                          <a:spcPct val="107000"/>
                        </a:lnSpc>
                        <a:spcAft>
                          <a:spcPts val="0"/>
                        </a:spcAft>
                      </a:pPr>
                      <a:r>
                        <a:rPr lang="es-ES" sz="1200">
                          <a:solidFill>
                            <a:srgbClr val="C00000"/>
                          </a:solidFill>
                          <a:effectLst/>
                          <a:latin typeface="Calibri"/>
                          <a:ea typeface="Calibri"/>
                          <a:cs typeface="Arial"/>
                        </a:rPr>
                        <a:t>(capacidad de hecho).</a:t>
                      </a:r>
                      <a:endParaRPr lang="es-ES" sz="1200">
                        <a:solidFill>
                          <a:srgbClr val="000000"/>
                        </a:solidFill>
                        <a:effectLst/>
                        <a:latin typeface="Calibri"/>
                        <a:ea typeface="Calibri"/>
                        <a:cs typeface="Arial"/>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just">
                        <a:lnSpc>
                          <a:spcPct val="107000"/>
                        </a:lnSpc>
                        <a:spcAft>
                          <a:spcPts val="0"/>
                        </a:spcAft>
                      </a:pPr>
                      <a:r>
                        <a:rPr lang="es-ES" sz="1200" dirty="0">
                          <a:solidFill>
                            <a:srgbClr val="006B00"/>
                          </a:solidFill>
                          <a:effectLst/>
                          <a:latin typeface="Calibri"/>
                          <a:ea typeface="Calibri"/>
                          <a:cs typeface="Arial"/>
                        </a:rPr>
                        <a:t>Averiguar la clase y el grado de apoyo que puede ser necesario para tomar decisiones.</a:t>
                      </a:r>
                      <a:r>
                        <a:rPr lang="es-ES" sz="1200" dirty="0">
                          <a:solidFill>
                            <a:srgbClr val="554C4B"/>
                          </a:solidFill>
                          <a:effectLst/>
                          <a:latin typeface="Calibri"/>
                          <a:ea typeface="Calibri"/>
                          <a:cs typeface="Arial"/>
                        </a:rPr>
                        <a:t> </a:t>
                      </a:r>
                      <a:endParaRPr lang="es-ES" sz="1200" dirty="0">
                        <a:solidFill>
                          <a:srgbClr val="000000"/>
                        </a:solidFill>
                        <a:effectLst/>
                        <a:latin typeface="Calibri"/>
                        <a:ea typeface="Calibri"/>
                        <a:cs typeface="Arial"/>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495232"/>
                  </a:ext>
                </a:extLst>
              </a:tr>
              <a:tr h="482946">
                <a:tc>
                  <a:txBody>
                    <a:bodyPr/>
                    <a:lstStyle/>
                    <a:p>
                      <a:pPr marL="146685" indent="-6350" algn="just">
                        <a:lnSpc>
                          <a:spcPct val="107000"/>
                        </a:lnSpc>
                        <a:spcAft>
                          <a:spcPts val="0"/>
                        </a:spcAft>
                      </a:pPr>
                      <a:r>
                        <a:rPr lang="es-ES" sz="1200">
                          <a:solidFill>
                            <a:srgbClr val="CC0000"/>
                          </a:solidFill>
                          <a:effectLst/>
                          <a:latin typeface="Calibri"/>
                          <a:ea typeface="Calibri"/>
                          <a:cs typeface="Arial"/>
                        </a:rPr>
                        <a:t>Internar a una persona en los servicios sociales y de salud mental. </a:t>
                      </a:r>
                      <a:r>
                        <a:rPr lang="es-ES" sz="1200">
                          <a:solidFill>
                            <a:srgbClr val="554C4B"/>
                          </a:solidFill>
                          <a:effectLst/>
                          <a:latin typeface="Calibri"/>
                          <a:ea typeface="Calibri"/>
                          <a:cs typeface="Arial"/>
                        </a:rPr>
                        <a:t> </a:t>
                      </a:r>
                      <a:endParaRPr lang="es-ES" sz="120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just">
                        <a:lnSpc>
                          <a:spcPct val="107000"/>
                        </a:lnSpc>
                        <a:spcAft>
                          <a:spcPts val="0"/>
                        </a:spcAft>
                      </a:pPr>
                      <a:r>
                        <a:rPr lang="es-ES" sz="1200">
                          <a:solidFill>
                            <a:srgbClr val="006B00"/>
                          </a:solidFill>
                          <a:effectLst/>
                          <a:latin typeface="Calibri"/>
                          <a:ea typeface="Calibri"/>
                          <a:cs typeface="Arial"/>
                        </a:rPr>
                        <a:t>Buscar si hay alternativas de apoyo en la comunidad, si la persona en cuestión lo desea. </a:t>
                      </a:r>
                      <a:endParaRPr lang="es-ES" sz="120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755292"/>
                  </a:ext>
                </a:extLst>
              </a:tr>
              <a:tr h="681807">
                <a:tc>
                  <a:txBody>
                    <a:bodyPr/>
                    <a:lstStyle/>
                    <a:p>
                      <a:pPr marL="146685" indent="-6350" algn="just">
                        <a:lnSpc>
                          <a:spcPct val="107000"/>
                        </a:lnSpc>
                        <a:spcAft>
                          <a:spcPts val="0"/>
                        </a:spcAft>
                      </a:pPr>
                      <a:r>
                        <a:rPr lang="es-ES" sz="1200">
                          <a:solidFill>
                            <a:srgbClr val="CC0000"/>
                          </a:solidFill>
                          <a:effectLst/>
                          <a:latin typeface="Calibri"/>
                          <a:ea typeface="Calibri"/>
                          <a:cs typeface="Arial"/>
                        </a:rPr>
                        <a:t>Velar por los intereses de una persona, de manera que son otras personas las que determinan cuáles son las decisiones o medidas más adecuadas para esta ella. </a:t>
                      </a:r>
                      <a:endParaRPr lang="es-ES" sz="120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just">
                        <a:lnSpc>
                          <a:spcPct val="107000"/>
                        </a:lnSpc>
                        <a:spcAft>
                          <a:spcPts val="0"/>
                        </a:spcAft>
                      </a:pPr>
                      <a:r>
                        <a:rPr lang="es-ES" sz="1200" dirty="0">
                          <a:solidFill>
                            <a:srgbClr val="006B00"/>
                          </a:solidFill>
                          <a:effectLst/>
                          <a:latin typeface="Calibri"/>
                          <a:ea typeface="Calibri"/>
                          <a:cs typeface="Arial"/>
                        </a:rPr>
                        <a:t>Respetar la voluntad y las preferencias de una persona, por lo que todas las decisiones las toma esa persona de acuerdo con su voluntad y sus preferencias y, en los casos en que, a pesar de que la persona se haya esforzado al máximo, no haya sido posible determinar su voluntad y sus preferencias, mediante la interpretación más fiel de su voluntad y de sus preferencias. </a:t>
                      </a:r>
                      <a:endParaRPr lang="es-ES" sz="1200" dirty="0">
                        <a:solidFill>
                          <a:srgbClr val="000000"/>
                        </a:solidFill>
                        <a:effectLst/>
                        <a:latin typeface="Calibri"/>
                        <a:ea typeface="Calibri"/>
                        <a:cs typeface="Arial"/>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28760"/>
                  </a:ext>
                </a:extLst>
              </a:tr>
              <a:tr h="652892">
                <a:tc>
                  <a:txBody>
                    <a:bodyPr/>
                    <a:lstStyle/>
                    <a:p>
                      <a:pPr marL="146685" indent="-6350" algn="just">
                        <a:lnSpc>
                          <a:spcPct val="107000"/>
                        </a:lnSpc>
                        <a:spcAft>
                          <a:spcPts val="0"/>
                        </a:spcAft>
                      </a:pPr>
                      <a:r>
                        <a:rPr lang="es-ES" sz="1200" dirty="0">
                          <a:solidFill>
                            <a:srgbClr val="CC0000"/>
                          </a:solidFill>
                          <a:effectLst/>
                          <a:latin typeface="Calibri"/>
                          <a:ea typeface="Calibri"/>
                          <a:cs typeface="Arial"/>
                        </a:rPr>
                        <a:t>Toma de decisiones por sustitución y designación de personas que toman decisiones por sustitución, de manera que es otra persona quien toma decisiones por una persona en función de sus propios criterios y no de acuerdo con la voluntad y las preferencias de aquella persona. </a:t>
                      </a:r>
                      <a:endParaRPr lang="es-ES" sz="1200" dirty="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 indent="-6350" algn="just">
                        <a:lnSpc>
                          <a:spcPct val="107000"/>
                        </a:lnSpc>
                        <a:spcAft>
                          <a:spcPts val="0"/>
                        </a:spcAft>
                      </a:pPr>
                      <a:r>
                        <a:rPr lang="es-ES" sz="1200" dirty="0">
                          <a:solidFill>
                            <a:srgbClr val="006B00"/>
                          </a:solidFill>
                          <a:effectLst/>
                          <a:latin typeface="Calibri"/>
                          <a:ea typeface="Calibri"/>
                          <a:cs typeface="Arial"/>
                        </a:rPr>
                        <a:t>Apoyo a la toma de decisiones, de manera que las personas tomen decisiones por ellas mismas y para sí mismas y, si lo desean, con el apoyo de otras personas. </a:t>
                      </a:r>
                      <a:endParaRPr lang="es-ES" sz="1200" dirty="0">
                        <a:solidFill>
                          <a:srgbClr val="000000"/>
                        </a:solidFill>
                        <a:effectLst/>
                        <a:latin typeface="Calibri"/>
                        <a:ea typeface="Calibri"/>
                        <a:cs typeface="Arial"/>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731282"/>
                  </a:ext>
                </a:extLst>
              </a:tr>
            </a:tbl>
          </a:graphicData>
        </a:graphic>
      </p:graphicFrame>
    </p:spTree>
    <p:extLst>
      <p:ext uri="{BB962C8B-B14F-4D97-AF65-F5344CB8AC3E}">
        <p14:creationId xmlns:p14="http://schemas.microsoft.com/office/powerpoint/2010/main" val="192785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CDF2-B472-4F34-B98F-EB095A544E62}"/>
              </a:ext>
            </a:extLst>
          </p:cNvPr>
          <p:cNvSpPr>
            <a:spLocks noGrp="1"/>
          </p:cNvSpPr>
          <p:nvPr>
            <p:ph type="title"/>
          </p:nvPr>
        </p:nvSpPr>
        <p:spPr>
          <a:xfrm>
            <a:off x="507206" y="2313945"/>
            <a:ext cx="11042064" cy="528645"/>
          </a:xfrm>
        </p:spPr>
        <p:txBody>
          <a:bodyPr/>
          <a:lstStyle/>
          <a:p>
            <a:r>
              <a:rPr lang="es-ES" dirty="0"/>
              <a:t>Tema 1. Rebatir la denegación del derecho a la capacidad jurídica en la salud mental</a:t>
            </a:r>
          </a:p>
        </p:txBody>
      </p:sp>
    </p:spTree>
    <p:extLst>
      <p:ext uri="{BB962C8B-B14F-4D97-AF65-F5344CB8AC3E}">
        <p14:creationId xmlns:p14="http://schemas.microsoft.com/office/powerpoint/2010/main" val="743136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6DAA2-CFBB-403B-966F-D704C3DE7625}"/>
              </a:ext>
            </a:extLst>
          </p:cNvPr>
          <p:cNvSpPr>
            <a:spLocks noGrp="1"/>
          </p:cNvSpPr>
          <p:nvPr>
            <p:ph sz="quarter" idx="14"/>
          </p:nvPr>
        </p:nvSpPr>
        <p:spPr/>
        <p:txBody>
          <a:bodyPr/>
          <a:lstStyle/>
          <a:p>
            <a:pPr marL="0" indent="0">
              <a:buNone/>
            </a:pPr>
            <a:endParaRPr lang="en-GB" dirty="0"/>
          </a:p>
          <a:p>
            <a:pPr marL="0" indent="0" algn="ctr">
              <a:buNone/>
            </a:pPr>
            <a:r>
              <a:rPr lang="es-ES" sz="2500" b="1" i="1" dirty="0"/>
              <a:t>¿Recordáis alguna vez en que alguien os haya ayudado a tomar una decisión? </a:t>
            </a:r>
            <a:endParaRPr lang="x-none" dirty="0"/>
          </a:p>
        </p:txBody>
      </p:sp>
      <p:sp>
        <p:nvSpPr>
          <p:cNvPr id="2" name="Title 1">
            <a:extLst>
              <a:ext uri="{FF2B5EF4-FFF2-40B4-BE49-F238E27FC236}">
                <a16:creationId xmlns:a16="http://schemas.microsoft.com/office/drawing/2014/main" id="{AA92651B-1AB2-4BA9-8C0C-6EB8CB346A91}"/>
              </a:ext>
            </a:extLst>
          </p:cNvPr>
          <p:cNvSpPr>
            <a:spLocks noGrp="1"/>
          </p:cNvSpPr>
          <p:nvPr>
            <p:ph type="title"/>
          </p:nvPr>
        </p:nvSpPr>
        <p:spPr>
          <a:xfrm>
            <a:off x="422141" y="506412"/>
            <a:ext cx="11446009" cy="407988"/>
          </a:xfrm>
        </p:spPr>
        <p:txBody>
          <a:bodyPr/>
          <a:lstStyle/>
          <a:p>
            <a:r>
              <a:rPr lang="es-ES" dirty="0"/>
              <a:t>Ejercicio 2.2: Entender el apoyo en la toma de decisiones  </a:t>
            </a:r>
            <a:r>
              <a:rPr lang="en-GB" dirty="0"/>
              <a:t>– 1 </a:t>
            </a:r>
            <a:endParaRPr lang="x-none" dirty="0"/>
          </a:p>
        </p:txBody>
      </p:sp>
    </p:spTree>
    <p:extLst>
      <p:ext uri="{BB962C8B-B14F-4D97-AF65-F5344CB8AC3E}">
        <p14:creationId xmlns:p14="http://schemas.microsoft.com/office/powerpoint/2010/main" val="1502074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37567-AEDC-42C9-87C7-409330015782}"/>
              </a:ext>
            </a:extLst>
          </p:cNvPr>
          <p:cNvSpPr>
            <a:spLocks noGrp="1"/>
          </p:cNvSpPr>
          <p:nvPr>
            <p:ph sz="quarter" idx="14"/>
          </p:nvPr>
        </p:nvSpPr>
        <p:spPr/>
        <p:txBody>
          <a:bodyPr/>
          <a:lstStyle/>
          <a:p>
            <a:endParaRPr lang="en-GB" dirty="0"/>
          </a:p>
          <a:p>
            <a:r>
              <a:rPr lang="es-ES" dirty="0"/>
              <a:t>¿Os fue útil el apoyo que recibisteis?   </a:t>
            </a:r>
          </a:p>
          <a:p>
            <a:r>
              <a:rPr lang="es-ES" dirty="0"/>
              <a:t>En caso afirmativo, ¿por qué?  </a:t>
            </a:r>
          </a:p>
          <a:p>
            <a:r>
              <a:rPr lang="es-ES" dirty="0"/>
              <a:t>En caso negativo, ¿por qué no? </a:t>
            </a:r>
          </a:p>
          <a:p>
            <a:endParaRPr lang="es-ES" dirty="0"/>
          </a:p>
          <a:p>
            <a:endParaRPr lang="x-none" dirty="0"/>
          </a:p>
        </p:txBody>
      </p:sp>
      <p:sp>
        <p:nvSpPr>
          <p:cNvPr id="2" name="Title 1">
            <a:extLst>
              <a:ext uri="{FF2B5EF4-FFF2-40B4-BE49-F238E27FC236}">
                <a16:creationId xmlns:a16="http://schemas.microsoft.com/office/drawing/2014/main" id="{E742FB6B-803C-4B79-95DF-C54D88CC224D}"/>
              </a:ext>
            </a:extLst>
          </p:cNvPr>
          <p:cNvSpPr>
            <a:spLocks noGrp="1"/>
          </p:cNvSpPr>
          <p:nvPr>
            <p:ph type="title"/>
          </p:nvPr>
        </p:nvSpPr>
        <p:spPr>
          <a:xfrm>
            <a:off x="422142" y="506412"/>
            <a:ext cx="11255508" cy="407988"/>
          </a:xfrm>
        </p:spPr>
        <p:txBody>
          <a:bodyPr/>
          <a:lstStyle/>
          <a:p>
            <a:r>
              <a:rPr lang="es-ES"/>
              <a:t>Ejercicio 2.2: Entender el apoyo en la toma de decisiones </a:t>
            </a:r>
            <a:r>
              <a:rPr lang="en-GB" dirty="0"/>
              <a:t>– 2</a:t>
            </a:r>
            <a:endParaRPr lang="x-none" dirty="0"/>
          </a:p>
        </p:txBody>
      </p:sp>
    </p:spTree>
    <p:extLst>
      <p:ext uri="{BB962C8B-B14F-4D97-AF65-F5344CB8AC3E}">
        <p14:creationId xmlns:p14="http://schemas.microsoft.com/office/powerpoint/2010/main" val="3018565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AB07C-F799-4000-8016-E8B43A564050}"/>
              </a:ext>
            </a:extLst>
          </p:cNvPr>
          <p:cNvSpPr>
            <a:spLocks noGrp="1"/>
          </p:cNvSpPr>
          <p:nvPr>
            <p:ph sz="quarter" idx="14"/>
          </p:nvPr>
        </p:nvSpPr>
        <p:spPr/>
        <p:txBody>
          <a:bodyPr/>
          <a:lstStyle/>
          <a:p>
            <a:pPr algn="just">
              <a:lnSpc>
                <a:spcPct val="150000"/>
              </a:lnSpc>
            </a:pPr>
            <a:r>
              <a:rPr lang="es-ES" dirty="0"/>
              <a:t>La mayoría de los modelos de apoyo actuales aún no cumplen plenamente la CDPD</a:t>
            </a:r>
            <a:r>
              <a:rPr lang="en-US" dirty="0"/>
              <a:t>. </a:t>
            </a:r>
          </a:p>
          <a:p>
            <a:pPr algn="just">
              <a:lnSpc>
                <a:spcPct val="150000"/>
              </a:lnSpc>
            </a:pPr>
            <a:r>
              <a:rPr lang="es-ES" dirty="0"/>
              <a:t>Es criticable el hecho de que </a:t>
            </a:r>
            <a:r>
              <a:rPr lang="en-US" dirty="0"/>
              <a:t>: </a:t>
            </a:r>
          </a:p>
          <a:p>
            <a:pPr lvl="3" algn="just">
              <a:lnSpc>
                <a:spcPct val="150000"/>
              </a:lnSpc>
            </a:pPr>
            <a:r>
              <a:rPr lang="es-ES" sz="2200" dirty="0"/>
              <a:t>algunos modelos estén dirigidos por profesionales </a:t>
            </a:r>
          </a:p>
          <a:p>
            <a:pPr lvl="3" algn="just">
              <a:lnSpc>
                <a:spcPct val="150000"/>
              </a:lnSpc>
            </a:pPr>
            <a:r>
              <a:rPr lang="es-ES" sz="2200" dirty="0"/>
              <a:t>sigan utilizando el tratamiento involuntario</a:t>
            </a:r>
            <a:endParaRPr lang="en-US" sz="2200" dirty="0"/>
          </a:p>
          <a:p>
            <a:pPr algn="just">
              <a:lnSpc>
                <a:spcPct val="150000"/>
              </a:lnSpc>
            </a:pPr>
            <a:r>
              <a:rPr lang="es-ES" dirty="0"/>
              <a:t>Hay que reconocer estas limitaciones y tener en cuenta que estos servicios se podrían mejorar aún más para conseguir que cumplan plenamente la CDPD</a:t>
            </a:r>
            <a:r>
              <a:rPr lang="en-US" dirty="0"/>
              <a:t>.</a:t>
            </a:r>
          </a:p>
          <a:p>
            <a:pPr algn="just">
              <a:lnSpc>
                <a:spcPct val="150000"/>
              </a:lnSpc>
            </a:pPr>
            <a:endParaRPr lang="x-none" dirty="0"/>
          </a:p>
        </p:txBody>
      </p:sp>
      <p:sp>
        <p:nvSpPr>
          <p:cNvPr id="2" name="Title 1">
            <a:extLst>
              <a:ext uri="{FF2B5EF4-FFF2-40B4-BE49-F238E27FC236}">
                <a16:creationId xmlns:a16="http://schemas.microsoft.com/office/drawing/2014/main" id="{A25917C7-35B1-48D2-A6A6-BB1C2D68F66F}"/>
              </a:ext>
            </a:extLst>
          </p:cNvPr>
          <p:cNvSpPr>
            <a:spLocks noGrp="1"/>
          </p:cNvSpPr>
          <p:nvPr>
            <p:ph type="title"/>
          </p:nvPr>
        </p:nvSpPr>
        <p:spPr/>
        <p:txBody>
          <a:bodyPr/>
          <a:lstStyle/>
          <a:p>
            <a:r>
              <a:rPr lang="es-ES" sz="2800" dirty="0"/>
              <a:t>Presentación: Diferentes formas de apoyo </a:t>
            </a:r>
            <a:r>
              <a:rPr lang="en-GB" sz="2800" dirty="0"/>
              <a:t>– 1 </a:t>
            </a:r>
            <a:endParaRPr lang="x-none" sz="2800" dirty="0"/>
          </a:p>
        </p:txBody>
      </p:sp>
    </p:spTree>
    <p:extLst>
      <p:ext uri="{BB962C8B-B14F-4D97-AF65-F5344CB8AC3E}">
        <p14:creationId xmlns:p14="http://schemas.microsoft.com/office/powerpoint/2010/main" val="359075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223EEB-3A4E-AF44-9A6E-F9DF5E6F0C68}"/>
              </a:ext>
            </a:extLst>
          </p:cNvPr>
          <p:cNvSpPr>
            <a:spLocks noGrp="1"/>
          </p:cNvSpPr>
          <p:nvPr>
            <p:ph type="body" sz="quarter" idx="13"/>
          </p:nvPr>
        </p:nvSpPr>
        <p:spPr/>
        <p:txBody>
          <a:bodyPr/>
          <a:lstStyle/>
          <a:p>
            <a:r>
              <a:rPr lang="es-ES" dirty="0"/>
              <a:t>Proporcionar información completa </a:t>
            </a:r>
          </a:p>
        </p:txBody>
      </p:sp>
      <p:sp>
        <p:nvSpPr>
          <p:cNvPr id="3" name="Content Placeholder 2">
            <a:extLst>
              <a:ext uri="{FF2B5EF4-FFF2-40B4-BE49-F238E27FC236}">
                <a16:creationId xmlns:a16="http://schemas.microsoft.com/office/drawing/2014/main" id="{03D49DAC-CD04-46BE-A562-E30ECC0CAE89}"/>
              </a:ext>
            </a:extLst>
          </p:cNvPr>
          <p:cNvSpPr>
            <a:spLocks noGrp="1"/>
          </p:cNvSpPr>
          <p:nvPr>
            <p:ph sz="quarter" idx="14"/>
          </p:nvPr>
        </p:nvSpPr>
        <p:spPr/>
        <p:txBody>
          <a:bodyPr/>
          <a:lstStyle/>
          <a:p>
            <a:pPr algn="just">
              <a:lnSpc>
                <a:spcPct val="150000"/>
              </a:lnSpc>
            </a:pPr>
            <a:r>
              <a:rPr lang="es-ES" dirty="0"/>
              <a:t>La primera forma de apoyo consiste en proporcionar una información completa y en un formato que la persona pueda entender</a:t>
            </a:r>
            <a:r>
              <a:rPr lang="en-GB" dirty="0"/>
              <a:t>. </a:t>
            </a:r>
            <a:endParaRPr lang="x-none" dirty="0"/>
          </a:p>
          <a:p>
            <a:pPr algn="just">
              <a:lnSpc>
                <a:spcPct val="150000"/>
              </a:lnSpc>
            </a:pPr>
            <a:r>
              <a:rPr lang="es-ES" dirty="0"/>
              <a:t>Muchas personas  no disponen de suficiente información (por ejemplo, sobre tratamientos, opciones de atención y de apoyo, cuestiones jurídicas, etc.) para poder tomar una decisión</a:t>
            </a:r>
            <a:r>
              <a:rPr lang="en-GB" dirty="0"/>
              <a:t>. </a:t>
            </a:r>
          </a:p>
          <a:p>
            <a:pPr algn="just">
              <a:lnSpc>
                <a:spcPct val="150000"/>
              </a:lnSpc>
            </a:pPr>
            <a:r>
              <a:rPr lang="es-ES" dirty="0"/>
              <a:t>Para poder tomar una decisión, antes nos deben dar toda la información pertinente sobre el ámbito o la cuestión con relación a los cual debemos tomar esta decisión</a:t>
            </a:r>
            <a:r>
              <a:rPr lang="en-GB" dirty="0"/>
              <a:t>. </a:t>
            </a:r>
            <a:endParaRPr lang="x-none" dirty="0"/>
          </a:p>
          <a:p>
            <a:pPr algn="just">
              <a:lnSpc>
                <a:spcPct val="150000"/>
              </a:lnSpc>
            </a:pPr>
            <a:endParaRPr lang="x-none" dirty="0"/>
          </a:p>
        </p:txBody>
      </p:sp>
      <p:sp>
        <p:nvSpPr>
          <p:cNvPr id="2" name="Title 1">
            <a:extLst>
              <a:ext uri="{FF2B5EF4-FFF2-40B4-BE49-F238E27FC236}">
                <a16:creationId xmlns:a16="http://schemas.microsoft.com/office/drawing/2014/main" id="{739A90BA-2E00-46C7-ABC3-E69E3D3801F6}"/>
              </a:ext>
            </a:extLst>
          </p:cNvPr>
          <p:cNvSpPr>
            <a:spLocks noGrp="1"/>
          </p:cNvSpPr>
          <p:nvPr>
            <p:ph type="title"/>
          </p:nvPr>
        </p:nvSpPr>
        <p:spPr/>
        <p:txBody>
          <a:bodyPr/>
          <a:lstStyle/>
          <a:p>
            <a:r>
              <a:rPr lang="es-ES" sz="2800" dirty="0"/>
              <a:t>Presentación: Diferentes formas de apoyo </a:t>
            </a:r>
            <a:r>
              <a:rPr lang="en-GB" sz="2800" dirty="0"/>
              <a:t>– 2</a:t>
            </a:r>
            <a:endParaRPr lang="x-none" sz="2800" dirty="0"/>
          </a:p>
        </p:txBody>
      </p:sp>
    </p:spTree>
    <p:extLst>
      <p:ext uri="{BB962C8B-B14F-4D97-AF65-F5344CB8AC3E}">
        <p14:creationId xmlns:p14="http://schemas.microsoft.com/office/powerpoint/2010/main" val="25129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7B6DC1-3012-D04E-AD6B-26ADEB539951}"/>
              </a:ext>
            </a:extLst>
          </p:cNvPr>
          <p:cNvSpPr>
            <a:spLocks noGrp="1"/>
          </p:cNvSpPr>
          <p:nvPr>
            <p:ph type="body" sz="quarter" idx="13"/>
          </p:nvPr>
        </p:nvSpPr>
        <p:spPr/>
        <p:txBody>
          <a:bodyPr/>
          <a:lstStyle/>
          <a:p>
            <a:r>
              <a:rPr lang="es-ES" dirty="0"/>
              <a:t>Habilidades comunicativas de apoyo </a:t>
            </a:r>
          </a:p>
        </p:txBody>
      </p:sp>
      <p:sp>
        <p:nvSpPr>
          <p:cNvPr id="3" name="Content Placeholder 2">
            <a:extLst>
              <a:ext uri="{FF2B5EF4-FFF2-40B4-BE49-F238E27FC236}">
                <a16:creationId xmlns:a16="http://schemas.microsoft.com/office/drawing/2014/main" id="{4DCA987F-BE19-41DF-985D-7CAF89EA9FB0}"/>
              </a:ext>
            </a:extLst>
          </p:cNvPr>
          <p:cNvSpPr>
            <a:spLocks noGrp="1"/>
          </p:cNvSpPr>
          <p:nvPr>
            <p:ph sz="quarter" idx="14"/>
          </p:nvPr>
        </p:nvSpPr>
        <p:spPr>
          <a:xfrm>
            <a:off x="507195" y="1543050"/>
            <a:ext cx="11174412" cy="4468138"/>
          </a:xfrm>
        </p:spPr>
        <p:txBody>
          <a:bodyPr/>
          <a:lstStyle/>
          <a:p>
            <a:pPr algn="just">
              <a:lnSpc>
                <a:spcPct val="150000"/>
              </a:lnSpc>
            </a:pPr>
            <a:r>
              <a:rPr lang="es-ES" dirty="0"/>
              <a:t>Para poder acoger y comprender a las personas que utilizan estilos de comunicación diferentes y/o que tienen dificultades para comunicarse, hay que disponer de habilidades comunicativas</a:t>
            </a:r>
            <a:r>
              <a:rPr lang="en-GB" dirty="0"/>
              <a:t>.</a:t>
            </a:r>
            <a:endParaRPr lang="x-none" dirty="0"/>
          </a:p>
          <a:p>
            <a:pPr algn="just">
              <a:lnSpc>
                <a:spcPct val="150000"/>
              </a:lnSpc>
            </a:pPr>
            <a:r>
              <a:rPr lang="es-ES" dirty="0"/>
              <a:t>Las personas que ofrecen apoyo, incluyendo los profesionales de la salud mental y de otras disciplinas, deben aprender a escuchar a las personas de una manera activa y con atención</a:t>
            </a:r>
            <a:r>
              <a:rPr lang="en-GB" dirty="0"/>
              <a:t>. </a:t>
            </a:r>
          </a:p>
          <a:p>
            <a:pPr algn="just">
              <a:lnSpc>
                <a:spcPct val="150000"/>
              </a:lnSpc>
            </a:pPr>
            <a:r>
              <a:rPr lang="es-ES" dirty="0"/>
              <a:t>Estas habilidades de escucha también conllevan ayudar a las personas a relajarse y a hacer una pausa de vez en cuando</a:t>
            </a:r>
            <a:r>
              <a:rPr lang="en-GB" dirty="0"/>
              <a:t>. </a:t>
            </a:r>
          </a:p>
          <a:p>
            <a:pPr algn="just">
              <a:lnSpc>
                <a:spcPct val="150000"/>
              </a:lnSpc>
            </a:pPr>
            <a:r>
              <a:rPr lang="es-ES" dirty="0"/>
              <a:t>También deben respetar que las personas quieran dar mucha o muy poca información</a:t>
            </a:r>
            <a:r>
              <a:rPr lang="en-GB" dirty="0"/>
              <a:t>.</a:t>
            </a:r>
            <a:endParaRPr lang="x-none" dirty="0"/>
          </a:p>
          <a:p>
            <a:pPr algn="just">
              <a:lnSpc>
                <a:spcPct val="150000"/>
              </a:lnSpc>
            </a:pPr>
            <a:endParaRPr lang="x-none" dirty="0"/>
          </a:p>
        </p:txBody>
      </p:sp>
      <p:sp>
        <p:nvSpPr>
          <p:cNvPr id="2" name="Title 1">
            <a:extLst>
              <a:ext uri="{FF2B5EF4-FFF2-40B4-BE49-F238E27FC236}">
                <a16:creationId xmlns:a16="http://schemas.microsoft.com/office/drawing/2014/main" id="{B332C53D-3A7C-4F41-98EA-9EEBAB1BCC19}"/>
              </a:ext>
            </a:extLst>
          </p:cNvPr>
          <p:cNvSpPr>
            <a:spLocks noGrp="1"/>
          </p:cNvSpPr>
          <p:nvPr>
            <p:ph type="title"/>
          </p:nvPr>
        </p:nvSpPr>
        <p:spPr/>
        <p:txBody>
          <a:bodyPr/>
          <a:lstStyle/>
          <a:p>
            <a:r>
              <a:rPr lang="es-ES" sz="2800" dirty="0"/>
              <a:t>Presentación: Diferentes formas de apoyo </a:t>
            </a:r>
            <a:r>
              <a:rPr lang="en-GB" sz="2800" dirty="0"/>
              <a:t>– 3</a:t>
            </a:r>
            <a:endParaRPr lang="x-none" sz="2800" dirty="0"/>
          </a:p>
        </p:txBody>
      </p:sp>
    </p:spTree>
    <p:extLst>
      <p:ext uri="{BB962C8B-B14F-4D97-AF65-F5344CB8AC3E}">
        <p14:creationId xmlns:p14="http://schemas.microsoft.com/office/powerpoint/2010/main" val="19878561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954DB6-59B3-DB4D-9344-315D3EF71835}"/>
              </a:ext>
            </a:extLst>
          </p:cNvPr>
          <p:cNvSpPr>
            <a:spLocks noGrp="1"/>
          </p:cNvSpPr>
          <p:nvPr>
            <p:ph type="body" sz="quarter" idx="13"/>
          </p:nvPr>
        </p:nvSpPr>
        <p:spPr/>
        <p:txBody>
          <a:bodyPr/>
          <a:lstStyle/>
          <a:p>
            <a:r>
              <a:rPr lang="es-ES" dirty="0"/>
              <a:t>Algunas de las habilidades comunicativas:</a:t>
            </a:r>
            <a:endParaRPr lang="x-none"/>
          </a:p>
        </p:txBody>
      </p:sp>
      <p:sp>
        <p:nvSpPr>
          <p:cNvPr id="3" name="Content Placeholder 2">
            <a:extLst>
              <a:ext uri="{FF2B5EF4-FFF2-40B4-BE49-F238E27FC236}">
                <a16:creationId xmlns:a16="http://schemas.microsoft.com/office/drawing/2014/main" id="{04B54EA7-D38E-4AAA-9FCA-42B18E07D5A4}"/>
              </a:ext>
            </a:extLst>
          </p:cNvPr>
          <p:cNvSpPr>
            <a:spLocks noGrp="1"/>
          </p:cNvSpPr>
          <p:nvPr>
            <p:ph sz="quarter" idx="14"/>
          </p:nvPr>
        </p:nvSpPr>
        <p:spPr/>
        <p:txBody>
          <a:bodyPr/>
          <a:lstStyle/>
          <a:p>
            <a:pPr lvl="0" algn="just" fontAlgn="base">
              <a:spcAft>
                <a:spcPts val="1800"/>
              </a:spcAft>
            </a:pPr>
            <a:r>
              <a:rPr lang="es-ES" dirty="0"/>
              <a:t>Comprender estilos comunicativos indirectos o inusuales.</a:t>
            </a:r>
          </a:p>
          <a:p>
            <a:pPr lvl="0" algn="just" fontAlgn="base">
              <a:spcAft>
                <a:spcPts val="1800"/>
              </a:spcAft>
            </a:pPr>
            <a:r>
              <a:rPr lang="es-ES" dirty="0"/>
              <a:t>Comprender los valores de la persona subyacentes a la comunicación, que pueden ser diferentes a los de la persona que escucha. </a:t>
            </a:r>
          </a:p>
          <a:p>
            <a:pPr lvl="0" algn="just" fontAlgn="base">
              <a:spcAft>
                <a:spcPts val="1800"/>
              </a:spcAft>
            </a:pPr>
            <a:r>
              <a:rPr lang="es-ES" dirty="0"/>
              <a:t>Dar por hecho que la comunicación siempre tiene un sentido, aunque otras personas puedan pensar que no tiene ninguno. </a:t>
            </a:r>
          </a:p>
          <a:p>
            <a:pPr lvl="0" algn="just" fontAlgn="base">
              <a:spcAft>
                <a:spcPts val="1800"/>
              </a:spcAft>
            </a:pPr>
            <a:r>
              <a:rPr lang="es-ES" dirty="0"/>
              <a:t>Ser conscientes de que quizás la persona que escucha no es capaz de comprender a alguien debido a sus propias limitaciones. </a:t>
            </a:r>
          </a:p>
          <a:p>
            <a:pPr algn="just">
              <a:spcAft>
                <a:spcPts val="1800"/>
              </a:spcAft>
            </a:pPr>
            <a:r>
              <a:rPr lang="es-ES" dirty="0"/>
              <a:t>Interpretar la cuestión desde el punto de vista de la otra persona</a:t>
            </a:r>
            <a:r>
              <a:rPr lang="en-US" dirty="0"/>
              <a:t>.</a:t>
            </a:r>
            <a:endParaRPr lang="x-none" dirty="0"/>
          </a:p>
          <a:p>
            <a:pPr algn="just">
              <a:spcAft>
                <a:spcPts val="1800"/>
              </a:spcAft>
            </a:pPr>
            <a:endParaRPr lang="x-none" dirty="0"/>
          </a:p>
        </p:txBody>
      </p:sp>
      <p:sp>
        <p:nvSpPr>
          <p:cNvPr id="2" name="Title 1">
            <a:extLst>
              <a:ext uri="{FF2B5EF4-FFF2-40B4-BE49-F238E27FC236}">
                <a16:creationId xmlns:a16="http://schemas.microsoft.com/office/drawing/2014/main" id="{1CDC56CC-6622-4DB8-B3B0-D8703E4DEF0F}"/>
              </a:ext>
            </a:extLst>
          </p:cNvPr>
          <p:cNvSpPr>
            <a:spLocks noGrp="1"/>
          </p:cNvSpPr>
          <p:nvPr>
            <p:ph type="title"/>
          </p:nvPr>
        </p:nvSpPr>
        <p:spPr/>
        <p:txBody>
          <a:bodyPr/>
          <a:lstStyle/>
          <a:p>
            <a:r>
              <a:rPr lang="es-ES" sz="2800" dirty="0"/>
              <a:t>Presentación: Diferentes formas de apoyo </a:t>
            </a:r>
            <a:r>
              <a:rPr lang="en-GB" sz="2800" dirty="0"/>
              <a:t>– 4</a:t>
            </a:r>
            <a:endParaRPr lang="x-none" sz="2800" dirty="0"/>
          </a:p>
        </p:txBody>
      </p:sp>
    </p:spTree>
    <p:extLst>
      <p:ext uri="{BB962C8B-B14F-4D97-AF65-F5344CB8AC3E}">
        <p14:creationId xmlns:p14="http://schemas.microsoft.com/office/powerpoint/2010/main" val="3412856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87EA8C-343B-B347-AA67-ACA5BFF48FCE}"/>
              </a:ext>
            </a:extLst>
          </p:cNvPr>
          <p:cNvSpPr>
            <a:spLocks noGrp="1"/>
          </p:cNvSpPr>
          <p:nvPr>
            <p:ph type="body" sz="quarter" idx="13"/>
          </p:nvPr>
        </p:nvSpPr>
        <p:spPr/>
        <p:txBody>
          <a:bodyPr/>
          <a:lstStyle/>
          <a:p>
            <a:r>
              <a:rPr lang="es-ES" dirty="0"/>
              <a:t>Realizar ajustes razonables </a:t>
            </a:r>
          </a:p>
        </p:txBody>
      </p:sp>
      <p:sp>
        <p:nvSpPr>
          <p:cNvPr id="3" name="Content Placeholder 2">
            <a:extLst>
              <a:ext uri="{FF2B5EF4-FFF2-40B4-BE49-F238E27FC236}">
                <a16:creationId xmlns:a16="http://schemas.microsoft.com/office/drawing/2014/main" id="{A8DE9366-7ABB-421E-A822-20B4EC06552E}"/>
              </a:ext>
            </a:extLst>
          </p:cNvPr>
          <p:cNvSpPr>
            <a:spLocks noGrp="1"/>
          </p:cNvSpPr>
          <p:nvPr>
            <p:ph sz="quarter" idx="14"/>
          </p:nvPr>
        </p:nvSpPr>
        <p:spPr/>
        <p:txBody>
          <a:bodyPr>
            <a:normAutofit/>
          </a:bodyPr>
          <a:lstStyle/>
          <a:p>
            <a:pPr algn="just">
              <a:spcAft>
                <a:spcPts val="1800"/>
              </a:spcAft>
            </a:pPr>
            <a:r>
              <a:rPr lang="es-ES" dirty="0"/>
              <a:t>Como parte del proceso de apoyo, es posible que haya que realizar unos ajustes razonables</a:t>
            </a:r>
            <a:r>
              <a:rPr lang="en-GB" dirty="0"/>
              <a:t>. </a:t>
            </a:r>
            <a:endParaRPr lang="x-none" dirty="0"/>
          </a:p>
          <a:p>
            <a:pPr algn="just">
              <a:spcAft>
                <a:spcPts val="1800"/>
              </a:spcAft>
            </a:pPr>
            <a:r>
              <a:rPr lang="es-ES" dirty="0"/>
              <a:t>La expresión </a:t>
            </a:r>
            <a:r>
              <a:rPr lang="es-ES" i="1" dirty="0"/>
              <a:t>ajustes razonables </a:t>
            </a:r>
            <a:r>
              <a:rPr lang="es-ES" dirty="0"/>
              <a:t>se refiere a las medidas a adoptar para eliminar los obstáculos a los que deben hacer frente las personas con discapacidad, y para garantizar que estas puedan ejercer sus derechos humanos en igualdad de condiciones</a:t>
            </a:r>
            <a:r>
              <a:rPr lang="en-GB" dirty="0"/>
              <a:t>.</a:t>
            </a:r>
            <a:endParaRPr lang="en-US" dirty="0"/>
          </a:p>
          <a:p>
            <a:pPr algn="just">
              <a:spcAft>
                <a:spcPts val="1800"/>
              </a:spcAft>
            </a:pPr>
            <a:r>
              <a:rPr lang="es-ES" dirty="0"/>
              <a:t>El artículo 5 de la CDPD exige que se lleven a cabo ajustes razonables para que las personas con discapacidad puedan ejercer los derechos que recoge la CDPD y disfrutar de ellos</a:t>
            </a:r>
            <a:r>
              <a:rPr lang="en-US" dirty="0"/>
              <a:t>.</a:t>
            </a:r>
          </a:p>
          <a:p>
            <a:pPr lvl="2" algn="just">
              <a:spcAft>
                <a:spcPts val="1800"/>
              </a:spcAft>
            </a:pPr>
            <a:r>
              <a:rPr lang="es-ES" sz="2200" dirty="0"/>
              <a:t>significa que otras personas deben satisfacer los requisitos de la persona en cuanto a la toma de decisiones y deben reconocer que quizá necesitará apoyo en el proceso de toma de decisiones. </a:t>
            </a:r>
          </a:p>
          <a:p>
            <a:pPr marL="346075" lvl="2" indent="0" algn="just">
              <a:spcAft>
                <a:spcPts val="1800"/>
              </a:spcAft>
              <a:buNone/>
            </a:pPr>
            <a:endParaRPr lang="x-none" sz="2200" dirty="0"/>
          </a:p>
          <a:p>
            <a:pPr algn="just">
              <a:spcAft>
                <a:spcPts val="1800"/>
              </a:spcAft>
            </a:pPr>
            <a:endParaRPr lang="x-none" dirty="0"/>
          </a:p>
        </p:txBody>
      </p:sp>
      <p:sp>
        <p:nvSpPr>
          <p:cNvPr id="2" name="Title 1">
            <a:extLst>
              <a:ext uri="{FF2B5EF4-FFF2-40B4-BE49-F238E27FC236}">
                <a16:creationId xmlns:a16="http://schemas.microsoft.com/office/drawing/2014/main" id="{755B063D-D1F8-45A4-8F96-4CEF4C024607}"/>
              </a:ext>
            </a:extLst>
          </p:cNvPr>
          <p:cNvSpPr>
            <a:spLocks noGrp="1"/>
          </p:cNvSpPr>
          <p:nvPr>
            <p:ph type="title"/>
          </p:nvPr>
        </p:nvSpPr>
        <p:spPr/>
        <p:txBody>
          <a:bodyPr/>
          <a:lstStyle/>
          <a:p>
            <a:r>
              <a:rPr lang="es-ES" sz="2800" dirty="0"/>
              <a:t>Presentación: Diferentes formas de apoyo </a:t>
            </a:r>
            <a:r>
              <a:rPr lang="en-GB" sz="2800" dirty="0"/>
              <a:t>– 5</a:t>
            </a:r>
            <a:endParaRPr lang="x-none" sz="2800" dirty="0"/>
          </a:p>
        </p:txBody>
      </p:sp>
    </p:spTree>
    <p:extLst>
      <p:ext uri="{BB962C8B-B14F-4D97-AF65-F5344CB8AC3E}">
        <p14:creationId xmlns:p14="http://schemas.microsoft.com/office/powerpoint/2010/main" val="431926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824B1-0C0F-4104-A6BC-5AC712A69BE5}"/>
              </a:ext>
            </a:extLst>
          </p:cNvPr>
          <p:cNvSpPr>
            <a:spLocks noGrp="1"/>
          </p:cNvSpPr>
          <p:nvPr>
            <p:ph sz="quarter" idx="14"/>
          </p:nvPr>
        </p:nvSpPr>
        <p:spPr>
          <a:xfrm>
            <a:off x="507195" y="1352550"/>
            <a:ext cx="11174412" cy="4658638"/>
          </a:xfrm>
        </p:spPr>
        <p:txBody>
          <a:bodyPr>
            <a:normAutofit/>
          </a:bodyPr>
          <a:lstStyle/>
          <a:p>
            <a:pPr marL="0" indent="0" algn="just">
              <a:spcAft>
                <a:spcPts val="1800"/>
              </a:spcAft>
              <a:buNone/>
            </a:pPr>
            <a:r>
              <a:rPr lang="es-ES" dirty="0"/>
              <a:t>Realizar ajustes razonables puede conllevar, por ejemplo</a:t>
            </a:r>
            <a:r>
              <a:rPr lang="en-US" dirty="0"/>
              <a:t>:</a:t>
            </a:r>
          </a:p>
          <a:p>
            <a:pPr lvl="2" algn="just">
              <a:spcAft>
                <a:spcPts val="1800"/>
              </a:spcAft>
            </a:pPr>
            <a:r>
              <a:rPr lang="es-ES" sz="2200" dirty="0"/>
              <a:t>Facilitar a las personas información de una manera que les permita comprenderla</a:t>
            </a:r>
            <a:r>
              <a:rPr lang="en-US" sz="2200" dirty="0"/>
              <a:t>. </a:t>
            </a:r>
          </a:p>
          <a:p>
            <a:pPr lvl="2" algn="just">
              <a:spcAft>
                <a:spcPts val="1800"/>
              </a:spcAft>
            </a:pPr>
            <a:r>
              <a:rPr lang="es-ES" sz="2200" dirty="0"/>
              <a:t>Puede significar conseguir que los profesionales de la salud mental acepten una asistencia formal o informal por parte de los familiares y los amigos de la persona, o dedicar más tiempo a hablar con ella para comunicarle información.</a:t>
            </a:r>
          </a:p>
          <a:p>
            <a:pPr algn="just">
              <a:spcAft>
                <a:spcPts val="1800"/>
              </a:spcAft>
            </a:pPr>
            <a:r>
              <a:rPr lang="es-ES" dirty="0"/>
              <a:t>Los ajustes razonables pueden ser pertinentes siempre que un individuo interactúe con otras personas (por ejemplo, cuando los médicos explican los riesgos que entraña una intervención médica, cuando el personal de una institución financiera abre una cuenta bancaria, etc.) </a:t>
            </a:r>
          </a:p>
          <a:p>
            <a:pPr algn="just">
              <a:spcAft>
                <a:spcPts val="1800"/>
              </a:spcAft>
            </a:pPr>
            <a:r>
              <a:rPr lang="es-ES" dirty="0"/>
              <a:t>Hay que individualizarlos y adaptarlos a las necesidades de la persona en cuestión. </a:t>
            </a:r>
          </a:p>
        </p:txBody>
      </p:sp>
      <p:sp>
        <p:nvSpPr>
          <p:cNvPr id="2" name="Title 1">
            <a:extLst>
              <a:ext uri="{FF2B5EF4-FFF2-40B4-BE49-F238E27FC236}">
                <a16:creationId xmlns:a16="http://schemas.microsoft.com/office/drawing/2014/main" id="{6B184F2B-C0C8-4A20-8C2D-29656784EC77}"/>
              </a:ext>
            </a:extLst>
          </p:cNvPr>
          <p:cNvSpPr>
            <a:spLocks noGrp="1"/>
          </p:cNvSpPr>
          <p:nvPr>
            <p:ph type="title"/>
          </p:nvPr>
        </p:nvSpPr>
        <p:spPr/>
        <p:txBody>
          <a:bodyPr/>
          <a:lstStyle/>
          <a:p>
            <a:r>
              <a:rPr lang="es-ES" sz="2800" dirty="0"/>
              <a:t>Presentación: Diferentes formas de apoyo </a:t>
            </a:r>
            <a:r>
              <a:rPr lang="en-GB" sz="2800" dirty="0"/>
              <a:t>– 6</a:t>
            </a:r>
            <a:endParaRPr lang="x-none" sz="2800" dirty="0"/>
          </a:p>
        </p:txBody>
      </p:sp>
    </p:spTree>
    <p:extLst>
      <p:ext uri="{BB962C8B-B14F-4D97-AF65-F5344CB8AC3E}">
        <p14:creationId xmlns:p14="http://schemas.microsoft.com/office/powerpoint/2010/main" val="664412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BFEDAD-ECF7-2A42-91A9-4BCBA3C5D9AF}"/>
              </a:ext>
            </a:extLst>
          </p:cNvPr>
          <p:cNvSpPr>
            <a:spLocks noGrp="1"/>
          </p:cNvSpPr>
          <p:nvPr>
            <p:ph type="body" sz="quarter" idx="13"/>
          </p:nvPr>
        </p:nvSpPr>
        <p:spPr/>
        <p:txBody>
          <a:bodyPr/>
          <a:lstStyle/>
          <a:p>
            <a:r>
              <a:rPr lang="es-ES" dirty="0"/>
              <a:t>Tomar decisiones con el apoyo de otras personas </a:t>
            </a:r>
          </a:p>
        </p:txBody>
      </p:sp>
      <p:sp>
        <p:nvSpPr>
          <p:cNvPr id="3" name="Content Placeholder 2">
            <a:extLst>
              <a:ext uri="{FF2B5EF4-FFF2-40B4-BE49-F238E27FC236}">
                <a16:creationId xmlns:a16="http://schemas.microsoft.com/office/drawing/2014/main" id="{B5B577C8-CEBE-44E1-B8F8-07D9A13D8003}"/>
              </a:ext>
            </a:extLst>
          </p:cNvPr>
          <p:cNvSpPr>
            <a:spLocks noGrp="1"/>
          </p:cNvSpPr>
          <p:nvPr>
            <p:ph sz="quarter" idx="14"/>
          </p:nvPr>
        </p:nvSpPr>
        <p:spPr/>
        <p:txBody>
          <a:bodyPr>
            <a:normAutofit fontScale="92500" lnSpcReduction="20000"/>
          </a:bodyPr>
          <a:lstStyle/>
          <a:p>
            <a:pPr algn="just"/>
            <a:r>
              <a:rPr lang="es-ES" dirty="0"/>
              <a:t>El apoyo puede adoptar muchas formas y puede implicar una persona de confianza o una red de personas</a:t>
            </a:r>
            <a:r>
              <a:rPr lang="en-GB" dirty="0"/>
              <a:t>. </a:t>
            </a:r>
          </a:p>
          <a:p>
            <a:pPr algn="just"/>
            <a:r>
              <a:rPr lang="es-ES" dirty="0"/>
              <a:t>Todas las personas utilizamos el apoyo informal, que es lo que suelen proporcionar los familiares y los amigos, en nuestra vida cotidiana</a:t>
            </a:r>
            <a:r>
              <a:rPr lang="en-US" dirty="0"/>
              <a:t>. </a:t>
            </a:r>
          </a:p>
          <a:p>
            <a:pPr algn="just"/>
            <a:r>
              <a:rPr lang="es-ES" dirty="0"/>
              <a:t>Siempre que sea posible, hay que fomentar el apoyo informal para limitar la intervención formal en la vida de las personas, y se debe permitir que las personas con discapacidad psicosocial, intelectual o cognitiva tomen decisiones de una manera similar a como las toman las personas sin discapacidad</a:t>
            </a:r>
            <a:r>
              <a:rPr lang="en-US" dirty="0"/>
              <a:t>. </a:t>
            </a:r>
          </a:p>
          <a:p>
            <a:pPr algn="just"/>
            <a:r>
              <a:rPr lang="es-ES" dirty="0"/>
              <a:t>Cuando hay que tomar decisiones complejas o importantes y un apoyo informal es insuficiente, o cuando la persona presenta importantes necesidades de apoyo, hay que recurrir a un apoyo formal</a:t>
            </a:r>
            <a:r>
              <a:rPr lang="en-US" dirty="0"/>
              <a:t>. </a:t>
            </a:r>
            <a:endParaRPr lang="x-none" dirty="0"/>
          </a:p>
          <a:p>
            <a:pPr algn="just"/>
            <a:r>
              <a:rPr lang="es-ES" dirty="0"/>
              <a:t>Cuando las personas deciden designar a una o varias personas para que les ofrezcan un apoyo formal, pueden designar a un familiar en quien ellas confíen</a:t>
            </a:r>
            <a:r>
              <a:rPr lang="en-GB" dirty="0"/>
              <a:t>. </a:t>
            </a:r>
          </a:p>
          <a:p>
            <a:pPr algn="just"/>
            <a:r>
              <a:rPr lang="es-ES" dirty="0"/>
              <a:t>Sin embargo, a veces también pueden designar a alguien independiente, como por ejemplo una persona defensora de los derechos en materia de salud mental. Esto puede deberse a que la persona está aislada o a que haya sufrido abusos por parte de sus familiares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3E9AFBAC-451C-4995-AC74-2E8404121D23}"/>
              </a:ext>
            </a:extLst>
          </p:cNvPr>
          <p:cNvSpPr>
            <a:spLocks noGrp="1"/>
          </p:cNvSpPr>
          <p:nvPr>
            <p:ph type="title"/>
          </p:nvPr>
        </p:nvSpPr>
        <p:spPr/>
        <p:txBody>
          <a:bodyPr/>
          <a:lstStyle/>
          <a:p>
            <a:r>
              <a:rPr lang="es-ES" sz="2800" dirty="0"/>
              <a:t>Presentación: Diferentes formas de apoyo </a:t>
            </a:r>
            <a:r>
              <a:rPr lang="en-GB" sz="2800" dirty="0"/>
              <a:t>– 7</a:t>
            </a:r>
            <a:endParaRPr lang="x-none" sz="2800" dirty="0"/>
          </a:p>
        </p:txBody>
      </p:sp>
    </p:spTree>
    <p:extLst>
      <p:ext uri="{BB962C8B-B14F-4D97-AF65-F5344CB8AC3E}">
        <p14:creationId xmlns:p14="http://schemas.microsoft.com/office/powerpoint/2010/main" val="37153917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9B1BD77-0ED7-DF4C-AE88-390EF9CA5857}"/>
              </a:ext>
            </a:extLst>
          </p:cNvPr>
          <p:cNvSpPr>
            <a:spLocks noGrp="1"/>
          </p:cNvSpPr>
          <p:nvPr>
            <p:ph type="body" sz="quarter" idx="13"/>
          </p:nvPr>
        </p:nvSpPr>
        <p:spPr/>
        <p:txBody>
          <a:bodyPr/>
          <a:lstStyle/>
          <a:p>
            <a:r>
              <a:rPr lang="en-GB" dirty="0"/>
              <a:t>El </a:t>
            </a:r>
            <a:r>
              <a:rPr lang="en-GB" dirty="0" err="1"/>
              <a:t>apoyo</a:t>
            </a:r>
            <a:r>
              <a:rPr lang="en-GB" dirty="0"/>
              <a:t> formal </a:t>
            </a:r>
            <a:endParaRPr lang="x-none"/>
          </a:p>
        </p:txBody>
      </p:sp>
      <p:sp>
        <p:nvSpPr>
          <p:cNvPr id="3" name="Content Placeholder 2">
            <a:extLst>
              <a:ext uri="{FF2B5EF4-FFF2-40B4-BE49-F238E27FC236}">
                <a16:creationId xmlns:a16="http://schemas.microsoft.com/office/drawing/2014/main" id="{5C250824-ED38-4B10-935D-44F11BDC8A68}"/>
              </a:ext>
            </a:extLst>
          </p:cNvPr>
          <p:cNvSpPr>
            <a:spLocks noGrp="1"/>
          </p:cNvSpPr>
          <p:nvPr>
            <p:ph sz="quarter" idx="14"/>
          </p:nvPr>
        </p:nvSpPr>
        <p:spPr/>
        <p:txBody>
          <a:bodyPr/>
          <a:lstStyle/>
          <a:p>
            <a:pPr marL="0" lvl="0" indent="0">
              <a:buNone/>
            </a:pPr>
            <a:r>
              <a:rPr lang="es-ES" b="1" dirty="0"/>
              <a:t>El mediador personal de Suecia </a:t>
            </a:r>
            <a:r>
              <a:rPr lang="en-US" b="1" dirty="0"/>
              <a:t>(PO)</a:t>
            </a:r>
            <a:endParaRPr lang="x-none" b="1" dirty="0"/>
          </a:p>
          <a:p>
            <a:pPr marL="0" indent="0">
              <a:buNone/>
            </a:pPr>
            <a:endParaRPr lang="x-none" dirty="0"/>
          </a:p>
        </p:txBody>
      </p:sp>
      <p:sp>
        <p:nvSpPr>
          <p:cNvPr id="2" name="Title 1">
            <a:extLst>
              <a:ext uri="{FF2B5EF4-FFF2-40B4-BE49-F238E27FC236}">
                <a16:creationId xmlns:a16="http://schemas.microsoft.com/office/drawing/2014/main" id="{229212CF-3CB1-4D4A-838E-7A8996FFA2F0}"/>
              </a:ext>
            </a:extLst>
          </p:cNvPr>
          <p:cNvSpPr>
            <a:spLocks noGrp="1"/>
          </p:cNvSpPr>
          <p:nvPr>
            <p:ph type="title"/>
          </p:nvPr>
        </p:nvSpPr>
        <p:spPr/>
        <p:txBody>
          <a:bodyPr/>
          <a:lstStyle/>
          <a:p>
            <a:r>
              <a:rPr lang="es-ES" sz="2800" dirty="0"/>
              <a:t>Presentación: Diferentes formas de apoyo </a:t>
            </a:r>
            <a:r>
              <a:rPr lang="en-GB" sz="2800" dirty="0"/>
              <a:t>– 8</a:t>
            </a:r>
            <a:endParaRPr lang="x-none" sz="2800" dirty="0"/>
          </a:p>
        </p:txBody>
      </p:sp>
      <p:sp>
        <p:nvSpPr>
          <p:cNvPr id="4" name="Text Box 55">
            <a:extLst>
              <a:ext uri="{FF2B5EF4-FFF2-40B4-BE49-F238E27FC236}">
                <a16:creationId xmlns:a16="http://schemas.microsoft.com/office/drawing/2014/main" id="{A1797F0D-8E8B-473B-9B34-402423E58001}"/>
              </a:ext>
            </a:extLst>
          </p:cNvPr>
          <p:cNvSpPr txBox="1"/>
          <p:nvPr/>
        </p:nvSpPr>
        <p:spPr>
          <a:xfrm>
            <a:off x="647700" y="2100256"/>
            <a:ext cx="10744200" cy="1700214"/>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s-ES" sz="2000" dirty="0">
                <a:ea typeface="SimSun" panose="02010600030101010101" pitchFamily="2" charset="-122"/>
                <a:cs typeface="Calibri" panose="020F0502020204030204" pitchFamily="34" charset="0"/>
              </a:rPr>
              <a:t>Pedid al grupo que vean el siguiente vídeo sobre la innovadora política del </a:t>
            </a:r>
            <a:r>
              <a:rPr lang="es-ES" sz="2000" b="1" dirty="0">
                <a:ea typeface="SimSun" panose="02010600030101010101" pitchFamily="2" charset="-122"/>
                <a:cs typeface="Calibri" panose="020F0502020204030204" pitchFamily="34" charset="0"/>
              </a:rPr>
              <a:t>sistema de mediación personal</a:t>
            </a:r>
            <a:r>
              <a:rPr lang="en-GB" sz="2000" dirty="0">
                <a:effectLst/>
                <a:ea typeface="SimSun" panose="02010600030101010101" pitchFamily="2" charset="-122"/>
                <a:cs typeface="Calibri" panose="020F0502020204030204" pitchFamily="34" charset="0"/>
              </a:rPr>
              <a:t>: </a:t>
            </a:r>
            <a:endParaRPr lang="x-none" sz="2000" dirty="0">
              <a:effectLst/>
              <a:ea typeface="SimSun" panose="02010600030101010101" pitchFamily="2" charset="-122"/>
              <a:cs typeface="Calibri" panose="020F0502020204030204" pitchFamily="34" charset="0"/>
            </a:endParaRPr>
          </a:p>
          <a:p>
            <a:pPr marL="0" marR="0" algn="just">
              <a:lnSpc>
                <a:spcPct val="115000"/>
              </a:lnSpc>
              <a:spcBef>
                <a:spcPts val="0"/>
              </a:spcBef>
              <a:spcAft>
                <a:spcPts val="0"/>
              </a:spcAft>
            </a:pPr>
            <a:r>
              <a:rPr lang="en-GB" sz="2000" dirty="0">
                <a:solidFill>
                  <a:srgbClr val="4F81BD"/>
                </a:solidFill>
                <a:effectLst/>
                <a:ea typeface="SimSun" panose="02010600030101010101" pitchFamily="2" charset="-122"/>
                <a:cs typeface="Calibri" panose="020F0502020204030204" pitchFamily="34" charset="0"/>
              </a:rPr>
              <a:t> </a:t>
            </a:r>
            <a:endParaRPr lang="x-none" sz="2000" dirty="0">
              <a:solidFill>
                <a:srgbClr val="4F81BD"/>
              </a:solidFill>
              <a:effectLst/>
              <a:ea typeface="SimSun" panose="02010600030101010101" pitchFamily="2" charset="-122"/>
              <a:cs typeface="Calibri" panose="020F0502020204030204" pitchFamily="34" charset="0"/>
            </a:endParaRPr>
          </a:p>
          <a:p>
            <a:pPr algn="just">
              <a:lnSpc>
                <a:spcPct val="115000"/>
              </a:lnSpc>
            </a:pPr>
            <a:r>
              <a:rPr lang="en-GB" sz="2000" u="sng" dirty="0">
                <a:solidFill>
                  <a:srgbClr val="4F81BD"/>
                </a:solidFill>
                <a:ea typeface="SimSun" panose="02010600030101010101" pitchFamily="2" charset="-122"/>
                <a:cs typeface="Calibri" panose="020F0502020204030204" pitchFamily="34" charset="0"/>
                <a:hlinkClick r:id="rId3"/>
              </a:rPr>
              <a:t>https://youtu.be/63vK2F1ok7k</a:t>
            </a:r>
            <a:r>
              <a:rPr lang="en-GB" sz="2000" u="sng" dirty="0">
                <a:solidFill>
                  <a:srgbClr val="4F81BD"/>
                </a:solidFill>
                <a:ea typeface="SimSun" panose="02010600030101010101" pitchFamily="2" charset="-122"/>
                <a:cs typeface="Calibri" panose="020F0502020204030204" pitchFamily="34" charset="0"/>
              </a:rPr>
              <a:t> </a:t>
            </a:r>
            <a:endParaRPr lang="x-none"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1391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78692-80CE-4B5F-8078-1EABF5E316DA}"/>
              </a:ext>
            </a:extLst>
          </p:cNvPr>
          <p:cNvSpPr>
            <a:spLocks noGrp="1"/>
          </p:cNvSpPr>
          <p:nvPr>
            <p:ph sz="quarter" idx="14"/>
          </p:nvPr>
        </p:nvSpPr>
        <p:spPr>
          <a:xfrm>
            <a:off x="507206" y="1066800"/>
            <a:ext cx="11174412" cy="4895850"/>
          </a:xfrm>
        </p:spPr>
        <p:txBody>
          <a:bodyPr>
            <a:noAutofit/>
          </a:bodyPr>
          <a:lstStyle/>
          <a:p>
            <a:pPr>
              <a:spcAft>
                <a:spcPts val="500"/>
              </a:spcAft>
            </a:pPr>
            <a:r>
              <a:rPr lang="es-ES" sz="1900" dirty="0"/>
              <a:t>En esta formación examinaremos de qué manera las personas pueden hacer valer su derecho a la capacidad jurídica</a:t>
            </a:r>
            <a:r>
              <a:rPr lang="en-GB" sz="1900" dirty="0"/>
              <a:t>. </a:t>
            </a:r>
          </a:p>
          <a:p>
            <a:pPr>
              <a:spcAft>
                <a:spcPts val="500"/>
              </a:spcAft>
            </a:pPr>
            <a:r>
              <a:rPr lang="es-ES" sz="1900" dirty="0"/>
              <a:t>En determinadas circunstancias, defender el derecho de las personas a su capacidad jurídica puede parecer un gran reto. Por ejemplo que ocurre cuando una persona</a:t>
            </a:r>
            <a:r>
              <a:rPr lang="en-GB" sz="1900" dirty="0"/>
              <a:t>:</a:t>
            </a:r>
            <a:endParaRPr lang="x-none" sz="1900" dirty="0"/>
          </a:p>
          <a:p>
            <a:pPr lvl="3">
              <a:spcAft>
                <a:spcPts val="500"/>
              </a:spcAft>
            </a:pPr>
            <a:r>
              <a:rPr lang="es-ES" sz="1900" dirty="0"/>
              <a:t>¿quiere poner fin a su vida o sufre una demencia grave? </a:t>
            </a:r>
          </a:p>
          <a:p>
            <a:pPr lvl="3">
              <a:spcAft>
                <a:spcPts val="500"/>
              </a:spcAft>
            </a:pPr>
            <a:r>
              <a:rPr lang="es-ES" sz="1900" dirty="0"/>
              <a:t>¿sufre una demencia grave</a:t>
            </a:r>
            <a:r>
              <a:rPr lang="en-GB" sz="1900" dirty="0"/>
              <a:t>? </a:t>
            </a:r>
          </a:p>
          <a:p>
            <a:pPr lvl="3">
              <a:spcAft>
                <a:spcPts val="500"/>
              </a:spcAft>
            </a:pPr>
            <a:r>
              <a:rPr lang="es-ES" sz="1900" dirty="0"/>
              <a:t>¿tiene una crisis aguda</a:t>
            </a:r>
            <a:r>
              <a:rPr lang="en-GB" sz="1900" dirty="0"/>
              <a:t>? </a:t>
            </a:r>
          </a:p>
          <a:p>
            <a:pPr lvl="3">
              <a:spcAft>
                <a:spcPts val="500"/>
              </a:spcAft>
            </a:pPr>
            <a:r>
              <a:rPr lang="es-ES" sz="1900" dirty="0"/>
              <a:t>¿hace cosas que parecen peligrosas? </a:t>
            </a:r>
          </a:p>
          <a:p>
            <a:pPr lvl="3">
              <a:spcAft>
                <a:spcPts val="500"/>
              </a:spcAft>
            </a:pPr>
            <a:r>
              <a:rPr lang="es-ES" sz="1900" dirty="0"/>
              <a:t>¿qué pasa si por el hecho de rechazar un tratamiento empeora?</a:t>
            </a:r>
            <a:endParaRPr lang="en-GB" sz="1900" dirty="0"/>
          </a:p>
          <a:p>
            <a:pPr lvl="3">
              <a:spcAft>
                <a:spcPts val="500"/>
              </a:spcAft>
            </a:pPr>
            <a:r>
              <a:rPr lang="es-ES" sz="1900" dirty="0"/>
              <a:t>¿está inconsciente? </a:t>
            </a:r>
          </a:p>
          <a:p>
            <a:pPr lvl="3">
              <a:spcAft>
                <a:spcPts val="500"/>
              </a:spcAft>
            </a:pPr>
            <a:r>
              <a:rPr lang="es-ES" sz="1900" dirty="0"/>
              <a:t>¿es incapaz de comunicarse o de hacerse entender? </a:t>
            </a:r>
          </a:p>
          <a:p>
            <a:pPr marL="346075" lvl="2" indent="0">
              <a:spcAft>
                <a:spcPts val="500"/>
              </a:spcAft>
              <a:buNone/>
            </a:pPr>
            <a:r>
              <a:rPr lang="es-ES" sz="1900" dirty="0"/>
              <a:t>Incluso en circunstancias tan delicadas como estas, siempre debemos velar por que las personas sigan siendo el eje central de todas las decisiones relacionadas con su vida</a:t>
            </a:r>
            <a:r>
              <a:rPr lang="en-GB" sz="1900" dirty="0"/>
              <a:t>. </a:t>
            </a:r>
            <a:endParaRPr lang="x-none" sz="1900" dirty="0"/>
          </a:p>
          <a:p>
            <a:pPr>
              <a:spcAft>
                <a:spcPts val="500"/>
              </a:spcAft>
            </a:pPr>
            <a:r>
              <a:rPr lang="es-ES" sz="2000" dirty="0"/>
              <a:t> Siempre hay maneras de hacer valer su derecho a la capacidad jurídica</a:t>
            </a:r>
            <a:endParaRPr lang="x-none" sz="1900" dirty="0"/>
          </a:p>
        </p:txBody>
      </p:sp>
      <p:sp>
        <p:nvSpPr>
          <p:cNvPr id="2" name="Title 1">
            <a:extLst>
              <a:ext uri="{FF2B5EF4-FFF2-40B4-BE49-F238E27FC236}">
                <a16:creationId xmlns:a16="http://schemas.microsoft.com/office/drawing/2014/main" id="{6202F23D-B1BC-4D7A-8CCE-D8F8C1E63C88}"/>
              </a:ext>
            </a:extLst>
          </p:cNvPr>
          <p:cNvSpPr>
            <a:spLocks noGrp="1"/>
          </p:cNvSpPr>
          <p:nvPr>
            <p:ph type="title"/>
          </p:nvPr>
        </p:nvSpPr>
        <p:spPr/>
        <p:txBody>
          <a:bodyPr>
            <a:noAutofit/>
          </a:bodyPr>
          <a:lstStyle/>
          <a:p>
            <a:r>
              <a:rPr lang="es-ES" dirty="0"/>
              <a:t>Presentación: Introducción breve al módulo </a:t>
            </a:r>
            <a:endParaRPr lang="x-none" dirty="0"/>
          </a:p>
        </p:txBody>
      </p:sp>
    </p:spTree>
    <p:extLst>
      <p:ext uri="{BB962C8B-B14F-4D97-AF65-F5344CB8AC3E}">
        <p14:creationId xmlns:p14="http://schemas.microsoft.com/office/powerpoint/2010/main" val="3392942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7C736C-3ED3-DC46-9279-AF00C8866932}"/>
              </a:ext>
            </a:extLst>
          </p:cNvPr>
          <p:cNvSpPr>
            <a:spLocks noGrp="1"/>
          </p:cNvSpPr>
          <p:nvPr>
            <p:ph type="body" sz="quarter" idx="13"/>
          </p:nvPr>
        </p:nvSpPr>
        <p:spPr>
          <a:xfrm>
            <a:off x="545307" y="737064"/>
            <a:ext cx="11174400" cy="360000"/>
          </a:xfrm>
        </p:spPr>
        <p:txBody>
          <a:bodyPr/>
          <a:lstStyle/>
          <a:p>
            <a:r>
              <a:rPr lang="en-GB" dirty="0"/>
              <a:t>El </a:t>
            </a:r>
            <a:r>
              <a:rPr lang="en-GB" dirty="0" err="1"/>
              <a:t>apoyo</a:t>
            </a:r>
            <a:r>
              <a:rPr lang="en-GB" dirty="0"/>
              <a:t> formal </a:t>
            </a:r>
          </a:p>
        </p:txBody>
      </p:sp>
      <p:sp>
        <p:nvSpPr>
          <p:cNvPr id="3" name="Content Placeholder 2">
            <a:extLst>
              <a:ext uri="{FF2B5EF4-FFF2-40B4-BE49-F238E27FC236}">
                <a16:creationId xmlns:a16="http://schemas.microsoft.com/office/drawing/2014/main" id="{5C4B810B-2AE3-4ACE-B82D-8EBFA0229413}"/>
              </a:ext>
            </a:extLst>
          </p:cNvPr>
          <p:cNvSpPr>
            <a:spLocks noGrp="1"/>
          </p:cNvSpPr>
          <p:nvPr>
            <p:ph sz="quarter" idx="14"/>
          </p:nvPr>
        </p:nvSpPr>
        <p:spPr>
          <a:xfrm>
            <a:off x="552449" y="1238250"/>
            <a:ext cx="11129157" cy="4630061"/>
          </a:xfrm>
        </p:spPr>
        <p:txBody>
          <a:bodyPr>
            <a:noAutofit/>
          </a:bodyPr>
          <a:lstStyle/>
          <a:p>
            <a:pPr marL="0" indent="0" algn="just">
              <a:spcAft>
                <a:spcPts val="500"/>
              </a:spcAft>
              <a:buNone/>
            </a:pPr>
            <a:r>
              <a:rPr lang="es-ES" sz="1700" b="1" dirty="0"/>
              <a:t>El sistema de mediación personal de Suecia </a:t>
            </a:r>
          </a:p>
          <a:p>
            <a:pPr algn="just">
              <a:spcAft>
                <a:spcPts val="500"/>
              </a:spcAft>
            </a:pPr>
            <a:r>
              <a:rPr lang="es-ES" sz="1600" dirty="0"/>
              <a:t>Es un modelo de apoyo a la toma de decisiones que generalmente ofrecen las organizaciones no gubernamentales (ONG). </a:t>
            </a:r>
          </a:p>
          <a:p>
            <a:pPr algn="just">
              <a:spcAft>
                <a:spcPts val="500"/>
              </a:spcAft>
            </a:pPr>
            <a:r>
              <a:rPr lang="es-ES" sz="1600" dirty="0"/>
              <a:t>Los mediadores personales son profesionales cualificados que trabajan para las personas que necesitan sus servicios.</a:t>
            </a:r>
          </a:p>
          <a:p>
            <a:pPr algn="just">
              <a:spcAft>
                <a:spcPts val="500"/>
              </a:spcAft>
            </a:pPr>
            <a:r>
              <a:rPr lang="es-ES" sz="1600" dirty="0"/>
              <a:t>Ayudan a sus clientes en diferentes cuestiones</a:t>
            </a:r>
            <a:r>
              <a:rPr lang="en-US" sz="1600" dirty="0"/>
              <a:t>. </a:t>
            </a:r>
          </a:p>
          <a:p>
            <a:pPr algn="just">
              <a:spcAft>
                <a:spcPts val="500"/>
              </a:spcAft>
            </a:pPr>
            <a:r>
              <a:rPr lang="es-ES" sz="1600" dirty="0"/>
              <a:t>Un mediador personal solo hace lo que sus clientes quieren que haga</a:t>
            </a:r>
            <a:r>
              <a:rPr lang="en-US" sz="1600" dirty="0"/>
              <a:t>.</a:t>
            </a:r>
            <a:endParaRPr lang="x-none" sz="1600" dirty="0"/>
          </a:p>
          <a:p>
            <a:pPr algn="just">
              <a:spcAft>
                <a:spcPts val="500"/>
              </a:spcAft>
            </a:pPr>
            <a:r>
              <a:rPr lang="es-ES" sz="1600" dirty="0"/>
              <a:t>Este modelo se basa en una relación de confianza a largo plazo.</a:t>
            </a:r>
          </a:p>
          <a:p>
            <a:pPr lvl="0" algn="just">
              <a:spcAft>
                <a:spcPts val="500"/>
              </a:spcAft>
            </a:pPr>
            <a:r>
              <a:rPr lang="es-ES" sz="1600" dirty="0"/>
              <a:t>Ha sido pensado, principalmente, para las personas de difícil acceso, aisladas o que no dispongan de ningún tipo de apoyo.</a:t>
            </a:r>
            <a:endParaRPr lang="x-none" sz="1600" dirty="0"/>
          </a:p>
          <a:p>
            <a:pPr algn="just">
              <a:spcAft>
                <a:spcPts val="500"/>
              </a:spcAft>
            </a:pPr>
            <a:r>
              <a:rPr lang="es-ES" sz="1600" dirty="0"/>
              <a:t>Para evitar procesos administrativos y trámites burocráticos pesados, no hay ningún acuerdo escrito.</a:t>
            </a:r>
          </a:p>
          <a:p>
            <a:pPr algn="just">
              <a:spcAft>
                <a:spcPts val="500"/>
              </a:spcAft>
            </a:pPr>
            <a:r>
              <a:rPr lang="es-ES" sz="1600" dirty="0"/>
              <a:t>Las PMP tienen unos horarios flexibles que se adaptan a las necesidades y los deseos de sus clientes.</a:t>
            </a:r>
            <a:r>
              <a:rPr lang="en-US" sz="1600" dirty="0"/>
              <a:t> </a:t>
            </a:r>
          </a:p>
          <a:p>
            <a:pPr algn="just">
              <a:spcAft>
                <a:spcPts val="500"/>
              </a:spcAft>
            </a:pPr>
            <a:r>
              <a:rPr lang="es-ES" sz="1600" dirty="0"/>
              <a:t>Las PMP trabajan desde su domicilio con la ayuda de un teléfono y de internet. Van a casa de sus clientes o se encuentran en un sitio neutral, como por ejemplo una cafetería.</a:t>
            </a:r>
            <a:r>
              <a:rPr lang="en-US" sz="1600" dirty="0"/>
              <a:t> </a:t>
            </a:r>
          </a:p>
          <a:p>
            <a:pPr algn="just">
              <a:spcAft>
                <a:spcPts val="500"/>
              </a:spcAft>
            </a:pPr>
            <a:r>
              <a:rPr lang="es-ES" sz="1600" dirty="0"/>
              <a:t>Deben tener las habilidades necesarias para defender con eficacia los derechos de su cliente o clienta ante diversas autoridades o en los tribunales</a:t>
            </a:r>
            <a:r>
              <a:rPr lang="en-US" sz="1600" dirty="0"/>
              <a:t>. </a:t>
            </a:r>
            <a:endParaRPr lang="x-none" sz="1600" dirty="0"/>
          </a:p>
          <a:p>
            <a:pPr algn="just">
              <a:spcAft>
                <a:spcPts val="500"/>
              </a:spcAft>
            </a:pPr>
            <a:r>
              <a:rPr lang="es-ES" sz="1600" dirty="0"/>
              <a:t>En Suecia hay un sistema de tutela parcial, pero el gobierno no considera a las PMP como una alternativa a la tutela</a:t>
            </a:r>
            <a:r>
              <a:rPr lang="en-US" sz="1600" dirty="0"/>
              <a:t>. </a:t>
            </a:r>
          </a:p>
          <a:p>
            <a:pPr algn="just">
              <a:spcAft>
                <a:spcPts val="500"/>
              </a:spcAft>
            </a:pPr>
            <a:r>
              <a:rPr lang="es-ES" sz="1600" dirty="0"/>
              <a:t>Lo más habitual es que la persona quiera que la PMP le ayude a poner fin a la medida de la tutela</a:t>
            </a:r>
            <a:r>
              <a:rPr lang="en-US" sz="1600" dirty="0"/>
              <a:t>. </a:t>
            </a:r>
            <a:endParaRPr lang="x-none" sz="1600" dirty="0"/>
          </a:p>
        </p:txBody>
      </p:sp>
      <p:sp>
        <p:nvSpPr>
          <p:cNvPr id="2" name="Title 1">
            <a:extLst>
              <a:ext uri="{FF2B5EF4-FFF2-40B4-BE49-F238E27FC236}">
                <a16:creationId xmlns:a16="http://schemas.microsoft.com/office/drawing/2014/main" id="{6B423C26-7A77-4686-8A8B-528432ADA5C6}"/>
              </a:ext>
            </a:extLst>
          </p:cNvPr>
          <p:cNvSpPr>
            <a:spLocks noGrp="1"/>
          </p:cNvSpPr>
          <p:nvPr>
            <p:ph type="title"/>
          </p:nvPr>
        </p:nvSpPr>
        <p:spPr>
          <a:xfrm>
            <a:off x="422142" y="296862"/>
            <a:ext cx="9792000" cy="432000"/>
          </a:xfrm>
        </p:spPr>
        <p:txBody>
          <a:bodyPr>
            <a:noAutofit/>
          </a:bodyPr>
          <a:lstStyle/>
          <a:p>
            <a:r>
              <a:rPr lang="es-ES" sz="2800" dirty="0"/>
              <a:t>Presentación: Diferentes formas de apoyo </a:t>
            </a:r>
            <a:r>
              <a:rPr lang="en-GB" sz="2800" dirty="0"/>
              <a:t>– 9</a:t>
            </a:r>
            <a:endParaRPr lang="x-none" sz="2800" dirty="0"/>
          </a:p>
        </p:txBody>
      </p:sp>
    </p:spTree>
    <p:extLst>
      <p:ext uri="{BB962C8B-B14F-4D97-AF65-F5344CB8AC3E}">
        <p14:creationId xmlns:p14="http://schemas.microsoft.com/office/powerpoint/2010/main" val="236950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p:txBody>
          <a:bodyPr/>
          <a:lstStyle/>
          <a:p>
            <a:r>
              <a:rPr lang="en-GB" dirty="0"/>
              <a:t>El </a:t>
            </a:r>
            <a:r>
              <a:rPr lang="en-GB" dirty="0" err="1"/>
              <a:t>apoyo</a:t>
            </a:r>
            <a:r>
              <a:rPr lang="en-GB" dirty="0"/>
              <a:t> formal </a:t>
            </a:r>
          </a:p>
        </p:txBody>
      </p:sp>
      <p:sp>
        <p:nvSpPr>
          <p:cNvPr id="3" name="Content Placeholder 2">
            <a:extLst>
              <a:ext uri="{FF2B5EF4-FFF2-40B4-BE49-F238E27FC236}">
                <a16:creationId xmlns:a16="http://schemas.microsoft.com/office/drawing/2014/main" id="{5EB03013-59FC-4CC1-92CB-17B386BDB4D7}"/>
              </a:ext>
            </a:extLst>
          </p:cNvPr>
          <p:cNvSpPr>
            <a:spLocks noGrp="1"/>
          </p:cNvSpPr>
          <p:nvPr>
            <p:ph sz="quarter" idx="14"/>
          </p:nvPr>
        </p:nvSpPr>
        <p:spPr/>
        <p:txBody>
          <a:bodyPr/>
          <a:lstStyle/>
          <a:p>
            <a:pPr marL="0" indent="0" algn="just">
              <a:buNone/>
            </a:pPr>
            <a:r>
              <a:rPr lang="es-ES" b="1" dirty="0"/>
              <a:t>El sistema de mediación personal de Suecia </a:t>
            </a:r>
          </a:p>
          <a:p>
            <a:pPr algn="just"/>
            <a:r>
              <a:rPr lang="es-ES" dirty="0"/>
              <a:t>El sistema sueco ha obtenido unos resultados y beneficios muy positivos </a:t>
            </a:r>
            <a:r>
              <a:rPr lang="en-GB" dirty="0"/>
              <a:t>: </a:t>
            </a:r>
            <a:endParaRPr lang="x-none"/>
          </a:p>
          <a:p>
            <a:pPr lvl="2" algn="just" fontAlgn="base"/>
            <a:r>
              <a:rPr lang="es-ES" sz="2200" dirty="0"/>
              <a:t>En 2014, en Suecia, 6.000 personas contaron con el apoyo de una PMP. </a:t>
            </a:r>
          </a:p>
          <a:p>
            <a:pPr lvl="2" algn="just" fontAlgn="base"/>
            <a:r>
              <a:rPr lang="es-ES" sz="2200" dirty="0"/>
              <a:t>El 84% de los municipios suecos incluyeron una PMP en su sistema de servicios sociales.</a:t>
            </a:r>
            <a:endParaRPr lang="x-none" sz="2200" dirty="0"/>
          </a:p>
          <a:p>
            <a:pPr lvl="2" algn="just" fontAlgn="base"/>
            <a:r>
              <a:rPr lang="es-ES" sz="2200" dirty="0"/>
              <a:t>Las personas con discapacidad que cuentan con el apoyo de una PMP necesitan menos atenciones y su situación general mejora. </a:t>
            </a:r>
          </a:p>
          <a:p>
            <a:pPr lvl="2" algn="just"/>
            <a:r>
              <a:rPr lang="es-ES" sz="2200" dirty="0"/>
              <a:t>A la larga, el sistema de PMP supone una reducción de costes para el sistema social.</a:t>
            </a:r>
            <a:endParaRPr lang="x-none" sz="2200" dirty="0"/>
          </a:p>
          <a:p>
            <a:pPr algn="just"/>
            <a:endParaRPr lang="x-none" dirty="0"/>
          </a:p>
        </p:txBody>
      </p:sp>
      <p:sp>
        <p:nvSpPr>
          <p:cNvPr id="2" name="Title 1">
            <a:extLst>
              <a:ext uri="{FF2B5EF4-FFF2-40B4-BE49-F238E27FC236}">
                <a16:creationId xmlns:a16="http://schemas.microsoft.com/office/drawing/2014/main" id="{4A8BDEDA-379A-4AFA-B0DD-9131048ED673}"/>
              </a:ext>
            </a:extLst>
          </p:cNvPr>
          <p:cNvSpPr>
            <a:spLocks noGrp="1"/>
          </p:cNvSpPr>
          <p:nvPr>
            <p:ph type="title"/>
          </p:nvPr>
        </p:nvSpPr>
        <p:spPr/>
        <p:txBody>
          <a:bodyPr/>
          <a:lstStyle/>
          <a:p>
            <a:r>
              <a:rPr lang="es-ES" dirty="0"/>
              <a:t>Presentación: Diferentes formas de apoyo </a:t>
            </a:r>
            <a:r>
              <a:rPr lang="en-GB" dirty="0"/>
              <a:t>– 10</a:t>
            </a:r>
            <a:endParaRPr lang="x-none" dirty="0"/>
          </a:p>
        </p:txBody>
      </p:sp>
    </p:spTree>
    <p:extLst>
      <p:ext uri="{BB962C8B-B14F-4D97-AF65-F5344CB8AC3E}">
        <p14:creationId xmlns:p14="http://schemas.microsoft.com/office/powerpoint/2010/main" val="17810546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DE8AC-445A-4EE2-B508-2FE45BD0BEFD}"/>
              </a:ext>
            </a:extLst>
          </p:cNvPr>
          <p:cNvSpPr>
            <a:spLocks noGrp="1"/>
          </p:cNvSpPr>
          <p:nvPr>
            <p:ph sz="quarter" idx="14"/>
          </p:nvPr>
        </p:nvSpPr>
        <p:spPr/>
        <p:txBody>
          <a:bodyPr/>
          <a:lstStyle/>
          <a:p>
            <a:pPr marL="0" indent="0">
              <a:buNone/>
            </a:pPr>
            <a:r>
              <a:rPr lang="es-ES" altLang="x-none" b="1" dirty="0"/>
              <a:t>La defensa independiente (Escocia, Reino Unido) </a:t>
            </a:r>
            <a:endParaRPr lang="x-none" dirty="0"/>
          </a:p>
        </p:txBody>
      </p:sp>
      <p:sp>
        <p:nvSpPr>
          <p:cNvPr id="2" name="Title 1">
            <a:extLst>
              <a:ext uri="{FF2B5EF4-FFF2-40B4-BE49-F238E27FC236}">
                <a16:creationId xmlns:a16="http://schemas.microsoft.com/office/drawing/2014/main" id="{318CA1B2-0490-4A78-BE96-92639D84C873}"/>
              </a:ext>
            </a:extLst>
          </p:cNvPr>
          <p:cNvSpPr>
            <a:spLocks noGrp="1"/>
          </p:cNvSpPr>
          <p:nvPr>
            <p:ph type="title"/>
          </p:nvPr>
        </p:nvSpPr>
        <p:spPr/>
        <p:txBody>
          <a:bodyPr/>
          <a:lstStyle/>
          <a:p>
            <a:r>
              <a:rPr lang="es-ES" dirty="0"/>
              <a:t>Presentación: Diferentes formas de apoyo </a:t>
            </a:r>
            <a:r>
              <a:rPr lang="en-GB" dirty="0"/>
              <a:t>– 11</a:t>
            </a:r>
            <a:endParaRPr lang="x-none" dirty="0"/>
          </a:p>
        </p:txBody>
      </p:sp>
      <p:sp>
        <p:nvSpPr>
          <p:cNvPr id="9" name="Rectangle 8">
            <a:extLst>
              <a:ext uri="{FF2B5EF4-FFF2-40B4-BE49-F238E27FC236}">
                <a16:creationId xmlns:a16="http://schemas.microsoft.com/office/drawing/2014/main" id="{AB534815-C02A-467F-B232-DD36DE1364A1}"/>
              </a:ext>
            </a:extLst>
          </p:cNvPr>
          <p:cNvSpPr>
            <a:spLocks noChangeArrowheads="1"/>
          </p:cNvSpPr>
          <p:nvPr/>
        </p:nvSpPr>
        <p:spPr bwMode="auto">
          <a:xfrm>
            <a:off x="-121920" y="1508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0" name="Text Box 55">
            <a:extLst>
              <a:ext uri="{FF2B5EF4-FFF2-40B4-BE49-F238E27FC236}">
                <a16:creationId xmlns:a16="http://schemas.microsoft.com/office/drawing/2014/main" id="{34DC0791-A0F2-7C40-87CF-86562ADDAA2C}"/>
              </a:ext>
            </a:extLst>
          </p:cNvPr>
          <p:cNvSpPr txBox="1"/>
          <p:nvPr/>
        </p:nvSpPr>
        <p:spPr>
          <a:xfrm>
            <a:off x="704850" y="2100256"/>
            <a:ext cx="10744200" cy="1700214"/>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s-ES" sz="2000" dirty="0">
                <a:ea typeface="SimSun" panose="02010600030101010101" pitchFamily="2" charset="-122"/>
                <a:cs typeface="Calibri" panose="020F0502020204030204" pitchFamily="34" charset="0"/>
              </a:rPr>
              <a:t>Independiente </a:t>
            </a:r>
            <a:r>
              <a:rPr lang="es-ES" sz="2000" dirty="0" err="1">
                <a:ea typeface="SimSun" panose="02010600030101010101" pitchFamily="2" charset="-122"/>
                <a:cs typeface="Calibri" panose="020F0502020204030204" pitchFamily="34" charset="0"/>
              </a:rPr>
              <a:t>Advocacy</a:t>
            </a:r>
            <a:r>
              <a:rPr lang="es-ES" sz="2000" dirty="0">
                <a:ea typeface="SimSun" panose="02010600030101010101" pitchFamily="2" charset="-122"/>
                <a:cs typeface="Calibri" panose="020F0502020204030204" pitchFamily="34" charset="0"/>
              </a:rPr>
              <a:t>, James’ </a:t>
            </a:r>
            <a:r>
              <a:rPr lang="es-ES" sz="2000" dirty="0" err="1">
                <a:ea typeface="SimSun" panose="02010600030101010101" pitchFamily="2" charset="-122"/>
                <a:cs typeface="Calibri" panose="020F0502020204030204" pitchFamily="34" charset="0"/>
              </a:rPr>
              <a:t>story</a:t>
            </a:r>
            <a:r>
              <a:rPr lang="es-ES" sz="2000" dirty="0">
                <a:ea typeface="SimSun" panose="02010600030101010101" pitchFamily="2" charset="-122"/>
                <a:cs typeface="Calibri" panose="020F0502020204030204" pitchFamily="34" charset="0"/>
              </a:rPr>
              <a:t> (4:33) (este vídeo está disponible en varias lenguas): </a:t>
            </a:r>
          </a:p>
          <a:p>
            <a:pPr algn="just">
              <a:lnSpc>
                <a:spcPct val="115000"/>
              </a:lnSpc>
            </a:pPr>
            <a:endParaRPr lang="es-ES" sz="2000" dirty="0">
              <a:solidFill>
                <a:srgbClr val="4F81BD"/>
              </a:solidFill>
              <a:ea typeface="SimSun" panose="02010600030101010101" pitchFamily="2" charset="-122"/>
              <a:cs typeface="Calibri" panose="020F0502020204030204" pitchFamily="34" charset="0"/>
              <a:hlinkClick r:id="rId3"/>
            </a:endParaRPr>
          </a:p>
          <a:p>
            <a:pPr algn="just">
              <a:lnSpc>
                <a:spcPct val="115000"/>
              </a:lnSpc>
            </a:pPr>
            <a:r>
              <a:rPr lang="en-US" sz="2000" dirty="0">
                <a:solidFill>
                  <a:srgbClr val="4F81BD"/>
                </a:solidFill>
                <a:ea typeface="SimSun" panose="02010600030101010101" pitchFamily="2" charset="-122"/>
                <a:cs typeface="Calibri" panose="020F0502020204030204" pitchFamily="34" charset="0"/>
                <a:hlinkClick r:id="rId3"/>
              </a:rPr>
              <a:t>https://youtu.be/SSvorQMSn8Q</a:t>
            </a:r>
            <a:r>
              <a:rPr lang="en-US" sz="2000" dirty="0">
                <a:solidFill>
                  <a:srgbClr val="4F81BD"/>
                </a:solidFill>
                <a:ea typeface="SimSun" panose="02010600030101010101" pitchFamily="2" charset="-122"/>
                <a:cs typeface="Calibri" panose="020F0502020204030204" pitchFamily="34" charset="0"/>
              </a:rPr>
              <a:t> </a:t>
            </a:r>
          </a:p>
        </p:txBody>
      </p:sp>
    </p:spTree>
    <p:extLst>
      <p:ext uri="{BB962C8B-B14F-4D97-AF65-F5344CB8AC3E}">
        <p14:creationId xmlns:p14="http://schemas.microsoft.com/office/powerpoint/2010/main" val="20064387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C9857-46CC-40C4-9874-F715098A5377}"/>
              </a:ext>
            </a:extLst>
          </p:cNvPr>
          <p:cNvSpPr>
            <a:spLocks noGrp="1"/>
          </p:cNvSpPr>
          <p:nvPr>
            <p:ph sz="quarter" idx="14"/>
          </p:nvPr>
        </p:nvSpPr>
        <p:spPr>
          <a:xfrm>
            <a:off x="514349" y="1162050"/>
            <a:ext cx="11167257" cy="4849138"/>
          </a:xfrm>
        </p:spPr>
        <p:txBody>
          <a:bodyPr>
            <a:noAutofit/>
          </a:bodyPr>
          <a:lstStyle/>
          <a:p>
            <a:pPr marL="0" lvl="0" indent="0" algn="just">
              <a:buNone/>
            </a:pPr>
            <a:r>
              <a:rPr lang="en-US" altLang="x-none" b="1" dirty="0"/>
              <a:t>La </a:t>
            </a:r>
            <a:r>
              <a:rPr lang="en-US" altLang="x-none" b="1" dirty="0" err="1"/>
              <a:t>defensa</a:t>
            </a:r>
            <a:r>
              <a:rPr lang="en-US" altLang="x-none" b="1" dirty="0"/>
              <a:t> </a:t>
            </a:r>
            <a:r>
              <a:rPr lang="en-US" altLang="x-none" b="1" dirty="0" err="1"/>
              <a:t>independiente</a:t>
            </a:r>
            <a:r>
              <a:rPr lang="en-US" altLang="x-none" b="1" dirty="0"/>
              <a:t> </a:t>
            </a:r>
          </a:p>
          <a:p>
            <a:pPr algn="just"/>
            <a:r>
              <a:rPr lang="es-ES" dirty="0"/>
              <a:t>La defensa independiente de los derechos de las personas es una manera de ayudar a las personas, incluidas las personas con discapacidad psicosocial, intelectual o cognitiva,  a hacer oír su voz con más fuerza y a poder controlar su propia vida al máximo</a:t>
            </a:r>
            <a:r>
              <a:rPr lang="en-US" dirty="0"/>
              <a:t>. </a:t>
            </a:r>
            <a:endParaRPr lang="x-none" dirty="0"/>
          </a:p>
          <a:p>
            <a:pPr lvl="0" algn="just"/>
            <a:r>
              <a:rPr lang="es-ES" dirty="0"/>
              <a:t>Las organizaciones de defensa independiente de los derechos de las personas son diferentes de las organizaciones que prestan otras clases de servicios.</a:t>
            </a:r>
            <a:endParaRPr lang="x-none" dirty="0"/>
          </a:p>
          <a:p>
            <a:pPr lvl="0" algn="just"/>
            <a:r>
              <a:rPr lang="es-ES" dirty="0"/>
              <a:t>Los defensores independientes de los derechos de las personas no toman decisiones en nombre de la persona o del grupo de personas a las que apoyan.</a:t>
            </a:r>
          </a:p>
          <a:p>
            <a:pPr lvl="0" algn="just"/>
            <a:r>
              <a:rPr lang="es-ES" dirty="0"/>
              <a:t>Sino que las ayudan a conseguir la información que necesitan para tomar decisiones eficaces sobre sus circunstancias y apoyan a la persona o al grupo de personas para que puedan comunicar sus elecciones a los demás</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06469838-F271-47DE-B9AD-18C58490F81E}"/>
              </a:ext>
            </a:extLst>
          </p:cNvPr>
          <p:cNvSpPr>
            <a:spLocks noGrp="1"/>
          </p:cNvSpPr>
          <p:nvPr>
            <p:ph type="title"/>
          </p:nvPr>
        </p:nvSpPr>
        <p:spPr/>
        <p:txBody>
          <a:bodyPr/>
          <a:lstStyle/>
          <a:p>
            <a:r>
              <a:rPr lang="es-ES" dirty="0"/>
              <a:t>Presentación: Diferentes formas de apoyo </a:t>
            </a:r>
            <a:r>
              <a:rPr lang="en-GB" dirty="0"/>
              <a:t>– 12</a:t>
            </a:r>
            <a:endParaRPr lang="x-none" dirty="0"/>
          </a:p>
        </p:txBody>
      </p:sp>
    </p:spTree>
    <p:extLst>
      <p:ext uri="{BB962C8B-B14F-4D97-AF65-F5344CB8AC3E}">
        <p14:creationId xmlns:p14="http://schemas.microsoft.com/office/powerpoint/2010/main" val="12208103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0F1B6-3B8C-48D3-8D3F-B582673A5770}"/>
              </a:ext>
            </a:extLst>
          </p:cNvPr>
          <p:cNvSpPr>
            <a:spLocks noGrp="1"/>
          </p:cNvSpPr>
          <p:nvPr>
            <p:ph sz="quarter" idx="14"/>
          </p:nvPr>
        </p:nvSpPr>
        <p:spPr>
          <a:xfrm>
            <a:off x="507195" y="1268296"/>
            <a:ext cx="11174412" cy="4599103"/>
          </a:xfrm>
        </p:spPr>
        <p:txBody>
          <a:bodyPr>
            <a:noAutofit/>
          </a:bodyPr>
          <a:lstStyle/>
          <a:p>
            <a:pPr marL="0" indent="0" algn="just">
              <a:spcAft>
                <a:spcPts val="600"/>
              </a:spcAft>
              <a:buNone/>
            </a:pPr>
            <a:r>
              <a:rPr lang="es-ES" sz="2000" dirty="0"/>
              <a:t>La defensa independiente de los derechos de las personas significa</a:t>
            </a:r>
            <a:r>
              <a:rPr lang="en-US" sz="2000" dirty="0"/>
              <a:t>:</a:t>
            </a:r>
          </a:p>
          <a:p>
            <a:pPr lvl="1" algn="just" fontAlgn="base">
              <a:spcAft>
                <a:spcPts val="600"/>
              </a:spcAft>
            </a:pPr>
            <a:r>
              <a:rPr lang="es-ES" dirty="0"/>
              <a:t>Respaldar a las personas que corren el riesgo de ser empujadas a los márgenes de la sociedad. </a:t>
            </a:r>
          </a:p>
          <a:p>
            <a:pPr lvl="1" algn="just" fontAlgn="base">
              <a:spcAft>
                <a:spcPts val="600"/>
              </a:spcAft>
            </a:pPr>
            <a:r>
              <a:rPr lang="es-ES" dirty="0"/>
              <a:t>Defender a una persona y ponerse de su parte. </a:t>
            </a:r>
          </a:p>
          <a:p>
            <a:pPr lvl="1" algn="just" fontAlgn="base">
              <a:spcAft>
                <a:spcPts val="600"/>
              </a:spcAft>
            </a:pPr>
            <a:r>
              <a:rPr lang="es-ES" dirty="0"/>
              <a:t>Escuchar a una persona y tratar de comprender su punto de vista. </a:t>
            </a:r>
          </a:p>
          <a:p>
            <a:pPr lvl="1" algn="just" fontAlgn="base">
              <a:spcAft>
                <a:spcPts val="600"/>
              </a:spcAft>
            </a:pPr>
            <a:r>
              <a:rPr lang="es-ES" dirty="0"/>
              <a:t>Averiguar qué hace que la persona se sienta bien y valorada. </a:t>
            </a:r>
          </a:p>
          <a:p>
            <a:pPr lvl="1" algn="just" fontAlgn="base">
              <a:spcAft>
                <a:spcPts val="600"/>
              </a:spcAft>
            </a:pPr>
            <a:r>
              <a:rPr lang="es-ES" dirty="0"/>
              <a:t>Comprender la situación de la persona y los posibles obstáculos que no le permiten conseguir lo que quiere. </a:t>
            </a:r>
          </a:p>
          <a:p>
            <a:pPr lvl="1" algn="just" fontAlgn="base">
              <a:spcAft>
                <a:spcPts val="600"/>
              </a:spcAft>
            </a:pPr>
            <a:r>
              <a:rPr lang="es-ES" dirty="0"/>
              <a:t>Ofrecer apoyo a la persona para que diga a los demás lo que quiere, o ponerla en contacto con otras personas que la puedan ayudar. </a:t>
            </a:r>
          </a:p>
          <a:p>
            <a:pPr lvl="1" algn="just" fontAlgn="base">
              <a:spcAft>
                <a:spcPts val="600"/>
              </a:spcAft>
            </a:pPr>
            <a:r>
              <a:rPr lang="es-ES" dirty="0"/>
              <a:t>Ayudar a una persona a saber qué opciones tiene y las consecuencias que estas opciones pueden conllevar. </a:t>
            </a:r>
          </a:p>
          <a:p>
            <a:pPr lvl="1" algn="just">
              <a:spcAft>
                <a:spcPts val="600"/>
              </a:spcAft>
            </a:pPr>
            <a:r>
              <a:rPr lang="es-ES" dirty="0"/>
              <a:t>Posibilitar que una persona tome las riendas de su vida, pero, si ella lo desea, ocuparse de algunas cuestiones por ella</a:t>
            </a:r>
            <a:r>
              <a:rPr lang="en-US" dirty="0"/>
              <a:t>.</a:t>
            </a:r>
            <a:endParaRPr lang="x-none" dirty="0"/>
          </a:p>
        </p:txBody>
      </p:sp>
      <p:sp>
        <p:nvSpPr>
          <p:cNvPr id="2" name="Title 1">
            <a:extLst>
              <a:ext uri="{FF2B5EF4-FFF2-40B4-BE49-F238E27FC236}">
                <a16:creationId xmlns:a16="http://schemas.microsoft.com/office/drawing/2014/main" id="{829A215D-2EFD-43E6-BA52-FEA9101DF90B}"/>
              </a:ext>
            </a:extLst>
          </p:cNvPr>
          <p:cNvSpPr>
            <a:spLocks noGrp="1"/>
          </p:cNvSpPr>
          <p:nvPr>
            <p:ph type="title"/>
          </p:nvPr>
        </p:nvSpPr>
        <p:spPr/>
        <p:txBody>
          <a:bodyPr/>
          <a:lstStyle/>
          <a:p>
            <a:r>
              <a:rPr lang="es-ES" dirty="0"/>
              <a:t>Presentación: Diferentes formas de apoyo </a:t>
            </a:r>
            <a:r>
              <a:rPr lang="en-GB" dirty="0"/>
              <a:t>– 13</a:t>
            </a:r>
            <a:endParaRPr lang="x-none" dirty="0"/>
          </a:p>
        </p:txBody>
      </p:sp>
    </p:spTree>
    <p:extLst>
      <p:ext uri="{BB962C8B-B14F-4D97-AF65-F5344CB8AC3E}">
        <p14:creationId xmlns:p14="http://schemas.microsoft.com/office/powerpoint/2010/main" val="2137781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43C9D-C3C5-4BEB-B33A-9A54803E5E9E}"/>
              </a:ext>
            </a:extLst>
          </p:cNvPr>
          <p:cNvSpPr>
            <a:spLocks noGrp="1"/>
          </p:cNvSpPr>
          <p:nvPr>
            <p:ph sz="quarter" idx="14"/>
          </p:nvPr>
        </p:nvSpPr>
        <p:spPr/>
        <p:txBody>
          <a:bodyPr/>
          <a:lstStyle/>
          <a:p>
            <a:pPr lvl="0"/>
            <a:r>
              <a:rPr lang="en-US" b="1" dirty="0"/>
              <a:t>El </a:t>
            </a:r>
            <a:r>
              <a:rPr lang="en-US" b="1" dirty="0" err="1"/>
              <a:t>diálogo</a:t>
            </a:r>
            <a:r>
              <a:rPr lang="en-US" b="1" dirty="0"/>
              <a:t> </a:t>
            </a:r>
            <a:r>
              <a:rPr lang="en-US" b="1" dirty="0" err="1"/>
              <a:t>abierto</a:t>
            </a:r>
            <a:r>
              <a:rPr lang="en-US" b="1" dirty="0"/>
              <a:t> (</a:t>
            </a:r>
            <a:r>
              <a:rPr lang="en-US" b="1" dirty="0" err="1"/>
              <a:t>Finlandia</a:t>
            </a:r>
            <a:r>
              <a:rPr lang="en-US" b="1" dirty="0"/>
              <a:t>) </a:t>
            </a:r>
            <a:endParaRPr lang="x-none" dirty="0"/>
          </a:p>
        </p:txBody>
      </p:sp>
      <p:sp>
        <p:nvSpPr>
          <p:cNvPr id="2" name="Title 1">
            <a:extLst>
              <a:ext uri="{FF2B5EF4-FFF2-40B4-BE49-F238E27FC236}">
                <a16:creationId xmlns:a16="http://schemas.microsoft.com/office/drawing/2014/main" id="{8A207D6A-ED95-4D85-A11A-AF1CD2ECACA0}"/>
              </a:ext>
            </a:extLst>
          </p:cNvPr>
          <p:cNvSpPr>
            <a:spLocks noGrp="1"/>
          </p:cNvSpPr>
          <p:nvPr>
            <p:ph type="title"/>
          </p:nvPr>
        </p:nvSpPr>
        <p:spPr/>
        <p:txBody>
          <a:bodyPr/>
          <a:lstStyle/>
          <a:p>
            <a:r>
              <a:rPr lang="es-ES" dirty="0"/>
              <a:t>Presentación: Diferentes formas de apoyo </a:t>
            </a:r>
            <a:r>
              <a:rPr lang="en-GB" dirty="0"/>
              <a:t>– 14</a:t>
            </a:r>
            <a:endParaRPr lang="x-none" dirty="0"/>
          </a:p>
        </p:txBody>
      </p:sp>
      <p:sp>
        <p:nvSpPr>
          <p:cNvPr id="5" name="Text Box 58">
            <a:extLst>
              <a:ext uri="{FF2B5EF4-FFF2-40B4-BE49-F238E27FC236}">
                <a16:creationId xmlns:a16="http://schemas.microsoft.com/office/drawing/2014/main" id="{0E865017-DF88-484C-8796-4DDBD02531F8}"/>
              </a:ext>
            </a:extLst>
          </p:cNvPr>
          <p:cNvSpPr txBox="1"/>
          <p:nvPr/>
        </p:nvSpPr>
        <p:spPr>
          <a:xfrm>
            <a:off x="704850" y="2249483"/>
            <a:ext cx="10706100" cy="1350967"/>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s-ES" sz="2200" dirty="0"/>
              <a:t>Opción corta: Daniel </a:t>
            </a:r>
            <a:r>
              <a:rPr lang="es-ES" sz="2200" dirty="0" err="1"/>
              <a:t>Mackler</a:t>
            </a:r>
            <a:r>
              <a:rPr lang="es-ES" sz="2200" dirty="0"/>
              <a:t>, </a:t>
            </a:r>
            <a:r>
              <a:rPr lang="es-ES" sz="2200" b="1" i="1" dirty="0" err="1"/>
              <a:t>Jaakko</a:t>
            </a:r>
            <a:r>
              <a:rPr lang="es-ES" sz="2200" b="1" i="1" dirty="0"/>
              <a:t> </a:t>
            </a:r>
            <a:r>
              <a:rPr lang="es-ES" sz="2200" b="1" i="1" dirty="0" err="1"/>
              <a:t>Seikkula</a:t>
            </a:r>
            <a:r>
              <a:rPr lang="es-ES" sz="2200" b="1" i="1" dirty="0"/>
              <a:t> habla sobre el diálogo abierto finlandés, las redes sociales y la recuperación de la psicosis</a:t>
            </a:r>
            <a:r>
              <a:rPr lang="es-ES" sz="2200" b="1" dirty="0"/>
              <a:t> </a:t>
            </a:r>
            <a:r>
              <a:rPr lang="es-ES" sz="2200" dirty="0"/>
              <a:t>(08:24):</a:t>
            </a:r>
          </a:p>
          <a:p>
            <a:pPr>
              <a:lnSpc>
                <a:spcPct val="115000"/>
              </a:lnSpc>
            </a:pPr>
            <a:r>
              <a:rPr lang="es-ES" sz="2200" u="sng" dirty="0">
                <a:hlinkClick r:id="rId3"/>
              </a:rPr>
              <a:t>https://youtu.be/b5_xaQBgkwA</a:t>
            </a:r>
            <a:r>
              <a:rPr lang="en-GB" sz="22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endParaRPr lang="x-none" sz="22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6" name="Text Box 59">
            <a:extLst>
              <a:ext uri="{FF2B5EF4-FFF2-40B4-BE49-F238E27FC236}">
                <a16:creationId xmlns:a16="http://schemas.microsoft.com/office/drawing/2014/main" id="{001A559C-106A-4792-BE2C-0E6110E58307}"/>
              </a:ext>
            </a:extLst>
          </p:cNvPr>
          <p:cNvSpPr txBox="1"/>
          <p:nvPr/>
        </p:nvSpPr>
        <p:spPr>
          <a:xfrm>
            <a:off x="704850" y="3964776"/>
            <a:ext cx="10706100" cy="1388274"/>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s-ES" sz="2200" dirty="0"/>
              <a:t>Opción larga: Daniel </a:t>
            </a:r>
            <a:r>
              <a:rPr lang="es-ES" sz="2200" dirty="0" err="1"/>
              <a:t>Mackler</a:t>
            </a:r>
            <a:r>
              <a:rPr lang="es-ES" sz="2200" dirty="0"/>
              <a:t>, </a:t>
            </a:r>
            <a:r>
              <a:rPr lang="es-ES" sz="2200" b="1" i="1" dirty="0"/>
              <a:t>Diálogo abierto: una alternativa al abordaje finlandés para la curación de la psicosis</a:t>
            </a:r>
            <a:r>
              <a:rPr lang="es-ES" sz="2200" dirty="0"/>
              <a:t> (película entera) (1:13:59):</a:t>
            </a:r>
          </a:p>
          <a:p>
            <a:pPr algn="just">
              <a:lnSpc>
                <a:spcPct val="115000"/>
              </a:lnSpc>
            </a:pPr>
            <a:r>
              <a:rPr lang="es-ES" sz="2200" u="sng" dirty="0">
                <a:hlinkClick r:id="rId4"/>
              </a:rPr>
              <a:t>https://youtu.be/H-ontu-Ty68</a:t>
            </a:r>
            <a:r>
              <a:rPr lang="es-ES" sz="2200" dirty="0">
                <a:hlinkClick r:id="rId4"/>
              </a:rPr>
              <a:t> </a:t>
            </a:r>
            <a:endParaRPr lang="x-none" sz="22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75966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1355-546F-4DD6-A560-CE00308816B1}"/>
              </a:ext>
            </a:extLst>
          </p:cNvPr>
          <p:cNvSpPr>
            <a:spLocks noGrp="1"/>
          </p:cNvSpPr>
          <p:nvPr>
            <p:ph sz="quarter" idx="14"/>
          </p:nvPr>
        </p:nvSpPr>
        <p:spPr>
          <a:xfrm>
            <a:off x="507195" y="1143000"/>
            <a:ext cx="11174412" cy="4868188"/>
          </a:xfrm>
        </p:spPr>
        <p:txBody>
          <a:bodyPr/>
          <a:lstStyle/>
          <a:p>
            <a:pPr marL="0" indent="0" algn="just">
              <a:buNone/>
            </a:pPr>
            <a:r>
              <a:rPr lang="en-US" b="1" dirty="0"/>
              <a:t>El </a:t>
            </a:r>
            <a:r>
              <a:rPr lang="en-US" b="1" dirty="0" err="1"/>
              <a:t>diálogo</a:t>
            </a:r>
            <a:r>
              <a:rPr lang="en-US" b="1" dirty="0"/>
              <a:t> </a:t>
            </a:r>
            <a:r>
              <a:rPr lang="en-US" b="1" dirty="0" err="1"/>
              <a:t>abierto</a:t>
            </a:r>
            <a:r>
              <a:rPr lang="en-US" b="1" dirty="0"/>
              <a:t> </a:t>
            </a:r>
          </a:p>
          <a:p>
            <a:pPr algn="just"/>
            <a:r>
              <a:rPr lang="es-ES" dirty="0"/>
              <a:t>El diálogo abierto es una alternativa finlandesa al sistema convencional de salud mental para aquellas personas a las que se les ha diagnosticado psicosis, como puede ser la esquizofrenia</a:t>
            </a:r>
            <a:r>
              <a:rPr lang="en-US" dirty="0"/>
              <a:t>. </a:t>
            </a:r>
          </a:p>
          <a:p>
            <a:pPr algn="just"/>
            <a:r>
              <a:rPr lang="es-ES" dirty="0"/>
              <a:t>Este abordaje respeta el poder de toma de decisiones de la persona e implica a su red de familiares y amigos.</a:t>
            </a:r>
            <a:endParaRPr lang="en-US" dirty="0"/>
          </a:p>
          <a:p>
            <a:pPr algn="just"/>
            <a:r>
              <a:rPr lang="es-ES" dirty="0"/>
              <a:t>El equipo del diálogo abierto ofrece una ayuda inmediata durante las 24 horas siguientes al primer contacto</a:t>
            </a:r>
            <a:r>
              <a:rPr lang="en-US" dirty="0"/>
              <a:t>. </a:t>
            </a:r>
          </a:p>
          <a:p>
            <a:pPr algn="just"/>
            <a:r>
              <a:rPr lang="es-ES" dirty="0"/>
              <a:t>Trata de obtener la implicación de las redes sociales, de reconstruir las relaciones y de evitar la medicación y la experiencia alienante de la hospitalización</a:t>
            </a:r>
            <a:r>
              <a:rPr lang="en-US" dirty="0"/>
              <a:t>. </a:t>
            </a:r>
          </a:p>
        </p:txBody>
      </p:sp>
      <p:sp>
        <p:nvSpPr>
          <p:cNvPr id="2" name="Title 1">
            <a:extLst>
              <a:ext uri="{FF2B5EF4-FFF2-40B4-BE49-F238E27FC236}">
                <a16:creationId xmlns:a16="http://schemas.microsoft.com/office/drawing/2014/main" id="{8E4AB929-0710-4C83-B232-8B54043CFE71}"/>
              </a:ext>
            </a:extLst>
          </p:cNvPr>
          <p:cNvSpPr>
            <a:spLocks noGrp="1"/>
          </p:cNvSpPr>
          <p:nvPr>
            <p:ph type="title"/>
          </p:nvPr>
        </p:nvSpPr>
        <p:spPr/>
        <p:txBody>
          <a:bodyPr/>
          <a:lstStyle/>
          <a:p>
            <a:r>
              <a:rPr lang="es-ES" dirty="0"/>
              <a:t>Presentación: Diferentes formas de apoyo </a:t>
            </a:r>
            <a:r>
              <a:rPr lang="en-GB" dirty="0"/>
              <a:t>– 15</a:t>
            </a:r>
            <a:endParaRPr lang="x-none" dirty="0"/>
          </a:p>
        </p:txBody>
      </p:sp>
    </p:spTree>
    <p:extLst>
      <p:ext uri="{BB962C8B-B14F-4D97-AF65-F5344CB8AC3E}">
        <p14:creationId xmlns:p14="http://schemas.microsoft.com/office/powerpoint/2010/main" val="634290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1355-546F-4DD6-A560-CE00308816B1}"/>
              </a:ext>
            </a:extLst>
          </p:cNvPr>
          <p:cNvSpPr>
            <a:spLocks noGrp="1"/>
          </p:cNvSpPr>
          <p:nvPr>
            <p:ph sz="quarter" idx="14"/>
          </p:nvPr>
        </p:nvSpPr>
        <p:spPr>
          <a:xfrm>
            <a:off x="507195" y="1125420"/>
            <a:ext cx="11174412" cy="4500000"/>
          </a:xfrm>
        </p:spPr>
        <p:txBody>
          <a:bodyPr>
            <a:noAutofit/>
          </a:bodyPr>
          <a:lstStyle/>
          <a:p>
            <a:pPr marL="0" indent="0" algn="just">
              <a:buNone/>
            </a:pPr>
            <a:r>
              <a:rPr lang="en-US" b="1" dirty="0"/>
              <a:t>El </a:t>
            </a:r>
            <a:r>
              <a:rPr lang="en-US" b="1" dirty="0" err="1"/>
              <a:t>diálogo</a:t>
            </a:r>
            <a:r>
              <a:rPr lang="en-US" b="1" dirty="0"/>
              <a:t> </a:t>
            </a:r>
            <a:r>
              <a:rPr lang="en-US" b="1" dirty="0" err="1"/>
              <a:t>abierto</a:t>
            </a:r>
            <a:r>
              <a:rPr lang="en-US" b="1" dirty="0"/>
              <a:t> </a:t>
            </a:r>
          </a:p>
          <a:p>
            <a:pPr algn="just"/>
            <a:r>
              <a:rPr lang="es-ES" dirty="0"/>
              <a:t>No se prepara ningún plan de tratamiento concreto</a:t>
            </a:r>
            <a:r>
              <a:rPr lang="en-US" dirty="0"/>
              <a:t>. </a:t>
            </a:r>
          </a:p>
          <a:p>
            <a:pPr algn="just"/>
            <a:r>
              <a:rPr lang="es-ES" dirty="0"/>
              <a:t>Este abordaje es flexible y se adapta a las necesidades cambiantes de cada persona</a:t>
            </a:r>
            <a:r>
              <a:rPr lang="en-US" dirty="0"/>
              <a:t>. </a:t>
            </a:r>
          </a:p>
          <a:p>
            <a:pPr algn="just"/>
            <a:r>
              <a:rPr lang="es-ES" dirty="0"/>
              <a:t>Se decide conjuntamente el sitio de reunión</a:t>
            </a:r>
            <a:r>
              <a:rPr lang="en-US" dirty="0"/>
              <a:t>. </a:t>
            </a:r>
          </a:p>
          <a:p>
            <a:pPr algn="just"/>
            <a:r>
              <a:rPr lang="es-ES" dirty="0"/>
              <a:t>A fin de contrarrestar el estigma, las reuniones pueden tener lugar en casa de la persona que busca apoyo</a:t>
            </a:r>
            <a:r>
              <a:rPr lang="en-US" dirty="0"/>
              <a:t>. </a:t>
            </a:r>
            <a:endParaRPr lang="x-none" dirty="0"/>
          </a:p>
          <a:p>
            <a:pPr algn="just"/>
            <a:r>
              <a:rPr lang="es-ES" dirty="0"/>
              <a:t>La persona que busca apoyo identifica a su familia y sus cuidadores son invitados a participar, junto con el miembro del equipo del diálogo abierto, en reuniones diarias abiertas, no secretas y no jerárquicas</a:t>
            </a:r>
            <a:r>
              <a:rPr lang="en-US" dirty="0"/>
              <a:t>. </a:t>
            </a:r>
          </a:p>
          <a:p>
            <a:pPr algn="just"/>
            <a:r>
              <a:rPr lang="es-ES" dirty="0"/>
              <a:t>Todo el mundo expresa sin rodeos sus pensamientos y sentimientos y se escucha la voz de todo el mundo, especialmente la de la persona que busca apoyo</a:t>
            </a:r>
            <a:r>
              <a:rPr lang="en-US" dirty="0"/>
              <a:t>. </a:t>
            </a:r>
            <a:endParaRPr lang="x-none" dirty="0"/>
          </a:p>
        </p:txBody>
      </p:sp>
      <p:sp>
        <p:nvSpPr>
          <p:cNvPr id="2" name="Title 1">
            <a:extLst>
              <a:ext uri="{FF2B5EF4-FFF2-40B4-BE49-F238E27FC236}">
                <a16:creationId xmlns:a16="http://schemas.microsoft.com/office/drawing/2014/main" id="{8E4AB929-0710-4C83-B232-8B54043CFE71}"/>
              </a:ext>
            </a:extLst>
          </p:cNvPr>
          <p:cNvSpPr>
            <a:spLocks noGrp="1"/>
          </p:cNvSpPr>
          <p:nvPr>
            <p:ph type="title"/>
          </p:nvPr>
        </p:nvSpPr>
        <p:spPr/>
        <p:txBody>
          <a:bodyPr/>
          <a:lstStyle/>
          <a:p>
            <a:r>
              <a:rPr lang="es-ES" dirty="0"/>
              <a:t>Presentación: Diferentes formas de apoyo </a:t>
            </a:r>
            <a:r>
              <a:rPr lang="en-GB" dirty="0"/>
              <a:t>– 16</a:t>
            </a:r>
            <a:endParaRPr lang="x-none" dirty="0"/>
          </a:p>
        </p:txBody>
      </p:sp>
    </p:spTree>
    <p:extLst>
      <p:ext uri="{BB962C8B-B14F-4D97-AF65-F5344CB8AC3E}">
        <p14:creationId xmlns:p14="http://schemas.microsoft.com/office/powerpoint/2010/main" val="3382551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7AE1E-7B1B-4C3B-B6C2-91702A8002CD}"/>
              </a:ext>
            </a:extLst>
          </p:cNvPr>
          <p:cNvSpPr>
            <a:spLocks noGrp="1"/>
          </p:cNvSpPr>
          <p:nvPr>
            <p:ph sz="quarter" idx="14"/>
          </p:nvPr>
        </p:nvSpPr>
        <p:spPr>
          <a:xfrm>
            <a:off x="507195" y="1123950"/>
            <a:ext cx="11174412" cy="4558620"/>
          </a:xfrm>
        </p:spPr>
        <p:txBody>
          <a:bodyPr>
            <a:noAutofit/>
          </a:bodyPr>
          <a:lstStyle/>
          <a:p>
            <a:pPr marL="0" indent="0" algn="just">
              <a:buNone/>
            </a:pPr>
            <a:r>
              <a:rPr lang="en-US" sz="2000" b="1" dirty="0"/>
              <a:t>El </a:t>
            </a:r>
            <a:r>
              <a:rPr lang="en-US" sz="2000" b="1" dirty="0" err="1"/>
              <a:t>diálogo</a:t>
            </a:r>
            <a:r>
              <a:rPr lang="en-US" sz="2000" b="1" dirty="0"/>
              <a:t> </a:t>
            </a:r>
            <a:r>
              <a:rPr lang="en-US" sz="2000" b="1" dirty="0" err="1"/>
              <a:t>abierto</a:t>
            </a:r>
            <a:r>
              <a:rPr lang="en-US" sz="2000" b="1" dirty="0"/>
              <a:t> </a:t>
            </a:r>
          </a:p>
          <a:p>
            <a:pPr algn="just"/>
            <a:r>
              <a:rPr lang="es-ES" sz="2000" dirty="0"/>
              <a:t>El lenguaje es fundamental para crear un diálogo abierto</a:t>
            </a:r>
            <a:r>
              <a:rPr lang="en-US" sz="2000" dirty="0"/>
              <a:t>.</a:t>
            </a:r>
          </a:p>
          <a:p>
            <a:pPr algn="just"/>
            <a:r>
              <a:rPr lang="es-ES" sz="2000" dirty="0"/>
              <a:t>Los miembros del diálogo abierto no entrevistan a los participantes ni usan un lenguaje médico</a:t>
            </a:r>
            <a:r>
              <a:rPr lang="en-US" sz="2000" dirty="0"/>
              <a:t>. </a:t>
            </a:r>
          </a:p>
          <a:p>
            <a:pPr algn="just"/>
            <a:r>
              <a:rPr lang="es-ES" sz="2000" dirty="0"/>
              <a:t>No pretenden encontrar soluciones ni tomar decisiones sobre ningún tratamiento en nombre de la persona en cuestión</a:t>
            </a:r>
            <a:r>
              <a:rPr lang="en-US" sz="2000" dirty="0"/>
              <a:t>. </a:t>
            </a:r>
          </a:p>
          <a:p>
            <a:pPr algn="just"/>
            <a:r>
              <a:rPr lang="es-ES" sz="2000" dirty="0"/>
              <a:t>Los miembros del equipo hacen un seguimiento de los temas y asuntos planteados por la persona y sus familiares</a:t>
            </a:r>
            <a:r>
              <a:rPr lang="en-US" sz="2000" dirty="0"/>
              <a:t>. </a:t>
            </a:r>
          </a:p>
          <a:p>
            <a:pPr algn="just"/>
            <a:r>
              <a:rPr lang="es-ES" sz="2000" dirty="0"/>
              <a:t>El diálogo abierto explora la forma en que entienden la situación y cómo, en su propio lenguaje, la persona y su red de apoyo han definido y han descrito el malestar de la persona</a:t>
            </a:r>
            <a:r>
              <a:rPr lang="en-US" sz="2000" dirty="0"/>
              <a:t>. </a:t>
            </a:r>
          </a:p>
          <a:p>
            <a:pPr algn="just"/>
            <a:r>
              <a:rPr lang="es-ES" sz="2000" dirty="0"/>
              <a:t>Dado que siempre se habla abiertamente, todo el mundo entiende qué está pasando y de qué se está hablando</a:t>
            </a:r>
            <a:r>
              <a:rPr lang="en-US" sz="2000" dirty="0"/>
              <a:t>. </a:t>
            </a:r>
          </a:p>
          <a:p>
            <a:pPr algn="just"/>
            <a:r>
              <a:rPr lang="es-ES" sz="2000" dirty="0"/>
              <a:t>Así se crea un lenguaje compartido y los participantes construyen un nuevo entendimiento entre ellos.</a:t>
            </a:r>
            <a:endParaRPr lang="x-none" sz="2000" dirty="0"/>
          </a:p>
        </p:txBody>
      </p:sp>
      <p:sp>
        <p:nvSpPr>
          <p:cNvPr id="2" name="Title 1">
            <a:extLst>
              <a:ext uri="{FF2B5EF4-FFF2-40B4-BE49-F238E27FC236}">
                <a16:creationId xmlns:a16="http://schemas.microsoft.com/office/drawing/2014/main" id="{9355DB19-8AA5-4C96-8DFD-BE95B93CDF43}"/>
              </a:ext>
            </a:extLst>
          </p:cNvPr>
          <p:cNvSpPr>
            <a:spLocks noGrp="1"/>
          </p:cNvSpPr>
          <p:nvPr>
            <p:ph type="title"/>
          </p:nvPr>
        </p:nvSpPr>
        <p:spPr/>
        <p:txBody>
          <a:bodyPr/>
          <a:lstStyle/>
          <a:p>
            <a:r>
              <a:rPr lang="es-ES" dirty="0"/>
              <a:t>Presentación: Diferentes formas de apoyo </a:t>
            </a:r>
            <a:r>
              <a:rPr lang="en-GB" dirty="0"/>
              <a:t>– 17</a:t>
            </a:r>
            <a:endParaRPr lang="x-none" dirty="0"/>
          </a:p>
        </p:txBody>
      </p:sp>
    </p:spTree>
    <p:extLst>
      <p:ext uri="{BB962C8B-B14F-4D97-AF65-F5344CB8AC3E}">
        <p14:creationId xmlns:p14="http://schemas.microsoft.com/office/powerpoint/2010/main" val="40170891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4A40A-E46E-439B-B89C-1B218F81A042}"/>
              </a:ext>
            </a:extLst>
          </p:cNvPr>
          <p:cNvSpPr>
            <a:spLocks noGrp="1"/>
          </p:cNvSpPr>
          <p:nvPr>
            <p:ph sz="quarter" idx="14"/>
          </p:nvPr>
        </p:nvSpPr>
        <p:spPr>
          <a:xfrm>
            <a:off x="507195" y="1182572"/>
            <a:ext cx="11174412" cy="4500000"/>
          </a:xfrm>
        </p:spPr>
        <p:txBody>
          <a:bodyPr>
            <a:noAutofit/>
          </a:bodyPr>
          <a:lstStyle/>
          <a:p>
            <a:pPr marL="0" indent="0" algn="just">
              <a:spcAft>
                <a:spcPts val="600"/>
              </a:spcAft>
              <a:buNone/>
            </a:pPr>
            <a:r>
              <a:rPr lang="en-US" sz="2000" b="1" dirty="0"/>
              <a:t>El </a:t>
            </a:r>
            <a:r>
              <a:rPr lang="en-US" sz="2000" b="1" dirty="0" err="1"/>
              <a:t>diálogo</a:t>
            </a:r>
            <a:r>
              <a:rPr lang="en-US" sz="2000" b="1" dirty="0"/>
              <a:t> </a:t>
            </a:r>
            <a:r>
              <a:rPr lang="en-US" sz="2000" b="1" dirty="0" err="1"/>
              <a:t>abierto</a:t>
            </a:r>
            <a:r>
              <a:rPr lang="en-US" sz="2000" b="1" dirty="0"/>
              <a:t> </a:t>
            </a:r>
          </a:p>
          <a:p>
            <a:pPr algn="just">
              <a:spcAft>
                <a:spcPts val="600"/>
              </a:spcAft>
            </a:pPr>
            <a:r>
              <a:rPr lang="es-ES" sz="2000" dirty="0"/>
              <a:t>Un estudio de seguimiento de los primeros episodios psicóticos ha demostrado que, después de cinco año</a:t>
            </a:r>
            <a:r>
              <a:rPr lang="en-GB" sz="2000" dirty="0"/>
              <a:t>s:</a:t>
            </a:r>
          </a:p>
          <a:p>
            <a:pPr lvl="3" algn="just">
              <a:spcAft>
                <a:spcPts val="600"/>
              </a:spcAft>
            </a:pPr>
            <a:r>
              <a:rPr lang="es-ES" dirty="0"/>
              <a:t>el 82% de las personas que han recibido apoyo mediante este abordaje no presentan ningún síntoma de psicosis</a:t>
            </a:r>
          </a:p>
          <a:p>
            <a:pPr lvl="3" algn="just">
              <a:spcAft>
                <a:spcPts val="600"/>
              </a:spcAft>
            </a:pPr>
            <a:r>
              <a:rPr lang="es-ES" dirty="0"/>
              <a:t>el 86% han vuelto a estudiar o trabajar a tiempo completo </a:t>
            </a:r>
          </a:p>
          <a:p>
            <a:pPr lvl="3" algn="just">
              <a:spcAft>
                <a:spcPts val="600"/>
              </a:spcAft>
            </a:pPr>
            <a:r>
              <a:rPr lang="es-ES" dirty="0"/>
              <a:t>solo el 14% cobran una pensión por discapacidad</a:t>
            </a:r>
          </a:p>
          <a:p>
            <a:pPr lvl="3" algn="just">
              <a:spcAft>
                <a:spcPts val="600"/>
              </a:spcAft>
            </a:pPr>
            <a:r>
              <a:rPr lang="es-ES" dirty="0"/>
              <a:t>solo el 29% habían tomado medicación neuroléptica en alguna fase del tratamiento</a:t>
            </a:r>
            <a:r>
              <a:rPr lang="en-GB" dirty="0"/>
              <a:t>. </a:t>
            </a:r>
          </a:p>
          <a:p>
            <a:pPr algn="just">
              <a:spcAft>
                <a:spcPts val="600"/>
              </a:spcAft>
            </a:pPr>
            <a:r>
              <a:rPr lang="es-ES" sz="2000" dirty="0"/>
              <a:t>En comparación, un estudio de seguimiento de cinco años de duración de personas que habían tenido un primer episodio y que habían sido tratadas en Estocolmo (desde 1991 hasta 1992</a:t>
            </a:r>
            <a:r>
              <a:rPr lang="en-GB" sz="2000" dirty="0"/>
              <a:t>) </a:t>
            </a:r>
            <a:r>
              <a:rPr lang="en-GB" sz="2000" dirty="0" err="1"/>
              <a:t>señaló</a:t>
            </a:r>
            <a:r>
              <a:rPr lang="en-GB" sz="2000" dirty="0"/>
              <a:t> que:</a:t>
            </a:r>
          </a:p>
          <a:p>
            <a:pPr lvl="3" algn="just">
              <a:spcAft>
                <a:spcPts val="600"/>
              </a:spcAft>
            </a:pPr>
            <a:r>
              <a:rPr lang="es-ES" dirty="0"/>
              <a:t>la duración media de hospitalización fue de 110 días.</a:t>
            </a:r>
          </a:p>
          <a:p>
            <a:pPr lvl="3" algn="just">
              <a:spcAft>
                <a:spcPts val="600"/>
              </a:spcAft>
            </a:pPr>
            <a:r>
              <a:rPr lang="es-ES" dirty="0"/>
              <a:t>se administraron medicamentos neurolépticos en el 93% de los casos</a:t>
            </a:r>
            <a:r>
              <a:rPr lang="en-GB" dirty="0"/>
              <a:t>. </a:t>
            </a:r>
          </a:p>
          <a:p>
            <a:pPr lvl="3" algn="just">
              <a:spcAft>
                <a:spcPts val="600"/>
              </a:spcAft>
            </a:pPr>
            <a:r>
              <a:rPr lang="es-ES" dirty="0"/>
              <a:t>el 62% de los pacientes recibían una pensión por discapacidad</a:t>
            </a:r>
            <a:r>
              <a:rPr lang="en-GB" dirty="0"/>
              <a:t>.</a:t>
            </a:r>
            <a:endParaRPr lang="en-US" dirty="0"/>
          </a:p>
        </p:txBody>
      </p:sp>
      <p:sp>
        <p:nvSpPr>
          <p:cNvPr id="2" name="Title 1">
            <a:extLst>
              <a:ext uri="{FF2B5EF4-FFF2-40B4-BE49-F238E27FC236}">
                <a16:creationId xmlns:a16="http://schemas.microsoft.com/office/drawing/2014/main" id="{42C7AEFA-63B1-4FC0-AF55-EFB2D33F84E4}"/>
              </a:ext>
            </a:extLst>
          </p:cNvPr>
          <p:cNvSpPr>
            <a:spLocks noGrp="1"/>
          </p:cNvSpPr>
          <p:nvPr>
            <p:ph type="title"/>
          </p:nvPr>
        </p:nvSpPr>
        <p:spPr/>
        <p:txBody>
          <a:bodyPr/>
          <a:lstStyle/>
          <a:p>
            <a:r>
              <a:rPr lang="es-ES" dirty="0"/>
              <a:t>Presentación: Diferentes formas de apoyo </a:t>
            </a:r>
            <a:r>
              <a:rPr lang="en-GB" dirty="0"/>
              <a:t>– 18</a:t>
            </a:r>
            <a:endParaRPr lang="x-none" dirty="0"/>
          </a:p>
        </p:txBody>
      </p:sp>
    </p:spTree>
    <p:extLst>
      <p:ext uri="{BB962C8B-B14F-4D97-AF65-F5344CB8AC3E}">
        <p14:creationId xmlns:p14="http://schemas.microsoft.com/office/powerpoint/2010/main" val="38896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14055</TotalTime>
  <Words>51640</Words>
  <Application>Microsoft Office PowerPoint</Application>
  <PresentationFormat>Pantalla panoràmica</PresentationFormat>
  <Paragraphs>2736</Paragraphs>
  <Slides>188</Slides>
  <Notes>188</Notes>
  <HiddenSlides>0</HiddenSlides>
  <MMClips>0</MMClips>
  <ScaleCrop>false</ScaleCrop>
  <HeadingPairs>
    <vt:vector size="8" baseType="variant">
      <vt:variant>
        <vt:lpstr>Tipus de lletra utilitzats</vt:lpstr>
      </vt:variant>
      <vt:variant>
        <vt:i4>9</vt:i4>
      </vt:variant>
      <vt:variant>
        <vt:lpstr>Tema</vt:lpstr>
      </vt:variant>
      <vt:variant>
        <vt:i4>1</vt:i4>
      </vt:variant>
      <vt:variant>
        <vt:lpstr>Servidors OLE incrustats</vt:lpstr>
      </vt:variant>
      <vt:variant>
        <vt:i4>2</vt:i4>
      </vt:variant>
      <vt:variant>
        <vt:lpstr>Títols de les diapositives</vt:lpstr>
      </vt:variant>
      <vt:variant>
        <vt:i4>188</vt:i4>
      </vt:variant>
    </vt:vector>
  </HeadingPairs>
  <TitlesOfParts>
    <vt:vector size="200" baseType="lpstr">
      <vt:lpstr>Arial</vt:lpstr>
      <vt:lpstr>Arial Nova</vt:lpstr>
      <vt:lpstr>Calibri</vt:lpstr>
      <vt:lpstr>Calibri Light</vt:lpstr>
      <vt:lpstr>Century Gothic</vt:lpstr>
      <vt:lpstr>Courier New</vt:lpstr>
      <vt:lpstr>Symbol</vt:lpstr>
      <vt:lpstr>Times New Roman</vt:lpstr>
      <vt:lpstr>Wingdings</vt:lpstr>
      <vt:lpstr>LPB</vt:lpstr>
      <vt:lpstr>think-cell Slide</vt:lpstr>
      <vt:lpstr>Document</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 éste módulo</vt:lpstr>
      <vt:lpstr>Temas de éste módulo</vt:lpstr>
      <vt:lpstr>Tema 1. Rebatir la denegación del derecho a la capacidad jurídica en la salud mental</vt:lpstr>
      <vt:lpstr>Presentación: Introducción breve al módulo </vt:lpstr>
      <vt:lpstr>Ejercicio 1.1: Confesiones de una paciente desobediente - 1</vt:lpstr>
      <vt:lpstr>Ejercicio 1.1: Confesiones de una paciente desobediente - 2</vt:lpstr>
      <vt:lpstr>Presentación: Comprender el derecho a la capacidad jurídica – 1</vt:lpstr>
      <vt:lpstr>Presentación: Comprender el derecho a la capacidad jurídica – 2</vt:lpstr>
      <vt:lpstr>Presentación: Comprender el derecho a la capacidad jurídica – 3</vt:lpstr>
      <vt:lpstr>Presentación: Comprender el derecho a la capacidad jurídica – 4</vt:lpstr>
      <vt:lpstr>Presentación: Comprender el derecho a la capacidad jurídica – 5</vt:lpstr>
      <vt:lpstr>Presentación: Rebatir las falsas ideas y los estereotipos negativos en salud mental – 1   </vt:lpstr>
      <vt:lpstr>Presentación: Rebatir las falsas ideas y los estereotipos negativos en salud mental – 2 </vt:lpstr>
      <vt:lpstr>Presentación: Rebatir las falsas ideas y los estereotipos negativos en salud mental – 3 </vt:lpstr>
      <vt:lpstr>Presentación: Rebatir las falsas ideas y los estereotipos negativos en salud mental – 4</vt:lpstr>
      <vt:lpstr>Presentación: Rebatir las falsas ideas y los estereotipos negativos en salud mental – 5</vt:lpstr>
      <vt:lpstr>Presentación: Rebatir las falsas ideas y los estereotipos negativos en salud mental – 6</vt:lpstr>
      <vt:lpstr>Presentación: Rebatir las falsas ideas y los estereotipos negativos en salud mental – 7</vt:lpstr>
      <vt:lpstr>Presentación: Rebatir las falsas ideas y los estereotipos negativos en salud mental – 8</vt:lpstr>
      <vt:lpstr>Presentación: Rebatir las falsas ideas y los estereotipos negativos en salud mental – 9</vt:lpstr>
      <vt:lpstr>Presentación: Rebatir las falsas ideas y los estereotipos negativos en salud mental – 10</vt:lpstr>
      <vt:lpstr>Presentación: Rebatir las falsas ideas y los estereotipos negativos en salud mental – 11</vt:lpstr>
      <vt:lpstr>Presentación: Rebatir las falsas ideas y los estereotipos negativos en salud mental – 12</vt:lpstr>
      <vt:lpstr>Presentación: Rebatir las falsas ideas y los estereotipos negativos en salud mental – 13</vt:lpstr>
      <vt:lpstr>Presentación: Rebatir las falsas ideas y los estereotipos negativos en salud mental – 14</vt:lpstr>
      <vt:lpstr>Presentación: Rebatir las falsas ideas y los estereotipos negativos en salud mental – 15</vt:lpstr>
      <vt:lpstr>Presentación: Rebatir las falsas ideas y los estereotipos negativos en salud mental – 16</vt:lpstr>
      <vt:lpstr>Presentación: Rebatir las falsas ideas y los estereotipos negativos en salud mental – 17</vt:lpstr>
      <vt:lpstr>Presentación: Rebatir las falsas ideas y los estereotipos negativos en salud mental – 18</vt:lpstr>
      <vt:lpstr>Presentación: Rebatir las falsas ideas y los estereotipos negativos en salud mental – 19</vt:lpstr>
      <vt:lpstr>Presentación: Rebatir las falsas ideas y los estereotipos negativos en salud mental – 20</vt:lpstr>
      <vt:lpstr>Presentación: La toma de decisiones formal e informal  </vt:lpstr>
      <vt:lpstr>Presentación: La toma de decisiones formal e informal </vt:lpstr>
      <vt:lpstr>Ejercicio 1.2: Ejemplos de la denegación del derecho a la capacidad jurídica - 1 </vt:lpstr>
      <vt:lpstr>Ejercicio 1.2: Ejemplos de la denegación del derecho a la capacidad jurídica - 2</vt:lpstr>
      <vt:lpstr>Presentación: Contextos en los que se deniega el derecho a la capacidad jurídica – 1 </vt:lpstr>
      <vt:lpstr>Presentación: Contextos en los que se deniega el derecho a la capacidad jurídica – 2</vt:lpstr>
      <vt:lpstr>Presentación: Contextos en los que se deniega el derecho a la capacidad jurídica – 3</vt:lpstr>
      <vt:lpstr>Presentación: Contextos en los que se deniega el derecho a la capacidad jurídica – 4</vt:lpstr>
      <vt:lpstr>Ejercicio 1.3: Ejemplos cotidianos sobre la toma de decisiones - 1</vt:lpstr>
      <vt:lpstr>Ejercicio 1.3: Ejemplos cotidianos sobre la toma de decisiones - 2</vt:lpstr>
      <vt:lpstr>Presentación: Las consecuencias de la denegación del derecho a la capacidad jurídica – 1</vt:lpstr>
      <vt:lpstr>Presentación: Las consecuencias de la denegación del derecho a la capacidad jurídica – 2</vt:lpstr>
      <vt:lpstr>Presentación: Las consecuencias de la denegación del derecho a la capacidad jurídica – 3</vt:lpstr>
      <vt:lpstr>Ejercicio 1.4: La toma de decisiones como medio de empoderamiento – 1 </vt:lpstr>
      <vt:lpstr>Ejercicio 1.4: La toma de decisiones como medio de empoderamiento – 2</vt:lpstr>
      <vt:lpstr>Presentación: Los beneficios de tomar decisiones – resumen</vt:lpstr>
      <vt:lpstr>Ejercicio para reflexionar</vt:lpstr>
      <vt:lpstr>Tema 2.  La toma de decisiones por sustitución frente al apoyo a la toma de decisiones   </vt:lpstr>
      <vt:lpstr>Ejercicio 2.1: Un apoyo útil - 1</vt:lpstr>
      <vt:lpstr>Ejercicio 2.1: Un apoyo útil - 2</vt:lpstr>
      <vt:lpstr>Ejercicio 2.1: Un apoyo útil - 3</vt:lpstr>
      <vt:lpstr>Presentación: Por qué la toma de decisiones por sustitución no es un buen modelo – 1 </vt:lpstr>
      <vt:lpstr>Presentación: Por qué la toma de decisiones por sustitución no es un buen modelo– 2</vt:lpstr>
      <vt:lpstr>Presentación: Por qué la toma de decisiones por sustitución no es un buen modelo – 3</vt:lpstr>
      <vt:lpstr>Presentación: Por qué la toma de decisiones por sustitución no es un buen modelo – 4</vt:lpstr>
      <vt:lpstr>Presentación: Por qué la toma de decisiones por sustitución no es un buen modelo – 5</vt:lpstr>
      <vt:lpstr>Presentación: Por qué la toma de decisiones por sustitución no es un buen modelo – 6</vt:lpstr>
      <vt:lpstr>Presentación: Por qué la toma de decisiones por sustitución no es un buen modelo – 7</vt:lpstr>
      <vt:lpstr>Presentación: El apoyo a la toma de decisiones, un nuevo abordaje de la toma de decisiones - 1 </vt:lpstr>
      <vt:lpstr>Presentación: El apoyo a la toma de decisiones, un nuevo abordaje de la toma de decisiones - 2</vt:lpstr>
      <vt:lpstr>Presentación: El apoyo a la toma de decisiones, un nuevo abordaje de la toma de decisiones - 3</vt:lpstr>
      <vt:lpstr>Presentación: El apoyo a la toma de decisiones, un nuevo abordaje de la toma de decisiones - 4</vt:lpstr>
      <vt:lpstr>Presentación: El apoyo a la toma de decisiones, un nuevo abordaje de la toma de decisiones - 5</vt:lpstr>
      <vt:lpstr>Presentación: El apoyo a la toma de decisiones, un nuevo abordaje de la toma de decisiones - 6</vt:lpstr>
      <vt:lpstr>Presentación: El apoyo a la toma de decisiones, un nuevo abordaje de la toma de decisiones - 7</vt:lpstr>
      <vt:lpstr>Presentación: El apoyo a la toma de decisiones, un nuevo abordaje de la toma de decisiones - 8</vt:lpstr>
      <vt:lpstr>Presentación: El apoyo a la toma de decisiones, un nuevo abordaje de la toma de decisiones - 9</vt:lpstr>
      <vt:lpstr>Presentación: El apoyo a la toma de decisiones, un nuevo abordaje de la toma de decisiones - 10</vt:lpstr>
      <vt:lpstr>Presentación: El apoyo a la toma de decisiones, un nuevo abordaje de la toma de decisiones - 11</vt:lpstr>
      <vt:lpstr>Presentación: El apoyo a la toma de decisiones, un nuevo abordaje de la toma de decisiones - 12</vt:lpstr>
      <vt:lpstr>Presentación: El apoyo a la toma de decisiones, un nuevo abordaje de la toma de decisiones - 13</vt:lpstr>
      <vt:lpstr>Presentación: El apoyo a la toma de decisiones, un nuevo abordaje de la toma de decisiones - 14</vt:lpstr>
      <vt:lpstr>Presentación: Pasar de la toma de decisiones por sustitución al apoyo a la toma de decisiones</vt:lpstr>
      <vt:lpstr>Ejercicio 2.2: Entender el apoyo en la toma de decisiones  – 1 </vt:lpstr>
      <vt:lpstr>Ejercicio 2.2: Entender el apoyo en la toma de decisiones – 2</vt:lpstr>
      <vt:lpstr>Presentación: Diferentes formas de apoyo – 1 </vt:lpstr>
      <vt:lpstr>Presentación: Diferentes formas de apoyo – 2</vt:lpstr>
      <vt:lpstr>Presentación: Diferentes formas de apoyo – 3</vt:lpstr>
      <vt:lpstr>Presentación: Diferentes formas de apoyo – 4</vt:lpstr>
      <vt:lpstr>Presentación: Diferentes formas de apoyo – 5</vt:lpstr>
      <vt:lpstr>Presentación: Diferentes formas de apoyo – 6</vt:lpstr>
      <vt:lpstr>Presentación: Diferentes formas de apoyo – 7</vt:lpstr>
      <vt:lpstr>Presentación: Diferentes formas de apoyo – 8</vt:lpstr>
      <vt:lpstr>Presentación: Diferentes formas de apoyo – 9</vt:lpstr>
      <vt:lpstr>Presentación: Diferentes formas de apoyo – 10</vt:lpstr>
      <vt:lpstr>Presentación: Diferentes formas de apoyo – 11</vt:lpstr>
      <vt:lpstr>Presentación: Diferentes formas de apoyo – 12</vt:lpstr>
      <vt:lpstr>Presentación: Diferentes formas de apoyo – 13</vt:lpstr>
      <vt:lpstr>Presentación: Diferentes formas de apoyo – 14</vt:lpstr>
      <vt:lpstr>Presentación: Diferentes formas de apoyo – 15</vt:lpstr>
      <vt:lpstr>Presentación: Diferentes formas de apoyo – 16</vt:lpstr>
      <vt:lpstr>Presentación: Diferentes formas de apoyo – 17</vt:lpstr>
      <vt:lpstr>Presentación: Diferentes formas de apoyo – 18</vt:lpstr>
      <vt:lpstr>Presentación: Diferentes formas de apoyo – 19</vt:lpstr>
      <vt:lpstr>Presentación: Diferentes formas de apoyo – 20</vt:lpstr>
      <vt:lpstr>Presentación: Diferentes formas de apoyo – 21</vt:lpstr>
      <vt:lpstr>Presentación: Diferentes formas de apoyo – 22</vt:lpstr>
      <vt:lpstr>Presentación: Diferentes formas de apoyo – 23</vt:lpstr>
      <vt:lpstr>Presentación: Diferentes formas de apoyo – 24</vt:lpstr>
      <vt:lpstr>Presentación: Diferentes formas de apoyo – 25</vt:lpstr>
      <vt:lpstr>Presentación: Diferentes formas de apoyo – 26</vt:lpstr>
      <vt:lpstr>Presentación: Diferentes formas de apoyo – 27</vt:lpstr>
      <vt:lpstr>Presentación: Diferentes formas de apoyo – 28</vt:lpstr>
      <vt:lpstr>Ejercicio 2.3: Caso – Entender el apoyo en el apoyo a la toma de decisiones – 1 </vt:lpstr>
      <vt:lpstr>Ejercicio 2.3: Caso – Entender el apoyo en el apoyo a la toma de decisiones – 2</vt:lpstr>
      <vt:lpstr>Ejercicio 2.3: Caso – Entender el apoyo en el apoyo a la toma de decisiones – 3</vt:lpstr>
      <vt:lpstr>Tema 3. El apoyo a la toma de decisiones </vt:lpstr>
      <vt:lpstr>Ejercicio 3.1: Casos – Decidir las personas y opciones de apoyo – 1 </vt:lpstr>
      <vt:lpstr>Ejercicio 3.1: Casos – Decidir las personas y opciones de apoyo – 2 </vt:lpstr>
      <vt:lpstr>Ejercicio 3.1: Casos – Decidir las personas y opciones de apoyo – 3 </vt:lpstr>
      <vt:lpstr>Ejercicio 3.1: Casos – Decidir las personas y opciones de apoyo – 4 </vt:lpstr>
      <vt:lpstr>Ejercicio 3.1: Casos – Decidir las personas y opciones de apoyo – 5 </vt:lpstr>
      <vt:lpstr>Ejercicio 3.1: Casos – Decidir las personas y opciones de apoyo – 6 </vt:lpstr>
      <vt:lpstr>Ejercicio 3.1: Casos – Decidir las personas y opciones de apoyo – 7 </vt:lpstr>
      <vt:lpstr>Ejercicio 3.2: Casos – Situaciones difíciles – 1 </vt:lpstr>
      <vt:lpstr>Ejercicio 3.2: Casos – Situaciones difíciles – 2</vt:lpstr>
      <vt:lpstr>Ejercicio 3.2: Casos – Situaciones difíciles – 3</vt:lpstr>
      <vt:lpstr>Ejercicio 3.2: Casos – Situaciones difíciles – 4</vt:lpstr>
      <vt:lpstr>Presentación: Fallos del sistema en el apoyo a la toma de decisiones – 1 </vt:lpstr>
      <vt:lpstr>Presentación: Fallos del sistema en el apoyo a la toma de decisiones – 2</vt:lpstr>
      <vt:lpstr>Tema 4. Designar a una persona para que comunique la interpretación más fiel de la voluntad y de las preferencias    </vt:lpstr>
      <vt:lpstr>Presentación: El papel de las personas designadas – 1 </vt:lpstr>
      <vt:lpstr>Presentación: El papel de las personas designadas – 2</vt:lpstr>
      <vt:lpstr>Presentación: El papel de las personas designadas – 3</vt:lpstr>
      <vt:lpstr>Presentación: El papel de las personas designadas – 4</vt:lpstr>
      <vt:lpstr>Presentación: El papel de las personas designadas – 5</vt:lpstr>
      <vt:lpstr>Presentación: El papel de las personas designadas – 6</vt:lpstr>
      <vt:lpstr>Tema 5. Medidas positivas para adoptar un abordaje basado en el apoyo a la toma de decisiones</vt:lpstr>
      <vt:lpstr>Presentación: Principios clave del apoyo a la toma de decisiones</vt:lpstr>
      <vt:lpstr>Ejercicio 5.1: Acción personal para promover el apoyo a la toma de decisiones </vt:lpstr>
      <vt:lpstr>Presentación: Consejos para las personas de apoyo </vt:lpstr>
      <vt:lpstr>Ejercicio 5.2: Acción para promover el derecho a la capacidad jurídica y al apoyo a la toma de decisiones en los servicios sociales y de salud mental – 1</vt:lpstr>
      <vt:lpstr>Ejercicio 5.2: Acción para promover el derecho a la capacidad jurídica y al apoyo a la toma de decisiones en los servicios sociales y de salud mental – 2</vt:lpstr>
      <vt:lpstr>Tema 6. ¿Qué es la planificación de decisiones anticipadas?  </vt:lpstr>
      <vt:lpstr>Presentación: ¿Qué es la planificación de decisiones anticipadas? - 1 </vt:lpstr>
      <vt:lpstr>Presentación: ¿Qué es la planificación de decisiones anticipadas? - 2</vt:lpstr>
      <vt:lpstr>Presentación: ¿Qué es la planificación de decisiones anticipadas? - 3</vt:lpstr>
      <vt:lpstr>Presentación: ¿Qué es la planificación de decisiones anticipadas? - 4</vt:lpstr>
      <vt:lpstr>Presentación: ¿Qué es la planificación de decisiones anticipadas? - 5</vt:lpstr>
      <vt:lpstr>Presentación: ¿Qué es la planificación de decisiones anticipadas? - 6</vt:lpstr>
      <vt:lpstr>Presentación: ¿Qué es la planificación de decisiones anticipadas? - 7</vt:lpstr>
      <vt:lpstr>Presentación: ¿Qué es la planificación de decisiones anticipadas? - 8</vt:lpstr>
      <vt:lpstr>Presentación: ¿Qué es la planificación de decisiones anticipadas? - 9</vt:lpstr>
      <vt:lpstr>Presentación: ¿Qué es la planificación de decisiones anticipadas? - 10</vt:lpstr>
      <vt:lpstr>Presentación: ¿Qué es la planificación de decisiones anticipadas? - 11</vt:lpstr>
      <vt:lpstr>Presentación: ¿Qué es la planificación de decisiones anticipadas? - 12</vt:lpstr>
      <vt:lpstr>Presentación: ¿Qué es la planificación de decisiones anticipadas? - 13</vt:lpstr>
      <vt:lpstr>Presentación: ¿Qué es la planificación de decisiones anticipadas? - 14</vt:lpstr>
      <vt:lpstr>Presentación: ¿Qué es la planificación de decisiones anticipadas? - 15</vt:lpstr>
      <vt:lpstr>Presentación: ¿Qué es la planificación de decisiones anticipadas? - 16</vt:lpstr>
      <vt:lpstr>Presentación: ¿Qué es la planificación de decisiones anticipadas? - 17</vt:lpstr>
      <vt:lpstr>Presentación: ¿Qué es la planificación de decisiones anticipadas? - 18</vt:lpstr>
      <vt:lpstr>Presentación: ¿Qué es la planificación de decisiones anticipadas? - 19</vt:lpstr>
      <vt:lpstr>Presentación: ¿Qué es la planificación de decisiones anticipadas? - 20</vt:lpstr>
      <vt:lpstr>Presentación: ¿Qué es la planificación de decisiones anticipadas? - 21</vt:lpstr>
      <vt:lpstr>Presentación: ¿Qué es la planificación de decisiones anticipadas? - 22</vt:lpstr>
      <vt:lpstr>Presentación: ¿Qué es la planificación de decisiones anticipadas? - 23</vt:lpstr>
      <vt:lpstr>Presentación: ¿Qué es la planificación de decisiones anticipadas? - 24</vt:lpstr>
      <vt:lpstr>Presentación: ¿Qué es la planificación de decisiones anticipadas? - 25</vt:lpstr>
      <vt:lpstr>Presentación: ¿Qué es la planificación de decisiones anticipadas? - 26</vt:lpstr>
      <vt:lpstr>Presentación: ¿Qué es la planificación de decisiones anticipadas? - 27</vt:lpstr>
      <vt:lpstr>Presentación: ¿Qué es la planificación de decisiones anticipadas? - 28</vt:lpstr>
      <vt:lpstr>Presentación: ¿Qué es la planificación de decisiones anticipadas? - 29</vt:lpstr>
      <vt:lpstr>Ejercicio 6.1: planificar con antelación </vt:lpstr>
      <vt:lpstr>Tema 7. La elaboración de documentos de decisiones anticipadas   </vt:lpstr>
      <vt:lpstr>Presentación: Pasos para elaborar un plan de decisiones anticipadas – 1 </vt:lpstr>
      <vt:lpstr>Presentación: Pasos para elaborar un plan de decisiones anticipadas – 2</vt:lpstr>
      <vt:lpstr>Presentación: Pasos para elaborar un plan de decisiones anticipadas – 3</vt:lpstr>
      <vt:lpstr>Presentación: Pasos para elaborar un plan de decisiones anticipadas – 4</vt:lpstr>
      <vt:lpstr>Presentación: Pasos para elaborar un plan de decisiones anticipadas – 5</vt:lpstr>
      <vt:lpstr>Presentación: Pasos para elaborar un plan de decisiones anticipadas – 6</vt:lpstr>
      <vt:lpstr>Presentación: Pasos para elaborar un plan de decisiones anticipadas – 7</vt:lpstr>
      <vt:lpstr>Presentación: Pasos para elaborar un plan de decisiones anticipadas – 8</vt:lpstr>
      <vt:lpstr>Presentación: Pasos para elaborar un plan de decisiones anticipadas – 3</vt:lpstr>
      <vt:lpstr>Ejercicio 7.1: Lo que los demás deben saber... </vt:lpstr>
      <vt:lpstr>Presentación: Consejos para elaborar un plan de decisiones anticipadas </vt:lpstr>
      <vt:lpstr>Ejercicio 7.2: Debate: Ejemplos reales de manifestaciones en los planes de decisiones anticipadas – 1  </vt:lpstr>
      <vt:lpstr>Ejercicio 7.2: Debate: Ejemplos reales de manifestaciones en los planes de decisiones anticipadas – 2</vt:lpstr>
      <vt:lpstr>Ejercicio 7.2: Debate: Ejemplosreales de manifestaciones en los planes de decisiones anticipadas – 3 </vt:lpstr>
      <vt:lpstr>Ejercicio 7.3: Apoyar a las personas para que elaboren planes de decisiones anticipadas </vt:lpstr>
      <vt:lpstr>Ejercicio para reflexionar: La finalización de la formación </vt:lpstr>
      <vt:lpstr>Reconocimientos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672</cp:revision>
  <cp:lastPrinted>2019-10-27T15:45:58Z</cp:lastPrinted>
  <dcterms:created xsi:type="dcterms:W3CDTF">2019-02-12T16:02:48Z</dcterms:created>
  <dcterms:modified xsi:type="dcterms:W3CDTF">2023-03-27T20:44:43Z</dcterms:modified>
</cp:coreProperties>
</file>