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69"/>
  </p:notesMasterIdLst>
  <p:handoutMasterIdLst>
    <p:handoutMasterId r:id="rId170"/>
  </p:handoutMasterIdLst>
  <p:sldIdLst>
    <p:sldId id="257" r:id="rId2"/>
    <p:sldId id="486" r:id="rId3"/>
    <p:sldId id="462"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306" r:id="rId23"/>
    <p:sldId id="481" r:id="rId24"/>
    <p:sldId id="482" r:id="rId25"/>
    <p:sldId id="310" r:id="rId26"/>
    <p:sldId id="485" r:id="rId27"/>
    <p:sldId id="483"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44" r:id="rId45"/>
    <p:sldId id="345" r:id="rId46"/>
    <p:sldId id="341" r:id="rId47"/>
    <p:sldId id="343" r:id="rId48"/>
    <p:sldId id="342" r:id="rId49"/>
    <p:sldId id="330" r:id="rId50"/>
    <p:sldId id="331" r:id="rId51"/>
    <p:sldId id="332" r:id="rId52"/>
    <p:sldId id="333" r:id="rId53"/>
    <p:sldId id="334" r:id="rId54"/>
    <p:sldId id="336" r:id="rId55"/>
    <p:sldId id="338" r:id="rId56"/>
    <p:sldId id="460" r:id="rId57"/>
    <p:sldId id="340" r:id="rId58"/>
    <p:sldId id="346" r:id="rId59"/>
    <p:sldId id="347" r:id="rId60"/>
    <p:sldId id="364" r:id="rId61"/>
    <p:sldId id="348" r:id="rId62"/>
    <p:sldId id="363" r:id="rId63"/>
    <p:sldId id="353" r:id="rId64"/>
    <p:sldId id="354" r:id="rId65"/>
    <p:sldId id="355" r:id="rId66"/>
    <p:sldId id="356" r:id="rId67"/>
    <p:sldId id="357" r:id="rId68"/>
    <p:sldId id="358" r:id="rId69"/>
    <p:sldId id="359" r:id="rId70"/>
    <p:sldId id="360" r:id="rId71"/>
    <p:sldId id="361" r:id="rId72"/>
    <p:sldId id="362" r:id="rId73"/>
    <p:sldId id="349" r:id="rId74"/>
    <p:sldId id="350" r:id="rId75"/>
    <p:sldId id="351" r:id="rId76"/>
    <p:sldId id="352" r:id="rId77"/>
    <p:sldId id="365" r:id="rId78"/>
    <p:sldId id="366" r:id="rId79"/>
    <p:sldId id="367"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7" r:id="rId97"/>
    <p:sldId id="388" r:id="rId98"/>
    <p:sldId id="389" r:id="rId99"/>
    <p:sldId id="391" r:id="rId100"/>
    <p:sldId id="392" r:id="rId101"/>
    <p:sldId id="393" r:id="rId102"/>
    <p:sldId id="394" r:id="rId103"/>
    <p:sldId id="395"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 id="385" r:id="rId117"/>
    <p:sldId id="386" r:id="rId118"/>
    <p:sldId id="408" r:id="rId119"/>
    <p:sldId id="409" r:id="rId120"/>
    <p:sldId id="410" r:id="rId121"/>
    <p:sldId id="411" r:id="rId122"/>
    <p:sldId id="412" r:id="rId123"/>
    <p:sldId id="413" r:id="rId124"/>
    <p:sldId id="414" r:id="rId125"/>
    <p:sldId id="415" r:id="rId126"/>
    <p:sldId id="416" r:id="rId127"/>
    <p:sldId id="417" r:id="rId128"/>
    <p:sldId id="418" r:id="rId129"/>
    <p:sldId id="419" r:id="rId130"/>
    <p:sldId id="420" r:id="rId131"/>
    <p:sldId id="421" r:id="rId132"/>
    <p:sldId id="422" r:id="rId133"/>
    <p:sldId id="423" r:id="rId134"/>
    <p:sldId id="424" r:id="rId135"/>
    <p:sldId id="425" r:id="rId136"/>
    <p:sldId id="426" r:id="rId137"/>
    <p:sldId id="427" r:id="rId138"/>
    <p:sldId id="428" r:id="rId139"/>
    <p:sldId id="431" r:id="rId140"/>
    <p:sldId id="432" r:id="rId141"/>
    <p:sldId id="433" r:id="rId142"/>
    <p:sldId id="434" r:id="rId143"/>
    <p:sldId id="435" r:id="rId144"/>
    <p:sldId id="436" r:id="rId145"/>
    <p:sldId id="437" r:id="rId146"/>
    <p:sldId id="438" r:id="rId147"/>
    <p:sldId id="439" r:id="rId148"/>
    <p:sldId id="440" r:id="rId149"/>
    <p:sldId id="441" r:id="rId150"/>
    <p:sldId id="442" r:id="rId151"/>
    <p:sldId id="429" r:id="rId152"/>
    <p:sldId id="430" r:id="rId153"/>
    <p:sldId id="443" r:id="rId154"/>
    <p:sldId id="444" r:id="rId155"/>
    <p:sldId id="445" r:id="rId156"/>
    <p:sldId id="446" r:id="rId157"/>
    <p:sldId id="447" r:id="rId158"/>
    <p:sldId id="448" r:id="rId159"/>
    <p:sldId id="449" r:id="rId160"/>
    <p:sldId id="450" r:id="rId161"/>
    <p:sldId id="451" r:id="rId162"/>
    <p:sldId id="452" r:id="rId163"/>
    <p:sldId id="453" r:id="rId164"/>
    <p:sldId id="454" r:id="rId165"/>
    <p:sldId id="455" r:id="rId166"/>
    <p:sldId id="456" r:id="rId167"/>
    <p:sldId id="487" r:id="rId168"/>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7" autoAdjust="0"/>
    <p:restoredTop sz="95827" autoAdjust="0"/>
  </p:normalViewPr>
  <p:slideViewPr>
    <p:cSldViewPr snapToGrid="0" showGuides="1">
      <p:cViewPr varScale="1">
        <p:scale>
          <a:sx n="110" d="100"/>
          <a:sy n="110" d="100"/>
        </p:scale>
        <p:origin x="918" y="108"/>
      </p:cViewPr>
      <p:guideLst>
        <p:guide orient="horz" pos="2160"/>
        <p:guide pos="3840"/>
      </p:guideLst>
    </p:cSldViewPr>
  </p:slideViewPr>
  <p:outlineViewPr>
    <p:cViewPr>
      <p:scale>
        <a:sx n="33" d="100"/>
        <a:sy n="33" d="100"/>
      </p:scale>
      <p:origin x="0" y="-62856"/>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1" d="100"/>
          <a:sy n="51" d="100"/>
        </p:scale>
        <p:origin x="2976" y="84"/>
      </p:cViewPr>
      <p:guideLst>
        <p:guide orient="horz" pos="3105"/>
        <p:guide pos="212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2751C-109D-4F4C-8AC7-862151798C58}" type="doc">
      <dgm:prSet loTypeId="urn:microsoft.com/office/officeart/2005/8/layout/radial1" loCatId="" qsTypeId="urn:microsoft.com/office/officeart/2005/8/quickstyle/simple1" qsCatId="simple" csTypeId="urn:microsoft.com/office/officeart/2005/8/colors/accent1_1" csCatId="accent1" phldr="1"/>
      <dgm:spPr/>
      <dgm:t>
        <a:bodyPr/>
        <a:lstStyle/>
        <a:p>
          <a:endParaRPr lang="en-US"/>
        </a:p>
      </dgm:t>
    </dgm:pt>
    <dgm:pt modelId="{0F0F2363-552C-094A-82F6-B9ACCD9CC5BE}">
      <dgm:prSet phldrT="[Text]" custT="1"/>
      <dgm:spPr>
        <a:solidFill>
          <a:schemeClr val="accent5">
            <a:lumMod val="40000"/>
            <a:lumOff val="60000"/>
          </a:schemeClr>
        </a:solidFill>
      </dgm:spPr>
      <dgm:t>
        <a:bodyPr/>
        <a:lstStyle/>
        <a:p>
          <a:r>
            <a:rPr lang="es-ES" sz="1800" b="1" dirty="0"/>
            <a:t>Derecho de la CDPD: artículo...</a:t>
          </a:r>
          <a:endParaRPr lang="en-US" sz="1800" dirty="0"/>
        </a:p>
      </dgm:t>
    </dgm:pt>
    <dgm:pt modelId="{072C7BF3-1878-A544-9EDC-EB9949A04AC3}" type="parTrans" cxnId="{D9BF6880-8BCB-5B45-8665-7C4D47C27509}">
      <dgm:prSet/>
      <dgm:spPr/>
      <dgm:t>
        <a:bodyPr/>
        <a:lstStyle/>
        <a:p>
          <a:endParaRPr lang="en-US" sz="1500"/>
        </a:p>
      </dgm:t>
    </dgm:pt>
    <dgm:pt modelId="{7E3E460B-DB62-DB47-B10E-7F595808674B}" type="sibTrans" cxnId="{D9BF6880-8BCB-5B45-8665-7C4D47C27509}">
      <dgm:prSet/>
      <dgm:spPr/>
      <dgm:t>
        <a:bodyPr/>
        <a:lstStyle/>
        <a:p>
          <a:endParaRPr lang="en-US" sz="1500"/>
        </a:p>
      </dgm:t>
    </dgm:pt>
    <dgm:pt modelId="{9BF1C847-8108-F042-A1AB-7FF8E7F50729}">
      <dgm:prSet phldrT="[Text]" custT="1"/>
      <dgm:spPr/>
      <dgm:t>
        <a:bodyPr/>
        <a:lstStyle/>
        <a:p>
          <a:pPr>
            <a:buNone/>
          </a:pPr>
          <a:r>
            <a:rPr lang="en-US" sz="1500" dirty="0"/>
            <a:t>Personas con </a:t>
          </a:r>
          <a:r>
            <a:rPr lang="en-US" sz="1500" dirty="0" err="1"/>
            <a:t>discapacidad</a:t>
          </a:r>
          <a:r>
            <a:rPr lang="en-US" sz="1500" dirty="0"/>
            <a:t> </a:t>
          </a:r>
          <a:r>
            <a:rPr lang="en-US" sz="1500" dirty="0" err="1"/>
            <a:t>psicosocial</a:t>
          </a:r>
          <a:r>
            <a:rPr lang="en-US" sz="1500" dirty="0"/>
            <a:t>, </a:t>
          </a:r>
          <a:r>
            <a:rPr lang="en-US" sz="1500" dirty="0" err="1"/>
            <a:t>intelectual</a:t>
          </a:r>
          <a:r>
            <a:rPr lang="en-US" sz="1500" dirty="0"/>
            <a:t> o </a:t>
          </a:r>
          <a:r>
            <a:rPr lang="en-US" sz="1500" dirty="0" err="1"/>
            <a:t>cognitiva</a:t>
          </a:r>
          <a:r>
            <a:rPr lang="en-US" sz="1500" dirty="0"/>
            <a:t>: </a:t>
          </a:r>
        </a:p>
        <a:p>
          <a:pPr>
            <a:buFont typeface="Arial" panose="020B0604020202020204" pitchFamily="34" charset="0"/>
            <a:buChar char="•"/>
          </a:pPr>
          <a:r>
            <a:rPr lang="en-US" sz="1500" dirty="0"/>
            <a:t>…</a:t>
          </a:r>
        </a:p>
      </dgm:t>
    </dgm:pt>
    <dgm:pt modelId="{D6CECDB7-B449-DB43-ADC4-B24771325A28}" type="parTrans" cxnId="{B0D3FC2B-71FB-E742-B61F-6D107B9EA856}">
      <dgm:prSet custT="1"/>
      <dgm:spPr/>
      <dgm:t>
        <a:bodyPr/>
        <a:lstStyle/>
        <a:p>
          <a:endParaRPr lang="en-US" sz="1500"/>
        </a:p>
      </dgm:t>
    </dgm:pt>
    <dgm:pt modelId="{B59A685E-8BED-364F-B6AE-FC4DBAE2E772}" type="sibTrans" cxnId="{B0D3FC2B-71FB-E742-B61F-6D107B9EA856}">
      <dgm:prSet/>
      <dgm:spPr/>
      <dgm:t>
        <a:bodyPr/>
        <a:lstStyle/>
        <a:p>
          <a:endParaRPr lang="en-US" sz="1500"/>
        </a:p>
      </dgm:t>
    </dgm:pt>
    <dgm:pt modelId="{0BEE7EFD-9EA7-6C48-B123-78E6454B3B11}">
      <dgm:prSet phldrT="[Text]" custT="1"/>
      <dgm:spPr/>
      <dgm:t>
        <a:bodyPr/>
        <a:lstStyle/>
        <a:p>
          <a:pPr>
            <a:buNone/>
          </a:pPr>
          <a:r>
            <a:rPr lang="en-US" sz="1500" dirty="0" err="1"/>
            <a:t>Líderes</a:t>
          </a:r>
          <a:r>
            <a:rPr lang="en-US" sz="1500" dirty="0"/>
            <a:t> </a:t>
          </a:r>
          <a:r>
            <a:rPr lang="en-US" sz="1500" dirty="0" err="1"/>
            <a:t>religiosos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F78F02F-C0A3-6344-B195-47F751727598}" type="parTrans" cxnId="{17A98D52-D5D6-FD41-B2D8-34245CDF91DF}">
      <dgm:prSet custT="1"/>
      <dgm:spPr/>
      <dgm:t>
        <a:bodyPr/>
        <a:lstStyle/>
        <a:p>
          <a:endParaRPr lang="en-US" sz="1500"/>
        </a:p>
      </dgm:t>
    </dgm:pt>
    <dgm:pt modelId="{C375AC9D-4533-9048-8915-40132F9EDEF8}" type="sibTrans" cxnId="{17A98D52-D5D6-FD41-B2D8-34245CDF91DF}">
      <dgm:prSet/>
      <dgm:spPr/>
      <dgm:t>
        <a:bodyPr/>
        <a:lstStyle/>
        <a:p>
          <a:endParaRPr lang="en-US" sz="1500"/>
        </a:p>
      </dgm:t>
    </dgm:pt>
    <dgm:pt modelId="{FC6BD673-163F-6F42-B604-E1B37F1095E4}">
      <dgm:prSet phldrT="[Text]" custT="1"/>
      <dgm:spPr/>
      <dgm:t>
        <a:bodyPr/>
        <a:lstStyle/>
        <a:p>
          <a:pPr>
            <a:buNone/>
          </a:pPr>
          <a:r>
            <a:rPr lang="en-US" sz="1500" dirty="0"/>
            <a:t>Maestros:</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76917D0C-C464-9A40-9105-8B98B641B0A3}" type="parTrans" cxnId="{B65BD9E5-4367-9F4A-A72E-6A9E5A17DC8A}">
      <dgm:prSet custT="1"/>
      <dgm:spPr/>
      <dgm:t>
        <a:bodyPr/>
        <a:lstStyle/>
        <a:p>
          <a:endParaRPr lang="en-US" sz="1500"/>
        </a:p>
      </dgm:t>
    </dgm:pt>
    <dgm:pt modelId="{1EA08D5F-6152-164B-8EBF-F890E5243E9A}" type="sibTrans" cxnId="{B65BD9E5-4367-9F4A-A72E-6A9E5A17DC8A}">
      <dgm:prSet/>
      <dgm:spPr/>
      <dgm:t>
        <a:bodyPr/>
        <a:lstStyle/>
        <a:p>
          <a:endParaRPr lang="en-US" sz="1500"/>
        </a:p>
      </dgm:t>
    </dgm:pt>
    <dgm:pt modelId="{BBD80314-7E15-5040-BCE7-B76841404511}">
      <dgm:prSet phldrT="[Text]" custT="1"/>
      <dgm:spPr/>
      <dgm:t>
        <a:bodyPr/>
        <a:lstStyle/>
        <a:p>
          <a:pPr>
            <a:buNone/>
          </a:pPr>
          <a:r>
            <a:rPr lang="en-US" sz="1500" dirty="0" err="1"/>
            <a:t>Profesionales</a:t>
          </a:r>
          <a:r>
            <a:rPr lang="en-US" sz="1500" dirty="0"/>
            <a:t> de la </a:t>
          </a:r>
          <a:r>
            <a:rPr lang="en-US" sz="1500" dirty="0" err="1"/>
            <a:t>salud</a:t>
          </a:r>
          <a:r>
            <a:rPr lang="en-US" sz="1500" dirty="0"/>
            <a:t> mental y </a:t>
          </a:r>
          <a:r>
            <a:rPr lang="en-US" sz="1500" dirty="0" err="1"/>
            <a:t>otros</a:t>
          </a:r>
          <a:r>
            <a:rPr lang="en-US" sz="1500" dirty="0"/>
            <a:t> </a:t>
          </a:r>
          <a:r>
            <a:rPr lang="en-US" sz="1500" dirty="0" err="1"/>
            <a:t>ámbitos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D16449BC-0CA9-4A4A-8A20-316861D92BF0}" type="parTrans" cxnId="{2386586F-B624-6F4F-B434-686C0B299E77}">
      <dgm:prSet custT="1"/>
      <dgm:spPr/>
      <dgm:t>
        <a:bodyPr/>
        <a:lstStyle/>
        <a:p>
          <a:endParaRPr lang="en-US" sz="1500"/>
        </a:p>
      </dgm:t>
    </dgm:pt>
    <dgm:pt modelId="{C72B0E8E-0E31-974A-B8DD-E0CF05C55B1D}" type="sibTrans" cxnId="{2386586F-B624-6F4F-B434-686C0B299E77}">
      <dgm:prSet/>
      <dgm:spPr/>
      <dgm:t>
        <a:bodyPr/>
        <a:lstStyle/>
        <a:p>
          <a:endParaRPr lang="en-US" sz="1500"/>
        </a:p>
      </dgm:t>
    </dgm:pt>
    <dgm:pt modelId="{3F2DBF21-4864-6943-A863-FAC8D3F3E84C}">
      <dgm:prSet phldrT="[Text]" custT="1"/>
      <dgm:spPr/>
      <dgm:t>
        <a:bodyPr/>
        <a:lstStyle/>
        <a:p>
          <a:pPr>
            <a:buNone/>
          </a:pPr>
          <a:r>
            <a:rPr lang="en-US" sz="1500" dirty="0" err="1"/>
            <a:t>Especialista</a:t>
          </a:r>
          <a:r>
            <a:rPr lang="en-US" sz="1500" dirty="0"/>
            <a:t> entre </a:t>
          </a:r>
          <a:r>
            <a:rPr lang="en-US" sz="1500" dirty="0" err="1"/>
            <a:t>iguales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FB78555-AAE4-3743-BAA4-ED657223307C}" type="parTrans" cxnId="{B166897C-7393-5149-9F9D-CE50D3446F27}">
      <dgm:prSet custT="1"/>
      <dgm:spPr/>
      <dgm:t>
        <a:bodyPr/>
        <a:lstStyle/>
        <a:p>
          <a:endParaRPr lang="en-US" sz="1500"/>
        </a:p>
      </dgm:t>
    </dgm:pt>
    <dgm:pt modelId="{166A0291-7D67-9744-BD9B-6426296452A3}" type="sibTrans" cxnId="{B166897C-7393-5149-9F9D-CE50D3446F27}">
      <dgm:prSet/>
      <dgm:spPr/>
      <dgm:t>
        <a:bodyPr/>
        <a:lstStyle/>
        <a:p>
          <a:endParaRPr lang="en-US" sz="1500"/>
        </a:p>
      </dgm:t>
    </dgm:pt>
    <dgm:pt modelId="{B62E4504-0B11-5045-9B3E-F663FA945DA1}">
      <dgm:prSet phldrT="[Text]" custT="1"/>
      <dgm:spPr/>
      <dgm:t>
        <a:bodyPr/>
        <a:lstStyle/>
        <a:p>
          <a:pPr>
            <a:buNone/>
          </a:pPr>
          <a:r>
            <a:rPr lang="en-US" sz="1500" dirty="0" err="1"/>
            <a:t>Familia</a:t>
          </a:r>
          <a:r>
            <a:rPr lang="en-US" sz="1500" dirty="0"/>
            <a:t> y </a:t>
          </a:r>
          <a:r>
            <a:rPr lang="en-US" sz="1500" dirty="0" err="1"/>
            <a:t>cuidadories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702880C9-2BBC-0D4C-80EF-E72F31B8F9FF}" type="parTrans" cxnId="{E0D4B40E-52C3-9148-8EC1-FC25B95384BA}">
      <dgm:prSet custT="1"/>
      <dgm:spPr/>
      <dgm:t>
        <a:bodyPr/>
        <a:lstStyle/>
        <a:p>
          <a:endParaRPr lang="en-US" sz="1500"/>
        </a:p>
      </dgm:t>
    </dgm:pt>
    <dgm:pt modelId="{B2787D37-B83B-994B-AE35-D2A9DBF88862}" type="sibTrans" cxnId="{E0D4B40E-52C3-9148-8EC1-FC25B95384BA}">
      <dgm:prSet/>
      <dgm:spPr/>
      <dgm:t>
        <a:bodyPr/>
        <a:lstStyle/>
        <a:p>
          <a:endParaRPr lang="en-US" sz="1500"/>
        </a:p>
      </dgm:t>
    </dgm:pt>
    <dgm:pt modelId="{EA46B4CE-0F1E-C243-8323-A5A70001EF71}">
      <dgm:prSet phldrT="[Text]" custT="1"/>
      <dgm:spPr/>
      <dgm:t>
        <a:bodyPr/>
        <a:lstStyle/>
        <a:p>
          <a:pPr>
            <a:buNone/>
          </a:pPr>
          <a:r>
            <a:rPr lang="en-US" sz="1500" dirty="0" err="1"/>
            <a:t>Abogados</a:t>
          </a:r>
          <a:r>
            <a:rPr lang="en-US" sz="1500" dirty="0"/>
            <a:t>:</a:t>
          </a:r>
        </a:p>
        <a:p>
          <a:pPr>
            <a:buFont typeface="Arial" panose="020B0604020202020204" pitchFamily="34" charset="0"/>
            <a:buChar char="•"/>
          </a:pPr>
          <a:r>
            <a:rPr lang="en-US" sz="1500"/>
            <a:t>…</a:t>
          </a:r>
        </a:p>
        <a:p>
          <a:pPr>
            <a:buFont typeface="Arial" panose="020B0604020202020204" pitchFamily="34" charset="0"/>
            <a:buChar char="•"/>
          </a:pPr>
          <a:r>
            <a:rPr lang="en-US" sz="1500"/>
            <a:t>…</a:t>
          </a:r>
          <a:endParaRPr lang="en-US" sz="1500" dirty="0"/>
        </a:p>
      </dgm:t>
    </dgm:pt>
    <dgm:pt modelId="{C0F72A5D-AFAE-8144-B353-48F26ACCA62D}" type="parTrans" cxnId="{1DE5F617-6816-F544-BB6E-23A5FB5452B8}">
      <dgm:prSet custT="1"/>
      <dgm:spPr/>
      <dgm:t>
        <a:bodyPr/>
        <a:lstStyle/>
        <a:p>
          <a:endParaRPr lang="en-US" sz="1500"/>
        </a:p>
      </dgm:t>
    </dgm:pt>
    <dgm:pt modelId="{457CB34C-9D32-B94D-A731-8767AE7237D2}" type="sibTrans" cxnId="{1DE5F617-6816-F544-BB6E-23A5FB5452B8}">
      <dgm:prSet/>
      <dgm:spPr/>
      <dgm:t>
        <a:bodyPr/>
        <a:lstStyle/>
        <a:p>
          <a:endParaRPr lang="en-US" sz="1500"/>
        </a:p>
      </dgm:t>
    </dgm:pt>
    <dgm:pt modelId="{586AE471-2D07-4C46-AE71-5EF6C3294383}">
      <dgm:prSet phldrT="[Text]" custT="1"/>
      <dgm:spPr/>
      <dgm:t>
        <a:bodyPr/>
        <a:lstStyle/>
        <a:p>
          <a:pPr>
            <a:buNone/>
          </a:pPr>
          <a:r>
            <a:rPr lang="en-US" sz="1500" dirty="0" err="1"/>
            <a:t>Funcionarios</a:t>
          </a:r>
          <a:r>
            <a:rPr lang="en-US" sz="1500" dirty="0"/>
            <a:t> </a:t>
          </a:r>
          <a:r>
            <a:rPr lang="en-US" sz="1500" dirty="0" err="1"/>
            <a:t>públicos</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F0DB722-7F19-1E4C-8351-1295EE6CFC5A}" type="sibTrans" cxnId="{7FE0D95B-4D72-5746-B511-364692DFABC4}">
      <dgm:prSet/>
      <dgm:spPr/>
      <dgm:t>
        <a:bodyPr/>
        <a:lstStyle/>
        <a:p>
          <a:endParaRPr lang="en-US" sz="1500"/>
        </a:p>
      </dgm:t>
    </dgm:pt>
    <dgm:pt modelId="{2F8F2DB5-C5D2-A74A-A8E0-645597E13D00}" type="parTrans" cxnId="{7FE0D95B-4D72-5746-B511-364692DFABC4}">
      <dgm:prSet custT="1"/>
      <dgm:spPr/>
      <dgm:t>
        <a:bodyPr/>
        <a:lstStyle/>
        <a:p>
          <a:endParaRPr lang="en-US" sz="1500"/>
        </a:p>
      </dgm:t>
    </dgm:pt>
    <dgm:pt modelId="{088547D3-DB38-DD4D-9E16-3973EA10F2A6}">
      <dgm:prSet phldrT="[Text]" custT="1"/>
      <dgm:spPr/>
      <dgm:t>
        <a:bodyPr/>
        <a:lstStyle/>
        <a:p>
          <a:pPr>
            <a:buNone/>
          </a:pPr>
          <a:r>
            <a:rPr lang="en-US" sz="1500" dirty="0" err="1"/>
            <a:t>Miembros</a:t>
          </a:r>
          <a:r>
            <a:rPr lang="en-US" sz="1500" dirty="0"/>
            <a:t> de la </a:t>
          </a:r>
          <a:r>
            <a:rPr lang="en-US" sz="1500" dirty="0" err="1"/>
            <a:t>policía</a:t>
          </a:r>
          <a:r>
            <a:rPr lang="en-US" sz="1500" dirty="0"/>
            <a:t>:</a:t>
          </a:r>
        </a:p>
        <a:p>
          <a:pPr>
            <a:buFont typeface="Arial" panose="020B0604020202020204" pitchFamily="34" charset="0"/>
            <a:buChar char="•"/>
          </a:pPr>
          <a:r>
            <a:rPr lang="en-US" sz="1500" dirty="0"/>
            <a:t>…</a:t>
          </a:r>
        </a:p>
        <a:p>
          <a:pPr>
            <a:buFont typeface="Arial" panose="020B0604020202020204" pitchFamily="34" charset="0"/>
            <a:buChar char="•"/>
          </a:pPr>
          <a:r>
            <a:rPr lang="en-US" sz="1500" dirty="0"/>
            <a:t>…</a:t>
          </a:r>
        </a:p>
      </dgm:t>
    </dgm:pt>
    <dgm:pt modelId="{B34B0254-8F32-8640-A24F-C68398F0433D}" type="sibTrans" cxnId="{99C9719B-37FE-424B-A343-125FF678F843}">
      <dgm:prSet/>
      <dgm:spPr/>
      <dgm:t>
        <a:bodyPr/>
        <a:lstStyle/>
        <a:p>
          <a:endParaRPr lang="en-US" sz="1500"/>
        </a:p>
      </dgm:t>
    </dgm:pt>
    <dgm:pt modelId="{9837EFA2-263C-754C-8CBD-77D8179E10B1}" type="parTrans" cxnId="{99C9719B-37FE-424B-A343-125FF678F843}">
      <dgm:prSet custT="1"/>
      <dgm:spPr/>
      <dgm:t>
        <a:bodyPr/>
        <a:lstStyle/>
        <a:p>
          <a:endParaRPr lang="en-US" sz="1500"/>
        </a:p>
      </dgm:t>
    </dgm:pt>
    <dgm:pt modelId="{4D89ECA5-3736-F249-8085-21F872D046ED}" type="pres">
      <dgm:prSet presAssocID="{2E92751C-109D-4F4C-8AC7-862151798C58}" presName="cycle" presStyleCnt="0">
        <dgm:presLayoutVars>
          <dgm:chMax val="1"/>
          <dgm:dir/>
          <dgm:animLvl val="ctr"/>
          <dgm:resizeHandles val="exact"/>
        </dgm:presLayoutVars>
      </dgm:prSet>
      <dgm:spPr/>
    </dgm:pt>
    <dgm:pt modelId="{5DF830F4-693F-FB4C-A071-F13EFBB34874}" type="pres">
      <dgm:prSet presAssocID="{0F0F2363-552C-094A-82F6-B9ACCD9CC5BE}" presName="centerShape" presStyleLbl="node0" presStyleIdx="0" presStyleCnt="1" custScaleX="153423" custScaleY="127257"/>
      <dgm:spPr/>
    </dgm:pt>
    <dgm:pt modelId="{E5CED056-417E-D941-B6BC-825A036D147F}" type="pres">
      <dgm:prSet presAssocID="{D6CECDB7-B449-DB43-ADC4-B24771325A28}" presName="Name9" presStyleLbl="parChTrans1D2" presStyleIdx="0" presStyleCnt="9"/>
      <dgm:spPr/>
    </dgm:pt>
    <dgm:pt modelId="{0AAAE921-5C9D-1949-82B8-FEDA9E13040D}" type="pres">
      <dgm:prSet presAssocID="{D6CECDB7-B449-DB43-ADC4-B24771325A28}" presName="connTx" presStyleLbl="parChTrans1D2" presStyleIdx="0" presStyleCnt="9"/>
      <dgm:spPr/>
    </dgm:pt>
    <dgm:pt modelId="{FAFC0943-E373-9A42-9AB8-F1EDFEA68E83}" type="pres">
      <dgm:prSet presAssocID="{9BF1C847-8108-F042-A1AB-7FF8E7F50729}" presName="node" presStyleLbl="node1" presStyleIdx="0" presStyleCnt="9" custScaleX="214352" custScaleY="130241" custRadScaleRad="90471" custRadScaleInc="6789">
        <dgm:presLayoutVars>
          <dgm:bulletEnabled val="1"/>
        </dgm:presLayoutVars>
      </dgm:prSet>
      <dgm:spPr/>
    </dgm:pt>
    <dgm:pt modelId="{42AF2D96-E473-CB48-8A71-C7B321CE5519}" type="pres">
      <dgm:prSet presAssocID="{BFB78555-AAE4-3743-BAA4-ED657223307C}" presName="Name9" presStyleLbl="parChTrans1D2" presStyleIdx="1" presStyleCnt="9"/>
      <dgm:spPr/>
    </dgm:pt>
    <dgm:pt modelId="{ABD8ECAF-C5D5-CB41-ACE8-40D2CDC00044}" type="pres">
      <dgm:prSet presAssocID="{BFB78555-AAE4-3743-BAA4-ED657223307C}" presName="connTx" presStyleLbl="parChTrans1D2" presStyleIdx="1" presStyleCnt="9"/>
      <dgm:spPr/>
    </dgm:pt>
    <dgm:pt modelId="{94EA8AA1-454B-5F41-9894-15BA7E0E1FEC}" type="pres">
      <dgm:prSet presAssocID="{3F2DBF21-4864-6943-A863-FAC8D3F3E84C}" presName="node" presStyleLbl="node1" presStyleIdx="1" presStyleCnt="9" custScaleX="136183" custScaleY="114228" custRadScaleRad="141819" custRadScaleInc="49157">
        <dgm:presLayoutVars>
          <dgm:bulletEnabled val="1"/>
        </dgm:presLayoutVars>
      </dgm:prSet>
      <dgm:spPr/>
    </dgm:pt>
    <dgm:pt modelId="{13A70179-8F55-734F-8777-05A32ABE6A1D}" type="pres">
      <dgm:prSet presAssocID="{702880C9-2BBC-0D4C-80EF-E72F31B8F9FF}" presName="Name9" presStyleLbl="parChTrans1D2" presStyleIdx="2" presStyleCnt="9"/>
      <dgm:spPr/>
    </dgm:pt>
    <dgm:pt modelId="{3C1802B8-7F32-F740-866C-98E792DCC2AF}" type="pres">
      <dgm:prSet presAssocID="{702880C9-2BBC-0D4C-80EF-E72F31B8F9FF}" presName="connTx" presStyleLbl="parChTrans1D2" presStyleIdx="2" presStyleCnt="9"/>
      <dgm:spPr/>
    </dgm:pt>
    <dgm:pt modelId="{3ADC6F86-6219-D341-8139-6581BA8728A9}" type="pres">
      <dgm:prSet presAssocID="{B62E4504-0B11-5045-9B3E-F663FA945DA1}" presName="node" presStyleLbl="node1" presStyleIdx="2" presStyleCnt="9" custScaleX="133679" custScaleY="111558" custRadScaleRad="132695" custRadScaleInc="-2064">
        <dgm:presLayoutVars>
          <dgm:bulletEnabled val="1"/>
        </dgm:presLayoutVars>
      </dgm:prSet>
      <dgm:spPr/>
    </dgm:pt>
    <dgm:pt modelId="{A040B6E4-2C2B-C44A-965F-60304E5C4BD4}" type="pres">
      <dgm:prSet presAssocID="{2F8F2DB5-C5D2-A74A-A8E0-645597E13D00}" presName="Name9" presStyleLbl="parChTrans1D2" presStyleIdx="3" presStyleCnt="9"/>
      <dgm:spPr/>
    </dgm:pt>
    <dgm:pt modelId="{1AEBBE01-1F14-2645-B495-F1B419E912DC}" type="pres">
      <dgm:prSet presAssocID="{2F8F2DB5-C5D2-A74A-A8E0-645597E13D00}" presName="connTx" presStyleLbl="parChTrans1D2" presStyleIdx="3" presStyleCnt="9"/>
      <dgm:spPr/>
    </dgm:pt>
    <dgm:pt modelId="{090CC5D9-0079-DF45-917F-AEEF03404068}" type="pres">
      <dgm:prSet presAssocID="{586AE471-2D07-4C46-AE71-5EF6C3294383}" presName="node" presStyleLbl="node1" presStyleIdx="3" presStyleCnt="9" custScaleX="163803" custScaleY="111591" custRadScaleRad="155370" custRadScaleInc="-68997">
        <dgm:presLayoutVars>
          <dgm:bulletEnabled val="1"/>
        </dgm:presLayoutVars>
      </dgm:prSet>
      <dgm:spPr/>
    </dgm:pt>
    <dgm:pt modelId="{6336A821-B926-9E4A-A7FA-54629DBEFC7A}" type="pres">
      <dgm:prSet presAssocID="{C0F72A5D-AFAE-8144-B353-48F26ACCA62D}" presName="Name9" presStyleLbl="parChTrans1D2" presStyleIdx="4" presStyleCnt="9"/>
      <dgm:spPr/>
    </dgm:pt>
    <dgm:pt modelId="{53B22C43-299B-B14A-905B-732AECFB2A67}" type="pres">
      <dgm:prSet presAssocID="{C0F72A5D-AFAE-8144-B353-48F26ACCA62D}" presName="connTx" presStyleLbl="parChTrans1D2" presStyleIdx="4" presStyleCnt="9"/>
      <dgm:spPr/>
    </dgm:pt>
    <dgm:pt modelId="{8EB5D3AB-EC7F-024E-831F-66D7252817C5}" type="pres">
      <dgm:prSet presAssocID="{EA46B4CE-0F1E-C243-8323-A5A70001EF71}" presName="node" presStyleLbl="node1" presStyleIdx="4" presStyleCnt="9" custScaleX="110694" custScaleY="103838" custRadScaleRad="110917" custRadScaleInc="-126449">
        <dgm:presLayoutVars>
          <dgm:bulletEnabled val="1"/>
        </dgm:presLayoutVars>
      </dgm:prSet>
      <dgm:spPr/>
    </dgm:pt>
    <dgm:pt modelId="{55A15C48-5694-9340-B052-9E0603452E0D}" type="pres">
      <dgm:prSet presAssocID="{9837EFA2-263C-754C-8CBD-77D8179E10B1}" presName="Name9" presStyleLbl="parChTrans1D2" presStyleIdx="5" presStyleCnt="9"/>
      <dgm:spPr/>
    </dgm:pt>
    <dgm:pt modelId="{A8651E87-B61B-734D-BC9F-13C06914EF01}" type="pres">
      <dgm:prSet presAssocID="{9837EFA2-263C-754C-8CBD-77D8179E10B1}" presName="connTx" presStyleLbl="parChTrans1D2" presStyleIdx="5" presStyleCnt="9"/>
      <dgm:spPr/>
    </dgm:pt>
    <dgm:pt modelId="{156AF676-2E8E-6D43-8CCA-B5874AD88AFC}" type="pres">
      <dgm:prSet presAssocID="{088547D3-DB38-DD4D-9E16-3973EA10F2A6}" presName="node" presStyleLbl="node1" presStyleIdx="5" presStyleCnt="9" custScaleX="164662" custScaleY="116786" custRadScaleRad="82476" custRadScaleInc="-27521">
        <dgm:presLayoutVars>
          <dgm:bulletEnabled val="1"/>
        </dgm:presLayoutVars>
      </dgm:prSet>
      <dgm:spPr/>
    </dgm:pt>
    <dgm:pt modelId="{E581B319-D890-6E4D-9F0F-11BB6D8E591F}" type="pres">
      <dgm:prSet presAssocID="{BF78F02F-C0A3-6344-B195-47F751727598}" presName="Name9" presStyleLbl="parChTrans1D2" presStyleIdx="6" presStyleCnt="9"/>
      <dgm:spPr/>
    </dgm:pt>
    <dgm:pt modelId="{A2E445D7-4008-6245-9146-D99E693DBD29}" type="pres">
      <dgm:prSet presAssocID="{BF78F02F-C0A3-6344-B195-47F751727598}" presName="connTx" presStyleLbl="parChTrans1D2" presStyleIdx="6" presStyleCnt="9"/>
      <dgm:spPr/>
    </dgm:pt>
    <dgm:pt modelId="{91CA2745-294B-0340-9694-D4EE98A8F7DE}" type="pres">
      <dgm:prSet presAssocID="{0BEE7EFD-9EA7-6C48-B123-78E6454B3B11}" presName="node" presStyleLbl="node1" presStyleIdx="6" presStyleCnt="9" custScaleX="124533" custRadScaleRad="129879" custRadScaleInc="20749">
        <dgm:presLayoutVars>
          <dgm:bulletEnabled val="1"/>
        </dgm:presLayoutVars>
      </dgm:prSet>
      <dgm:spPr/>
    </dgm:pt>
    <dgm:pt modelId="{FC083479-C54F-3E4E-A061-AFDEA0EB6FB4}" type="pres">
      <dgm:prSet presAssocID="{76917D0C-C464-9A40-9105-8B98B641B0A3}" presName="Name9" presStyleLbl="parChTrans1D2" presStyleIdx="7" presStyleCnt="9"/>
      <dgm:spPr/>
    </dgm:pt>
    <dgm:pt modelId="{FB5CC992-38C2-FC49-8217-1033AB50D757}" type="pres">
      <dgm:prSet presAssocID="{76917D0C-C464-9A40-9105-8B98B641B0A3}" presName="connTx" presStyleLbl="parChTrans1D2" presStyleIdx="7" presStyleCnt="9"/>
      <dgm:spPr/>
    </dgm:pt>
    <dgm:pt modelId="{09B8F2AE-4239-284E-8EF7-5E8012CA7E70}" type="pres">
      <dgm:prSet presAssocID="{FC6BD673-163F-6F42-B604-E1B37F1095E4}" presName="node" presStyleLbl="node1" presStyleIdx="7" presStyleCnt="9" custScaleX="118033" custScaleY="95386" custRadScaleRad="133369" custRadScaleInc="-29991">
        <dgm:presLayoutVars>
          <dgm:bulletEnabled val="1"/>
        </dgm:presLayoutVars>
      </dgm:prSet>
      <dgm:spPr/>
    </dgm:pt>
    <dgm:pt modelId="{F4D8E349-DED6-3048-9F17-31002AF7C751}" type="pres">
      <dgm:prSet presAssocID="{D16449BC-0CA9-4A4A-8A20-316861D92BF0}" presName="Name9" presStyleLbl="parChTrans1D2" presStyleIdx="8" presStyleCnt="9"/>
      <dgm:spPr/>
    </dgm:pt>
    <dgm:pt modelId="{4352A56B-BDE4-1B4B-B191-898486598F03}" type="pres">
      <dgm:prSet presAssocID="{D16449BC-0CA9-4A4A-8A20-316861D92BF0}" presName="connTx" presStyleLbl="parChTrans1D2" presStyleIdx="8" presStyleCnt="9"/>
      <dgm:spPr/>
    </dgm:pt>
    <dgm:pt modelId="{9A84606C-06CA-E644-859C-A71D3BD0CC78}" type="pres">
      <dgm:prSet presAssocID="{BBD80314-7E15-5040-BCE7-B76841404511}" presName="node" presStyleLbl="node1" presStyleIdx="8" presStyleCnt="9" custScaleX="203032" custScaleY="150987" custRadScaleRad="143542" custRadScaleInc="-76846">
        <dgm:presLayoutVars>
          <dgm:bulletEnabled val="1"/>
        </dgm:presLayoutVars>
      </dgm:prSet>
      <dgm:spPr/>
    </dgm:pt>
  </dgm:ptLst>
  <dgm:cxnLst>
    <dgm:cxn modelId="{CA6B7502-C2E0-D944-9F89-A8EDAB7950F5}" type="presOf" srcId="{BFB78555-AAE4-3743-BAA4-ED657223307C}" destId="{ABD8ECAF-C5D5-CB41-ACE8-40D2CDC00044}" srcOrd="1" destOrd="0" presId="urn:microsoft.com/office/officeart/2005/8/layout/radial1"/>
    <dgm:cxn modelId="{AE65BE0C-F662-D643-A6E5-4B728962445F}" type="presOf" srcId="{D16449BC-0CA9-4A4A-8A20-316861D92BF0}" destId="{F4D8E349-DED6-3048-9F17-31002AF7C751}" srcOrd="0" destOrd="0" presId="urn:microsoft.com/office/officeart/2005/8/layout/radial1"/>
    <dgm:cxn modelId="{9C66280E-1D1C-6D48-AD38-F2AB5B6360F7}" type="presOf" srcId="{088547D3-DB38-DD4D-9E16-3973EA10F2A6}" destId="{156AF676-2E8E-6D43-8CCA-B5874AD88AFC}" srcOrd="0" destOrd="0" presId="urn:microsoft.com/office/officeart/2005/8/layout/radial1"/>
    <dgm:cxn modelId="{E0D4B40E-52C3-9148-8EC1-FC25B95384BA}" srcId="{0F0F2363-552C-094A-82F6-B9ACCD9CC5BE}" destId="{B62E4504-0B11-5045-9B3E-F663FA945DA1}" srcOrd="2" destOrd="0" parTransId="{702880C9-2BBC-0D4C-80EF-E72F31B8F9FF}" sibTransId="{B2787D37-B83B-994B-AE35-D2A9DBF88862}"/>
    <dgm:cxn modelId="{1DE5F617-6816-F544-BB6E-23A5FB5452B8}" srcId="{0F0F2363-552C-094A-82F6-B9ACCD9CC5BE}" destId="{EA46B4CE-0F1E-C243-8323-A5A70001EF71}" srcOrd="4" destOrd="0" parTransId="{C0F72A5D-AFAE-8144-B353-48F26ACCA62D}" sibTransId="{457CB34C-9D32-B94D-A731-8767AE7237D2}"/>
    <dgm:cxn modelId="{EAA4C31D-B474-1C42-B903-E7E7CA3108E7}" type="presOf" srcId="{586AE471-2D07-4C46-AE71-5EF6C3294383}" destId="{090CC5D9-0079-DF45-917F-AEEF03404068}" srcOrd="0" destOrd="0" presId="urn:microsoft.com/office/officeart/2005/8/layout/radial1"/>
    <dgm:cxn modelId="{F224B025-0F9D-684F-9D98-CECB1B3DD265}" type="presOf" srcId="{C0F72A5D-AFAE-8144-B353-48F26ACCA62D}" destId="{53B22C43-299B-B14A-905B-732AECFB2A67}" srcOrd="1" destOrd="0" presId="urn:microsoft.com/office/officeart/2005/8/layout/radial1"/>
    <dgm:cxn modelId="{B0D3FC2B-71FB-E742-B61F-6D107B9EA856}" srcId="{0F0F2363-552C-094A-82F6-B9ACCD9CC5BE}" destId="{9BF1C847-8108-F042-A1AB-7FF8E7F50729}" srcOrd="0" destOrd="0" parTransId="{D6CECDB7-B449-DB43-ADC4-B24771325A28}" sibTransId="{B59A685E-8BED-364F-B6AE-FC4DBAE2E772}"/>
    <dgm:cxn modelId="{25134D3B-89BE-8247-86BF-C6BD73A2B011}" type="presOf" srcId="{B62E4504-0B11-5045-9B3E-F663FA945DA1}" destId="{3ADC6F86-6219-D341-8139-6581BA8728A9}" srcOrd="0" destOrd="0" presId="urn:microsoft.com/office/officeart/2005/8/layout/radial1"/>
    <dgm:cxn modelId="{AF0A783D-97BE-8C42-91AC-AC512509FCFF}" type="presOf" srcId="{9837EFA2-263C-754C-8CBD-77D8179E10B1}" destId="{A8651E87-B61B-734D-BC9F-13C06914EF01}" srcOrd="1" destOrd="0" presId="urn:microsoft.com/office/officeart/2005/8/layout/radial1"/>
    <dgm:cxn modelId="{7FE0D95B-4D72-5746-B511-364692DFABC4}" srcId="{0F0F2363-552C-094A-82F6-B9ACCD9CC5BE}" destId="{586AE471-2D07-4C46-AE71-5EF6C3294383}" srcOrd="3" destOrd="0" parTransId="{2F8F2DB5-C5D2-A74A-A8E0-645597E13D00}" sibTransId="{BF0DB722-7F19-1E4C-8351-1295EE6CFC5A}"/>
    <dgm:cxn modelId="{98D7B15E-B889-174A-8E36-2273C2695A5B}" type="presOf" srcId="{76917D0C-C464-9A40-9105-8B98B641B0A3}" destId="{FB5CC992-38C2-FC49-8217-1033AB50D757}" srcOrd="1" destOrd="0" presId="urn:microsoft.com/office/officeart/2005/8/layout/radial1"/>
    <dgm:cxn modelId="{96B4A141-0513-CB4C-8650-7455ED8235EA}" type="presOf" srcId="{0BEE7EFD-9EA7-6C48-B123-78E6454B3B11}" destId="{91CA2745-294B-0340-9694-D4EE98A8F7DE}" srcOrd="0" destOrd="0" presId="urn:microsoft.com/office/officeart/2005/8/layout/radial1"/>
    <dgm:cxn modelId="{63A5A561-70B5-2441-8EB2-E5A956F76169}" type="presOf" srcId="{D6CECDB7-B449-DB43-ADC4-B24771325A28}" destId="{0AAAE921-5C9D-1949-82B8-FEDA9E13040D}" srcOrd="1" destOrd="0" presId="urn:microsoft.com/office/officeart/2005/8/layout/radial1"/>
    <dgm:cxn modelId="{131D3264-091B-BC4A-AF17-5042BDAF129E}" type="presOf" srcId="{702880C9-2BBC-0D4C-80EF-E72F31B8F9FF}" destId="{13A70179-8F55-734F-8777-05A32ABE6A1D}" srcOrd="0" destOrd="0" presId="urn:microsoft.com/office/officeart/2005/8/layout/radial1"/>
    <dgm:cxn modelId="{22808B64-C099-4F4A-B269-EEB243289720}" type="presOf" srcId="{0F0F2363-552C-094A-82F6-B9ACCD9CC5BE}" destId="{5DF830F4-693F-FB4C-A071-F13EFBB34874}" srcOrd="0" destOrd="0" presId="urn:microsoft.com/office/officeart/2005/8/layout/radial1"/>
    <dgm:cxn modelId="{D85B4468-FFDC-C043-BB46-6BC83307C0B7}" type="presOf" srcId="{BF78F02F-C0A3-6344-B195-47F751727598}" destId="{A2E445D7-4008-6245-9146-D99E693DBD29}" srcOrd="1" destOrd="0" presId="urn:microsoft.com/office/officeart/2005/8/layout/radial1"/>
    <dgm:cxn modelId="{2FF06B6C-C54F-154C-BD08-2AADD81F9E10}" type="presOf" srcId="{BFB78555-AAE4-3743-BAA4-ED657223307C}" destId="{42AF2D96-E473-CB48-8A71-C7B321CE5519}" srcOrd="0" destOrd="0" presId="urn:microsoft.com/office/officeart/2005/8/layout/radial1"/>
    <dgm:cxn modelId="{2386586F-B624-6F4F-B434-686C0B299E77}" srcId="{0F0F2363-552C-094A-82F6-B9ACCD9CC5BE}" destId="{BBD80314-7E15-5040-BCE7-B76841404511}" srcOrd="8" destOrd="0" parTransId="{D16449BC-0CA9-4A4A-8A20-316861D92BF0}" sibTransId="{C72B0E8E-0E31-974A-B8DD-E0CF05C55B1D}"/>
    <dgm:cxn modelId="{63B8D051-1482-FF4B-B84F-0B396D5E5962}" type="presOf" srcId="{EA46B4CE-0F1E-C243-8323-A5A70001EF71}" destId="{8EB5D3AB-EC7F-024E-831F-66D7252817C5}" srcOrd="0" destOrd="0" presId="urn:microsoft.com/office/officeart/2005/8/layout/radial1"/>
    <dgm:cxn modelId="{17A98D52-D5D6-FD41-B2D8-34245CDF91DF}" srcId="{0F0F2363-552C-094A-82F6-B9ACCD9CC5BE}" destId="{0BEE7EFD-9EA7-6C48-B123-78E6454B3B11}" srcOrd="6" destOrd="0" parTransId="{BF78F02F-C0A3-6344-B195-47F751727598}" sibTransId="{C375AC9D-4533-9048-8915-40132F9EDEF8}"/>
    <dgm:cxn modelId="{A2A87F7A-1667-1C42-BB9C-D24B5EFE3767}" type="presOf" srcId="{FC6BD673-163F-6F42-B604-E1B37F1095E4}" destId="{09B8F2AE-4239-284E-8EF7-5E8012CA7E70}" srcOrd="0" destOrd="0" presId="urn:microsoft.com/office/officeart/2005/8/layout/radial1"/>
    <dgm:cxn modelId="{D121DE7B-3B07-EF4E-883F-6C7BE5B02A0A}" type="presOf" srcId="{9BF1C847-8108-F042-A1AB-7FF8E7F50729}" destId="{FAFC0943-E373-9A42-9AB8-F1EDFEA68E83}" srcOrd="0" destOrd="0" presId="urn:microsoft.com/office/officeart/2005/8/layout/radial1"/>
    <dgm:cxn modelId="{B166897C-7393-5149-9F9D-CE50D3446F27}" srcId="{0F0F2363-552C-094A-82F6-B9ACCD9CC5BE}" destId="{3F2DBF21-4864-6943-A863-FAC8D3F3E84C}" srcOrd="1" destOrd="0" parTransId="{BFB78555-AAE4-3743-BAA4-ED657223307C}" sibTransId="{166A0291-7D67-9744-BD9B-6426296452A3}"/>
    <dgm:cxn modelId="{D9BF6880-8BCB-5B45-8665-7C4D47C27509}" srcId="{2E92751C-109D-4F4C-8AC7-862151798C58}" destId="{0F0F2363-552C-094A-82F6-B9ACCD9CC5BE}" srcOrd="0" destOrd="0" parTransId="{072C7BF3-1878-A544-9EDC-EB9949A04AC3}" sibTransId="{7E3E460B-DB62-DB47-B10E-7F595808674B}"/>
    <dgm:cxn modelId="{60169488-7901-604B-9736-6F30125B78B7}" type="presOf" srcId="{76917D0C-C464-9A40-9105-8B98B641B0A3}" destId="{FC083479-C54F-3E4E-A061-AFDEA0EB6FB4}" srcOrd="0" destOrd="0" presId="urn:microsoft.com/office/officeart/2005/8/layout/radial1"/>
    <dgm:cxn modelId="{5DCCAD8A-0A7D-7A4E-B307-B89AD9B900F1}" type="presOf" srcId="{D16449BC-0CA9-4A4A-8A20-316861D92BF0}" destId="{4352A56B-BDE4-1B4B-B191-898486598F03}" srcOrd="1" destOrd="0" presId="urn:microsoft.com/office/officeart/2005/8/layout/radial1"/>
    <dgm:cxn modelId="{0CD9AE99-BF9F-1E48-B12F-44614B3F0833}" type="presOf" srcId="{D6CECDB7-B449-DB43-ADC4-B24771325A28}" destId="{E5CED056-417E-D941-B6BC-825A036D147F}" srcOrd="0" destOrd="0" presId="urn:microsoft.com/office/officeart/2005/8/layout/radial1"/>
    <dgm:cxn modelId="{EE6E229B-FCB2-EF43-89E5-703A3FB256F2}" type="presOf" srcId="{BF78F02F-C0A3-6344-B195-47F751727598}" destId="{E581B319-D890-6E4D-9F0F-11BB6D8E591F}" srcOrd="0" destOrd="0" presId="urn:microsoft.com/office/officeart/2005/8/layout/radial1"/>
    <dgm:cxn modelId="{99C9719B-37FE-424B-A343-125FF678F843}" srcId="{0F0F2363-552C-094A-82F6-B9ACCD9CC5BE}" destId="{088547D3-DB38-DD4D-9E16-3973EA10F2A6}" srcOrd="5" destOrd="0" parTransId="{9837EFA2-263C-754C-8CBD-77D8179E10B1}" sibTransId="{B34B0254-8F32-8640-A24F-C68398F0433D}"/>
    <dgm:cxn modelId="{FFDE7AA4-07DF-6C47-8FDA-BF7437A2C1F9}" type="presOf" srcId="{702880C9-2BBC-0D4C-80EF-E72F31B8F9FF}" destId="{3C1802B8-7F32-F740-866C-98E792DCC2AF}" srcOrd="1" destOrd="0" presId="urn:microsoft.com/office/officeart/2005/8/layout/radial1"/>
    <dgm:cxn modelId="{51190BAF-8F1A-2348-888D-78FC550F282B}" type="presOf" srcId="{2F8F2DB5-C5D2-A74A-A8E0-645597E13D00}" destId="{1AEBBE01-1F14-2645-B495-F1B419E912DC}" srcOrd="1" destOrd="0" presId="urn:microsoft.com/office/officeart/2005/8/layout/radial1"/>
    <dgm:cxn modelId="{985975B6-B254-A84F-A3C9-EA88BBA6F3EC}" type="presOf" srcId="{C0F72A5D-AFAE-8144-B353-48F26ACCA62D}" destId="{6336A821-B926-9E4A-A7FA-54629DBEFC7A}" srcOrd="0" destOrd="0" presId="urn:microsoft.com/office/officeart/2005/8/layout/radial1"/>
    <dgm:cxn modelId="{7DBB8BBC-4630-774B-AA73-C9F7ED09D7C6}" type="presOf" srcId="{9837EFA2-263C-754C-8CBD-77D8179E10B1}" destId="{55A15C48-5694-9340-B052-9E0603452E0D}" srcOrd="0" destOrd="0" presId="urn:microsoft.com/office/officeart/2005/8/layout/radial1"/>
    <dgm:cxn modelId="{CD593AC2-AAE0-8740-A5B9-9F990497C038}" type="presOf" srcId="{2F8F2DB5-C5D2-A74A-A8E0-645597E13D00}" destId="{A040B6E4-2C2B-C44A-965F-60304E5C4BD4}" srcOrd="0" destOrd="0" presId="urn:microsoft.com/office/officeart/2005/8/layout/radial1"/>
    <dgm:cxn modelId="{9E5138CC-BE80-C641-800F-F9C8D856C7A7}" type="presOf" srcId="{3F2DBF21-4864-6943-A863-FAC8D3F3E84C}" destId="{94EA8AA1-454B-5F41-9894-15BA7E0E1FEC}" srcOrd="0" destOrd="0" presId="urn:microsoft.com/office/officeart/2005/8/layout/radial1"/>
    <dgm:cxn modelId="{EF1736D5-E8AE-F94A-A521-5F085B689150}" type="presOf" srcId="{2E92751C-109D-4F4C-8AC7-862151798C58}" destId="{4D89ECA5-3736-F249-8085-21F872D046ED}" srcOrd="0" destOrd="0" presId="urn:microsoft.com/office/officeart/2005/8/layout/radial1"/>
    <dgm:cxn modelId="{70BBC9DD-A017-2049-A49A-158EAD8A1AAF}" type="presOf" srcId="{BBD80314-7E15-5040-BCE7-B76841404511}" destId="{9A84606C-06CA-E644-859C-A71D3BD0CC78}" srcOrd="0" destOrd="0" presId="urn:microsoft.com/office/officeart/2005/8/layout/radial1"/>
    <dgm:cxn modelId="{B65BD9E5-4367-9F4A-A72E-6A9E5A17DC8A}" srcId="{0F0F2363-552C-094A-82F6-B9ACCD9CC5BE}" destId="{FC6BD673-163F-6F42-B604-E1B37F1095E4}" srcOrd="7" destOrd="0" parTransId="{76917D0C-C464-9A40-9105-8B98B641B0A3}" sibTransId="{1EA08D5F-6152-164B-8EBF-F890E5243E9A}"/>
    <dgm:cxn modelId="{0C9F8BB0-14F5-E744-9A7E-E1319403776C}" type="presParOf" srcId="{4D89ECA5-3736-F249-8085-21F872D046ED}" destId="{5DF830F4-693F-FB4C-A071-F13EFBB34874}" srcOrd="0" destOrd="0" presId="urn:microsoft.com/office/officeart/2005/8/layout/radial1"/>
    <dgm:cxn modelId="{AD1A3C80-06BC-A749-9A0A-D3AA6A22AF01}" type="presParOf" srcId="{4D89ECA5-3736-F249-8085-21F872D046ED}" destId="{E5CED056-417E-D941-B6BC-825A036D147F}" srcOrd="1" destOrd="0" presId="urn:microsoft.com/office/officeart/2005/8/layout/radial1"/>
    <dgm:cxn modelId="{FD299826-2962-8D43-9DAC-CB7E56328E22}" type="presParOf" srcId="{E5CED056-417E-D941-B6BC-825A036D147F}" destId="{0AAAE921-5C9D-1949-82B8-FEDA9E13040D}" srcOrd="0" destOrd="0" presId="urn:microsoft.com/office/officeart/2005/8/layout/radial1"/>
    <dgm:cxn modelId="{3A245332-C465-EC46-BB84-1D611C7C1782}" type="presParOf" srcId="{4D89ECA5-3736-F249-8085-21F872D046ED}" destId="{FAFC0943-E373-9A42-9AB8-F1EDFEA68E83}" srcOrd="2" destOrd="0" presId="urn:microsoft.com/office/officeart/2005/8/layout/radial1"/>
    <dgm:cxn modelId="{81036874-8A0D-9446-AAB9-3798B7314FC9}" type="presParOf" srcId="{4D89ECA5-3736-F249-8085-21F872D046ED}" destId="{42AF2D96-E473-CB48-8A71-C7B321CE5519}" srcOrd="3" destOrd="0" presId="urn:microsoft.com/office/officeart/2005/8/layout/radial1"/>
    <dgm:cxn modelId="{FC0FE516-61BB-264A-A002-7AC81700E335}" type="presParOf" srcId="{42AF2D96-E473-CB48-8A71-C7B321CE5519}" destId="{ABD8ECAF-C5D5-CB41-ACE8-40D2CDC00044}" srcOrd="0" destOrd="0" presId="urn:microsoft.com/office/officeart/2005/8/layout/radial1"/>
    <dgm:cxn modelId="{9F778880-D317-BB4D-835A-D4E987F84086}" type="presParOf" srcId="{4D89ECA5-3736-F249-8085-21F872D046ED}" destId="{94EA8AA1-454B-5F41-9894-15BA7E0E1FEC}" srcOrd="4" destOrd="0" presId="urn:microsoft.com/office/officeart/2005/8/layout/radial1"/>
    <dgm:cxn modelId="{D4196443-B6D9-B947-A1FE-055EDD783CB0}" type="presParOf" srcId="{4D89ECA5-3736-F249-8085-21F872D046ED}" destId="{13A70179-8F55-734F-8777-05A32ABE6A1D}" srcOrd="5" destOrd="0" presId="urn:microsoft.com/office/officeart/2005/8/layout/radial1"/>
    <dgm:cxn modelId="{1E14AD6C-D395-8F49-8BC2-0204DC5D9B6B}" type="presParOf" srcId="{13A70179-8F55-734F-8777-05A32ABE6A1D}" destId="{3C1802B8-7F32-F740-866C-98E792DCC2AF}" srcOrd="0" destOrd="0" presId="urn:microsoft.com/office/officeart/2005/8/layout/radial1"/>
    <dgm:cxn modelId="{99ED4475-E9D5-8048-8C27-956A5702ED1E}" type="presParOf" srcId="{4D89ECA5-3736-F249-8085-21F872D046ED}" destId="{3ADC6F86-6219-D341-8139-6581BA8728A9}" srcOrd="6" destOrd="0" presId="urn:microsoft.com/office/officeart/2005/8/layout/radial1"/>
    <dgm:cxn modelId="{8B85631C-F215-7241-BA28-2C4ADD8460D4}" type="presParOf" srcId="{4D89ECA5-3736-F249-8085-21F872D046ED}" destId="{A040B6E4-2C2B-C44A-965F-60304E5C4BD4}" srcOrd="7" destOrd="0" presId="urn:microsoft.com/office/officeart/2005/8/layout/radial1"/>
    <dgm:cxn modelId="{F0D6E968-1818-5D48-86DE-84F8B3DED94E}" type="presParOf" srcId="{A040B6E4-2C2B-C44A-965F-60304E5C4BD4}" destId="{1AEBBE01-1F14-2645-B495-F1B419E912DC}" srcOrd="0" destOrd="0" presId="urn:microsoft.com/office/officeart/2005/8/layout/radial1"/>
    <dgm:cxn modelId="{27FF804B-2D68-6141-A27C-B06A9C7BDA13}" type="presParOf" srcId="{4D89ECA5-3736-F249-8085-21F872D046ED}" destId="{090CC5D9-0079-DF45-917F-AEEF03404068}" srcOrd="8" destOrd="0" presId="urn:microsoft.com/office/officeart/2005/8/layout/radial1"/>
    <dgm:cxn modelId="{FE4E55DB-8010-C044-BE9E-B046056665BA}" type="presParOf" srcId="{4D89ECA5-3736-F249-8085-21F872D046ED}" destId="{6336A821-B926-9E4A-A7FA-54629DBEFC7A}" srcOrd="9" destOrd="0" presId="urn:microsoft.com/office/officeart/2005/8/layout/radial1"/>
    <dgm:cxn modelId="{8676349C-6B5F-9E45-BF1A-BC6D56FF81C5}" type="presParOf" srcId="{6336A821-B926-9E4A-A7FA-54629DBEFC7A}" destId="{53B22C43-299B-B14A-905B-732AECFB2A67}" srcOrd="0" destOrd="0" presId="urn:microsoft.com/office/officeart/2005/8/layout/radial1"/>
    <dgm:cxn modelId="{B6E60E4F-101D-1243-805B-66457EED2E8D}" type="presParOf" srcId="{4D89ECA5-3736-F249-8085-21F872D046ED}" destId="{8EB5D3AB-EC7F-024E-831F-66D7252817C5}" srcOrd="10" destOrd="0" presId="urn:microsoft.com/office/officeart/2005/8/layout/radial1"/>
    <dgm:cxn modelId="{73BBDA13-F5AE-C447-AB10-50F053320E31}" type="presParOf" srcId="{4D89ECA5-3736-F249-8085-21F872D046ED}" destId="{55A15C48-5694-9340-B052-9E0603452E0D}" srcOrd="11" destOrd="0" presId="urn:microsoft.com/office/officeart/2005/8/layout/radial1"/>
    <dgm:cxn modelId="{8579E78C-BB94-AC46-AB78-534848D1B238}" type="presParOf" srcId="{55A15C48-5694-9340-B052-9E0603452E0D}" destId="{A8651E87-B61B-734D-BC9F-13C06914EF01}" srcOrd="0" destOrd="0" presId="urn:microsoft.com/office/officeart/2005/8/layout/radial1"/>
    <dgm:cxn modelId="{31F733EA-903F-EE46-8BC3-5031ABBB359A}" type="presParOf" srcId="{4D89ECA5-3736-F249-8085-21F872D046ED}" destId="{156AF676-2E8E-6D43-8CCA-B5874AD88AFC}" srcOrd="12" destOrd="0" presId="urn:microsoft.com/office/officeart/2005/8/layout/radial1"/>
    <dgm:cxn modelId="{C3A87226-4440-F240-B95E-CE49D6C7812E}" type="presParOf" srcId="{4D89ECA5-3736-F249-8085-21F872D046ED}" destId="{E581B319-D890-6E4D-9F0F-11BB6D8E591F}" srcOrd="13" destOrd="0" presId="urn:microsoft.com/office/officeart/2005/8/layout/radial1"/>
    <dgm:cxn modelId="{8187E8A4-78F2-864C-B9F4-A73C510F0802}" type="presParOf" srcId="{E581B319-D890-6E4D-9F0F-11BB6D8E591F}" destId="{A2E445D7-4008-6245-9146-D99E693DBD29}" srcOrd="0" destOrd="0" presId="urn:microsoft.com/office/officeart/2005/8/layout/radial1"/>
    <dgm:cxn modelId="{1EFB7BE2-6EC7-3F4B-B1F8-186F158CA299}" type="presParOf" srcId="{4D89ECA5-3736-F249-8085-21F872D046ED}" destId="{91CA2745-294B-0340-9694-D4EE98A8F7DE}" srcOrd="14" destOrd="0" presId="urn:microsoft.com/office/officeart/2005/8/layout/radial1"/>
    <dgm:cxn modelId="{CA684B4A-C4FC-5347-AE13-C985C9A2BD36}" type="presParOf" srcId="{4D89ECA5-3736-F249-8085-21F872D046ED}" destId="{FC083479-C54F-3E4E-A061-AFDEA0EB6FB4}" srcOrd="15" destOrd="0" presId="urn:microsoft.com/office/officeart/2005/8/layout/radial1"/>
    <dgm:cxn modelId="{BCB1A890-573B-B44C-AA43-84BB68231F11}" type="presParOf" srcId="{FC083479-C54F-3E4E-A061-AFDEA0EB6FB4}" destId="{FB5CC992-38C2-FC49-8217-1033AB50D757}" srcOrd="0" destOrd="0" presId="urn:microsoft.com/office/officeart/2005/8/layout/radial1"/>
    <dgm:cxn modelId="{99C344F0-2DA3-FA47-BAC8-4D884633A96E}" type="presParOf" srcId="{4D89ECA5-3736-F249-8085-21F872D046ED}" destId="{09B8F2AE-4239-284E-8EF7-5E8012CA7E70}" srcOrd="16" destOrd="0" presId="urn:microsoft.com/office/officeart/2005/8/layout/radial1"/>
    <dgm:cxn modelId="{EC3A9309-438D-F54C-93B9-0A202029E7B6}" type="presParOf" srcId="{4D89ECA5-3736-F249-8085-21F872D046ED}" destId="{F4D8E349-DED6-3048-9F17-31002AF7C751}" srcOrd="17" destOrd="0" presId="urn:microsoft.com/office/officeart/2005/8/layout/radial1"/>
    <dgm:cxn modelId="{55160244-2BCC-9146-A2A4-0ADD38CEEF03}" type="presParOf" srcId="{F4D8E349-DED6-3048-9F17-31002AF7C751}" destId="{4352A56B-BDE4-1B4B-B191-898486598F03}" srcOrd="0" destOrd="0" presId="urn:microsoft.com/office/officeart/2005/8/layout/radial1"/>
    <dgm:cxn modelId="{AB2A0D3C-3B3D-D94B-88E5-B95D6498284F}" type="presParOf" srcId="{4D89ECA5-3736-F249-8085-21F872D046ED}" destId="{9A84606C-06CA-E644-859C-A71D3BD0CC78}"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830F4-693F-FB4C-A071-F13EFBB34874}">
      <dsp:nvSpPr>
        <dsp:cNvPr id="0" name=""/>
        <dsp:cNvSpPr/>
      </dsp:nvSpPr>
      <dsp:spPr>
        <a:xfrm>
          <a:off x="5008701" y="2084859"/>
          <a:ext cx="1757055" cy="1457393"/>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Derecho de la CDPD: artículo...</a:t>
          </a:r>
          <a:endParaRPr lang="en-US" sz="1800" kern="1200" dirty="0"/>
        </a:p>
      </dsp:txBody>
      <dsp:txXfrm>
        <a:off x="5266016" y="2298289"/>
        <a:ext cx="1242425" cy="1030533"/>
      </dsp:txXfrm>
    </dsp:sp>
    <dsp:sp modelId="{E5CED056-417E-D941-B6BC-825A036D147F}">
      <dsp:nvSpPr>
        <dsp:cNvPr id="0" name=""/>
        <dsp:cNvSpPr/>
      </dsp:nvSpPr>
      <dsp:spPr>
        <a:xfrm rot="16281468">
          <a:off x="5662114" y="1828116"/>
          <a:ext cx="496531" cy="17375"/>
        </a:xfrm>
        <a:custGeom>
          <a:avLst/>
          <a:gdLst/>
          <a:ahLst/>
          <a:cxnLst/>
          <a:rect l="0" t="0" r="0" b="0"/>
          <a:pathLst>
            <a:path>
              <a:moveTo>
                <a:pt x="0" y="8687"/>
              </a:moveTo>
              <a:lnTo>
                <a:pt x="496531"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897967" y="1824390"/>
        <a:ext cx="24826" cy="24826"/>
      </dsp:txXfrm>
    </dsp:sp>
    <dsp:sp modelId="{FAFC0943-E373-9A42-9AB8-F1EDFEA68E83}">
      <dsp:nvSpPr>
        <dsp:cNvPr id="0" name=""/>
        <dsp:cNvSpPr/>
      </dsp:nvSpPr>
      <dsp:spPr>
        <a:xfrm>
          <a:off x="4706520" y="97118"/>
          <a:ext cx="2454836" cy="149156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Personas con </a:t>
          </a:r>
          <a:r>
            <a:rPr lang="en-US" sz="1500" kern="1200" dirty="0" err="1"/>
            <a:t>discapacidad</a:t>
          </a:r>
          <a:r>
            <a:rPr lang="en-US" sz="1500" kern="1200" dirty="0"/>
            <a:t> </a:t>
          </a:r>
          <a:r>
            <a:rPr lang="en-US" sz="1500" kern="1200" dirty="0" err="1"/>
            <a:t>psicosocial</a:t>
          </a:r>
          <a:r>
            <a:rPr lang="en-US" sz="1500" kern="1200" dirty="0"/>
            <a:t>, </a:t>
          </a:r>
          <a:r>
            <a:rPr lang="en-US" sz="1500" kern="1200" dirty="0" err="1"/>
            <a:t>intelectual</a:t>
          </a:r>
          <a:r>
            <a:rPr lang="en-US" sz="1500" kern="1200" dirty="0"/>
            <a:t> o </a:t>
          </a:r>
          <a:r>
            <a:rPr lang="en-US" sz="1500" kern="1200" dirty="0" err="1"/>
            <a:t>cognitiva</a:t>
          </a:r>
          <a:r>
            <a:rPr lang="en-US" sz="1500" kern="1200" dirty="0"/>
            <a:t>: </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5066022" y="315553"/>
        <a:ext cx="1735832" cy="1054697"/>
      </dsp:txXfrm>
    </dsp:sp>
    <dsp:sp modelId="{42AF2D96-E473-CB48-8A71-C7B321CE5519}">
      <dsp:nvSpPr>
        <dsp:cNvPr id="0" name=""/>
        <dsp:cNvSpPr/>
      </dsp:nvSpPr>
      <dsp:spPr>
        <a:xfrm rot="19189884">
          <a:off x="6318429" y="1780392"/>
          <a:ext cx="1564902" cy="17375"/>
        </a:xfrm>
        <a:custGeom>
          <a:avLst/>
          <a:gdLst/>
          <a:ahLst/>
          <a:cxnLst/>
          <a:rect l="0" t="0" r="0" b="0"/>
          <a:pathLst>
            <a:path>
              <a:moveTo>
                <a:pt x="0" y="8687"/>
              </a:moveTo>
              <a:lnTo>
                <a:pt x="1564902"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61758" y="1749957"/>
        <a:ext cx="78245" cy="78245"/>
      </dsp:txXfrm>
    </dsp:sp>
    <dsp:sp modelId="{94EA8AA1-454B-5F41-9894-15BA7E0E1FEC}">
      <dsp:nvSpPr>
        <dsp:cNvPr id="0" name=""/>
        <dsp:cNvSpPr/>
      </dsp:nvSpPr>
      <dsp:spPr>
        <a:xfrm>
          <a:off x="7468637" y="166300"/>
          <a:ext cx="1559617" cy="13081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Especialista</a:t>
          </a:r>
          <a:r>
            <a:rPr lang="en-US" sz="1500" kern="1200" dirty="0"/>
            <a:t> entre </a:t>
          </a:r>
          <a:r>
            <a:rPr lang="en-US" sz="1500" kern="1200" dirty="0" err="1"/>
            <a:t>iguales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7697038" y="357879"/>
        <a:ext cx="1102815" cy="925022"/>
      </dsp:txXfrm>
    </dsp:sp>
    <dsp:sp modelId="{13A70179-8F55-734F-8777-05A32ABE6A1D}">
      <dsp:nvSpPr>
        <dsp:cNvPr id="0" name=""/>
        <dsp:cNvSpPr/>
      </dsp:nvSpPr>
      <dsp:spPr>
        <a:xfrm rot="20975232">
          <a:off x="6734591" y="2533469"/>
          <a:ext cx="1259026" cy="17375"/>
        </a:xfrm>
        <a:custGeom>
          <a:avLst/>
          <a:gdLst/>
          <a:ahLst/>
          <a:cxnLst/>
          <a:rect l="0" t="0" r="0" b="0"/>
          <a:pathLst>
            <a:path>
              <a:moveTo>
                <a:pt x="0" y="8687"/>
              </a:moveTo>
              <a:lnTo>
                <a:pt x="125902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332628" y="2510682"/>
        <a:ext cx="62951" cy="62951"/>
      </dsp:txXfrm>
    </dsp:sp>
    <dsp:sp modelId="{3ADC6F86-6219-D341-8139-6581BA8728A9}">
      <dsp:nvSpPr>
        <dsp:cNvPr id="0" name=""/>
        <dsp:cNvSpPr/>
      </dsp:nvSpPr>
      <dsp:spPr>
        <a:xfrm>
          <a:off x="7965340" y="1652203"/>
          <a:ext cx="1530940" cy="127760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Familia</a:t>
          </a:r>
          <a:r>
            <a:rPr lang="en-US" sz="1500" kern="1200" dirty="0"/>
            <a:t> y </a:t>
          </a:r>
          <a:r>
            <a:rPr lang="en-US" sz="1500" kern="1200" dirty="0" err="1"/>
            <a:t>cuidadories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8189541" y="1839303"/>
        <a:ext cx="1082538" cy="903402"/>
      </dsp:txXfrm>
    </dsp:sp>
    <dsp:sp modelId="{A040B6E4-2C2B-C44A-965F-60304E5C4BD4}">
      <dsp:nvSpPr>
        <dsp:cNvPr id="0" name=""/>
        <dsp:cNvSpPr/>
      </dsp:nvSpPr>
      <dsp:spPr>
        <a:xfrm rot="972036">
          <a:off x="6684131" y="3272224"/>
          <a:ext cx="1623369" cy="17375"/>
        </a:xfrm>
        <a:custGeom>
          <a:avLst/>
          <a:gdLst/>
          <a:ahLst/>
          <a:cxnLst/>
          <a:rect l="0" t="0" r="0" b="0"/>
          <a:pathLst>
            <a:path>
              <a:moveTo>
                <a:pt x="0" y="8687"/>
              </a:moveTo>
              <a:lnTo>
                <a:pt x="1623369"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55232" y="3240327"/>
        <a:ext cx="81168" cy="81168"/>
      </dsp:txXfrm>
    </dsp:sp>
    <dsp:sp modelId="{090CC5D9-0079-DF45-917F-AEEF03404068}">
      <dsp:nvSpPr>
        <dsp:cNvPr id="0" name=""/>
        <dsp:cNvSpPr/>
      </dsp:nvSpPr>
      <dsp:spPr>
        <a:xfrm>
          <a:off x="8200083" y="3119053"/>
          <a:ext cx="1875931" cy="12779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Funcionarios</a:t>
          </a:r>
          <a:r>
            <a:rPr lang="en-US" sz="1500" kern="1200" dirty="0"/>
            <a:t> </a:t>
          </a:r>
          <a:r>
            <a:rPr lang="en-US" sz="1500" kern="1200" dirty="0" err="1"/>
            <a:t>públicos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8474807" y="3306209"/>
        <a:ext cx="1326483" cy="903668"/>
      </dsp:txXfrm>
    </dsp:sp>
    <dsp:sp modelId="{6336A821-B926-9E4A-A7FA-54629DBEFC7A}">
      <dsp:nvSpPr>
        <dsp:cNvPr id="0" name=""/>
        <dsp:cNvSpPr/>
      </dsp:nvSpPr>
      <dsp:spPr>
        <a:xfrm rot="2682612">
          <a:off x="6305451" y="3718440"/>
          <a:ext cx="1009276" cy="17375"/>
        </a:xfrm>
        <a:custGeom>
          <a:avLst/>
          <a:gdLst/>
          <a:ahLst/>
          <a:cxnLst/>
          <a:rect l="0" t="0" r="0" b="0"/>
          <a:pathLst>
            <a:path>
              <a:moveTo>
                <a:pt x="0" y="8687"/>
              </a:moveTo>
              <a:lnTo>
                <a:pt x="100927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784857" y="3701895"/>
        <a:ext cx="50463" cy="50463"/>
      </dsp:txXfrm>
    </dsp:sp>
    <dsp:sp modelId="{8EB5D3AB-EC7F-024E-831F-66D7252817C5}">
      <dsp:nvSpPr>
        <dsp:cNvPr id="0" name=""/>
        <dsp:cNvSpPr/>
      </dsp:nvSpPr>
      <dsp:spPr>
        <a:xfrm>
          <a:off x="6970855" y="3919154"/>
          <a:ext cx="1267707" cy="118919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Abogados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a:t>…</a:t>
          </a:r>
        </a:p>
        <a:p>
          <a:pPr marL="0" lvl="0" indent="0" algn="ctr" defTabSz="666750">
            <a:lnSpc>
              <a:spcPct val="90000"/>
            </a:lnSpc>
            <a:spcBef>
              <a:spcPct val="0"/>
            </a:spcBef>
            <a:spcAft>
              <a:spcPct val="35000"/>
            </a:spcAft>
            <a:buFont typeface="Arial" panose="020B0604020202020204" pitchFamily="34" charset="0"/>
            <a:buNone/>
          </a:pPr>
          <a:r>
            <a:rPr lang="en-US" sz="1500" kern="1200"/>
            <a:t>…</a:t>
          </a:r>
          <a:endParaRPr lang="en-US" sz="1500" kern="1200" dirty="0"/>
        </a:p>
      </dsp:txBody>
      <dsp:txXfrm>
        <a:off x="7156506" y="4093307"/>
        <a:ext cx="896405" cy="840884"/>
      </dsp:txXfrm>
    </dsp:sp>
    <dsp:sp modelId="{55A15C48-5694-9340-B052-9E0603452E0D}">
      <dsp:nvSpPr>
        <dsp:cNvPr id="0" name=""/>
        <dsp:cNvSpPr/>
      </dsp:nvSpPr>
      <dsp:spPr>
        <a:xfrm rot="6269748">
          <a:off x="5464407" y="3702134"/>
          <a:ext cx="381686" cy="17375"/>
        </a:xfrm>
        <a:custGeom>
          <a:avLst/>
          <a:gdLst/>
          <a:ahLst/>
          <a:cxnLst/>
          <a:rect l="0" t="0" r="0" b="0"/>
          <a:pathLst>
            <a:path>
              <a:moveTo>
                <a:pt x="0" y="8687"/>
              </a:moveTo>
              <a:lnTo>
                <a:pt x="38168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645708" y="3701279"/>
        <a:ext cx="19084" cy="19084"/>
      </dsp:txXfrm>
    </dsp:sp>
    <dsp:sp modelId="{156AF676-2E8E-6D43-8CCA-B5874AD88AFC}">
      <dsp:nvSpPr>
        <dsp:cNvPr id="0" name=""/>
        <dsp:cNvSpPr/>
      </dsp:nvSpPr>
      <dsp:spPr>
        <a:xfrm>
          <a:off x="4494536" y="3884622"/>
          <a:ext cx="1885768" cy="133747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Miembros</a:t>
          </a:r>
          <a:r>
            <a:rPr lang="en-US" sz="1500" kern="1200" dirty="0"/>
            <a:t> de la </a:t>
          </a:r>
          <a:r>
            <a:rPr lang="en-US" sz="1500" kern="1200" dirty="0" err="1"/>
            <a:t>policía</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4770700" y="4080491"/>
        <a:ext cx="1333440" cy="945737"/>
      </dsp:txXfrm>
    </dsp:sp>
    <dsp:sp modelId="{E581B319-D890-6E4D-9F0F-11BB6D8E591F}">
      <dsp:nvSpPr>
        <dsp:cNvPr id="0" name=""/>
        <dsp:cNvSpPr/>
      </dsp:nvSpPr>
      <dsp:spPr>
        <a:xfrm rot="9248988">
          <a:off x="3885656" y="3457660"/>
          <a:ext cx="1308441" cy="17375"/>
        </a:xfrm>
        <a:custGeom>
          <a:avLst/>
          <a:gdLst/>
          <a:ahLst/>
          <a:cxnLst/>
          <a:rect l="0" t="0" r="0" b="0"/>
          <a:pathLst>
            <a:path>
              <a:moveTo>
                <a:pt x="0" y="8687"/>
              </a:moveTo>
              <a:lnTo>
                <a:pt x="1308441"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507166" y="3433637"/>
        <a:ext cx="65422" cy="65422"/>
      </dsp:txXfrm>
    </dsp:sp>
    <dsp:sp modelId="{91CA2745-294B-0340-9694-D4EE98A8F7DE}">
      <dsp:nvSpPr>
        <dsp:cNvPr id="0" name=""/>
        <dsp:cNvSpPr/>
      </dsp:nvSpPr>
      <dsp:spPr>
        <a:xfrm>
          <a:off x="2627452" y="3474804"/>
          <a:ext cx="1426197" cy="114523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Líderes</a:t>
          </a:r>
          <a:r>
            <a:rPr lang="en-US" sz="1500" kern="1200" dirty="0"/>
            <a:t> </a:t>
          </a:r>
          <a:r>
            <a:rPr lang="en-US" sz="1500" kern="1200" dirty="0" err="1"/>
            <a:t>religiosos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2836314" y="3642520"/>
        <a:ext cx="1008473" cy="809804"/>
      </dsp:txXfrm>
    </dsp:sp>
    <dsp:sp modelId="{FC083479-C54F-3E4E-A061-AFDEA0EB6FB4}">
      <dsp:nvSpPr>
        <dsp:cNvPr id="0" name=""/>
        <dsp:cNvSpPr/>
      </dsp:nvSpPr>
      <dsp:spPr>
        <a:xfrm rot="11040108">
          <a:off x="3660142" y="2696402"/>
          <a:ext cx="1353316" cy="17375"/>
        </a:xfrm>
        <a:custGeom>
          <a:avLst/>
          <a:gdLst/>
          <a:ahLst/>
          <a:cxnLst/>
          <a:rect l="0" t="0" r="0" b="0"/>
          <a:pathLst>
            <a:path>
              <a:moveTo>
                <a:pt x="0" y="8687"/>
              </a:moveTo>
              <a:lnTo>
                <a:pt x="1353316"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302968" y="2671257"/>
        <a:ext cx="67665" cy="67665"/>
      </dsp:txXfrm>
    </dsp:sp>
    <dsp:sp modelId="{09B8F2AE-4239-284E-8EF7-5E8012CA7E70}">
      <dsp:nvSpPr>
        <dsp:cNvPr id="0" name=""/>
        <dsp:cNvSpPr/>
      </dsp:nvSpPr>
      <dsp:spPr>
        <a:xfrm>
          <a:off x="2312554" y="2064563"/>
          <a:ext cx="1351756" cy="10923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Maestros:</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2510514" y="2224541"/>
        <a:ext cx="955836" cy="772439"/>
      </dsp:txXfrm>
    </dsp:sp>
    <dsp:sp modelId="{F4D8E349-DED6-3048-9F17-31002AF7C751}">
      <dsp:nvSpPr>
        <dsp:cNvPr id="0" name=""/>
        <dsp:cNvSpPr/>
      </dsp:nvSpPr>
      <dsp:spPr>
        <a:xfrm rot="12877848">
          <a:off x="4053026" y="1977239"/>
          <a:ext cx="1271729" cy="17375"/>
        </a:xfrm>
        <a:custGeom>
          <a:avLst/>
          <a:gdLst/>
          <a:ahLst/>
          <a:cxnLst/>
          <a:rect l="0" t="0" r="0" b="0"/>
          <a:pathLst>
            <a:path>
              <a:moveTo>
                <a:pt x="0" y="8687"/>
              </a:moveTo>
              <a:lnTo>
                <a:pt x="1271729" y="8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657097" y="1954133"/>
        <a:ext cx="63586" cy="63586"/>
      </dsp:txXfrm>
    </dsp:sp>
    <dsp:sp modelId="{9A84606C-06CA-E644-859C-A71D3BD0CC78}">
      <dsp:nvSpPr>
        <dsp:cNvPr id="0" name=""/>
        <dsp:cNvSpPr/>
      </dsp:nvSpPr>
      <dsp:spPr>
        <a:xfrm>
          <a:off x="2151199" y="171643"/>
          <a:ext cx="2325196" cy="172915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Profesionales</a:t>
          </a:r>
          <a:r>
            <a:rPr lang="en-US" sz="1500" kern="1200" dirty="0"/>
            <a:t> de la </a:t>
          </a:r>
          <a:r>
            <a:rPr lang="en-US" sz="1500" kern="1200" dirty="0" err="1"/>
            <a:t>salud</a:t>
          </a:r>
          <a:r>
            <a:rPr lang="en-US" sz="1500" kern="1200" dirty="0"/>
            <a:t> mental y </a:t>
          </a:r>
          <a:r>
            <a:rPr lang="en-US" sz="1500" kern="1200" dirty="0" err="1"/>
            <a:t>otros</a:t>
          </a:r>
          <a:r>
            <a:rPr lang="en-US" sz="1500" kern="1200" dirty="0"/>
            <a:t> </a:t>
          </a:r>
          <a:r>
            <a:rPr lang="en-US" sz="1500" kern="1200" dirty="0" err="1"/>
            <a:t>ámbitos</a:t>
          </a: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a:p>
          <a:pPr marL="0" lvl="0" indent="0" algn="ctr" defTabSz="666750">
            <a:lnSpc>
              <a:spcPct val="90000"/>
            </a:lnSpc>
            <a:spcBef>
              <a:spcPct val="0"/>
            </a:spcBef>
            <a:spcAft>
              <a:spcPct val="35000"/>
            </a:spcAft>
            <a:buFont typeface="Arial" panose="020B0604020202020204" pitchFamily="34" charset="0"/>
            <a:buNone/>
          </a:pPr>
          <a:r>
            <a:rPr lang="en-US" sz="1500" kern="1200" dirty="0"/>
            <a:t>…</a:t>
          </a:r>
        </a:p>
      </dsp:txBody>
      <dsp:txXfrm>
        <a:off x="2491716" y="424872"/>
        <a:ext cx="1644162" cy="12226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49F675-B8CD-43D0-8E97-875398D783D5}"/>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FD5D3F4C-CC8F-48A7-9233-AF2973020D58}"/>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92D82C2E-0E20-42EF-9AA5-86A595F52118}" type="datetimeFigureOut">
              <a:rPr lang="x-none" smtClean="0"/>
              <a:t>27/3/2023</a:t>
            </a:fld>
            <a:endParaRPr lang="x-none"/>
          </a:p>
        </p:txBody>
      </p:sp>
      <p:sp>
        <p:nvSpPr>
          <p:cNvPr id="4" name="Footer Placeholder 3">
            <a:extLst>
              <a:ext uri="{FF2B5EF4-FFF2-40B4-BE49-F238E27FC236}">
                <a16:creationId xmlns:a16="http://schemas.microsoft.com/office/drawing/2014/main" id="{5120804C-CCDE-43DA-BAD5-940CFDD92466}"/>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5A7B2603-B90C-4E89-9E61-7DD61A38B54C}"/>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91B4E06B-90F6-4A78-8F32-59508582301D}" type="slidenum">
              <a:rPr lang="x-none" smtClean="0"/>
              <a:t>‹#›</a:t>
            </a:fld>
            <a:endParaRPr lang="x-none"/>
          </a:p>
        </p:txBody>
      </p:sp>
    </p:spTree>
    <p:extLst>
      <p:ext uri="{BB962C8B-B14F-4D97-AF65-F5344CB8AC3E}">
        <p14:creationId xmlns:p14="http://schemas.microsoft.com/office/powerpoint/2010/main" val="3027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A97CFA0-B7D6-45F5-BF0D-29AB4D787EBB}" type="datetimeFigureOut">
              <a:rPr lang="x-none" smtClean="0"/>
              <a:t>27/3/2023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30A59C1-2D98-4297-91D0-BBB9964FC570}" type="slidenum">
              <a:rPr lang="x-none" smtClean="0"/>
              <a:t>‹#›</a:t>
            </a:fld>
            <a:endParaRPr lang="x-none"/>
          </a:p>
        </p:txBody>
      </p:sp>
    </p:spTree>
    <p:extLst>
      <p:ext uri="{BB962C8B-B14F-4D97-AF65-F5344CB8AC3E}">
        <p14:creationId xmlns:p14="http://schemas.microsoft.com/office/powerpoint/2010/main" val="170315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www.youtube.com/watch?v=9USeDHQCKoA&amp;feature=youtu.be"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_ENREF_21"/></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38.xml"/><Relationship Id="rId1" Type="http://schemas.openxmlformats.org/officeDocument/2006/relationships/notesMaster" Target="../notesMasters/notesMaster1.xml"/><Relationship Id="rId4" Type="http://schemas.openxmlformats.org/officeDocument/2006/relationships/hyperlink" Target="#_ENREF_21"/></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52.xml"/><Relationship Id="rId1" Type="http://schemas.openxmlformats.org/officeDocument/2006/relationships/notesMaster" Target="../notesMasters/notesMaster1.xml"/><Relationship Id="rId5" Type="http://schemas.openxmlformats.org/officeDocument/2006/relationships/hyperlink" Target="#_ENREF_25"/><Relationship Id="rId4" Type="http://schemas.openxmlformats.org/officeDocument/2006/relationships/hyperlink" Target="#_ENREF_24"/></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youtube.com/watch?v=kIz6gurnNVc" TargetMode="External"/><Relationship Id="rId4" Type="http://schemas.openxmlformats.org/officeDocument/2006/relationships/hyperlink" Target="https://www.youtube.com/watch?v=0XXqr_ZSsM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bps.org.uk/system/files/user-files/Division%20of%20Clinical%20Psychology/public/DCP%20Diagnosis.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treaties.un.org/Pages/ViewDetails.aspx?src=IND&amp;mtdsg_no=IV-15&amp;chapter=4&amp;lang=e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_ENREF_12"/><Relationship Id="rId7" Type="http://schemas.openxmlformats.org/officeDocument/2006/relationships/hyperlink" Target="#_ENREF_16"/><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_ENREF_15"/><Relationship Id="rId5" Type="http://schemas.openxmlformats.org/officeDocument/2006/relationships/hyperlink" Target="#_ENREF_14"/><Relationship Id="rId4" Type="http://schemas.openxmlformats.org/officeDocument/2006/relationships/hyperlink" Target="#_ENREF_13"/></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mnesty.org.uk/sites/default/files/udhr_simplified.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ohchr.org/EN/UDHR/Pages/UDHRinsignlanguages.aspx" TargetMode="External"/><Relationship Id="rId4" Type="http://schemas.openxmlformats.org/officeDocument/2006/relationships/hyperlink" Target="https://udhr.audio/"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www.nzherald.co.nz/nz/news/article.cfm?c_id=1&amp;objectid=11833202" TargetMode="Externa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A59C1-2D98-4297-91D0-BBB9964FC570}" type="slidenum">
              <a:rPr lang="x-none" smtClean="0"/>
              <a:t>1</a:t>
            </a:fld>
            <a:endParaRPr lang="x-none"/>
          </a:p>
        </p:txBody>
      </p:sp>
    </p:spTree>
    <p:extLst>
      <p:ext uri="{BB962C8B-B14F-4D97-AF65-F5344CB8AC3E}">
        <p14:creationId xmlns:p14="http://schemas.microsoft.com/office/powerpoint/2010/main" val="362448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if they themselves consider these examples of violations to be discrimination. Not all participants may be familiar with this concept. It is an opportunity to 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What do you understand by the word “discrimination”?</a:t>
            </a:r>
            <a:endParaRPr lang="x-none" b="1"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definition of discrimination is explained in the following presentation. The facilitator should talk briefly about the similarities between what the group said and the definition in the presentation.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a:t>
            </a:fld>
            <a:endParaRPr lang="en-GB"/>
          </a:p>
        </p:txBody>
      </p:sp>
    </p:spTree>
    <p:extLst>
      <p:ext uri="{BB962C8B-B14F-4D97-AF65-F5344CB8AC3E}">
        <p14:creationId xmlns:p14="http://schemas.microsoft.com/office/powerpoint/2010/main" val="27601218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27: </a:t>
            </a:r>
            <a:r>
              <a:rPr lang="en-GB" b="1" u="sng" dirty="0">
                <a:latin typeface="Calibri" panose="020F0502020204030204" pitchFamily="34" charset="0"/>
                <a:ea typeface="SimSun" panose="02010600030101010101" pitchFamily="2" charset="-122"/>
                <a:cs typeface="Arial" panose="020B0604020202020204" pitchFamily="34" charset="0"/>
              </a:rPr>
              <a:t>Work and employment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People with disabilities have the right to work on an equal basis with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Governments must, for example: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Prohibit discrimination both in access and conditions of employment.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Adopt legislation requiring employers to make reasonable accommodations in the workplace.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Make sure that people with disabilities receive equal pay for work of equal value.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Hire people with disabilities in the public sector.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Promote the hiring of persons with disabilities in the public and private sectors, including through affirmative action (e.g. quotas or incentives for companies).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Promote work-related training and employment opportunities including self-employment, entrepreneurship and opportunities to start one’s own business.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100</a:t>
            </a:fld>
            <a:endParaRPr lang="x-none"/>
          </a:p>
        </p:txBody>
      </p:sp>
    </p:spTree>
    <p:extLst>
      <p:ext uri="{BB962C8B-B14F-4D97-AF65-F5344CB8AC3E}">
        <p14:creationId xmlns:p14="http://schemas.microsoft.com/office/powerpoint/2010/main" val="38335943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27: </a:t>
            </a:r>
            <a:r>
              <a:rPr lang="en-GB" b="1" u="sng" dirty="0">
                <a:latin typeface="Calibri" panose="020F0502020204030204" pitchFamily="34" charset="0"/>
                <a:ea typeface="SimSun" panose="02010600030101010101" pitchFamily="2" charset="-122"/>
                <a:cs typeface="Arial" panose="020B0604020202020204" pitchFamily="34" charset="0"/>
              </a:rPr>
              <a:t>Work and employment (continued)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right to work on an equal basis with others is yet another right that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US" dirty="0">
                <a:latin typeface="Calibri" panose="020F0502020204030204" pitchFamily="34" charset="0"/>
                <a:ea typeface="SimSun" panose="02010600030101010101" pitchFamily="2" charset="-122"/>
                <a:cs typeface="Arial" panose="020B0604020202020204" pitchFamily="34" charset="0"/>
              </a:rPr>
              <a:t> are often denied because they are falsely considered incapable, unreliable or dangerous. </a:t>
            </a:r>
          </a:p>
          <a:p>
            <a:pPr marL="171450" marR="60325" indent="-171450" algn="just">
              <a:lnSpc>
                <a:spcPct val="115000"/>
              </a:lnSpc>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Governments must combat these stereotypes through laws, policies and awareness-raising measures developed with the active involvement and leadership of persons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In addition, people with disabilities may face indirect discrimination when laws and practices appear to be neutral but result in people with disability being disproportionately disadvantaged. </a:t>
            </a:r>
          </a:p>
          <a:p>
            <a:pPr marL="628650" marR="60325" lvl="1"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For instance, people with psychosocial disabilities may be rejected as applicants for jobs because they have had periods of being out of work.</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101</a:t>
            </a:fld>
            <a:endParaRPr lang="x-none"/>
          </a:p>
        </p:txBody>
      </p:sp>
    </p:spTree>
    <p:extLst>
      <p:ext uri="{BB962C8B-B14F-4D97-AF65-F5344CB8AC3E}">
        <p14:creationId xmlns:p14="http://schemas.microsoft.com/office/powerpoint/2010/main" val="33695080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nSpc>
                <a:spcPct val="115000"/>
              </a:lnSpc>
            </a:pPr>
            <a:r>
              <a:rPr lang="en-US" sz="1400" dirty="0">
                <a:solidFill>
                  <a:srgbClr val="4F81BD"/>
                </a:solidFill>
                <a:latin typeface="Calibri" panose="020F0502020204030204" pitchFamily="34" charset="0"/>
                <a:ea typeface="SimSun" panose="02010600030101010101" pitchFamily="2" charset="-122"/>
                <a:cs typeface="Arial" panose="020B0604020202020204" pitchFamily="34" charset="0"/>
              </a:rPr>
              <a:t>You can show participants the following video:</a:t>
            </a:r>
            <a:endParaRPr lang="en-US" sz="14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r>
              <a:rPr lang="en-GB" sz="1200" kern="1200" dirty="0">
                <a:solidFill>
                  <a:schemeClr val="tx1"/>
                </a:solidFill>
                <a:effectLst/>
                <a:latin typeface="+mn-lt"/>
                <a:ea typeface="+mn-ea"/>
                <a:cs typeface="+mn-cs"/>
              </a:rPr>
              <a:t>Kate </a:t>
            </a:r>
            <a:r>
              <a:rPr lang="en-GB" sz="1200" kern="1200" dirty="0" err="1">
                <a:solidFill>
                  <a:schemeClr val="tx1"/>
                </a:solidFill>
                <a:effectLst/>
                <a:latin typeface="+mn-lt"/>
                <a:ea typeface="+mn-ea"/>
                <a:cs typeface="+mn-cs"/>
              </a:rPr>
              <a:t>Swaffer</a:t>
            </a:r>
            <a:r>
              <a:rPr lang="en-GB" sz="1200" kern="1200" dirty="0">
                <a:solidFill>
                  <a:schemeClr val="tx1"/>
                </a:solidFill>
                <a:effectLst/>
                <a:latin typeface="+mn-lt"/>
                <a:ea typeface="+mn-ea"/>
                <a:cs typeface="+mn-cs"/>
              </a:rPr>
              <a:t> (2019) Kate </a:t>
            </a:r>
            <a:r>
              <a:rPr lang="en-GB" sz="1200" kern="1200" dirty="0" err="1">
                <a:solidFill>
                  <a:schemeClr val="tx1"/>
                </a:solidFill>
                <a:effectLst/>
                <a:latin typeface="+mn-lt"/>
                <a:ea typeface="+mn-ea"/>
                <a:cs typeface="+mn-cs"/>
              </a:rPr>
              <a:t>Swaffer</a:t>
            </a:r>
            <a:r>
              <a:rPr lang="en-GB" sz="1200" kern="1200" dirty="0">
                <a:solidFill>
                  <a:schemeClr val="tx1"/>
                </a:solidFill>
                <a:effectLst/>
                <a:latin typeface="+mn-lt"/>
                <a:ea typeface="+mn-ea"/>
                <a:cs typeface="+mn-cs"/>
              </a:rPr>
              <a:t> - Dementia, Disability &amp; Rights </a:t>
            </a:r>
            <a:r>
              <a:rPr lang="en-GB" sz="1200" u="sng" kern="1200" dirty="0">
                <a:solidFill>
                  <a:schemeClr val="tx1"/>
                </a:solidFill>
                <a:effectLst/>
                <a:latin typeface="+mn-lt"/>
                <a:ea typeface="+mn-ea"/>
                <a:cs typeface="+mn-cs"/>
                <a:hlinkClick r:id="rId3"/>
              </a:rPr>
              <a:t>https://www.youtube.com/watch?v=9USeDHQCKoA&amp;feature=youtu.be</a:t>
            </a:r>
            <a:r>
              <a:rPr lang="en-GB" sz="1200" kern="1200" dirty="0">
                <a:solidFill>
                  <a:schemeClr val="tx1"/>
                </a:solidFill>
                <a:effectLst/>
                <a:latin typeface="+mn-lt"/>
                <a:ea typeface="+mn-ea"/>
                <a:cs typeface="+mn-cs"/>
              </a:rPr>
              <a:t> (1:43 min.): (accessed 04 April 2019). </a:t>
            </a: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Kate </a:t>
            </a:r>
            <a:r>
              <a:rPr lang="en-GB" dirty="0" err="1">
                <a:latin typeface="Calibri" panose="020F0502020204030204" pitchFamily="34" charset="0"/>
                <a:ea typeface="SimSun" panose="02010600030101010101" pitchFamily="2" charset="-122"/>
                <a:cs typeface="Arial" panose="020B0604020202020204" pitchFamily="34" charset="0"/>
              </a:rPr>
              <a:t>Swaffer</a:t>
            </a:r>
            <a:r>
              <a:rPr lang="en-GB" dirty="0">
                <a:latin typeface="Calibri" panose="020F0502020204030204" pitchFamily="34" charset="0"/>
                <a:ea typeface="SimSun" panose="02010600030101010101" pitchFamily="2" charset="-122"/>
                <a:cs typeface="Arial" panose="020B0604020202020204" pitchFamily="34" charset="0"/>
              </a:rPr>
              <a:t> shares her story of living with dementia and losing her job because she was not able to drive.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p>
          <a:p>
            <a:pPr>
              <a:lnSpc>
                <a:spcPct val="115000"/>
              </a:lnSpc>
            </a:pPr>
            <a:endParaRPr lang="en-US"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Working together. </a:t>
            </a:r>
            <a:r>
              <a:rPr lang="en-GB" dirty="0" err="1">
                <a:latin typeface="Calibri" panose="020F0502020204030204" pitchFamily="34" charset="0"/>
                <a:ea typeface="SimSun" panose="02010600030101010101" pitchFamily="2" charset="-122"/>
                <a:cs typeface="Arial" panose="020B0604020202020204" pitchFamily="34" charset="0"/>
              </a:rPr>
              <a:t>Ivymount</a:t>
            </a:r>
            <a:r>
              <a:rPr lang="en-GB" dirty="0">
                <a:latin typeface="Calibri" panose="020F0502020204030204" pitchFamily="34" charset="0"/>
                <a:ea typeface="SimSun" panose="02010600030101010101" pitchFamily="2" charset="-122"/>
                <a:cs typeface="Arial" panose="020B0604020202020204" pitchFamily="34" charset="0"/>
              </a:rPr>
              <a:t> School and PAHO. PAHO TV.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/WkNNhPnSCi8</a:t>
            </a:r>
            <a:r>
              <a:rPr lang="en-GB" dirty="0">
                <a:latin typeface="Calibri" panose="020F0502020204030204" pitchFamily="34" charset="0"/>
                <a:ea typeface="SimSun" panose="02010600030101010101" pitchFamily="2" charset="-122"/>
                <a:cs typeface="Arial" panose="020B0604020202020204" pitchFamily="34" charset="0"/>
              </a:rPr>
              <a:t>(accessed 9 April 2019). </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102</a:t>
            </a:fld>
            <a:endParaRPr lang="x-none"/>
          </a:p>
        </p:txBody>
      </p:sp>
    </p:spTree>
    <p:extLst>
      <p:ext uri="{BB962C8B-B14F-4D97-AF65-F5344CB8AC3E}">
        <p14:creationId xmlns:p14="http://schemas.microsoft.com/office/powerpoint/2010/main" val="10962320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658083"/>
          </a:xfrm>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28: </a:t>
            </a:r>
            <a:r>
              <a:rPr lang="en-GB" b="1" u="sng" dirty="0">
                <a:latin typeface="Calibri" panose="020F0502020204030204" pitchFamily="34" charset="0"/>
                <a:ea typeface="SimSun" panose="02010600030101010101" pitchFamily="2" charset="-122"/>
                <a:cs typeface="Arial" panose="020B0604020202020204" pitchFamily="34" charset="0"/>
              </a:rPr>
              <a:t>Adequate standard of living and social protection </a:t>
            </a:r>
          </a:p>
          <a:p>
            <a:pPr marR="60325">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many parts of the world people living with psychosocial, intellectual or cognitive disabilities do not have access to adequate standards of living. </a:t>
            </a: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Sometimes the conditions in which they live are so bad that they can amount to inhuman and degrading treatment </a:t>
            </a:r>
          </a:p>
          <a:p>
            <a:pPr marL="800100" marR="60325"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eg.</a:t>
            </a:r>
            <a:r>
              <a:rPr lang="en-GB" dirty="0">
                <a:latin typeface="Calibri" panose="020F0502020204030204" pitchFamily="34" charset="0"/>
                <a:ea typeface="SimSun" panose="02010600030101010101" pitchFamily="2" charset="-122"/>
                <a:cs typeface="Arial" panose="020B0604020202020204" pitchFamily="34" charset="0"/>
              </a:rPr>
              <a:t> neglected facilities, bad-quality food, terrible hygiene conditions,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countries where many people are affected by poverty and where social protection mechanisms are limited, persons with disabilities are even more vulnerable to poverty and homelessness.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Article 28 recognizes the right of people with disabilities and their families to social protection without discrimination. </a:t>
            </a:r>
          </a:p>
          <a:p>
            <a:pPr marL="800100" marR="60325"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also recognizes the need to ensure access to social protection and poverty reduction programmes for all – particularly vulnerable groups and population segments such as women, girls and older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103</a:t>
            </a:fld>
            <a:endParaRPr lang="x-none"/>
          </a:p>
        </p:txBody>
      </p:sp>
    </p:spTree>
    <p:extLst>
      <p:ext uri="{BB962C8B-B14F-4D97-AF65-F5344CB8AC3E}">
        <p14:creationId xmlns:p14="http://schemas.microsoft.com/office/powerpoint/2010/main" val="8708067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658083"/>
          </a:xfrm>
        </p:spPr>
        <p:txBody>
          <a:bodyPr/>
          <a:lstStyle/>
          <a:p>
            <a:pPr marR="60325">
              <a:lnSpc>
                <a:spcPct val="115000"/>
              </a:lnSpc>
            </a:pPr>
            <a:r>
              <a:rPr lang="en-US" sz="1100" b="1" u="sng" dirty="0">
                <a:latin typeface="Calibri" panose="020F0502020204030204" pitchFamily="34" charset="0"/>
                <a:ea typeface="SimSun" panose="02010600030101010101" pitchFamily="2" charset="-122"/>
                <a:cs typeface="Arial" panose="020B0604020202020204" pitchFamily="34" charset="0"/>
              </a:rPr>
              <a:t>Article 28: </a:t>
            </a:r>
            <a:r>
              <a:rPr lang="en-GB" sz="1100" b="1" u="sng" dirty="0">
                <a:latin typeface="Calibri" panose="020F0502020204030204" pitchFamily="34" charset="0"/>
                <a:ea typeface="SimSun" panose="02010600030101010101" pitchFamily="2" charset="-122"/>
                <a:cs typeface="Arial" panose="020B0604020202020204" pitchFamily="34" charset="0"/>
              </a:rPr>
              <a:t>Adequate standard of living and social protection </a:t>
            </a:r>
            <a:r>
              <a:rPr lang="en-US" sz="1100" b="1" u="sng" dirty="0">
                <a:latin typeface="Calibri" panose="020F0502020204030204" pitchFamily="34" charset="0"/>
                <a:ea typeface="SimSun" panose="02010600030101010101" pitchFamily="2" charset="-122"/>
                <a:cs typeface="Arial" panose="020B0604020202020204" pitchFamily="34" charset="0"/>
              </a:rPr>
              <a:t>(continued)</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Governments have an obligation to take appropriate steps to promote this right including by ensuring: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clean water;</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services and assistance related to disability (benefits, counselling, training, respite services, etc.);</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programmes and services to ensure that people with disabilities do not live in poverty;</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public housing;</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800100" marR="60325" lvl="1" indent="-342900">
              <a:lnSpc>
                <a:spcPct val="115000"/>
              </a:lnSpc>
              <a:spcBef>
                <a:spcPts val="0"/>
              </a:spcBef>
              <a:buSzPts val="800"/>
              <a:buFont typeface="Calibri" panose="020F0502020204030204" pitchFamily="34" charset="0"/>
              <a:buChar char="●"/>
              <a:tabLst>
                <a:tab pos="685800" algn="l"/>
              </a:tabLst>
            </a:pPr>
            <a:r>
              <a:rPr lang="en-GB" sz="1100" dirty="0">
                <a:latin typeface="Calibri" panose="020F0502020204030204" pitchFamily="34" charset="0"/>
                <a:ea typeface="SimSun" panose="02010600030101010101" pitchFamily="2" charset="-122"/>
                <a:cs typeface="Times New Roman" panose="02020603050405020304" pitchFamily="18" charset="0"/>
              </a:rPr>
              <a:t>access to retirement benefits and </a:t>
            </a:r>
            <a:r>
              <a:rPr lang="en-GB" sz="1100" dirty="0" err="1">
                <a:latin typeface="Calibri" panose="020F0502020204030204" pitchFamily="34" charset="0"/>
                <a:ea typeface="SimSun" panose="02010600030101010101" pitchFamily="2" charset="-122"/>
                <a:cs typeface="Times New Roman" panose="02020603050405020304" pitchFamily="18" charset="0"/>
              </a:rPr>
              <a:t>programmse</a:t>
            </a:r>
            <a:r>
              <a:rPr lang="en-GB" sz="1100" dirty="0">
                <a:latin typeface="Calibri" panose="020F0502020204030204" pitchFamily="34" charset="0"/>
                <a:ea typeface="SimSun" panose="02010600030101010101" pitchFamily="2" charset="-122"/>
                <a:cs typeface="Times New Roman" panose="02020603050405020304" pitchFamily="18" charset="0"/>
              </a:rPr>
              <a:t> (pensions, support for the elderly, etc.).</a:t>
            </a:r>
            <a:endParaRPr lang="x-none" sz="1100" dirty="0">
              <a:latin typeface="Calibri" panose="020F0502020204030204" pitchFamily="34" charset="0"/>
              <a:ea typeface="SimSun" panose="02010600030101010101" pitchFamily="2" charset="-122"/>
              <a:cs typeface="Times New Roman" panose="02020603050405020304" pitchFamily="18" charset="0"/>
            </a:endParaRPr>
          </a:p>
          <a:p>
            <a:pPr marL="180340" marR="60325" indent="-180340">
              <a:lnSpc>
                <a:spcPct val="115000"/>
              </a:lnSpc>
              <a:spcBef>
                <a:spcPts val="0"/>
              </a:spcBef>
              <a:spcAft>
                <a:spcPts val="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marL="0" marR="60325">
              <a:lnSpc>
                <a:spcPct val="115000"/>
              </a:lnSpc>
              <a:spcBef>
                <a:spcPts val="0"/>
              </a:spcBef>
              <a:spcAft>
                <a:spcPts val="0"/>
              </a:spcAft>
            </a:pPr>
            <a:r>
              <a:rPr lang="en-GB" sz="1100" dirty="0">
                <a:latin typeface="Calibri" panose="020F0502020204030204" pitchFamily="34" charset="0"/>
                <a:ea typeface="SimSun" panose="02010600030101010101" pitchFamily="2" charset="-122"/>
                <a:cs typeface="Arial" panose="020B0604020202020204" pitchFamily="34" charset="0"/>
              </a:rPr>
              <a:t>Social protection programmes should not apply additional requirements to people with disabilities who wish to access them (e.g. a requirement to receive medical care in order to access other services, or to give up working in order to receive benefits, etc.).</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104</a:t>
            </a:fld>
            <a:endParaRPr lang="x-none"/>
          </a:p>
        </p:txBody>
      </p:sp>
    </p:spTree>
    <p:extLst>
      <p:ext uri="{BB962C8B-B14F-4D97-AF65-F5344CB8AC3E}">
        <p14:creationId xmlns:p14="http://schemas.microsoft.com/office/powerpoint/2010/main" val="28258214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29: </a:t>
            </a:r>
            <a:r>
              <a:rPr lang="en-GB" b="1" u="sng" dirty="0">
                <a:latin typeface="Calibri" panose="020F0502020204030204" pitchFamily="34" charset="0"/>
                <a:ea typeface="SimSun" panose="02010600030101010101" pitchFamily="2" charset="-122"/>
                <a:cs typeface="Arial" panose="020B0604020202020204" pitchFamily="34" charset="0"/>
              </a:rPr>
              <a:t>Participation in political and public life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read the list included in article 29.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People with disabilities have the right, like other people, to take part in political and public life: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Political life includes the right to vote, run for office, lead campaigns, join political parties,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Public life includes the right to speak publicly, join trade unions, join NGOs and to conduct advocacy campaigns etc.</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often denied all of these rights, both in law as well as in practice. This is contrary to the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105</a:t>
            </a:fld>
            <a:endParaRPr lang="x-none"/>
          </a:p>
        </p:txBody>
      </p:sp>
    </p:spTree>
    <p:extLst>
      <p:ext uri="{BB962C8B-B14F-4D97-AF65-F5344CB8AC3E}">
        <p14:creationId xmlns:p14="http://schemas.microsoft.com/office/powerpoint/2010/main" val="38031776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spcAft>
                <a:spcPts val="600"/>
              </a:spcAft>
            </a:pPr>
            <a:r>
              <a:rPr lang="en-US" b="1" u="sng" dirty="0">
                <a:latin typeface="Calibri" panose="020F0502020204030204" pitchFamily="34" charset="0"/>
                <a:ea typeface="SimSun" panose="02010600030101010101" pitchFamily="2" charset="-122"/>
                <a:cs typeface="Arial" panose="020B0604020202020204" pitchFamily="34" charset="0"/>
              </a:rPr>
              <a:t>Article 30: </a:t>
            </a:r>
            <a:r>
              <a:rPr lang="en-GB" b="1" u="sng" dirty="0">
                <a:latin typeface="Calibri" panose="020F0502020204030204" pitchFamily="34" charset="0"/>
                <a:ea typeface="SimSun" panose="02010600030101010101" pitchFamily="2" charset="-122"/>
                <a:cs typeface="Arial" panose="020B0604020202020204" pitchFamily="34" charset="0"/>
              </a:rPr>
              <a:t>Participation in cultural life, recreation, leisure and sports</a:t>
            </a:r>
            <a:r>
              <a:rPr lang="en-GB" u="sng"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People with disabilities are entitled to access and participate in all areas of life, including: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cultural life (e.g. going to museums, theatres and concerts, but also to become singers, actors, comedians,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recreation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leisure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sports.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illustrate the importance of ensuring that all people with disabilities have access to opportunities in sport, show the following video:</a:t>
            </a:r>
            <a:endParaRPr lang="en-GB" sz="105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Interview - Special Olympic athlete Victoria Smith, ESPN, 4 July 2018</a:t>
            </a:r>
          </a:p>
          <a:p>
            <a:pPr>
              <a:lnSpc>
                <a:spcPct val="115000"/>
              </a:lnSpc>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https://</a:t>
            </a:r>
            <a:r>
              <a:rPr lang="en-GB" sz="1050" dirty="0" err="1">
                <a:latin typeface="Calibri" panose="020F0502020204030204" pitchFamily="34" charset="0"/>
                <a:ea typeface="SimSun" panose="02010600030101010101" pitchFamily="2" charset="-122"/>
                <a:cs typeface="Arial" panose="020B0604020202020204" pitchFamily="34" charset="0"/>
              </a:rPr>
              <a:t>youtu.be</a:t>
            </a:r>
            <a:r>
              <a:rPr lang="en-GB" sz="1050" dirty="0">
                <a:latin typeface="Calibri" panose="020F0502020204030204" pitchFamily="34" charset="0"/>
                <a:ea typeface="SimSun" panose="02010600030101010101" pitchFamily="2" charset="-122"/>
                <a:cs typeface="Arial" panose="020B0604020202020204" pitchFamily="34" charset="0"/>
              </a:rPr>
              <a:t>/k3KASttFTB8 </a:t>
            </a:r>
            <a:r>
              <a:rPr lang="en-GB" dirty="0">
                <a:latin typeface="Calibri" panose="020F0502020204030204" pitchFamily="34" charset="0"/>
                <a:ea typeface="SimSun" panose="02010600030101010101" pitchFamily="2" charset="-122"/>
                <a:cs typeface="Arial" panose="020B0604020202020204" pitchFamily="34" charset="0"/>
              </a:rPr>
              <a:t>(accessed 9 April 2019).</a:t>
            </a: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106</a:t>
            </a:fld>
            <a:endParaRPr lang="x-none"/>
          </a:p>
        </p:txBody>
      </p:sp>
    </p:spTree>
    <p:extLst>
      <p:ext uri="{BB962C8B-B14F-4D97-AF65-F5344CB8AC3E}">
        <p14:creationId xmlns:p14="http://schemas.microsoft.com/office/powerpoint/2010/main" val="10034207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7197" y="4784070"/>
            <a:ext cx="5810713" cy="4558004"/>
          </a:xfrm>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Article 30: </a:t>
            </a:r>
            <a:r>
              <a:rPr lang="en-GB" b="1" u="sng" dirty="0">
                <a:latin typeface="Calibri" panose="020F0502020204030204" pitchFamily="34" charset="0"/>
                <a:ea typeface="SimSun" panose="02010600030101010101" pitchFamily="2" charset="-122"/>
                <a:cs typeface="Arial" panose="020B0604020202020204" pitchFamily="34" charset="0"/>
              </a:rPr>
              <a:t>Participation in cultural life, recreation, leisure and sports</a:t>
            </a:r>
            <a:r>
              <a:rPr lang="en-GB" u="sng" dirty="0">
                <a:latin typeface="Calibri" panose="020F0502020204030204" pitchFamily="34" charset="0"/>
                <a:ea typeface="SimSun" panose="02010600030101010101" pitchFamily="2" charset="-122"/>
                <a:cs typeface="Arial" panose="020B0604020202020204" pitchFamily="34" charset="0"/>
              </a:rPr>
              <a:t> (continued)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People with disabilities should have opportunities to develop their intellectual and creative potential both for their own benefit and to contribute to society. </a:t>
            </a:r>
          </a:p>
          <a:p>
            <a:pPr marL="171450" marR="60325" indent="-171450">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They should also have support for diverse cultures and languages, including cultures and languages developed and </a:t>
            </a:r>
            <a:r>
              <a:rPr lang="en-US" dirty="0" err="1">
                <a:latin typeface="Calibri" panose="020F0502020204030204" pitchFamily="34" charset="0"/>
                <a:ea typeface="SimSun" panose="02010600030101010101" pitchFamily="2" charset="-122"/>
                <a:cs typeface="Arial" panose="020B0604020202020204" pitchFamily="34" charset="0"/>
              </a:rPr>
              <a:t>practised</a:t>
            </a:r>
            <a:r>
              <a:rPr lang="en-US" dirty="0">
                <a:latin typeface="Calibri" panose="020F0502020204030204" pitchFamily="34" charset="0"/>
                <a:ea typeface="SimSun" panose="02010600030101010101" pitchFamily="2" charset="-122"/>
                <a:cs typeface="Arial" panose="020B0604020202020204" pitchFamily="34" charset="0"/>
              </a:rPr>
              <a:t> among people with disabilities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 ending this presentation, ask participants if they have any questions or comments. Also, to make sure they all understand the key elements of the CRPD, ask if they would like any clarifications.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sum up this topic, show participants one of the following videos: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EQUASS Europe, Quality in Social Services – Understanding the Convention on the Rights of Persons with Disabilities (</a:t>
            </a:r>
            <a:r>
              <a:rPr lang="en-GB" b="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The European Quality in Social Service (EQUASS) Unit of the European Platform for Rehabilitation (EPR), 2014 #58">
                  <a:extLst>
                    <a:ext uri="{A12FA001-AC4F-418D-AE19-62706E023703}">
                      <ahyp:hlinkClr xmlns:ahyp="http://schemas.microsoft.com/office/drawing/2018/hyperlinkcolor" val="tx"/>
                    </a:ext>
                  </a:extLst>
                </a:hlinkClick>
              </a:rPr>
              <a:t>19</a:t>
            </a:r>
            <a:r>
              <a:rPr lang="en-GB" b="1" dirty="0">
                <a:latin typeface="Calibri" panose="020F0502020204030204" pitchFamily="34" charset="0"/>
                <a:ea typeface="SimSun" panose="02010600030101010101" pitchFamily="2" charset="-122"/>
                <a:cs typeface="Arial" panose="020B0604020202020204" pitchFamily="34" charset="0"/>
              </a:rPr>
              <a:t>) (10:19 min.</a:t>
            </a:r>
            <a:r>
              <a:rPr lang="en-GB" dirty="0">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/vwmcv8DVfeo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Decolonizing the mind: a trans-cultural dialogue on rights, inclusion and community. </a:t>
            </a:r>
            <a:r>
              <a:rPr lang="en-GB" dirty="0">
                <a:latin typeface="Calibri" panose="020F0502020204030204" pitchFamily="34" charset="0"/>
                <a:ea typeface="SimSun" panose="02010600030101010101" pitchFamily="2" charset="-122"/>
                <a:cs typeface="Arial" panose="020B0604020202020204" pitchFamily="34" charset="0"/>
              </a:rPr>
              <a:t>INTAR India 2016. </a:t>
            </a:r>
            <a:r>
              <a:rPr lang="en-US" dirty="0">
                <a:latin typeface="Calibri" panose="020F0502020204030204" pitchFamily="34" charset="0"/>
                <a:ea typeface="SimSun" panose="02010600030101010101" pitchFamily="2" charset="-122"/>
                <a:cs typeface="Arial" panose="020B0604020202020204" pitchFamily="34" charset="0"/>
              </a:rPr>
              <a:t>(14:17 min.) </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/wcsHuGE0ETg </a:t>
            </a:r>
            <a:r>
              <a:rPr lang="en-US"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b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b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107</a:t>
            </a:fld>
            <a:endParaRPr lang="x-none"/>
          </a:p>
        </p:txBody>
      </p:sp>
    </p:spTree>
    <p:extLst>
      <p:ext uri="{BB962C8B-B14F-4D97-AF65-F5344CB8AC3E}">
        <p14:creationId xmlns:p14="http://schemas.microsoft.com/office/powerpoint/2010/main" val="6202492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108</a:t>
            </a:fld>
            <a:endParaRPr lang="x-none"/>
          </a:p>
        </p:txBody>
      </p:sp>
    </p:spTree>
    <p:extLst>
      <p:ext uri="{BB962C8B-B14F-4D97-AF65-F5344CB8AC3E}">
        <p14:creationId xmlns:p14="http://schemas.microsoft.com/office/powerpoint/2010/main" val="2160291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Helvetica" panose="020B0604020202020204" pitchFamily="34" charset="0"/>
                <a:ea typeface="SimSun" panose="02010600030101010101" pitchFamily="2" charset="-122"/>
                <a:cs typeface="Arial" panose="020B0604020202020204" pitchFamily="34" charset="0"/>
              </a:rPr>
              <a:t>Exercise 4.1: Different scenarios (40 min.)</a:t>
            </a:r>
            <a:endParaRPr lang="en-US" dirty="0">
              <a:latin typeface="Helvetica" panose="020B060402020202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goal of these exercises is to make sure people understand </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key elements of the CRPD and how they can be used in real-life situations</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Inform participants that these scenarios are intended to help them to broadly understand the articles of the CPRD. It will be possible to study more complex scenarios, including scenarios in challenging situations, in other modules.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Depending on the time allowed, the facilitator may decide to select to focus on either the long or the shorter scenarios below.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109</a:t>
            </a:fld>
            <a:endParaRPr lang="x-none"/>
          </a:p>
        </p:txBody>
      </p:sp>
    </p:spTree>
    <p:extLst>
      <p:ext uri="{BB962C8B-B14F-4D97-AF65-F5344CB8AC3E}">
        <p14:creationId xmlns:p14="http://schemas.microsoft.com/office/powerpoint/2010/main" val="261394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Defining discrimination (20 min.)</a:t>
            </a:r>
            <a:endParaRPr lang="x-none">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Discrimination means any distinction, exclusion or restriction on the basis of characteristics such as race, gender, sexual orientation, disability etc. which has the purpose or effect of impairing or nullifying the recognition, enjoyment of exercise, on an equal basis with others, of human rights and fundamental freedoms in political, economic, social, cultural, civil or any other fields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2">
                  <a:extLst>
                    <a:ext uri="{A12FA001-AC4F-418D-AE19-62706E023703}">
                      <ahyp:hlinkClr xmlns:ahyp="http://schemas.microsoft.com/office/drawing/2018/hyperlinkcolor" val="tx"/>
                    </a:ext>
                  </a:extLst>
                </a:hlinkClick>
              </a:rPr>
              <a:t>3</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marL="628650" lvl="1" indent="-171450">
              <a:buFont typeface="Arial" panose="020B0604020202020204" pitchFamily="34" charset="0"/>
              <a:buChar char="•"/>
            </a:pPr>
            <a:r>
              <a:rPr lang="en-GB" dirty="0"/>
              <a:t>This definition is adapted from the Convention on the Rights of Person with Disabilities (CRPD) which will be used in the next session. </a:t>
            </a:r>
          </a:p>
          <a:p>
            <a:r>
              <a:rPr lang="en-GB" dirty="0"/>
              <a:t> </a:t>
            </a:r>
          </a:p>
          <a:p>
            <a:pPr marL="171450" indent="-171450">
              <a:buFont typeface="Arial" panose="020B0604020202020204" pitchFamily="34" charset="0"/>
              <a:buChar char="•"/>
            </a:pPr>
            <a:r>
              <a:rPr lang="en-GB" dirty="0"/>
              <a:t>A more simple way of defining discrimination is when some people are treated differently from others because of one or more characteristics they have or are perceived to have and, as a consequence, are deprived of their human rights</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a:t>
            </a:fld>
            <a:endParaRPr lang="en-GB"/>
          </a:p>
        </p:txBody>
      </p:sp>
    </p:spTree>
    <p:extLst>
      <p:ext uri="{BB962C8B-B14F-4D97-AF65-F5344CB8AC3E}">
        <p14:creationId xmlns:p14="http://schemas.microsoft.com/office/powerpoint/2010/main" val="17334850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679450"/>
            <a:ext cx="1000125" cy="563563"/>
          </a:xfrm>
        </p:spPr>
      </p:sp>
      <p:sp>
        <p:nvSpPr>
          <p:cNvPr id="3" name="Notes Placeholder 2"/>
          <p:cNvSpPr>
            <a:spLocks noGrp="1"/>
          </p:cNvSpPr>
          <p:nvPr>
            <p:ph type="body" idx="1"/>
          </p:nvPr>
        </p:nvSpPr>
        <p:spPr>
          <a:xfrm>
            <a:off x="680879" y="1354451"/>
            <a:ext cx="5447030" cy="8087702"/>
          </a:xfrm>
        </p:spPr>
        <p:txBody>
          <a:bodyPr/>
          <a:lstStyle/>
          <a:p>
            <a:pPr marR="60325"/>
            <a:r>
              <a:rPr lang="en-GB" sz="1100" b="1" u="sng" dirty="0">
                <a:solidFill>
                  <a:srgbClr val="000000"/>
                </a:solidFill>
                <a:latin typeface="Calibri" panose="020F0502020204030204" pitchFamily="34" charset="0"/>
                <a:ea typeface="SimSun" panose="02010600030101010101" pitchFamily="2" charset="-122"/>
                <a:cs typeface="Calibri" panose="020F0502020204030204" pitchFamily="34" charset="0"/>
              </a:rPr>
              <a:t>Option 1: Long scenario A</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Select one long scenario from the following two options below.</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copies of the scenario to participants (Annex 1: Amelia’s story).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Give participants time to read and discuss the scenario among themselves.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Amelia is a young woman who was diagnosed with Down syndrome. At birth, her parents were told by the staff at the hospital that she was a lost cause and that they should give up on her and place her in an institution. Due to the lack of support in the community, her parents reluctantly decided to do so thinking that she would have more life opportunities. As a consequence, she spent her childhood in an orphanage for children with disabilities. The education she received was provided by the orphanage and was very limited. She could not go to school like other children. When she turned 18, she was moved to an institution for adults.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One day, a crew from the national television service came to make a documentary about the people residing in the institution. The residents were not asked to give permission for being filmed and when the documentary was broadcast on television, many residents, including Joan, were clearly identifiable. Medical information was also disclosed. The documentary depicted the residents in a very negative and stigmatizing way.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The documentary caught the attention of a national human rights NGO which decided to provide support to the residents. When they visited the institution and talked to Amelia, she explained that she was very upset about the images of her shown on television but that she did not know what to do about it. She also explained that she did not like living there but she had never known anything else and that she was very afraid to live outside by herself.</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People at the NGO offered to put her in contact with a legal aid service to claim damages in regard to the documentary and to make sure that it would not be broadcast in future. She agreed and, with the support of the legal aid service, initiated a proceeding. However, when she received the paperwork, it was written in very small characters and full of words that she could not understand. She was very distressed at first but when she contacted the legal aid service they offered to meet her to explain the paperwork and to help her fill it in. Ultimately her claim was successful.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latin typeface="Calibri" panose="020F0502020204030204" pitchFamily="34" charset="0"/>
                <a:ea typeface="SimSun" panose="02010600030101010101" pitchFamily="2" charset="-122"/>
                <a:cs typeface="Arial" panose="020B0604020202020204" pitchFamily="34" charset="0"/>
              </a:rPr>
              <a:t>The NGOs also supported her to move to a supported house in the community with two other residents. After a few months she gained increasing confidence and decided to start vocational training as part of an employment programme.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110</a:t>
            </a:fld>
            <a:endParaRPr lang="x-none"/>
          </a:p>
        </p:txBody>
      </p:sp>
    </p:spTree>
    <p:extLst>
      <p:ext uri="{BB962C8B-B14F-4D97-AF65-F5344CB8AC3E}">
        <p14:creationId xmlns:p14="http://schemas.microsoft.com/office/powerpoint/2010/main" val="19949718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0713" y="101600"/>
            <a:ext cx="303212" cy="171450"/>
          </a:xfrm>
        </p:spPr>
      </p:sp>
      <p:sp>
        <p:nvSpPr>
          <p:cNvPr id="3" name="Notes Placeholder 2"/>
          <p:cNvSpPr>
            <a:spLocks noGrp="1"/>
          </p:cNvSpPr>
          <p:nvPr>
            <p:ph type="body" idx="1"/>
          </p:nvPr>
        </p:nvSpPr>
        <p:spPr>
          <a:xfrm>
            <a:off x="223177" y="351039"/>
            <a:ext cx="6457001" cy="9345437"/>
          </a:xfrm>
        </p:spPr>
        <p:txBody>
          <a:bodyPr/>
          <a:lstStyle/>
          <a:p>
            <a:pPr marR="60325"/>
            <a:r>
              <a:rPr lang="en-GB" sz="700" b="1" dirty="0">
                <a:latin typeface="Calibri" panose="020F0502020204030204" pitchFamily="34" charset="0"/>
                <a:ea typeface="SimSun" panose="02010600030101010101" pitchFamily="2" charset="-122"/>
                <a:cs typeface="Calibri" panose="020F0502020204030204" pitchFamily="34" charset="0"/>
              </a:rPr>
              <a:t>Option 1: Long scenario (continued)</a:t>
            </a:r>
          </a:p>
          <a:p>
            <a:pPr marR="60325">
              <a:spcAft>
                <a:spcPts val="600"/>
              </a:spcAft>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Then ask participants: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400"/>
              </a:spcAft>
              <a:buFont typeface="Symbol" panose="05050102010706020507" pitchFamily="18" charset="2"/>
              <a:buChar char=""/>
            </a:pPr>
            <a:r>
              <a:rPr lang="en-GB" sz="700" b="1" dirty="0">
                <a:latin typeface="Calibri" panose="020F0502020204030204" pitchFamily="34" charset="0"/>
                <a:ea typeface="SimSun" panose="02010600030101010101" pitchFamily="2" charset="-122"/>
                <a:cs typeface="Calibri" panose="020F0502020204030204" pitchFamily="34" charset="0"/>
              </a:rPr>
              <a:t>What articles of the CRPD have been violated?</a:t>
            </a:r>
            <a:endParaRPr lang="x-none" sz="700" dirty="0">
              <a:latin typeface="Calibri" panose="020F0502020204030204" pitchFamily="34" charset="0"/>
              <a:ea typeface="SimSun" panose="02010600030101010101" pitchFamily="2" charset="-122"/>
              <a:cs typeface="Arial" panose="020B0604020202020204" pitchFamily="34" charset="0"/>
            </a:endParaRPr>
          </a:p>
          <a:p>
            <a:pPr marR="60325">
              <a:spcAft>
                <a:spcPts val="400"/>
              </a:spcAft>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provide their answers article by article (refer to Annex 3). Participants should specifically refer to the relevant parts or paragraph within each relevant article of the CRPD (as below). They should also be able to explain why they think the article has been violated.  Below, the most obvious answers are given. However participants may also highlight other articles that have been violated or protected. This should be allowed in the discussion.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R="60325">
              <a:spcAft>
                <a:spcPts val="400"/>
              </a:spcAft>
            </a:pPr>
            <a:r>
              <a:rPr lang="en-GB" sz="700" u="sng" dirty="0">
                <a:solidFill>
                  <a:srgbClr val="4F81BD"/>
                </a:solidFill>
                <a:latin typeface="Calibri" panose="020F0502020204030204" pitchFamily="34" charset="0"/>
                <a:ea typeface="SimSun" panose="02010600030101010101" pitchFamily="2" charset="-122"/>
                <a:cs typeface="Calibri" panose="020F0502020204030204" pitchFamily="34" charset="0"/>
              </a:rPr>
              <a:t>Articles violated:</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7 - Children with disabilities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7, children should enjoy all their human rights and fundamental freedoms on an equal basis with other children.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Amelia could not live with her parents and go to school like other children is a violation of article 7.</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In addition, article 7 requires that the best interest of the child is the primary consideration in all actions concerning children with disabilities.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Amelia’s parents were advised to give up on her and that she was placed in an institution was not in her best interest. This also violates article 7.</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8 - Awareness-raising</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8, States Parties must combat stereotypes concerning people with disabilities and should encourage the media to portray persons with disabilities in a manner consistent with the purpose of the CRPD.</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documentary depicted the residents in a negative and stigmatizing way which is a violation of article 8.</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9 - Accessibility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9 requires that States Parties make sure that people with a disability can access their environment. This includes access to information.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paperwork for the proceedings was not made accessible to Amelia – i.e. it was not written in plain language. This is a violation of article 9.</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 Equal recognition before the law</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paragraph 2, requires that people with disabilities are enabled to make their own decisions and choices and that these must be respected.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Amelia’s decisions, choices, will and preferences were not respected: she was not able to choose where to live and she was not asked if she wanted to participate in the documentary.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13 – Access to justice</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13 requires that persons with disabilities are provided with reasonable accommodation in order to ensure their effective access to justice.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Again, the fact that the legal paperwork was not made accessible to Amelia is a violation of article 13.</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19 - Living independently and being included in the community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19, persons with disabilities have equal rights to live in the community with choices equal to those that others have. In particular, they should have the opportunity to choose their place of residence and where and with whom to live.</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 Amelia spent most of her life in an institution, which is a violation of article 19. In addition, the fact that she was moved to an institution for adults suggests that she was not given any choice in this decision.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21 - Freedom of expression and opinion, and access to information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21 (b) requires states to accept and facilitate the use of alternative communication and to accommodate for all other accessible means, modes and format of communication used by persons with disabilities in official interactions.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legal paperwork was in a format that Amelia was unable to understand and thus her right to have access to communication modes and formats which meet her needs, as required by article 21, was violated.</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22 - Respect for privacy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22 guarantees to persons with disabilities respect for their right to privacy, regardless of their place of residence or living arrangements. In addition, article 22 requires States Parties to protect the privacy of personal, health and rehabilitation information of persons with disabilities.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documentary made public images of Amelia without her consent and disclosed medical information which violated article 22.</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23 - Respect for home and the family</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23, paragraph 3, states that children with disabilities have equal rights in relation to family life and that “to prevent concealment, abandonment, neglect and segregation of children with disabilities, States Parties shall undertake to provide early and comprehensive information, services and support to children with disabilities and their families”.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In Amelia’s scenario there is a clear violation of article 23 because her parents had no access to support or information on how to take care of her and consequently they were put in a position of having to abandon her. No efforts were made to prevent family separation.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23, paragraph 5, requires that, when the immediate family is unable to take care of a child with disabilities, the child should be taken care of by the wider family or, if that is not possible, in a family setting in the community.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Amelia was sent to an institution goes against the provisions of this paragraph.</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24 - Education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24 guarantees that persons with disabilities have the right to education which gives them equal chances to reach their full potential. It also requires that children with disabilities are not excluded from the general education system.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Amelia could not go to a mainstream school. In addition, the education she received was very limited which compromised her opportunities to develop confidence and skills. </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Symbol" panose="05050102010706020507" pitchFamily="18" charset="2"/>
              <a:buChar char=""/>
            </a:pP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26 - </a:t>
            </a:r>
            <a:r>
              <a:rPr lang="en-GB" sz="700" b="1" dirty="0" err="1">
                <a:solidFill>
                  <a:srgbClr val="4F81BD"/>
                </a:solidFill>
                <a:latin typeface="Calibri" panose="020F0502020204030204" pitchFamily="34" charset="0"/>
                <a:ea typeface="SimSun" panose="02010600030101010101" pitchFamily="2" charset="-122"/>
                <a:cs typeface="Calibri" panose="020F0502020204030204" pitchFamily="34" charset="0"/>
              </a:rPr>
              <a:t>Habilitation</a:t>
            </a:r>
            <a:r>
              <a:rPr lang="en-GB" sz="700" b="1" dirty="0">
                <a:solidFill>
                  <a:srgbClr val="4F81BD"/>
                </a:solidFill>
                <a:latin typeface="Calibri" panose="020F0502020204030204" pitchFamily="34" charset="0"/>
                <a:ea typeface="SimSun" panose="02010600030101010101" pitchFamily="2" charset="-122"/>
                <a:cs typeface="Calibri" panose="020F0502020204030204" pitchFamily="34" charset="0"/>
              </a:rPr>
              <a:t> and rehabilitation</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26 requires that persons with disabilities can access </a:t>
            </a:r>
            <a:r>
              <a:rPr lang="en-GB" sz="700" dirty="0" err="1">
                <a:solidFill>
                  <a:srgbClr val="4F81BD"/>
                </a:solidFill>
                <a:latin typeface="Calibri" panose="020F0502020204030204" pitchFamily="34" charset="0"/>
                <a:ea typeface="SimSun" panose="02010600030101010101" pitchFamily="2" charset="-122"/>
                <a:cs typeface="Calibri" panose="020F0502020204030204" pitchFamily="34" charset="0"/>
              </a:rPr>
              <a:t>habilitation</a:t>
            </a: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 and rehabilitation services “at the earliest possible stage” and “based on the multidisciplinary assessment of individual needs and strengths”.</a:t>
            </a:r>
            <a:endParaRPr lang="x-none" sz="7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spcBef>
                <a:spcPts val="0"/>
              </a:spcBef>
              <a:spcAft>
                <a:spcPts val="400"/>
              </a:spcAft>
              <a:buFont typeface="Calibri" panose="020F0502020204030204" pitchFamily="34" charset="0"/>
              <a:buChar char="-"/>
            </a:pP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Amelia is initially unable to access any form of </a:t>
            </a:r>
            <a:r>
              <a:rPr lang="en-GB" sz="700" dirty="0" err="1">
                <a:solidFill>
                  <a:srgbClr val="4F81BD"/>
                </a:solidFill>
                <a:latin typeface="Calibri" panose="020F0502020204030204" pitchFamily="34" charset="0"/>
                <a:ea typeface="SimSun" panose="02010600030101010101" pitchFamily="2" charset="-122"/>
                <a:cs typeface="Calibri" panose="020F0502020204030204" pitchFamily="34" charset="0"/>
              </a:rPr>
              <a:t>habilitation</a:t>
            </a:r>
            <a:r>
              <a:rPr lang="en-GB" sz="700" dirty="0">
                <a:solidFill>
                  <a:srgbClr val="4F81BD"/>
                </a:solidFill>
                <a:latin typeface="Calibri" panose="020F0502020204030204" pitchFamily="34" charset="0"/>
                <a:ea typeface="SimSun" panose="02010600030101010101" pitchFamily="2" charset="-122"/>
                <a:cs typeface="Calibri" panose="020F0502020204030204" pitchFamily="34" charset="0"/>
              </a:rPr>
              <a:t> or rehabilitation service to gain and maintain independence and participate in community life. This is a violation of article 26.</a:t>
            </a:r>
            <a:endParaRPr lang="x-none" sz="700" dirty="0">
              <a:latin typeface="Calibri" panose="020F0502020204030204" pitchFamily="34" charset="0"/>
              <a:ea typeface="SimSun" panose="02010600030101010101" pitchFamily="2" charset="-122"/>
              <a:cs typeface="Arial" panose="020B0604020202020204" pitchFamily="34" charset="0"/>
            </a:endParaRPr>
          </a:p>
          <a:p>
            <a:endParaRPr lang="x-none" sz="700" dirty="0"/>
          </a:p>
        </p:txBody>
      </p:sp>
      <p:sp>
        <p:nvSpPr>
          <p:cNvPr id="4" name="Slide Number Placeholder 3"/>
          <p:cNvSpPr>
            <a:spLocks noGrp="1"/>
          </p:cNvSpPr>
          <p:nvPr>
            <p:ph type="sldNum" sz="quarter" idx="5"/>
          </p:nvPr>
        </p:nvSpPr>
        <p:spPr/>
        <p:txBody>
          <a:bodyPr/>
          <a:lstStyle/>
          <a:p>
            <a:fld id="{B30A59C1-2D98-4297-91D0-BBB9964FC570}" type="slidenum">
              <a:rPr lang="x-none" smtClean="0"/>
              <a:t>111</a:t>
            </a:fld>
            <a:endParaRPr lang="x-none" dirty="0"/>
          </a:p>
        </p:txBody>
      </p:sp>
    </p:spTree>
    <p:extLst>
      <p:ext uri="{BB962C8B-B14F-4D97-AF65-F5344CB8AC3E}">
        <p14:creationId xmlns:p14="http://schemas.microsoft.com/office/powerpoint/2010/main" val="37390703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1201738"/>
            <a:ext cx="3211512" cy="1806575"/>
          </a:xfrm>
        </p:spPr>
      </p:sp>
      <p:sp>
        <p:nvSpPr>
          <p:cNvPr id="3" name="Notes Placeholder 2"/>
          <p:cNvSpPr>
            <a:spLocks noGrp="1"/>
          </p:cNvSpPr>
          <p:nvPr>
            <p:ph type="body" idx="1"/>
          </p:nvPr>
        </p:nvSpPr>
        <p:spPr>
          <a:xfrm>
            <a:off x="680879" y="3023698"/>
            <a:ext cx="5447030" cy="5674611"/>
          </a:xfrm>
        </p:spPr>
        <p:txBody>
          <a:bodyPr/>
          <a:lstStyle/>
          <a:p>
            <a:pPr marR="60325" lvl="0" algn="just">
              <a:lnSpc>
                <a:spcPct val="115000"/>
              </a:lnSpc>
            </a:pPr>
            <a:r>
              <a:rPr lang="en-GB" sz="1000" b="1" u="sng" dirty="0">
                <a:solidFill>
                  <a:prstClr val="black"/>
                </a:solidFill>
                <a:latin typeface="Calibri" panose="020F0502020204030204" pitchFamily="34" charset="0"/>
                <a:ea typeface="SimSun" panose="02010600030101010101" pitchFamily="2" charset="-122"/>
                <a:cs typeface="Calibri" panose="020F0502020204030204" pitchFamily="34" charset="0"/>
              </a:rPr>
              <a:t>Option 1: Long scenario (continued)</a:t>
            </a:r>
            <a:endPar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R="60325">
              <a:lnSpc>
                <a:spcPct val="115000"/>
              </a:lnSpc>
              <a:spcAft>
                <a:spcPts val="400"/>
              </a:spcAft>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Now ask participants: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pPr>
            <a:r>
              <a:rPr lang="en-GB" sz="1000" b="1" dirty="0">
                <a:latin typeface="Calibri" panose="020F0502020204030204" pitchFamily="34" charset="0"/>
                <a:ea typeface="SimSun" panose="02010600030101010101" pitchFamily="2" charset="-122"/>
                <a:cs typeface="Calibri" panose="020F0502020204030204" pitchFamily="34" charset="0"/>
              </a:rPr>
              <a:t>What articles of the CRPD have been respected, protected or fulfilled?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400"/>
              </a:spcAft>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Articles respected, protected or fulfilled: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9 - Accessibility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Amelia was eventually able to receive support to understand the paperwork for the legal proceeding.</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 Equal recognition before the law</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Ultimately, Amelia was able to make decisions and choices and she was supported to do so: she was able to decide where to live and to start vocational training.</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13 - Access to justice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Amelia was able to seek and obtain a remedy concerning the documentary.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19 - Living independently and being included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Amelia was eventually able to live in the community, at a place she wants to live.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24 - Education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According to Article 24, paragraph 5, States Parties should ensure that adults with disabilities can access educational opportunities such as vocational training.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Amelia can start vocational training.</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buFont typeface="Symbol" panose="05050102010706020507" pitchFamily="18" charset="2"/>
              <a:buChar char=""/>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27 - Work and employment: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Article 27 guarantees to people with disabilities the right to work on an equal basis with others. In particular, it requires States Parties to enable people with disabilities to access “general guidance and vocational training programmes, placement services and vocational and continuing training”. It also requires States Parties to “promote vocational and professional rehabilitation, job retention and return-to-work programmes for persons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Ultimately, Amelia has access to an employment programme and to vocational training. </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112</a:t>
            </a:fld>
            <a:endParaRPr lang="x-none"/>
          </a:p>
        </p:txBody>
      </p:sp>
    </p:spTree>
    <p:extLst>
      <p:ext uri="{BB962C8B-B14F-4D97-AF65-F5344CB8AC3E}">
        <p14:creationId xmlns:p14="http://schemas.microsoft.com/office/powerpoint/2010/main" val="26052555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04813"/>
            <a:ext cx="5532438" cy="3113087"/>
          </a:xfrm>
        </p:spPr>
      </p:sp>
      <p:sp>
        <p:nvSpPr>
          <p:cNvPr id="3" name="Notes Placeholder 2"/>
          <p:cNvSpPr>
            <a:spLocks noGrp="1"/>
          </p:cNvSpPr>
          <p:nvPr>
            <p:ph type="body" idx="1"/>
          </p:nvPr>
        </p:nvSpPr>
        <p:spPr>
          <a:xfrm>
            <a:off x="387723" y="3517292"/>
            <a:ext cx="5825296" cy="6018057"/>
          </a:xfrm>
        </p:spPr>
        <p:txBody>
          <a:bodyPr/>
          <a:lstStyle/>
          <a:p>
            <a:pPr>
              <a:spcAft>
                <a:spcPts val="300"/>
              </a:spcAft>
            </a:pPr>
            <a:r>
              <a:rPr lang="en-GB" sz="1100" b="1" u="sng" dirty="0">
                <a:latin typeface="Calibri" panose="020F0502020204030204" pitchFamily="34" charset="0"/>
                <a:ea typeface="SimSun" panose="02010600030101010101" pitchFamily="2" charset="-122"/>
                <a:cs typeface="Arial" panose="020B0604020202020204" pitchFamily="34" charset="0"/>
              </a:rPr>
              <a:t>Option 1: Long Scenario B</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copies of the following scenario to participants (Annex 1: Karim’s story)</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Two months ago Karim felt a loss of control, had a gloomy outlook and could not get out of bed for days. Karim wanted to go to sleep and not wake up, feeling so hopeless that he attempted to end his life. He was admitted to hospital and his physical injuries were treated. He was then admitted without his consent to a psychiatric unit. During his time at the psychiatric unit he was restrained to a bed, forced to take medications, isolated in a room and was not consulted regarding his options. </a:t>
            </a:r>
          </a:p>
          <a:p>
            <a:pPr algn="just">
              <a:spcAft>
                <a:spcPts val="300"/>
              </a:spcAft>
            </a:pPr>
            <a:endParaRPr lang="en-GB"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He overheard staff discussing his health care, and anyone else could hear his personal information being shared. He wanted to leave but was not allowed to phone his father. Now Karim is reluctant to speak openly about his thoughts of hopelessness for fear that he may be locked up again. </a:t>
            </a:r>
          </a:p>
          <a:p>
            <a:pPr algn="just">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Karim has recently lost interest in spending time with his family and friends. He has periods of time when he has little energy and becomes worried at the prospect of seeing others and then avoids the interaction entirely. His mother told him to toughen up and to avoid sharing how he feels with anyone outside his family due to concern about bringing shame on his parents. </a:t>
            </a:r>
          </a:p>
          <a:p>
            <a:pPr algn="just">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100" dirty="0">
                <a:latin typeface="Calibri" panose="020F0502020204030204" pitchFamily="34" charset="0"/>
                <a:ea typeface="SimSun" panose="02010600030101010101" pitchFamily="2" charset="-122"/>
                <a:cs typeface="Arial" panose="020B0604020202020204" pitchFamily="34" charset="0"/>
              </a:rPr>
              <a:t>Karim did not complete his schooling and feels this has limited his job opportunities and confidence. When he has managed to secure a job, he has had difficulty maintaining it in the long term. In a recent job working in a cafe, his boss ended his employment within a few weeks without explanation. He continues to search for a new job but feels that he may be rejected once more. </a:t>
            </a:r>
          </a:p>
          <a:p>
            <a:pPr algn="just">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r>
              <a:rPr lang="en-GB" sz="1100" dirty="0">
                <a:latin typeface="Calibri" panose="020F0502020204030204" pitchFamily="34" charset="0"/>
                <a:ea typeface="SimSun" panose="02010600030101010101" pitchFamily="2" charset="-122"/>
                <a:cs typeface="Arial" panose="020B0604020202020204" pitchFamily="34" charset="0"/>
              </a:rPr>
              <a:t>After Karim was released from the hospital, his father prevented him from helping with his sister’s children. His father said it was due to concerns that he might harm them. Karim still maintains hope of going back to school, finding a job and having a relationship. He longs for life to return to normal and to laugh with his friends again</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113</a:t>
            </a:fld>
            <a:endParaRPr lang="x-none"/>
          </a:p>
        </p:txBody>
      </p:sp>
    </p:spTree>
    <p:extLst>
      <p:ext uri="{BB962C8B-B14F-4D97-AF65-F5344CB8AC3E}">
        <p14:creationId xmlns:p14="http://schemas.microsoft.com/office/powerpoint/2010/main" val="21931893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331788"/>
            <a:ext cx="5529262" cy="3111500"/>
          </a:xfrm>
        </p:spPr>
      </p:sp>
      <p:sp>
        <p:nvSpPr>
          <p:cNvPr id="3" name="Notes Placeholder 2"/>
          <p:cNvSpPr>
            <a:spLocks noGrp="1"/>
          </p:cNvSpPr>
          <p:nvPr>
            <p:ph type="body" idx="1"/>
          </p:nvPr>
        </p:nvSpPr>
        <p:spPr>
          <a:xfrm>
            <a:off x="229324" y="3443082"/>
            <a:ext cx="6350141" cy="6166479"/>
          </a:xfrm>
        </p:spPr>
        <p:txBody>
          <a:bodyPr/>
          <a:lstStyle/>
          <a:p>
            <a:pPr>
              <a:spcAft>
                <a:spcPts val="600"/>
              </a:spcAft>
            </a:pPr>
            <a:r>
              <a:rPr lang="en-GB" b="1" u="sng" dirty="0">
                <a:latin typeface="Calibri" panose="020F0502020204030204" pitchFamily="34" charset="0"/>
                <a:ea typeface="SimSun" panose="02010600030101010101" pitchFamily="2" charset="-122"/>
                <a:cs typeface="Arial" panose="020B0604020202020204" pitchFamily="34" charset="0"/>
              </a:rPr>
              <a:t>Option 1: Long scenario B (continued)</a:t>
            </a:r>
          </a:p>
          <a:p>
            <a:pPr marL="171450" indent="-171450">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articles of the CRPD have been violated?</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12: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was not supported to make health decisions. He also was not consulted about his treatment.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14: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was involuntarily admitted to a psychiatric unit.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 Living independently and being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did not have access to community-based services. His father prevented Karim from seeing his sister’s children.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22: Respect for privacy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Karim’s personal health information was disclosed in a manner that others in the hospital could hear.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25: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Karim was given medication without his consent. </a:t>
            </a:r>
          </a:p>
          <a:p>
            <a:pPr marL="342900" marR="0" lvl="0" indent="-342900">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27: Work and employment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His employer should have told him why his employment was terminated. He did not receive accommodations to support him in keeping a job.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114</a:t>
            </a:fld>
            <a:endParaRPr lang="x-none"/>
          </a:p>
        </p:txBody>
      </p:sp>
    </p:spTree>
    <p:extLst>
      <p:ext uri="{BB962C8B-B14F-4D97-AF65-F5344CB8AC3E}">
        <p14:creationId xmlns:p14="http://schemas.microsoft.com/office/powerpoint/2010/main" val="2987935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60375"/>
            <a:ext cx="5529262" cy="3111500"/>
          </a:xfrm>
        </p:spPr>
      </p:sp>
      <p:sp>
        <p:nvSpPr>
          <p:cNvPr id="3" name="Notes Placeholder 2"/>
          <p:cNvSpPr>
            <a:spLocks noGrp="1"/>
          </p:cNvSpPr>
          <p:nvPr>
            <p:ph type="body" idx="1"/>
          </p:nvPr>
        </p:nvSpPr>
        <p:spPr>
          <a:xfrm>
            <a:off x="680879" y="3572520"/>
            <a:ext cx="5447030" cy="5907601"/>
          </a:xfrm>
        </p:spPr>
        <p:txBody>
          <a:bodyPr/>
          <a:lstStyle/>
          <a:p>
            <a:pPr marR="60325">
              <a:lnSpc>
                <a:spcPct val="115000"/>
              </a:lnSpc>
              <a:spcAft>
                <a:spcPts val="600"/>
              </a:spcAft>
            </a:pPr>
            <a:r>
              <a:rPr lang="en-GB" b="1" u="sng" dirty="0">
                <a:latin typeface="Calibri" panose="020F0502020204030204" pitchFamily="34" charset="0"/>
                <a:ea typeface="SimSun" panose="02010600030101010101" pitchFamily="2" charset="-122"/>
                <a:cs typeface="Calibri" panose="020F0502020204030204" pitchFamily="34" charset="0"/>
              </a:rPr>
              <a:t>Option 2: Three short scenarios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copies of the three short scenarios to participants (Annex 1: Three short scenarios).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divide into 3 groups. Each group will discuss one of the scenarios and then present its answers to the other groups in plenary.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During the feedback session, each scenario should be projected on the screen.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We will now look at 3 scenarios that involve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(Annex 1)</a:t>
            </a:r>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In each scenario, identify the rights that are being denied or enjoyed using your hand-out on the rights in the CRPD (Annex 3).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rights that we highlight are not exhaustive and participants may discuss additional rights from the Convention. If this is the case, encourage participants to explain why they have selected a particular article/right.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115</a:t>
            </a:fld>
            <a:endParaRPr lang="x-none"/>
          </a:p>
        </p:txBody>
      </p:sp>
    </p:spTree>
    <p:extLst>
      <p:ext uri="{BB962C8B-B14F-4D97-AF65-F5344CB8AC3E}">
        <p14:creationId xmlns:p14="http://schemas.microsoft.com/office/powerpoint/2010/main" val="10586699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2775" y="211138"/>
            <a:ext cx="3043238" cy="1712912"/>
          </a:xfrm>
        </p:spPr>
      </p:sp>
      <p:sp>
        <p:nvSpPr>
          <p:cNvPr id="3" name="Notes Placeholder 2"/>
          <p:cNvSpPr>
            <a:spLocks noGrp="1"/>
          </p:cNvSpPr>
          <p:nvPr>
            <p:ph type="body" idx="1"/>
          </p:nvPr>
        </p:nvSpPr>
        <p:spPr>
          <a:xfrm>
            <a:off x="408685" y="1924329"/>
            <a:ext cx="5991418" cy="7517825"/>
          </a:xfrm>
        </p:spPr>
        <p:txBody>
          <a:bodyPr/>
          <a:lstStyle/>
          <a:p>
            <a:pPr>
              <a:lnSpc>
                <a:spcPct val="115000"/>
              </a:lnSpc>
            </a:pPr>
            <a:r>
              <a:rPr lang="en-GB" sz="1000" b="1" u="sng" dirty="0" err="1">
                <a:latin typeface="Calibri" panose="020F0502020204030204" pitchFamily="34" charset="0"/>
                <a:ea typeface="SimSun" panose="02010600030101010101" pitchFamily="2" charset="-122"/>
                <a:cs typeface="Arial" panose="020B0604020202020204" pitchFamily="34" charset="0"/>
              </a:rPr>
              <a:t>Minsuh’s</a:t>
            </a:r>
            <a:r>
              <a:rPr lang="en-GB" sz="1000" b="1" u="sng" dirty="0">
                <a:latin typeface="Calibri" panose="020F0502020204030204" pitchFamily="34" charset="0"/>
                <a:ea typeface="SimSun" panose="02010600030101010101" pitchFamily="2" charset="-122"/>
                <a:cs typeface="Arial" panose="020B0604020202020204" pitchFamily="34" charset="0"/>
              </a:rPr>
              <a:t> story</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dirty="0" err="1">
                <a:latin typeface="Calibri" panose="020F0502020204030204" pitchFamily="34" charset="0"/>
                <a:ea typeface="SimSun" panose="02010600030101010101" pitchFamily="2" charset="-122"/>
                <a:cs typeface="Arial" panose="020B0604020202020204" pitchFamily="34" charset="0"/>
              </a:rPr>
              <a:t>Minsuh</a:t>
            </a:r>
            <a:r>
              <a:rPr lang="en-GB" sz="1000" dirty="0">
                <a:latin typeface="Calibri" panose="020F0502020204030204" pitchFamily="34" charset="0"/>
                <a:ea typeface="SimSun" panose="02010600030101010101" pitchFamily="2" charset="-122"/>
                <a:cs typeface="Arial" panose="020B0604020202020204" pitchFamily="34" charset="0"/>
              </a:rPr>
              <a:t> is a 27-year-old woman. When she was 20, she first began to hear frightening voices and to have thoughts that people were trying to send her messages through the television. Her voices ceased for several years and during this time she got married. She was also able to receive support from a psychologist and an occupational therapist to help her work through some of the concerns that were troubling her.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Recently, she has started to hear the voices again and has become increasingly distressed, to the point where her husband decided to call an emergency doctor. The doctor committed </a:t>
            </a:r>
            <a:r>
              <a:rPr lang="en-GB" sz="1000" dirty="0" err="1">
                <a:latin typeface="Calibri" panose="020F0502020204030204" pitchFamily="34" charset="0"/>
                <a:ea typeface="SimSun" panose="02010600030101010101" pitchFamily="2" charset="-122"/>
                <a:cs typeface="Arial" panose="020B0604020202020204" pitchFamily="34" charset="0"/>
              </a:rPr>
              <a:t>Minsuh</a:t>
            </a:r>
            <a:r>
              <a:rPr lang="en-GB" sz="1000" dirty="0">
                <a:latin typeface="Calibri" panose="020F0502020204030204" pitchFamily="34" charset="0"/>
                <a:ea typeface="SimSun" panose="02010600030101010101" pitchFamily="2" charset="-122"/>
                <a:cs typeface="Arial" panose="020B0604020202020204" pitchFamily="34" charset="0"/>
              </a:rPr>
              <a:t> to a psychiatric hospital against her will. The hospital is far away from her home town and from her loved ones. At the hospital, </a:t>
            </a:r>
            <a:r>
              <a:rPr lang="en-GB" sz="1000" dirty="0" err="1">
                <a:latin typeface="Calibri" panose="020F0502020204030204" pitchFamily="34" charset="0"/>
                <a:ea typeface="SimSun" panose="02010600030101010101" pitchFamily="2" charset="-122"/>
                <a:cs typeface="Arial" panose="020B0604020202020204" pitchFamily="34" charset="0"/>
              </a:rPr>
              <a:t>Minsuh</a:t>
            </a:r>
            <a:r>
              <a:rPr lang="en-GB" sz="1000" dirty="0">
                <a:latin typeface="Calibri" panose="020F0502020204030204" pitchFamily="34" charset="0"/>
                <a:ea typeface="SimSun" panose="02010600030101010101" pitchFamily="2" charset="-122"/>
                <a:cs typeface="Arial" panose="020B0604020202020204" pitchFamily="34" charset="0"/>
              </a:rPr>
              <a:t> is told that she must take a neuroleptic drug, which she does not want to do.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On her first day there, she sees hospital staff putting a man in restraints and giving him an injection. She is told that this is because the man refused to take the medication. She becomes frightened and agrees to take the medication which makes her feel unwell and out of touch with her emotions. She explains this to the doctor, but the doctor’s only proposal is to increase the dosage. She doesn’t know what to do. She wants to get out and stop taking the medication but lack of contact with family and friends has left her isolated, feeling lonely, despondent and powerless about her situation.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Some of the rights violated include (participants may mention additional rights to those listed below):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12 -</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Equal recognition before the law</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been consulted in order to determine whether she wanted to go to the hospital or not. She has been denied the right to make decisions concerning her own treatment and care.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been given time to make decisions with support if necessary.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14 - Liberty and security of the person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has been involuntarily admitted to the psychiatric hospital. She has been deprived of her liberty on the basis that she has a disability.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17 - Protecting the integrity of the person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entury Gothic" panose="020B050202020202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Her involuntary detention violated her right to physical and mental integrity.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Living independently and being included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By being forced to stay in a hospital, </a:t>
            </a: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was deprived of her right to live in the community. </a:t>
            </a: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been offered the possibility to receive additional support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23 - Respect for home and the family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respect for her home and family life was not respected because she was forcefully removed from her home and taken away from her family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25 - Health</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should have access to health care in her own community but she has been forced to move away.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err="1">
                <a:solidFill>
                  <a:srgbClr val="4F81BD"/>
                </a:solidFill>
                <a:latin typeface="Calibri" panose="020F0502020204030204" pitchFamily="34" charset="0"/>
                <a:ea typeface="SimSun" panose="02010600030101010101" pitchFamily="2" charset="-122"/>
                <a:cs typeface="Arial" panose="020B0604020202020204" pitchFamily="34" charset="0"/>
              </a:rPr>
              <a:t>Minsuh’s</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consent to treatment was not free and informed. She accepted to take the medication only because she was frightened of the consequences if she did not comply.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buClr>
                <a:srgbClr val="4F81BD"/>
              </a:buClr>
            </a:pP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26</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1000" b="1" dirty="0" err="1">
                <a:solidFill>
                  <a:srgbClr val="4F81BD"/>
                </a:solidFill>
                <a:latin typeface="Calibri" panose="020F0502020204030204" pitchFamily="34" charset="0"/>
                <a:ea typeface="SimSun" panose="02010600030101010101" pitchFamily="2" charset="-122"/>
                <a:cs typeface="Arial" panose="020B0604020202020204" pitchFamily="34" charset="0"/>
              </a:rPr>
              <a:t>Habilitation</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 and rehabilitation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Clr>
                <a:srgbClr val="4F81BD"/>
              </a:buClr>
              <a:buFont typeface="Calibri" panose="020F0502020204030204" pitchFamily="34" charset="0"/>
              <a:buChar char="-"/>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She is denied access to her psychologist and occupational therapist who previously provided her with helpful support.</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sz="1000" dirty="0"/>
          </a:p>
        </p:txBody>
      </p:sp>
      <p:sp>
        <p:nvSpPr>
          <p:cNvPr id="4" name="Slide Number Placeholder 3"/>
          <p:cNvSpPr>
            <a:spLocks noGrp="1"/>
          </p:cNvSpPr>
          <p:nvPr>
            <p:ph type="sldNum" sz="quarter" idx="5"/>
          </p:nvPr>
        </p:nvSpPr>
        <p:spPr/>
        <p:txBody>
          <a:bodyPr/>
          <a:lstStyle/>
          <a:p>
            <a:fld id="{B30A59C1-2D98-4297-91D0-BBB9964FC570}" type="slidenum">
              <a:rPr lang="x-none" smtClean="0"/>
              <a:t>116</a:t>
            </a:fld>
            <a:endParaRPr lang="x-none"/>
          </a:p>
        </p:txBody>
      </p:sp>
    </p:spTree>
    <p:extLst>
      <p:ext uri="{BB962C8B-B14F-4D97-AF65-F5344CB8AC3E}">
        <p14:creationId xmlns:p14="http://schemas.microsoft.com/office/powerpoint/2010/main" val="15724059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652463"/>
            <a:ext cx="3567112" cy="2008187"/>
          </a:xfrm>
        </p:spPr>
      </p:sp>
      <p:sp>
        <p:nvSpPr>
          <p:cNvPr id="3" name="Notes Placeholder 2"/>
          <p:cNvSpPr>
            <a:spLocks noGrp="1"/>
          </p:cNvSpPr>
          <p:nvPr>
            <p:ph type="body" idx="1"/>
          </p:nvPr>
        </p:nvSpPr>
        <p:spPr>
          <a:xfrm>
            <a:off x="595768" y="3106539"/>
            <a:ext cx="5711818" cy="6335614"/>
          </a:xfrm>
        </p:spPr>
        <p:txBody>
          <a:bodyPr/>
          <a:lstStyle/>
          <a:p>
            <a:r>
              <a:rPr lang="en-US" b="1" u="sng" dirty="0">
                <a:effectLst>
                  <a:outerShdw blurRad="38100" dist="38100" dir="2700000" algn="tl">
                    <a:srgbClr val="000000">
                      <a:alpha val="43137"/>
                    </a:srgbClr>
                  </a:outerShdw>
                </a:effectLst>
              </a:rPr>
              <a:t>Claire’s story</a:t>
            </a: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Claire is a 35-year-old woman with an intellectual disability. She lives with her family, and her mother is her primary care partner. She has many friends in the neighbourhood and is able to visit them when she likes. Claire works in a local restaurant and enjoys meeting new customers and seeing them leave happy after a good meal. </a:t>
            </a:r>
          </a:p>
          <a:p>
            <a:pPr>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In her spare time Claire plays badminton in a local sports club. She is also a member of a group that supports people with intellectual disabilities. Next summer she is hoping to have saved enough money to go on a short trip with some friends.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of the rights being enjoyed include (participants may mention additional rights to those listed below):</a:t>
            </a: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14 -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Claire is free to visit her friends in the neighbourhood. </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Living independently and being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Claire has access to supports and services (e.g. a support group) that enable her to live independently in the community.</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27</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Work and employment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works in a restaurant. </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29</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Participation in political and public life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Claire is a member of a support group.</a:t>
            </a:r>
          </a:p>
          <a:p>
            <a:pPr marR="60325" lvl="0">
              <a:lnSpc>
                <a:spcPct val="115000"/>
              </a:lnSpc>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Article 30</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Participation in cultural life, recreation, leisure and sports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plays badminton for a club.</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117</a:t>
            </a:fld>
            <a:endParaRPr lang="x-none"/>
          </a:p>
        </p:txBody>
      </p:sp>
    </p:spTree>
    <p:extLst>
      <p:ext uri="{BB962C8B-B14F-4D97-AF65-F5344CB8AC3E}">
        <p14:creationId xmlns:p14="http://schemas.microsoft.com/office/powerpoint/2010/main" val="3695793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53988"/>
            <a:ext cx="4032250" cy="2268537"/>
          </a:xfrm>
        </p:spPr>
      </p:sp>
      <p:sp>
        <p:nvSpPr>
          <p:cNvPr id="3" name="Notes Placeholder 2"/>
          <p:cNvSpPr>
            <a:spLocks noGrp="1"/>
          </p:cNvSpPr>
          <p:nvPr>
            <p:ph type="body" idx="1"/>
          </p:nvPr>
        </p:nvSpPr>
        <p:spPr>
          <a:xfrm>
            <a:off x="600498" y="2599138"/>
            <a:ext cx="5607793" cy="6182013"/>
          </a:xfrm>
        </p:spPr>
        <p:txBody>
          <a:bodyPr/>
          <a:lstStyle/>
          <a:p>
            <a:pPr>
              <a:lnSpc>
                <a:spcPct val="115000"/>
              </a:lnSpc>
              <a:spcAft>
                <a:spcPts val="600"/>
              </a:spcAft>
            </a:pPr>
            <a:r>
              <a:rPr lang="en-GB" sz="900" b="1" u="sng" dirty="0">
                <a:latin typeface="Calibri" panose="020F0502020204030204" pitchFamily="34" charset="0"/>
                <a:ea typeface="SimSun" panose="02010600030101010101" pitchFamily="2" charset="-122"/>
                <a:cs typeface="Arial" panose="020B0604020202020204" pitchFamily="34" charset="0"/>
              </a:rPr>
              <a:t>Pradeep’s story</a:t>
            </a:r>
            <a:endParaRPr lang="en-US" sz="900" dirty="0"/>
          </a:p>
          <a:p>
            <a:pPr>
              <a:spcAft>
                <a:spcPts val="600"/>
              </a:spcAft>
            </a:pPr>
            <a:r>
              <a:rPr lang="en-GB" sz="900" dirty="0">
                <a:latin typeface="Calibri" panose="020F0502020204030204" pitchFamily="34" charset="0"/>
                <a:ea typeface="SimSun" panose="02010600030101010101" pitchFamily="2" charset="-122"/>
                <a:cs typeface="Arial" panose="020B0604020202020204" pitchFamily="34" charset="0"/>
              </a:rPr>
              <a:t>Pradeep is 75-year-old man with dementia. He has lived in a small, comfortable care home in his community for some time now and he has been very content there. His main care partner at the care home, Seema, knows that at times Pradeep can act in ways that people find </a:t>
            </a:r>
            <a:r>
              <a:rPr lang="en-GB" sz="900" dirty="0" err="1">
                <a:latin typeface="Calibri" panose="020F0502020204030204" pitchFamily="34" charset="0"/>
                <a:ea typeface="SimSun" panose="02010600030101010101" pitchFamily="2" charset="-122"/>
                <a:cs typeface="Arial" panose="020B0604020202020204" pitchFamily="34" charset="0"/>
              </a:rPr>
              <a:t>upseting</a:t>
            </a:r>
            <a:r>
              <a:rPr lang="en-GB" sz="900" dirty="0">
                <a:latin typeface="Calibri" panose="020F0502020204030204" pitchFamily="34" charset="0"/>
                <a:ea typeface="SimSun" panose="02010600030101010101" pitchFamily="2" charset="-122"/>
                <a:cs typeface="Arial" panose="020B0604020202020204" pitchFamily="34" charset="0"/>
              </a:rPr>
              <a:t>. In these situations, she knows how to help him to regain control in a calm way. However, Seema was unable to come into work for several weeks and was replaced by Vikram who did not know Pradeep so well and did not understand his actions or behaviour when he became distressed. </a:t>
            </a:r>
            <a:endParaRPr lang="x-none" sz="9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900" dirty="0">
                <a:latin typeface="Calibri" panose="020F0502020204030204" pitchFamily="34" charset="0"/>
                <a:ea typeface="SimSun" panose="02010600030101010101" pitchFamily="2" charset="-122"/>
                <a:cs typeface="Arial" panose="020B0604020202020204" pitchFamily="34" charset="0"/>
              </a:rPr>
              <a:t>One day Pradeep was particularly distressed and agitated. Vikram tries to get him to take sedative medication but he refuses. Vikram then straps Pradeep to the bed and forcefully gives him the medication. When Pradeep’s relatives come to visit him, they notice that he has bruises all over his body. Pradeep informs them that his new care partner at the home had been violent with him. His relatives were extremely upset at the way Pradeep was treated and asked for an explanation from the care home staff. They urged the management to take measures to prevent this from happening again. </a:t>
            </a:r>
            <a:endParaRPr lang="x-none" sz="9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Rights previously being enjoyed in the </a:t>
            </a:r>
            <a:r>
              <a:rPr lang="en-GB" sz="900" u="sng" dirty="0">
                <a:solidFill>
                  <a:srgbClr val="4F81BD"/>
                </a:solidFill>
                <a:latin typeface="Calibri" panose="020F0502020204030204" pitchFamily="34" charset="0"/>
                <a:ea typeface="SimSun" panose="02010600030101010101" pitchFamily="2" charset="-122"/>
                <a:cs typeface="Arial" panose="020B0604020202020204" pitchFamily="34" charset="0"/>
              </a:rPr>
              <a:t>care home include </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mention additional rights to those listed below):</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15 - Freedom from torture or cruel, inhuman or degrading treatment or punishment</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Initially Pradeep was not ill-treated or treated with force.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16 - Freedom from exploitation, violence or abuse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Initially, Seema managed to support Pradeep without the use of violence.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 Living independently and being included in the community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The care home is based in the community and he is happy about living there.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28</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Adequate standard of living and social protection</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60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Overall, the care home seems to be a good and caring environment.</a:t>
            </a:r>
            <a:endParaRPr lang="x-none" sz="9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Rights being denied by his new care partner Vikram include (participants may mention additional rights to those listed below):</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12 - Equal recognition before the law</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Pradeep is forced to take medication and thus denied the right to make a decision for himself.</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15</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 Freedom from torture or cruel, inhuman or degrading treatment or punishment</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Pradeep is now subject to ill-treatment and treatment by force.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16</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Freedom from exploitation, violence or abuse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nSpc>
                <a:spcPct val="115000"/>
              </a:lnSpc>
              <a:spcBef>
                <a:spcPts val="0"/>
              </a:spcBef>
              <a:spcAft>
                <a:spcPts val="600"/>
              </a:spcAft>
              <a:buFont typeface="Calibri" panose="020F0502020204030204" pitchFamily="34" charset="0"/>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Pradeep has bruises on his body because he has suffered violence and abuse.</a:t>
            </a:r>
            <a:endParaRPr lang="x-none" sz="900" dirty="0">
              <a:latin typeface="Calibri" panose="020F0502020204030204" pitchFamily="34" charset="0"/>
              <a:ea typeface="SimSun" panose="02010600030101010101" pitchFamily="2" charset="-122"/>
              <a:cs typeface="Arial" panose="020B0604020202020204" pitchFamily="34" charset="0"/>
            </a:endParaRPr>
          </a:p>
          <a:p>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in the following topics, they will zoom in on specific articles of the CRPD. Articles 12, 16 and 19 are used as entry points to understanding the CRPD but many other articles are useful and relevant to the topics that are discussed below. All the articles are interrelated.</a:t>
            </a:r>
            <a:endParaRPr lang="x-none" sz="900" dirty="0"/>
          </a:p>
        </p:txBody>
      </p:sp>
      <p:sp>
        <p:nvSpPr>
          <p:cNvPr id="4" name="Slide Number Placeholder 3"/>
          <p:cNvSpPr>
            <a:spLocks noGrp="1"/>
          </p:cNvSpPr>
          <p:nvPr>
            <p:ph type="sldNum" sz="quarter" idx="5"/>
          </p:nvPr>
        </p:nvSpPr>
        <p:spPr/>
        <p:txBody>
          <a:bodyPr/>
          <a:lstStyle/>
          <a:p>
            <a:fld id="{B30A59C1-2D98-4297-91D0-BBB9964FC570}" type="slidenum">
              <a:rPr lang="x-none" smtClean="0"/>
              <a:t>118</a:t>
            </a:fld>
            <a:endParaRPr lang="x-none"/>
          </a:p>
        </p:txBody>
      </p:sp>
    </p:spTree>
    <p:extLst>
      <p:ext uri="{BB962C8B-B14F-4D97-AF65-F5344CB8AC3E}">
        <p14:creationId xmlns:p14="http://schemas.microsoft.com/office/powerpoint/2010/main" val="29877265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5 minutes.</a:t>
            </a:r>
            <a:endParaRPr lang="en-GB"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Article 12 will be addressed further in the modules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Legal capacity and the right to decide,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and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Supported decision-making and advance planning</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119</a:t>
            </a:fld>
            <a:endParaRPr lang="x-none"/>
          </a:p>
        </p:txBody>
      </p:sp>
    </p:spTree>
    <p:extLst>
      <p:ext uri="{BB962C8B-B14F-4D97-AF65-F5344CB8AC3E}">
        <p14:creationId xmlns:p14="http://schemas.microsoft.com/office/powerpoint/2010/main" val="28141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Here is an example of discrimination:</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Anastasia lives in the poorest area of a large urban city. She has been suffering from stomach pain for a few weeks. As she does not have enough money to pay for a private doctor, she has to present herself to the emergency department of a general hospital. The emergency staff know her as she was brought by the police for mental health issues before. When she complains to the staff about the stomach pain, they say that she is imagining it and send her away. Two days later she has to be brought back by ambulance and she is diagnosed with a perforated ulcer.</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identify how Anastasia is discriminated against. Examples may include:</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She is discriminated in accessing general health care because she cannot pay for a private doctor.</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the hospital she is discriminated against by the staff on the grounds of her previous experience of mental health issues.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a:t>
            </a:fld>
            <a:endParaRPr lang="en-GB"/>
          </a:p>
        </p:txBody>
      </p:sp>
    </p:spTree>
    <p:extLst>
      <p:ext uri="{BB962C8B-B14F-4D97-AF65-F5344CB8AC3E}">
        <p14:creationId xmlns:p14="http://schemas.microsoft.com/office/powerpoint/2010/main" val="39750534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040227"/>
            <a:ext cx="5447030" cy="5401926"/>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5.1: Zooming in on article 12 - The right to equal recognition before the law (15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Depending on the knowledge of participants and on the extent to which the CRPD has been explained previously in this module, it may be necessary to go through each paragraph of article 12 with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Alternatively, participants can be given a few minutes to read the article for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easy-to-read version may be used to support participants’ understanding. Provide any clarification that is necessary. </a:t>
            </a: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ctr">
              <a:lnSpc>
                <a:spcPct val="115000"/>
              </a:lnSpc>
              <a:spcAft>
                <a:spcPts val="600"/>
              </a:spcAft>
            </a:pPr>
            <a:r>
              <a:rPr lang="en-US" b="1" dirty="0">
                <a:latin typeface="Calibri" panose="020F0502020204030204" pitchFamily="34" charset="0"/>
                <a:ea typeface="Times New Roman" panose="02020603050405020304" pitchFamily="18" charset="0"/>
                <a:cs typeface="Calibri" panose="020F0502020204030204" pitchFamily="34" charset="0"/>
              </a:rPr>
              <a:t>Article 12 </a:t>
            </a:r>
            <a:r>
              <a:rPr lang="en-US" b="1" i="1" dirty="0">
                <a:latin typeface="Calibri" panose="020F0502020204030204" pitchFamily="34" charset="0"/>
                <a:ea typeface="Times New Roman" panose="02020603050405020304" pitchFamily="18" charset="0"/>
                <a:cs typeface="Calibri" panose="020F0502020204030204" pitchFamily="34" charset="0"/>
              </a:rPr>
              <a:t>(</a:t>
            </a:r>
            <a:r>
              <a:rPr lang="en-US"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January 2007 #85"/>
              </a:rPr>
              <a:t>20</a:t>
            </a:r>
            <a:r>
              <a:rPr lang="en-US" b="1" i="1" dirty="0">
                <a:latin typeface="Calibri" panose="020F0502020204030204" pitchFamily="34" charset="0"/>
                <a:ea typeface="Times New Roman" panose="02020603050405020304" pitchFamily="18" charset="0"/>
                <a:cs typeface="Calibri" panose="020F0502020204030204" pitchFamily="34" charset="0"/>
              </a:rPr>
              <a:t>), (</a:t>
            </a:r>
            <a:r>
              <a:rPr lang="en-US" b="1" i="1" dirty="0">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UN) Enable, 2012 #60"/>
              </a:rPr>
              <a:t>21</a:t>
            </a:r>
            <a:r>
              <a:rPr lang="en-US" b="1" i="1" dirty="0">
                <a:latin typeface="Calibri" panose="020F0502020204030204" pitchFamily="34" charset="0"/>
                <a:ea typeface="Times New Roman" panose="02020603050405020304" pitchFamily="18" charset="0"/>
                <a:cs typeface="Calibri" panose="020F0502020204030204" pitchFamily="34" charset="0"/>
              </a:rPr>
              <a:t>)</a:t>
            </a:r>
            <a:r>
              <a:rPr lang="en-US" b="1" dirty="0">
                <a:latin typeface="Calibri" panose="020F0502020204030204" pitchFamily="34" charset="0"/>
                <a:ea typeface="Times New Roman" panose="02020603050405020304" pitchFamily="18" charset="0"/>
                <a:cs typeface="Calibri" panose="020F0502020204030204" pitchFamily="34" charset="0"/>
              </a:rPr>
              <a:t> -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1. States Parties reaffirm that persons with disabilities have the right to recognition everywhere as persons before the law.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 law must recognize that people with disabilities are human beings with rights and responsibilities like anyone else.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120</a:t>
            </a:fld>
            <a:endParaRPr lang="x-none"/>
          </a:p>
        </p:txBody>
      </p:sp>
    </p:spTree>
    <p:extLst>
      <p:ext uri="{BB962C8B-B14F-4D97-AF65-F5344CB8AC3E}">
        <p14:creationId xmlns:p14="http://schemas.microsoft.com/office/powerpoint/2010/main" val="39580979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2. States Parties shall recognize that persons with disabilities enjoy legal capacity on an equal basis with others in all aspects of life.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People with disabilities have the same rights as everybody else and must be able to use them. People with disabilities must be able to act under the law which means they can engage in transactions and create, modify or end legal relationships. They can make their own decisions and others must respect their decisions.</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121</a:t>
            </a:fld>
            <a:endParaRPr lang="x-none"/>
          </a:p>
        </p:txBody>
      </p:sp>
    </p:spTree>
    <p:extLst>
      <p:ext uri="{BB962C8B-B14F-4D97-AF65-F5344CB8AC3E}">
        <p14:creationId xmlns:p14="http://schemas.microsoft.com/office/powerpoint/2010/main" val="17797339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3. States Parties shall take appropriate measures to provide access by persons with disabilities to the support they may require in exercising their legal capacity. </a:t>
            </a:r>
            <a:endParaRPr lang="x-none" dirty="0">
              <a:latin typeface="Calibri" panose="020F0502020204030204" pitchFamily="34" charset="0"/>
              <a:ea typeface="SimSun" panose="02010600030101010101" pitchFamily="2" charset="-122"/>
              <a:cs typeface="Arial" panose="020B0604020202020204" pitchFamily="34" charset="0"/>
            </a:endParaRPr>
          </a:p>
          <a:p>
            <a:r>
              <a:rPr lang="en-US" sz="1600" dirty="0">
                <a:solidFill>
                  <a:srgbClr val="8064A2"/>
                </a:solidFill>
                <a:latin typeface="Calibri" panose="020F0502020204030204" pitchFamily="34" charset="0"/>
                <a:ea typeface="Times New Roman" panose="02020603050405020304" pitchFamily="18" charset="0"/>
              </a:rPr>
              <a:t>When it is hard for people with disabilities to make decisions on their own, they have the right to receive support to help them make decisions.</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122</a:t>
            </a:fld>
            <a:endParaRPr lang="x-none"/>
          </a:p>
        </p:txBody>
      </p:sp>
    </p:spTree>
    <p:extLst>
      <p:ext uri="{BB962C8B-B14F-4D97-AF65-F5344CB8AC3E}">
        <p14:creationId xmlns:p14="http://schemas.microsoft.com/office/powerpoint/2010/main" val="7142911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17791"/>
          </a:xfrm>
        </p:spPr>
        <p:txBody>
          <a:bodyPr/>
          <a:lstStyle/>
          <a:p>
            <a:pPr marR="60325" algn="just">
              <a:spcAft>
                <a:spcPts val="60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4. States Parties shall ensure that all measures that relate to the exercise of legal capacity provide for appropriate and effective safeguards to prevent abuse in accordance with international human rights law. Such safeguards shall ensure that measures relating to the exercise of legal capacity respect the rights, will and preferences of the person, are free of conflict of interest and undue influence, are proportional and tailored to the person’s circumstances, apply for the shortest time possible and are subject to regular review by a competent, independent and impartial authority or judicial body. The safeguards shall be proportional to the degree to which such measures affect the person’s rights and interests.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When people receive support to make decisions, they must be protected against possible abuse. Also: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 support that the person receives should respect the rights of the person and what the person wants;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It should not be in the interest of or benefit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SimSun" panose="02010600030101010101" pitchFamily="2" charset="-122"/>
                <a:cs typeface="Arial" panose="020B0604020202020204" pitchFamily="34" charset="0"/>
              </a:rPr>
              <a:t>The persons  providing support should not try to influence the person to make decisions they do not want to make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There should be the right amount of support for what the person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The support should be for as short a time as possible;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Calibri" panose="020F050202020403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It should be checked regularly by an authority which can be trusted.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123</a:t>
            </a:fld>
            <a:endParaRPr lang="x-none"/>
          </a:p>
        </p:txBody>
      </p:sp>
    </p:spTree>
    <p:extLst>
      <p:ext uri="{BB962C8B-B14F-4D97-AF65-F5344CB8AC3E}">
        <p14:creationId xmlns:p14="http://schemas.microsoft.com/office/powerpoint/2010/main" val="326590357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5. Subject to the provisions of this article, States Parties shall take all appropriate and effective measures to ensure the equal right of persons with disabilities to own or inherit property, to control their own financial affairs and to have equal access to bank loans, mortgages and other forms of financial credit, and shall ensure that persons with disabilities are not arbitrarily deprived of their property.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protect the equal rights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To have or be given property;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To control their money;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To borrow money; and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entury Gothic" panose="020B0502020202020204" pitchFamily="34" charset="0"/>
              <a:buChar char="–"/>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Not to have their homes or money taken away from them.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124</a:t>
            </a:fld>
            <a:endParaRPr lang="x-none"/>
          </a:p>
        </p:txBody>
      </p:sp>
    </p:spTree>
    <p:extLst>
      <p:ext uri="{BB962C8B-B14F-4D97-AF65-F5344CB8AC3E}">
        <p14:creationId xmlns:p14="http://schemas.microsoft.com/office/powerpoint/2010/main" val="18347253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Having read this right, consider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does the current law(s) say about legal capacity in your country?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1200"/>
              </a:spcAft>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Some examples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have a guardianship law that deprives people of their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In our country, administrators are appointed to deal with the property and affairs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125</a:t>
            </a:fld>
            <a:endParaRPr lang="x-none"/>
          </a:p>
        </p:txBody>
      </p:sp>
    </p:spTree>
    <p:extLst>
      <p:ext uri="{BB962C8B-B14F-4D97-AF65-F5344CB8AC3E}">
        <p14:creationId xmlns:p14="http://schemas.microsoft.com/office/powerpoint/2010/main" val="263562601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Article 12 of the CRPD – Equal recognition before the law (35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Article 12 is a key right of the CRPD. In fact, it underlies all the other rights. If people are not able to enjoy their right to legal capacity, it is very likely that they won’t be able to enjoy other rights.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Article 12 includes a number of different elements: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126</a:t>
            </a:fld>
            <a:endParaRPr lang="x-none"/>
          </a:p>
        </p:txBody>
      </p:sp>
    </p:spTree>
    <p:extLst>
      <p:ext uri="{BB962C8B-B14F-4D97-AF65-F5344CB8AC3E}">
        <p14:creationId xmlns:p14="http://schemas.microsoft.com/office/powerpoint/2010/main" val="360330721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pPr>
            <a:r>
              <a:rPr lang="en-US" b="1" dirty="0">
                <a:solidFill>
                  <a:prstClr val="black"/>
                </a:solidFill>
                <a:latin typeface="Calibri" panose="020F0502020204030204" pitchFamily="34" charset="0"/>
                <a:ea typeface="Times New Roman" panose="02020603050405020304" pitchFamily="18" charset="0"/>
                <a:cs typeface="Calibri" panose="020F0502020204030204" pitchFamily="34" charset="0"/>
              </a:rPr>
              <a:t>Element 1. Equal recognition before the law</a:t>
            </a:r>
          </a:p>
          <a:p>
            <a:pPr marR="60325" lvl="0" indent="-228600" algn="just">
              <a:lnSpc>
                <a:spcPct val="115000"/>
              </a:lnSpc>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Article 12 requires the recognition of people with disabilities as persons before the law. </a:t>
            </a:r>
          </a:p>
          <a:p>
            <a:pPr marR="60325" lvl="0" indent="-228600" algn="just">
              <a:lnSpc>
                <a:spcPct val="115000"/>
              </a:lnSpc>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This means that they should be protected by, and experience the benefits of, all laws in a country on an equal basis with all other people.</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127</a:t>
            </a:fld>
            <a:endParaRPr lang="x-none"/>
          </a:p>
        </p:txBody>
      </p:sp>
    </p:spTree>
    <p:extLst>
      <p:ext uri="{BB962C8B-B14F-4D97-AF65-F5344CB8AC3E}">
        <p14:creationId xmlns:p14="http://schemas.microsoft.com/office/powerpoint/2010/main" val="36291930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3563" y="1139825"/>
            <a:ext cx="2649537" cy="1490663"/>
          </a:xfrm>
        </p:spPr>
      </p:sp>
      <p:sp>
        <p:nvSpPr>
          <p:cNvPr id="3" name="Notes Placeholder 2"/>
          <p:cNvSpPr>
            <a:spLocks noGrp="1"/>
          </p:cNvSpPr>
          <p:nvPr>
            <p:ph type="body" idx="1"/>
          </p:nvPr>
        </p:nvSpPr>
        <p:spPr>
          <a:xfrm>
            <a:off x="680879" y="2961567"/>
            <a:ext cx="5447030" cy="5736742"/>
          </a:xfrm>
        </p:spPr>
        <p:txBody>
          <a:bodyPr/>
          <a:lstStyle/>
          <a:p>
            <a:pPr marR="60325" lvl="0" algn="just">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Element 2. Legal capacity and decision-making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Very often people with disabilities are denied the protection and benefits of the law. For instance, in some countries, the law may prevent them from getting married because of their disability, or may not allow them to sign contracts (e.g. to rent or buy a home), or they may be denied the right to spend their own money.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According to article 12, people with disabilities have the right to make their own decisions and fully enjoy their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includes: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right to </a:t>
            </a:r>
            <a:r>
              <a:rPr lang="en-US" b="1" u="sng" dirty="0">
                <a:latin typeface="Calibri" panose="020F0502020204030204" pitchFamily="34" charset="0"/>
                <a:ea typeface="Times New Roman" panose="02020603050405020304" pitchFamily="18" charset="0"/>
                <a:cs typeface="Calibri" panose="020F0502020204030204" pitchFamily="34" charset="0"/>
              </a:rPr>
              <a:t>hold</a:t>
            </a:r>
            <a:r>
              <a:rPr lang="en-US" dirty="0">
                <a:latin typeface="Calibri" panose="020F0502020204030204" pitchFamily="34" charset="0"/>
                <a:ea typeface="Times New Roman" panose="02020603050405020304" pitchFamily="18" charset="0"/>
                <a:cs typeface="Calibri" panose="020F0502020204030204" pitchFamily="34" charset="0"/>
              </a:rPr>
              <a:t> rights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right to </a:t>
            </a:r>
            <a:r>
              <a:rPr lang="en-US" b="1" u="sng" dirty="0">
                <a:latin typeface="Calibri" panose="020F0502020204030204" pitchFamily="34" charset="0"/>
                <a:ea typeface="Times New Roman" panose="02020603050405020304" pitchFamily="18" charset="0"/>
                <a:cs typeface="Calibri" panose="020F0502020204030204" pitchFamily="34" charset="0"/>
              </a:rPr>
              <a:t>exercise</a:t>
            </a:r>
            <a:r>
              <a:rPr lang="en-US" dirty="0">
                <a:latin typeface="Calibri" panose="020F0502020204030204" pitchFamily="34" charset="0"/>
                <a:ea typeface="Times New Roman" panose="02020603050405020304" pitchFamily="18" charset="0"/>
                <a:cs typeface="Calibri" panose="020F0502020204030204" pitchFamily="34" charset="0"/>
              </a:rPr>
              <a:t> these rights.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have often been denied the possibility to exercise their rights, resulting in them being prevented from making their own decisions. That is why the right to legal capacity is often said to be “</a:t>
            </a:r>
            <a:r>
              <a:rPr lang="en-US" b="1" dirty="0">
                <a:latin typeface="Calibri" panose="020F0502020204030204" pitchFamily="34" charset="0"/>
                <a:ea typeface="Times New Roman" panose="02020603050405020304" pitchFamily="18" charset="0"/>
                <a:cs typeface="Calibri" panose="020F0502020204030204" pitchFamily="34" charset="0"/>
              </a:rPr>
              <a:t>the right to decide</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Wingdings" panose="05000000000000000000"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example: the right to accept or refuse treatment, to buy a house, to decide where to live, etc.</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concerns all areas of life.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The CRPD states that people with disabilities have the right to make decisions in all aspects of life, including: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Calibri" panose="020F0502020204030204" pitchFamily="34" charset="0"/>
              </a:rPr>
              <a:t>formal decisions</a:t>
            </a:r>
            <a:r>
              <a:rPr lang="en-US" dirty="0">
                <a:latin typeface="Calibri" panose="020F0502020204030204" pitchFamily="34" charset="0"/>
                <a:ea typeface="Times New Roman" panose="02020603050405020304" pitchFamily="18" charset="0"/>
                <a:cs typeface="Calibri" panose="020F0502020204030204" pitchFamily="34" charset="0"/>
              </a:rPr>
              <a:t>: signing contracts, marrying, buying property, consenting to treatment,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Calibri" panose="020F0502020204030204" pitchFamily="34" charset="0"/>
              </a:rPr>
              <a:t>informal, day-to-day decisions</a:t>
            </a:r>
            <a:r>
              <a:rPr lang="en-US" dirty="0">
                <a:latin typeface="Calibri" panose="020F0502020204030204" pitchFamily="34" charset="0"/>
                <a:ea typeface="Times New Roman" panose="02020603050405020304" pitchFamily="18" charset="0"/>
                <a:cs typeface="Calibri" panose="020F0502020204030204" pitchFamily="34" charset="0"/>
              </a:rPr>
              <a:t>: deciding about clothes, meals, activities, personal relationships, etc.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128</a:t>
            </a:fld>
            <a:endParaRPr lang="x-none"/>
          </a:p>
        </p:txBody>
      </p:sp>
    </p:spTree>
    <p:extLst>
      <p:ext uri="{BB962C8B-B14F-4D97-AF65-F5344CB8AC3E}">
        <p14:creationId xmlns:p14="http://schemas.microsoft.com/office/powerpoint/2010/main" val="194051135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41338"/>
            <a:ext cx="5964238" cy="3355975"/>
          </a:xfrm>
        </p:spPr>
      </p:sp>
      <p:sp>
        <p:nvSpPr>
          <p:cNvPr id="3" name="Notes Placeholder 2"/>
          <p:cNvSpPr>
            <a:spLocks noGrp="1"/>
          </p:cNvSpPr>
          <p:nvPr>
            <p:ph type="body" idx="1"/>
          </p:nvPr>
        </p:nvSpPr>
        <p:spPr>
          <a:xfrm>
            <a:off x="680879" y="3896981"/>
            <a:ext cx="5447030" cy="5502026"/>
          </a:xfrm>
        </p:spPr>
        <p:txBody>
          <a:bodyPr/>
          <a:lstStyle/>
          <a:p>
            <a:pPr marR="60325" algn="just"/>
            <a:r>
              <a:rPr lang="en-US"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Legal capacity and decision-making (continued)</a:t>
            </a:r>
          </a:p>
          <a:p>
            <a:pPr marR="60325" algn="just"/>
            <a:endParaRPr lang="en-US" dirty="0">
              <a:ea typeface="Times New Roman" panose="02020603050405020304" pitchFamily="18" charset="0"/>
              <a:cs typeface="Calibri" panose="020F0502020204030204" pitchFamily="34" charset="0"/>
            </a:endParaRPr>
          </a:p>
          <a:p>
            <a:pPr marL="171450" marR="60325"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Mental health, guardianship and other related laws in countries around the world deprive </a:t>
            </a:r>
            <a:r>
              <a:rPr lang="en-GB" dirty="0"/>
              <a:t>people with psychosocial, intellectual or cognitive disabilities</a:t>
            </a:r>
            <a:r>
              <a:rPr lang="en-GB" dirty="0">
                <a:ea typeface="Times New Roman" panose="02020603050405020304" pitchFamily="18" charset="0"/>
                <a:cs typeface="Calibri" panose="020F0502020204030204" pitchFamily="34" charset="0"/>
              </a:rPr>
              <a:t> </a:t>
            </a:r>
            <a:r>
              <a:rPr lang="en-US" dirty="0">
                <a:ea typeface="Times New Roman" panose="02020603050405020304" pitchFamily="18" charset="0"/>
                <a:cs typeface="Calibri" panose="020F0502020204030204" pitchFamily="34" charset="0"/>
              </a:rPr>
              <a:t>from making formal decisions (marriage, buying property and signing contracts, giving or refusing to give consent to health care and treatment). </a:t>
            </a:r>
          </a:p>
          <a:p>
            <a:pPr marL="171450" marR="60325" indent="-171450" algn="just">
              <a:buFont typeface="Arial" panose="020B0604020202020204" pitchFamily="34" charset="0"/>
              <a:buChar char="•"/>
            </a:pPr>
            <a:endParaRPr lang="en-US" dirty="0">
              <a:ea typeface="Times New Roman" panose="02020603050405020304" pitchFamily="18" charset="0"/>
              <a:cs typeface="Calibri" panose="020F0502020204030204" pitchFamily="34" charset="0"/>
            </a:endParaRP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Instead, decisions are often made by court-appointed guardians, mental health and other practitioners and families. </a:t>
            </a: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This formal practice of substitute decision-making has different names in different countries (e.g. guardianship, conservatorship, surrogate, supervision, mentorship, etc.). </a:t>
            </a: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Mental health and related laws also allow practitioners or other persons to make decisions for people, including against their will, such as admitting them to mental health or related services and administering treatment.</a:t>
            </a:r>
            <a:endParaRPr lang="x-none" dirty="0"/>
          </a:p>
          <a:p>
            <a:pPr marL="171450" marR="60325" indent="-171450">
              <a:lnSpc>
                <a:spcPct val="115000"/>
              </a:lnSpc>
              <a:buFont typeface="Arial" panose="020B0604020202020204" pitchFamily="34" charset="0"/>
              <a:buChar char="•"/>
            </a:pP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People with </a:t>
            </a:r>
            <a:r>
              <a:rPr lang="en-GB" dirty="0"/>
              <a:t>psychosocial, intellectual or cognitive disabilities</a:t>
            </a:r>
            <a:r>
              <a:rPr lang="en-GB" dirty="0">
                <a:ea typeface="Times New Roman" panose="02020603050405020304" pitchFamily="18" charset="0"/>
                <a:cs typeface="Calibri" panose="020F0502020204030204" pitchFamily="34" charset="0"/>
              </a:rPr>
              <a:t> </a:t>
            </a:r>
            <a:r>
              <a:rPr lang="en-US" dirty="0">
                <a:ea typeface="Times New Roman" panose="02020603050405020304" pitchFamily="18" charset="0"/>
                <a:cs typeface="Calibri" panose="020F0502020204030204" pitchFamily="34" charset="0"/>
              </a:rPr>
              <a:t>may also be deprived of the right to make informal, day-to-day decisions. </a:t>
            </a:r>
          </a:p>
          <a:p>
            <a:pPr marL="628650" marR="60325" lvl="1" indent="-171450" algn="just">
              <a:buFont typeface="Arial" panose="020B0604020202020204" pitchFamily="34" charset="0"/>
              <a:buChar char="•"/>
            </a:pPr>
            <a:r>
              <a:rPr lang="en-US" dirty="0">
                <a:ea typeface="Times New Roman" panose="02020603050405020304" pitchFamily="18" charset="0"/>
                <a:cs typeface="Calibri" panose="020F0502020204030204" pitchFamily="34" charset="0"/>
              </a:rPr>
              <a:t>These decisions may be made by others, particularly families and other care partners. </a:t>
            </a:r>
            <a:endParaRPr lang="x-none" dirty="0"/>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129</a:t>
            </a:fld>
            <a:endParaRPr lang="x-none"/>
          </a:p>
        </p:txBody>
      </p:sp>
    </p:spTree>
    <p:extLst>
      <p:ext uri="{BB962C8B-B14F-4D97-AF65-F5344CB8AC3E}">
        <p14:creationId xmlns:p14="http://schemas.microsoft.com/office/powerpoint/2010/main" val="172289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Discrimination and the denial of rights have strong impacts on people’s lives.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often face discriminatory attitudes because of negative stereotypes and prejudice that others hold against them.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highlight that people with psychosocial, intellectual or cognitive disabilities are often discriminated against in society. However, each of these groups may experience different forms of discrimination and challenges depending on how they are perceived in different countries or communities.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13</a:t>
            </a:fld>
            <a:endParaRPr lang="en-GB"/>
          </a:p>
        </p:txBody>
      </p:sp>
    </p:spTree>
    <p:extLst>
      <p:ext uri="{BB962C8B-B14F-4D97-AF65-F5344CB8AC3E}">
        <p14:creationId xmlns:p14="http://schemas.microsoft.com/office/powerpoint/2010/main" val="33738612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1243013"/>
            <a:ext cx="5299075" cy="2981325"/>
          </a:xfrm>
        </p:spPr>
      </p:sp>
      <p:sp>
        <p:nvSpPr>
          <p:cNvPr id="3" name="Notes Placeholder 2"/>
          <p:cNvSpPr>
            <a:spLocks noGrp="1"/>
          </p:cNvSpPr>
          <p:nvPr>
            <p:ph type="body" idx="1"/>
          </p:nvPr>
        </p:nvSpPr>
        <p:spPr>
          <a:xfrm>
            <a:off x="680879" y="4359510"/>
            <a:ext cx="5447030" cy="4442351"/>
          </a:xfrm>
        </p:spPr>
        <p:txBody>
          <a:bodyPr/>
          <a:lstStyle/>
          <a:p>
            <a:pPr marL="171450" marR="60325" lvl="0" indent="-171450" algn="just">
              <a:buFont typeface="Arial" panose="020B0604020202020204" pitchFamily="34" charset="0"/>
              <a:buChar char="•"/>
            </a:pPr>
            <a:r>
              <a:rPr lang="en-US"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Legal capacity and decision-making (continued)</a:t>
            </a:r>
            <a:endParaRPr lang="en-US" dirty="0">
              <a:ea typeface="Times New Roman" panose="02020603050405020304" pitchFamily="18" charset="0"/>
              <a:cs typeface="Calibri" panose="020F0502020204030204" pitchFamily="34" charset="0"/>
            </a:endParaRPr>
          </a:p>
          <a:p>
            <a:pPr marL="171450" marR="60325" indent="-171450" algn="just">
              <a:lnSpc>
                <a:spcPct val="115000"/>
              </a:lnSpc>
              <a:spcAft>
                <a:spcPts val="60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Making one’s own decisions is something that many people take for granted. Yet it is often not a reality for many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is profoundly disempowering to deny people the right and opportunity to make decisions in their lives. </a:t>
            </a:r>
          </a:p>
          <a:p>
            <a:pPr marL="628650" marR="60325" lvl="1"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Taking away an individual’s right to make decisions in daily life deprives persons from having any control over their lives and from having their own identity.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Why is the right to make decisions important?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control their own lives.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 full members of their community and for others to respect them as such.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better defend themselves against abuses, exploitation and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It conveys to everyone that people with psychosocial, intellectual or cognitive disabilities must be respected and treated as equals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130</a:t>
            </a:fld>
            <a:endParaRPr lang="x-none"/>
          </a:p>
        </p:txBody>
      </p:sp>
    </p:spTree>
    <p:extLst>
      <p:ext uri="{BB962C8B-B14F-4D97-AF65-F5344CB8AC3E}">
        <p14:creationId xmlns:p14="http://schemas.microsoft.com/office/powerpoint/2010/main" val="108270509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Supported decision-making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CRPD acknowledges that at varying times people may need support to make decisions on their own.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such situations, people must be provided with the opportunity to have support. This is known as </a:t>
            </a:r>
            <a:r>
              <a:rPr lang="en-GB" b="1" dirty="0">
                <a:latin typeface="Calibri" panose="020F0502020204030204" pitchFamily="34" charset="0"/>
                <a:ea typeface="SimSun" panose="02010600030101010101" pitchFamily="2" charset="-122"/>
                <a:cs typeface="Arial" panose="020B0604020202020204" pitchFamily="34" charset="0"/>
              </a:rPr>
              <a:t>supported decision-making</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131</a:t>
            </a:fld>
            <a:endParaRPr lang="x-none"/>
          </a:p>
        </p:txBody>
      </p:sp>
    </p:spTree>
    <p:extLst>
      <p:ext uri="{BB962C8B-B14F-4D97-AF65-F5344CB8AC3E}">
        <p14:creationId xmlns:p14="http://schemas.microsoft.com/office/powerpoint/2010/main" val="11576516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133350"/>
            <a:ext cx="2960688" cy="1666875"/>
          </a:xfrm>
        </p:spPr>
      </p:sp>
      <p:sp>
        <p:nvSpPr>
          <p:cNvPr id="3" name="Notes Placeholder 2"/>
          <p:cNvSpPr>
            <a:spLocks noGrp="1"/>
          </p:cNvSpPr>
          <p:nvPr>
            <p:ph type="body" idx="1"/>
          </p:nvPr>
        </p:nvSpPr>
        <p:spPr>
          <a:xfrm>
            <a:off x="358214" y="1914299"/>
            <a:ext cx="6092361" cy="7374762"/>
          </a:xfrm>
        </p:spPr>
        <p:txBody>
          <a:bodyPr/>
          <a:lstStyle/>
          <a:p>
            <a:pPr marR="60325" algn="just"/>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Supported decision-making (continued</a:t>
            </a:r>
            <a:endParaRPr lang="en-GB" b="1" u="sng" dirty="0">
              <a:latin typeface="Calibri" panose="020F0502020204030204" pitchFamily="34" charset="0"/>
              <a:ea typeface="SimSun" panose="02010600030101010101" pitchFamily="2" charset="-122"/>
              <a:cs typeface="Arial" panose="020B0604020202020204" pitchFamily="34" charset="0"/>
            </a:endParaRPr>
          </a:p>
          <a:p>
            <a:pPr marR="60325" algn="just"/>
            <a:r>
              <a:rPr lang="en-GB" b="1" dirty="0">
                <a:latin typeface="Calibri" panose="020F0502020204030204" pitchFamily="34" charset="0"/>
                <a:ea typeface="SimSun" panose="02010600030101010101" pitchFamily="2" charset="-122"/>
                <a:cs typeface="Arial" panose="020B0604020202020204" pitchFamily="34" charset="0"/>
              </a:rPr>
              <a:t>Support and supporters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Supported decision-making might involve enabling people with disabilities to identify people that they know and trust who can support them to make decisions, whether formal, informal or both. </a:t>
            </a: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Supporters may sometimes be legally recognized (e.g. they may be specified as appointed supporters in representation agreements, advance directives, etc.). </a:t>
            </a: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Supporters can also be informally designated by the person (natural supports, partner, circle of friends, etc.).</a:t>
            </a:r>
          </a:p>
          <a:p>
            <a:pPr marL="171450" marR="60325" lvl="0" indent="-171450" algn="just" defTabSz="914400" rtl="0" eaLnBrk="1" fontAlgn="auto" latinLnBrk="0" hangingPunct="1">
              <a:spcBef>
                <a:spcPts val="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Where such support networks do not exist, people can be assisted in establishing one.</a:t>
            </a:r>
            <a:endParaRPr lang="en-GB" sz="1200" kern="1200" dirty="0">
              <a:solidFill>
                <a:schemeClr val="tx1"/>
              </a:solidFill>
              <a:effectLst/>
              <a:latin typeface="+mn-lt"/>
              <a:ea typeface="+mn-ea"/>
              <a:cs typeface="+mn-cs"/>
            </a:endParaRPr>
          </a:p>
          <a:p>
            <a:pPr marL="171450" marR="60325" indent="-171450" algn="just">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Supporters can do many things. For example, they can: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offer emotional or practical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assist in communication and accommodation;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discuss issues with the person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take time to understand the will and preference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help the person to identify the advantages and disadvantages of a decision;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help the person to weigh up different options or to identify alternatives;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171450" algn="just">
              <a:spcBef>
                <a:spcPts val="0"/>
              </a:spcBef>
              <a:spcAft>
                <a:spcPts val="60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help the person to communicate their decisions to others (e.g. banks, utility companies, restaurants, mental health and other practitioners). </a:t>
            </a:r>
          </a:p>
          <a:p>
            <a:pPr marL="171450" marR="60325"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Supported decision-making gives people the freedom to choose a person who can communicate their wishes and preferences when they are unable to do so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Supporters should not make decisions on behalf of the person or exercise undue influence over them. That is why it is important that people are able to choose supporters who they trust to provide the type of support they need and/or to communicate their decisions if that is desired. Supporters should also respect the fact that persons with disabilities are free to change their minds at all times</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132</a:t>
            </a:fld>
            <a:endParaRPr lang="x-none"/>
          </a:p>
        </p:txBody>
      </p:sp>
    </p:spTree>
    <p:extLst>
      <p:ext uri="{BB962C8B-B14F-4D97-AF65-F5344CB8AC3E}">
        <p14:creationId xmlns:p14="http://schemas.microsoft.com/office/powerpoint/2010/main" val="316862506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SimSun" panose="02010600030101010101" pitchFamily="2" charset="-122"/>
                <a:cs typeface="Calibri" panose="020F0502020204030204" pitchFamily="34" charset="0"/>
              </a:rPr>
              <a:t>Supported decision-making (continued)</a:t>
            </a:r>
          </a:p>
          <a:p>
            <a:pPr marR="60325" algn="just">
              <a:lnSpc>
                <a:spcPct val="115000"/>
              </a:lnSpc>
            </a:pPr>
            <a:endParaRPr lang="en-GB" b="1" dirty="0">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Varying needs for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support needs to be tailored to the person.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Because the ability to make decisions can vary at different times in life, a person may need different levels of support. At times they may need no support in decision-making at all, at other times a small amount of support, and yet at others, more intensive support.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persons with dementia may initially need no or minimal support, whereas later they may need more intensive support.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people may require support only for complex decisions while others may require support for simple, daily decisions.</a:t>
            </a:r>
            <a:r>
              <a:rPr lang="en-GB" dirty="0">
                <a:latin typeface="Calibri" panose="020F0502020204030204" pitchFamily="34" charset="0"/>
                <a:ea typeface="Times New Roman" panose="02020603050405020304" pitchFamily="18" charset="0"/>
                <a:cs typeface="Calibri" panose="020F0502020204030204" pitchFamily="34" charset="0"/>
              </a:rPr>
              <a:t>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In situations of stress, people may need more support than at other times. </a:t>
            </a:r>
          </a:p>
          <a:p>
            <a:pPr marL="628650" marR="60325"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 is important to build on people’s unique abilities to provide appropriate support.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133</a:t>
            </a:fld>
            <a:endParaRPr lang="x-none"/>
          </a:p>
        </p:txBody>
      </p:sp>
    </p:spTree>
    <p:extLst>
      <p:ext uri="{BB962C8B-B14F-4D97-AF65-F5344CB8AC3E}">
        <p14:creationId xmlns:p14="http://schemas.microsoft.com/office/powerpoint/2010/main" val="274753440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200025"/>
            <a:ext cx="4911725" cy="2763838"/>
          </a:xfrm>
        </p:spPr>
      </p:sp>
      <p:sp>
        <p:nvSpPr>
          <p:cNvPr id="3" name="Notes Placeholder 2"/>
          <p:cNvSpPr>
            <a:spLocks noGrp="1"/>
          </p:cNvSpPr>
          <p:nvPr>
            <p:ph type="body" idx="1"/>
          </p:nvPr>
        </p:nvSpPr>
        <p:spPr>
          <a:xfrm>
            <a:off x="387723" y="3210091"/>
            <a:ext cx="5759100" cy="5974910"/>
          </a:xfrm>
        </p:spPr>
        <p:txBody>
          <a:bodyPr/>
          <a:lstStyle/>
          <a:p>
            <a:pPr marR="60325" lvl="0" algn="just">
              <a:lnSpc>
                <a:spcPct val="115000"/>
              </a:lnSpc>
            </a:pPr>
            <a:r>
              <a:rPr lang="en-GB" b="1" u="sng" dirty="0">
                <a:solidFill>
                  <a:prstClr val="black"/>
                </a:solidFill>
                <a:latin typeface="Calibri" panose="020F0502020204030204" pitchFamily="34" charset="0"/>
                <a:ea typeface="SimSun" panose="02010600030101010101" pitchFamily="2" charset="-122"/>
                <a:cs typeface="Calibri" panose="020F0502020204030204" pitchFamily="34" charset="0"/>
              </a:rPr>
              <a:t>Supported decision-making (continued)</a:t>
            </a:r>
            <a:endParaRPr lang="en-GB" b="1"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Respecting the will and preferences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All decisions and forms of support (including the more intensive) must be based on the </a:t>
            </a:r>
            <a:r>
              <a:rPr lang="en-GB" b="1" u="sng" dirty="0">
                <a:latin typeface="Calibri" panose="020F0502020204030204" pitchFamily="34" charset="0"/>
                <a:ea typeface="SimSun" panose="02010600030101010101" pitchFamily="2" charset="-122"/>
                <a:cs typeface="Arial" panose="020B0604020202020204" pitchFamily="34" charset="0"/>
              </a:rPr>
              <a:t>will and preferences</a:t>
            </a:r>
            <a:r>
              <a:rPr lang="en-GB" dirty="0">
                <a:latin typeface="Calibri" panose="020F0502020204030204" pitchFamily="34" charset="0"/>
                <a:ea typeface="SimSun" panose="02010600030101010101" pitchFamily="2" charset="-122"/>
                <a:cs typeface="Arial" panose="020B0604020202020204" pitchFamily="34" charset="0"/>
              </a:rPr>
              <a:t> of the person concerned, not on what others’ perceive as being in their best interest.</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Sometimes it may not be feasible to determine the person’s actual will and preferences, even after using alternative communication methods, accommodations or other forms of support. </a:t>
            </a: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those situations, others have to make a </a:t>
            </a:r>
            <a:r>
              <a:rPr lang="en-GB" b="1" u="sng" dirty="0">
                <a:latin typeface="Calibri" panose="020F0502020204030204" pitchFamily="34" charset="0"/>
                <a:ea typeface="SimSun" panose="02010600030101010101" pitchFamily="2" charset="-122"/>
                <a:cs typeface="Arial" panose="020B0604020202020204" pitchFamily="34" charset="0"/>
              </a:rPr>
              <a:t>best interpretation of the will and preferences of the person</a:t>
            </a:r>
            <a:r>
              <a:rPr lang="en-GB" dirty="0">
                <a:latin typeface="Calibri" panose="020F0502020204030204" pitchFamily="34" charset="0"/>
                <a:ea typeface="SimSun" panose="02010600030101010101" pitchFamily="2" charset="-122"/>
                <a:cs typeface="Arial" panose="020B0604020202020204" pitchFamily="34" charset="0"/>
              </a:rPr>
              <a:t>. This might entail finding out what the person has said they would want in these particular circumstances or drawing on one’s knowledge of the person (e.g. finding what values and beliefs the person holds that may be relevant to the situation). </a:t>
            </a: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Even when a decision based on the best interpretation of the will and preferences of the person has to be made, attempts should be made regularly afterwards to check how the person is responding to the decision and whether their ability to communicate decisions has improved.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very different from traditional models like substitute decision-making and guardianship where the “best interest” of the person is defined by other people (e.g. mental health and other practitioners, family members, guardians) even against the person’s will.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CRPD says models which do not respect the will and preferences of the person violate human rights and must be replaced by supported decision-making.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134</a:t>
            </a:fld>
            <a:endParaRPr lang="x-none"/>
          </a:p>
        </p:txBody>
      </p:sp>
    </p:spTree>
    <p:extLst>
      <p:ext uri="{BB962C8B-B14F-4D97-AF65-F5344CB8AC3E}">
        <p14:creationId xmlns:p14="http://schemas.microsoft.com/office/powerpoint/2010/main" val="13466612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1243013"/>
            <a:ext cx="3787775" cy="2132012"/>
          </a:xfrm>
        </p:spPr>
      </p:sp>
      <p:sp>
        <p:nvSpPr>
          <p:cNvPr id="3" name="Notes Placeholder 2"/>
          <p:cNvSpPr>
            <a:spLocks noGrp="1"/>
          </p:cNvSpPr>
          <p:nvPr>
            <p:ph type="body" idx="1"/>
          </p:nvPr>
        </p:nvSpPr>
        <p:spPr>
          <a:xfrm>
            <a:off x="463377" y="3489679"/>
            <a:ext cx="5853666" cy="6150947"/>
          </a:xfrm>
        </p:spPr>
        <p:txBody>
          <a:bodyPr/>
          <a:lstStyle/>
          <a:p>
            <a:pPr marR="60325" lvl="0" algn="just">
              <a:lnSpc>
                <a:spcPct val="115000"/>
              </a:lnSpc>
            </a:pPr>
            <a:r>
              <a:rPr lang="en-GB" b="1" u="sng" dirty="0">
                <a:solidFill>
                  <a:prstClr val="black"/>
                </a:solidFill>
                <a:latin typeface="Calibri" panose="020F0502020204030204" pitchFamily="34" charset="0"/>
                <a:ea typeface="SimSun" panose="02010600030101010101" pitchFamily="2" charset="-122"/>
                <a:cs typeface="Calibri" panose="020F0502020204030204" pitchFamily="34" charset="0"/>
              </a:rPr>
              <a:t>Supported decision-making (continued)</a:t>
            </a:r>
            <a:endParaRPr lang="en-GB"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is crucial about Article 12 is that people must be able to make decisions for themselves about all aspects of their lives. It includes the right to take risks and to make mistakes, like anyone else. </a:t>
            </a: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also essential to remember that supported decision-making is voluntary. It cannot be imposed on a person. If someone refuses offers of support, their wish must be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Facilitators need to be prepared for questions about applying article 12 in challenging situations (e.g. when a person appears to others to be completely unable to communicate, or when a person makes a decision that appears dangerous to others, etc.). The person must always drive decisions about his or her life, even in challenging situations which will require individualized support as determined by the person to be helpful. Building relationships and understanding the individual’s will and preferences in advance will often help to ensure that effective knowledge and strategies are in place to respect the individual’s right to decide, even in challenging circumstances.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also raise concern about their current legal and policy context. Remind the group that</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advocate for policy change and law reform. Even though changes in laws and policies may not happen immediately, a lot can be done at the individual level on a day-by-day basis to change attitudes and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issues are covered in more detail in the module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Supported decision-making and advance planning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which addresses more complex examples. However, participants may be encouraged to think in advance about these issues.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135</a:t>
            </a:fld>
            <a:endParaRPr lang="x-none"/>
          </a:p>
        </p:txBody>
      </p:sp>
    </p:spTree>
    <p:extLst>
      <p:ext uri="{BB962C8B-B14F-4D97-AF65-F5344CB8AC3E}">
        <p14:creationId xmlns:p14="http://schemas.microsoft.com/office/powerpoint/2010/main" val="417198996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819150"/>
            <a:ext cx="2265362" cy="1274763"/>
          </a:xfrm>
        </p:spPr>
      </p:sp>
      <p:sp>
        <p:nvSpPr>
          <p:cNvPr id="3" name="Notes Placeholder 2"/>
          <p:cNvSpPr>
            <a:spLocks noGrp="1"/>
          </p:cNvSpPr>
          <p:nvPr>
            <p:ph type="body" idx="1"/>
          </p:nvPr>
        </p:nvSpPr>
        <p:spPr>
          <a:xfrm>
            <a:off x="680879" y="2319549"/>
            <a:ext cx="5447030" cy="637876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5.2: What changes does article 12 bring? (15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would respecting and implementing article 12 improve the lives of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indent="-228600">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Possible responses might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disabilities will have greater control over their lives.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be empowered to make decisions such as where they want to live, the number of children they want to have, whether to receive treatment, etc.</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If people with disabilities are finding it difficult to make decisions about their finances or other matters on their own, they can access appropriate support to make these important life decisions.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Respecting the right to make your own decisions can help change power imbalances between people who are using services and the service providers.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If this right is respected, people with disabilities will be equal to everyone else.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dirty="0">
                <a:solidFill>
                  <a:srgbClr val="4F81BD"/>
                </a:solidFill>
              </a:rPr>
              <a:t>People with disabilities will lead more fulfilling lives.</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GB" dirty="0">
                <a:solidFill>
                  <a:srgbClr val="4F81BD"/>
                </a:solidFill>
              </a:rPr>
              <a:t>People with disabilities will feel and be respected and will gain more confidence.</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People with disabilities will be able to get married.</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They will be able to rent or buy a home.</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They will be able to decide how to spend their money.</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Forced institutionalization will be ended and people will be able to decide where to live.</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Others will become familiar with their preferences, will have to listen to them and will respect their decisions.</a:t>
            </a:r>
            <a:endParaRPr lang="x-none" dirty="0"/>
          </a:p>
          <a:p>
            <a:pPr marL="228600" marR="60325" lvl="0" indent="-228600">
              <a:lnSpc>
                <a:spcPct val="115000"/>
              </a:lnSpc>
              <a:spcBef>
                <a:spcPts val="0"/>
              </a:spcBef>
              <a:spcAft>
                <a:spcPts val="0"/>
              </a:spcAft>
              <a:buFont typeface="Symbol" panose="05050102010706020507" pitchFamily="18" charset="2"/>
              <a:buChar char=""/>
            </a:pPr>
            <a:r>
              <a:rPr lang="en-US" dirty="0">
                <a:solidFill>
                  <a:srgbClr val="4F81BD"/>
                </a:solidFill>
                <a:ea typeface="Times New Roman" panose="02020603050405020304" pitchFamily="18" charset="0"/>
                <a:cs typeface="Calibri" panose="020F0502020204030204" pitchFamily="34" charset="0"/>
              </a:rPr>
              <a:t>People with disabilities will be able to find support to make decisions based on their own wills and preferences instead of having others make decisions for them based on perceived best interest.</a:t>
            </a:r>
            <a:endParaRPr lang="x-none" dirty="0"/>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136</a:t>
            </a:fld>
            <a:endParaRPr lang="x-none"/>
          </a:p>
        </p:txBody>
      </p:sp>
    </p:spTree>
    <p:extLst>
      <p:ext uri="{BB962C8B-B14F-4D97-AF65-F5344CB8AC3E}">
        <p14:creationId xmlns:p14="http://schemas.microsoft.com/office/powerpoint/2010/main" val="9489173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137</a:t>
            </a:fld>
            <a:endParaRPr lang="x-none"/>
          </a:p>
        </p:txBody>
      </p:sp>
    </p:spTree>
    <p:extLst>
      <p:ext uri="{BB962C8B-B14F-4D97-AF65-F5344CB8AC3E}">
        <p14:creationId xmlns:p14="http://schemas.microsoft.com/office/powerpoint/2010/main" val="193635709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6.1: Discussion on article 16 (</a:t>
            </a:r>
            <a:r>
              <a:rPr lang="en-GB"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9">
                  <a:extLst>
                    <a:ext uri="{A12FA001-AC4F-418D-AE19-62706E023703}">
                      <ahyp:hlinkClr xmlns:ahyp="http://schemas.microsoft.com/office/drawing/2018/hyperlinkcolor" val="tx"/>
                    </a:ext>
                  </a:extLst>
                </a:hlinkClick>
              </a:rPr>
              <a:t>22</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United Nations (UN) Enable, 2012 #60">
                  <a:extLst>
                    <a:ext uri="{A12FA001-AC4F-418D-AE19-62706E023703}">
                      <ahyp:hlinkClr xmlns:ahyp="http://schemas.microsoft.com/office/drawing/2018/hyperlinkcolor" val="tx"/>
                    </a:ext>
                  </a:extLst>
                </a:hlinkClick>
              </a:rPr>
              <a:t>21</a:t>
            </a:r>
            <a:r>
              <a:rPr lang="en-GB" b="1" i="1" dirty="0">
                <a:latin typeface="Calibri" panose="020F0502020204030204" pitchFamily="34" charset="0"/>
                <a:ea typeface="SimSun" panose="02010600030101010101" pitchFamily="2" charset="-122"/>
                <a:cs typeface="Arial" panose="020B0604020202020204" pitchFamily="34" charset="0"/>
              </a:rPr>
              <a:t>) of the CRPD - Freedom from exploitation, violence and abuse (15 min.</a:t>
            </a:r>
            <a:r>
              <a:rPr lang="en-GB" b="1" i="1" dirty="0">
                <a:latin typeface="Calibri" panose="020F0502020204030204" pitchFamily="34" charset="0"/>
                <a:ea typeface="Malgun Gothic" panose="020B0503020000020004" pitchFamily="34" charset="-127"/>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it may be necessary to read through article 16 of the CRPD together with participants and to provide any necessary explanation.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1. States Parties shall take all appropriate legislative, administrative, social, educational and other measures to protect persons with disabilities, both within and outside the home, from all forms of exploitation, violence and abuse, including their gender-based aspects.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make laws and rules to make sure that people with disabilities are protected  within and outside their home from violence, and from being exploited or abused.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138</a:t>
            </a:fld>
            <a:endParaRPr lang="x-none"/>
          </a:p>
        </p:txBody>
      </p:sp>
    </p:spTree>
    <p:extLst>
      <p:ext uri="{BB962C8B-B14F-4D97-AF65-F5344CB8AC3E}">
        <p14:creationId xmlns:p14="http://schemas.microsoft.com/office/powerpoint/2010/main" val="102206201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2. States Parties shall also take all appropriate measures to prevent all forms of exploitation, violence and abuse by ensuring, inter alia, appropriate forms of gender- and age-sensitive assistance and support for persons with disabilities and their families and caregivers, including through the provision of information and education on how to avoid, recognize and report instances of exploitation, violence and abuse. States Parties shall ensure that protection services are age-, gender- and disability-sensitive.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prevent abuse by giving support, information and training to persons with disabilities, their families and caregivers. Everybody should learn how to avoid, recognize and report violence and abuse. They should make sure that support for preventing abuse takes into account women, older persons, children and persons with different kinds of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139</a:t>
            </a:fld>
            <a:endParaRPr lang="x-none"/>
          </a:p>
        </p:txBody>
      </p:sp>
    </p:spTree>
    <p:extLst>
      <p:ext uri="{BB962C8B-B14F-4D97-AF65-F5344CB8AC3E}">
        <p14:creationId xmlns:p14="http://schemas.microsoft.com/office/powerpoint/2010/main" val="422276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1" y="3608763"/>
            <a:ext cx="5447030" cy="5833390"/>
          </a:xfrm>
        </p:spPr>
        <p:txBody>
          <a:bodyPr/>
          <a:lstStyle/>
          <a:p>
            <a:pPr marL="171450" marR="60325" indent="-171450" algn="just">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Discrimination is the result of complex factors which need to be addressed at different levels. </a:t>
            </a:r>
            <a:endParaRPr lang="x-none">
              <a:latin typeface="Calibri" panose="020F0502020204030204" pitchFamily="34" charset="0"/>
              <a:ea typeface="SimSun" panose="02010600030101010101" pitchFamily="2" charset="-122"/>
              <a:cs typeface="Arial" panose="020B0604020202020204" pitchFamily="34" charset="0"/>
            </a:endParaRPr>
          </a:p>
          <a:p>
            <a:pPr marL="628650" marR="60325" lvl="1" indent="-171450" algn="just">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To fight discrimination it is necessary to address misinformation, prejudice and the fear of difference that some people may have. Sometimes people are not aware that their behaviour is discriminatory because they have internalized certain societal beliefs and norms all their lives.</a:t>
            </a:r>
            <a:endParaRPr lang="en-GB" dirty="0">
              <a:solidFill>
                <a:schemeClr val="tx1"/>
              </a:solidFill>
              <a:latin typeface="Calibri" panose="020F0502020204030204" pitchFamily="34" charset="0"/>
              <a:ea typeface="SimSun" panose="02010600030101010101" pitchFamily="2" charset="-122"/>
              <a:cs typeface="Arial" panose="020B0604020202020204" pitchFamily="34" charset="0"/>
            </a:endParaRPr>
          </a:p>
          <a:p>
            <a:pPr marL="628650" marR="60325" lvl="1" indent="-171450" algn="just">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 also happens at the systemic level and, as a consequence, needs to be addressed at this level: this is often referred to as “institutionalized discrimination” or “systemic discrimination”. </a:t>
            </a:r>
          </a:p>
          <a:p>
            <a:pPr marL="628650" marR="60325" lvl="1" indent="-171450" algn="just">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Discriminatory laws, policies, discrimination embedded in the health or social system, poverty and power inequalities in society are also examples of factors that prevent people from enjoying their rights and may make people feel that efforts to change the situation and to obtain redress are hopeless. Although these systemic issues may seem harder to address, a lot can be done at this level.</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this training focuses on discrimination rather than stigma because it allows people an opportunity to consider the problem as a whole and may motivate people to argue for changes in laws, policies and other systemic issues as well as to address negative attitudes.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342417137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3. In order to prevent the occurrence of all forms of exploitation, violence and abuse, States Parties shall ensure that all facilities and programmes designed to serve persons with disabilities are effectively monitored by independent authorities.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make sure that services that support people with disabilities are properly checked by an independent body.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140</a:t>
            </a:fld>
            <a:endParaRPr lang="x-none"/>
          </a:p>
        </p:txBody>
      </p:sp>
    </p:spTree>
    <p:extLst>
      <p:ext uri="{BB962C8B-B14F-4D97-AF65-F5344CB8AC3E}">
        <p14:creationId xmlns:p14="http://schemas.microsoft.com/office/powerpoint/2010/main" val="427886969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4. States Parties shall take all appropriate measures to promote the physical, cognitive and psychological recovery, rehabilitation and social reintegration of persons with disabilities who become victims of any form of exploitation, violence or abuse, including through the provision of protection services. Such recovery and reintegration shall take place in an environment that fosters the health, welfare, self-respect, dignity and autonomy of the person and takes into account gender- and age-specific needs.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sz="1600" dirty="0">
              <a:solidFill>
                <a:srgbClr val="8064A2"/>
              </a:solidFill>
              <a:latin typeface="Calibri" panose="020F0502020204030204" pitchFamily="34" charset="0"/>
              <a:ea typeface="Times New Roman" panose="02020603050405020304" pitchFamily="18" charset="0"/>
            </a:endParaRPr>
          </a:p>
          <a:p>
            <a:r>
              <a:rPr lang="en-US" sz="1600" dirty="0">
                <a:solidFill>
                  <a:srgbClr val="8064A2"/>
                </a:solidFill>
                <a:latin typeface="Calibri" panose="020F0502020204030204" pitchFamily="34" charset="0"/>
                <a:ea typeface="Times New Roman" panose="02020603050405020304" pitchFamily="18" charset="0"/>
              </a:rPr>
              <a:t>Countries must make sure that people with disabilities who have been abused get the help and support they need to keep them safe and help them recover from the abuse</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141</a:t>
            </a:fld>
            <a:endParaRPr lang="x-none"/>
          </a:p>
        </p:txBody>
      </p:sp>
    </p:spTree>
    <p:extLst>
      <p:ext uri="{BB962C8B-B14F-4D97-AF65-F5344CB8AC3E}">
        <p14:creationId xmlns:p14="http://schemas.microsoft.com/office/powerpoint/2010/main" val="57853895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5. States Parties shall put in place effective legislation and policies, including women- and child-focused legislation and policies, to ensure that instances of exploitation, violence and abuse against persons with disabilities are identified, investigated and, where appropriate, prosecuted.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Countries must make sure they create laws and policies (including ones that focus on women and children) to effectively find out if abuses are occurring, to investigate these and take abusers to court.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142</a:t>
            </a:fld>
            <a:endParaRPr lang="x-none"/>
          </a:p>
        </p:txBody>
      </p:sp>
    </p:spTree>
    <p:extLst>
      <p:ext uri="{BB962C8B-B14F-4D97-AF65-F5344CB8AC3E}">
        <p14:creationId xmlns:p14="http://schemas.microsoft.com/office/powerpoint/2010/main" val="110274318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other articles of the CRPD are relevant to the topics of 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Many articles of the CRPD are relevant to this topic, the most obvious answers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10 (the right to life)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14 (the right to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15 (the right to freedom from torture or cruel, inhuman or degrading treatment or punishment)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Calibri" panose="020F0502020204030204" pitchFamily="34" charset="0"/>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17 (protecting the integrity of the person).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143</a:t>
            </a:fld>
            <a:endParaRPr lang="x-none"/>
          </a:p>
        </p:txBody>
      </p:sp>
    </p:spTree>
    <p:extLst>
      <p:ext uri="{BB962C8B-B14F-4D97-AF65-F5344CB8AC3E}">
        <p14:creationId xmlns:p14="http://schemas.microsoft.com/office/powerpoint/2010/main" val="254385794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257175"/>
            <a:ext cx="3262312" cy="1835150"/>
          </a:xfrm>
        </p:spPr>
      </p:sp>
      <p:sp>
        <p:nvSpPr>
          <p:cNvPr id="3" name="Notes Placeholder 2"/>
          <p:cNvSpPr>
            <a:spLocks noGrp="1"/>
          </p:cNvSpPr>
          <p:nvPr>
            <p:ph type="body" idx="1"/>
          </p:nvPr>
        </p:nvSpPr>
        <p:spPr>
          <a:xfrm>
            <a:off x="255330" y="2091737"/>
            <a:ext cx="6154776" cy="7196815"/>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6.2: Freedom from exploitation, violence and abuse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 </a:t>
            </a:r>
          </a:p>
          <a:p>
            <a:pPr marL="270510" marR="0" indent="-27051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Warning:</a:t>
            </a:r>
            <a:r>
              <a:rPr lang="en-GB" dirty="0">
                <a:latin typeface="Calibri" panose="020F0502020204030204" pitchFamily="34" charset="0"/>
                <a:ea typeface="SimSun" panose="02010600030101010101" pitchFamily="2" charset="-122"/>
                <a:cs typeface="Arial" panose="020B0604020202020204" pitchFamily="34" charset="0"/>
              </a:rPr>
              <a:t> This activity may provoke strong emotional responses from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Facilitators should be mindful of this. Prior to this activity, let participants know that they should feel free to voice their emotions, take a pause or step out of the training session until the end of the activity. The facilitator should also be mindful of any sign of distress shown by participants and should be prepared to provide support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Arial" panose="020B0604020202020204" pitchFamily="34" charset="0"/>
              </a:rPr>
              <a:t>Some participants may raise the issues of seclusion and restraints and forced admission and treatment in mental health and social services during this exercise. Inform the group that these topics will be discussed in more depth in other modules.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to consider this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kinds of violence, exploitation and abuse do you think</a:t>
            </a:r>
            <a:r>
              <a:rPr lang="en-US"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Possible responses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are often victims of physical, sexual, emotional abuse and neglect in the community and in services (e.g. through chaining, shackling, isolation in rooms or sheds, abuses by religious or traditional healers).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can be victims of financial exploitation (e.g. family members may forcibly move them into residential care in order to sell the family home and take over their finances or assets)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Many experience seclusion and restraint, detention and forced treatment in mental health and social services. They may be threatened with these practices if they do not consent to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can be victims of forced sterilization or abortion.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who use mental health and social services are often neglected, not offered any meaningful activities and are heavily medicated so that they are “easier to manage”.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disabilities are sometimes used for medical experiments without their informed consent.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are sometimes ill-treated by law enforcement officials.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may be bullied, raped or robbed.</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144</a:t>
            </a:fld>
            <a:endParaRPr lang="x-none"/>
          </a:p>
        </p:txBody>
      </p:sp>
      <p:pic>
        <p:nvPicPr>
          <p:cNvPr id="5" name="Picture 4">
            <a:extLst>
              <a:ext uri="{FF2B5EF4-FFF2-40B4-BE49-F238E27FC236}">
                <a16:creationId xmlns:a16="http://schemas.microsoft.com/office/drawing/2014/main" id="{962598F4-B58C-43AA-94A1-F8A78F696DA1}"/>
              </a:ext>
            </a:extLst>
          </p:cNvPr>
          <p:cNvPicPr>
            <a:picLocks noChangeAspect="1"/>
          </p:cNvPicPr>
          <p:nvPr/>
        </p:nvPicPr>
        <p:blipFill>
          <a:blip r:embed="rId3"/>
          <a:stretch>
            <a:fillRect/>
          </a:stretch>
        </p:blipFill>
        <p:spPr>
          <a:xfrm>
            <a:off x="398683" y="2321196"/>
            <a:ext cx="223953" cy="245231"/>
          </a:xfrm>
          <a:prstGeom prst="rect">
            <a:avLst/>
          </a:prstGeom>
        </p:spPr>
      </p:pic>
    </p:spTree>
    <p:extLst>
      <p:ext uri="{BB962C8B-B14F-4D97-AF65-F5344CB8AC3E}">
        <p14:creationId xmlns:p14="http://schemas.microsoft.com/office/powerpoint/2010/main" val="18319413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Then 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would being free from </a:t>
            </a:r>
            <a:r>
              <a:rPr lang="en-GB" b="1" dirty="0">
                <a:latin typeface="Calibri" panose="020F0502020204030204" pitchFamily="34" charset="0"/>
                <a:ea typeface="SimSun" panose="02010600030101010101" pitchFamily="2" charset="-122"/>
                <a:cs typeface="Arial" panose="020B0604020202020204" pitchFamily="34" charset="0"/>
              </a:rPr>
              <a:t>exploitation, violence and abuse </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improve the lives of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Possible responses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be free from abuse (physical, emotional and sexual), and can feel safe in the community and in places where they </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are supposed to be receiving</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support, and can trust the people who provide them with care and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will be free from seclusion,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physical and chemical restraints, forced treatment, forced sterilization or abortion as well as other coercive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always have a say in what treatments they receive and will never be forced into a treatment they do not want.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will be treated with dignity and respect.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145</a:t>
            </a:fld>
            <a:endParaRPr lang="x-none"/>
          </a:p>
        </p:txBody>
      </p:sp>
    </p:spTree>
    <p:extLst>
      <p:ext uri="{BB962C8B-B14F-4D97-AF65-F5344CB8AC3E}">
        <p14:creationId xmlns:p14="http://schemas.microsoft.com/office/powerpoint/2010/main" val="33288948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146</a:t>
            </a:fld>
            <a:endParaRPr lang="x-none"/>
          </a:p>
        </p:txBody>
      </p:sp>
    </p:spTree>
    <p:extLst>
      <p:ext uri="{BB962C8B-B14F-4D97-AF65-F5344CB8AC3E}">
        <p14:creationId xmlns:p14="http://schemas.microsoft.com/office/powerpoint/2010/main" val="159925346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7.1: Discussion on article 19 of the CRPD – Living independently and being included in the community (10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does it mean for you to live independently and to be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if necessary, ask participants to read through article 19 of the CRPD, using the following slides: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147</a:t>
            </a:fld>
            <a:endParaRPr lang="x-none"/>
          </a:p>
        </p:txBody>
      </p:sp>
    </p:spTree>
    <p:extLst>
      <p:ext uri="{BB962C8B-B14F-4D97-AF65-F5344CB8AC3E}">
        <p14:creationId xmlns:p14="http://schemas.microsoft.com/office/powerpoint/2010/main" val="304954130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60325" indent="-360045" algn="just">
              <a:lnSpc>
                <a:spcPct val="115000"/>
              </a:lnSpc>
              <a:spcBef>
                <a:spcPts val="0"/>
              </a:spcBef>
              <a:spcAft>
                <a:spcPts val="0"/>
              </a:spcAft>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19 - Living independently and being included in the community</a:t>
            </a:r>
            <a:endParaRPr lang="x-none" u="sng" dirty="0">
              <a:latin typeface="Calibri" panose="020F0502020204030204" pitchFamily="34" charset="0"/>
              <a:ea typeface="SimSun" panose="02010600030101010101" pitchFamily="2" charset="-122"/>
              <a:cs typeface="Arial" panose="020B0604020202020204" pitchFamily="34" charset="0"/>
            </a:endParaRPr>
          </a:p>
          <a:p>
            <a:pPr marL="360045" marR="60325" indent="-360045"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States Parties to this Convention recognize the equal right of all persons with disabilities to live in the community, with choices equal to others, and shall take effective and appropriate measures to facilitate full enjoyment by persons with disabilities of this right and their full inclusion and participation in the community, including by ensuring that: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600" dirty="0">
                <a:solidFill>
                  <a:srgbClr val="8064A2"/>
                </a:solidFill>
                <a:latin typeface="Calibri" panose="020F0502020204030204" pitchFamily="34" charset="0"/>
                <a:cs typeface="Calibri" panose="020F0502020204030204" pitchFamily="34" charset="0"/>
              </a:rPr>
              <a:t>People with disabilities have the right to live like other people and to have the same choices in life. Countries should make sure that people with disabilities:</a:t>
            </a:r>
            <a:endParaRPr lang="x-none" sz="1600" dirty="0">
              <a:solidFill>
                <a:srgbClr val="8064A2"/>
              </a:solidFill>
              <a:latin typeface="Calibri" panose="020F0502020204030204" pitchFamily="34"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148</a:t>
            </a:fld>
            <a:endParaRPr lang="x-none"/>
          </a:p>
        </p:txBody>
      </p:sp>
    </p:spTree>
    <p:extLst>
      <p:ext uri="{BB962C8B-B14F-4D97-AF65-F5344CB8AC3E}">
        <p14:creationId xmlns:p14="http://schemas.microsoft.com/office/powerpoint/2010/main" val="120137468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spcBef>
                <a:spcPts val="0"/>
              </a:spcBef>
              <a:spcAft>
                <a:spcPts val="0"/>
              </a:spcAft>
              <a:tabLst>
                <a:tab pos="457200" algn="l"/>
              </a:tabLst>
            </a:pPr>
            <a:r>
              <a:rPr lang="en-US" b="1" u="sng" dirty="0">
                <a:solidFill>
                  <a:srgbClr val="000000"/>
                </a:solidFill>
                <a:latin typeface="Calibri" panose="020F0502020204030204" pitchFamily="34" charset="0"/>
                <a:ea typeface="Times New Roman" panose="02020603050405020304" pitchFamily="18" charset="0"/>
              </a:rPr>
              <a:t>Article 19 - Living independently and being included in the community </a:t>
            </a:r>
            <a:r>
              <a:rPr lang="en-US" b="1" dirty="0">
                <a:solidFill>
                  <a:srgbClr val="000000"/>
                </a:solidFill>
                <a:latin typeface="Calibri" panose="020F0502020204030204" pitchFamily="34" charset="0"/>
                <a:ea typeface="Times New Roman" panose="02020603050405020304" pitchFamily="18" charset="0"/>
              </a:rPr>
              <a:t>(continued)</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60325" lvl="0" indent="-342900" algn="just">
              <a:lnSpc>
                <a:spcPct val="115000"/>
              </a:lnSpc>
              <a:spcBef>
                <a:spcPts val="0"/>
              </a:spcBef>
              <a:spcAft>
                <a:spcPts val="0"/>
              </a:spcAft>
              <a:buFont typeface="+mj-lt"/>
              <a:buAutoNum type="alphaLcPeriod"/>
              <a:tabLst>
                <a:tab pos="457200" algn="l"/>
              </a:tabLs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Persons with disabilities have the opportunity to choose their place of residence and where and with whom they live on an equal basis with others and are not obliged to live in a particular living arrangement;</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Can choose where to live and with who. They should not be forced to live somewhere if they do not want to;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149</a:t>
            </a:fld>
            <a:endParaRPr lang="x-none"/>
          </a:p>
        </p:txBody>
      </p:sp>
    </p:spTree>
    <p:extLst>
      <p:ext uri="{BB962C8B-B14F-4D97-AF65-F5344CB8AC3E}">
        <p14:creationId xmlns:p14="http://schemas.microsoft.com/office/powerpoint/2010/main" val="344268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1.2: Discussion – That’s not who I am!</a:t>
            </a:r>
            <a:r>
              <a:rPr lang="en-GB"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(35 min.)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An effective way of challenging the misconceptions among participants would be to have someone with a psychosocial, cognitive or intellectual disability come and talk to the group about how prejudices and negative attitudes have been barriers in their life and how they have overcome them. This can be a very powerful exercise and facilitators should do their best to use this opportunity.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questions (though keep in mind that these questions may be difficult for some participants):</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Can you think of an occasion when you felt that you were discriminated against?</a:t>
            </a:r>
            <a:endParaRPr lang="x-none" b="1">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this question, ask participants to avoid using details (such as names, places etc.) that would allow a specific individual to be identified.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15</a:t>
            </a:fld>
            <a:endParaRPr lang="en-GB"/>
          </a:p>
        </p:txBody>
      </p:sp>
    </p:spTree>
    <p:extLst>
      <p:ext uri="{BB962C8B-B14F-4D97-AF65-F5344CB8AC3E}">
        <p14:creationId xmlns:p14="http://schemas.microsoft.com/office/powerpoint/2010/main" val="334544496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tabLst>
                <a:tab pos="457200" algn="l"/>
              </a:tabLst>
            </a:pPr>
            <a:r>
              <a:rPr lang="en-US" b="1" u="sng" dirty="0">
                <a:solidFill>
                  <a:srgbClr val="000000"/>
                </a:solidFill>
                <a:latin typeface="Calibri" panose="020F0502020204030204" pitchFamily="34" charset="0"/>
                <a:ea typeface="Times New Roman" panose="02020603050405020304" pitchFamily="18" charset="0"/>
              </a:rPr>
              <a:t>Article 19 - Living independently and being included in the community </a:t>
            </a:r>
            <a:r>
              <a:rPr lang="en-US" b="1" dirty="0">
                <a:solidFill>
                  <a:srgbClr val="000000"/>
                </a:solidFill>
                <a:latin typeface="Calibri" panose="020F0502020204030204" pitchFamily="34" charset="0"/>
                <a:ea typeface="Times New Roman" panose="02020603050405020304" pitchFamily="18" charset="0"/>
              </a:rPr>
              <a:t>(continued)</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p>
          <a:p>
            <a:pPr marR="60325" lvl="0" algn="just">
              <a:lnSpc>
                <a:spcPct val="115000"/>
              </a:lnSpc>
              <a:spcBef>
                <a:spcPts val="0"/>
              </a:spcBef>
              <a:spcAft>
                <a:spcPts val="0"/>
              </a:spcAft>
              <a:tabLst>
                <a:tab pos="457200" algn="l"/>
              </a:tabLs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b. 	Persons with disabilities have access to a range of in-home, residential and other community support services, including personal assistance necessary to support living and inclusion in the community, and to prevent isolation or segregation from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US" sz="1400" dirty="0">
                <a:solidFill>
                  <a:srgbClr val="8064A2"/>
                </a:solidFill>
                <a:latin typeface="Calibri" panose="020F0502020204030204" pitchFamily="34" charset="0"/>
                <a:ea typeface="Times New Roman" panose="02020603050405020304" pitchFamily="18" charset="0"/>
                <a:cs typeface="Calibri" panose="020F0502020204030204" pitchFamily="34" charset="0"/>
              </a:rPr>
              <a:t>Have access to a lot of different community services so they can live with others in the community. They should not live in places that isolate them or keeps them away from their community;</a:t>
            </a:r>
            <a:endParaRPr lang="x-none" sz="14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150</a:t>
            </a:fld>
            <a:endParaRPr lang="x-none"/>
          </a:p>
        </p:txBody>
      </p:sp>
    </p:spTree>
    <p:extLst>
      <p:ext uri="{BB962C8B-B14F-4D97-AF65-F5344CB8AC3E}">
        <p14:creationId xmlns:p14="http://schemas.microsoft.com/office/powerpoint/2010/main" val="118881411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lvl="0" algn="just">
              <a:lnSpc>
                <a:spcPct val="115000"/>
              </a:lnSpc>
              <a:tabLst>
                <a:tab pos="457200" algn="l"/>
              </a:tabLst>
            </a:pPr>
            <a:r>
              <a:rPr lang="en-US" b="1" u="sng" dirty="0">
                <a:solidFill>
                  <a:srgbClr val="000000"/>
                </a:solidFill>
                <a:latin typeface="Calibri" panose="020F0502020204030204" pitchFamily="34" charset="0"/>
                <a:ea typeface="Times New Roman" panose="02020603050405020304" pitchFamily="18" charset="0"/>
              </a:rPr>
              <a:t>Article 19 - Living independently and being included in the community </a:t>
            </a:r>
            <a:r>
              <a:rPr lang="en-US" b="1" dirty="0">
                <a:solidFill>
                  <a:srgbClr val="000000"/>
                </a:solidFill>
                <a:latin typeface="Calibri" panose="020F0502020204030204" pitchFamily="34" charset="0"/>
                <a:ea typeface="Times New Roman" panose="02020603050405020304" pitchFamily="18" charset="0"/>
              </a:rPr>
              <a:t>(continued)</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p>
          <a:p>
            <a:pPr marR="60325" lvl="0" algn="just">
              <a:lnSpc>
                <a:spcPct val="115000"/>
              </a:lnSpc>
              <a:spcBef>
                <a:spcPts val="0"/>
              </a:spcBef>
              <a:spcAft>
                <a:spcPts val="0"/>
              </a:spcAft>
              <a:tabLst>
                <a:tab pos="457200" algn="l"/>
              </a:tabLs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c. 	Community services and facilities for the general population are available on an equal basis to persons with disabilities and are responsive to their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indent="-360045"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60325" algn="just">
              <a:lnSpc>
                <a:spcPct val="115000"/>
              </a:lnSpc>
              <a:spcBef>
                <a:spcPts val="0"/>
              </a:spcBef>
              <a:spcAft>
                <a:spcPts val="0"/>
              </a:spcAft>
            </a:pPr>
            <a:r>
              <a:rPr lang="en-US" sz="1600" dirty="0">
                <a:solidFill>
                  <a:srgbClr val="8064A2"/>
                </a:solidFill>
                <a:latin typeface="Calibri" panose="020F0502020204030204" pitchFamily="34" charset="0"/>
                <a:ea typeface="Times New Roman" panose="02020603050405020304" pitchFamily="18" charset="0"/>
                <a:cs typeface="Calibri" panose="020F0502020204030204" pitchFamily="34" charset="0"/>
              </a:rPr>
              <a:t>Have access to the same community services as all other people.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151</a:t>
            </a:fld>
            <a:endParaRPr lang="x-none"/>
          </a:p>
        </p:txBody>
      </p:sp>
    </p:spTree>
    <p:extLst>
      <p:ext uri="{BB962C8B-B14F-4D97-AF65-F5344CB8AC3E}">
        <p14:creationId xmlns:p14="http://schemas.microsoft.com/office/powerpoint/2010/main" val="161427452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Article 19 of the CRPD – The right to live independently and to be included in the community (10 min.) </a:t>
            </a:r>
            <a:r>
              <a:rPr lang="en-US" i="1" dirty="0">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Human Rights Council (UNHRC), 2014 #56">
                  <a:extLst>
                    <a:ext uri="{A12FA001-AC4F-418D-AE19-62706E023703}">
                      <ahyp:hlinkClr xmlns:ahyp="http://schemas.microsoft.com/office/drawing/2018/hyperlinkcolor" val="tx"/>
                    </a:ext>
                  </a:extLst>
                </a:hlinkClick>
              </a:rPr>
              <a:t>23</a:t>
            </a:r>
            <a:r>
              <a:rPr lang="en-US" i="1" dirty="0">
                <a:latin typeface="Calibri" panose="020F0502020204030204" pitchFamily="34" charset="0"/>
                <a:ea typeface="Times New Roman" panose="02020603050405020304" pitchFamily="18" charset="0"/>
                <a:cs typeface="Calibri" panose="020F0502020204030204" pitchFamily="34" charset="0"/>
              </a:rPr>
              <a:t>), (</a:t>
            </a:r>
            <a:r>
              <a:rPr lang="en-US"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 2017 #389">
                  <a:extLst>
                    <a:ext uri="{A12FA001-AC4F-418D-AE19-62706E023703}">
                      <ahyp:hlinkClr xmlns:ahyp="http://schemas.microsoft.com/office/drawing/2018/hyperlinkcolor" val="tx"/>
                    </a:ext>
                  </a:extLst>
                </a:hlinkClick>
              </a:rPr>
              <a:t>24</a:t>
            </a:r>
            <a:r>
              <a:rPr lang="en-US" i="1" dirty="0">
                <a:latin typeface="Calibri" panose="020F0502020204030204" pitchFamily="34" charset="0"/>
                <a:ea typeface="Times New Roman" panose="02020603050405020304" pitchFamily="18" charset="0"/>
                <a:cs typeface="Calibri" panose="020F0502020204030204" pitchFamily="34" charset="0"/>
              </a:rPr>
              <a:t>), (</a:t>
            </a:r>
            <a:r>
              <a:rPr lang="en-US"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ction="ppaction://hlinkfile" tooltip="Committee on the Rights of Persons with Disabilities, 2017 #390">
                  <a:extLst>
                    <a:ext uri="{A12FA001-AC4F-418D-AE19-62706E023703}">
                      <ahyp:hlinkClr xmlns:ahyp="http://schemas.microsoft.com/office/drawing/2018/hyperlinkcolor" val="tx"/>
                    </a:ext>
                  </a:extLst>
                </a:hlinkClick>
              </a:rPr>
              <a:t>25</a:t>
            </a:r>
            <a:r>
              <a:rPr lang="en-US"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Article 19 has 3 key dimensions:</a:t>
            </a:r>
          </a:p>
          <a:p>
            <a:pPr marL="228600" marR="60325" indent="-228600">
              <a:lnSpc>
                <a:spcPct val="115000"/>
              </a:lnSpc>
              <a:buAutoNum type="arabicPeriod"/>
            </a:pPr>
            <a:r>
              <a:rPr lang="en-US" dirty="0">
                <a:latin typeface="Calibri" panose="020F0502020204030204" pitchFamily="34" charset="0"/>
                <a:ea typeface="SimSun" panose="02010600030101010101" pitchFamily="2" charset="-122"/>
                <a:cs typeface="Calibri" panose="020F0502020204030204" pitchFamily="34" charset="0"/>
              </a:rPr>
              <a:t>Choice</a:t>
            </a:r>
          </a:p>
          <a:p>
            <a:pPr marL="228600" marR="60325" indent="-228600">
              <a:lnSpc>
                <a:spcPct val="115000"/>
              </a:lnSpc>
              <a:buAutoNum type="arabicPeriod"/>
            </a:pPr>
            <a:r>
              <a:rPr lang="en-US" dirty="0">
                <a:latin typeface="Calibri" panose="020F0502020204030204" pitchFamily="34" charset="0"/>
                <a:ea typeface="SimSun" panose="02010600030101010101" pitchFamily="2" charset="-122"/>
                <a:cs typeface="Calibri" panose="020F0502020204030204" pitchFamily="34" charset="0"/>
              </a:rPr>
              <a:t>Support</a:t>
            </a:r>
          </a:p>
          <a:p>
            <a:pPr marL="228600" marR="60325" indent="-228600">
              <a:lnSpc>
                <a:spcPct val="115000"/>
              </a:lnSpc>
              <a:buAutoNum type="arabicPeriod"/>
            </a:pPr>
            <a:r>
              <a:rPr lang="en-US" dirty="0">
                <a:latin typeface="Calibri" panose="020F0502020204030204" pitchFamily="34" charset="0"/>
                <a:ea typeface="SimSun" panose="02010600030101010101" pitchFamily="2" charset="-122"/>
                <a:cs typeface="Arial" panose="020B0604020202020204" pitchFamily="34" charset="0"/>
              </a:rPr>
              <a:t>Availability of community services and facilities.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152</a:t>
            </a:fld>
            <a:endParaRPr lang="x-none"/>
          </a:p>
        </p:txBody>
      </p:sp>
    </p:spTree>
    <p:extLst>
      <p:ext uri="{BB962C8B-B14F-4D97-AF65-F5344CB8AC3E}">
        <p14:creationId xmlns:p14="http://schemas.microsoft.com/office/powerpoint/2010/main" val="113201413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1" y="3608763"/>
            <a:ext cx="5447030" cy="5833390"/>
          </a:xfrm>
        </p:spPr>
        <p:txBody>
          <a:bodyPr/>
          <a:lstStyle/>
          <a:p>
            <a:pPr marL="171450" marR="60325" lvl="0" indent="-171450">
              <a:spcBef>
                <a:spcPts val="0"/>
              </a:spcBef>
              <a:spcAft>
                <a:spcPts val="600"/>
              </a:spcAft>
              <a:buFont typeface="+mj-lt"/>
              <a:buAutoNum type="arabicPeriod"/>
            </a:pPr>
            <a:r>
              <a:rPr lang="en-US" b="1" dirty="0">
                <a:ea typeface="Times New Roman" panose="02020603050405020304" pitchFamily="18" charset="0"/>
                <a:cs typeface="Calibri" panose="020F0502020204030204" pitchFamily="34" charset="0"/>
              </a:rPr>
              <a:t>Choice</a:t>
            </a:r>
            <a:r>
              <a:rPr lang="en-US" dirty="0">
                <a:ea typeface="Times New Roman" panose="02020603050405020304" pitchFamily="18" charset="0"/>
                <a:cs typeface="Calibri" panose="020F0502020204030204" pitchFamily="34" charset="0"/>
              </a:rPr>
              <a:t>: </a:t>
            </a:r>
          </a:p>
          <a:p>
            <a:pPr marL="171450" marR="60325" lvl="0" indent="-171450">
              <a:spcBef>
                <a:spcPts val="0"/>
              </a:spcBef>
              <a:spcAft>
                <a:spcPts val="600"/>
              </a:spcAft>
              <a:buFont typeface="Arial" panose="020B0604020202020204" pitchFamily="34" charset="0"/>
              <a:buChar char="•"/>
            </a:pPr>
            <a:r>
              <a:rPr lang="en-US" dirty="0">
                <a:ea typeface="Times New Roman" panose="02020603050405020304" pitchFamily="18" charset="0"/>
                <a:cs typeface="Calibri" panose="020F0502020204030204" pitchFamily="34" charset="0"/>
              </a:rPr>
              <a:t>Persons with disabilities must be able to choose from the same range of service and support options as other people. </a:t>
            </a:r>
          </a:p>
          <a:p>
            <a:pPr marL="171450" marR="60325" lvl="0" indent="-171450">
              <a:spcBef>
                <a:spcPts val="0"/>
              </a:spcBef>
              <a:spcAft>
                <a:spcPts val="600"/>
              </a:spcAft>
              <a:buFont typeface="Arial" panose="020B0604020202020204" pitchFamily="34" charset="0"/>
              <a:buChar char="•"/>
            </a:pPr>
            <a:r>
              <a:rPr lang="en-US" dirty="0">
                <a:ea typeface="Times New Roman" panose="02020603050405020304" pitchFamily="18" charset="0"/>
                <a:cs typeface="Calibri" panose="020F0502020204030204" pitchFamily="34" charset="0"/>
              </a:rPr>
              <a:t>They should have the same opportunities for choice and control over their lives as anyone else.</a:t>
            </a:r>
            <a:endParaRPr lang="x-none" dirty="0"/>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To make choices, people need to be able to exercise their legal capacity</a:t>
            </a:r>
            <a:r>
              <a:rPr lang="en-GB" dirty="0">
                <a:latin typeface="Calibri" panose="020F0502020204030204" pitchFamily="34" charset="0"/>
                <a:ea typeface="Times New Roman" panose="02020603050405020304" pitchFamily="18" charset="0"/>
                <a:cs typeface="Calibri" panose="020F0502020204030204" pitchFamily="34" charset="0"/>
              </a:rPr>
              <a:t>. Article 12 is very important to the realization of article 19</a:t>
            </a:r>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GB" dirty="0">
                <a:latin typeface="Calibri" panose="020F0502020204030204" pitchFamily="34" charset="0"/>
                <a:ea typeface="Times New Roman" panose="02020603050405020304" pitchFamily="18" charset="0"/>
                <a:cs typeface="Calibri" panose="020F0502020204030204" pitchFamily="34" charset="0"/>
              </a:rPr>
              <a:t>It allows people to make decisions about where and with whom to live but also day-to-day decisions such as when to go out, what to eat, what to wear, whether to sleep late in the morning or go to bed late at night, be inside or indoor, have tablecloth and candles on the table, have pets or listen to music. </a:t>
            </a:r>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GB" dirty="0">
                <a:latin typeface="Calibri" panose="020F0502020204030204" pitchFamily="34" charset="0"/>
                <a:ea typeface="Times New Roman" panose="02020603050405020304" pitchFamily="18" charset="0"/>
                <a:cs typeface="Calibri" panose="020F0502020204030204" pitchFamily="34" charset="0"/>
              </a:rPr>
              <a:t>These actions and decisions, whether big or small are part of who we are. </a:t>
            </a:r>
          </a:p>
          <a:p>
            <a:pPr marL="400050" marR="60325" lvl="1" indent="-228600">
              <a:lnSpc>
                <a:spcPct val="115000"/>
              </a:lnSpc>
              <a:spcBef>
                <a:spcPts val="0"/>
              </a:spcBef>
              <a:spcAft>
                <a:spcPts val="0"/>
              </a:spcAft>
              <a:buFont typeface="Symbol" panose="05050102010706020507" pitchFamily="18" charset="2"/>
              <a:buChar char=""/>
              <a:tabLst>
                <a:tab pos="540385" algn="l"/>
                <a:tab pos="1371600" algn="l"/>
              </a:tabLst>
            </a:pPr>
            <a:r>
              <a:rPr lang="en-GB" dirty="0">
                <a:latin typeface="Calibri" panose="020F0502020204030204" pitchFamily="34" charset="0"/>
                <a:ea typeface="Times New Roman" panose="02020603050405020304" pitchFamily="18" charset="0"/>
                <a:cs typeface="Calibri" panose="020F0502020204030204" pitchFamily="34" charset="0"/>
              </a:rPr>
              <a:t>Therefore, being able to make choices about them is essential to one’s autonomy and freedom.</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60325" lvl="1" indent="-228600">
              <a:lnSpc>
                <a:spcPct val="115000"/>
              </a:lnSpc>
              <a:spcBef>
                <a:spcPts val="0"/>
              </a:spcBef>
              <a:spcAft>
                <a:spcPts val="0"/>
              </a:spcAft>
              <a:buFont typeface="Symbol" panose="05050102010706020507" pitchFamily="18" charset="2"/>
              <a:buChar char=""/>
              <a:tabLst>
                <a:tab pos="540385" algn="l"/>
                <a:tab pos="914400" algn="l"/>
              </a:tabLst>
            </a:pPr>
            <a:r>
              <a:rPr lang="en-US" dirty="0">
                <a:latin typeface="Calibri" panose="020F0502020204030204" pitchFamily="34" charset="0"/>
                <a:ea typeface="Times New Roman" panose="02020603050405020304" pitchFamily="18" charset="0"/>
                <a:cs typeface="Calibri" panose="020F0502020204030204" pitchFamily="34" charset="0"/>
              </a:rPr>
              <a:t>Choice also means that people cannot be forcibly admitted to institutions. It doesn’t matter whether the institutions are big or small or where they are located. </a:t>
            </a:r>
          </a:p>
          <a:p>
            <a:pPr marL="857250" marR="60325" lvl="2" indent="-228600">
              <a:lnSpc>
                <a:spcPct val="115000"/>
              </a:lnSpc>
              <a:spcBef>
                <a:spcPts val="0"/>
              </a:spcBef>
              <a:spcAft>
                <a:spcPts val="0"/>
              </a:spcAft>
              <a:buFont typeface="Symbol" panose="05050102010706020507" pitchFamily="18" charset="2"/>
              <a:buChar char=""/>
              <a:tabLst>
                <a:tab pos="540385" algn="l"/>
                <a:tab pos="914400" algn="l"/>
              </a:tabLst>
            </a:pPr>
            <a:r>
              <a:rPr lang="en-US" dirty="0">
                <a:latin typeface="Calibri" panose="020F0502020204030204" pitchFamily="34" charset="0"/>
                <a:ea typeface="Times New Roman" panose="02020603050405020304" pitchFamily="18" charset="0"/>
                <a:cs typeface="Calibri" panose="020F0502020204030204" pitchFamily="34" charset="0"/>
              </a:rPr>
              <a:t>If services do not respect people’s choices on a day-to-day basis (e.g. who can visit, what to eat, what activities to do) they are not in line with article 19.</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153</a:t>
            </a:fld>
            <a:endParaRPr lang="x-none"/>
          </a:p>
        </p:txBody>
      </p:sp>
    </p:spTree>
    <p:extLst>
      <p:ext uri="{BB962C8B-B14F-4D97-AF65-F5344CB8AC3E}">
        <p14:creationId xmlns:p14="http://schemas.microsoft.com/office/powerpoint/2010/main" val="38548682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509588"/>
            <a:ext cx="5961062" cy="3354387"/>
          </a:xfrm>
        </p:spPr>
      </p:sp>
      <p:sp>
        <p:nvSpPr>
          <p:cNvPr id="3" name="Notes Placeholder 2"/>
          <p:cNvSpPr>
            <a:spLocks noGrp="1"/>
          </p:cNvSpPr>
          <p:nvPr>
            <p:ph type="body" idx="1"/>
          </p:nvPr>
        </p:nvSpPr>
        <p:spPr>
          <a:xfrm>
            <a:off x="680879" y="3864190"/>
            <a:ext cx="5447030" cy="5567607"/>
          </a:xfrm>
        </p:spPr>
        <p:txBody>
          <a:bodyPr/>
          <a:lstStyle/>
          <a:p>
            <a:pPr marR="60325" lvl="0">
              <a:spcBef>
                <a:spcPts val="0"/>
              </a:spcBef>
              <a:spcAft>
                <a:spcPts val="0"/>
              </a:spcAft>
              <a:tabLst>
                <a:tab pos="457200" algn="l"/>
              </a:tabLst>
            </a:pPr>
            <a:r>
              <a:rPr lang="en-US" b="1" dirty="0">
                <a:ea typeface="Times New Roman" panose="02020603050405020304" pitchFamily="18" charset="0"/>
                <a:cs typeface="Calibri" panose="020F0502020204030204" pitchFamily="34" charset="0"/>
              </a:rPr>
              <a:t>Support</a:t>
            </a:r>
            <a:r>
              <a:rPr lang="en-US" dirty="0">
                <a:ea typeface="Times New Roman" panose="02020603050405020304" pitchFamily="18" charset="0"/>
                <a:cs typeface="Calibri" panose="020F0502020204030204" pitchFamily="34" charset="0"/>
              </a:rPr>
              <a:t>: A wide range of support services should be available to enable people to live in the community.</a:t>
            </a:r>
            <a:endParaRPr lang="x-none" dirty="0"/>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should have choice and control over their support and should be able to make decisions about the type of support they want, and how, where and by whom it should be provided.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Support services may include: cash transfers (e.g. social benefits), personal assistance, help with self-care, crisis respite, help with advance planning, family crisis services, mediation, help with housekeeping and transportation, raising children, taking care of pets, selecting caregivers.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It is important to remember that people have the choice whether to interact with mental health services or not. Persons with psychosocial, intellectual or cognitive disabilities may not want to access mental health services and may prefer other forms of support.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1" indent="-171450">
              <a:lnSpc>
                <a:spcPct val="115000"/>
              </a:lnSpc>
              <a:spcBef>
                <a:spcPts val="0"/>
              </a:spcBef>
              <a:spcAft>
                <a:spcPts val="0"/>
              </a:spcAft>
              <a:buFont typeface="Symbol" panose="05050102010706020507" pitchFamily="18" charset="2"/>
              <a:buChar char=""/>
              <a:tabLst>
                <a:tab pos="1371600" algn="l"/>
              </a:tabLst>
            </a:pPr>
            <a:r>
              <a:rPr lang="en-US" dirty="0">
                <a:latin typeface="Calibri" panose="020F0502020204030204" pitchFamily="34" charset="0"/>
                <a:ea typeface="Times New Roman" panose="02020603050405020304" pitchFamily="18" charset="0"/>
                <a:cs typeface="Calibri" panose="020F0502020204030204" pitchFamily="34" charset="0"/>
              </a:rPr>
              <a:t>People have the right to create their own supports, to access personal assistance and other supports outside the mental health system, to access all services and facilities provided to members of the community such as fitness training, yoga, cultural activities and religious worship.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154</a:t>
            </a:fld>
            <a:endParaRPr lang="x-none"/>
          </a:p>
        </p:txBody>
      </p:sp>
    </p:spTree>
    <p:extLst>
      <p:ext uri="{BB962C8B-B14F-4D97-AF65-F5344CB8AC3E}">
        <p14:creationId xmlns:p14="http://schemas.microsoft.com/office/powerpoint/2010/main" val="19976625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5775" y="533400"/>
            <a:ext cx="3125788" cy="1758950"/>
          </a:xfrm>
        </p:spPr>
      </p:sp>
      <p:sp>
        <p:nvSpPr>
          <p:cNvPr id="3" name="Notes Placeholder 2"/>
          <p:cNvSpPr>
            <a:spLocks noGrp="1"/>
          </p:cNvSpPr>
          <p:nvPr>
            <p:ph type="body" idx="1"/>
          </p:nvPr>
        </p:nvSpPr>
        <p:spPr>
          <a:xfrm>
            <a:off x="680879" y="2423102"/>
            <a:ext cx="5447030" cy="6275209"/>
          </a:xfrm>
        </p:spPr>
        <p:txBody>
          <a:bodyPr/>
          <a:lstStyle/>
          <a:p>
            <a:pPr marR="60325" lvl="0">
              <a:spcBef>
                <a:spcPts val="0"/>
              </a:spcBef>
              <a:spcAft>
                <a:spcPts val="600"/>
              </a:spcAft>
            </a:pPr>
            <a:r>
              <a:rPr lang="en-US" b="1" dirty="0">
                <a:ea typeface="Times New Roman" panose="02020603050405020304" pitchFamily="18" charset="0"/>
                <a:cs typeface="Calibri" panose="020F0502020204030204" pitchFamily="34" charset="0"/>
              </a:rPr>
              <a:t>Availability of community services and facilities</a:t>
            </a:r>
            <a:r>
              <a:rPr lang="en-US" dirty="0">
                <a:ea typeface="Times New Roman" panose="02020603050405020304" pitchFamily="18" charset="0"/>
                <a:cs typeface="Calibri" panose="020F0502020204030204" pitchFamily="34" charset="0"/>
              </a:rPr>
              <a:t>: Services and facilities available to the general population must be available to persons with disabilities (e.g. they have the right to go to a public school, to access the job market, to access health services, use shelters, use public transportation, go shopping, go to the cinema, etc.). </a:t>
            </a:r>
            <a:endParaRPr lang="x-none" dirty="0"/>
          </a:p>
          <a:p>
            <a:pPr marL="171450" marR="60325" lvl="0" indent="-17145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community is not a specific geographical or physical location; it is all places where people interact with each other. Therefore, people with disabilities should be able to be independent in the community everywhere and for all types of activities.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Many services, even if they are located in the community, may not be inclusive and may perpetuate segregation and exclusion (e.g. group homes, sheltered workshops, day-care centres).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In some countries, people tend to live with their families with several generations under the same roof while in other countries having a place on one’s own is an important component of what being independent means.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When article 19 refers to independent living, it does not mean that people with disabilities must live on their own, live away from their home, do everything by themselves or manage without support. Rather, article 19 means that people with disabilities must have the same choices in terms of living arrangements, and all other areas of life, as all other people in their community. Therefore, States Parties must develop a variety of services that are culturally appropriate for their specific communities, including indigenous peoples, ethnic minority groups and people living in rural areas. </a:t>
            </a:r>
          </a:p>
          <a:p>
            <a:pPr marL="171450" marR="60325" lvl="0" indent="-17145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In summary, article 19 has important implications for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GB" dirty="0">
                <a:latin typeface="Calibri" panose="020F0502020204030204" pitchFamily="34" charset="0"/>
                <a:ea typeface="Times New Roman" panose="02020603050405020304" pitchFamily="18" charset="0"/>
                <a:cs typeface="Calibri" panose="020F0502020204030204" pitchFamily="34" charset="0"/>
              </a:rPr>
              <a:t>. In particular, it prohibits forced institutionalization of people in mental health or social services and requires that people have access to a wide range of services (not only mental health and social services) to support them in living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155</a:t>
            </a:fld>
            <a:endParaRPr lang="x-none"/>
          </a:p>
        </p:txBody>
      </p:sp>
    </p:spTree>
    <p:extLst>
      <p:ext uri="{BB962C8B-B14F-4D97-AF65-F5344CB8AC3E}">
        <p14:creationId xmlns:p14="http://schemas.microsoft.com/office/powerpoint/2010/main" val="32114963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a </a:t>
            </a:r>
            <a:r>
              <a:rPr lang="en-GB" u="sng" dirty="0">
                <a:solidFill>
                  <a:srgbClr val="4F81BD"/>
                </a:solidFill>
                <a:latin typeface="Calibri" panose="020F0502020204030204" pitchFamily="34" charset="0"/>
                <a:ea typeface="SimSun" panose="02010600030101010101" pitchFamily="2" charset="-122"/>
                <a:cs typeface="Calibri" panose="020F0502020204030204" pitchFamily="34" charset="0"/>
              </a:rPr>
              <a:t>short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presentation of article 19 of the CRPD, show participants the following video: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UN CRPD: What is article 19 and independent living? Mental Health Europe (3:06)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/gy7fJ2kJXKo</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(accessed 9 April 2019).</a:t>
            </a:r>
          </a:p>
          <a:p>
            <a:pPr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Subtitles are available for this video by clicking on the ”subtitles/closed caption” button.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1050"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156</a:t>
            </a:fld>
            <a:endParaRPr lang="x-none"/>
          </a:p>
        </p:txBody>
      </p:sp>
    </p:spTree>
    <p:extLst>
      <p:ext uri="{BB962C8B-B14F-4D97-AF65-F5344CB8AC3E}">
        <p14:creationId xmlns:p14="http://schemas.microsoft.com/office/powerpoint/2010/main" val="313054836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i="1" dirty="0">
                <a:latin typeface="Calibri" panose="020F0502020204030204" pitchFamily="34" charset="0"/>
                <a:ea typeface="SimSun" panose="02010600030101010101" pitchFamily="2" charset="-122"/>
                <a:cs typeface="Calibri" panose="020F0502020204030204" pitchFamily="34" charset="0"/>
              </a:rPr>
              <a:t>Reflective exercise (5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think about the following question before the next topic: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Do you think that the rights outlined in the CRPD are currently protected, respected and fulfilled for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157</a:t>
            </a:fld>
            <a:endParaRPr lang="x-none"/>
          </a:p>
        </p:txBody>
      </p:sp>
    </p:spTree>
    <p:extLst>
      <p:ext uri="{BB962C8B-B14F-4D97-AF65-F5344CB8AC3E}">
        <p14:creationId xmlns:p14="http://schemas.microsoft.com/office/powerpoint/2010/main" val="137805171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158</a:t>
            </a:fld>
            <a:endParaRPr lang="x-none"/>
          </a:p>
        </p:txBody>
      </p:sp>
    </p:spTree>
    <p:extLst>
      <p:ext uri="{BB962C8B-B14F-4D97-AF65-F5344CB8AC3E}">
        <p14:creationId xmlns:p14="http://schemas.microsoft.com/office/powerpoint/2010/main" val="258839880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07435"/>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the opportunity to share their thoughts on the question asked at the end of the previous topic: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Do you think that the rights outlined in the CRPD are currently protected, respected and fulfilled for </a:t>
            </a:r>
            <a:r>
              <a:rPr lang="en-GB"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GB"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reflective exercise provides the transition for participants to start thinking about how they can have a positive impact on the human rights of people with psychosocial, intellectual and cognitive disabilities. Try to focus the discussion beyond the mental health and social services context, so that participants explore the roles of individuals or groups in the wider society in protecting the rights in the CRPD.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CRPD in the context of mental health and social services will be explored in more depth in the modules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Recovery and the right to health, Legal capacity and the right to decide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and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Freedom from coercion, violence and abuse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159</a:t>
            </a:fld>
            <a:endParaRPr lang="x-none"/>
          </a:p>
        </p:txBody>
      </p:sp>
    </p:spTree>
    <p:extLst>
      <p:ext uri="{BB962C8B-B14F-4D97-AF65-F5344CB8AC3E}">
        <p14:creationId xmlns:p14="http://schemas.microsoft.com/office/powerpoint/2010/main" val="391283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tabLst>
                <a:tab pos="180340" algn="l"/>
              </a:tabLst>
            </a:pPr>
            <a:r>
              <a:rPr lang="en-GB" b="1" i="1" dirty="0">
                <a:latin typeface="Calibri" panose="020F0502020204030204" pitchFamily="34" charset="0"/>
                <a:ea typeface="SimSun" panose="02010600030101010101" pitchFamily="2" charset="-122"/>
                <a:cs typeface="Calibri" panose="020F0502020204030204" pitchFamily="34" charset="0"/>
              </a:rPr>
              <a:t>Exercise 1.2: Discussion – That’s not who I am!</a:t>
            </a:r>
            <a:r>
              <a:rPr lang="en-GB" dirty="0">
                <a:latin typeface="Calibri" panose="020F0502020204030204" pitchFamily="34" charset="0"/>
                <a:ea typeface="SimSun" panose="02010600030101010101" pitchFamily="2" charset="-122"/>
                <a:cs typeface="Calibri" panose="020F0502020204030204" pitchFamily="34" charset="0"/>
              </a:rPr>
              <a:t> </a:t>
            </a:r>
            <a:r>
              <a:rPr lang="en-US" b="1" i="1" dirty="0">
                <a:latin typeface="Calibri" panose="020F0502020204030204" pitchFamily="34" charset="0"/>
                <a:ea typeface="SimSun" panose="02010600030101010101" pitchFamily="2" charset="-122"/>
                <a:cs typeface="Calibri" panose="020F0502020204030204" pitchFamily="34" charset="0"/>
              </a:rPr>
              <a:t>- 2</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tabLst>
                <a:tab pos="180340" algn="l"/>
              </a:tabLst>
            </a:pPr>
            <a:endParaRPr lang="en-GB" dirty="0">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tabLst>
                <a:tab pos="180340" algn="l"/>
              </a:tabLst>
            </a:pPr>
            <a:endParaRPr lang="en-GB" dirty="0">
              <a:latin typeface="Calibri" panose="020F0502020204030204" pitchFamily="34" charset="0"/>
              <a:ea typeface="SimSun" panose="02010600030101010101" pitchFamily="2" charset="-122"/>
              <a:cs typeface="Calibri" panose="020F0502020204030204" pitchFamily="34" charset="0"/>
            </a:endParaRPr>
          </a:p>
          <a:p>
            <a:pPr marR="60325" algn="just">
              <a:lnSpc>
                <a:spcPct val="115000"/>
              </a:lnSpc>
              <a:tabLst>
                <a:tab pos="180340" algn="l"/>
              </a:tabLst>
            </a:pPr>
            <a:r>
              <a:rPr lang="en-GB" b="1" dirty="0">
                <a:latin typeface="Calibri" panose="020F0502020204030204" pitchFamily="34" charset="0"/>
                <a:ea typeface="SimSun" panose="02010600030101010101" pitchFamily="2" charset="-122"/>
                <a:cs typeface="Calibri" panose="020F0502020204030204" pitchFamily="34" charset="0"/>
              </a:rPr>
              <a:t>What impact did this have on you?</a:t>
            </a:r>
            <a:endParaRPr lang="x-none" b="1">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To prompt participants further, the facilitator can ask them if they are willing to consider how they felt about it, how the discrimination affected them that day and after that day?</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16</a:t>
            </a:fld>
            <a:endParaRPr lang="en-GB"/>
          </a:p>
        </p:txBody>
      </p:sp>
    </p:spTree>
    <p:extLst>
      <p:ext uri="{BB962C8B-B14F-4D97-AF65-F5344CB8AC3E}">
        <p14:creationId xmlns:p14="http://schemas.microsoft.com/office/powerpoint/2010/main" val="340091659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192088"/>
            <a:ext cx="1312863" cy="739775"/>
          </a:xfrm>
        </p:spPr>
      </p:sp>
      <p:sp>
        <p:nvSpPr>
          <p:cNvPr id="3" name="Notes Placeholder 2"/>
          <p:cNvSpPr>
            <a:spLocks noGrp="1"/>
          </p:cNvSpPr>
          <p:nvPr>
            <p:ph type="body" idx="1"/>
          </p:nvPr>
        </p:nvSpPr>
        <p:spPr>
          <a:xfrm>
            <a:off x="235628" y="931962"/>
            <a:ext cx="6562915" cy="8510192"/>
          </a:xfrm>
        </p:spPr>
        <p:txBody>
          <a:bodyPr/>
          <a:lstStyle/>
          <a:p>
            <a:pPr>
              <a:spcAft>
                <a:spcPts val="600"/>
              </a:spcAft>
            </a:pPr>
            <a:r>
              <a:rPr lang="en-GB" sz="1000" b="1" i="1" dirty="0">
                <a:latin typeface="Calibri" panose="020F0502020204030204" pitchFamily="34" charset="0"/>
                <a:ea typeface="SimSun" panose="02010600030101010101" pitchFamily="2" charset="-122"/>
                <a:cs typeface="Arial" panose="020B0604020202020204" pitchFamily="34" charset="0"/>
              </a:rPr>
              <a:t>Exercise 8.1: Why should I get involved and will it change anything? (30 min.)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For this exercise you will be using the list of CRPD rights available in Annex 3. The purpose is to begin a discussion on why participants should be involved in the promotion of the rights of people with psychosocial, intellectual or cognitive disabilities and what they can do. This discussion should address each group represented in the room. To guide them, ask the following questions: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spcBef>
                <a:spcPts val="0"/>
              </a:spcBef>
              <a:spcAft>
                <a:spcPts val="600"/>
              </a:spcAft>
              <a:buFont typeface="Symbol" panose="05050102010706020507" pitchFamily="18" charset="2"/>
              <a:buChar char=""/>
            </a:pP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Why is it important that </a:t>
            </a:r>
            <a:r>
              <a:rPr lang="en-US" sz="10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as an individual, actively uphold</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the rights of </a:t>
            </a:r>
            <a:r>
              <a:rPr lang="en-GB" sz="1000" b="1" dirty="0">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r>
              <a:rPr 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Encourage participants to speak from their own perspectives (e.g. as a person with lived experience, a family member, mental health worker or other professional, a human rights advocate or others). Remember that people may belong to more than one group.</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a:t>
            </a:r>
            <a:r>
              <a:rPr lang="en-GB"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and cognitive disabilities</a:t>
            </a: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Leading the way in formulating our rights, remedies, new attitudes and practices can contribute to changing the world in a positive way.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Protecting and respecting our rights enable us to be heard and seen and to create knowledge from our shared experience.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more our rights are respected, the more we can contribute a wide array of expertise, skills and talents which can benefit everyone.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Our struggle is linked with other people’s struggles against discrimination of any kind, poverty and power imbalance.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are human beings and should have the same opportunities as everyone else.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know what is best for us, what is helpful and what is not helpful and harmful.</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We have the right to participate in all actions and issues affecting us and to provide leadership and guidance to those who want to join us in making changes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want to provide support to the people who come to my service.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It is my legal obligation.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This is part of my job and my responsibility.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It is the right thing to do.</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By providing care and support that respects people’s rights, people are more likely to accept the services we provide, to respond well to our care and support and to recover.</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aim to provide services of quality that are freely chosen by people and which do not go against their will.</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family members and care partners: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want what is best for my relative and these rights give them the best opportunities to live a good life.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want to have an important role in enabling my relative to live a more fulfilling </a:t>
            </a:r>
            <a:r>
              <a:rPr lang="en-GB"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life </a:t>
            </a: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by respecting their rights, accepting their choices and changing some of my actions.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for other groups represented: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peer supporter, it is my role to support others in realizing their rights.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an advocate, I have an important role to play in raising awareness in society and claiming rights.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lawyer, my job is to support people in claiming their rights in court and I want to be able to do so successfully.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public official, it is my obligation to respect international law and give full effect to the rights of the CRPD.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member of the police, it is my duty to protect all citizens, including citizens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teacher, I want education to be more inclusive of persons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religious or community leader, it is my duty to support all members of my community, including marginalized groups such as people with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sz="980" dirty="0"/>
          </a:p>
        </p:txBody>
      </p:sp>
      <p:sp>
        <p:nvSpPr>
          <p:cNvPr id="4" name="Slide Number Placeholder 3"/>
          <p:cNvSpPr>
            <a:spLocks noGrp="1"/>
          </p:cNvSpPr>
          <p:nvPr>
            <p:ph type="sldNum" sz="quarter" idx="5"/>
          </p:nvPr>
        </p:nvSpPr>
        <p:spPr/>
        <p:txBody>
          <a:bodyPr/>
          <a:lstStyle/>
          <a:p>
            <a:fld id="{B30A59C1-2D98-4297-91D0-BBB9964FC570}" type="slidenum">
              <a:rPr lang="x-none" smtClean="0"/>
              <a:t>160</a:t>
            </a:fld>
            <a:endParaRPr lang="x-none"/>
          </a:p>
        </p:txBody>
      </p:sp>
    </p:spTree>
    <p:extLst>
      <p:ext uri="{BB962C8B-B14F-4D97-AF65-F5344CB8AC3E}">
        <p14:creationId xmlns:p14="http://schemas.microsoft.com/office/powerpoint/2010/main" val="88117323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125413"/>
            <a:ext cx="887413" cy="500062"/>
          </a:xfrm>
        </p:spPr>
      </p:sp>
      <p:sp>
        <p:nvSpPr>
          <p:cNvPr id="3" name="Notes Placeholder 2"/>
          <p:cNvSpPr>
            <a:spLocks noGrp="1"/>
          </p:cNvSpPr>
          <p:nvPr>
            <p:ph type="body" idx="1"/>
          </p:nvPr>
        </p:nvSpPr>
        <p:spPr>
          <a:xfrm>
            <a:off x="214193" y="624760"/>
            <a:ext cx="6492463" cy="9255416"/>
          </a:xfrm>
        </p:spPr>
        <p:txBody>
          <a:bodyPr/>
          <a:lstStyle/>
          <a:p>
            <a:pPr marR="60325">
              <a:lnSpc>
                <a:spcPct val="115000"/>
              </a:lnSpc>
              <a:spcAft>
                <a:spcPts val="600"/>
              </a:spcAft>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After this initial discussion, ask the group:</a:t>
            </a:r>
            <a:endParaRPr lang="x-none" sz="78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US" sz="78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Can you think of some concrete actions that you could undertake to make the rights in the CRPD a reality?</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In answering this question, it is important for participants to understand that respecting the rights in the CRPD may involve changing their own day-to-day practices.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a:t>
            </a:r>
            <a:r>
              <a:rPr lang="en-GB"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and cognitive disabilities</a:t>
            </a: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others whose rights have been violated.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others to understand our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start to explain my rights to others, including my family.</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local officials about the need for change.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other persons in the same situation.</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talk about my experience to raise awareness about disability and human rights and make recommendations for change in law, policy and practices.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work on creating support alternatives and/or advocacy actions.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connect with local, national, regional and international organizations of persons with disabilities and other allies to share information and experience about strategies to claim our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use my professional training and skills as a lawyer / artist / journalist/ researcher / writer/ support worker/ mental health or other practitioner to benefit the movement and promote change.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bring my perspective of a person with a disability to my work as a lawyer, artist, journalist, researcher or mental health or other practitioner.</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lawyers, human rights advocates, national human rights institutions, NGOs, journalists and other potential allies to seek their support and collaboration in changing laws and seeking redress for people whose rights have been violated.</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mental health and other practitioners: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that my clinical practice respects the principles and rights in the CRPD. </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train and inform other staff about human rights and make sure that my colleagues understand the rights in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talk to </a:t>
            </a:r>
            <a:r>
              <a:rPr lang="en-GB"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 </a:t>
            </a: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in my workplace about their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listen to people with psychosocial, intellectual or cognitive disabilities when they raise issues about rights that I may not have considered before.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to the service management about action that can be taken in my service to improve respect for people’s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local officials about the need for change.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a:t>
            </a:r>
            <a:r>
              <a:rPr lang="en-GB"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 </a:t>
            </a: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participate in decisions concerning the running of the service.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780" dirty="0">
                <a:solidFill>
                  <a:srgbClr val="4F81BD"/>
                </a:solidFill>
                <a:latin typeface="Calibri" panose="020F0502020204030204" pitchFamily="34" charset="0"/>
                <a:ea typeface="SimSun" panose="02010600030101010101" pitchFamily="2" charset="-122"/>
                <a:cs typeface="Arial" panose="020B0604020202020204" pitchFamily="34" charset="0"/>
              </a:rPr>
              <a:t>I can respect and support people’s right to choose, including to choose their own understanding of their distress and what care, support and/or treatment options they want to have.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780" dirty="0">
                <a:solidFill>
                  <a:srgbClr val="4F81BD"/>
                </a:solidFill>
                <a:latin typeface="Calibri" panose="020F0502020204030204" pitchFamily="34" charset="0"/>
                <a:ea typeface="SimSun" panose="02010600030101010101" pitchFamily="2" charset="-122"/>
                <a:cs typeface="Arial" panose="020B0604020202020204" pitchFamily="34" charset="0"/>
              </a:rPr>
              <a:t>I can offer people different perspectives and potential explanations of their distress.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GB" sz="780" dirty="0">
                <a:solidFill>
                  <a:srgbClr val="4F81BD"/>
                </a:solidFill>
                <a:latin typeface="Calibri" panose="020F0502020204030204" pitchFamily="34" charset="0"/>
                <a:ea typeface="SimSun" panose="02010600030101010101" pitchFamily="2" charset="-122"/>
                <a:cs typeface="Arial" panose="020B0604020202020204" pitchFamily="34" charset="0"/>
              </a:rPr>
              <a:t>I can join national and/or international advocacy efforts to promote a human rights-based approach in services.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family members and other care partners: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my relative voice their wishes and preferences and support them in explaining these to others to make sure they get the support they want.</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tell my relative what I have learned about their rights, and explain it to them as best as I can.</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my relative in a respectful way.</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refrain from overprotecting my relative.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that I listen to and respect the views and decisions of my relative.</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and encourage my relative to make decisions and become more independent.</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make sure that the rights of my relative are being respected by other family members, by mental health workers and other practitioners, etc.</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speak with local officials about the need for change, and about the creation of the services to meet my relative’s needs and services that my family needs.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help my relatives to claim their rights .</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support my relative to engage with networks of people and activities such as sports clubs and leisure and cultural activities.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I can raise awareness in my community in order to break down stigma, stereotypes and prejudices. </a:t>
            </a:r>
            <a:endParaRPr lang="x-none" sz="78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78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answers from other groups represented: </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peer supporter, I can give people the information they need to defend their rights.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an advocate, I can launch a campaign to raise awareness about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lawyer, I can bring cases to court to make the government change the law in line with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public official, I can push for law reform in compliance with the CRPD.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member of the police force, I can remain vigilant in order to ensure that persons with disabilities in my community are being treated with respect and that all their rights are respected.</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teacher, I can advocate for inclusive education and more training and resources to support the needs of student with disabilities.</a:t>
            </a:r>
            <a:endParaRPr lang="x-none" sz="78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US" sz="78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 a religious or community leader, I can raise awareness about the rights of people with disabilities and the importance of respecting and including them as member of the community.</a:t>
            </a:r>
            <a:endParaRPr lang="x-none" sz="780" dirty="0">
              <a:latin typeface="Calibri" panose="020F0502020204030204" pitchFamily="34" charset="0"/>
              <a:ea typeface="SimSun" panose="02010600030101010101" pitchFamily="2" charset="-122"/>
              <a:cs typeface="Arial" panose="020B0604020202020204" pitchFamily="34" charset="0"/>
            </a:endParaRPr>
          </a:p>
          <a:p>
            <a:endParaRPr lang="x-none" sz="780" dirty="0"/>
          </a:p>
        </p:txBody>
      </p:sp>
      <p:sp>
        <p:nvSpPr>
          <p:cNvPr id="4" name="Slide Number Placeholder 3"/>
          <p:cNvSpPr>
            <a:spLocks noGrp="1"/>
          </p:cNvSpPr>
          <p:nvPr>
            <p:ph type="sldNum" sz="quarter" idx="5"/>
          </p:nvPr>
        </p:nvSpPr>
        <p:spPr/>
        <p:txBody>
          <a:bodyPr/>
          <a:lstStyle/>
          <a:p>
            <a:fld id="{B30A59C1-2D98-4297-91D0-BBB9964FC570}" type="slidenum">
              <a:rPr lang="x-none" smtClean="0"/>
              <a:t>161</a:t>
            </a:fld>
            <a:endParaRPr lang="x-none"/>
          </a:p>
        </p:txBody>
      </p:sp>
    </p:spTree>
    <p:extLst>
      <p:ext uri="{BB962C8B-B14F-4D97-AF65-F5344CB8AC3E}">
        <p14:creationId xmlns:p14="http://schemas.microsoft.com/office/powerpoint/2010/main" val="27143974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0" y="157163"/>
            <a:ext cx="1376363" cy="774700"/>
          </a:xfrm>
        </p:spPr>
      </p:sp>
      <p:sp>
        <p:nvSpPr>
          <p:cNvPr id="3" name="Notes Placeholder 2"/>
          <p:cNvSpPr>
            <a:spLocks noGrp="1"/>
          </p:cNvSpPr>
          <p:nvPr>
            <p:ph type="body" idx="1"/>
          </p:nvPr>
        </p:nvSpPr>
        <p:spPr>
          <a:xfrm>
            <a:off x="148942" y="931962"/>
            <a:ext cx="6510904" cy="8851910"/>
          </a:xfrm>
        </p:spPr>
        <p:txBody>
          <a:bodyPr/>
          <a:lstStyle/>
          <a:p>
            <a:pPr marR="60325">
              <a:lnSpc>
                <a:spcPct val="115000"/>
              </a:lnSpc>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Explain to participants that the rights in the CRPD are human rights and should always be respected, protected and fulfilled.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However it is also valuable to look at the benefits that upholding human rights may have for the different groups concerned.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Therefore ask the group:</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000" dirty="0">
                <a:latin typeface="Calibri" panose="020F0502020204030204" pitchFamily="34" charset="0"/>
                <a:ea typeface="SimSun" panose="02010600030101010101" pitchFamily="2" charset="-122"/>
                <a:cs typeface="Arial" panose="020B0604020202020204" pitchFamily="34" charset="0"/>
              </a:rPr>
              <a:t>If everyone takes action to fulfil the rights of the CRPD, what would be the positive impact of these actions for the following groups: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Family members and other care partners?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nSpc>
                <a:spcPct val="115000"/>
              </a:lnSpc>
              <a:spcBef>
                <a:spcPts val="0"/>
              </a:spcBef>
              <a:spcAft>
                <a:spcPts val="600"/>
              </a:spcAft>
              <a:buFont typeface="Symbol" panose="05050102010706020507" pitchFamily="18" charset="2"/>
              <a:buChar char=""/>
            </a:pPr>
            <a:r>
              <a:rPr lang="en-GB" sz="1000" dirty="0">
                <a:latin typeface="Calibri" panose="020F0502020204030204" pitchFamily="34" charset="0"/>
                <a:ea typeface="SimSun" panose="02010600030101010101" pitchFamily="2" charset="-122"/>
                <a:cs typeface="Arial" panose="020B0604020202020204" pitchFamily="34" charset="0"/>
              </a:rPr>
              <a:t>Other relevant persons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a:t>
            </a:r>
            <a:r>
              <a:rPr lang="en-GB"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a:t>
            </a: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have greater independence and be less dependent on family, friends and 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more empowered to take control over their own life and recovery.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more confident that they would not be taken advantage of or abused.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more empowered to shed light on human rights violations that they may experience.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be able to develop new skills.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be able to contribute skills and talents to society.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be safe from coercive intervention.</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mental health and other practitioners: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t>
            </a:r>
            <a:r>
              <a:rPr lang="en-GB"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would be able to </a:t>
            </a: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provide better quality of care for people.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see better outcomes for people so they would feel happier in their job.</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a:t>
            </a:r>
            <a:r>
              <a:rPr lang="en-GB"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would be able to </a:t>
            </a: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improve the services provided.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service would be a more enjoyable place to work.</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People to whom they provide care and support will lead more fulfilling and dignified lives which in turn would make them proud of their job.</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family members and care partners: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would feel happier because their relative will have a better quality of life.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They can feel proud of their relative’s achievement and focus on their strengths and abilities.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If their relative is receiving good-quality care and support and if their rights are respected, then family members and care partners will feel more confident and less stressed.</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60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Their relative will be able to become more independent and will be able to engage more fully in family life.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sz="10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Potential benefits for other relevant persons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Peer supporters will be able to support others more efficiently.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Advocates will be able to help people secure their human rights more effectively.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Lawyers will be able to defend human rights more effectively in courts.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Public officials will have the satisfaction of seeing more effective services and supports for people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Members of the police will be able to work in a more respectful and safe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Teachers will be able to provide education to a diverse group of people.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228600" marR="60325" lvl="0" indent="-228600" algn="just">
              <a:lnSpc>
                <a:spcPct val="115000"/>
              </a:lnSpc>
              <a:spcBef>
                <a:spcPts val="0"/>
              </a:spcBef>
              <a:spcAft>
                <a:spcPts val="0"/>
              </a:spcAft>
              <a:buFont typeface="Symbol" panose="05050102010706020507" pitchFamily="18" charset="2"/>
              <a:buChar char=""/>
            </a:pPr>
            <a:r>
              <a:rPr lang="en-US" sz="1000" dirty="0">
                <a:solidFill>
                  <a:srgbClr val="4F81BD"/>
                </a:solidFill>
                <a:latin typeface="Calibri" panose="020F0502020204030204" pitchFamily="34" charset="0"/>
                <a:ea typeface="Times New Roman" panose="02020603050405020304" pitchFamily="18" charset="0"/>
                <a:cs typeface="Calibri" panose="020F0502020204030204" pitchFamily="34" charset="0"/>
              </a:rPr>
              <a:t>Religious or community leaders will see more respect for diversity in the community</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sz="1000" dirty="0"/>
          </a:p>
        </p:txBody>
      </p:sp>
      <p:sp>
        <p:nvSpPr>
          <p:cNvPr id="4" name="Slide Number Placeholder 3"/>
          <p:cNvSpPr>
            <a:spLocks noGrp="1"/>
          </p:cNvSpPr>
          <p:nvPr>
            <p:ph type="sldNum" sz="quarter" idx="5"/>
          </p:nvPr>
        </p:nvSpPr>
        <p:spPr/>
        <p:txBody>
          <a:bodyPr/>
          <a:lstStyle/>
          <a:p>
            <a:fld id="{B30A59C1-2D98-4297-91D0-BBB9964FC570}" type="slidenum">
              <a:rPr lang="x-none" smtClean="0"/>
              <a:t>162</a:t>
            </a:fld>
            <a:endParaRPr lang="x-none"/>
          </a:p>
        </p:txBody>
      </p:sp>
    </p:spTree>
    <p:extLst>
      <p:ext uri="{BB962C8B-B14F-4D97-AF65-F5344CB8AC3E}">
        <p14:creationId xmlns:p14="http://schemas.microsoft.com/office/powerpoint/2010/main" val="216972979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8.2: Taking action to promote CRPD rights (20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 order to summarize the previous discussion briefly, explain to participants that we all have different</a:t>
            </a: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roles in society but that we can all contribute to respecting, protecting and fulfilling the rights of people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take their copy of Annex 3 (The rights of the CRPD). Divide participants into 3 groups. Allocate one article (articles 12, 16 and 19) to each group.</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the 3 groups 15 minutes to discuss the following question and then report back to the plenary:.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What actions can </a:t>
            </a:r>
            <a:r>
              <a:rPr lang="en-GB" b="1" u="sng" dirty="0">
                <a:latin typeface="Calibri" panose="020F0502020204030204" pitchFamily="34" charset="0"/>
                <a:ea typeface="SimSun" panose="02010600030101010101" pitchFamily="2" charset="-122"/>
                <a:cs typeface="Calibri" panose="020F0502020204030204" pitchFamily="34" charset="0"/>
              </a:rPr>
              <a:t>you</a:t>
            </a:r>
            <a:r>
              <a:rPr lang="en-GB" b="1" dirty="0">
                <a:latin typeface="Calibri" panose="020F0502020204030204" pitchFamily="34" charset="0"/>
                <a:ea typeface="SimSun" panose="02010600030101010101" pitchFamily="2" charset="-122"/>
                <a:cs typeface="Calibri" panose="020F0502020204030204" pitchFamily="34" charset="0"/>
              </a:rPr>
              <a:t> take to protect this right of the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163</a:t>
            </a:fld>
            <a:endParaRPr lang="x-none"/>
          </a:p>
        </p:txBody>
      </p:sp>
    </p:spTree>
    <p:extLst>
      <p:ext uri="{BB962C8B-B14F-4D97-AF65-F5344CB8AC3E}">
        <p14:creationId xmlns:p14="http://schemas.microsoft.com/office/powerpoint/2010/main" val="36314403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9563" y="80963"/>
            <a:ext cx="1219200" cy="685800"/>
          </a:xfrm>
        </p:spPr>
      </p:sp>
      <p:sp>
        <p:nvSpPr>
          <p:cNvPr id="3" name="Notes Placeholder 2"/>
          <p:cNvSpPr>
            <a:spLocks noGrp="1"/>
          </p:cNvSpPr>
          <p:nvPr>
            <p:ph type="body" idx="1"/>
          </p:nvPr>
        </p:nvSpPr>
        <p:spPr>
          <a:xfrm>
            <a:off x="179676" y="766279"/>
            <a:ext cx="6627536" cy="8675874"/>
          </a:xfrm>
        </p:spPr>
        <p:txBody>
          <a:bodyPr numCol="2"/>
          <a:lstStyle/>
          <a:p>
            <a:pPr marR="60325" lvl="0" algn="just">
              <a:lnSpc>
                <a:spcPct val="115000"/>
              </a:lnSpc>
              <a:spcAft>
                <a:spcPts val="300"/>
              </a:spcAft>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When participants report to the plenary, display the answers to the question on the flipchart in the format of a spider diagram (as below). Draw branches from the circle for each group represented. </a:t>
            </a:r>
            <a:endParaRPr lang="x-none" sz="6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The diagram on the slide above is an example of how the spider diagram might appear. The facilitator can draw a separate spider diagram for each article or add participants’ answers to the same diagram. </a:t>
            </a:r>
            <a:endParaRPr lang="x-none" sz="6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sz="600" b="1"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in relation to article 12: </a:t>
            </a:r>
            <a:endParaRPr lang="x-none" sz="6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Share with others our knowledge of article 12 and its implications for our rights.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Assert our right to drive all decisions on all issues affecting us, including treatment, financial, personal and other decisions (e.g. having a partner, intimate relationship, children, how to spend our money, etc.).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Seek redress and support from others when our right to make decisions has been violated.</a:t>
            </a:r>
            <a:endParaRPr lang="x-none" sz="600" dirty="0"/>
          </a:p>
          <a:p>
            <a:pPr marR="60325"/>
            <a:r>
              <a:rPr lang="en-GB" sz="600" u="sng" dirty="0">
                <a:solidFill>
                  <a:srgbClr val="4F81BD"/>
                </a:solidFill>
                <a:ea typeface="SimSun" panose="02010600030101010101" pitchFamily="2" charset="-122"/>
                <a:cs typeface="Calibri" panose="020F0502020204030204" pitchFamily="34" charset="0"/>
              </a:rPr>
              <a:t>Potential answers from mental health and other practitioners</a:t>
            </a:r>
            <a:endParaRPr lang="x-none" sz="600" dirty="0"/>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Respect people’s right to make decisions by requesting, and following, their instructions regarding whether they would like to receive certain treatments or not, which type of treatment they wish to receive, and on everyday things such as what activities they would like to do or what food they would like to eat.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Give people more time to reach a decision.</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can access formal or informal support persons of their choosing to make their decisions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Inform authorities if we see others failing to treat persons with disabilities with dignity.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to access complaints mechanisms and/or get in contact with lawyers if they require them.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have access to information like medical files.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Facilitate access to independent advocacy organizations and peer support groups.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have access to their own money and property and respect the decisions that they make around these matters.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people with lived experience are employed at all levels of the service (e.g. as peer support workers, managers, etc.).</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treated equally and given a voice in terms of the running of the service and can participate in quality assessments. </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family, care partners and other supporters: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spcBef>
                <a:spcPts val="0"/>
              </a:spcBef>
              <a:spcAft>
                <a:spcPts val="0"/>
              </a:spcAft>
              <a:buFont typeface="Symbol" panose="05050102010706020507" pitchFamily="18" charset="2"/>
              <a:buChar char=""/>
            </a:pPr>
            <a:r>
              <a:rPr lang="en-GB" sz="600" dirty="0">
                <a:solidFill>
                  <a:srgbClr val="4F81BD"/>
                </a:solidFill>
              </a:rPr>
              <a:t>Always treat our relatives with dignity and respect.</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Make sure we listen to and respect all decisions and choices made by our relatives.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Support our relatives in decision-making (e.g. by discussing and explaining different options) and help them to communicate their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Make sure that others respect our relatives’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Support our relatives in accessing complaints mechanisms or getting help from the legal system if needed.</a:t>
            </a:r>
            <a:endParaRPr lang="x-none" sz="600" dirty="0"/>
          </a:p>
          <a:p>
            <a:pPr marL="114300" marR="60325" lvl="0" indent="-114300">
              <a:spcBef>
                <a:spcPts val="0"/>
              </a:spcBef>
              <a:spcAft>
                <a:spcPts val="300"/>
              </a:spcAft>
              <a:buFont typeface="Symbol" panose="05050102010706020507" pitchFamily="18" charset="2"/>
              <a:buChar char=""/>
            </a:pPr>
            <a:r>
              <a:rPr lang="en-GB" sz="600" dirty="0">
                <a:solidFill>
                  <a:srgbClr val="4F81BD"/>
                </a:solidFill>
              </a:rPr>
              <a:t>Make sure we involve and consult our relatives on all decisions and issues affecting family life.</a:t>
            </a:r>
            <a:endParaRPr lang="x-none" sz="600" dirty="0"/>
          </a:p>
          <a:p>
            <a:pPr marR="60325"/>
            <a:r>
              <a:rPr lang="en-GB" sz="600" u="sng" dirty="0">
                <a:solidFill>
                  <a:srgbClr val="4F81BD"/>
                </a:solidFill>
                <a:cs typeface="Calibri" panose="020F0502020204030204" pitchFamily="34" charset="0"/>
              </a:rPr>
              <a:t>Potential answers from other groups represented</a:t>
            </a:r>
            <a:r>
              <a:rPr lang="en-GB" sz="600" u="sng" dirty="0">
                <a:solidFill>
                  <a:srgbClr val="4F81BD"/>
                </a:solidFill>
              </a:rPr>
              <a:t>:</a:t>
            </a:r>
            <a:endParaRPr lang="x-none" sz="600" dirty="0"/>
          </a:p>
          <a:p>
            <a:pPr marR="60325"/>
            <a:r>
              <a:rPr lang="en-GB" sz="600" dirty="0">
                <a:solidFill>
                  <a:srgbClr val="4F81BD"/>
                </a:solidFill>
              </a:rPr>
              <a:t>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Peer supporters can encourage others to respect people’s right to make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Peer supporters can encourage and support others to voice their preferences and decisions.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Advocates can campaign for the abolition of guardianship laws and their replacement by laws that introduce supported decision making.</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Lawyers can provide information about the right to legal capacity and support people in bringing claims before courts.</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Public officials can support the repealing of laws that allow for a person’s legal capacity to be restricted and support the creation of laws and policies that respect and ensure the right of people with disabilities to make decisions and to access supported decision making mechanisms.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Public officials and members of the police force can provide information about rights and legal procedures in an easy-to-read format / braille / audio. </a:t>
            </a:r>
            <a:endParaRPr lang="x-none" sz="600" dirty="0"/>
          </a:p>
          <a:p>
            <a:pPr marL="114300" marR="60325" lvl="0" indent="-114300">
              <a:spcBef>
                <a:spcPts val="0"/>
              </a:spcBef>
              <a:spcAft>
                <a:spcPts val="0"/>
              </a:spcAft>
              <a:buFont typeface="Symbol" panose="05050102010706020507" pitchFamily="18" charset="2"/>
              <a:buChar char=""/>
            </a:pPr>
            <a:r>
              <a:rPr lang="en-GB" sz="600" dirty="0">
                <a:solidFill>
                  <a:srgbClr val="4F81BD"/>
                </a:solidFill>
              </a:rPr>
              <a:t>Teachers can support people in accessing the resources they need when they look for information on specific topics.</a:t>
            </a:r>
            <a:endParaRPr lang="x-none" sz="600" dirty="0"/>
          </a:p>
          <a:p>
            <a:pPr marL="114300" marR="60325" lvl="0" indent="-114300">
              <a:spcBef>
                <a:spcPts val="0"/>
              </a:spcBef>
              <a:spcAft>
                <a:spcPts val="300"/>
              </a:spcAft>
              <a:buFont typeface="Symbol" panose="05050102010706020507" pitchFamily="18" charset="2"/>
              <a:buChar char=""/>
            </a:pPr>
            <a:r>
              <a:rPr lang="en-GB" sz="600" dirty="0">
                <a:solidFill>
                  <a:srgbClr val="4F81BD"/>
                </a:solidFill>
              </a:rPr>
              <a:t>Religious and community leaders can provide spiritual guidance when people approach them for advice.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tabLst>
                <a:tab pos="2559050" algn="l"/>
              </a:tabLst>
            </a:pPr>
            <a:r>
              <a:rPr lang="en-GB" sz="600" b="1"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in relation to article 16: </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r>
              <a:rPr lang="en-GB" sz="600" u="sng" dirty="0">
                <a:solidFill>
                  <a:srgbClr val="4F81BD"/>
                </a:solidFill>
                <a:cs typeface="Calibri" panose="020F0502020204030204" pitchFamily="34" charset="0"/>
              </a:rPr>
              <a:t>Potential answers from </a:t>
            </a:r>
            <a:r>
              <a:rPr lang="en-GB" sz="600" u="sng" dirty="0">
                <a:solidFill>
                  <a:srgbClr val="4F81BD"/>
                </a:solidFill>
              </a:rPr>
              <a:t>people with psychosocial, intellectual and cognitive disabilities:</a:t>
            </a:r>
            <a:endParaRPr lang="x-none" sz="600" dirty="0"/>
          </a:p>
          <a:p>
            <a:pPr marL="114300" marR="60325" indent="-114300">
              <a:lnSpc>
                <a:spcPct val="115000"/>
              </a:lnSpc>
              <a:spcBef>
                <a:spcPts val="0"/>
              </a:spcBef>
              <a:spcAft>
                <a:spcPts val="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Fight to change laws that allow for exploitation, violence and abuse to be perpetuated against us.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indent="-114300">
              <a:lnSpc>
                <a:spcPct val="115000"/>
              </a:lnSpc>
              <a:spcBef>
                <a:spcPts val="0"/>
              </a:spcBef>
              <a:spcAft>
                <a:spcPts val="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If we feel that we are being abused, inform someone who is trustworthy and also lodge a complaint about this.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indent="-114300">
              <a:lnSpc>
                <a:spcPct val="115000"/>
              </a:lnSpc>
              <a:spcBef>
                <a:spcPts val="0"/>
              </a:spcBef>
              <a:spcAft>
                <a:spcPts val="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Help others who may be experiencing abuse by supporting them to report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indent="-114300">
              <a:lnSpc>
                <a:spcPct val="115000"/>
              </a:lnSpc>
              <a:spcBef>
                <a:spcPts val="0"/>
              </a:spcBef>
              <a:spcAft>
                <a:spcPts val="300"/>
              </a:spcAft>
              <a:buFont typeface="Calibri" panose="020F0502020204030204" pitchFamily="34" charset="0"/>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Draw attention to our specific concerns and needs, including gender-based issues, related to preventing and addressing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mental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health and other practitioners: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Always treat people with respect and dignity, regardless of disability, gender, age or other factors.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Participate in training to eliminate violence, abuse and coercive practices from our practice.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are not afraid to report abuses and are listened to.</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responses to behaviours we find challenging never involve using force and coercion or hurting the person.</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Allow independent human rights defenders and advocates to access services to support people in filing complaints.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Establish easily accessible complaints mechanisms and make sure that allegations of abuses are thoroughly investigated and remedied.</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Request further resources and training (e.g. on de-escalation techniques for avoiding or managing crises).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our colleagues uphold the principles of the CRPD in their work, treating all people as equals and without discrimination.</a:t>
            </a:r>
            <a:endParaRPr lang="x-none" sz="600" dirty="0"/>
          </a:p>
          <a:p>
            <a:pPr marR="60325">
              <a:lnSpc>
                <a:spcPct val="115000"/>
              </a:lnSpc>
              <a:spcAft>
                <a:spcPts val="300"/>
              </a:spcAft>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family</a:t>
            </a:r>
            <a:r>
              <a:rPr lang="en-GB" sz="600" i="1"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sz="6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 other care partners</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we are not behaving in an abusive way.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Be careful about the way our relatives are being treated by people involved in their care and support.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If we are concerned about any mistreatment or abuse, reach out to someone who can help.</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Ask to be actively involved in staff training in order to foster respect for the rights of people with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other groups represented</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Peer supporters can support people in accessing complaints mechanisms and can provide emotional and practical support for people who have experienced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Advocates can organize training to prevent, identify and report abuse and to highlight how gender, age and other diverse factors need to be considered in doing so.</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Lawyers can support people in legal proceedings when they have been abused and can help them to obtain remedies to their complaints.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repeal laws and regulations that allow coercive practices in services, including detention, non-consensual treatment, seclusion and restraint.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create and fund mechanisms to monitor services for people with psychosocial, intellectual or cognitive disabilities to make sure high-quality standards of care and human rights are being respected.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ensure that laws and mechanisms are in place to make sure that anyone who violates this right is accountable and faces justice.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push for the development of clear guidelines on the correct way to manage crisis situations and on how to avoid coercive practices, violence and abuse.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provide financial and other necessary resources for training and support for mental health and other practitioners. </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Members of the police force can make sure that people with disabilities are able to access procedures to report abuse and that abuses are properly investigated.</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Teachers can educate on the importance of respecting each other and not tolerating any form of bullying.</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Religious and community leaders can make sure they find time to meet people who have been abused and provide support to them.</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tabLst>
                <a:tab pos="2559050" algn="l"/>
              </a:tabLst>
            </a:pPr>
            <a:r>
              <a:rPr lang="en-GB" sz="600" b="1"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in relation to article 19:</a:t>
            </a:r>
            <a:endParaRPr lang="x-none" sz="6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and cognitive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0"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Assert our right to live the life we want, where we want to live it and with whom.</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0"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Advocate to make all facilities and services in our community accessible for us.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0"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Calibri" panose="020F0502020204030204" pitchFamily="34" charset="0"/>
              </a:rPr>
              <a:t>Seek help from lawyers and advocates when we are separated from our community (e.g. because of forced admission to mental health services, because of lack of options for independent or community living, etc.)</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mental health and other practitioners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services respect people’s right to live in the community and do not segregate them from their community, even for short periods of time.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practices are respectful and supportive of people’s choices and preferences concerning their way of life and habits.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our service does not impose rules that undermine people’s identity and choices (e.g. rigid routines, impersonal group activities, uniform clothing, etc.).</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family</a:t>
            </a:r>
            <a:r>
              <a:rPr lang="en-GB" sz="600" i="1"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sz="600" u="sng"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 other care partners</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Respect our relatives’ day-to-day choices and way of life.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in accessing facilities and services in the community.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Support our relatives when it is their wish to (re)gain more independence.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30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Talk to people in our community about the right of our relatives to be included in the community.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600" u="sng"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other groups represented</a:t>
            </a:r>
            <a:r>
              <a:rPr lang="en-GB" sz="600" u="sng"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Peer supporters can support people to access housing and other supports and services of their choice.</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Advocates can campaign for the closure of institutions and the development of community services.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Lawyers can support people in obtaining remedies when they have been segregated from their community.</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Public officials can support deinstitutionalization policies and the creation of a broad range of community services and supports which are accessible to people with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Members of the police can make sure that people with disabilities are not abused, excluded or bullied in the community. They can receive training on how to be open and tolerant to people who demonstrate unusual behaviours in public places.</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Teachers can advocate for more support to enable children with disabilities to attend school.</a:t>
            </a:r>
            <a:endParaRPr lang="x-none" sz="6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pPr>
            <a:r>
              <a:rPr lang="en-GB" sz="600" dirty="0">
                <a:solidFill>
                  <a:srgbClr val="4F81BD"/>
                </a:solidFill>
                <a:latin typeface="Calibri" panose="020F0502020204030204" pitchFamily="34" charset="0"/>
                <a:ea typeface="SimSun" panose="02010600030101010101" pitchFamily="2" charset="-122"/>
                <a:cs typeface="Arial" panose="020B0604020202020204" pitchFamily="34" charset="0"/>
              </a:rPr>
              <a:t>Religious and community leaders can make sure that all community spaces and places of worship are accessible and open to people with all variety of disabilities.</a:t>
            </a:r>
            <a:endParaRPr lang="x-none" sz="600" dirty="0">
              <a:latin typeface="Calibri" panose="020F0502020204030204" pitchFamily="34" charset="0"/>
              <a:ea typeface="SimSun" panose="02010600030101010101" pitchFamily="2" charset="-122"/>
              <a:cs typeface="Arial" panose="020B0604020202020204" pitchFamily="34" charset="0"/>
            </a:endParaRPr>
          </a:p>
          <a:p>
            <a:endParaRPr lang="x-none" sz="600" dirty="0"/>
          </a:p>
        </p:txBody>
      </p:sp>
      <p:sp>
        <p:nvSpPr>
          <p:cNvPr id="4" name="Slide Number Placeholder 3"/>
          <p:cNvSpPr>
            <a:spLocks noGrp="1"/>
          </p:cNvSpPr>
          <p:nvPr>
            <p:ph type="sldNum" sz="quarter" idx="5"/>
          </p:nvPr>
        </p:nvSpPr>
        <p:spPr/>
        <p:txBody>
          <a:bodyPr/>
          <a:lstStyle/>
          <a:p>
            <a:fld id="{B30A59C1-2D98-4297-91D0-BBB9964FC570}" type="slidenum">
              <a:rPr lang="x-none" smtClean="0"/>
              <a:t>164</a:t>
            </a:fld>
            <a:endParaRPr lang="x-none" dirty="0"/>
          </a:p>
        </p:txBody>
      </p:sp>
    </p:spTree>
    <p:extLst>
      <p:ext uri="{BB962C8B-B14F-4D97-AF65-F5344CB8AC3E}">
        <p14:creationId xmlns:p14="http://schemas.microsoft.com/office/powerpoint/2010/main" val="411233986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Concluding the training (10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dirty="0">
                <a:solidFill>
                  <a:srgbClr val="4F81BD"/>
                </a:solidFill>
              </a:rPr>
              <a:t>In conclusion, ask the participants the following question:</a:t>
            </a:r>
            <a:endParaRPr lang="x-none" dirty="0"/>
          </a:p>
          <a:p>
            <a:pPr marR="60325"/>
            <a:r>
              <a:rPr lang="en-GB" dirty="0"/>
              <a:t> </a:t>
            </a:r>
            <a:endParaRPr lang="x-none" dirty="0"/>
          </a:p>
          <a:p>
            <a:r>
              <a:rPr lang="en-GB" dirty="0">
                <a:latin typeface="Calibri" panose="020F0502020204030204" pitchFamily="34" charset="0"/>
                <a:ea typeface="SimSun" panose="02010600030101010101" pitchFamily="2" charset="-122"/>
                <a:cs typeface="Arial" panose="020B0604020202020204" pitchFamily="34" charset="0"/>
              </a:rPr>
              <a:t>What are the key points that you have learned from this training?</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165</a:t>
            </a:fld>
            <a:endParaRPr lang="x-none"/>
          </a:p>
        </p:txBody>
      </p:sp>
    </p:spTree>
    <p:extLst>
      <p:ext uri="{BB962C8B-B14F-4D97-AF65-F5344CB8AC3E}">
        <p14:creationId xmlns:p14="http://schemas.microsoft.com/office/powerpoint/2010/main" val="34595621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spcAft>
                <a:spcPts val="1200"/>
              </a:spcAft>
            </a:pPr>
            <a:r>
              <a:rPr lang="en-GB" dirty="0">
                <a:solidFill>
                  <a:srgbClr val="4F81BD"/>
                </a:solidFill>
              </a:rPr>
              <a:t>Once participants have had the opportunity to answer, follow the discussion with these take-home messages.</a:t>
            </a:r>
            <a:endParaRPr lang="x-none" dirty="0"/>
          </a:p>
          <a:p>
            <a:pPr marR="60325">
              <a:spcAft>
                <a:spcPts val="600"/>
              </a:spcAft>
            </a:pPr>
            <a:r>
              <a:rPr lang="en-GB" b="1" dirty="0"/>
              <a:t>Take-home messages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Many actions can be taken to fight discrimination and other human rights violations and to protect, respect and fulfill the rights of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CRPD is a legally binding Convention that is key to protecting the rights of people with disabilities, including the rights of people with psychosocial, intellectual and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Everyone can play an important role in making sure that the rights of people with psychosocial disabilities and with intellectual disabilities are respected, protected and fulfilled.</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166</a:t>
            </a:fld>
            <a:endParaRPr lang="x-none"/>
          </a:p>
        </p:txBody>
      </p:sp>
    </p:spTree>
    <p:extLst>
      <p:ext uri="{BB962C8B-B14F-4D97-AF65-F5344CB8AC3E}">
        <p14:creationId xmlns:p14="http://schemas.microsoft.com/office/powerpoint/2010/main" val="225780986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167</a:t>
            </a:fld>
            <a:endParaRPr lang="en-GB"/>
          </a:p>
        </p:txBody>
      </p:sp>
      <p:sp>
        <p:nvSpPr>
          <p:cNvPr id="6" name="Notes Placeholder 2">
            <a:extLst>
              <a:ext uri="{FF2B5EF4-FFF2-40B4-BE49-F238E27FC236}">
                <a16:creationId xmlns:a16="http://schemas.microsoft.com/office/drawing/2014/main" id="{4A7CE460-1058-C245-864C-572A2D729D7F}"/>
              </a:ext>
            </a:extLst>
          </p:cNvPr>
          <p:cNvSpPr txBox="1">
            <a:spLocks/>
          </p:cNvSpPr>
          <p:nvPr/>
        </p:nvSpPr>
        <p:spPr>
          <a:xfrm>
            <a:off x="364624" y="252599"/>
            <a:ext cx="5820508" cy="968832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a:latin typeface="+mj-lt"/>
              </a:rPr>
              <a:t>Conceptualization </a:t>
            </a:r>
          </a:p>
          <a:p>
            <a:r>
              <a:rPr lang="en-US" sz="1100" dirty="0">
                <a:latin typeface="+mj-lt"/>
              </a:rPr>
              <a:t>Michelle Funk (Coordinator) and Natalie Drew Bold (Technical Officer) Mental Health Policy and Service Development, Department of Mental Health and Substance Abuse (WHO, Geneva)</a:t>
            </a:r>
          </a:p>
          <a:p>
            <a:endParaRPr lang="en-US" sz="1100" dirty="0">
              <a:latin typeface="+mj-lt"/>
            </a:endParaRPr>
          </a:p>
          <a:p>
            <a:r>
              <a:rPr lang="en-US" sz="1100" b="1" dirty="0">
                <a:latin typeface="+mj-lt"/>
              </a:rPr>
              <a:t>Writing and editorial team</a:t>
            </a:r>
          </a:p>
          <a:p>
            <a:r>
              <a:rPr lang="en-US" sz="1100" dirty="0">
                <a:latin typeface="+mj-lt"/>
              </a:rPr>
              <a:t>Dr Michelle Funk, (WHO, Geneva), Natalie Drew Bold (WHO, Geneva); Marie </a:t>
            </a:r>
            <a:r>
              <a:rPr lang="en-US" sz="1100" dirty="0" err="1">
                <a:latin typeface="+mj-lt"/>
              </a:rPr>
              <a:t>Baudel</a:t>
            </a:r>
            <a:r>
              <a:rPr lang="en-US" sz="1100" dirty="0">
                <a:latin typeface="+mj-lt"/>
              </a:rPr>
              <a:t>, </a:t>
            </a:r>
            <a:r>
              <a:rPr lang="en-US" sz="1100" dirty="0" err="1">
                <a:latin typeface="+mj-lt"/>
              </a:rPr>
              <a:t>Université</a:t>
            </a:r>
            <a:r>
              <a:rPr lang="en-US" sz="1100" dirty="0">
                <a:latin typeface="+mj-lt"/>
              </a:rPr>
              <a:t> de Nantes, France</a:t>
            </a:r>
          </a:p>
          <a:p>
            <a:endParaRPr lang="en-US" sz="1100" dirty="0">
              <a:latin typeface="+mj-lt"/>
            </a:endParaRPr>
          </a:p>
          <a:p>
            <a:r>
              <a:rPr lang="en-US" sz="1100" b="1" dirty="0">
                <a:latin typeface="+mj-lt"/>
              </a:rPr>
              <a:t>Key international experts</a:t>
            </a:r>
          </a:p>
          <a:p>
            <a:r>
              <a:rPr lang="en-US" sz="1100" dirty="0">
                <a:latin typeface="+mj-lt"/>
              </a:rPr>
              <a:t>Celia Brown, </a:t>
            </a:r>
            <a:r>
              <a:rPr lang="en-US" sz="1100" dirty="0" err="1">
                <a:latin typeface="+mj-lt"/>
              </a:rPr>
              <a:t>MindFreedom</a:t>
            </a:r>
            <a:r>
              <a:rPr lang="en-US" sz="1100" dirty="0">
                <a:latin typeface="+mj-lt"/>
              </a:rPr>
              <a:t> International, (United States of America); Mauro Giovanni Carta, </a:t>
            </a:r>
            <a:r>
              <a:rPr lang="en-US" sz="1100" dirty="0" err="1">
                <a:latin typeface="+mj-lt"/>
              </a:rPr>
              <a:t>Università</a:t>
            </a:r>
            <a:r>
              <a:rPr lang="en-US" sz="1100" dirty="0">
                <a:latin typeface="+mj-lt"/>
              </a:rPr>
              <a:t> </a:t>
            </a:r>
            <a:r>
              <a:rPr lang="en-US" sz="1100" dirty="0" err="1">
                <a:latin typeface="+mj-lt"/>
              </a:rPr>
              <a:t>degli</a:t>
            </a:r>
            <a:r>
              <a:rPr lang="en-US" sz="1100" dirty="0">
                <a:latin typeface="+mj-lt"/>
              </a:rPr>
              <a:t> </a:t>
            </a:r>
            <a:r>
              <a:rPr lang="en-US" sz="1100" dirty="0" err="1">
                <a:latin typeface="+mj-lt"/>
              </a:rPr>
              <a:t>studi</a:t>
            </a:r>
            <a:r>
              <a:rPr lang="en-US" sz="1100" dirty="0">
                <a:latin typeface="+mj-lt"/>
              </a:rPr>
              <a:t> di Cagliari (Italy); </a:t>
            </a:r>
            <a:r>
              <a:rPr lang="en-US" sz="1100" dirty="0" err="1">
                <a:latin typeface="+mj-lt"/>
              </a:rPr>
              <a:t>Yeni</a:t>
            </a:r>
            <a:r>
              <a:rPr lang="en-US" sz="1100" dirty="0">
                <a:latin typeface="+mj-lt"/>
              </a:rPr>
              <a:t> Rosa Damayanti, Indonesia Mental Health Association (Indonesia); Sera </a:t>
            </a:r>
            <a:r>
              <a:rPr lang="en-US" sz="1100" dirty="0" err="1">
                <a:latin typeface="+mj-lt"/>
              </a:rPr>
              <a:t>Davidow</a:t>
            </a:r>
            <a:r>
              <a:rPr lang="en-US" sz="1100" dirty="0">
                <a:latin typeface="+mj-lt"/>
              </a:rPr>
              <a:t>, Western Mass Recovery Learning Community (United Sates of America); Catalina </a:t>
            </a:r>
            <a:r>
              <a:rPr lang="en-US" sz="1100" dirty="0" err="1">
                <a:latin typeface="+mj-lt"/>
              </a:rPr>
              <a:t>Devandas</a:t>
            </a:r>
            <a:r>
              <a:rPr lang="en-US" sz="1100" dirty="0">
                <a:latin typeface="+mj-lt"/>
              </a:rPr>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latin typeface="+mj-lt"/>
              </a:rPr>
              <a:t>Levav</a:t>
            </a:r>
            <a:r>
              <a:rPr lang="en-US" sz="1100" dirty="0">
                <a:latin typeface="+mj-lt"/>
              </a:rPr>
              <a:t>, Department of Community Mental Health, University of Haifa (Israel); Peter McGovern, </a:t>
            </a:r>
            <a:r>
              <a:rPr lang="en-US" sz="1100" dirty="0" err="1">
                <a:latin typeface="+mj-lt"/>
              </a:rPr>
              <a:t>Modum</a:t>
            </a:r>
            <a:r>
              <a:rPr lang="en-US" sz="1100" dirty="0">
                <a:latin typeface="+mj-lt"/>
              </a:rPr>
              <a:t> Bad (Norway); David McGrath, International consultant (Australia); Tina </a:t>
            </a:r>
            <a:r>
              <a:rPr lang="en-US" sz="1100" dirty="0" err="1">
                <a:latin typeface="+mj-lt"/>
              </a:rPr>
              <a:t>Minkowitz</a:t>
            </a:r>
            <a:r>
              <a:rPr lang="en-US" sz="1100" dirty="0">
                <a:latin typeface="+mj-lt"/>
              </a:rPr>
              <a:t>, Center for the Human Rights of Users and Survivors of Psychiatry (United Sates of America); Peter </a:t>
            </a:r>
            <a:r>
              <a:rPr lang="en-US" sz="1100" dirty="0" err="1">
                <a:latin typeface="+mj-lt"/>
              </a:rPr>
              <a:t>Mittler</a:t>
            </a:r>
            <a:r>
              <a:rPr lang="en-US" sz="1100" dirty="0">
                <a:latin typeface="+mj-lt"/>
              </a:rPr>
              <a:t>, Dementia Alliance International (United Kingdom); Maria Francesca Moro, Columbia University (United Sates of America), ; Fiona Morrissey, Disability Law Research Consultant (Ireland); Michael </a:t>
            </a:r>
            <a:r>
              <a:rPr lang="en-US" sz="1100" dirty="0" err="1">
                <a:latin typeface="+mj-lt"/>
              </a:rPr>
              <a:t>Njenga</a:t>
            </a:r>
            <a:r>
              <a:rPr lang="en-US" sz="1100" dirty="0">
                <a:latin typeface="+mj-lt"/>
              </a:rPr>
              <a:t>, Users and Survivors of Psychiatry in Kenya (Kenya); David W. Oaks, </a:t>
            </a:r>
            <a:r>
              <a:rPr lang="en-US" sz="1100" dirty="0" err="1">
                <a:latin typeface="+mj-lt"/>
              </a:rPr>
              <a:t>Aciu</a:t>
            </a:r>
            <a:r>
              <a:rPr lang="en-US" sz="1100" dirty="0">
                <a:latin typeface="+mj-lt"/>
              </a:rPr>
              <a:t> </a:t>
            </a:r>
            <a:r>
              <a:rPr lang="en-US" sz="1100" dirty="0" err="1">
                <a:latin typeface="+mj-lt"/>
              </a:rPr>
              <a:t>Insitute</a:t>
            </a:r>
            <a:r>
              <a:rPr lang="en-US" sz="1100" dirty="0">
                <a:latin typeface="+mj-lt"/>
              </a:rPr>
              <a:t>, LLC (United States of America); </a:t>
            </a:r>
            <a:r>
              <a:rPr lang="en-US" sz="1100" dirty="0" err="1">
                <a:latin typeface="+mj-lt"/>
              </a:rPr>
              <a:t>Soumitra</a:t>
            </a:r>
            <a:r>
              <a:rPr lang="en-US" sz="1100" dirty="0">
                <a:latin typeface="+mj-lt"/>
              </a:rPr>
              <a:t> </a:t>
            </a:r>
            <a:r>
              <a:rPr lang="en-US" sz="1100" dirty="0" err="1">
                <a:latin typeface="+mj-lt"/>
              </a:rPr>
              <a:t>Pathare</a:t>
            </a:r>
            <a:r>
              <a:rPr lang="en-US" sz="1100" dirty="0">
                <a:latin typeface="+mj-lt"/>
              </a:rPr>
              <a:t>, Centre for Mental Health Law and Policy, Indian Law Society (India); </a:t>
            </a:r>
            <a:r>
              <a:rPr lang="en-US" sz="1100" dirty="0" err="1">
                <a:latin typeface="+mj-lt"/>
              </a:rPr>
              <a:t>Dainius</a:t>
            </a:r>
            <a:r>
              <a:rPr lang="en-US" sz="1100" dirty="0">
                <a:latin typeface="+mj-lt"/>
              </a:rPr>
              <a:t> </a:t>
            </a:r>
            <a:r>
              <a:rPr lang="en-US" sz="1100" dirty="0" err="1">
                <a:latin typeface="+mj-lt"/>
              </a:rPr>
              <a:t>Pūras</a:t>
            </a:r>
            <a:r>
              <a:rPr lang="en-US" sz="1100" dirty="0">
                <a:latin typeface="+mj-lt"/>
              </a:rPr>
              <a:t>, Special Rapporteur on the right of everyone to the enjoyment of the highest attainable standard of health (Switzerland); </a:t>
            </a:r>
            <a:r>
              <a:rPr lang="en-US" sz="1100" dirty="0" err="1">
                <a:latin typeface="+mj-lt"/>
              </a:rPr>
              <a:t>Jolijn</a:t>
            </a:r>
            <a:r>
              <a:rPr lang="en-US" sz="1100" dirty="0">
                <a:latin typeface="+mj-lt"/>
              </a:rPr>
              <a:t> </a:t>
            </a:r>
            <a:r>
              <a:rPr lang="en-US" sz="1100" dirty="0" err="1">
                <a:latin typeface="+mj-lt"/>
              </a:rPr>
              <a:t>Santegoeds</a:t>
            </a:r>
            <a:r>
              <a:rPr lang="en-US" sz="1100" dirty="0">
                <a:latin typeface="+mj-lt"/>
              </a:rPr>
              <a:t>, World Network of Users and Survivors of Psychiatry (the Netherlands); </a:t>
            </a:r>
            <a:r>
              <a:rPr lang="en-US" sz="1100" dirty="0" err="1">
                <a:latin typeface="+mj-lt"/>
              </a:rPr>
              <a:t>Sashi</a:t>
            </a:r>
            <a:r>
              <a:rPr lang="en-US" sz="1100" dirty="0">
                <a:latin typeface="+mj-lt"/>
              </a:rPr>
              <a:t> </a:t>
            </a:r>
            <a:r>
              <a:rPr lang="en-US" sz="1100" dirty="0" err="1">
                <a:latin typeface="+mj-lt"/>
              </a:rPr>
              <a:t>Sashidharan</a:t>
            </a:r>
            <a:r>
              <a:rPr lang="en-US" sz="1100" dirty="0">
                <a:latin typeface="+mj-lt"/>
              </a:rPr>
              <a:t>, University of Glasgow (United Kingdom); Gregory Smith, International consultant, (United States of America); Kate </a:t>
            </a:r>
            <a:r>
              <a:rPr lang="en-US" sz="1100" dirty="0" err="1">
                <a:latin typeface="+mj-lt"/>
              </a:rPr>
              <a:t>Swaffer</a:t>
            </a:r>
            <a:r>
              <a:rPr lang="en-US" sz="1100" dirty="0">
                <a:latin typeface="+mj-lt"/>
              </a:rPr>
              <a:t>, Dementia International Alliance(Australia); Carmen Valle, CBM International (Thailand); Alberto Vásquez </a:t>
            </a:r>
            <a:r>
              <a:rPr lang="en-US" sz="1100" dirty="0" err="1">
                <a:latin typeface="+mj-lt"/>
              </a:rPr>
              <a:t>Encalada</a:t>
            </a:r>
            <a:r>
              <a:rPr lang="en-US" sz="1100" dirty="0">
                <a:latin typeface="+mj-lt"/>
              </a:rPr>
              <a:t>, Office of the UN Special Rapporteur on the rights of persons with disabilities (Switzerland)</a:t>
            </a:r>
          </a:p>
          <a:p>
            <a:endParaRPr lang="en-US" sz="1100" dirty="0">
              <a:latin typeface="+mj-lt"/>
            </a:endParaRPr>
          </a:p>
          <a:p>
            <a:r>
              <a:rPr lang="en-US" sz="1100" b="1" dirty="0">
                <a:latin typeface="+mj-lt"/>
              </a:rPr>
              <a:t>Contributions</a:t>
            </a:r>
          </a:p>
          <a:p>
            <a:r>
              <a:rPr lang="en-US" sz="1100" dirty="0">
                <a:solidFill>
                  <a:schemeClr val="accent2"/>
                </a:solidFill>
                <a:latin typeface="+mj-lt"/>
              </a:rPr>
              <a:t>Technical reviewers</a:t>
            </a:r>
          </a:p>
          <a:p>
            <a:r>
              <a:rPr lang="en-US" sz="1100" dirty="0">
                <a:latin typeface="+mj-lt"/>
              </a:rPr>
              <a:t>Abu Bakar Abdul Kadir, Hospital </a:t>
            </a:r>
            <a:r>
              <a:rPr lang="en-US" sz="1100" dirty="0" err="1">
                <a:latin typeface="+mj-lt"/>
              </a:rPr>
              <a:t>Permai</a:t>
            </a:r>
            <a:r>
              <a:rPr lang="en-US" sz="1100" dirty="0">
                <a:latin typeface="+mj-lt"/>
              </a:rPr>
              <a:t> (Malaysia); </a:t>
            </a:r>
            <a:r>
              <a:rPr lang="en-US" sz="1100" dirty="0" err="1">
                <a:latin typeface="+mj-lt"/>
              </a:rPr>
              <a:t>Robinah</a:t>
            </a:r>
            <a:r>
              <a:rPr lang="en-US" sz="1100" dirty="0">
                <a:latin typeface="+mj-lt"/>
              </a:rPr>
              <a:t> </a:t>
            </a:r>
            <a:r>
              <a:rPr lang="en-US" sz="1100" dirty="0" err="1">
                <a:latin typeface="+mj-lt"/>
              </a:rPr>
              <a:t>Nakanwagi</a:t>
            </a:r>
            <a:r>
              <a:rPr lang="en-US" sz="1100" dirty="0">
                <a:latin typeface="+mj-lt"/>
              </a:rPr>
              <a:t> </a:t>
            </a:r>
            <a:r>
              <a:rPr lang="en-US" sz="1100" dirty="0" err="1">
                <a:latin typeface="+mj-lt"/>
              </a:rPr>
              <a:t>Alambuya</a:t>
            </a:r>
            <a:r>
              <a:rPr lang="en-US" sz="1100" dirty="0">
                <a:latin typeface="+mj-lt"/>
              </a:rPr>
              <a:t>, Pan African Network of People with Psychosocial Disabilities. (Uganda); Anna </a:t>
            </a:r>
            <a:r>
              <a:rPr lang="en-US" sz="1100" dirty="0" err="1">
                <a:latin typeface="+mj-lt"/>
              </a:rPr>
              <a:t>Arstein-Kerslake</a:t>
            </a:r>
            <a:r>
              <a:rPr lang="en-US" sz="1100" dirty="0">
                <a:latin typeface="+mj-lt"/>
              </a:rPr>
              <a:t>, Melbourne Law School, University of Melbourne (Australia); Lori Ashcraft, Resilience Inc. (United States of America); Rod Astbury, Western Australia Association for Mental Health (Australia); Joseph </a:t>
            </a:r>
            <a:r>
              <a:rPr lang="en-US" sz="1100" dirty="0" err="1">
                <a:latin typeface="+mj-lt"/>
              </a:rPr>
              <a:t>Atukunda</a:t>
            </a:r>
            <a:r>
              <a:rPr lang="en-US" sz="1100" dirty="0">
                <a:latin typeface="+mj-lt"/>
              </a:rPr>
              <a:t>, </a:t>
            </a:r>
            <a:r>
              <a:rPr lang="en-US" sz="1100" dirty="0" err="1">
                <a:latin typeface="+mj-lt"/>
              </a:rPr>
              <a:t>Heartsounds</a:t>
            </a:r>
            <a:r>
              <a:rPr lang="en-US" sz="1100" dirty="0">
                <a:latin typeface="+mj-lt"/>
              </a:rPr>
              <a:t>, Uganda (Uganda); David Axworthy, Western Australian Mental Health Commission (Australia); Simon </a:t>
            </a:r>
            <a:r>
              <a:rPr lang="en-US" sz="1100" dirty="0" err="1">
                <a:latin typeface="+mj-lt"/>
              </a:rPr>
              <a:t>Vasseur</a:t>
            </a:r>
            <a:r>
              <a:rPr lang="en-US" sz="1100" dirty="0">
                <a:latin typeface="+mj-lt"/>
              </a:rPr>
              <a:t> </a:t>
            </a:r>
            <a:r>
              <a:rPr lang="en-US" sz="1100" dirty="0" err="1">
                <a:latin typeface="+mj-lt"/>
              </a:rPr>
              <a:t>Bacle</a:t>
            </a:r>
            <a:r>
              <a:rPr lang="en-US" sz="1100" dirty="0">
                <a:latin typeface="+mj-lt"/>
              </a:rPr>
              <a:t>, EPSM Lille Metropole, WHO Collaborating Centre, Lille (France); Sam </a:t>
            </a:r>
            <a:r>
              <a:rPr lang="en-US" sz="1100" dirty="0" err="1">
                <a:latin typeface="+mj-lt"/>
              </a:rPr>
              <a:t>Badege</a:t>
            </a:r>
            <a:r>
              <a:rPr lang="en-US" sz="1100" dirty="0">
                <a:latin typeface="+mj-lt"/>
              </a:rPr>
              <a:t>, National Organization of Users and Survivors of Psychiatry in Rwanda (Rwanda); Amrit </a:t>
            </a:r>
            <a:r>
              <a:rPr lang="en-US" sz="1100" dirty="0" err="1">
                <a:latin typeface="+mj-lt"/>
              </a:rPr>
              <a:t>Bakhshy</a:t>
            </a:r>
            <a:r>
              <a:rPr lang="en-US" sz="1100" dirty="0">
                <a:latin typeface="+mj-lt"/>
              </a:rPr>
              <a:t>, Schizophrenia Awareness Association (India); Anja Baumann, Action Mental Health Germany (Germany); Jerome </a:t>
            </a:r>
            <a:r>
              <a:rPr lang="en-US" sz="1100" dirty="0" err="1">
                <a:latin typeface="+mj-lt"/>
              </a:rPr>
              <a:t>Bickenbach</a:t>
            </a:r>
            <a:r>
              <a:rPr lang="en-US" sz="1100" dirty="0">
                <a:latin typeface="+mj-lt"/>
              </a:rPr>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err="1">
                <a:latin typeface="+mj-lt"/>
              </a:rPr>
              <a:t>Prosecutor's</a:t>
            </a:r>
            <a:r>
              <a:rPr lang="lt-LT" sz="1100" dirty="0">
                <a:latin typeface="+mj-lt"/>
              </a:rPr>
              <a:t> Office (</a:t>
            </a:r>
            <a:r>
              <a:rPr lang="lt-LT" sz="1100" dirty="0" err="1">
                <a:latin typeface="+mj-lt"/>
              </a:rPr>
              <a:t>Brazil</a:t>
            </a:r>
            <a:r>
              <a:rPr lang="lt-LT" sz="1100" dirty="0">
                <a:latin typeface="+mj-lt"/>
              </a:rPr>
              <a:t>); </a:t>
            </a:r>
            <a:r>
              <a:rPr lang="lt-LT" sz="1100" dirty="0" err="1">
                <a:latin typeface="+mj-lt"/>
              </a:rPr>
              <a:t>Patricia</a:t>
            </a:r>
            <a:r>
              <a:rPr lang="lt-LT" sz="1100" dirty="0">
                <a:latin typeface="+mj-lt"/>
              </a:rPr>
              <a:t> </a:t>
            </a:r>
            <a:r>
              <a:rPr lang="lt-LT" sz="1100" dirty="0" err="1">
                <a:latin typeface="+mj-lt"/>
              </a:rPr>
              <a:t>Brogna</a:t>
            </a:r>
            <a:r>
              <a:rPr lang="lt-LT" sz="1100" dirty="0">
                <a:latin typeface="+mj-lt"/>
              </a:rPr>
              <a:t>, </a:t>
            </a:r>
            <a:r>
              <a:rPr lang="lt-LT" sz="1100" dirty="0" err="1">
                <a:latin typeface="+mj-lt"/>
              </a:rPr>
              <a:t>National</a:t>
            </a:r>
            <a:r>
              <a:rPr lang="lt-LT" sz="1100" dirty="0">
                <a:latin typeface="+mj-lt"/>
              </a:rPr>
              <a:t> </a:t>
            </a:r>
            <a:r>
              <a:rPr lang="lt-LT" sz="1100" dirty="0" err="1">
                <a:latin typeface="+mj-lt"/>
              </a:rPr>
              <a:t>School</a:t>
            </a:r>
            <a:r>
              <a:rPr lang="lt-LT" sz="1100" dirty="0">
                <a:latin typeface="+mj-lt"/>
              </a:rPr>
              <a:t> </a:t>
            </a:r>
            <a:r>
              <a:rPr lang="lt-LT" sz="1100" dirty="0" err="1">
                <a:latin typeface="+mj-lt"/>
              </a:rPr>
              <a:t>of</a:t>
            </a:r>
            <a:r>
              <a:rPr lang="lt-LT" sz="1100" dirty="0">
                <a:latin typeface="+mj-lt"/>
              </a:rPr>
              <a:t> </a:t>
            </a:r>
            <a:r>
              <a:rPr lang="lt-LT" sz="1100" dirty="0" err="1">
                <a:latin typeface="+mj-lt"/>
              </a:rPr>
              <a:t>Occupational</a:t>
            </a:r>
            <a:r>
              <a:rPr lang="lt-LT" sz="1100" dirty="0">
                <a:latin typeface="+mj-lt"/>
              </a:rPr>
              <a:t> </a:t>
            </a:r>
            <a:r>
              <a:rPr lang="lt-LT" sz="1100" dirty="0" err="1">
                <a:latin typeface="+mj-lt"/>
              </a:rPr>
              <a:t>Therapy</a:t>
            </a:r>
            <a:r>
              <a:rPr lang="lt-LT" sz="1100" dirty="0">
                <a:latin typeface="+mj-lt"/>
              </a:rPr>
              <a:t>, (Argentina); </a:t>
            </a:r>
            <a:r>
              <a:rPr lang="lt-LT" sz="1100" dirty="0" err="1">
                <a:latin typeface="+mj-lt"/>
              </a:rPr>
              <a:t>Celia</a:t>
            </a:r>
            <a:r>
              <a:rPr lang="lt-LT" sz="1100" dirty="0">
                <a:latin typeface="+mj-lt"/>
              </a:rPr>
              <a:t> </a:t>
            </a:r>
            <a:r>
              <a:rPr lang="lt-LT" sz="1100" dirty="0" err="1">
                <a:latin typeface="+mj-lt"/>
              </a:rPr>
              <a:t>Brown</a:t>
            </a:r>
            <a:r>
              <a:rPr lang="lt-LT" sz="1100" dirty="0">
                <a:latin typeface="+mj-lt"/>
              </a:rPr>
              <a:t>, </a:t>
            </a:r>
            <a:r>
              <a:rPr lang="lt-LT" sz="1100" dirty="0" err="1">
                <a:latin typeface="+mj-lt"/>
              </a:rPr>
              <a:t>MindFreedom</a:t>
            </a:r>
            <a:r>
              <a:rPr lang="lt-LT" sz="1100" dirty="0">
                <a:latin typeface="+mj-lt"/>
              </a:rPr>
              <a:t> International, (United </a:t>
            </a:r>
            <a:r>
              <a:rPr lang="lt-LT" sz="1100" dirty="0" err="1">
                <a:latin typeface="+mj-lt"/>
              </a:rPr>
              <a:t>States</a:t>
            </a:r>
            <a:r>
              <a:rPr lang="lt-LT" sz="1100" dirty="0">
                <a:latin typeface="+mj-lt"/>
              </a:rPr>
              <a:t> </a:t>
            </a:r>
            <a:r>
              <a:rPr lang="lt-LT" sz="1100" dirty="0" err="1">
                <a:latin typeface="+mj-lt"/>
              </a:rPr>
              <a:t>of</a:t>
            </a:r>
            <a:r>
              <a:rPr lang="lt-LT" sz="1100" dirty="0">
                <a:latin typeface="+mj-lt"/>
              </a:rPr>
              <a:t> America); </a:t>
            </a:r>
            <a:r>
              <a:rPr lang="lt-LT" sz="1100" dirty="0" err="1">
                <a:latin typeface="+mj-lt"/>
              </a:rPr>
              <a:t>Kimberly</a:t>
            </a:r>
            <a:r>
              <a:rPr lang="lt-LT" sz="1100" dirty="0">
                <a:latin typeface="+mj-lt"/>
              </a:rPr>
              <a:t> </a:t>
            </a:r>
            <a:r>
              <a:rPr lang="lt-LT" sz="1100" dirty="0" err="1">
                <a:latin typeface="+mj-lt"/>
              </a:rPr>
              <a:t>Budnick</a:t>
            </a:r>
            <a:r>
              <a:rPr lang="lt-LT" sz="1100" dirty="0">
                <a:latin typeface="+mj-lt"/>
              </a:rPr>
              <a:t>, </a:t>
            </a:r>
            <a:r>
              <a:rPr lang="lt-LT" sz="1100" dirty="0" err="1">
                <a:latin typeface="+mj-lt"/>
              </a:rPr>
              <a:t>Head</a:t>
            </a:r>
            <a:r>
              <a:rPr lang="lt-LT" sz="1100" dirty="0">
                <a:latin typeface="+mj-lt"/>
              </a:rPr>
              <a:t> </a:t>
            </a:r>
            <a:r>
              <a:rPr lang="lt-LT" sz="1100" dirty="0" err="1">
                <a:latin typeface="+mj-lt"/>
              </a:rPr>
              <a:t>Start</a:t>
            </a:r>
            <a:r>
              <a:rPr lang="lt-LT" sz="1100" dirty="0">
                <a:latin typeface="+mj-lt"/>
              </a:rPr>
              <a:t> </a:t>
            </a:r>
            <a:r>
              <a:rPr lang="lt-LT" sz="1100" dirty="0" err="1">
                <a:latin typeface="+mj-lt"/>
              </a:rPr>
              <a:t>Teacher</a:t>
            </a:r>
            <a:r>
              <a:rPr lang="lt-LT" sz="1100" dirty="0">
                <a:latin typeface="+mj-lt"/>
              </a:rPr>
              <a:t>/</a:t>
            </a:r>
            <a:r>
              <a:rPr lang="lt-LT" sz="1100" dirty="0" err="1">
                <a:latin typeface="+mj-lt"/>
              </a:rPr>
              <a:t>Early</a:t>
            </a:r>
            <a:r>
              <a:rPr lang="lt-LT" sz="1100" dirty="0">
                <a:latin typeface="+mj-lt"/>
              </a:rPr>
              <a:t> </a:t>
            </a:r>
            <a:r>
              <a:rPr lang="lt-LT" sz="1100" dirty="0" err="1">
                <a:latin typeface="+mj-lt"/>
              </a:rPr>
              <a:t>Childhood</a:t>
            </a:r>
            <a:r>
              <a:rPr lang="lt-LT" sz="1100" dirty="0">
                <a:latin typeface="+mj-lt"/>
              </a:rPr>
              <a:t> </a:t>
            </a:r>
            <a:r>
              <a:rPr lang="lt-LT" sz="1100" dirty="0" err="1">
                <a:latin typeface="+mj-lt"/>
              </a:rPr>
              <a:t>Educator</a:t>
            </a:r>
            <a:r>
              <a:rPr lang="lt-LT" sz="1100" dirty="0">
                <a:latin typeface="+mj-lt"/>
              </a:rPr>
              <a:t> (United </a:t>
            </a:r>
            <a:r>
              <a:rPr lang="lt-LT" sz="1100" dirty="0" err="1">
                <a:latin typeface="+mj-lt"/>
              </a:rPr>
              <a:t>States</a:t>
            </a:r>
            <a:r>
              <a:rPr lang="lt-LT" sz="1100" dirty="0">
                <a:latin typeface="+mj-lt"/>
              </a:rPr>
              <a:t> </a:t>
            </a:r>
            <a:r>
              <a:rPr lang="lt-LT" sz="1100" dirty="0" err="1">
                <a:latin typeface="+mj-lt"/>
              </a:rPr>
              <a:t>of</a:t>
            </a:r>
            <a:r>
              <a:rPr lang="lt-LT" sz="1100" dirty="0">
                <a:latin typeface="+mj-lt"/>
              </a:rPr>
              <a:t> America); </a:t>
            </a:r>
            <a:r>
              <a:rPr lang="lt-LT" sz="1100" dirty="0" err="1">
                <a:latin typeface="+mj-lt"/>
              </a:rPr>
              <a:t>Janice</a:t>
            </a:r>
            <a:r>
              <a:rPr lang="lt-LT" sz="1100" dirty="0">
                <a:latin typeface="+mj-lt"/>
              </a:rPr>
              <a:t> </a:t>
            </a:r>
            <a:r>
              <a:rPr lang="lt-LT" sz="1100" dirty="0" err="1">
                <a:latin typeface="+mj-lt"/>
              </a:rPr>
              <a:t>Cambri</a:t>
            </a:r>
            <a:r>
              <a:rPr lang="lt-LT" sz="1100" dirty="0">
                <a:latin typeface="+mj-lt"/>
              </a:rPr>
              <a:t>, </a:t>
            </a:r>
            <a:r>
              <a:rPr lang="lt-LT" sz="1100" dirty="0" err="1">
                <a:latin typeface="+mj-lt"/>
              </a:rPr>
              <a:t>Psychosocial</a:t>
            </a:r>
            <a:r>
              <a:rPr lang="lt-LT" sz="1100" dirty="0">
                <a:latin typeface="+mj-lt"/>
              </a:rPr>
              <a:t> </a:t>
            </a:r>
            <a:r>
              <a:rPr lang="lt-LT" sz="1100" dirty="0" err="1">
                <a:latin typeface="+mj-lt"/>
              </a:rPr>
              <a:t>Disability</a:t>
            </a:r>
            <a:r>
              <a:rPr lang="lt-LT" sz="1100" dirty="0">
                <a:latin typeface="+mj-lt"/>
              </a:rPr>
              <a:t> </a:t>
            </a:r>
            <a:r>
              <a:rPr lang="lt-LT" sz="1100" dirty="0" err="1">
                <a:latin typeface="+mj-lt"/>
              </a:rPr>
              <a:t>Inclusive</a:t>
            </a:r>
            <a:r>
              <a:rPr lang="lt-LT" sz="1100" dirty="0">
                <a:latin typeface="+mj-lt"/>
              </a:rPr>
              <a:t> </a:t>
            </a:r>
            <a:r>
              <a:rPr lang="lt-LT" sz="1100" dirty="0" err="1">
                <a:latin typeface="+mj-lt"/>
              </a:rPr>
              <a:t>Philippines</a:t>
            </a:r>
            <a:r>
              <a:rPr lang="lt-LT" sz="1100" dirty="0">
                <a:latin typeface="+mj-lt"/>
              </a:rPr>
              <a:t> (</a:t>
            </a:r>
            <a:r>
              <a:rPr lang="lt-LT" sz="1100" dirty="0" err="1">
                <a:latin typeface="+mj-lt"/>
              </a:rPr>
              <a:t>Philippines</a:t>
            </a:r>
            <a:r>
              <a:rPr lang="lt-LT" sz="1100" dirty="0">
                <a:latin typeface="+mj-lt"/>
              </a:rPr>
              <a:t>); </a:t>
            </a:r>
            <a:r>
              <a:rPr lang="lt-LT" sz="1100" dirty="0" err="1">
                <a:latin typeface="+mj-lt"/>
              </a:rPr>
              <a:t>Aleisha</a:t>
            </a:r>
            <a:r>
              <a:rPr lang="lt-LT" sz="1100" dirty="0">
                <a:latin typeface="+mj-lt"/>
              </a:rPr>
              <a:t> </a:t>
            </a:r>
            <a:r>
              <a:rPr lang="lt-LT" sz="1100" dirty="0" err="1">
                <a:latin typeface="+mj-lt"/>
              </a:rPr>
              <a:t>Carroll</a:t>
            </a:r>
            <a:r>
              <a:rPr lang="lt-LT" sz="1100" dirty="0">
                <a:latin typeface="+mj-lt"/>
              </a:rPr>
              <a:t>, CBM </a:t>
            </a:r>
            <a:r>
              <a:rPr lang="lt-LT" sz="1100" dirty="0" err="1">
                <a:latin typeface="+mj-lt"/>
              </a:rPr>
              <a:t>Australia</a:t>
            </a:r>
            <a:r>
              <a:rPr lang="lt-LT" sz="1100" dirty="0">
                <a:latin typeface="+mj-lt"/>
              </a:rPr>
              <a:t> (</a:t>
            </a:r>
            <a:r>
              <a:rPr lang="lt-LT" sz="1100" dirty="0" err="1">
                <a:latin typeface="+mj-lt"/>
              </a:rPr>
              <a:t>Australia</a:t>
            </a:r>
            <a:r>
              <a:rPr lang="lt-LT" sz="1100" dirty="0">
                <a:latin typeface="+mj-lt"/>
              </a:rPr>
              <a:t>); Mauro </a:t>
            </a:r>
            <a:r>
              <a:rPr lang="lt-LT" sz="1100" dirty="0" err="1">
                <a:latin typeface="+mj-lt"/>
              </a:rPr>
              <a:t>Giovanni</a:t>
            </a:r>
            <a:r>
              <a:rPr lang="lt-LT" sz="1100" dirty="0">
                <a:latin typeface="+mj-lt"/>
              </a:rPr>
              <a:t> </a:t>
            </a:r>
            <a:r>
              <a:rPr lang="lt-LT" sz="1100" dirty="0" err="1">
                <a:latin typeface="+mj-lt"/>
              </a:rPr>
              <a:t>Carta</a:t>
            </a:r>
            <a:r>
              <a:rPr lang="lt-LT" sz="1100" dirty="0">
                <a:latin typeface="+mj-lt"/>
              </a:rPr>
              <a:t>, </a:t>
            </a:r>
            <a:r>
              <a:rPr lang="lt-LT" sz="1100" dirty="0" err="1">
                <a:latin typeface="+mj-lt"/>
              </a:rPr>
              <a:t>Università</a:t>
            </a:r>
            <a:r>
              <a:rPr lang="lt-LT" sz="1100" dirty="0">
                <a:latin typeface="+mj-lt"/>
              </a:rPr>
              <a:t> degli </a:t>
            </a:r>
            <a:r>
              <a:rPr lang="lt-LT" sz="1100" dirty="0" err="1">
                <a:latin typeface="+mj-lt"/>
              </a:rPr>
              <a:t>studi</a:t>
            </a:r>
            <a:r>
              <a:rPr lang="lt-LT" sz="1100" dirty="0">
                <a:latin typeface="+mj-lt"/>
              </a:rPr>
              <a:t> di </a:t>
            </a:r>
            <a:r>
              <a:rPr lang="lt-LT" sz="1100" dirty="0" err="1">
                <a:latin typeface="+mj-lt"/>
              </a:rPr>
              <a:t>Cagliari</a:t>
            </a:r>
            <a:r>
              <a:rPr lang="lt-LT" sz="1100" dirty="0">
                <a:latin typeface="+mj-lt"/>
              </a:rPr>
              <a:t> (</a:t>
            </a:r>
            <a:r>
              <a:rPr lang="lt-LT" sz="1100" dirty="0" err="1">
                <a:latin typeface="+mj-lt"/>
              </a:rPr>
              <a:t>Italy</a:t>
            </a:r>
            <a:r>
              <a:rPr lang="lt-LT" sz="1100" dirty="0">
                <a:latin typeface="+mj-lt"/>
              </a:rPr>
              <a:t>); </a:t>
            </a:r>
            <a:r>
              <a:rPr lang="lt-LT" sz="1100" dirty="0" err="1">
                <a:latin typeface="+mj-lt"/>
              </a:rPr>
              <a:t>Chauhan</a:t>
            </a:r>
            <a:r>
              <a:rPr lang="lt-LT" sz="1100" dirty="0">
                <a:latin typeface="+mj-lt"/>
              </a:rPr>
              <a:t> </a:t>
            </a:r>
            <a:r>
              <a:rPr lang="lt-LT" sz="1100" dirty="0" err="1">
                <a:latin typeface="+mj-lt"/>
              </a:rPr>
              <a:t>Ajay</a:t>
            </a:r>
            <a:r>
              <a:rPr lang="lt-LT" sz="1100" dirty="0">
                <a:latin typeface="+mj-lt"/>
              </a:rPr>
              <a:t>, </a:t>
            </a:r>
            <a:r>
              <a:rPr lang="lt-LT" sz="1100" dirty="0" err="1">
                <a:latin typeface="+mj-lt"/>
              </a:rPr>
              <a:t>State</a:t>
            </a:r>
            <a:r>
              <a:rPr lang="lt-LT" sz="1100" dirty="0">
                <a:latin typeface="+mj-lt"/>
              </a:rPr>
              <a:t> </a:t>
            </a:r>
            <a:r>
              <a:rPr lang="lt-LT" sz="1100" dirty="0" err="1">
                <a:latin typeface="+mj-lt"/>
              </a:rPr>
              <a:t>Mental</a:t>
            </a:r>
            <a:r>
              <a:rPr lang="lt-LT" sz="1100" dirty="0">
                <a:latin typeface="+mj-lt"/>
              </a:rPr>
              <a:t> </a:t>
            </a:r>
            <a:r>
              <a:rPr lang="lt-LT" sz="1100" dirty="0" err="1">
                <a:latin typeface="+mj-lt"/>
              </a:rPr>
              <a:t>Health</a:t>
            </a:r>
            <a:r>
              <a:rPr lang="lt-LT" sz="1100" dirty="0">
                <a:latin typeface="+mj-lt"/>
              </a:rPr>
              <a:t> </a:t>
            </a:r>
            <a:r>
              <a:rPr lang="lt-LT" sz="1100" dirty="0" err="1">
                <a:latin typeface="+mj-lt"/>
              </a:rPr>
              <a:t>Authority</a:t>
            </a:r>
            <a:r>
              <a:rPr lang="lt-LT" sz="1100" dirty="0">
                <a:latin typeface="+mj-lt"/>
              </a:rPr>
              <a:t>, </a:t>
            </a:r>
            <a:r>
              <a:rPr lang="lt-LT" sz="1100" dirty="0" err="1">
                <a:latin typeface="+mj-lt"/>
              </a:rPr>
              <a:t>Gujarat</a:t>
            </a:r>
            <a:r>
              <a:rPr lang="lt-LT" sz="1100" dirty="0">
                <a:latin typeface="+mj-lt"/>
              </a:rPr>
              <a:t>, (</a:t>
            </a:r>
            <a:r>
              <a:rPr lang="lt-LT" sz="1100" dirty="0" err="1">
                <a:latin typeface="+mj-lt"/>
              </a:rPr>
              <a:t>India</a:t>
            </a:r>
            <a:r>
              <a:rPr lang="lt-LT" sz="1100" dirty="0">
                <a:latin typeface="+mj-lt"/>
              </a:rPr>
              <a:t>); </a:t>
            </a:r>
            <a:r>
              <a:rPr lang="lt-LT" sz="1100" dirty="0" err="1">
                <a:latin typeface="+mj-lt"/>
              </a:rPr>
              <a:t>Facundo</a:t>
            </a:r>
            <a:r>
              <a:rPr lang="lt-LT" sz="1100" dirty="0">
                <a:latin typeface="+mj-lt"/>
              </a:rPr>
              <a:t> </a:t>
            </a:r>
            <a:r>
              <a:rPr lang="lt-LT" sz="1100" dirty="0" err="1">
                <a:latin typeface="+mj-lt"/>
              </a:rPr>
              <a:t>Chavez</a:t>
            </a:r>
            <a:r>
              <a:rPr lang="lt-LT" sz="1100" dirty="0">
                <a:latin typeface="+mj-lt"/>
              </a:rPr>
              <a:t> </a:t>
            </a:r>
            <a:r>
              <a:rPr lang="lt-LT" sz="1100" dirty="0" err="1">
                <a:latin typeface="+mj-lt"/>
              </a:rPr>
              <a:t>Penillas</a:t>
            </a:r>
            <a:r>
              <a:rPr lang="lt-LT" sz="1100" dirty="0">
                <a:latin typeface="+mj-lt"/>
              </a:rPr>
              <a:t>, Office </a:t>
            </a:r>
            <a:r>
              <a:rPr lang="lt-LT" sz="1100" dirty="0" err="1">
                <a:latin typeface="+mj-lt"/>
              </a:rPr>
              <a:t>of</a:t>
            </a:r>
            <a:r>
              <a:rPr lang="lt-LT" sz="1100" dirty="0">
                <a:latin typeface="+mj-lt"/>
              </a:rPr>
              <a:t> </a:t>
            </a:r>
            <a:r>
              <a:rPr lang="lt-LT" sz="1100" dirty="0" err="1">
                <a:latin typeface="+mj-lt"/>
              </a:rPr>
              <a:t>the</a:t>
            </a:r>
            <a:r>
              <a:rPr lang="lt-LT" sz="1100" dirty="0">
                <a:latin typeface="+mj-lt"/>
              </a:rPr>
              <a:t> United </a:t>
            </a:r>
            <a:r>
              <a:rPr lang="lt-LT" sz="1100" dirty="0" err="1">
                <a:latin typeface="+mj-lt"/>
              </a:rPr>
              <a:t>Nations</a:t>
            </a:r>
            <a:r>
              <a:rPr lang="lt-LT" sz="1100" dirty="0">
                <a:latin typeface="+mj-lt"/>
              </a:rPr>
              <a:t> </a:t>
            </a:r>
            <a:r>
              <a:rPr lang="lt-LT" sz="1100" dirty="0" err="1">
                <a:latin typeface="+mj-lt"/>
              </a:rPr>
              <a:t>High</a:t>
            </a:r>
            <a:r>
              <a:rPr lang="lt-LT" sz="1100" dirty="0">
                <a:latin typeface="+mj-lt"/>
              </a:rPr>
              <a:t> </a:t>
            </a:r>
            <a:r>
              <a:rPr lang="lt-LT" sz="1100" dirty="0" err="1">
                <a:latin typeface="+mj-lt"/>
              </a:rPr>
              <a:t>Commissioner</a:t>
            </a:r>
            <a:r>
              <a:rPr lang="lt-LT" sz="1100" dirty="0">
                <a:latin typeface="+mj-lt"/>
              </a:rPr>
              <a:t> </a:t>
            </a:r>
            <a:r>
              <a:rPr lang="lt-LT" sz="1100" dirty="0" err="1">
                <a:latin typeface="+mj-lt"/>
              </a:rPr>
              <a:t>for</a:t>
            </a:r>
            <a:r>
              <a:rPr lang="lt-LT" sz="1100" dirty="0">
                <a:latin typeface="+mj-lt"/>
              </a:rPr>
              <a:t> </a:t>
            </a:r>
            <a:r>
              <a:rPr lang="lt-LT" sz="1100" dirty="0" err="1">
                <a:latin typeface="+mj-lt"/>
              </a:rPr>
              <a:t>Human</a:t>
            </a:r>
            <a:r>
              <a:rPr lang="lt-LT" sz="1100" dirty="0">
                <a:latin typeface="+mj-lt"/>
              </a:rPr>
              <a:t> </a:t>
            </a:r>
            <a:r>
              <a:rPr lang="lt-LT" sz="1100" dirty="0" err="1">
                <a:latin typeface="+mj-lt"/>
              </a:rPr>
              <a:t>Rights</a:t>
            </a:r>
            <a:r>
              <a:rPr lang="lt-LT" sz="1100" dirty="0">
                <a:latin typeface="+mj-lt"/>
              </a:rPr>
              <a:t> (</a:t>
            </a:r>
            <a:r>
              <a:rPr lang="lt-LT" sz="1100" dirty="0" err="1">
                <a:latin typeface="+mj-lt"/>
              </a:rPr>
              <a:t>Switzerland</a:t>
            </a:r>
            <a:r>
              <a:rPr lang="lt-LT" sz="1100" dirty="0">
                <a:latin typeface="+mj-lt"/>
              </a:rPr>
              <a:t>); </a:t>
            </a:r>
            <a:r>
              <a:rPr lang="lt-LT" sz="1100" dirty="0" err="1">
                <a:latin typeface="+mj-lt"/>
              </a:rPr>
              <a:t>Daniel</a:t>
            </a:r>
            <a:r>
              <a:rPr lang="lt-LT" sz="1100" dirty="0">
                <a:latin typeface="+mj-lt"/>
              </a:rPr>
              <a:t> </a:t>
            </a:r>
            <a:r>
              <a:rPr lang="lt-LT" sz="1100" dirty="0" err="1">
                <a:latin typeface="+mj-lt"/>
              </a:rPr>
              <a:t>Chisholm</a:t>
            </a:r>
            <a:r>
              <a:rPr lang="lt-LT" sz="1100" dirty="0">
                <a:latin typeface="+mj-lt"/>
              </a:rPr>
              <a:t>, WHO </a:t>
            </a:r>
            <a:r>
              <a:rPr lang="lt-LT" sz="1100" dirty="0" err="1">
                <a:latin typeface="+mj-lt"/>
              </a:rPr>
              <a:t>Regional</a:t>
            </a:r>
            <a:r>
              <a:rPr lang="lt-LT" sz="1100" dirty="0">
                <a:latin typeface="+mj-lt"/>
              </a:rPr>
              <a:t> Office </a:t>
            </a:r>
            <a:r>
              <a:rPr lang="lt-LT" sz="1100" dirty="0" err="1">
                <a:latin typeface="+mj-lt"/>
              </a:rPr>
              <a:t>for</a:t>
            </a:r>
            <a:r>
              <a:rPr lang="lt-LT" sz="1100" dirty="0">
                <a:latin typeface="+mj-lt"/>
              </a:rPr>
              <a:t> </a:t>
            </a:r>
            <a:r>
              <a:rPr lang="lt-LT" sz="1100" dirty="0" err="1">
                <a:latin typeface="+mj-lt"/>
              </a:rPr>
              <a:t>Europe</a:t>
            </a:r>
            <a:r>
              <a:rPr lang="lt-LT" sz="1100" dirty="0">
                <a:latin typeface="+mj-lt"/>
              </a:rPr>
              <a:t> (</a:t>
            </a:r>
            <a:r>
              <a:rPr lang="lt-LT" sz="1100" dirty="0" err="1">
                <a:latin typeface="+mj-lt"/>
              </a:rPr>
              <a:t>Denmark</a:t>
            </a:r>
            <a:r>
              <a:rPr lang="lt-LT" sz="1100" dirty="0">
                <a:latin typeface="+mj-lt"/>
              </a:rPr>
              <a:t>); </a:t>
            </a:r>
            <a:endParaRPr lang="en-US" sz="1100" dirty="0">
              <a:latin typeface="+mj-lt"/>
            </a:endParaRPr>
          </a:p>
        </p:txBody>
      </p:sp>
    </p:spTree>
    <p:extLst>
      <p:ext uri="{BB962C8B-B14F-4D97-AF65-F5344CB8AC3E}">
        <p14:creationId xmlns:p14="http://schemas.microsoft.com/office/powerpoint/2010/main" val="331888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680879" y="3608763"/>
            <a:ext cx="5447030" cy="5833390"/>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Next, ask participants the following question: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How are people with psychosocial, intellectual or cognitive disabilities often perceived by society?</a:t>
            </a:r>
            <a:endParaRPr lang="x-none" b="1">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Examples of answers from participants may include negative views and stereotypes – e.g. that people with psychosocial, intellectual or cognitive disabilities are incapable of working, are incapable of making decisions about themselves, should be medicated and/or locked up in institutions etc</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may also be interesting to note that:</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Mental health practitioners and others may sometimes have a very limited view or perception of people with psychosocial, intellectual or cognitive disabilities. For instance, they see people with psychosocial disabilities only at a very specific time in their life (e.g. when they are experiencing distress or in a crisis). They may also see people with intellectual or cognitive </a:t>
            </a:r>
            <a:r>
              <a:rPr lang="en-GB" dirty="0" err="1">
                <a:solidFill>
                  <a:srgbClr val="4F81BD"/>
                </a:solidFill>
                <a:latin typeface="Calibri" panose="020F0502020204030204" pitchFamily="34" charset="0"/>
                <a:ea typeface="SimSun" panose="02010600030101010101" pitchFamily="2" charset="-122"/>
                <a:cs typeface="Calibri" panose="020F0502020204030204" pitchFamily="34" charset="0"/>
              </a:rPr>
              <a:t>disabilies</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in specific contexts (e.g. residential services) where people do not have opportunities to develop their potential. Because practitioners do not see these people at other times in their life or in different contexts, they have only a very limited view of the persons concerned and of what they can achieve, which does not accurately reflect the person as a whole.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17</a:t>
            </a:fld>
            <a:endParaRPr lang="en-GB"/>
          </a:p>
        </p:txBody>
      </p:sp>
    </p:spTree>
    <p:extLst>
      <p:ext uri="{BB962C8B-B14F-4D97-AF65-F5344CB8AC3E}">
        <p14:creationId xmlns:p14="http://schemas.microsoft.com/office/powerpoint/2010/main" val="88496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879" y="3608763"/>
            <a:ext cx="5447030" cy="5833390"/>
          </a:xfrm>
        </p:spPr>
        <p:txBody>
          <a:bodyPr/>
          <a:lstStyle/>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Use this discussion as an opportunity to explore the common labels and abusive words imposed on people with psychosocial, intellectual or cognitive disabilities. Ask participants:</a:t>
            </a:r>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b="1" dirty="0">
                <a:latin typeface="Calibri" panose="020F0502020204030204" pitchFamily="34" charset="0"/>
                <a:ea typeface="SimSun" panose="02010600030101010101" pitchFamily="2" charset="-122"/>
                <a:cs typeface="Calibri" panose="020F0502020204030204" pitchFamily="34" charset="0"/>
              </a:rPr>
              <a:t>What are some common labels or abusive words used in relation to people with psychosocial, intellectual or cognitive disabilities?</a:t>
            </a:r>
          </a:p>
          <a:p>
            <a:pPr marR="60325" algn="just"/>
            <a:endParaRPr lang="x-none" sz="1100" b="1">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Once they have given some examples (e.g. mad, manic, mental case, schizophrenic, demented, retarded, imbecile, screwed up, stupid, mentally ill), explore with participants the terms and the language that they think are acceptable when referring to or addressing each of these groups of people in their own context and country.</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For instance some people with psychosocial disabilities may find the term “people with a psychiatric diagnosis” acceptable while others may not. Others may prefer “people with mental health conditions” or “people with psychosocial disabilities” etc. </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People with intellectual disabilities may prefer terms such as “learning disabilities”.  </a:t>
            </a: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Similarly, some people with cognitive disabilities may identify with certain diagnoses such as “people with dementia” “people with Alzheimer” or “people with autism spectrum disorders” while others may not.</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When referring to people who are using or who have used mental health or social services, some persons may prefer terms such as “consumers” or “survivors of psychiatry” while still others may prefer “mental health service users”.</a:t>
            </a:r>
          </a:p>
          <a:p>
            <a:pPr marR="60325" algn="just"/>
            <a:endParaRPr lang="x-none" sz="110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It may be interesting to note that sometimes the same word may be considered abusive in one context although, in another context, it may be considered neutral or even positive. The word “mad” for example has been claimed by the “Mad pride” movement.</a:t>
            </a:r>
            <a:endParaRPr lang="x-none" sz="110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18</a:t>
            </a:fld>
            <a:endParaRPr lang="en-GB"/>
          </a:p>
        </p:txBody>
      </p:sp>
    </p:spTree>
    <p:extLst>
      <p:ext uri="{BB962C8B-B14F-4D97-AF65-F5344CB8AC3E}">
        <p14:creationId xmlns:p14="http://schemas.microsoft.com/office/powerpoint/2010/main" val="1729940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680879" y="3608763"/>
            <a:ext cx="5447030" cy="5833390"/>
          </a:xfrm>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show one or more of the following videos to participants:</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1/The Gestalt Project (2012) Stop the Stigma (Mental Health Video KCM</a:t>
            </a:r>
            <a:r>
              <a:rPr lang="en-GB" dirty="0">
                <a:latin typeface="Calibri" panose="020F0502020204030204" pitchFamily="34" charset="0"/>
                <a:ea typeface="SimSun" panose="02010600030101010101" pitchFamily="2" charset="-122"/>
                <a:cs typeface="Calibri" panose="020F050202020403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Directed by Kian Connor (</a:t>
            </a:r>
            <a:r>
              <a:rPr lang="en-GB" b="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Madjedi, 2012 #41">
                  <a:extLst>
                    <a:ext uri="{A12FA001-AC4F-418D-AE19-62706E023703}">
                      <ahyp:hlinkClr xmlns:ahyp="http://schemas.microsoft.com/office/drawing/2018/hyperlinkcolor" val="tx"/>
                    </a:ext>
                  </a:extLst>
                </a:hlinkClick>
              </a:rPr>
              <a:t>4</a:t>
            </a:r>
            <a:r>
              <a:rPr lang="en-GB" b="1" dirty="0">
                <a:latin typeface="Calibri" panose="020F0502020204030204" pitchFamily="34" charset="0"/>
                <a:ea typeface="SimSun" panose="02010600030101010101" pitchFamily="2" charset="-122"/>
                <a:cs typeface="Calibri" panose="020F0502020204030204" pitchFamily="34" charset="0"/>
              </a:rPr>
              <a:t>) </a:t>
            </a:r>
            <a:r>
              <a:rPr lang="en-GB" sz="800"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(4:09 min.):</a:t>
            </a:r>
            <a:r>
              <a:rPr lang="en-GB" dirty="0">
                <a:solidFill>
                  <a:srgbClr val="3333CC"/>
                </a:solidFill>
                <a:latin typeface="Calibri" panose="020F0502020204030204" pitchFamily="34" charset="0"/>
                <a:ea typeface="SimSun" panose="02010600030101010101" pitchFamily="2" charset="-122"/>
                <a:cs typeface="Calibri" panose="020F0502020204030204" pitchFamily="34" charset="0"/>
              </a:rPr>
              <a:t> </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3333CC"/>
                </a:solidFill>
                <a:latin typeface="Calibri" panose="020F0502020204030204" pitchFamily="34" charset="0"/>
                <a:ea typeface="SimSun" panose="02010600030101010101" pitchFamily="2" charset="-122"/>
                <a:cs typeface="Calibri" panose="020F0502020204030204" pitchFamily="34" charset="0"/>
              </a:rPr>
              <a:t>www.youtube.com</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a:t>
            </a:r>
            <a:r>
              <a:rPr lang="en-GB" u="sng" dirty="0" err="1">
                <a:solidFill>
                  <a:srgbClr val="3333CC"/>
                </a:solidFill>
                <a:latin typeface="Calibri" panose="020F0502020204030204" pitchFamily="34" charset="0"/>
                <a:ea typeface="SimSun" panose="02010600030101010101" pitchFamily="2" charset="-122"/>
                <a:cs typeface="Calibri" panose="020F0502020204030204" pitchFamily="34" charset="0"/>
              </a:rPr>
              <a:t>watch?v</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=Ol8OELgJPzw&amp;feature=</a:t>
            </a:r>
            <a:r>
              <a:rPr lang="en-GB" u="sng" dirty="0" err="1">
                <a:solidFill>
                  <a:srgbClr val="3333CC"/>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3333CC"/>
                </a:solidFill>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(accessed 9 April 2019)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This video illustrates the importance of seeing persons beyond psychiatric labels/diagnoses.</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2/</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Let’s talk about intellectual disabilities: Loretta Claiborne at </a:t>
            </a:r>
            <a:r>
              <a:rPr lang="en-GB" b="1" dirty="0" err="1">
                <a:solidFill>
                  <a:srgbClr val="000000"/>
                </a:solidFill>
                <a:latin typeface="Calibri" panose="020F0502020204030204" pitchFamily="34" charset="0"/>
                <a:ea typeface="SimSun" panose="02010600030101010101" pitchFamily="2" charset="-122"/>
                <a:cs typeface="Calibri" panose="020F0502020204030204" pitchFamily="34" charset="0"/>
              </a:rPr>
              <a:t>TedxMidAtlantic</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b="1" dirty="0" err="1">
                <a:solidFill>
                  <a:srgbClr val="000000"/>
                </a:solidFill>
                <a:latin typeface="Calibri" panose="020F0502020204030204" pitchFamily="34" charset="0"/>
                <a:ea typeface="SimSun" panose="02010600030101010101" pitchFamily="2" charset="-122"/>
                <a:cs typeface="Calibri" panose="020F0502020204030204" pitchFamily="34" charset="0"/>
              </a:rPr>
              <a:t>Tedx</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Talks (11:34)</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https://www.youtube.com/watch?v=0XXqr_ZSsMg</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9 April 2019)</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video illustrates not only the stigma and bullying faced by people with intellectual disabilities but also how it is possible for individuals to fight against these.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3/</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Alzheimer’s stigma 2013, Alzheimer’s Association (1:58)</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https://www.youtube.com/watch?v=kIz6gurnNVc</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 (accessed 23 November 2018)</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video illustrates the stigma faced by individuals with Alzheimer's disease.</a:t>
            </a:r>
            <a:endParaRPr lang="x-none">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800" dirty="0">
                <a:latin typeface="Calibri" panose="020F0502020204030204" pitchFamily="34" charset="0"/>
                <a:ea typeface="SimSun" panose="02010600030101010101" pitchFamily="2" charset="-122"/>
                <a:cs typeface="Arial" panose="020B0604020202020204" pitchFamily="34" charset="0"/>
              </a:rPr>
              <a:t> </a:t>
            </a:r>
            <a:endParaRPr lang="x-none" sz="800">
              <a:latin typeface="Calibri" panose="020F0502020204030204" pitchFamily="34" charset="0"/>
              <a:ea typeface="SimSun" panose="02010600030101010101" pitchFamily="2" charset="-122"/>
              <a:cs typeface="Arial" panose="020B0604020202020204" pitchFamily="34" charset="0"/>
            </a:endParaRPr>
          </a:p>
          <a:p>
            <a:pPr>
              <a:spcAft>
                <a:spcPts val="1000"/>
              </a:spcAft>
            </a:pPr>
            <a:endParaRPr lang="x-none" sz="80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19</a:t>
            </a:fld>
            <a:endParaRPr lang="en-GB"/>
          </a:p>
        </p:txBody>
      </p:sp>
    </p:spTree>
    <p:extLst>
      <p:ext uri="{BB962C8B-B14F-4D97-AF65-F5344CB8AC3E}">
        <p14:creationId xmlns:p14="http://schemas.microsoft.com/office/powerpoint/2010/main" val="428626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A59C1-2D98-4297-91D0-BBB9964FC570}" type="slidenum">
              <a:rPr lang="x-none" smtClean="0"/>
              <a:t>2</a:t>
            </a:fld>
            <a:endParaRPr lang="x-none"/>
          </a:p>
        </p:txBody>
      </p:sp>
    </p:spTree>
    <p:extLst>
      <p:ext uri="{BB962C8B-B14F-4D97-AF65-F5344CB8AC3E}">
        <p14:creationId xmlns:p14="http://schemas.microsoft.com/office/powerpoint/2010/main" val="110125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the end of the video, it is important to highlight that:</a:t>
            </a:r>
          </a:p>
          <a:p>
            <a:pPr marR="60325" algn="just">
              <a:lnSpc>
                <a:spcPct val="115000"/>
              </a:lnSpc>
            </a:pP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Many people with psychosocial, intellectual or cognitive disabilities refuse to be defined or limited by a label or diagnosis and achieve lives that are as fulfilling and successful lives as anyone else’s.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On the other hand, others may internalize the negative views and attitudes that the society holds towards them; they may feel ashamed and blame and this then acts as a barrier to achieving their aspirations in life. This can be called “internalized oppression” or “self-stigma”. It can also prevent people from asserting their rights and obtaining redress for mistreatment and discrimination.</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20</a:t>
            </a:fld>
            <a:endParaRPr lang="en-GB"/>
          </a:p>
        </p:txBody>
      </p:sp>
    </p:spTree>
    <p:extLst>
      <p:ext uri="{BB962C8B-B14F-4D97-AF65-F5344CB8AC3E}">
        <p14:creationId xmlns:p14="http://schemas.microsoft.com/office/powerpoint/2010/main" val="39709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725527" y="3608763"/>
            <a:ext cx="5594554" cy="5493396"/>
          </a:xfrm>
        </p:spPr>
        <p:txBody>
          <a:bodyPr/>
          <a:lstStyle/>
          <a:p>
            <a:pPr marR="60325" algn="just">
              <a:spcAft>
                <a:spcPts val="600"/>
              </a:spcAft>
            </a:pPr>
            <a:r>
              <a:rPr lang="en-GB" sz="1100" b="1" i="1" dirty="0">
                <a:latin typeface="Calibri" panose="020F0502020204030204" pitchFamily="34" charset="0"/>
                <a:ea typeface="SimSun" panose="02010600030101010101" pitchFamily="2" charset="-122"/>
                <a:cs typeface="Calibri" panose="020F0502020204030204" pitchFamily="34" charset="0"/>
              </a:rPr>
              <a:t>Exercise 1.3: Discussion – Understanding institutionalized discrimination (15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This is an opportunity to have the group discuss examples of when people with psychosocial, intellectual or cognitive disabilities are unfairly treated on the basis of prejudices and power inequalities that exist within laws, policies, health-care systems etc. As explained in the previous presentation, this is often </a:t>
            </a:r>
            <a:r>
              <a:rPr lang="en-GB" sz="1100" dirty="0" err="1">
                <a:solidFill>
                  <a:srgbClr val="4F81BD"/>
                </a:solidFill>
                <a:latin typeface="Calibri" panose="020F0502020204030204" pitchFamily="34" charset="0"/>
                <a:ea typeface="SimSun" panose="02010600030101010101" pitchFamily="2" charset="-122"/>
                <a:cs typeface="Calibri" panose="020F0502020204030204" pitchFamily="34" charset="0"/>
              </a:rPr>
              <a:t>refered</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to as “institutionalized discrimination”.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Can you give examples of laws, policies and other systemic issues that prevent people with psychosocial, intellectual or cognitive disabilities from enjoying their rights?</a:t>
            </a:r>
            <a:endParaRPr lang="x-none" sz="1100" b="1" dirty="0">
              <a:latin typeface="Calibri" panose="020F0502020204030204" pitchFamily="34" charset="0"/>
              <a:ea typeface="SimSun" panose="02010600030101010101" pitchFamily="2" charset="-122"/>
              <a:cs typeface="Arial" panose="020B0604020202020204" pitchFamily="34" charset="0"/>
            </a:endParaRPr>
          </a:p>
          <a:p>
            <a:pPr marR="60325">
              <a:spcAft>
                <a:spcPts val="600"/>
              </a:spcAft>
            </a:pPr>
            <a:r>
              <a:rPr lang="en-GB" sz="1100" u="sng" dirty="0">
                <a:solidFill>
                  <a:srgbClr val="4F81BD"/>
                </a:solidFill>
                <a:latin typeface="Calibri" panose="020F0502020204030204" pitchFamily="34" charset="0"/>
                <a:ea typeface="SimSun" panose="02010600030101010101" pitchFamily="2" charset="-122"/>
                <a:cs typeface="Calibri" panose="020F0502020204030204" pitchFamily="34" charset="0"/>
              </a:rPr>
              <a:t>Examples of possible responses from participants may include</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Discriminatory laws may prevent people from ever being employed. For instance, the law may state that people will lose their disability benefits if they work. As a consequence, people prefer to remain on benefits as they feel that the disability benefits will bring more financial security than the employment options that might be available.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Discriminatory practices in areas such as health insurance sometimes deny coverage for mental health services or limit people to service options that they do not find acceptable, including institutional care and medications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Systemic discrimination at the level of policy means that people with disabilities may be forced to enter institutions in order to have shelter and/or services that are not provided in the community.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Discriminatory mental health laws, attitudes and practices in the health and social welfare system may result in people being institutionalized and given treatment against their will.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Guardianship laws result in family members or appointed guardians making all decisions about a person’s life.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90170" marR="60325" lvl="0" indent="0" algn="l" defTabSz="914400" rtl="0" eaLnBrk="1" fontAlgn="auto" latinLnBrk="0" hangingPunct="1">
              <a:spcBef>
                <a:spcPts val="0"/>
              </a:spcBef>
              <a:spcAft>
                <a:spcPts val="0"/>
              </a:spcAft>
              <a:buClrTx/>
              <a:buSzTx/>
              <a:buFontTx/>
              <a:buNone/>
              <a:tabLst/>
              <a:defRPr/>
            </a:pPr>
            <a:r>
              <a:rPr kumimoji="0" lang="en-GB" sz="1100" b="0" i="0" u="none" strike="noStrike" kern="1200" cap="none" spc="0" normalizeH="0" baseline="0" noProof="0" dirty="0">
                <a:ln>
                  <a:noFill/>
                </a:ln>
                <a:solidFill>
                  <a:srgbClr val="4F81BD"/>
                </a:solidFill>
                <a:effectLst/>
                <a:uLnTx/>
                <a:uFillTx/>
                <a:latin typeface="Calibri" panose="020F0502020204030204" pitchFamily="34" charset="0"/>
                <a:ea typeface="SimSun" panose="02010600030101010101" pitchFamily="2" charset="-122"/>
                <a:cs typeface="Calibri" panose="020F0502020204030204" pitchFamily="34" charset="0"/>
              </a:rPr>
              <a:t>Once participants have provided examples, introduce the next topic:</a:t>
            </a:r>
            <a:endParaRPr kumimoji="0" lang="x-none" sz="11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21</a:t>
            </a:fld>
            <a:endParaRPr lang="en-GB"/>
          </a:p>
        </p:txBody>
      </p:sp>
    </p:spTree>
    <p:extLst>
      <p:ext uri="{BB962C8B-B14F-4D97-AF65-F5344CB8AC3E}">
        <p14:creationId xmlns:p14="http://schemas.microsoft.com/office/powerpoint/2010/main" val="4177498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marR="60325">
              <a:lnSpc>
                <a:spcPct val="115000"/>
              </a:lnSpc>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 experience many forms of discrimination in their everyday life.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Negative attitudes, laws, policies and environments, constitute “barriers” that prevent people from enjoying their rights.</a:t>
            </a:r>
            <a:endParaRPr lang="en-US"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rPr>
              <a:t>These barriers will be explored more in depth in the following topic.</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22</a:t>
            </a:fld>
            <a:endParaRPr lang="x-none"/>
          </a:p>
        </p:txBody>
      </p:sp>
    </p:spTree>
    <p:extLst>
      <p:ext uri="{BB962C8B-B14F-4D97-AF65-F5344CB8AC3E}">
        <p14:creationId xmlns:p14="http://schemas.microsoft.com/office/powerpoint/2010/main" val="219164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A59C1-2D98-4297-91D0-BBB9964FC570}" type="slidenum">
              <a:rPr lang="x-none" smtClean="0"/>
              <a:t>23</a:t>
            </a:fld>
            <a:endParaRPr lang="x-none"/>
          </a:p>
        </p:txBody>
      </p:sp>
    </p:spTree>
    <p:extLst>
      <p:ext uri="{BB962C8B-B14F-4D97-AF65-F5344CB8AC3E}">
        <p14:creationId xmlns:p14="http://schemas.microsoft.com/office/powerpoint/2010/main" val="400655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4338" y="274638"/>
            <a:ext cx="3440112" cy="1936750"/>
          </a:xfrm>
        </p:spPr>
      </p:sp>
      <p:sp>
        <p:nvSpPr>
          <p:cNvPr id="3" name="Notes Placeholder 2"/>
          <p:cNvSpPr>
            <a:spLocks noGrp="1"/>
          </p:cNvSpPr>
          <p:nvPr>
            <p:ph type="body" idx="1"/>
          </p:nvPr>
        </p:nvSpPr>
        <p:spPr>
          <a:xfrm>
            <a:off x="680879" y="2285378"/>
            <a:ext cx="5526466" cy="5766771"/>
          </a:xfrm>
        </p:spPr>
        <p:txBody>
          <a:bodyPr/>
          <a:lstStyle/>
          <a:p>
            <a:pPr marR="60325"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2.1: Understanding disability (30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goal of this exercise is to lay the foundations for later discussions about the different models of disability. Participants will consider </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barriers faced by people with disabilities in their everyday life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It will help participants to move from traditional understandings of disability (charity and medical models) to the current understanding of disability (social and human rights models).</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should be divided into 5 groups.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Each group should examine one of the five types of barriers faced by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physical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attitudinal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communication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social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legal barriers.</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each group to:</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Make a list of the possible physical, attitudinal, communication, social or legal barriers that are faced by people with disabilities.</a:t>
            </a:r>
            <a:endParaRPr lang="x-none" b="1"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may be necessary to provide some initial examples from those listed below. Remind participants that some of the barriers have already been mentioned during the discussions of Topic 1. After 10–15 minutes of discussion, ask each group to nominate a spokesperson to report back to the plenary (i.e. to the full group). Potential responses from each group might include: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24</a:t>
            </a:fld>
            <a:endParaRPr lang="x-none"/>
          </a:p>
        </p:txBody>
      </p:sp>
    </p:spTree>
    <p:extLst>
      <p:ext uri="{BB962C8B-B14F-4D97-AF65-F5344CB8AC3E}">
        <p14:creationId xmlns:p14="http://schemas.microsoft.com/office/powerpoint/2010/main" val="332558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The different models of disability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08 #53"/>
              </a:rPr>
              <a:t>5</a:t>
            </a:r>
            <a:r>
              <a:rPr lang="en-GB" b="1" i="1" dirty="0">
                <a:latin typeface="Calibri" panose="020F0502020204030204" pitchFamily="34" charset="0"/>
                <a:ea typeface="SimSun" panose="02010600030101010101" pitchFamily="2" charset="-122"/>
                <a:cs typeface="Arial" panose="020B0604020202020204" pitchFamily="34" charset="0"/>
              </a:rPr>
              <a:t>) (30 min.)</a:t>
            </a:r>
            <a:endParaRPr lang="en-US" b="1" i="1"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a long time disability has been understood as resulting only from a person’s impairment. </a:t>
            </a: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this understanding of disability has now changed. It is now understood that what prevents people with disabilities from enjoying their rights is not primarily their actual or perceived impairment but rather various barriers that they face in society. This is because society is mainly designed and organized for persons without impairments.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following slides explain different models of disability which reflect this evolving understanding of disability.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25</a:t>
            </a:fld>
            <a:endParaRPr lang="x-none"/>
          </a:p>
        </p:txBody>
      </p:sp>
    </p:spTree>
    <p:extLst>
      <p:ext uri="{BB962C8B-B14F-4D97-AF65-F5344CB8AC3E}">
        <p14:creationId xmlns:p14="http://schemas.microsoft.com/office/powerpoint/2010/main" val="219487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Charity model</a:t>
            </a:r>
            <a:endParaRPr lang="x-none">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charity model sees people with disabilities as helpless victims who are to be pitied and are dependent on the mercy, care and protection of others.</a:t>
            </a:r>
            <a:endParaRPr lang="x-none">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model relies on the goodwill and benevolence of others to care for and protect people with disabilities (e.g. through special schools, care homes and institutions, and through financial or other charity handouts). </a:t>
            </a:r>
            <a:endParaRPr lang="x-none" sz="105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charity model assumes that persons with disabilities lack the capacity to live and participate in their communities by themselves. </a:t>
            </a:r>
            <a:endParaRPr lang="x-none" sz="105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this way the charity model is very disempowering. </a:t>
            </a:r>
            <a:endParaRPr lang="x-none" sz="105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26</a:t>
            </a:fld>
            <a:endParaRPr lang="x-none"/>
          </a:p>
        </p:txBody>
      </p:sp>
    </p:spTree>
    <p:extLst>
      <p:ext uri="{BB962C8B-B14F-4D97-AF65-F5344CB8AC3E}">
        <p14:creationId xmlns:p14="http://schemas.microsoft.com/office/powerpoint/2010/main" val="330547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Medical model</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indent="-342900" fontAlgn="auto">
              <a:lnSpc>
                <a:spcPct val="115000"/>
              </a:lnSpc>
              <a:buClrTx/>
              <a:buSzTx/>
              <a:buFont typeface="Symbol" panose="05050102010706020507" pitchFamily="18" charset="2"/>
              <a:buChar char=""/>
              <a:tabLst>
                <a:tab pos="810260" algn="l"/>
                <a:tab pos="3240405" algn="l"/>
              </a:tabLst>
              <a:defRPr/>
            </a:pPr>
            <a:r>
              <a:rPr lang="en-US" dirty="0">
                <a:latin typeface="Calibri" panose="020F0502020204030204" pitchFamily="34" charset="0"/>
                <a:ea typeface="SimSun" panose="02010600030101010101" pitchFamily="2" charset="-122"/>
                <a:cs typeface="Arial" panose="020B0604020202020204" pitchFamily="34" charset="0"/>
              </a:rPr>
              <a:t>While many health interventions are important, desirable and helpful, an approach based solely on the medical model can be problematic.</a:t>
            </a:r>
            <a:endParaRPr lang="en-GB"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According to the medical model, disability is a health condition needing treatment and people with disabilities are thought to be different from what is “normal”.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From the medical model perspective, the problem is believed to be with the person and the ultimate aim is to cure or fix to the person so they can become “normal” again.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27</a:t>
            </a:fld>
            <a:endParaRPr lang="x-none"/>
          </a:p>
        </p:txBody>
      </p:sp>
    </p:spTree>
    <p:extLst>
      <p:ext uri="{BB962C8B-B14F-4D97-AF65-F5344CB8AC3E}">
        <p14:creationId xmlns:p14="http://schemas.microsoft.com/office/powerpoint/2010/main" val="3698646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8950" y="585788"/>
            <a:ext cx="3290888" cy="1852612"/>
          </a:xfrm>
        </p:spPr>
      </p:sp>
      <p:sp>
        <p:nvSpPr>
          <p:cNvPr id="3" name="Notes Placeholder 2"/>
          <p:cNvSpPr>
            <a:spLocks noGrp="1"/>
          </p:cNvSpPr>
          <p:nvPr>
            <p:ph type="body" idx="1"/>
          </p:nvPr>
        </p:nvSpPr>
        <p:spPr>
          <a:xfrm>
            <a:off x="283700" y="2845590"/>
            <a:ext cx="6260302" cy="6826102"/>
          </a:xfrm>
        </p:spPr>
        <p:txBody>
          <a:bodyPr/>
          <a:lstStyle/>
          <a:p>
            <a:pPr marR="60325"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Medical model (continued)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14300" marR="60325" lvl="0" indent="-114300">
              <a:lnSpc>
                <a:spcPct val="115000"/>
              </a:lnSpc>
              <a:spcBef>
                <a:spcPts val="0"/>
              </a:spcBef>
              <a:spcAft>
                <a:spcPts val="0"/>
              </a:spcAft>
              <a:buFont typeface="Symbol" panose="05050102010706020507" pitchFamily="18" charset="2"/>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The medical model can be disempowering when it leaves social issues unresolved and when implies that person with disabilities need themselves to change, rather than fostering diversity and inclusion.</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lvl="0" indent="-171450">
              <a:lnSpc>
                <a:spcPct val="115000"/>
              </a:lnSpc>
              <a:spcBef>
                <a:spcPts val="0"/>
              </a:spcBef>
              <a:spcAft>
                <a:spcPts val="0"/>
              </a:spcAft>
              <a:buFont typeface="Courier New" panose="02070309020205020404" pitchFamily="49" charset="0"/>
              <a:buChar char="o"/>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For example, people with psychosocial disabilities are sometimes told by mental health and other practitioners that that they will never be able to live “a normal life” because of their condition</a:t>
            </a:r>
            <a:r>
              <a:rPr lang="en-GB" dirty="0">
                <a:latin typeface="Calibri" panose="020F0502020204030204" pitchFamily="34" charset="0"/>
                <a:ea typeface="SimSun" panose="02010600030101010101" pitchFamily="2" charset="-122"/>
                <a:cs typeface="Arial" panose="020B0604020202020204" pitchFamily="34" charset="0"/>
              </a:rPr>
              <a:t>. They may be told that </a:t>
            </a:r>
            <a:r>
              <a:rPr lang="en-US" dirty="0">
                <a:latin typeface="Calibri" panose="020F0502020204030204" pitchFamily="34" charset="0"/>
                <a:ea typeface="SimSun" panose="02010600030101010101" pitchFamily="2" charset="-122"/>
                <a:cs typeface="Arial" panose="020B0604020202020204" pitchFamily="34" charset="0"/>
              </a:rPr>
              <a:t>they have a life-long condition from which they will not recover, that they will need medication for the rest of their life and that they should give up on, or adjust, some of their goals (such as graduating from university, getting a job, having a family, etc.).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lvl="0" indent="-171450">
              <a:lnSpc>
                <a:spcPct val="115000"/>
              </a:lnSpc>
              <a:spcBef>
                <a:spcPts val="0"/>
              </a:spcBef>
              <a:spcAft>
                <a:spcPts val="0"/>
              </a:spcAft>
              <a:buFont typeface="Courier New" panose="02070309020205020404" pitchFamily="49" charset="0"/>
              <a:buChar char="o"/>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In addition, certain experiences that may appear to mental health workers and other practitioners to be symptoms of an ”illness” (e.g. hearing voices) may be understood differently by the persons experiencing them (e.g. as reactions to fear, grief, injustice, despair, powerlessness, misunderstanding, panic, pain etc.). These persons may also see this experiences as an opportunity to learn about themselves and to grow.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lvl="0" indent="-171450">
              <a:lnSpc>
                <a:spcPct val="115000"/>
              </a:lnSpc>
              <a:spcBef>
                <a:spcPts val="0"/>
              </a:spcBef>
              <a:spcAft>
                <a:spcPts val="0"/>
              </a:spcAft>
              <a:buFont typeface="Courier New" panose="02070309020205020404" pitchFamily="49" charset="0"/>
              <a:buChar char="o"/>
            </a:pPr>
            <a:r>
              <a:rPr lang="en-US" dirty="0">
                <a:latin typeface="Calibri" panose="020F0502020204030204" pitchFamily="34" charset="0"/>
                <a:ea typeface="SimSun" panose="02010600030101010101" pitchFamily="2" charset="-122"/>
                <a:cs typeface="Arial" panose="020B0604020202020204" pitchFamily="34" charset="0"/>
              </a:rPr>
              <a:t>The focus of this model is primarily on people’s perceived disability, rather than on their strengths, passions and achievements.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60325" indent="-171450">
              <a:lnSpc>
                <a:spcPct val="115000"/>
              </a:lnSpc>
              <a:buFont typeface="Courier New" panose="02070309020205020404" pitchFamily="49" charset="0"/>
              <a:buChar char="o"/>
            </a:pPr>
            <a:r>
              <a:rPr lang="en-GB" dirty="0">
                <a:latin typeface="Calibri" panose="020F0502020204030204" pitchFamily="34" charset="0"/>
                <a:ea typeface="SimSun" panose="02010600030101010101" pitchFamily="2" charset="-122"/>
                <a:cs typeface="Arial" panose="020B0604020202020204" pitchFamily="34" charset="0"/>
              </a:rPr>
              <a:t>In addition, people with psychosocial, intellectual or cognitive disabilities may not identify with this, seeing themselves as part of the diversity of humanity rather than as having a condition or deficiency</a:t>
            </a:r>
          </a:p>
          <a:p>
            <a:pPr marL="285750" marR="60325" lvl="0" indent="-171450">
              <a:lnSpc>
                <a:spcPct val="115000"/>
              </a:lnSpc>
              <a:spcBef>
                <a:spcPts val="0"/>
              </a:spcBef>
              <a:spcAft>
                <a:spcPts val="0"/>
              </a:spcAft>
              <a:buFont typeface="Courier New" panose="02070309020205020404" pitchFamily="49" charset="0"/>
              <a:buChar char="o"/>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on different understandings of psychiatric diagnosis, encourage participants to read the following document from the British Psychological Society: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psychiatric diagnosis in adult mental health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 2016 #330">
                  <a:extLst>
                    <a:ext uri="{A12FA001-AC4F-418D-AE19-62706E023703}">
                      <ahyp:hlinkClr xmlns:ahyp="http://schemas.microsoft.com/office/drawing/2018/hyperlinkcolor" val="tx"/>
                    </a:ext>
                  </a:extLst>
                </a:hlinkClick>
              </a:rPr>
              <a:t>6</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https://www.bps.org.uk/system/files/user-files/Division%20of%20Clinical%20Psychology/public/DCP%20Diagnosis.pdf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23 November 2018).</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28</a:t>
            </a:fld>
            <a:endParaRPr lang="x-none"/>
          </a:p>
        </p:txBody>
      </p:sp>
    </p:spTree>
    <p:extLst>
      <p:ext uri="{BB962C8B-B14F-4D97-AF65-F5344CB8AC3E}">
        <p14:creationId xmlns:p14="http://schemas.microsoft.com/office/powerpoint/2010/main" val="360682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162762"/>
          </a:xfrm>
        </p:spPr>
        <p:txBody>
          <a:bodyPr/>
          <a:lstStyle/>
          <a:p>
            <a:pPr marR="60325">
              <a:lnSpc>
                <a:spcPct val="115000"/>
              </a:lnSpc>
            </a:pPr>
            <a:r>
              <a:rPr lang="en-US" b="1" u="sng" dirty="0">
                <a:latin typeface="Calibri" panose="020F0502020204030204" pitchFamily="34" charset="0"/>
                <a:ea typeface="SimSun" panose="02010600030101010101" pitchFamily="2" charset="-122"/>
                <a:cs typeface="Arial" panose="020B0604020202020204" pitchFamily="34" charset="0"/>
              </a:rPr>
              <a:t>Social model</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According to the social model, disability is understood to result from the interaction between persons with actual or perceived impairments and attitudinal and environmental barriers that hinder their full and effective participation in society on an equal basis with others (Preamble to the CRPD).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Under the social model, disability results from the existence of barriers in the community which prevent inclusion.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Consequently the problem originates from society rather than from the person’s actual or perceived impairment. The social model assumes that persons with disabilities can live meaningful lives despite their disabilities so long as barriers in society are removed or overcome. D</a:t>
            </a:r>
            <a:r>
              <a:rPr lang="en-GB" dirty="0" err="1">
                <a:latin typeface="Calibri" panose="020F0502020204030204" pitchFamily="34" charset="0"/>
                <a:ea typeface="SimSun" panose="02010600030101010101" pitchFamily="2" charset="-122"/>
                <a:cs typeface="Arial" panose="020B0604020202020204" pitchFamily="34" charset="0"/>
              </a:rPr>
              <a:t>iversity</a:t>
            </a:r>
            <a:r>
              <a:rPr lang="en-GB" dirty="0">
                <a:latin typeface="Calibri" panose="020F0502020204030204" pitchFamily="34" charset="0"/>
                <a:ea typeface="SimSun" panose="02010600030101010101" pitchFamily="2" charset="-122"/>
                <a:cs typeface="Arial" panose="020B0604020202020204" pitchFamily="34" charset="0"/>
              </a:rPr>
              <a:t> and difference are part of humanity and should be valued, not rejected.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It is up to society to change to recognize and accommodate human diversity.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Disability can be overcome by changing the physical, attitudinal, communication and social environment to enable all people to participate equally in society.</a:t>
            </a:r>
            <a:endParaRPr lang="x-none" dirty="0">
              <a:latin typeface="Calibri" panose="020F0502020204030204" pitchFamily="34" charset="0"/>
              <a:ea typeface="SimSun" panose="02010600030101010101" pitchFamily="2" charset="-122"/>
              <a:cs typeface="Arial" panose="020B0604020202020204" pitchFamily="34" charset="0"/>
            </a:endParaRPr>
          </a:p>
          <a:p>
            <a:pPr marL="269875" marR="60325">
              <a:lnSpc>
                <a:spcPct val="115000"/>
              </a:lnSpc>
              <a:spcBef>
                <a:spcPts val="0"/>
              </a:spcBef>
              <a:spcAft>
                <a:spcPts val="0"/>
              </a:spcAft>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29</a:t>
            </a:fld>
            <a:endParaRPr lang="x-none"/>
          </a:p>
        </p:txBody>
      </p:sp>
    </p:spTree>
    <p:extLst>
      <p:ext uri="{BB962C8B-B14F-4D97-AF65-F5344CB8AC3E}">
        <p14:creationId xmlns:p14="http://schemas.microsoft.com/office/powerpoint/2010/main" val="50074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buFont typeface="Wingdings" panose="05000000000000000000" pitchFamily="2" charset="2"/>
              <a:buChar char=""/>
            </a:pPr>
            <a:endParaRPr lang="en-US"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pPr>
            <a:r>
              <a:rPr lang="en-US" b="1" u="sng" dirty="0">
                <a:solidFill>
                  <a:prstClr val="black"/>
                </a:solidFill>
                <a:latin typeface="Calibri" panose="020F0502020204030204" pitchFamily="34" charset="0"/>
                <a:ea typeface="SimSun" panose="02010600030101010101" pitchFamily="2" charset="-122"/>
                <a:cs typeface="Arial" panose="020B0604020202020204" pitchFamily="34" charset="0"/>
              </a:rPr>
              <a:t>Social model (continued)</a:t>
            </a:r>
          </a:p>
          <a:p>
            <a:pPr marL="342900" marR="60325" lvl="0" indent="-342900">
              <a:lnSpc>
                <a:spcPct val="115000"/>
              </a:lnSpc>
              <a:buFont typeface="Wingdings" panose="05000000000000000000" pitchFamily="2" charset="2"/>
              <a:buChar char=""/>
            </a:pPr>
            <a:endParaRPr lang="en-US"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Wingdings" panose="05000000000000000000" pitchFamily="2" charset="2"/>
              <a:buChar char=""/>
            </a:pPr>
            <a:r>
              <a:rPr lang="en-US" dirty="0">
                <a:solidFill>
                  <a:prstClr val="black"/>
                </a:solidFill>
                <a:latin typeface="Calibri" panose="020F0502020204030204" pitchFamily="34" charset="0"/>
                <a:ea typeface="SimSun" panose="02010600030101010101" pitchFamily="2" charset="-122"/>
                <a:cs typeface="Arial" panose="020B0604020202020204" pitchFamily="34" charset="0"/>
              </a:rPr>
              <a:t>The social model does not imply that health or social services are not useful; people may need and want medical interventions – e.g. to relieve pain or distress or to recover body functions. </a:t>
            </a:r>
          </a:p>
          <a:p>
            <a:pPr marL="342900" marR="60325" lvl="0" indent="-342900">
              <a:lnSpc>
                <a:spcPct val="115000"/>
              </a:lnSpc>
              <a:buFont typeface="Wingdings" panose="05000000000000000000" pitchFamily="2" charset="2"/>
              <a:buChar char=""/>
            </a:pPr>
            <a:r>
              <a:rPr lang="en-US" dirty="0">
                <a:solidFill>
                  <a:prstClr val="black"/>
                </a:solidFill>
                <a:latin typeface="Calibri" panose="020F0502020204030204" pitchFamily="34" charset="0"/>
                <a:ea typeface="SimSun" panose="02010600030101010101" pitchFamily="2" charset="-122"/>
                <a:cs typeface="Arial" panose="020B0604020202020204" pitchFamily="34" charset="0"/>
              </a:rPr>
              <a:t>However, the social model considers persons as a whole, including their interactions with their environment. </a:t>
            </a:r>
          </a:p>
          <a:p>
            <a:pPr marL="342900" marR="60325" lvl="0" indent="-342900">
              <a:lnSpc>
                <a:spcPct val="115000"/>
              </a:lnSpc>
              <a:buFont typeface="Wingdings" panose="05000000000000000000" pitchFamily="2" charset="2"/>
              <a:buChar char=""/>
            </a:pPr>
            <a:r>
              <a:rPr lang="en-US" dirty="0">
                <a:solidFill>
                  <a:prstClr val="black"/>
                </a:solidFill>
                <a:latin typeface="Calibri" panose="020F0502020204030204" pitchFamily="34" charset="0"/>
                <a:ea typeface="SimSun" panose="02010600030101010101" pitchFamily="2" charset="-122"/>
                <a:cs typeface="Arial" panose="020B0604020202020204" pitchFamily="34" charset="0"/>
              </a:rPr>
              <a:t>Within the social model, medical intervention is not an end in itself. Rather it is a means to support people to achieve the activities they want to achieve, and to participate in society if they find it helpful.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30</a:t>
            </a:fld>
            <a:endParaRPr lang="x-none"/>
          </a:p>
        </p:txBody>
      </p:sp>
    </p:spTree>
    <p:extLst>
      <p:ext uri="{BB962C8B-B14F-4D97-AF65-F5344CB8AC3E}">
        <p14:creationId xmlns:p14="http://schemas.microsoft.com/office/powerpoint/2010/main" val="388005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Human rights model</a:t>
            </a:r>
            <a:endParaRPr lang="x-none" b="1"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Like the social model, the human rights model recognizes that disability is caused by many barriers that prevent people from participating in society on an equal basis with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But it goes further – the human rights model recognizes that persons with disabilities are equal to others and, as such, they are entitled to equal rights and equal opportunities to participate in society.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Barriers that prevent people with disabilities from participating fully in society and from enjoying their rights are </a:t>
            </a:r>
            <a:r>
              <a:rPr lang="en-GB" b="1" dirty="0">
                <a:latin typeface="Calibri" panose="020F0502020204030204" pitchFamily="34" charset="0"/>
                <a:ea typeface="SimSun" panose="02010600030101010101" pitchFamily="2" charset="-122"/>
                <a:cs typeface="Arial" panose="020B0604020202020204" pitchFamily="34" charset="0"/>
              </a:rPr>
              <a:t>discriminatory</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endParaRPr lang="en-GB" b="1"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b="1" dirty="0">
                <a:latin typeface="Calibri" panose="020F0502020204030204" pitchFamily="34" charset="0"/>
                <a:ea typeface="SimSun" panose="02010600030101010101" pitchFamily="2" charset="-122"/>
                <a:cs typeface="Arial" panose="020B0604020202020204" pitchFamily="34" charset="0"/>
              </a:rPr>
              <a:t>Therefore, people with disabilities have the right to have these barriers removed and can claim their rights.</a:t>
            </a:r>
            <a:r>
              <a:rPr lang="en-US" sz="1200" b="1" dirty="0"/>
              <a:t> This is the main difference between the human rights and social models</a:t>
            </a:r>
          </a:p>
          <a:p>
            <a:pPr marL="342900" marR="60325"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31</a:t>
            </a:fld>
            <a:endParaRPr lang="x-none"/>
          </a:p>
        </p:txBody>
      </p:sp>
    </p:spTree>
    <p:extLst>
      <p:ext uri="{BB962C8B-B14F-4D97-AF65-F5344CB8AC3E}">
        <p14:creationId xmlns:p14="http://schemas.microsoft.com/office/powerpoint/2010/main" val="12951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b="1" u="sng"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Arial" panose="020B0604020202020204" pitchFamily="34" charset="0"/>
              </a:rPr>
              <a:t>Human rights model (continued)</a:t>
            </a:r>
          </a:p>
          <a:p>
            <a:pPr marR="60325">
              <a:lnSpc>
                <a:spcPct val="115000"/>
              </a:lnSpc>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Like the social model, the human rights model does not mean that health services are not useful. </a:t>
            </a:r>
          </a:p>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People should have a right to access quality health services on the basis of their free and informed consent.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32</a:t>
            </a:fld>
            <a:endParaRPr lang="x-none"/>
          </a:p>
        </p:txBody>
      </p:sp>
    </p:spTree>
    <p:extLst>
      <p:ext uri="{BB962C8B-B14F-4D97-AF65-F5344CB8AC3E}">
        <p14:creationId xmlns:p14="http://schemas.microsoft.com/office/powerpoint/2010/main" val="2709060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nSpc>
                <a:spcPct val="115000"/>
              </a:lnSpc>
              <a:buFont typeface="Arial" panose="020B0604020202020204" pitchFamily="34" charset="0"/>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The models described above are theoretical and are not necessarily representative of the practice of individuals or organizations. </a:t>
            </a:r>
          </a:p>
          <a:p>
            <a:pPr marL="171450" marR="60325" indent="-171450">
              <a:lnSpc>
                <a:spcPct val="115000"/>
              </a:lnSpc>
              <a:buFont typeface="Arial" panose="020B0604020202020204" pitchFamily="34" charset="0"/>
              <a:buChar char="•"/>
              <a:tabLst>
                <a:tab pos="810260" algn="l"/>
                <a:tab pos="3240405" algn="l"/>
              </a:tabLst>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The terms “medical model” and “charity model” do not refer to the medical or charity sectors as such but to ways in which the society may look at people with disabilities. </a:t>
            </a:r>
          </a:p>
          <a:p>
            <a:pPr marL="628650" marR="60325" lvl="1" indent="-171450">
              <a:lnSpc>
                <a:spcPct val="115000"/>
              </a:lnSpc>
              <a:buFont typeface="Arial" panose="020B0604020202020204" pitchFamily="34" charset="0"/>
              <a:buChar char="•"/>
              <a:tabLst>
                <a:tab pos="810260" algn="l"/>
                <a:tab pos="3240405" algn="l"/>
              </a:tabLst>
            </a:pPr>
            <a:r>
              <a:rPr lang="en-US" dirty="0">
                <a:latin typeface="Calibri" panose="020F0502020204030204" pitchFamily="34" charset="0"/>
                <a:ea typeface="SimSun" panose="02010600030101010101" pitchFamily="2" charset="-122"/>
                <a:cs typeface="Arial" panose="020B0604020202020204" pitchFamily="34" charset="0"/>
              </a:rPr>
              <a:t>Persons working in a charity can adopt a social or human rights model in their practice and seek to support people’s empowerment. Similarly people working in the health-care context may view their practices as part of the social model and respect human rights.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33</a:t>
            </a:fld>
            <a:endParaRPr lang="x-none"/>
          </a:p>
        </p:txBody>
      </p:sp>
    </p:spTree>
    <p:extLst>
      <p:ext uri="{BB962C8B-B14F-4D97-AF65-F5344CB8AC3E}">
        <p14:creationId xmlns:p14="http://schemas.microsoft.com/office/powerpoint/2010/main" val="1503632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Often, people refer to the “biopsychosocial model” in the field of mental health. This model places equal emphasis on the biological, psychological and social aspects of mental health. </a:t>
            </a:r>
          </a:p>
          <a:p>
            <a:pPr marL="171450" marR="60325"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Addressing all these elements is important but it should be done within the framework of the human rights model. </a:t>
            </a:r>
          </a:p>
          <a:p>
            <a:pPr marL="628650" marR="60325" lvl="1" indent="-171450">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Quite often, professionals categorize their practices within the biopsychosocial model but, in reality, they work within the framework of the medical or charity model.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34</a:t>
            </a:fld>
            <a:endParaRPr lang="x-none"/>
          </a:p>
        </p:txBody>
      </p:sp>
    </p:spTree>
    <p:extLst>
      <p:ext uri="{BB962C8B-B14F-4D97-AF65-F5344CB8AC3E}">
        <p14:creationId xmlns:p14="http://schemas.microsoft.com/office/powerpoint/2010/main" val="2339960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62" y="4784070"/>
            <a:ext cx="5734148" cy="4438234"/>
          </a:xfrm>
        </p:spPr>
        <p:txBody>
          <a:bodyPr/>
          <a:lstStyle/>
          <a:p>
            <a:pPr marR="60325">
              <a:lnSpc>
                <a:spcPct val="115000"/>
              </a:lnSpc>
              <a:spcAft>
                <a:spcPts val="600"/>
              </a:spcAft>
            </a:pPr>
            <a:r>
              <a:rPr lang="en-US" dirty="0">
                <a:latin typeface="Calibri" panose="020F0502020204030204" pitchFamily="34" charset="0"/>
                <a:ea typeface="SimSun" panose="02010600030101010101" pitchFamily="2" charset="-122"/>
                <a:cs typeface="Arial" panose="020B0604020202020204" pitchFamily="34" charset="0"/>
              </a:rPr>
              <a:t>Show participants the following three videos which illustrate the importance of a human rights approach to 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Speeches by Mr. Craig </a:t>
            </a:r>
            <a:r>
              <a:rPr lang="en-GB" dirty="0" err="1">
                <a:latin typeface="Calibri" panose="020F0502020204030204" pitchFamily="34" charset="0"/>
                <a:ea typeface="SimSun" panose="02010600030101010101" pitchFamily="2" charset="-122"/>
                <a:cs typeface="Arial" panose="020B0604020202020204" pitchFamily="34" charset="0"/>
              </a:rPr>
              <a:t>Mokhiber</a:t>
            </a:r>
            <a:r>
              <a:rPr lang="en-GB" dirty="0">
                <a:latin typeface="Calibri" panose="020F0502020204030204" pitchFamily="34" charset="0"/>
                <a:ea typeface="SimSun" panose="02010600030101010101" pitchFamily="2" charset="-122"/>
                <a:cs typeface="Arial" panose="020B0604020202020204" pitchFamily="34" charset="0"/>
              </a:rPr>
              <a:t>, Director of the New York Office, Office of the High Commissioner for Human Rights at the “Time to Act on Global Mental Health - Building Momentum on Mental Health in the SDG Era” event, during the 73rd Session of the UN General Assembly”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US" u="sng" dirty="0">
                <a:solidFill>
                  <a:srgbClr val="6666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6666FF"/>
                </a:solidFill>
                <a:latin typeface="Calibri" panose="020F0502020204030204" pitchFamily="34" charset="0"/>
                <a:ea typeface="SimSun" panose="02010600030101010101" pitchFamily="2" charset="-122"/>
                <a:cs typeface="Arial" panose="020B0604020202020204" pitchFamily="34" charset="0"/>
              </a:rPr>
              <a:t>www.youtube.com</a:t>
            </a:r>
            <a:r>
              <a:rPr lang="en-US" u="sng" dirty="0">
                <a:solidFill>
                  <a:srgbClr val="6666FF"/>
                </a:solidFill>
                <a:latin typeface="Calibri" panose="020F0502020204030204" pitchFamily="34" charset="0"/>
                <a:ea typeface="SimSun" panose="02010600030101010101" pitchFamily="2" charset="-122"/>
                <a:cs typeface="Arial" panose="020B0604020202020204" pitchFamily="34" charset="0"/>
              </a:rPr>
              <a:t>/</a:t>
            </a:r>
            <a:r>
              <a:rPr lang="en-US" u="sng" dirty="0" err="1">
                <a:solidFill>
                  <a:srgbClr val="6666FF"/>
                </a:solidFill>
                <a:latin typeface="Calibri" panose="020F0502020204030204" pitchFamily="34" charset="0"/>
                <a:ea typeface="SimSun" panose="02010600030101010101" pitchFamily="2" charset="-122"/>
                <a:cs typeface="Arial" panose="020B0604020202020204" pitchFamily="34" charset="0"/>
              </a:rPr>
              <a:t>watch?v</a:t>
            </a:r>
            <a:r>
              <a:rPr lang="en-US" u="sng" dirty="0">
                <a:solidFill>
                  <a:srgbClr val="6666FF"/>
                </a:solidFill>
                <a:latin typeface="Calibri" panose="020F0502020204030204" pitchFamily="34" charset="0"/>
                <a:ea typeface="SimSun" panose="02010600030101010101" pitchFamily="2" charset="-122"/>
                <a:cs typeface="Arial" panose="020B0604020202020204" pitchFamily="34" charset="0"/>
              </a:rPr>
              <a:t>=H2AmCDDAJ4c&amp;feature=</a:t>
            </a:r>
            <a:r>
              <a:rPr lang="en-US" u="sng" dirty="0" err="1">
                <a:solidFill>
                  <a:srgbClr val="6666FF"/>
                </a:solidFill>
                <a:latin typeface="Calibri" panose="020F0502020204030204" pitchFamily="34" charset="0"/>
                <a:ea typeface="SimSun" panose="02010600030101010101" pitchFamily="2" charset="-122"/>
                <a:cs typeface="Arial" panose="020B0604020202020204" pitchFamily="34" charset="0"/>
              </a:rPr>
              <a:t>youtu.be</a:t>
            </a:r>
            <a:r>
              <a:rPr lang="en-US"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More Barriers, BC Self Advocacy Foundation(2:13)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/nX7slb9ACX0 </a:t>
            </a:r>
            <a:r>
              <a:rPr lang="en-GB" dirty="0">
                <a:latin typeface="Calibri" panose="020F0502020204030204" pitchFamily="34" charset="0"/>
                <a:ea typeface="SimSun" panose="02010600030101010101" pitchFamily="2" charset="-122"/>
                <a:cs typeface="Arial" panose="020B0604020202020204" pitchFamily="34" charset="0"/>
              </a:rPr>
              <a:t>(2:13) (accessed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Human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Rights, Ageing and Dementia: Challenging Current Practice by Kate </a:t>
            </a:r>
            <a:r>
              <a:rPr lang="en-GB" dirty="0" err="1">
                <a:latin typeface="Calibri" panose="020F0502020204030204" pitchFamily="34" charset="0"/>
                <a:ea typeface="SimSun" panose="02010600030101010101" pitchFamily="2" charset="-122"/>
                <a:cs typeface="Arial" panose="020B0604020202020204" pitchFamily="34" charset="0"/>
              </a:rPr>
              <a:t>Swaffer</a:t>
            </a:r>
            <a:r>
              <a:rPr lang="en-GB" dirty="0">
                <a:latin typeface="Calibri" panose="020F0502020204030204" pitchFamily="34" charset="0"/>
                <a:ea typeface="SimSun" panose="02010600030101010101" pitchFamily="2" charset="-122"/>
                <a:cs typeface="Arial" panose="020B0604020202020204" pitchFamily="34" charset="0"/>
              </a:rPr>
              <a:t> (6:39)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/MdnobJo8AkM </a:t>
            </a:r>
            <a:r>
              <a:rPr lang="en-US" dirty="0">
                <a:latin typeface="Calibri" panose="020F0502020204030204" pitchFamily="34" charset="0"/>
                <a:ea typeface="Times New Roman" panose="02020603050405020304" pitchFamily="18" charset="0"/>
                <a:cs typeface="Times New Roman" panose="02020603050405020304" pitchFamily="18"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35</a:t>
            </a:fld>
            <a:endParaRPr lang="x-none"/>
          </a:p>
        </p:txBody>
      </p:sp>
    </p:spTree>
    <p:extLst>
      <p:ext uri="{BB962C8B-B14F-4D97-AF65-F5344CB8AC3E}">
        <p14:creationId xmlns:p14="http://schemas.microsoft.com/office/powerpoint/2010/main" val="3699511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The following table gives examples of how the different models play out in practice.</a:t>
            </a:r>
            <a:endParaRPr lang="x-none"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36</a:t>
            </a:fld>
            <a:endParaRPr lang="x-none"/>
          </a:p>
        </p:txBody>
      </p:sp>
    </p:spTree>
    <p:extLst>
      <p:ext uri="{BB962C8B-B14F-4D97-AF65-F5344CB8AC3E}">
        <p14:creationId xmlns:p14="http://schemas.microsoft.com/office/powerpoint/2010/main" val="3258570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37</a:t>
            </a:fld>
            <a:endParaRPr lang="x-none"/>
          </a:p>
        </p:txBody>
      </p:sp>
    </p:spTree>
    <p:extLst>
      <p:ext uri="{BB962C8B-B14F-4D97-AF65-F5344CB8AC3E}">
        <p14:creationId xmlns:p14="http://schemas.microsoft.com/office/powerpoint/2010/main" val="864675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38</a:t>
            </a:fld>
            <a:endParaRPr lang="x-none"/>
          </a:p>
        </p:txBody>
      </p:sp>
    </p:spTree>
    <p:extLst>
      <p:ext uri="{BB962C8B-B14F-4D97-AF65-F5344CB8AC3E}">
        <p14:creationId xmlns:p14="http://schemas.microsoft.com/office/powerpoint/2010/main" val="1842971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39</a:t>
            </a:fld>
            <a:endParaRPr lang="x-none"/>
          </a:p>
        </p:txBody>
      </p:sp>
    </p:spTree>
    <p:extLst>
      <p:ext uri="{BB962C8B-B14F-4D97-AF65-F5344CB8AC3E}">
        <p14:creationId xmlns:p14="http://schemas.microsoft.com/office/powerpoint/2010/main" val="330680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40</a:t>
            </a:fld>
            <a:endParaRPr lang="x-none"/>
          </a:p>
        </p:txBody>
      </p:sp>
    </p:spTree>
    <p:extLst>
      <p:ext uri="{BB962C8B-B14F-4D97-AF65-F5344CB8AC3E}">
        <p14:creationId xmlns:p14="http://schemas.microsoft.com/office/powerpoint/2010/main" val="3187356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41</a:t>
            </a:fld>
            <a:endParaRPr lang="x-none"/>
          </a:p>
        </p:txBody>
      </p:sp>
    </p:spTree>
    <p:extLst>
      <p:ext uri="{BB962C8B-B14F-4D97-AF65-F5344CB8AC3E}">
        <p14:creationId xmlns:p14="http://schemas.microsoft.com/office/powerpoint/2010/main" val="1125478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The table gives examples of how the different models play out in practice.</a:t>
            </a:r>
            <a:endParaRPr lang="x-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can pick 3 or 4 examples as most relevant to the group of participants.</a:t>
            </a:r>
            <a:endParaRPr lang="x-none">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x-none"/>
          </a:p>
        </p:txBody>
      </p:sp>
      <p:sp>
        <p:nvSpPr>
          <p:cNvPr id="4" name="Slide Number Placeholder 3"/>
          <p:cNvSpPr>
            <a:spLocks noGrp="1"/>
          </p:cNvSpPr>
          <p:nvPr>
            <p:ph type="sldNum" sz="quarter" idx="5"/>
          </p:nvPr>
        </p:nvSpPr>
        <p:spPr/>
        <p:txBody>
          <a:bodyPr/>
          <a:lstStyle/>
          <a:p>
            <a:fld id="{B30A59C1-2D98-4297-91D0-BBB9964FC570}" type="slidenum">
              <a:rPr lang="x-none" smtClean="0"/>
              <a:t>42</a:t>
            </a:fld>
            <a:endParaRPr lang="x-none"/>
          </a:p>
        </p:txBody>
      </p:sp>
    </p:spTree>
    <p:extLst>
      <p:ext uri="{BB962C8B-B14F-4D97-AF65-F5344CB8AC3E}">
        <p14:creationId xmlns:p14="http://schemas.microsoft.com/office/powerpoint/2010/main" val="4260895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333375"/>
            <a:ext cx="5961062" cy="3354388"/>
          </a:xfrm>
        </p:spPr>
      </p:sp>
      <p:sp>
        <p:nvSpPr>
          <p:cNvPr id="3" name="Notes Placeholder 2"/>
          <p:cNvSpPr>
            <a:spLocks noGrp="1"/>
          </p:cNvSpPr>
          <p:nvPr>
            <p:ph type="body" idx="1"/>
          </p:nvPr>
        </p:nvSpPr>
        <p:spPr>
          <a:xfrm>
            <a:off x="360948" y="4048232"/>
            <a:ext cx="5961107" cy="5559603"/>
          </a:xfrm>
        </p:spPr>
        <p:txBody>
          <a:bodyPr/>
          <a:lstStyle/>
          <a:p>
            <a:pPr marR="60325" algn="just">
              <a:lnSpc>
                <a:spcPct val="115000"/>
              </a:lnSpc>
            </a:pPr>
            <a:r>
              <a:rPr lang="en-GB" sz="1100" b="1" i="1" dirty="0">
                <a:latin typeface="Calibri" panose="020F0502020204030204" pitchFamily="34" charset="0"/>
                <a:ea typeface="SimSun" panose="02010600030101010101" pitchFamily="2" charset="-122"/>
                <a:cs typeface="Calibri" panose="020F0502020204030204" pitchFamily="34" charset="0"/>
              </a:rPr>
              <a:t>Reflective exercise (5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Distribute to participants copies of the United Nations Convention on the Rights of Persons with Disabilities (Annex 3).</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the following: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600"/>
              </a:spcAft>
              <a:buFont typeface="Symbol" panose="05050102010706020507" pitchFamily="18" charset="2"/>
              <a:buChar char=""/>
              <a:tabLst>
                <a:tab pos="360045" algn="l"/>
              </a:tabLst>
            </a:pPr>
            <a:r>
              <a:rPr lang="en-US" dirty="0"/>
              <a:t>Even though the UDHR and other human rights treaties are meant to protect the rights of all people, the reality is that, for people with disabilities, society continues to deny these rights. </a:t>
            </a:r>
            <a:endParaRPr lang="x-none" dirty="0"/>
          </a:p>
          <a:p>
            <a:pPr marL="342900" marR="60325" lvl="0" indent="-342900">
              <a:spcBef>
                <a:spcPts val="0"/>
              </a:spcBef>
              <a:spcAft>
                <a:spcPts val="600"/>
              </a:spcAft>
              <a:buFont typeface="Symbol" panose="05050102010706020507" pitchFamily="18" charset="2"/>
              <a:buChar char=""/>
              <a:tabLst>
                <a:tab pos="360045" algn="l"/>
              </a:tabLst>
            </a:pPr>
            <a:r>
              <a:rPr lang="en-US" dirty="0"/>
              <a:t>As we have seen, people with psychosocial, intellectual or cognitive disabilities, like other persons with disabilities, are strongly affected by discrimination and face many barriers in their everyday lives.</a:t>
            </a:r>
            <a:endParaRPr lang="x-none" dirty="0"/>
          </a:p>
          <a:p>
            <a:pPr marL="342900" marR="60325" lvl="0" indent="-342900">
              <a:spcBef>
                <a:spcPts val="0"/>
              </a:spcBef>
              <a:spcAft>
                <a:spcPts val="600"/>
              </a:spcAft>
              <a:buFont typeface="Symbol" panose="05050102010706020507" pitchFamily="18" charset="2"/>
              <a:buChar char=""/>
              <a:tabLst>
                <a:tab pos="360045" algn="l"/>
              </a:tabLst>
            </a:pPr>
            <a:r>
              <a:rPr lang="en-US" dirty="0"/>
              <a:t>This is why, in 2006, the United Nations adopted the CRPD. This Convention creates legally binding obligations on countries to promote and protect all the human rights of persons with disabilities on an equal basis with others. </a:t>
            </a:r>
          </a:p>
          <a:p>
            <a:pPr marR="60325" lvl="0" algn="just">
              <a:lnSpc>
                <a:spcPct val="115000"/>
              </a:lnSpc>
            </a:pPr>
            <a:endParaRPr lang="en-GB" b="1"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In preparation for the next topic, read through the CRPD and its easy-read version </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(Annex 3)</a:t>
            </a: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Think about the following questions: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Are there any themes here that we have already discussed?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In what ways is this Convention important for </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600"/>
              </a:spcAft>
              <a:buFont typeface="Symbol" panose="05050102010706020507" pitchFamily="18" charset="2"/>
              <a:buChar char=""/>
              <a:tabLst>
                <a:tab pos="360045" algn="l"/>
              </a:tabLst>
            </a:pP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43</a:t>
            </a:fld>
            <a:endParaRPr lang="x-none"/>
          </a:p>
        </p:txBody>
      </p:sp>
    </p:spTree>
    <p:extLst>
      <p:ext uri="{BB962C8B-B14F-4D97-AF65-F5344CB8AC3E}">
        <p14:creationId xmlns:p14="http://schemas.microsoft.com/office/powerpoint/2010/main" val="2776764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35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mtClean="0"/>
              <a:t>44</a:t>
            </a:fld>
            <a:endParaRPr lang="x-none"/>
          </a:p>
        </p:txBody>
      </p:sp>
    </p:spTree>
    <p:extLst>
      <p:ext uri="{BB962C8B-B14F-4D97-AF65-F5344CB8AC3E}">
        <p14:creationId xmlns:p14="http://schemas.microsoft.com/office/powerpoint/2010/main" val="1728024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Reflection from previous topics (15 min.)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Based on your reading of the CRPD prior to this session: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Do you have any preliminary reactions or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Are there any themes here that we have already discussed?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In what ways is this Convention important for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45</a:t>
            </a:fld>
            <a:endParaRPr lang="x-none"/>
          </a:p>
        </p:txBody>
      </p:sp>
    </p:spTree>
    <p:extLst>
      <p:ext uri="{BB962C8B-B14F-4D97-AF65-F5344CB8AC3E}">
        <p14:creationId xmlns:p14="http://schemas.microsoft.com/office/powerpoint/2010/main" val="1533853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995363"/>
            <a:ext cx="4402137" cy="2476500"/>
          </a:xfrm>
        </p:spPr>
      </p:sp>
      <p:sp>
        <p:nvSpPr>
          <p:cNvPr id="3" name="Notes Placeholder 2"/>
          <p:cNvSpPr>
            <a:spLocks noGrp="1"/>
          </p:cNvSpPr>
          <p:nvPr>
            <p:ph type="body" idx="1"/>
          </p:nvPr>
        </p:nvSpPr>
        <p:spPr>
          <a:xfrm>
            <a:off x="548485" y="3665715"/>
            <a:ext cx="5579424" cy="5539995"/>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group can be reassured at this point that the purpose of this session is not to have an exhaustive knowledge of the Convention and know each article in detail. The purpose is for participants to have a general overview and understand how the Convention relates to people with psychosocial, intellectual or cognitive disabilities.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what they know about the role of the United Nations and the Universal Declaration on Human Rights (already discussed in the module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a recap is necessary, highlight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a:t>
            </a:r>
            <a:r>
              <a:rPr lang="en-US" dirty="0">
                <a:latin typeface="Calibri" panose="020F0502020204030204" pitchFamily="34" charset="0"/>
                <a:ea typeface="SimSun" panose="02010600030101010101" pitchFamily="2" charset="-122"/>
                <a:cs typeface="Arial" panose="020B0604020202020204" pitchFamily="34" charset="0"/>
              </a:rPr>
              <a:t>he UN is an organization formed by countries. It was created after World War II in order to promote integration and peaceful relationships among nations. </a:t>
            </a: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Therefore, the adoption of the Universal Declaration of Human Rights (UDHR) by the General Assembly of the UN in 1948 was a landmark moment for human rights across the world.</a:t>
            </a: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Subsequently, several other human rights treaties were also adopted, which aimed to guarantee the exercise of a full range of civil, political, economic, social and cultural rights for all.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UDHR and other international human rights instruments include rights that we should ALL be able to enjoy. </a:t>
            </a:r>
            <a:r>
              <a:rPr lang="en-US" dirty="0">
                <a:latin typeface="Calibri" panose="020F0502020204030204" pitchFamily="34" charset="0"/>
                <a:ea typeface="SimSun" panose="02010600030101010101" pitchFamily="2" charset="-122"/>
                <a:cs typeface="Arial" panose="020B0604020202020204" pitchFamily="34" charset="0"/>
              </a:rPr>
              <a:t>However, in spite of the existence of these instruments, persons with disabilities, still continue </a:t>
            </a:r>
            <a:r>
              <a:rPr lang="en-GB" dirty="0">
                <a:latin typeface="Calibri" panose="020F0502020204030204" pitchFamily="34" charset="0"/>
                <a:ea typeface="SimSun" panose="02010600030101010101" pitchFamily="2" charset="-122"/>
                <a:cs typeface="Arial" panose="020B0604020202020204" pitchFamily="34" charset="0"/>
              </a:rPr>
              <a:t>to </a:t>
            </a:r>
            <a:r>
              <a:rPr lang="en-US" dirty="0">
                <a:latin typeface="Calibri" panose="020F0502020204030204" pitchFamily="34" charset="0"/>
                <a:ea typeface="SimSun" panose="02010600030101010101" pitchFamily="2" charset="-122"/>
                <a:cs typeface="Arial" panose="020B0604020202020204" pitchFamily="34" charset="0"/>
              </a:rPr>
              <a:t>experience violations and </a:t>
            </a:r>
            <a:r>
              <a:rPr lang="en-GB" dirty="0">
                <a:latin typeface="Calibri" panose="020F0502020204030204" pitchFamily="34" charset="0"/>
                <a:ea typeface="SimSun" panose="02010600030101010101" pitchFamily="2" charset="-122"/>
                <a:cs typeface="Arial" panose="020B0604020202020204" pitchFamily="34" charset="0"/>
              </a:rPr>
              <a:t>discrimination </a:t>
            </a:r>
            <a:r>
              <a:rPr lang="en-US" dirty="0">
                <a:latin typeface="Calibri" panose="020F0502020204030204" pitchFamily="34" charset="0"/>
                <a:ea typeface="SimSun" panose="02010600030101010101" pitchFamily="2" charset="-122"/>
                <a:cs typeface="Arial" panose="020B0604020202020204" pitchFamily="34" charset="0"/>
              </a:rPr>
              <a:t>across the world.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46</a:t>
            </a:fld>
            <a:endParaRPr lang="x-none"/>
          </a:p>
        </p:txBody>
      </p:sp>
    </p:spTree>
    <p:extLst>
      <p:ext uri="{BB962C8B-B14F-4D97-AF65-F5344CB8AC3E}">
        <p14:creationId xmlns:p14="http://schemas.microsoft.com/office/powerpoint/2010/main" val="3721435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ask participants if they have previously heard about the Convention on the Rights of Persons with Disabilities (CRPD) and what they know about it.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Convention on the Rights of Persons with Disabilities (CRPD) was adopted in 2006 by the United Nations in response to discrimination and human rights violations experienced by people with disability across the world. </a:t>
            </a: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Significantly, it was drafted with input and active engagement and participation of persons with disabilities and disabled peoples’ organizations (DPOs).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47</a:t>
            </a:fld>
            <a:endParaRPr lang="x-none"/>
          </a:p>
        </p:txBody>
      </p:sp>
    </p:spTree>
    <p:extLst>
      <p:ext uri="{BB962C8B-B14F-4D97-AF65-F5344CB8AC3E}">
        <p14:creationId xmlns:p14="http://schemas.microsoft.com/office/powerpoint/2010/main" val="1960475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The Convention is a major step towards changing the negative perceptions of disability in society and ensuring that countries </a:t>
            </a:r>
            <a:r>
              <a:rPr lang="en-GB" dirty="0">
                <a:latin typeface="Calibri" panose="020F0502020204030204" pitchFamily="34" charset="0"/>
                <a:ea typeface="SimSun" panose="02010600030101010101" pitchFamily="2" charset="-122"/>
                <a:cs typeface="Arial" panose="020B0604020202020204" pitchFamily="34" charset="0"/>
              </a:rPr>
              <a:t>recognize </a:t>
            </a:r>
            <a:r>
              <a:rPr lang="en-US" dirty="0">
                <a:latin typeface="Calibri" panose="020F0502020204030204" pitchFamily="34" charset="0"/>
                <a:ea typeface="SimSun" panose="02010600030101010101" pitchFamily="2" charset="-122"/>
                <a:cs typeface="Arial" panose="020B0604020202020204" pitchFamily="34" charset="0"/>
              </a:rPr>
              <a:t>that people with disabilities, as right-holders, must be provided with the opportunities to live life to their fullest potential, on an equal basis with all other people.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The Convention </a:t>
            </a:r>
            <a:r>
              <a:rPr lang="en-GB" dirty="0">
                <a:latin typeface="Calibri" panose="020F0502020204030204" pitchFamily="34" charset="0"/>
                <a:ea typeface="SimSun" panose="02010600030101010101" pitchFamily="2" charset="-122"/>
                <a:cs typeface="Arial" panose="020B0604020202020204" pitchFamily="34" charset="0"/>
              </a:rPr>
              <a:t>was not intended to create new rights but to demonstrate how existing rights apply to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48</a:t>
            </a:fld>
            <a:endParaRPr lang="x-none"/>
          </a:p>
        </p:txBody>
      </p:sp>
    </p:spTree>
    <p:extLst>
      <p:ext uri="{BB962C8B-B14F-4D97-AF65-F5344CB8AC3E}">
        <p14:creationId xmlns:p14="http://schemas.microsoft.com/office/powerpoint/2010/main" val="2616731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Convention adopts the social and human rights models of disability.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recognizes: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lvl="1"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“that disability is an evolving concept and that disability results from the interaction between persons with impairments and attitudinal and environmental barriers that hinders their full and effective participation in society on an equal basis with others” (Preamble to the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49</a:t>
            </a:fld>
            <a:endParaRPr lang="x-none"/>
          </a:p>
        </p:txBody>
      </p:sp>
    </p:spTree>
    <p:extLst>
      <p:ext uri="{BB962C8B-B14F-4D97-AF65-F5344CB8AC3E}">
        <p14:creationId xmlns:p14="http://schemas.microsoft.com/office/powerpoint/2010/main" val="146602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face many barriers and forms of discrimination in their everyday life, which prevent them from participating in society. That is why they are protected by the Convention, just like other persons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argument that people with psychosocial, intellectual or cognitive disabilities are not “persons with disabilities” because they have an “illness” is not valid under the social and the human rights models.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50</a:t>
            </a:fld>
            <a:endParaRPr lang="x-none"/>
          </a:p>
        </p:txBody>
      </p:sp>
    </p:spTree>
    <p:extLst>
      <p:ext uri="{BB962C8B-B14F-4D97-AF65-F5344CB8AC3E}">
        <p14:creationId xmlns:p14="http://schemas.microsoft.com/office/powerpoint/2010/main" val="2318057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Convention is a legally binding instrument. </a:t>
            </a: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This means that, by ratifying this Convention, countries are under the obligation to take a full range of measures to ensure that people with disabilities have the same rights as everyone, are treated fairly and equally and are not discriminated against. </a:t>
            </a: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Actions to be taken by States Parties include the adoption of legislation, policies and other measures to realize the rights recognized in the Convention. Actions also include modifying or abolishing existing laws, policies, regulations, customs and practices that discriminate against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51</a:t>
            </a:fld>
            <a:endParaRPr lang="x-none"/>
          </a:p>
        </p:txBody>
      </p:sp>
    </p:spTree>
    <p:extLst>
      <p:ext uri="{BB962C8B-B14F-4D97-AF65-F5344CB8AC3E}">
        <p14:creationId xmlns:p14="http://schemas.microsoft.com/office/powerpoint/2010/main" val="2395396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the facilitator should discuss with participants whether or not their countries have signed and ratified the CRPD. If their countries have not ratified the CRPD it should be emphasized how important it is for people to be informed about the CRPD so that they can conduct advocacy and start implementing its principles on a day-to-day basis.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A list of the signatures and ratifications of the CRPD can be found here: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https://treaties.un.org/Pages/ViewDetails.aspx?src=IND&amp;mtdsg_no=IV-15&amp;chapter=4&amp;lang=en</a:t>
            </a:r>
            <a:r>
              <a:rPr lang="en-US" dirty="0">
                <a:latin typeface="Calibri" panose="020F0502020204030204" pitchFamily="34" charset="0"/>
                <a:ea typeface="SimSun" panose="02010600030101010101" pitchFamily="2" charset="-122"/>
                <a:cs typeface="Arial" panose="020B0604020202020204" pitchFamily="34" charset="0"/>
              </a:rPr>
              <a:t> (accessed 23 November 2018).</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52</a:t>
            </a:fld>
            <a:endParaRPr lang="x-none"/>
          </a:p>
        </p:txBody>
      </p:sp>
    </p:spTree>
    <p:extLst>
      <p:ext uri="{BB962C8B-B14F-4D97-AF65-F5344CB8AC3E}">
        <p14:creationId xmlns:p14="http://schemas.microsoft.com/office/powerpoint/2010/main" val="2903055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188913"/>
            <a:ext cx="5961062" cy="3354387"/>
          </a:xfrm>
        </p:spPr>
      </p:sp>
      <p:sp>
        <p:nvSpPr>
          <p:cNvPr id="3" name="Notes Placeholder 2"/>
          <p:cNvSpPr>
            <a:spLocks noGrp="1"/>
          </p:cNvSpPr>
          <p:nvPr>
            <p:ph type="body" idx="1"/>
          </p:nvPr>
        </p:nvSpPr>
        <p:spPr>
          <a:xfrm>
            <a:off x="360948" y="3868576"/>
            <a:ext cx="6059547" cy="5573577"/>
          </a:xfrm>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important implication of the CRPD is that it requires a shift in the way people with psychosocial, intellectual or cognitive disabilities are perceived by society and in the way mental health and social services operate. </a:t>
            </a:r>
          </a:p>
          <a:p>
            <a:pPr marL="171450" marR="60325"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Institutionalization and forced admission and treatment perpetuate exclusion and are not acceptable under the Convention. </a:t>
            </a: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On the contrary, services need to provide community-based support and promote inclusion.</a:t>
            </a:r>
          </a:p>
          <a:p>
            <a:pPr marR="60325" lvl="0" algn="just">
              <a:lnSpc>
                <a:spcPct val="115000"/>
              </a:lnSpc>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 </a:t>
            </a:r>
          </a:p>
          <a:p>
            <a:pPr marL="171450" marR="60325" lvl="0"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The </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recovery approach</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 is consistent with the CRPD</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 </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and with a human rights model of disability. </a:t>
            </a:r>
          </a:p>
          <a:p>
            <a:pPr marL="628650" marR="60325" lvl="1"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This approach respects people’s rights and autonomy, acknowledges their strengths and supports social connectedness, hope, empowerment and positive risk-taking. </a:t>
            </a:r>
          </a:p>
          <a:p>
            <a:pPr marL="628650" marR="60325" lvl="1" indent="-171450" algn="just">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It takes into account all of the social determinants of mental health, such as relationships, education and employment (i.e. all the elements of a person’s life which have meaning and which can have a positive or negative impact on their mental health). </a:t>
            </a:r>
          </a:p>
          <a:p>
            <a:pPr marR="60325" lvl="0" algn="just">
              <a:lnSpc>
                <a:spcPct val="115000"/>
              </a:lnSpc>
            </a:pPr>
            <a:endParaRPr lang="en-GB"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topic is developed in the modules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Recovery and the right to health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and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Recovery practices for mental health and well-being.</a:t>
            </a:r>
            <a:endParaRPr lang="x-none" i="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53</a:t>
            </a:fld>
            <a:endParaRPr lang="x-none"/>
          </a:p>
        </p:txBody>
      </p:sp>
    </p:spTree>
    <p:extLst>
      <p:ext uri="{BB962C8B-B14F-4D97-AF65-F5344CB8AC3E}">
        <p14:creationId xmlns:p14="http://schemas.microsoft.com/office/powerpoint/2010/main" val="2960376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Since the adoption of the CRPD, many United Nations experts and bodies have reaffirmed that this paradigm shift is necessary. For instance: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Human Rights Council</a:t>
            </a:r>
            <a:r>
              <a:rPr lang="en-GB" dirty="0">
                <a:latin typeface="Calibri" panose="020F0502020204030204" pitchFamily="34" charset="0"/>
                <a:ea typeface="SimSun" panose="02010600030101010101" pitchFamily="2" charset="-122"/>
                <a:cs typeface="Arial" panose="020B0604020202020204" pitchFamily="34" charset="0"/>
              </a:rPr>
              <a:t> adopted two resolutions in 2016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RC), 2016 #382">
                  <a:extLst>
                    <a:ext uri="{A12FA001-AC4F-418D-AE19-62706E023703}">
                      <ahyp:hlinkClr xmlns:ahyp="http://schemas.microsoft.com/office/drawing/2018/hyperlinkcolor" val="tx"/>
                    </a:ext>
                  </a:extLst>
                </a:hlinkClick>
              </a:rPr>
              <a:t>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and 2017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United Nations Human Rights Council (UNHRC), 2017 #383">
                  <a:extLst>
                    <a:ext uri="{A12FA001-AC4F-418D-AE19-62706E023703}">
                      <ahyp:hlinkClr xmlns:ahyp="http://schemas.microsoft.com/office/drawing/2018/hyperlinkcolor" val="tx"/>
                    </a:ext>
                  </a:extLst>
                </a:hlinkClick>
              </a:rPr>
              <a:t>8</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both stating that: “persons with mental health conditions or psychosocial disabilities, in particular persons using mental health services, may be subject to, inter alia, widespread discrimination, stigma, prejudice, violence, social exclusion and segregation, unlawful or arbitrary institutionalization, overmedicalization and treatment practices that fail to respect their autonomy, will and preferences.”</a:t>
            </a:r>
          </a:p>
          <a:p>
            <a:pPr marL="171450" marR="60325"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High Commissioner for Human Rights</a:t>
            </a:r>
            <a:r>
              <a:rPr lang="en-GB" dirty="0">
                <a:latin typeface="Calibri" panose="020F0502020204030204" pitchFamily="34" charset="0"/>
                <a:ea typeface="SimSun" panose="02010600030101010101" pitchFamily="2" charset="-122"/>
                <a:cs typeface="Arial" panose="020B0604020202020204" pitchFamily="34" charset="0"/>
              </a:rPr>
              <a:t> issued a report in 2017 which recommended a number of policy shifts to support the realization of the full human rights of people with psychosocial disabilities, such as the systematic inclusion of human rights in policy and the recognition of the individual’s autonomy, agency and dignity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United Nations Human Rights Council (UNHCR), 2017 #384"/>
              </a:rPr>
              <a:t>9</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p>
          <a:p>
            <a:pPr marL="0" marR="60325" lvl="0" indent="0" algn="just">
              <a:lnSpc>
                <a:spcPct val="115000"/>
              </a:lnSpc>
              <a:spcBef>
                <a:spcPts val="0"/>
              </a:spcBef>
              <a:spcAft>
                <a:spcPts val="0"/>
              </a:spcAft>
              <a:buFont typeface="Symbol" panose="05050102010706020507" pitchFamily="18" charset="2"/>
              <a:buNone/>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54</a:t>
            </a:fld>
            <a:endParaRPr lang="x-none"/>
          </a:p>
        </p:txBody>
      </p:sp>
    </p:spTree>
    <p:extLst>
      <p:ext uri="{BB962C8B-B14F-4D97-AF65-F5344CB8AC3E}">
        <p14:creationId xmlns:p14="http://schemas.microsoft.com/office/powerpoint/2010/main" val="3921815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Special Rapporteur on the Right to Health</a:t>
            </a:r>
            <a:r>
              <a:rPr lang="en-GB" dirty="0">
                <a:latin typeface="Calibri" panose="020F0502020204030204" pitchFamily="34" charset="0"/>
                <a:ea typeface="SimSun" panose="02010600030101010101" pitchFamily="2" charset="-122"/>
                <a:cs typeface="Arial" panose="020B0604020202020204" pitchFamily="34" charset="0"/>
              </a:rPr>
              <a:t> also issued a landmark report in 2017 on the right to mental health, calling for a paradigm shift in order to end human rights violations against persons with intellectual, cognitive or psychosocial disabilities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CR), 2017 #385"/>
              </a:rPr>
              <a:t>10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p>
          <a:p>
            <a:pPr marL="342900" marR="60325"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dirty="0">
                <a:latin typeface="Calibri" panose="020F0502020204030204" pitchFamily="34" charset="0"/>
                <a:ea typeface="SimSun" panose="02010600030101010101" pitchFamily="2" charset="-122"/>
                <a:cs typeface="Arial" panose="020B0604020202020204" pitchFamily="34" charset="0"/>
              </a:rPr>
              <a:t>The </a:t>
            </a:r>
            <a:r>
              <a:rPr lang="en-GB" b="1" dirty="0">
                <a:latin typeface="Calibri" panose="020F0502020204030204" pitchFamily="34" charset="0"/>
                <a:ea typeface="SimSun" panose="02010600030101010101" pitchFamily="2" charset="-122"/>
                <a:cs typeface="Arial" panose="020B0604020202020204" pitchFamily="34" charset="0"/>
              </a:rPr>
              <a:t>Special Rapporteur on the Rights of Persons with Disabilities</a:t>
            </a:r>
            <a:r>
              <a:rPr lang="en-GB" dirty="0">
                <a:latin typeface="Calibri" panose="020F0502020204030204" pitchFamily="34" charset="0"/>
                <a:ea typeface="SimSun" panose="02010600030101010101" pitchFamily="2" charset="-122"/>
                <a:cs typeface="Arial" panose="020B0604020202020204" pitchFamily="34" charset="0"/>
              </a:rPr>
              <a:t> has reaffirmed in various reports the necessity to end discrimination and human rights violations towards people with disabilities, including people with psychosocial, intellectual or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55</a:t>
            </a:fld>
            <a:endParaRPr lang="x-none"/>
          </a:p>
        </p:txBody>
      </p:sp>
    </p:spTree>
    <p:extLst>
      <p:ext uri="{BB962C8B-B14F-4D97-AF65-F5344CB8AC3E}">
        <p14:creationId xmlns:p14="http://schemas.microsoft.com/office/powerpoint/2010/main" val="513111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417513"/>
            <a:ext cx="3262313" cy="1836737"/>
          </a:xfrm>
        </p:spPr>
      </p:sp>
      <p:sp>
        <p:nvSpPr>
          <p:cNvPr id="3" name="Notes Placeholder 2"/>
          <p:cNvSpPr>
            <a:spLocks noGrp="1"/>
          </p:cNvSpPr>
          <p:nvPr>
            <p:ph type="body" idx="1"/>
          </p:nvPr>
        </p:nvSpPr>
        <p:spPr>
          <a:xfrm>
            <a:off x="293156" y="2491220"/>
            <a:ext cx="6280469" cy="7213262"/>
          </a:xfrm>
        </p:spPr>
        <p:txBody>
          <a:bodyPr/>
          <a:lstStyle/>
          <a:p>
            <a:pPr marR="60325"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Two options are possible for this presentation, depending on the time allocated to this module: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endParaRPr lang="en-GB"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nSpc>
                <a:spcPct val="115000"/>
              </a:lnSpc>
              <a:spcAft>
                <a:spcPts val="300"/>
              </a:spcAft>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OPTION 1 (short):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b="1" i="1" dirty="0">
                <a:solidFill>
                  <a:srgbClr val="4F81BD"/>
                </a:solidFill>
                <a:latin typeface="Calibri" panose="020F0502020204030204" pitchFamily="34" charset="0"/>
                <a:ea typeface="SimSun" panose="02010600030101010101" pitchFamily="2" charset="-122"/>
                <a:cs typeface="Calibri" panose="020F0502020204030204" pitchFamily="34" charset="0"/>
              </a:rPr>
              <a:t>This is the preferred option</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split into groups of 3–4.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them 20 minutes to read the CRPD and to discuss its implications in groups.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ask if there are any questions about the specific articles of the Convention.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If clarifications are necessary, it is possible to refer to specific articles or sections of the presentation below.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If there are no questions, challenge participants directly by asking questions such as “What does the CRPD say about involuntary treatment, guardianship, etc.?” and “What do you think about that?”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If participants find it difficult to answer these questions, reassure them that the questions will be discussed again later in the training. </a:t>
            </a:r>
          </a:p>
          <a:p>
            <a:pPr marL="171450" indent="-171450">
              <a:lnSpc>
                <a:spcPct val="115000"/>
              </a:lnSpc>
              <a:spcAft>
                <a:spcPts val="3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the end of this session show the EQUASS Europe video and the INTAR India video which are available at the end of this topic.</a:t>
            </a:r>
          </a:p>
          <a:p>
            <a:pPr>
              <a:lnSpc>
                <a:spcPct val="115000"/>
              </a:lnSpc>
              <a:spcAft>
                <a:spcPts val="30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56</a:t>
            </a:fld>
            <a:endParaRPr lang="x-none"/>
          </a:p>
        </p:txBody>
      </p:sp>
    </p:spTree>
    <p:extLst>
      <p:ext uri="{BB962C8B-B14F-4D97-AF65-F5344CB8AC3E}">
        <p14:creationId xmlns:p14="http://schemas.microsoft.com/office/powerpoint/2010/main" val="1248606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293156" y="3724854"/>
            <a:ext cx="6280469" cy="5979628"/>
          </a:xfrm>
        </p:spPr>
        <p:txBody>
          <a:bodyPr/>
          <a:lstStyle/>
          <a:p>
            <a:pPr>
              <a:lnSpc>
                <a:spcPct val="115000"/>
              </a:lnSpc>
              <a:spcAft>
                <a:spcPts val="300"/>
              </a:spcAft>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OPTION 2 (long):</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sz="1100" b="1" i="1" dirty="0">
                <a:solidFill>
                  <a:srgbClr val="4F81BD"/>
                </a:solidFill>
                <a:latin typeface="Calibri" panose="020F0502020204030204" pitchFamily="34" charset="0"/>
                <a:ea typeface="SimSun" panose="02010600030101010101" pitchFamily="2" charset="-122"/>
                <a:cs typeface="Calibri" panose="020F0502020204030204" pitchFamily="34" charset="0"/>
              </a:rPr>
              <a:t> (This option takes about 2 hours and thus should only be chosen if the training on this module on Mental health, disability and human rights is being conducted over a period of several days.)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Go through the following presentations explaining the different articles of the CRPD. Pause at intervals during the presentation and ask the group if there are any questions</a:t>
            </a:r>
            <a:endPar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pPr>
            <a:endPar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spcAft>
                <a:spcPts val="300"/>
              </a:spcAft>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to refer to their own copy of Annex 3 (The Convention on the Rights of Persons with Disabilities). Remind them that below each article of the Convention they can refer to text written in simplified language. </a:t>
            </a:r>
          </a:p>
          <a:p>
            <a:pPr marR="60325" algn="just">
              <a:lnSpc>
                <a:spcPct val="115000"/>
              </a:lnSpc>
              <a:spcAft>
                <a:spcPts val="30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300"/>
              </a:spcAft>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Encourage participants to ask questions during the presentation.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latin typeface="Calibri" panose="020F0502020204030204" pitchFamily="34" charset="0"/>
                <a:ea typeface="Times New Roman" panose="02020603050405020304" pitchFamily="18" charset="0"/>
                <a:cs typeface="Calibri" panose="020F0502020204030204" pitchFamily="34" charset="0"/>
              </a:rPr>
              <a:t>The preamble to the CRPD outlines important principles that apply to all the Convention’s articles. These principles include: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affirming the interrelatedness of all human rights and the need for persons with disabilities to be guaranteed their full enjoyment without discrimination;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recognizing disability as an evolving concept resulting from interactions, attitudinal and environmental barriers;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recognizing the diversity of persons with disabilities;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recognizing the importance of autonomy, independence and the freedom to make one’s own choices, as well as opportunities to be actively involved in decision-making processes about policies and programmes; and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14300" marR="60325" lvl="0" indent="-114300" algn="just">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concern about multiple forms of discrimination across “race, colour, sex, language, religion, political or other opinion, national, ethnic, indigenous or social origin, property, birth, age or other status” as well as particular risks faced by groups such as women and girls, children, and people living in poverty.</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57</a:t>
            </a:fld>
            <a:endParaRPr lang="x-none"/>
          </a:p>
        </p:txBody>
      </p:sp>
    </p:spTree>
    <p:extLst>
      <p:ext uri="{BB962C8B-B14F-4D97-AF65-F5344CB8AC3E}">
        <p14:creationId xmlns:p14="http://schemas.microsoft.com/office/powerpoint/2010/main" val="267466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 Purpose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 explains that the purpose of the CRPD is to make sure that persons with disabilities enjoy all their human rights and fundamental freedoms and to promote respect for their inherent dignity.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article also defines who are considered “persons with disabilities” for the purpose of the Convention. As we have seen, the CRPD endorses the social and human rights models of disability. </a:t>
            </a:r>
          </a:p>
          <a:p>
            <a:pPr marL="171450" marR="60325" indent="-171450" algn="just">
              <a:lnSpc>
                <a:spcPct val="115000"/>
              </a:lnSpc>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Therefore, “people with disabilities” are defined as persons who have long-term impairments which in interaction with various barriers may hinder their full and effective participation in society on an equal basis with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58</a:t>
            </a:fld>
            <a:endParaRPr lang="x-none"/>
          </a:p>
        </p:txBody>
      </p:sp>
    </p:spTree>
    <p:extLst>
      <p:ext uri="{BB962C8B-B14F-4D97-AF65-F5344CB8AC3E}">
        <p14:creationId xmlns:p14="http://schemas.microsoft.com/office/powerpoint/2010/main" val="520382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 Definitions</a:t>
            </a:r>
            <a:r>
              <a:rPr lang="en-GB"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2 outlines the definitions used in the Convention.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to read the definitions in their copies of the CRPD. They can use the easy-read version of the article to better understand it. If some of the definitions are not clear, take time to discuss them with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Communication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Language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Discrimination on the basis of 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Reasonable accommodation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Universal design.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59</a:t>
            </a:fld>
            <a:endParaRPr lang="x-none"/>
          </a:p>
        </p:txBody>
      </p:sp>
    </p:spTree>
    <p:extLst>
      <p:ext uri="{BB962C8B-B14F-4D97-AF65-F5344CB8AC3E}">
        <p14:creationId xmlns:p14="http://schemas.microsoft.com/office/powerpoint/2010/main" val="291337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a:t>
            </a:r>
          </a:p>
          <a:p>
            <a:r>
              <a:rPr lang="en-US" dirty="0"/>
              <a:t>	</a:t>
            </a:r>
          </a:p>
          <a:p>
            <a:r>
              <a:rPr lang="en-US" dirty="0"/>
              <a:t>Participants will:</a:t>
            </a:r>
          </a:p>
          <a:p>
            <a:r>
              <a:rPr lang="en-US" dirty="0"/>
              <a:t>• understand the concepts of discrimination and denial of rights;</a:t>
            </a:r>
          </a:p>
          <a:p>
            <a:r>
              <a:rPr lang="en-US" dirty="0"/>
              <a:t>• understand the concept of disability;</a:t>
            </a:r>
          </a:p>
          <a:p>
            <a:r>
              <a:rPr lang="en-US" dirty="0"/>
              <a:t>• acquire an understanding of the Convention on the Rights of Persons with Disabilities (CRPD) and how this instrument is central to respecting, protecting and fulfilling the human rights of persons with disabilities;</a:t>
            </a:r>
          </a:p>
          <a:p>
            <a:r>
              <a:rPr lang="en-US" dirty="0"/>
              <a:t>• be able to apply knowledge of the CRPD to real-life scenarios and identify violation of the rights of persons with disabilities;</a:t>
            </a:r>
          </a:p>
          <a:p>
            <a:r>
              <a:rPr lang="en-US" dirty="0"/>
              <a:t>• be able to identify concrete ways to respect and uphold the rights of people with psychosocial, intellectual or cognitive disabilities.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2815893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SimSun" panose="02010600030101010101" pitchFamily="2" charset="-122"/>
                <a:cs typeface="Calibri" panose="020F0502020204030204" pitchFamily="34" charset="0"/>
              </a:rPr>
              <a:t>Article 3: General principles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general principles that guide the Convention are in many ways inspired by the UDHR.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the CRPD specifically applies these principles to the lives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60</a:t>
            </a:fld>
            <a:endParaRPr lang="x-none"/>
          </a:p>
        </p:txBody>
      </p:sp>
    </p:spTree>
    <p:extLst>
      <p:ext uri="{BB962C8B-B14F-4D97-AF65-F5344CB8AC3E}">
        <p14:creationId xmlns:p14="http://schemas.microsoft.com/office/powerpoint/2010/main" val="4131391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1068388"/>
            <a:ext cx="6203950" cy="3490912"/>
          </a:xfrm>
        </p:spPr>
      </p:sp>
      <p:sp>
        <p:nvSpPr>
          <p:cNvPr id="3" name="Notes Placeholder 2"/>
          <p:cNvSpPr>
            <a:spLocks noGrp="1"/>
          </p:cNvSpPr>
          <p:nvPr>
            <p:ph type="body" idx="1"/>
          </p:nvPr>
        </p:nvSpPr>
        <p:spPr>
          <a:xfrm>
            <a:off x="680879" y="5579689"/>
            <a:ext cx="5447030" cy="3491405"/>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if anyone would want to read the principles outlined in article 3. Ask the group if they find any of the principles particularly meaningful and why.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Respect for inherent dignity, individual autonomy including the freedom to make one’s own choices, and independence of persons.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Non-discrimination.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Full and effective participation and inclusion in society.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Respect for difference and acceptance of persons with disabilities as part of human diversity and humanity.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Equality of opportunity.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Equality between men and women.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Respect for the evolving capacity of children with disabilities and respect for the rights of children with disabilities to preserve their identities.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61</a:t>
            </a:fld>
            <a:endParaRPr lang="x-none"/>
          </a:p>
        </p:txBody>
      </p:sp>
    </p:spTree>
    <p:extLst>
      <p:ext uri="{BB962C8B-B14F-4D97-AF65-F5344CB8AC3E}">
        <p14:creationId xmlns:p14="http://schemas.microsoft.com/office/powerpoint/2010/main" val="801528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lvl="0" indent="-171450" algn="just">
              <a:lnSpc>
                <a:spcPct val="115000"/>
              </a:lnSpc>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Article 3 underpins the whole of the CRPD. </a:t>
            </a:r>
          </a:p>
          <a:p>
            <a:pPr marL="171450" marR="60325" lvl="0" indent="-171450" algn="just">
              <a:lnSpc>
                <a:spcPct val="115000"/>
              </a:lnSpc>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It is particularly important because all other articles of the Convention are interpreted with the principles of article 3 specifically in mind.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lvl="0"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that, these principles will be expanded and explained further across the other articles of the Convention.</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62</a:t>
            </a:fld>
            <a:endParaRPr lang="x-none"/>
          </a:p>
        </p:txBody>
      </p:sp>
    </p:spTree>
    <p:extLst>
      <p:ext uri="{BB962C8B-B14F-4D97-AF65-F5344CB8AC3E}">
        <p14:creationId xmlns:p14="http://schemas.microsoft.com/office/powerpoint/2010/main" val="1450308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SimSun" panose="02010600030101010101" pitchFamily="2" charset="-122"/>
                <a:cs typeface="Calibri" panose="020F0502020204030204" pitchFamily="34" charset="0"/>
              </a:rPr>
              <a:t>Article 4: Government responsibilities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Article 4 outlines the obligations of governments in respecting, protecting and fulfilling the rights enshrined in the CRPD. They are required to do this via:</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laws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policies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education and training</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other actions.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60325" lvl="1" indent="-171450">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Very importantly, this article requires governments to involve people with disabilities and ask for their input when they make new laws and policies.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63</a:t>
            </a:fld>
            <a:endParaRPr lang="x-none"/>
          </a:p>
        </p:txBody>
      </p:sp>
    </p:spTree>
    <p:extLst>
      <p:ext uri="{BB962C8B-B14F-4D97-AF65-F5344CB8AC3E}">
        <p14:creationId xmlns:p14="http://schemas.microsoft.com/office/powerpoint/2010/main" val="2357009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Convention shows that there is now a new way of thinking about disabilities. In the past the common view was that disability was only a health issue or a “defect”.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shows us that disability is not just about giving people health services and treatments. </a:t>
            </a:r>
          </a:p>
          <a:p>
            <a:pPr marL="171450" marR="60325"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about providing people with disabilities with opportunities for employment, education, housing and social services in addition to proper health services.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64</a:t>
            </a:fld>
            <a:endParaRPr lang="x-none"/>
          </a:p>
        </p:txBody>
      </p:sp>
    </p:spTree>
    <p:extLst>
      <p:ext uri="{BB962C8B-B14F-4D97-AF65-F5344CB8AC3E}">
        <p14:creationId xmlns:p14="http://schemas.microsoft.com/office/powerpoint/2010/main" val="346671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Disability is not just the responsibility of health workers and other professionals; it is the responsibility of society as a whole.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65</a:t>
            </a:fld>
            <a:endParaRPr lang="x-none"/>
          </a:p>
        </p:txBody>
      </p:sp>
    </p:spTree>
    <p:extLst>
      <p:ext uri="{BB962C8B-B14F-4D97-AF65-F5344CB8AC3E}">
        <p14:creationId xmlns:p14="http://schemas.microsoft.com/office/powerpoint/2010/main" val="5930873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particular, governments have major responsibilities with regard to changing outdated laws.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Existing laws are often based on negative stereotypes of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latin typeface="Calibri" panose="020F0502020204030204" pitchFamily="34" charset="0"/>
                <a:ea typeface="SimSun" panose="02010600030101010101" pitchFamily="2" charset="-122"/>
                <a:cs typeface="Calibri" panose="020F0502020204030204" pitchFamily="34" charset="0"/>
              </a:rPr>
              <a:t>.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Basic rights such as the right to vote, the right to liberty, the right to give informed consent to treatment, the right to decide where and with whom to live, the right to exercise their role as parents are legally denied to them (this will be developed later in the presentation).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if they have any questions/comments,, or if they need clarifications, to make sure they all understood the key elements of this article.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66</a:t>
            </a:fld>
            <a:endParaRPr lang="x-none"/>
          </a:p>
        </p:txBody>
      </p:sp>
    </p:spTree>
    <p:extLst>
      <p:ext uri="{BB962C8B-B14F-4D97-AF65-F5344CB8AC3E}">
        <p14:creationId xmlns:p14="http://schemas.microsoft.com/office/powerpoint/2010/main" val="357406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1243013"/>
            <a:ext cx="5829300" cy="3279775"/>
          </a:xfrm>
        </p:spPr>
      </p:sp>
      <p:sp>
        <p:nvSpPr>
          <p:cNvPr id="3" name="Notes Placeholder 2"/>
          <p:cNvSpPr>
            <a:spLocks noGrp="1"/>
          </p:cNvSpPr>
          <p:nvPr>
            <p:ph type="body" idx="1"/>
          </p:nvPr>
        </p:nvSpPr>
        <p:spPr>
          <a:xfrm>
            <a:off x="680879" y="4858627"/>
            <a:ext cx="5447030" cy="3839682"/>
          </a:xfrm>
        </p:spPr>
        <p:txBody>
          <a:bodyPr/>
          <a:lstStyle/>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5: Equality and non-discrimination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this point ask the group to recap the definition of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article means that countries are required to recognize that all persons are equal, to prevent and prohibit discrimination and to make sure that laws protect people with disabilities against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67</a:t>
            </a:fld>
            <a:endParaRPr lang="x-none"/>
          </a:p>
        </p:txBody>
      </p:sp>
    </p:spTree>
    <p:extLst>
      <p:ext uri="{BB962C8B-B14F-4D97-AF65-F5344CB8AC3E}">
        <p14:creationId xmlns:p14="http://schemas.microsoft.com/office/powerpoint/2010/main" val="33696195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784225"/>
            <a:ext cx="3417887" cy="1924050"/>
          </a:xfrm>
        </p:spPr>
      </p:sp>
      <p:sp>
        <p:nvSpPr>
          <p:cNvPr id="3" name="Notes Placeholder 2"/>
          <p:cNvSpPr>
            <a:spLocks noGrp="1"/>
          </p:cNvSpPr>
          <p:nvPr>
            <p:ph type="body" idx="1"/>
          </p:nvPr>
        </p:nvSpPr>
        <p:spPr>
          <a:xfrm>
            <a:off x="680879" y="2681979"/>
            <a:ext cx="5617250" cy="7258946"/>
          </a:xfrm>
        </p:spPr>
        <p:txBody>
          <a:bodyPr/>
          <a:lstStyle/>
          <a:p>
            <a:pPr marR="60325" lvl="0" algn="just">
              <a:lnSpc>
                <a:spcPct val="115000"/>
              </a:lnSpc>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For example:</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When employers discriminate against people with disabilities they should be sanctioned.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When laws authorize </a:t>
            </a: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 to be treated without their consent, these laws should be repealed.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Reasonable accommodations must be provided to people with disabilities (e.g. governments can make laws and/or provide funding to ensure that all buildings are accessible to people with disabilities).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Aft>
                <a:spcPts val="600"/>
              </a:spcAft>
              <a:buFont typeface="Symbol" panose="05050102010706020507" pitchFamily="18" charset="2"/>
              <a:buChar char=""/>
            </a:pPr>
            <a:r>
              <a:rPr lang="en-GB" dirty="0">
                <a:solidFill>
                  <a:prstClr val="black"/>
                </a:solidFill>
                <a:latin typeface="Calibri" panose="020F0502020204030204" pitchFamily="34" charset="0"/>
                <a:ea typeface="Times New Roman" panose="02020603050405020304" pitchFamily="18" charset="0"/>
                <a:cs typeface="Calibri" panose="020F0502020204030204" pitchFamily="34" charset="0"/>
              </a:rPr>
              <a:t>Even when laws do not seem discriminatory on their surface, governments should also make sure they do not have a discriminatory effect on people with disabilities (e.g. the law guarantees the right to vote to everyone but does not provide accommodation for people with disabilities to access polling stations).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if they can give examples of reasonable accommodations for people with psychosocial, intellectual or cognitive disabilities. 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Adapting the job task.</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Modifying hours or schedule at work.</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orientation and training on disability and on creating a flexible and accommodating work environment to co-workers and supervisors.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Modifying work rules and procedures.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Modifying work tasks, goals, hours and schedules at specific times when required by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personal support in the workplace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MacDonald-Wilson KL, 2002 #386">
                  <a:extLst>
                    <a:ext uri="{A12FA001-AC4F-418D-AE19-62706E023703}">
                      <ahyp:hlinkClr xmlns:ahyp="http://schemas.microsoft.com/office/drawing/2018/hyperlinkcolor" val="tx"/>
                    </a:ext>
                  </a:extLst>
                </a:hlinkClick>
              </a:rPr>
              <a:t>11</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r>
              <a:rPr lang="en-GB" sz="900"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educational support in schools (e.g. teaching assistants) for children with special learning requirements.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extra time to make formal decisions (e.g. in health care, banking or insurance contracts).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Providing information in plain language, easy-to-read formats, large print or by providing pictures.</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68</a:t>
            </a:fld>
            <a:endParaRPr lang="x-none"/>
          </a:p>
        </p:txBody>
      </p:sp>
    </p:spTree>
    <p:extLst>
      <p:ext uri="{BB962C8B-B14F-4D97-AF65-F5344CB8AC3E}">
        <p14:creationId xmlns:p14="http://schemas.microsoft.com/office/powerpoint/2010/main" val="3380838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latin typeface="Calibri" panose="020F0502020204030204" pitchFamily="34" charset="0"/>
                <a:ea typeface="Times New Roman" panose="02020603050405020304" pitchFamily="18" charset="0"/>
                <a:cs typeface="Calibri" panose="020F0502020204030204" pitchFamily="34" charset="0"/>
              </a:rPr>
              <a:t>This article also explains that when countries take measures and make accommodations that are specific to persons with disabilities but aim at achieving equality with the general population, this is NOT considered discriminatory towards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69</a:t>
            </a:fld>
            <a:endParaRPr lang="x-none"/>
          </a:p>
        </p:txBody>
      </p:sp>
    </p:spTree>
    <p:extLst>
      <p:ext uri="{BB962C8B-B14F-4D97-AF65-F5344CB8AC3E}">
        <p14:creationId xmlns:p14="http://schemas.microsoft.com/office/powerpoint/2010/main" val="316010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Eight related topics are covered in this module. They are:</a:t>
            </a:r>
          </a:p>
          <a:p>
            <a:endParaRPr lang="en-US" sz="1100" dirty="0"/>
          </a:p>
          <a:p>
            <a:r>
              <a:rPr lang="en-GB" sz="1100" b="1" kern="1200" dirty="0">
                <a:solidFill>
                  <a:schemeClr val="tx1"/>
                </a:solidFill>
                <a:effectLst/>
                <a:latin typeface="+mn-lt"/>
                <a:ea typeface="+mn-ea"/>
                <a:cs typeface="+mn-cs"/>
              </a:rPr>
              <a:t>Topic 1:</a:t>
            </a:r>
            <a:r>
              <a:rPr lang="en-GB" sz="1100" kern="1200" dirty="0">
                <a:solidFill>
                  <a:schemeClr val="tx1"/>
                </a:solidFill>
                <a:effectLst/>
                <a:latin typeface="+mn-lt"/>
                <a:ea typeface="+mn-ea"/>
                <a:cs typeface="+mn-cs"/>
              </a:rPr>
              <a:t> Understanding discrimination and denial of rights (2 hours) </a:t>
            </a:r>
          </a:p>
          <a:p>
            <a:r>
              <a:rPr lang="en-GB" sz="1100" b="1" kern="1200" dirty="0">
                <a:solidFill>
                  <a:schemeClr val="tx1"/>
                </a:solidFill>
                <a:effectLst/>
                <a:latin typeface="+mn-lt"/>
                <a:ea typeface="+mn-ea"/>
                <a:cs typeface="+mn-cs"/>
              </a:rPr>
              <a:t>Topic 2:</a:t>
            </a:r>
            <a:r>
              <a:rPr lang="en-GB" sz="1100" kern="1200" dirty="0">
                <a:solidFill>
                  <a:schemeClr val="tx1"/>
                </a:solidFill>
                <a:effectLst/>
                <a:latin typeface="+mn-lt"/>
                <a:ea typeface="+mn-ea"/>
                <a:cs typeface="+mn-cs"/>
              </a:rPr>
              <a:t> Understanding disability from a human rights’ perspective (2 hours 45 minutes) </a:t>
            </a:r>
          </a:p>
          <a:p>
            <a:r>
              <a:rPr lang="en-GB" sz="1100" b="1" kern="1200" dirty="0">
                <a:solidFill>
                  <a:schemeClr val="tx1"/>
                </a:solidFill>
                <a:effectLst/>
                <a:latin typeface="+mn-lt"/>
                <a:ea typeface="+mn-ea"/>
                <a:cs typeface="+mn-cs"/>
              </a:rPr>
              <a:t>Topic 3:</a:t>
            </a:r>
            <a:r>
              <a:rPr lang="en-GB" sz="1100" kern="1200" dirty="0">
                <a:solidFill>
                  <a:schemeClr val="tx1"/>
                </a:solidFill>
                <a:effectLst/>
                <a:latin typeface="+mn-lt"/>
                <a:ea typeface="+mn-ea"/>
                <a:cs typeface="+mn-cs"/>
              </a:rPr>
              <a:t> The Convention on the Rights of Persons with Disabilities (2 hours and 35 minutes) </a:t>
            </a:r>
          </a:p>
          <a:p>
            <a:r>
              <a:rPr lang="en-GB" sz="1100" b="1" kern="1200" dirty="0">
                <a:solidFill>
                  <a:schemeClr val="tx1"/>
                </a:solidFill>
                <a:effectLst/>
                <a:latin typeface="+mn-lt"/>
                <a:ea typeface="+mn-ea"/>
                <a:cs typeface="+mn-cs"/>
              </a:rPr>
              <a:t>Topic 4:</a:t>
            </a:r>
            <a:r>
              <a:rPr lang="en-GB" sz="1100" kern="1200" dirty="0">
                <a:solidFill>
                  <a:schemeClr val="tx1"/>
                </a:solidFill>
                <a:effectLst/>
                <a:latin typeface="+mn-lt"/>
                <a:ea typeface="+mn-ea"/>
                <a:cs typeface="+mn-cs"/>
              </a:rPr>
              <a:t> Applying the CRPD to real-life scenarios (40 minutes) </a:t>
            </a:r>
          </a:p>
          <a:p>
            <a:r>
              <a:rPr lang="en-GB" sz="1100" b="1" kern="1200" dirty="0">
                <a:solidFill>
                  <a:schemeClr val="tx1"/>
                </a:solidFill>
                <a:effectLst/>
                <a:latin typeface="+mn-lt"/>
                <a:ea typeface="+mn-ea"/>
                <a:cs typeface="+mn-cs"/>
              </a:rPr>
              <a:t>Topic 5</a:t>
            </a:r>
            <a:r>
              <a:rPr lang="en-GB" sz="1100" kern="1200" dirty="0">
                <a:solidFill>
                  <a:schemeClr val="tx1"/>
                </a:solidFill>
                <a:effectLst/>
                <a:latin typeface="+mn-lt"/>
                <a:ea typeface="+mn-ea"/>
                <a:cs typeface="+mn-cs"/>
              </a:rPr>
              <a:t>: Zooming in on article 12 – Equal recognition before the law (1 hour and 5 minutes) </a:t>
            </a:r>
          </a:p>
          <a:p>
            <a:r>
              <a:rPr lang="en-GB" sz="1100" b="1" kern="1200" dirty="0">
                <a:solidFill>
                  <a:schemeClr val="tx1"/>
                </a:solidFill>
                <a:effectLst/>
                <a:latin typeface="+mn-lt"/>
                <a:ea typeface="+mn-ea"/>
                <a:cs typeface="+mn-cs"/>
              </a:rPr>
              <a:t>Topic 6: </a:t>
            </a:r>
            <a:r>
              <a:rPr lang="en-GB" sz="1100" kern="1200" dirty="0">
                <a:solidFill>
                  <a:schemeClr val="tx1"/>
                </a:solidFill>
                <a:effectLst/>
                <a:latin typeface="+mn-lt"/>
                <a:ea typeface="+mn-ea"/>
                <a:cs typeface="+mn-cs"/>
              </a:rPr>
              <a:t>Zooming in on article 16 – Freedom from exploitation, violence and abuse (30 minutes) </a:t>
            </a:r>
          </a:p>
          <a:p>
            <a:r>
              <a:rPr lang="en-GB" sz="1100" b="1" kern="1200" dirty="0">
                <a:solidFill>
                  <a:schemeClr val="tx1"/>
                </a:solidFill>
                <a:effectLst/>
                <a:latin typeface="+mn-lt"/>
                <a:ea typeface="+mn-ea"/>
                <a:cs typeface="+mn-cs"/>
              </a:rPr>
              <a:t>Topic 7: </a:t>
            </a:r>
            <a:r>
              <a:rPr lang="en-GB" sz="1100" kern="1200" dirty="0">
                <a:solidFill>
                  <a:schemeClr val="tx1"/>
                </a:solidFill>
                <a:effectLst/>
                <a:latin typeface="+mn-lt"/>
                <a:ea typeface="+mn-ea"/>
                <a:cs typeface="+mn-cs"/>
              </a:rPr>
              <a:t>Zooming in on article 19 – Living independently and being included in the community (20 minutes) </a:t>
            </a:r>
          </a:p>
          <a:p>
            <a:r>
              <a:rPr lang="en-GB" sz="1100" b="1" kern="1200" dirty="0">
                <a:solidFill>
                  <a:schemeClr val="tx1"/>
                </a:solidFill>
                <a:effectLst/>
                <a:latin typeface="+mn-lt"/>
                <a:ea typeface="+mn-ea"/>
                <a:cs typeface="+mn-cs"/>
              </a:rPr>
              <a:t>Topic 8:</a:t>
            </a:r>
            <a:r>
              <a:rPr lang="en-GB" sz="1100" kern="1200" dirty="0">
                <a:solidFill>
                  <a:schemeClr val="tx1"/>
                </a:solidFill>
                <a:effectLst/>
                <a:latin typeface="+mn-lt"/>
                <a:ea typeface="+mn-ea"/>
                <a:cs typeface="+mn-cs"/>
              </a:rPr>
              <a:t> Empowering people to defend CRPD rights (1 hour and 65 minutes) </a:t>
            </a:r>
          </a:p>
          <a:p>
            <a:endParaRPr lang="en-US" sz="1100" dirty="0"/>
          </a:p>
          <a:p>
            <a:r>
              <a:rPr lang="en-US" sz="1100"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a:t>
            </a:fld>
            <a:endParaRPr lang="en-GB"/>
          </a:p>
        </p:txBody>
      </p:sp>
    </p:spTree>
    <p:extLst>
      <p:ext uri="{BB962C8B-B14F-4D97-AF65-F5344CB8AC3E}">
        <p14:creationId xmlns:p14="http://schemas.microsoft.com/office/powerpoint/2010/main" val="3148277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6: Women with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CRPD acknowledges that women with disabilities experience particular injustice and multiple forms of discrimination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convention states that countries must make sure that they enjoy equal rights. </a:t>
            </a:r>
            <a:endParaRPr lang="en-US" dirty="0">
              <a:latin typeface="Calibri" panose="020F0502020204030204" pitchFamily="34" charset="0"/>
              <a:ea typeface="SimSun" panose="02010600030101010101" pitchFamily="2" charset="-122"/>
              <a:cs typeface="Arial" panose="020B0604020202020204" pitchFamily="34" charset="0"/>
            </a:endParaRPr>
          </a:p>
          <a:p>
            <a:pPr marL="628650" marR="60325"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For example, in many countries, women and girls </a:t>
            </a:r>
            <a:r>
              <a:rPr lang="en-GB" dirty="0">
                <a:latin typeface="Calibri" panose="020F0502020204030204" pitchFamily="34" charset="0"/>
                <a:ea typeface="SimSun" panose="02010600030101010101" pitchFamily="2" charset="-122"/>
                <a:cs typeface="Arial" panose="020B0604020202020204" pitchFamily="34" charset="0"/>
              </a:rPr>
              <a:t>with disabilities</a:t>
            </a:r>
            <a:r>
              <a:rPr lang="en-GB" dirty="0">
                <a:latin typeface="Calibri" panose="020F0502020204030204" pitchFamily="34" charset="0"/>
                <a:ea typeface="Times New Roman" panose="02020603050405020304" pitchFamily="18" charset="0"/>
                <a:cs typeface="Calibri" panose="020F0502020204030204" pitchFamily="34" charset="0"/>
              </a:rPr>
              <a:t> are victims of forced contraception, abortion or sterilization. They are also at higher risk of becoming victims of abuse and less likely to have their voices heard.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70</a:t>
            </a:fld>
            <a:endParaRPr lang="x-none"/>
          </a:p>
        </p:txBody>
      </p:sp>
    </p:spTree>
    <p:extLst>
      <p:ext uri="{BB962C8B-B14F-4D97-AF65-F5344CB8AC3E}">
        <p14:creationId xmlns:p14="http://schemas.microsoft.com/office/powerpoint/2010/main" val="3315010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38501"/>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7: Children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7 requires that when actions are taken regarding children with disabilities, their best interest must be the primary consideration.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It also recognizes that children with disabilities have the right to express their views and that their views must be given due weight in all decisions affecting them, without discrimination based on disability. They should be provided with the appropriate assistance to realize this right.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Children with disabilities have, for example, the same right as other children to give their opinion about the care and treatment they receive or about other life decisions such as with whom they should live if their parents are separated.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If they have difficulties in expressing themselves, children with disabilities should receive support to give their opinion – for instance by being given explanations in plain language, with visual support, a trusted person or by being given additional time.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this point, give participants the opportunity to ask questions.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71</a:t>
            </a:fld>
            <a:endParaRPr lang="x-none"/>
          </a:p>
        </p:txBody>
      </p:sp>
    </p:spTree>
    <p:extLst>
      <p:ext uri="{BB962C8B-B14F-4D97-AF65-F5344CB8AC3E}">
        <p14:creationId xmlns:p14="http://schemas.microsoft.com/office/powerpoint/2010/main" val="10710867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63353"/>
          </a:xfrm>
        </p:spPr>
        <p:txBody>
          <a:bodyPr/>
          <a:lstStyle/>
          <a:p>
            <a:pPr marR="60325" algn="just">
              <a:lnSpc>
                <a:spcPct val="115000"/>
              </a:lnSpc>
            </a:pPr>
            <a:r>
              <a:rPr lang="en-GB" sz="1100" b="1" u="sng" dirty="0">
                <a:latin typeface="Calibri" panose="020F0502020204030204" pitchFamily="34" charset="0"/>
                <a:ea typeface="Times New Roman" panose="02020603050405020304" pitchFamily="18" charset="0"/>
                <a:cs typeface="Calibri" panose="020F0502020204030204" pitchFamily="34" charset="0"/>
              </a:rPr>
              <a:t>Article 8: Awareness-raising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latin typeface="Calibri" panose="020F0502020204030204" pitchFamily="34" charset="0"/>
                <a:ea typeface="Times New Roman" panose="02020603050405020304" pitchFamily="18" charset="0"/>
                <a:cs typeface="Calibri" panose="020F0502020204030204" pitchFamily="34" charset="0"/>
              </a:rPr>
              <a:t>As we have seen in the previous session, the lack of awareness and education about mental health and human rights leads to discrimination and denial of human rights.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sz="1100" dirty="0">
                <a:latin typeface="Calibri" panose="020F0502020204030204" pitchFamily="34" charset="0"/>
                <a:ea typeface="Times New Roman" panose="02020603050405020304" pitchFamily="18" charset="0"/>
                <a:cs typeface="Calibri" panose="020F0502020204030204" pitchFamily="34" charset="0"/>
              </a:rPr>
              <a:t>Countries must take measures to:</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Raise awareness about the rights and dignity of people with disabilities.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Combat stereotypes, prejudice and harmful practices, including those related to sex and age.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Promote awareness of the capabilities and contributions to society of persons with disabilities.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sz="1100" dirty="0">
                <a:latin typeface="Calibri" panose="020F0502020204030204" pitchFamily="34" charset="0"/>
                <a:ea typeface="Times New Roman" panose="02020603050405020304" pitchFamily="18" charset="0"/>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200"/>
              </a:spcAft>
            </a:pPr>
            <a:r>
              <a:rPr lang="en-GB" sz="1100" dirty="0">
                <a:latin typeface="Calibri" panose="020F0502020204030204" pitchFamily="34" charset="0"/>
                <a:ea typeface="Times New Roman" panose="02020603050405020304" pitchFamily="18" charset="0"/>
                <a:cs typeface="Calibri" panose="020F0502020204030204" pitchFamily="34" charset="0"/>
              </a:rPr>
              <a:t>Article 8 is about giving information to all people about the rights of persons with disabilities.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This is an opportunity to discuss with participants how people with psychosocial, intellectual and cognitive disabilities are generally depicted by the media. Ask the group if they can think of good ways to raise awareness about mental health and human rights (e.g. via social networks, education in school, posters, etc.).</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sz="110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72</a:t>
            </a:fld>
            <a:endParaRPr lang="x-none"/>
          </a:p>
        </p:txBody>
      </p:sp>
    </p:spTree>
    <p:extLst>
      <p:ext uri="{BB962C8B-B14F-4D97-AF65-F5344CB8AC3E}">
        <p14:creationId xmlns:p14="http://schemas.microsoft.com/office/powerpoint/2010/main" val="42639229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Ways to raise awareness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Organize campaigns to change perceptions about people with disabilities and promote their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Teaching about the rights of persons with disabilities in schools (education).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Stimulate the media to spread accurate information about human rights violations, the rights of people with disabilities, and law reform initiatives and to highlight the contributions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Implement other awareness-raising strategies and programmes across diverse audiences and sectors.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73</a:t>
            </a:fld>
            <a:endParaRPr lang="x-none"/>
          </a:p>
        </p:txBody>
      </p:sp>
    </p:spTree>
    <p:extLst>
      <p:ext uri="{BB962C8B-B14F-4D97-AF65-F5344CB8AC3E}">
        <p14:creationId xmlns:p14="http://schemas.microsoft.com/office/powerpoint/2010/main" val="18417856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9: Accessibility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the group to read through the areas covered by article 9. Then read the text of the article out loud.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Accessibility is a broad concept and is not just about people with disabilities being physically able to gain entry to a building.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 means that people with disabilities should be able to access and participate in all areas of life on an equal basis with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74</a:t>
            </a:fld>
            <a:endParaRPr lang="x-none"/>
          </a:p>
        </p:txBody>
      </p:sp>
    </p:spTree>
    <p:extLst>
      <p:ext uri="{BB962C8B-B14F-4D97-AF65-F5344CB8AC3E}">
        <p14:creationId xmlns:p14="http://schemas.microsoft.com/office/powerpoint/2010/main" val="22128538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60325" indent="-269875">
              <a:lnSpc>
                <a:spcPct val="115000"/>
              </a:lnSpc>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physical environment should enable people with disabilities to participate in society. For example, people with disabilities should have access to schools, workplaces, universities, shops, markets, cinemas, cafes, restaurants, stadiums, theatres, books,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Nobody should deny anyone access to activities because they have a disability.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Access to information is key in the modern world and people with disabilities should benefit from modern technology.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Communication is a key component of accessibility. Persons who use alternative modes and methods of communication should be accommodated according to their need.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75</a:t>
            </a:fld>
            <a:endParaRPr lang="x-none"/>
          </a:p>
        </p:txBody>
      </p:sp>
    </p:spTree>
    <p:extLst>
      <p:ext uri="{BB962C8B-B14F-4D97-AF65-F5344CB8AC3E}">
        <p14:creationId xmlns:p14="http://schemas.microsoft.com/office/powerpoint/2010/main" val="6041673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658083"/>
          </a:xfrm>
        </p:spPr>
        <p:txBody>
          <a:bodyPr/>
          <a:lstStyle/>
          <a:p>
            <a:pPr marR="60325" algn="just">
              <a:lnSpc>
                <a:spcPct val="115000"/>
              </a:lnSpc>
            </a:pPr>
            <a:r>
              <a:rPr lang="en-GB" sz="1100" b="1" u="sng" dirty="0">
                <a:latin typeface="Calibri" panose="020F0502020204030204" pitchFamily="34" charset="0"/>
                <a:ea typeface="Times New Roman" panose="02020603050405020304" pitchFamily="18" charset="0"/>
                <a:cs typeface="Calibri" panose="020F0502020204030204" pitchFamily="34" charset="0"/>
              </a:rPr>
              <a:t>Article 10: Right to life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sz="1100" dirty="0">
                <a:latin typeface="Calibri" panose="020F0502020204030204" pitchFamily="34" charset="0"/>
                <a:ea typeface="Times New Roman" panose="02020603050405020304" pitchFamily="18" charset="0"/>
                <a:cs typeface="Calibri" panose="020F0502020204030204" pitchFamily="34" charset="0"/>
              </a:rPr>
              <a:t>People with disabilities have the right to life on an equal basis to everybody else.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0" marR="60325" indent="0">
              <a:lnSpc>
                <a:spcPct val="115000"/>
              </a:lnSpc>
              <a:buFont typeface="Arial" panose="020B0604020202020204" pitchFamily="34" charset="0"/>
              <a:buNone/>
            </a:pPr>
            <a:r>
              <a:rPr lang="en-GB" sz="1100" dirty="0">
                <a:latin typeface="Calibri" panose="020F0502020204030204" pitchFamily="34" charset="0"/>
                <a:ea typeface="Times New Roman" panose="02020603050405020304" pitchFamily="18" charset="0"/>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GB" sz="1100" dirty="0">
                <a:latin typeface="Calibri" panose="020F0502020204030204" pitchFamily="34" charset="0"/>
                <a:ea typeface="Times New Roman" panose="02020603050405020304" pitchFamily="18" charset="0"/>
                <a:cs typeface="Calibri" panose="020F0502020204030204" pitchFamily="34" charset="0"/>
              </a:rPr>
              <a:t>This includes, for example, making sure the life expectancy of persons with disabilities is not reduced and avoiding preventable death due to a lack of access to services or other circumstances. </a:t>
            </a:r>
          </a:p>
          <a:p>
            <a:pPr marL="171450" marR="60325" indent="-171450">
              <a:lnSpc>
                <a:spcPct val="115000"/>
              </a:lnSpc>
              <a:buFont typeface="Arial" panose="020B0604020202020204" pitchFamily="34" charset="0"/>
              <a:buChar char="•"/>
            </a:pPr>
            <a:endParaRPr lang="en-GB" sz="1100"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nSpc>
                <a:spcPct val="115000"/>
              </a:lnSpc>
              <a:buFont typeface="Arial" panose="020B0604020202020204" pitchFamily="34" charset="0"/>
              <a:buChar char="•"/>
            </a:pPr>
            <a:r>
              <a:rPr lang="en-GB" sz="1100" dirty="0">
                <a:latin typeface="Calibri" panose="020F0502020204030204" pitchFamily="34" charset="0"/>
                <a:ea typeface="Times New Roman" panose="02020603050405020304" pitchFamily="18" charset="0"/>
                <a:cs typeface="Calibri" panose="020F0502020204030204" pitchFamily="34" charset="0"/>
              </a:rPr>
              <a:t>In many countries, the conditions in institutions or other long-stay residential homes or facilities can be very bad </a:t>
            </a:r>
          </a:p>
          <a:p>
            <a:pPr marL="800100" marR="60325" lvl="1"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(inadequate food, lack of fresh air, poor hygiene standards, adverse effects of medication, heavy medication that includes prescription of multiple and potentially interacting drugs, lack of access to general health services).</a:t>
            </a:r>
          </a:p>
          <a:p>
            <a:pPr marL="800100" marR="60325" lvl="1" indent="-342900">
              <a:lnSpc>
                <a:spcPct val="115000"/>
              </a:lnSpc>
              <a:spcBef>
                <a:spcPts val="0"/>
              </a:spcBef>
              <a:spcAft>
                <a:spcPts val="0"/>
              </a:spcAft>
              <a:buFont typeface="Symbol" panose="05050102010706020507" pitchFamily="18" charset="2"/>
              <a:buChar char=""/>
            </a:pPr>
            <a:endParaRPr lang="en-GB" sz="1100" dirty="0">
              <a:latin typeface="Calibri" panose="020F0502020204030204" pitchFamily="34" charset="0"/>
              <a:ea typeface="Times New Roman" panose="02020603050405020304" pitchFamily="18" charset="0"/>
              <a:cs typeface="Calibri" panose="020F050202020403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Times New Roman" panose="02020603050405020304" pitchFamily="18" charset="0"/>
                <a:cs typeface="Calibri" panose="020F0502020204030204" pitchFamily="34" charset="0"/>
              </a:rPr>
              <a:t>This has extremely negative consequences for people’s life expectancy and can violate their right to life.</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B30A59C1-2D98-4297-91D0-BBB9964FC570}" type="slidenum">
              <a:rPr lang="x-none" smtClean="0"/>
              <a:t>76</a:t>
            </a:fld>
            <a:endParaRPr lang="x-none"/>
          </a:p>
        </p:txBody>
      </p:sp>
    </p:spTree>
    <p:extLst>
      <p:ext uri="{BB962C8B-B14F-4D97-AF65-F5344CB8AC3E}">
        <p14:creationId xmlns:p14="http://schemas.microsoft.com/office/powerpoint/2010/main" val="3303208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63353"/>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11: Situations of risk and humanitarian emergencies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During an emergency (e.g. armed conflict or natural disaster such as a hurricane) people with disabilities should be properly protected.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Often during emergencies, the specific requirements of persons with disabilities are not taken into account. Sometimes they are simply neglected and overlooked during the relief efforts. As a consequence persons with disabilities are more likely to die or to suffer injuries.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During emergencies, people detained in mental health or social services are particularly at risk. Sometimes, the staff may flee the area and abandon the residents.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Preparation for emergencies and disasters is just as important as management of them when they occur and during the reconstruction afterwards. The specific needs of people with disabilities should be considered at each stage.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the group if any clarification is necessary at this point in the presentation.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77</a:t>
            </a:fld>
            <a:endParaRPr lang="x-none"/>
          </a:p>
        </p:txBody>
      </p:sp>
    </p:spTree>
    <p:extLst>
      <p:ext uri="{BB962C8B-B14F-4D97-AF65-F5344CB8AC3E}">
        <p14:creationId xmlns:p14="http://schemas.microsoft.com/office/powerpoint/2010/main" val="42747465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795338"/>
            <a:ext cx="3975100" cy="2236787"/>
          </a:xfrm>
        </p:spPr>
      </p:sp>
      <p:sp>
        <p:nvSpPr>
          <p:cNvPr id="3" name="Notes Placeholder 2"/>
          <p:cNvSpPr>
            <a:spLocks noGrp="1"/>
          </p:cNvSpPr>
          <p:nvPr>
            <p:ph type="body" idx="1"/>
          </p:nvPr>
        </p:nvSpPr>
        <p:spPr>
          <a:xfrm>
            <a:off x="680879" y="3330210"/>
            <a:ext cx="5447030" cy="5442656"/>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12: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have the right to equal recognition before the law.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12 states that people with disabilities have the right to make decisions and choices for themselves.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is called the </a:t>
            </a:r>
            <a:r>
              <a:rPr lang="en-GB" b="1" u="sng" dirty="0">
                <a:latin typeface="Calibri" panose="020F0502020204030204" pitchFamily="34" charset="0"/>
                <a:ea typeface="Times New Roman" panose="02020603050405020304" pitchFamily="18" charset="0"/>
                <a:cs typeface="Calibri" panose="020F0502020204030204" pitchFamily="34" charset="0"/>
              </a:rPr>
              <a:t>right to legal capacity</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960"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article also recognizes that when it is challenging for people to make decisions on their own, they have a right to receive support if they wish.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Mechanisms should be in place to make sure that people are not abused by their supporters and that their will and preferences are always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Article 12 affirms in particular that people with disabilities have the right to own or inherit property, control their own financial affairs, have access to financial credits and must not be arbitrarily deprived of their property.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Inform participants that this is a key article of the Convention. It will be explored in greater depth later in this module and also in the module on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Legal capacity and the right to decide </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 the specialized module on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Supported decision-making and advance planning</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78</a:t>
            </a:fld>
            <a:endParaRPr lang="x-none"/>
          </a:p>
        </p:txBody>
      </p:sp>
    </p:spTree>
    <p:extLst>
      <p:ext uri="{BB962C8B-B14F-4D97-AF65-F5344CB8AC3E}">
        <p14:creationId xmlns:p14="http://schemas.microsoft.com/office/powerpoint/2010/main" val="20233162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7675" cy="3109912"/>
          </a:xfrm>
        </p:spPr>
      </p:sp>
      <p:sp>
        <p:nvSpPr>
          <p:cNvPr id="3" name="Notes Placeholder 2"/>
          <p:cNvSpPr>
            <a:spLocks noGrp="1"/>
          </p:cNvSpPr>
          <p:nvPr>
            <p:ph type="body" idx="1"/>
          </p:nvPr>
        </p:nvSpPr>
        <p:spPr>
          <a:xfrm>
            <a:off x="680091" y="3631200"/>
            <a:ext cx="5447030" cy="5810953"/>
          </a:xfrm>
        </p:spPr>
        <p:txBody>
          <a:bodyPr/>
          <a:lstStyle/>
          <a:p>
            <a:r>
              <a:rPr lang="en-US" b="1" u="sng" dirty="0"/>
              <a:t>Article 13: Access to justice</a:t>
            </a:r>
            <a:endParaRPr lang="x-none" dirty="0"/>
          </a:p>
          <a:p>
            <a:endParaRPr lang="en-US" dirty="0"/>
          </a:p>
          <a:p>
            <a:pPr marL="171450" indent="-171450">
              <a:buFont typeface="Arial" panose="020B0604020202020204" pitchFamily="34" charset="0"/>
              <a:buChar char="•"/>
            </a:pPr>
            <a:r>
              <a:rPr lang="en-US" dirty="0"/>
              <a:t>When people with disabilities require the law to intervene for them they must have fair and equal access to lawyers and courts.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Despite the fact that people with disabilities frequently have their rights violated, they have no or very limited opportunities to make a complaint about this to the courts.  </a:t>
            </a:r>
            <a:endParaRPr lang="x-none" dirty="0"/>
          </a:p>
          <a:p>
            <a:pPr marL="628650" lvl="1" indent="-171450">
              <a:buFont typeface="Arial" panose="020B0604020202020204" pitchFamily="34" charset="0"/>
              <a:buChar char="•"/>
            </a:pPr>
            <a:r>
              <a:rPr lang="en-US" dirty="0"/>
              <a:t>For instance: sometimes people cannot seek redress when they are victims of a crime because they are considered to be “unreliable”. </a:t>
            </a:r>
          </a:p>
          <a:p>
            <a:pPr marL="628650" lvl="1" indent="-171450">
              <a:buFont typeface="Arial" panose="020B0604020202020204" pitchFamily="34" charset="0"/>
              <a:buChar char="•"/>
            </a:pPr>
            <a:r>
              <a:rPr lang="en-US" dirty="0"/>
              <a:t>The laws themselves may be a barrier to accessing justice</a:t>
            </a:r>
            <a:r>
              <a:rPr lang="en-US" b="1" dirty="0"/>
              <a:t> </a:t>
            </a:r>
            <a:r>
              <a:rPr lang="en-US" dirty="0"/>
              <a:t>(e.g. where national laws allow for deprivation of legal capacity, many people under guardianship cannot bring a claim before a court and only their guardian can do that for them; </a:t>
            </a:r>
          </a:p>
          <a:p>
            <a:pPr marL="628650" lvl="1" indent="-171450">
              <a:buFont typeface="Arial" panose="020B0604020202020204" pitchFamily="34" charset="0"/>
              <a:buChar char="•"/>
            </a:pPr>
            <a:r>
              <a:rPr lang="en-US" dirty="0"/>
              <a:t>People who are involuntarily detained in mental health or social care institutions may be unable or restricted in bringing a complaint before the courts).</a:t>
            </a:r>
            <a:endParaRPr lang="x-none" dirty="0"/>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CRPD requires that countries enable people with disabilities to have access to justice mechanisms on an equal basis with others. If necessary, they should be able to receive support to access these mechanisms.</a:t>
            </a:r>
            <a:r>
              <a:rPr lang="en-US" dirty="0">
                <a:latin typeface="Calibri" panose="020F0502020204030204" pitchFamily="34" charset="0"/>
                <a:ea typeface="Times New Roman" panose="02020603050405020304" pitchFamily="18" charset="0"/>
                <a:cs typeface="Calibri" panose="020F0502020204030204" pitchFamily="34" charset="0"/>
              </a:rPr>
              <a:t> </a:t>
            </a:r>
          </a:p>
          <a:p>
            <a:pPr marL="628650" lvl="1"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Countries are also responsible for training people on how to provide legal services for people with disabilities effectively.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is important to note that courts and tribunals in countries need to recognize the full implications of CRPD rights to make sure that people with disabilities can obtain redress when these rights are violated.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79</a:t>
            </a:fld>
            <a:endParaRPr lang="x-none"/>
          </a:p>
        </p:txBody>
      </p:sp>
    </p:spTree>
    <p:extLst>
      <p:ext uri="{BB962C8B-B14F-4D97-AF65-F5344CB8AC3E}">
        <p14:creationId xmlns:p14="http://schemas.microsoft.com/office/powerpoint/2010/main" val="247609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a:t>
            </a:r>
            <a:endParaRPr lang="en-GB"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t>Topic 1: Understanding discrimination and denial of rights</a:t>
            </a:r>
          </a:p>
          <a:p>
            <a:pPr marR="60325"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topic aims to give participants a better understanding of discrimination and denial of rights in relation to people with psychosocial,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intellectual or cognitive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disabilities.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a:t>
            </a:fld>
            <a:endParaRPr lang="en-GB"/>
          </a:p>
        </p:txBody>
      </p:sp>
    </p:spTree>
    <p:extLst>
      <p:ext uri="{BB962C8B-B14F-4D97-AF65-F5344CB8AC3E}">
        <p14:creationId xmlns:p14="http://schemas.microsoft.com/office/powerpoint/2010/main" val="34897570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879" y="3608763"/>
            <a:ext cx="5447030" cy="5833390"/>
          </a:xfrm>
        </p:spPr>
        <p:txBody>
          <a:bodyPr/>
          <a:lstStyle/>
          <a:p>
            <a:pPr marR="60325" algn="just"/>
            <a:r>
              <a:rPr lang="en-US" b="1" u="sng" dirty="0">
                <a:latin typeface="Calibri" panose="020F0502020204030204" pitchFamily="34" charset="0"/>
                <a:ea typeface="Times New Roman" panose="02020603050405020304" pitchFamily="18" charset="0"/>
                <a:cs typeface="Calibri" panose="020F0502020204030204" pitchFamily="34" charset="0"/>
              </a:rPr>
              <a:t>Article 14: Liberty and security of person</a:t>
            </a:r>
            <a:r>
              <a:rPr lang="en-US"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14 states that people with disabilities should not be deprived of their liberty unlawfully or arbitrarily. And the existence of a disability shall in no case justify detention.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means that persons with psychosocial, intellectual or cognitive disability cannot be involuntarily detained in mental health services or other facilities such as institutions, prayer camps, sheds or houses.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Detention on the basis of a diagnosed or perceived disability is not allowed, even when additional reasons or criteria are given for the detention, such as “need for treatment”, “presumed dangerous” or “lack of insight”.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sz="1050" i="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Wingdings" panose="05000000000000000000"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Laws in many countries authorize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to be detained on the basis of their diagnosis and perceived dangerousness</a:t>
            </a:r>
            <a:r>
              <a:rPr lang="en-GB" dirty="0">
                <a:latin typeface="Calibri" panose="020F0502020204030204" pitchFamily="34" charset="0"/>
                <a:ea typeface="Times New Roman" panose="02020603050405020304" pitchFamily="18" charset="0"/>
                <a:cs typeface="Calibri" panose="020F0502020204030204" pitchFamily="34" charset="0"/>
              </a:rPr>
              <a:t>. This is despite the fact that other groups at higher risk of violence (e.g. gang members, persons abusing alcohol with history of domestic violence) cannot be detained on the basis of the risk of increased violence.</a:t>
            </a:r>
            <a:endParaRPr lang="x-none" dirty="0">
              <a:latin typeface="Calibri" panose="020F0502020204030204" pitchFamily="34" charset="0"/>
              <a:ea typeface="SimSun" panose="02010600030101010101" pitchFamily="2" charset="-122"/>
              <a:cs typeface="Arial" panose="020B0604020202020204" pitchFamily="34" charset="0"/>
            </a:endParaRPr>
          </a:p>
          <a:p>
            <a:pPr marL="269875" marR="60325">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can be deprived of liberty only for the same reasons as any other person (e.g. they can be detained in prison if they have committed a crime) but they cannot be detained for reasons that would not cause people </a:t>
            </a:r>
            <a:r>
              <a:rPr lang="en-GB" i="1" dirty="0">
                <a:latin typeface="Calibri" panose="020F0502020204030204" pitchFamily="34" charset="0"/>
                <a:ea typeface="Times New Roman" panose="02020603050405020304" pitchFamily="18" charset="0"/>
                <a:cs typeface="Calibri" panose="020F0502020204030204" pitchFamily="34" charset="0"/>
              </a:rPr>
              <a:t>without</a:t>
            </a:r>
            <a:r>
              <a:rPr lang="en-GB" dirty="0">
                <a:latin typeface="Calibri" panose="020F0502020204030204" pitchFamily="34" charset="0"/>
                <a:ea typeface="Times New Roman" panose="02020603050405020304" pitchFamily="18" charset="0"/>
                <a:cs typeface="Calibri" panose="020F0502020204030204" pitchFamily="34" charset="0"/>
              </a:rPr>
              <a:t> disabilities to be detained.</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80</a:t>
            </a:fld>
            <a:endParaRPr lang="x-none"/>
          </a:p>
        </p:txBody>
      </p:sp>
    </p:spTree>
    <p:extLst>
      <p:ext uri="{BB962C8B-B14F-4D97-AF65-F5344CB8AC3E}">
        <p14:creationId xmlns:p14="http://schemas.microsoft.com/office/powerpoint/2010/main" val="42265285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84275"/>
            <a:ext cx="5537200" cy="3116263"/>
          </a:xfrm>
        </p:spPr>
      </p:sp>
      <p:sp>
        <p:nvSpPr>
          <p:cNvPr id="3" name="Notes Placeholder 2"/>
          <p:cNvSpPr>
            <a:spLocks noGrp="1"/>
          </p:cNvSpPr>
          <p:nvPr>
            <p:ph type="body" idx="1"/>
          </p:nvPr>
        </p:nvSpPr>
        <p:spPr>
          <a:xfrm>
            <a:off x="680879" y="4585251"/>
            <a:ext cx="5447030" cy="4856902"/>
          </a:xfrm>
        </p:spPr>
        <p:txBody>
          <a:bodyPr/>
          <a:lstStyle/>
          <a:p>
            <a:pPr marR="60325" algn="just"/>
            <a:r>
              <a:rPr lang="en-US" b="1" u="sng" dirty="0">
                <a:latin typeface="Calibri" panose="020F0502020204030204" pitchFamily="34" charset="0"/>
                <a:ea typeface="Times New Roman" panose="02020603050405020304" pitchFamily="18" charset="0"/>
                <a:cs typeface="Calibri" panose="020F0502020204030204" pitchFamily="34" charset="0"/>
              </a:rPr>
              <a:t>Article 15: </a:t>
            </a:r>
            <a:r>
              <a:rPr lang="en-GB" b="1" u="sng" dirty="0">
                <a:latin typeface="Calibri" panose="020F0502020204030204" pitchFamily="34" charset="0"/>
                <a:ea typeface="Times New Roman" panose="02020603050405020304" pitchFamily="18" charset="0"/>
                <a:cs typeface="Calibri" panose="020F0502020204030204" pitchFamily="34" charset="0"/>
              </a:rPr>
              <a:t>Freedom from torture or cruel, inhuman or degrading treatment or punishment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must not be subjected to torture and other cruel, inhuman or degrading treatment or punishment. </a:t>
            </a: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It’s important to note that experts at the United Nations have said that coercive practices in the mental health context – such as forced treatment, seclusion and restraint, electro-convulsive therapy (ECT) and psychosurgery without informed consent – can be considered as a form of torture and ill-treatment </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08 #54"/>
              </a:rPr>
              <a:t>12</a:t>
            </a:r>
            <a:r>
              <a:rPr lang="en-GB" i="1" dirty="0">
                <a:latin typeface="Calibri" panose="020F0502020204030204" pitchFamily="34" charset="0"/>
                <a:ea typeface="Times New Roman" panose="02020603050405020304" pitchFamily="18" charset="0"/>
                <a:cs typeface="Calibri" panose="020F0502020204030204" pitchFamily="34" charset="0"/>
              </a:rPr>
              <a:t>), (</a:t>
            </a:r>
            <a:r>
              <a:rPr lang="en-GB" i="1" dirty="0">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Human Rights Council (UNHRC), 2013 #55"/>
              </a:rPr>
              <a:t>13</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5" action="ppaction://hlinkfile" tooltip="Committee on the Rights of Persons with Disabilities, 2014 #400"/>
              </a:rPr>
              <a:t>14</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Committee on the Rights of Persons with Disabilities, 2016 #103"/>
              </a:rPr>
              <a:t>15</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latin typeface="Calibri" panose="020F0502020204030204" pitchFamily="34" charset="0"/>
                <a:ea typeface="Times New Roman" panose="02020603050405020304" pitchFamily="18" charset="0"/>
                <a:cs typeface="Calibri" panose="020F0502020204030204" pitchFamily="34" charset="0"/>
                <a:hlinkClick r:id="rId7" action="ppaction://hlinkfile" tooltip="Committee on the Rights of Persons with Disabilities, 2015 #102"/>
              </a:rPr>
              <a:t>16</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In addition, people with disabilities must not be subjected to medical or scientific experimentation unless they provide informed consent. In other words, they can participate in medical or scientific experimentation only when they make an explicit and voluntary informed choice to do so.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must do everything possible to prevent torture or cruel, inhuman or degrading treatment of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81</a:t>
            </a:fld>
            <a:endParaRPr lang="x-none"/>
          </a:p>
        </p:txBody>
      </p:sp>
    </p:spTree>
    <p:extLst>
      <p:ext uri="{BB962C8B-B14F-4D97-AF65-F5344CB8AC3E}">
        <p14:creationId xmlns:p14="http://schemas.microsoft.com/office/powerpoint/2010/main" val="5418841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1038" y="788988"/>
            <a:ext cx="2905125" cy="1635125"/>
          </a:xfrm>
        </p:spPr>
      </p:sp>
      <p:sp>
        <p:nvSpPr>
          <p:cNvPr id="3" name="Notes Placeholder 2"/>
          <p:cNvSpPr>
            <a:spLocks noGrp="1"/>
          </p:cNvSpPr>
          <p:nvPr>
            <p:ph type="body" idx="1"/>
          </p:nvPr>
        </p:nvSpPr>
        <p:spPr>
          <a:xfrm>
            <a:off x="680879" y="2746180"/>
            <a:ext cx="5447030" cy="5952129"/>
          </a:xfrm>
        </p:spPr>
        <p:txBody>
          <a:bodyPr/>
          <a:lstStyle/>
          <a:p>
            <a:pPr marR="60325" algn="just">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16: Freedom from </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Exploitation, violence and abuse can take many forms and can happen everywhere. Being beaten, mocked, harassed, sexually assaulted or coerced to work without fair pay are only some examples of abuses that people may face.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According to article 16:</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make laws and rules and take other necessary measures to protect people with disabilities from exploitation, violence and abuse in the home and in the community. They should pay particular attention to women and children.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provide support and information to people with disabilities, their families and careers to recognize and report 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make sure that services for people with disabilities are regularly and properly checked, monitored and investigated to make sure that abuses do not occur.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When people with disabilities are victims of abuses, they should be supported to bring attention to this and to take necessary actions to report it. They should also be provided with the support necessary to recover from the event.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Countries must make sure that complaints and signs of abuse are identified and investigated and that abusers face criminal charges.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This issue of abuses against people with psychosocial, intellectual or cognitive disabilities will be addressed later in this module as well as in the module on </a:t>
            </a:r>
            <a:r>
              <a:rPr lang="en-GB"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Freedom from coercion, violence and abuse</a:t>
            </a: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82</a:t>
            </a:fld>
            <a:endParaRPr lang="x-none" dirty="0"/>
          </a:p>
        </p:txBody>
      </p:sp>
    </p:spTree>
    <p:extLst>
      <p:ext uri="{BB962C8B-B14F-4D97-AF65-F5344CB8AC3E}">
        <p14:creationId xmlns:p14="http://schemas.microsoft.com/office/powerpoint/2010/main" val="2036357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17: Protecting the integrity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have a right to respect for their physical and mental integrity on an equal basis with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This means that their body and mind must be respected.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instance, they should not be tortured, beaten, raped or otherwise abused, they should not be given treatment or surgery without their consent, they should not be sterilized against their will, etc.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83</a:t>
            </a:fld>
            <a:endParaRPr lang="x-none"/>
          </a:p>
        </p:txBody>
      </p:sp>
    </p:spTree>
    <p:extLst>
      <p:ext uri="{BB962C8B-B14F-4D97-AF65-F5344CB8AC3E}">
        <p14:creationId xmlns:p14="http://schemas.microsoft.com/office/powerpoint/2010/main" val="41508547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Article 18: Liberty of movement and nationality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According to article 18, people with disabilities have a right to:</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liberty of movement</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freedom to choose their residence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a nationality.</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60325" lvl="1">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People with disabilities are free to have passports and other identity documents, to travel abroad and return to their country, and change their nationality on an equal basis with others. This right should not be restricted on the basis of a disability.  For example, people with disabilities are sometimes denied travel or access to a country because there are concerns that they are going to be a burden on the health and/or social system. In consequence they are denied the right to liberty of movement.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84</a:t>
            </a:fld>
            <a:endParaRPr lang="x-none"/>
          </a:p>
        </p:txBody>
      </p:sp>
    </p:spTree>
    <p:extLst>
      <p:ext uri="{BB962C8B-B14F-4D97-AF65-F5344CB8AC3E}">
        <p14:creationId xmlns:p14="http://schemas.microsoft.com/office/powerpoint/2010/main" val="4203228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Children with disabilities must be particularly protected. They should: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be registered immediately after birth</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be given a name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have a nationality, and</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360045" algn="l"/>
              </a:tabLst>
            </a:pPr>
            <a:r>
              <a:rPr lang="en-US" dirty="0">
                <a:latin typeface="Calibri" panose="020F0502020204030204" pitchFamily="34" charset="0"/>
                <a:ea typeface="Times New Roman" panose="02020603050405020304" pitchFamily="18" charset="0"/>
                <a:cs typeface="Calibri" panose="020F0502020204030204" pitchFamily="34" charset="0"/>
              </a:rPr>
              <a:t>as far as possible, know and be cared for by their parents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lvl="1">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is very important because in some countries babies born with disabilities are not declared to the authorities and are hidden from society. When they grow up, because they have no legal existence, they cannot attend school and are denied access to many other services and opportunities.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participants if anyone wishes to ask questions or clarify anything.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85</a:t>
            </a:fld>
            <a:endParaRPr lang="x-none"/>
          </a:p>
        </p:txBody>
      </p:sp>
    </p:spTree>
    <p:extLst>
      <p:ext uri="{BB962C8B-B14F-4D97-AF65-F5344CB8AC3E}">
        <p14:creationId xmlns:p14="http://schemas.microsoft.com/office/powerpoint/2010/main" val="41747195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998538"/>
            <a:ext cx="5700713" cy="3206750"/>
          </a:xfrm>
        </p:spPr>
      </p:sp>
      <p:sp>
        <p:nvSpPr>
          <p:cNvPr id="3" name="Notes Placeholder 2"/>
          <p:cNvSpPr>
            <a:spLocks noGrp="1"/>
          </p:cNvSpPr>
          <p:nvPr>
            <p:ph type="body" idx="1"/>
          </p:nvPr>
        </p:nvSpPr>
        <p:spPr>
          <a:xfrm>
            <a:off x="907839" y="4486188"/>
            <a:ext cx="5447030" cy="2497657"/>
          </a:xfrm>
        </p:spPr>
        <p:txBody>
          <a:bodyPr/>
          <a:lstStyle/>
          <a:p>
            <a:pPr>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 19: Living independently and being included in the community</a:t>
            </a:r>
            <a:r>
              <a:rPr lang="en-US" u="sng"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one participant to read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have a right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live in the community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be included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tabLst>
                <a:tab pos="360045" algn="l"/>
              </a:tabLst>
            </a:pPr>
            <a:r>
              <a:rPr lang="en-GB" dirty="0">
                <a:latin typeface="Calibri" panose="020F0502020204030204" pitchFamily="34" charset="0"/>
                <a:ea typeface="Times New Roman" panose="02020603050405020304" pitchFamily="18" charset="0"/>
                <a:cs typeface="Calibri" panose="020F0502020204030204" pitchFamily="34" charset="0"/>
              </a:rPr>
              <a:t>participate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86</a:t>
            </a:fld>
            <a:endParaRPr lang="x-none"/>
          </a:p>
        </p:txBody>
      </p:sp>
    </p:spTree>
    <p:extLst>
      <p:ext uri="{BB962C8B-B14F-4D97-AF65-F5344CB8AC3E}">
        <p14:creationId xmlns:p14="http://schemas.microsoft.com/office/powerpoint/2010/main" val="29735156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125484"/>
          </a:xfrm>
        </p:spPr>
        <p:txBody>
          <a:bodyPr/>
          <a:lstStyle/>
          <a:p>
            <a:pPr marL="270510" marR="60325" indent="-270510">
              <a:lnSpc>
                <a:spcPct val="115000"/>
              </a:lnSpc>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This means people with disabilities must be able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Choose their place of residence, decide where to live (their city, town, village, neighbourhood, apartment and whether they should live in a place where they can receive specific support or not).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Decide with whom to live (alone, with their family, with friends, etc.). They cannot be forced to live in a specific living arrangement.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Have access to a wide range of support and services to enable them to live in their chosen community (in-home, residential and other community support services, personal assistance,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Have access to the same services and facilities in the community as the rest of the population.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following video emphasizes how community inclusion is important for people living with dementia: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Love, loss and laughter - Living with dementia, Fire Films (15:59) </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b="1"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b="1"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b="1"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/0-N4cOKRLtQ</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(accessed 9 April 2019).</a:t>
            </a: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Article 19 will be explored in more depth later in this module.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87</a:t>
            </a:fld>
            <a:endParaRPr lang="x-none"/>
          </a:p>
        </p:txBody>
      </p:sp>
    </p:spTree>
    <p:extLst>
      <p:ext uri="{BB962C8B-B14F-4D97-AF65-F5344CB8AC3E}">
        <p14:creationId xmlns:p14="http://schemas.microsoft.com/office/powerpoint/2010/main" val="27330052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20: Personal mobility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Persons with disabilities should have the greatest possible mobility and independence.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This is important because people with disabilities are often unable to go where they want in the community (e.g. shops, markets, public spaces, cinemas, schools, stadiums, government buildings parks, places of worship, etc.) because of environmental, physical and other barriers which hinder their access to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Article 20 means that people with disabilities must have access to affordable, good-quality mobility aids, devices and assistive technologies (e.g. wheelchairs, scooters, walkers, canes, crutches, prosthetic and orthotic devices, hearing aids, computer assistive devices) to enable them to lead full lives in the community.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88</a:t>
            </a:fld>
            <a:endParaRPr lang="x-none"/>
          </a:p>
        </p:txBody>
      </p:sp>
    </p:spTree>
    <p:extLst>
      <p:ext uri="{BB962C8B-B14F-4D97-AF65-F5344CB8AC3E}">
        <p14:creationId xmlns:p14="http://schemas.microsoft.com/office/powerpoint/2010/main" val="31016906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695" y="4784069"/>
            <a:ext cx="6168925" cy="4534051"/>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21: Freedom of expression and opinion, and access to information</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On an equal basis with others, people with disabilities have the right to:</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571500" algn="l"/>
              </a:tabLst>
            </a:pPr>
            <a:r>
              <a:rPr lang="en-GB" dirty="0">
                <a:latin typeface="Calibri" panose="020F0502020204030204" pitchFamily="34" charset="0"/>
                <a:ea typeface="Times New Roman" panose="02020603050405020304" pitchFamily="18" charset="0"/>
                <a:cs typeface="Calibri" panose="020F0502020204030204" pitchFamily="34" charset="0"/>
              </a:rPr>
              <a:t>think and say what they want</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Bef>
                <a:spcPts val="0"/>
              </a:spcBef>
              <a:spcAft>
                <a:spcPts val="0"/>
              </a:spcAft>
              <a:buFont typeface="Symbol" panose="05050102010706020507" pitchFamily="18" charset="2"/>
              <a:buChar char=""/>
              <a:tabLst>
                <a:tab pos="571500" algn="l"/>
              </a:tabLst>
            </a:pPr>
            <a:r>
              <a:rPr lang="en-GB" dirty="0">
                <a:latin typeface="Calibri" panose="020F0502020204030204" pitchFamily="34" charset="0"/>
                <a:ea typeface="Times New Roman" panose="02020603050405020304" pitchFamily="18" charset="0"/>
                <a:cs typeface="Calibri" panose="020F0502020204030204" pitchFamily="34" charset="0"/>
              </a:rPr>
              <a:t>receive and give information.</a:t>
            </a:r>
          </a:p>
          <a:p>
            <a:pPr marL="800100" marR="60325" lvl="1" indent="-342900">
              <a:lnSpc>
                <a:spcPct val="115000"/>
              </a:lnSpc>
              <a:spcBef>
                <a:spcPts val="0"/>
              </a:spcBef>
              <a:spcAft>
                <a:spcPts val="0"/>
              </a:spcAft>
              <a:buFont typeface="Symbol" panose="05050102010706020507" pitchFamily="18" charset="2"/>
              <a:buChar char=""/>
              <a:tabLst>
                <a:tab pos="571500" algn="l"/>
              </a:tabLst>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However, often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t>
            </a:r>
            <a:r>
              <a:rPr lang="en-GB" dirty="0">
                <a:latin typeface="Calibri" panose="020F0502020204030204" pitchFamily="34" charset="0"/>
                <a:ea typeface="Times New Roman" panose="02020603050405020304" pitchFamily="18" charset="0"/>
                <a:cs typeface="Calibri" panose="020F0502020204030204" pitchFamily="34" charset="0"/>
              </a:rPr>
              <a:t>are not given full information about their health or mental health care and have no access to their medical record, to other opinions and views, or to information about other important supports and services in the community (e.g. peer support groups). </a:t>
            </a:r>
          </a:p>
          <a:p>
            <a:pPr marL="342900" marR="60960" lvl="0" indent="-342900">
              <a:lnSpc>
                <a:spcPct val="115000"/>
              </a:lnSpc>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Also, persons with disabilities are often denied information about legal mechanisms to protect their rights (e.g. complaints procedures). </a:t>
            </a:r>
          </a:p>
          <a:p>
            <a:pPr marL="342900" marR="60960" lvl="0" indent="-342900">
              <a:lnSpc>
                <a:spcPct val="115000"/>
              </a:lnSpc>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960" lvl="0" indent="-342900">
              <a:lnSpc>
                <a:spcPct val="115000"/>
              </a:lnSpc>
              <a:spcBef>
                <a:spcPts val="0"/>
              </a:spcBef>
              <a:spcAft>
                <a:spcPts val="0"/>
              </a:spcAft>
              <a:buFont typeface="Symbol" panose="05050102010706020507" pitchFamily="18" charset="2"/>
              <a:buChar char=""/>
              <a:tabLst>
                <a:tab pos="0" algn="l"/>
              </a:tabLst>
            </a:pPr>
            <a:r>
              <a:rPr lang="en-GB" dirty="0">
                <a:latin typeface="Calibri" panose="020F0502020204030204" pitchFamily="34" charset="0"/>
                <a:ea typeface="Times New Roman" panose="02020603050405020304" pitchFamily="18" charset="0"/>
                <a:cs typeface="Calibri" panose="020F0502020204030204" pitchFamily="34" charset="0"/>
              </a:rPr>
              <a:t>In addition, the views and perspectives of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a:t>
            </a:r>
            <a:r>
              <a:rPr lang="en-GB" dirty="0">
                <a:latin typeface="Calibri" panose="020F0502020204030204" pitchFamily="34" charset="0"/>
                <a:ea typeface="Times New Roman" panose="02020603050405020304" pitchFamily="18" charset="0"/>
                <a:cs typeface="Calibri" panose="020F0502020204030204" pitchFamily="34" charset="0"/>
              </a:rPr>
              <a:t> are often disregarded and ignored. This article makes sure they have a right to express themselves freely and emphasizes that their views should be valued and respected.</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mtClean="0"/>
              <a:t>89</a:t>
            </a:fld>
            <a:endParaRPr lang="x-none"/>
          </a:p>
        </p:txBody>
      </p:sp>
    </p:spTree>
    <p:extLst>
      <p:ext uri="{BB962C8B-B14F-4D97-AF65-F5344CB8AC3E}">
        <p14:creationId xmlns:p14="http://schemas.microsoft.com/office/powerpoint/2010/main" val="15752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211138"/>
            <a:ext cx="3530600" cy="1987550"/>
          </a:xfrm>
        </p:spPr>
      </p:sp>
      <p:sp>
        <p:nvSpPr>
          <p:cNvPr id="3" name="Notes Placeholder 2"/>
          <p:cNvSpPr>
            <a:spLocks noGrp="1"/>
          </p:cNvSpPr>
          <p:nvPr>
            <p:ph type="body" idx="1"/>
          </p:nvPr>
        </p:nvSpPr>
        <p:spPr>
          <a:xfrm>
            <a:off x="484429" y="2198739"/>
            <a:ext cx="6059821" cy="7243414"/>
          </a:xfrm>
        </p:spPr>
        <p:txBody>
          <a:bodyPr/>
          <a:lstStyle/>
          <a:p>
            <a:pPr algn="just">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1.1: Rights of people with psychosocial, intellectual or cognitive disabilities (30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involves thinking about the human rights explored in the </a:t>
            </a:r>
            <a:r>
              <a:rPr lang="en-GB" sz="11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module and how they relate to people with psychosocial, intellectual or cognitive disabilities.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look at their copy of</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 the Universal Declaration of Human Rights (UDHR</a:t>
            </a:r>
            <a:r>
              <a:rPr lang="en-GB" sz="1100" u="sng"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(Annex 3). The Convention on the Rights on Persons with Disabilities (CRPD) will be introduced in the next topic.</a:t>
            </a:r>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Different language versions of the UDHR can be found here: </a:t>
            </a:r>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https://udhr.audio/</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UDHR in sign language can be found here: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http://www.ohchr.org/EN/UDHR/Pages/UDHRinsignlanguages.aspx</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question: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b="1" dirty="0">
                <a:latin typeface="Calibri" panose="020F0502020204030204" pitchFamily="34" charset="0"/>
                <a:ea typeface="SimSun" panose="02010600030101010101" pitchFamily="2" charset="-122"/>
                <a:cs typeface="Calibri" panose="020F0502020204030204" pitchFamily="34" charset="0"/>
              </a:rPr>
              <a:t>Do you think people with psychosocial, intellectual or cognitive disabilities are able to enjoy the rights in the UDHR? </a:t>
            </a:r>
            <a:endParaRPr lang="x-none" sz="1100" b="1"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objective here is to let participants think about real-life experiences that might affect these groups of people and to let them link these experiences with human rights issues.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spcAft>
                <a:spcPts val="300"/>
              </a:spcAft>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might answer that people with psychosocial, intellectual or cognitive disabilities cannot enjoy a number of different rights. For example: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5</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They are subjected to forced treatment and other interventions against their will which cause severe pain and suffering and can amount to torture and ill-treatment.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19:</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They are often denied the right to express themselves and to have their opinions heard.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16:</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Their right to marry and start a family is often violated.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13:</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They are often denied the right to freedom of movement (e.g. when they are detained by mental health or social services).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Arial" panose="020B0604020202020204" pitchFamily="34" charset="0"/>
              </a:rPr>
              <a:t>Article 23:</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Their right to work is not always respected;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are often discriminated against by being denied employment opportunities or being dismissed from their job.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 25:</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Many </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do not have access to good-quality services for physical or mental health or to services or supports that they may require to achieve an adequate standard of living in the community.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300"/>
              </a:spcAft>
              <a:buFont typeface="Symbol" panose="05050102010706020507" pitchFamily="18" charset="2"/>
              <a:buChar char=""/>
            </a:pPr>
            <a:r>
              <a:rPr lang="en-GB" sz="1100" b="1" dirty="0">
                <a:solidFill>
                  <a:srgbClr val="4F81BD"/>
                </a:solidFill>
                <a:latin typeface="Calibri" panose="020F0502020204030204" pitchFamily="34" charset="0"/>
                <a:ea typeface="SimSun" panose="02010600030101010101" pitchFamily="2" charset="-122"/>
                <a:cs typeface="Calibri" panose="020F0502020204030204" pitchFamily="34" charset="0"/>
              </a:rPr>
              <a:t>Articles 9 and 10:</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The right not to be subjected to arbitrary arrest or detention is also often violated, as members of these groups are often detained in mental health or social services without their consent.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60325"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It may become apparent from the discussion that people with psychosocial, intellectual or cognitive disabilities</a:t>
            </a: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may be denied nearly all of the rights within the UDHR, in which case the facilitator should highlight this fact to participants</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fld id="{91600A8A-902E-430E-A833-453AE05FDB61}" type="slidenum">
              <a:rPr lang="en-GB" smtClean="0"/>
              <a:t>9</a:t>
            </a:fld>
            <a:endParaRPr lang="en-GB"/>
          </a:p>
        </p:txBody>
      </p:sp>
    </p:spTree>
    <p:extLst>
      <p:ext uri="{BB962C8B-B14F-4D97-AF65-F5344CB8AC3E}">
        <p14:creationId xmlns:p14="http://schemas.microsoft.com/office/powerpoint/2010/main" val="26188093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article means that there is a special responsibility to provide information to people with disabilities in a way that they can access and understand. </a:t>
            </a:r>
          </a:p>
          <a:p>
            <a:pPr marL="628650" marR="60325"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may include providing for easy-to-read/simple language text, giving additional explanations, taking more time, using sign language, Braille, pictograms and interactive tools.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rPr>
              <a:t>Any information for the general public, whether provided by states or by private entities, should also be made accessible to persons with disabilities</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90</a:t>
            </a:fld>
            <a:endParaRPr lang="x-none"/>
          </a:p>
        </p:txBody>
      </p:sp>
    </p:spTree>
    <p:extLst>
      <p:ext uri="{BB962C8B-B14F-4D97-AF65-F5344CB8AC3E}">
        <p14:creationId xmlns:p14="http://schemas.microsoft.com/office/powerpoint/2010/main" val="39138897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1044575"/>
            <a:ext cx="3471862" cy="1954213"/>
          </a:xfrm>
        </p:spPr>
      </p:sp>
      <p:sp>
        <p:nvSpPr>
          <p:cNvPr id="3" name="Notes Placeholder 2"/>
          <p:cNvSpPr>
            <a:spLocks noGrp="1"/>
          </p:cNvSpPr>
          <p:nvPr>
            <p:ph type="body" idx="1"/>
          </p:nvPr>
        </p:nvSpPr>
        <p:spPr>
          <a:xfrm>
            <a:off x="317197" y="3715420"/>
            <a:ext cx="5810713" cy="5726733"/>
          </a:xfrm>
        </p:spPr>
        <p:txBody>
          <a:bodyPr/>
          <a:lstStyle/>
          <a:p>
            <a:pPr marR="60325" algn="just">
              <a:lnSpc>
                <a:spcPct val="115000"/>
              </a:lnSpc>
            </a:pPr>
            <a:r>
              <a:rPr lang="en-GB" b="1" u="sng" dirty="0">
                <a:latin typeface="Calibri" panose="020F0502020204030204" pitchFamily="34" charset="0"/>
                <a:ea typeface="Times New Roman" panose="02020603050405020304" pitchFamily="18" charset="0"/>
                <a:cs typeface="Calibri" panose="020F0502020204030204" pitchFamily="34" charset="0"/>
              </a:rPr>
              <a:t>Article 22: Respect for privacy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According to article 22, no one should:</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Calibri" panose="020F0502020204030204" pitchFamily="34" charset="0"/>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interfere with the privacy, family life, home or correspondence of persons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Calibri" panose="020F0502020204030204" pitchFamily="34" charset="0"/>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attack their honour and reputation.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Confidential information about people with disabilities (medical, social information, information about rehabilitation, etc.) which can be held, for instance, by medical or social services should be kept private.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Best practices with regard to privacy in services allow individuals to retain control of information about themselves, to decide with whom the service provider can share the information, to access records about them at all times and to have records returned or destroyed when no longer necessary for a particular task being carried out by the service provider at the request of the individual.</a:t>
            </a:r>
            <a:endParaRPr lang="en-US"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to privacy is very broad. For example</a:t>
            </a:r>
          </a:p>
          <a:p>
            <a:pPr marL="800100" marR="60325" lvl="1" indent="-342900" algn="just">
              <a:lnSpc>
                <a:spcPct val="115000"/>
              </a:lnSpc>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when mental health or other practitioners enter uninvited into people’s homes or rooms, they are violating the person’s right to privacy. </a:t>
            </a:r>
          </a:p>
          <a:p>
            <a:pPr marL="800100" marR="60325" lvl="1" indent="-342900" algn="just">
              <a:lnSpc>
                <a:spcPct val="115000"/>
              </a:lnSpc>
              <a:spcAft>
                <a:spcPts val="600"/>
              </a:spcAft>
              <a:buFont typeface="Symbol" panose="05050102010706020507" pitchFamily="18" charset="2"/>
              <a:buChar char=""/>
              <a:tabLst>
                <a:tab pos="540385" algn="l"/>
              </a:tabLst>
            </a:pPr>
            <a:r>
              <a:rPr lang="en-GB" dirty="0">
                <a:latin typeface="Calibri" panose="020F0502020204030204" pitchFamily="34" charset="0"/>
                <a:ea typeface="Times New Roman" panose="02020603050405020304" pitchFamily="18" charset="0"/>
                <a:cs typeface="Calibri" panose="020F0502020204030204" pitchFamily="34" charset="0"/>
              </a:rPr>
              <a:t>When mental health or social care institutions open and/or withhold people’s correspondence, this also violates their right to privacy.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marR="60325"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Again, ask participants at this point whether any clarification is necessary.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91</a:t>
            </a:fld>
            <a:endParaRPr lang="x-none"/>
          </a:p>
        </p:txBody>
      </p:sp>
    </p:spTree>
    <p:extLst>
      <p:ext uri="{BB962C8B-B14F-4D97-AF65-F5344CB8AC3E}">
        <p14:creationId xmlns:p14="http://schemas.microsoft.com/office/powerpoint/2010/main" val="41609800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2913" y="928688"/>
            <a:ext cx="3654425" cy="2055812"/>
          </a:xfrm>
        </p:spPr>
      </p:sp>
      <p:sp>
        <p:nvSpPr>
          <p:cNvPr id="3" name="Notes Placeholder 2"/>
          <p:cNvSpPr>
            <a:spLocks noGrp="1"/>
          </p:cNvSpPr>
          <p:nvPr>
            <p:ph type="body" idx="1"/>
          </p:nvPr>
        </p:nvSpPr>
        <p:spPr>
          <a:xfrm>
            <a:off x="680879" y="3280505"/>
            <a:ext cx="5537814" cy="5542066"/>
          </a:xfrm>
        </p:spPr>
        <p:txBody>
          <a:bodyPr/>
          <a:lstStyle/>
          <a:p>
            <a:pPr marR="60325" algn="just">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23: </a:t>
            </a:r>
            <a:r>
              <a:rPr lang="en-GB" b="1" u="sng" dirty="0">
                <a:latin typeface="Calibri" panose="020F0502020204030204" pitchFamily="34" charset="0"/>
                <a:ea typeface="Times New Roman" panose="02020603050405020304" pitchFamily="18" charset="0"/>
                <a:cs typeface="Calibri" panose="020F0502020204030204" pitchFamily="34" charset="0"/>
              </a:rPr>
              <a:t>Respect for home and the family</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Respect for home and the family is also often denied to people with disabilities. They are often prevented from being in or experiencing personal and sexual relations and from leading their own family lives. The right to marry is often restricted for people with disability because of guardianship measures or eligibility criteria.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400"/>
              </a:spcAft>
            </a:pPr>
            <a:r>
              <a:rPr lang="en-GB" dirty="0">
                <a:latin typeface="Calibri" panose="020F0502020204030204" pitchFamily="34" charset="0"/>
                <a:ea typeface="Times New Roman" panose="02020603050405020304" pitchFamily="18" charset="0"/>
                <a:cs typeface="Calibri" panose="020F0502020204030204" pitchFamily="34" charset="0"/>
              </a:rPr>
              <a:t>According to article 23, people with disabilities should enjoy the same right to marry, have a family and have personal relationships as everyone else. Countries must support them in realizing this right. In particular, countries should ensure that people with disabilities have the following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to marry and found a family.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to decide freely to have children or not (including when and how many).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400"/>
              </a:spcAft>
              <a:buFont typeface="Symbol" panose="05050102010706020507" pitchFamily="18" charset="2"/>
              <a:buChar char=""/>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The right not to be sterilized or prevented from having children by any other method.  This is very important because many women with disabilities in various countries are sterilized against their will or without their knowledge.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right not to be prevented from exercising their rights and duties as parents. </a:t>
            </a:r>
          </a:p>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Children should not be separated from their parents on the basis of the parent’s or child’s 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60325" lvl="1" indent="-1714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Many parents with psychosocial or intellectual disabilities are assumed to be incapable of parenting on the basis of their disability.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60325" lvl="1" indent="-1714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When required, parenting support should be provided.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92</a:t>
            </a:fld>
            <a:endParaRPr lang="x-none"/>
          </a:p>
        </p:txBody>
      </p:sp>
    </p:spTree>
    <p:extLst>
      <p:ext uri="{BB962C8B-B14F-4D97-AF65-F5344CB8AC3E}">
        <p14:creationId xmlns:p14="http://schemas.microsoft.com/office/powerpoint/2010/main" val="32691753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Children with disabilities have a right to live with their family on an equal basis with others. When they cannot live with their own family, they should be taken care of by their wider family or in the community in a family setting (e.g. with foster parents).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Sometimes, parents of children with disabilities are told after birth that they should give up their children. Children are then placed in the social care system and in many cases are sent to institutions where they are not cared for properly. This has significant and negative consequences on their well-being and development.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According to the CRPD, children with disabilities should not be abandoned and segregated in institutions.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93</a:t>
            </a:fld>
            <a:endParaRPr lang="x-none"/>
          </a:p>
        </p:txBody>
      </p:sp>
    </p:spTree>
    <p:extLst>
      <p:ext uri="{BB962C8B-B14F-4D97-AF65-F5344CB8AC3E}">
        <p14:creationId xmlns:p14="http://schemas.microsoft.com/office/powerpoint/2010/main" val="18183594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1106488"/>
            <a:ext cx="3863975" cy="2174875"/>
          </a:xfrm>
        </p:spPr>
      </p:sp>
      <p:sp>
        <p:nvSpPr>
          <p:cNvPr id="3" name="Notes Placeholder 2"/>
          <p:cNvSpPr>
            <a:spLocks noGrp="1"/>
          </p:cNvSpPr>
          <p:nvPr>
            <p:ph type="body" idx="1"/>
          </p:nvPr>
        </p:nvSpPr>
        <p:spPr>
          <a:xfrm>
            <a:off x="680879" y="3715421"/>
            <a:ext cx="5447030" cy="4982889"/>
          </a:xfrm>
        </p:spPr>
        <p:txBody>
          <a:bodyPr/>
          <a:lstStyle/>
          <a:p>
            <a:pPr marR="60325" algn="just">
              <a:lnSpc>
                <a:spcPct val="115000"/>
              </a:lnSpc>
              <a:spcAft>
                <a:spcPts val="600"/>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To illustrate this topic, show participants the following videos: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b="1" dirty="0">
                <a:latin typeface="Calibri" panose="020F0502020204030204" pitchFamily="34" charset="0"/>
                <a:ea typeface="Times New Roman" panose="02020603050405020304" pitchFamily="18" charset="0"/>
                <a:cs typeface="Calibri" panose="020F0502020204030204" pitchFamily="34" charset="0"/>
              </a:rPr>
              <a:t>1/Living with mental health problems in Russia, Sky </a:t>
            </a:r>
            <a:r>
              <a:rPr lang="en-GB" b="1"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News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Sparks, 10 December 2016 #57">
                  <a:extLst>
                    <a:ext uri="{A12FA001-AC4F-418D-AE19-62706E023703}">
                      <ahyp:hlinkClr xmlns:ahyp="http://schemas.microsoft.com/office/drawing/2018/hyperlinkcolor" val="tx"/>
                    </a:ext>
                  </a:extLst>
                </a:hlinkClick>
              </a:rPr>
              <a:t>17</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dirty="0">
                <a:latin typeface="Calibri" panose="020F0502020204030204" pitchFamily="34" charset="0"/>
                <a:ea typeface="Times New Roman" panose="02020603050405020304" pitchFamily="18" charset="0"/>
                <a:cs typeface="Calibri" panose="020F0502020204030204" pitchFamily="34" charset="0"/>
              </a:rPr>
              <a:t> (4:23</a:t>
            </a:r>
            <a:r>
              <a:rPr lang="en-GB" sz="900"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Warning:</a:t>
            </a:r>
            <a:r>
              <a:rPr lang="en-GB" dirty="0">
                <a:latin typeface="Calibri" panose="020F0502020204030204" pitchFamily="34" charset="0"/>
                <a:ea typeface="SimSun" panose="02010600030101010101" pitchFamily="2" charset="-122"/>
                <a:cs typeface="Arial" panose="020B0604020202020204" pitchFamily="34" charset="0"/>
              </a:rPr>
              <a:t> This video may provoke strong emotional responses from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Facilitators should be mindful of this and, prior to this activity, should let participants know that they should feel free to voice it, take a pause or step out of the training session until the end of the activity. The facilitator should also be mindful of any sign of distress shown by participants and should be prepared to provide support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6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/fw5V5orgJ-0</a:t>
            </a:r>
            <a:r>
              <a:rPr lang="en-GB" dirty="0">
                <a:latin typeface="Calibri" panose="020F0502020204030204" pitchFamily="34" charset="0"/>
                <a:ea typeface="Times New Roman" panose="02020603050405020304" pitchFamily="18" charset="0"/>
                <a:cs typeface="Calibri" panose="020F0502020204030204" pitchFamily="34" charset="0"/>
              </a:rPr>
              <a:t>(accessed </a:t>
            </a:r>
            <a:r>
              <a:rPr lang="en-GB">
                <a:latin typeface="Calibri" panose="020F0502020204030204" pitchFamily="34" charset="0"/>
                <a:ea typeface="Times New Roman" panose="02020603050405020304" pitchFamily="18" charset="0"/>
                <a:cs typeface="Calibri" panose="020F0502020204030204" pitchFamily="34" charset="0"/>
              </a:rPr>
              <a:t>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Times New Roman" panose="02020603050405020304" pitchFamily="18" charset="0"/>
                <a:cs typeface="Calibri" panose="020F0502020204030204" pitchFamily="34" charset="0"/>
              </a:rPr>
              <a:t>This video tells the story of a couple diagnosed as having a mental health condition and being forced to abort their first baby and having to fight to keep their second child.</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2/ NZ </a:t>
            </a:r>
            <a:r>
              <a:rPr lang="en-GB" sz="900"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Herald (2017) "He's the love-light of my life" - Intellectually disabled couple reveal normal life</a:t>
            </a:r>
            <a:r>
              <a:rPr lang="en-GB" dirty="0">
                <a:latin typeface="Calibri" panose="020F0502020204030204" pitchFamily="34" charset="0"/>
                <a:ea typeface="SimSun" panose="02010600030101010101" pitchFamily="2" charset="-122"/>
                <a:cs typeface="Arial" panose="020B0604020202020204" pitchFamily="34" charset="0"/>
              </a:rPr>
              <a:t> (1:15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http://www.nzherald.co.nz/nz/news/article.cfm?c_id=1&amp;objectid=11833202</a:t>
            </a:r>
            <a:r>
              <a:rPr lang="en-GB" dirty="0">
                <a:latin typeface="Calibri" panose="020F0502020204030204" pitchFamily="34" charset="0"/>
                <a:ea typeface="SimSun" panose="02010600030101010101" pitchFamily="2" charset="-122"/>
                <a:cs typeface="Arial" panose="020B0604020202020204" pitchFamily="34" charset="0"/>
              </a:rPr>
              <a:t>  (accessed 9 April 2019).</a:t>
            </a:r>
            <a:endParaRPr lang="x-none" sz="1050"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In this video a woman with an intellectual disability shares her excitement about her upcoming marriage.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94</a:t>
            </a:fld>
            <a:endParaRPr lang="x-none" dirty="0"/>
          </a:p>
        </p:txBody>
      </p:sp>
    </p:spTree>
    <p:extLst>
      <p:ext uri="{BB962C8B-B14F-4D97-AF65-F5344CB8AC3E}">
        <p14:creationId xmlns:p14="http://schemas.microsoft.com/office/powerpoint/2010/main" val="31997115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279400"/>
            <a:ext cx="4295775" cy="2417763"/>
          </a:xfrm>
        </p:spPr>
      </p:sp>
      <p:sp>
        <p:nvSpPr>
          <p:cNvPr id="3" name="Notes Placeholder 2"/>
          <p:cNvSpPr>
            <a:spLocks noGrp="1"/>
          </p:cNvSpPr>
          <p:nvPr>
            <p:ph type="body" idx="1"/>
          </p:nvPr>
        </p:nvSpPr>
        <p:spPr>
          <a:xfrm>
            <a:off x="429309" y="2904126"/>
            <a:ext cx="5881809" cy="6538027"/>
          </a:xfrm>
        </p:spPr>
        <p:txBody>
          <a:bodyPr/>
          <a:lstStyle/>
          <a:p>
            <a:pPr marR="60325"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Article 24: Education</a:t>
            </a: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right to education is often denied to people with disabilities. </a:t>
            </a: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some countries, children are institutionalized and do not have the opportunity to receive an education, or do not receive an education of equal quality to that of other children. </a:t>
            </a:r>
          </a:p>
          <a:p>
            <a:pPr marL="628650" marR="60325" lvl="1"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For instance, children and young adults with psychosocial disabilities may find their education interrupted because they are confined for periods of time to mental health inpatient services.</a:t>
            </a:r>
          </a:p>
          <a:p>
            <a:pPr marL="171450" marR="60325"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Special education is in many cases poorly resourced and does not provide real opportunities for learning skills and developing oneself. </a:t>
            </a:r>
          </a:p>
          <a:p>
            <a:pPr marL="171450" marR="60325" lvl="0" indent="-171450">
              <a:lnSpc>
                <a:spcPct val="115000"/>
              </a:lnSpc>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addition, when families find themselves unable to afford education for all of their children, those with disabilities may be the first to be deprived of the opportunity of going to school. </a:t>
            </a:r>
          </a:p>
          <a:p>
            <a:pPr marL="171450" marR="60325" lvl="0" indent="-171450">
              <a:lnSpc>
                <a:spcPct val="115000"/>
              </a:lnSpc>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Even when children do have the opportunity to go to school, they often lack the support they may require because the school is unable to accommodate different learning needs. Children with disabilities may also encounter negative attitudes and bullying. This leads to significantly higher rates of drop-out and failure. </a:t>
            </a:r>
          </a:p>
          <a:p>
            <a:pPr marL="171450" marR="60325" lvl="0" indent="-171450">
              <a:lnSpc>
                <a:spcPct val="115000"/>
              </a:lnSpc>
              <a:spcBef>
                <a:spcPts val="0"/>
              </a:spcBef>
              <a:spcAft>
                <a:spcPts val="0"/>
              </a:spcAft>
              <a:buFont typeface="Arial" panose="020B0604020202020204" pitchFamily="34" charset="0"/>
              <a:buChar char="•"/>
            </a:pPr>
            <a:endParaRPr lang="en-US"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impact of this lack of education is large-scale and long-term, as reflected in higher rates of incarceration, unemployment and poverty as adults </a:t>
            </a:r>
            <a:r>
              <a:rPr lang="en-US" i="1" dirty="0">
                <a:latin typeface="Calibri" panose="020F0502020204030204" pitchFamily="34" charset="0"/>
                <a:ea typeface="Times New Roman" panose="02020603050405020304" pitchFamily="18" charset="0"/>
                <a:cs typeface="Calibri" panose="020F0502020204030204" pitchFamily="34" charset="0"/>
              </a:rPr>
              <a:t>(</a:t>
            </a:r>
            <a:r>
              <a:rPr lang="en-US"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15"/>
              </a:rPr>
              <a:t>18</a:t>
            </a:r>
            <a:r>
              <a:rPr lang="en-US" i="1" dirty="0">
                <a:latin typeface="Calibri" panose="020F0502020204030204" pitchFamily="34" charset="0"/>
                <a:ea typeface="Times New Roman" panose="02020603050405020304" pitchFamily="18" charset="0"/>
                <a:cs typeface="Calibri" panose="020F0502020204030204" pitchFamily="34" charset="0"/>
              </a:rPr>
              <a:t>)</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95</a:t>
            </a:fld>
            <a:endParaRPr lang="x-none"/>
          </a:p>
        </p:txBody>
      </p:sp>
    </p:spTree>
    <p:extLst>
      <p:ext uri="{BB962C8B-B14F-4D97-AF65-F5344CB8AC3E}">
        <p14:creationId xmlns:p14="http://schemas.microsoft.com/office/powerpoint/2010/main" val="22509151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According to Article 24, education systems must be inclusive of persons with disabilities at each level of education and lifelong learning for children and adults.</a:t>
            </a:r>
          </a:p>
          <a:p>
            <a:pPr marL="171450" marR="60325" indent="-171450" algn="just">
              <a:lnSpc>
                <a:spcPct val="115000"/>
              </a:lnSpc>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marR="60325" indent="-171450"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means that, like everyone else, people with disabilities have the right to attend primary school, high school and universities, as well as the right to receive the training needed to get jobs and improve their lives. Education should strengthen knowledge and skills without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96</a:t>
            </a:fld>
            <a:endParaRPr lang="x-none"/>
          </a:p>
        </p:txBody>
      </p:sp>
    </p:spTree>
    <p:extLst>
      <p:ext uri="{BB962C8B-B14F-4D97-AF65-F5344CB8AC3E}">
        <p14:creationId xmlns:p14="http://schemas.microsoft.com/office/powerpoint/2010/main" val="35349922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States must take many steps to ensure this. For example:</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Make sure that children with disabilities have access to the general education system and that they are not segregated in “special schools”.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Provide reasonable accommodation and support to children in schools.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Facilitate the learning of sign language, Braille or other methods of communication.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Train teachers to work with people with disabilities on the basis of respect for diversity and respect for the learning needs and learning styles of each individual, understanding and respecting their human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Provide access to universities and other training opportunities for adults as well as reasonable accommodations if needed.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97</a:t>
            </a:fld>
            <a:endParaRPr lang="x-none"/>
          </a:p>
        </p:txBody>
      </p:sp>
    </p:spTree>
    <p:extLst>
      <p:ext uri="{BB962C8B-B14F-4D97-AF65-F5344CB8AC3E}">
        <p14:creationId xmlns:p14="http://schemas.microsoft.com/office/powerpoint/2010/main" val="27112413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163513"/>
            <a:ext cx="3700463" cy="2082800"/>
          </a:xfrm>
        </p:spPr>
      </p:sp>
      <p:sp>
        <p:nvSpPr>
          <p:cNvPr id="3" name="Notes Placeholder 2"/>
          <p:cNvSpPr>
            <a:spLocks noGrp="1"/>
          </p:cNvSpPr>
          <p:nvPr>
            <p:ph type="body" idx="1"/>
          </p:nvPr>
        </p:nvSpPr>
        <p:spPr>
          <a:xfrm>
            <a:off x="329092" y="2410675"/>
            <a:ext cx="6178908" cy="7031478"/>
          </a:xfrm>
        </p:spPr>
        <p:txBody>
          <a:bodyPr/>
          <a:lstStyle/>
          <a:p>
            <a:pPr>
              <a:spcAft>
                <a:spcPts val="10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25: Health</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Ask if one of the participants would like to volunteer to read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endParaRPr lang="en-GB" dirty="0">
              <a:latin typeface="Calibri" panose="020F0502020204030204" pitchFamily="34" charset="0"/>
              <a:ea typeface="Times New Roman" panose="02020603050405020304" pitchFamily="18" charset="0"/>
              <a:cs typeface="Calibri" panose="020F0502020204030204" pitchFamily="34" charset="0"/>
            </a:endParaRPr>
          </a:p>
          <a:p>
            <a:pPr marR="60325"/>
            <a:r>
              <a:rPr lang="en-GB" dirty="0">
                <a:latin typeface="Calibri" panose="020F0502020204030204" pitchFamily="34" charset="0"/>
                <a:ea typeface="Times New Roman" panose="02020603050405020304" pitchFamily="18" charset="0"/>
                <a:cs typeface="Calibri" panose="020F0502020204030204" pitchFamily="34" charset="0"/>
              </a:rPr>
              <a:t>Article 25 means that:</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have the right to access both mental and physical health services on an equal basis with everyone else, and they should receive the same standard of service as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For example, mental health and other practitioners should not treat people with disabilities badly by being disrespectful, neglectful, rude or by denying them care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should receive the health services they may need. Services must be close to where people live, even when they live in rural areas (far from a city). Services should also be gender-sensitive.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Health professionals must be aware of the human rights and autonomy of people with disabilities. In particular, health professionals must not act without the informed consent of patients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60325" lvl="1"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is extremely important because national laws in most countries allow people with disabilities to be treated without their consent in mental health or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60325" lvl="1"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Also, when people are under guardianship measures, someone else can give consent to treatment for them even if they disagree. The CRPD states that this is not allowed. </a:t>
            </a:r>
            <a:endParaRPr lang="x-none" dirty="0">
              <a:latin typeface="Calibri" panose="020F0502020204030204" pitchFamily="34" charset="0"/>
              <a:ea typeface="SimSun" panose="02010600030101010101" pitchFamily="2" charset="-122"/>
              <a:cs typeface="Arial" panose="020B0604020202020204" pitchFamily="34" charset="0"/>
            </a:endParaRPr>
          </a:p>
          <a:p>
            <a:pPr marL="720090" marR="60325">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should not be discriminated against when they seek health or life insurance.</a:t>
            </a:r>
            <a:endParaRPr lang="x-none" dirty="0">
              <a:latin typeface="Calibri" panose="020F0502020204030204" pitchFamily="34" charset="0"/>
              <a:ea typeface="SimSun" panose="02010600030101010101" pitchFamily="2" charset="-122"/>
              <a:cs typeface="Arial" panose="020B0604020202020204" pitchFamily="34" charset="0"/>
            </a:endParaRPr>
          </a:p>
          <a:p>
            <a:pPr marL="857250" marR="60325" lvl="1" indent="-1714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Insurance companies often refuse to insure people with disabilities or make them pay extremely high prices because they assume that they will have more medical expenses than other persons. People with disabilities should not be denied health care on the basis of disability.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98</a:t>
            </a:fld>
            <a:endParaRPr lang="x-none"/>
          </a:p>
        </p:txBody>
      </p:sp>
    </p:spTree>
    <p:extLst>
      <p:ext uri="{BB962C8B-B14F-4D97-AF65-F5344CB8AC3E}">
        <p14:creationId xmlns:p14="http://schemas.microsoft.com/office/powerpoint/2010/main" val="30767656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944563"/>
            <a:ext cx="4659312" cy="2620962"/>
          </a:xfrm>
        </p:spPr>
      </p:sp>
      <p:sp>
        <p:nvSpPr>
          <p:cNvPr id="3" name="Notes Placeholder 2"/>
          <p:cNvSpPr>
            <a:spLocks noGrp="1"/>
          </p:cNvSpPr>
          <p:nvPr>
            <p:ph type="body" idx="1"/>
          </p:nvPr>
        </p:nvSpPr>
        <p:spPr>
          <a:xfrm>
            <a:off x="359353" y="4026074"/>
            <a:ext cx="5882036" cy="4837918"/>
          </a:xfrm>
        </p:spPr>
        <p:txBody>
          <a:bodyPr/>
          <a:lstStyle/>
          <a:p>
            <a:pPr marR="60325" algn="just">
              <a:lnSpc>
                <a:spcPct val="115000"/>
              </a:lnSpc>
              <a:spcAft>
                <a:spcPts val="6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26: </a:t>
            </a:r>
            <a:r>
              <a:rPr lang="en-GB" b="1" u="sng" dirty="0" err="1">
                <a:latin typeface="Calibri" panose="020F0502020204030204" pitchFamily="34" charset="0"/>
                <a:ea typeface="Times New Roman" panose="02020603050405020304" pitchFamily="18" charset="0"/>
                <a:cs typeface="Calibri" panose="020F0502020204030204" pitchFamily="34" charset="0"/>
              </a:rPr>
              <a:t>Habilitation</a:t>
            </a:r>
            <a:r>
              <a:rPr lang="en-GB" b="1" u="sng" dirty="0">
                <a:latin typeface="Calibri" panose="020F0502020204030204" pitchFamily="34" charset="0"/>
                <a:ea typeface="Times New Roman" panose="02020603050405020304" pitchFamily="18" charset="0"/>
                <a:cs typeface="Calibri" panose="020F0502020204030204" pitchFamily="34" charset="0"/>
              </a:rPr>
              <a:t> and rehabilitation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Habilitation and rehabilitation services are designed to support people in maintaining, gaining, restoring and/or improving the skills necessary to participate in society on a daily basis.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is important to note that article 26 is not only about habilitation and rehabilitation in the context of health but about the full range of services people may need to live an independent life in the community, including services in all the above areas </a:t>
            </a:r>
            <a:r>
              <a:rPr lang="en-US" b="1" dirty="0">
                <a:latin typeface="Calibri" panose="020F0502020204030204" pitchFamily="34" charset="0"/>
                <a:ea typeface="Times New Roman" panose="02020603050405020304" pitchFamily="18" charset="0"/>
                <a:cs typeface="Calibri" panose="020F0502020204030204" pitchFamily="34" charset="0"/>
              </a:rPr>
              <a:t>as well</a:t>
            </a:r>
            <a:r>
              <a:rPr lang="en-US" dirty="0">
                <a:latin typeface="Calibri" panose="020F0502020204030204" pitchFamily="34" charset="0"/>
                <a:ea typeface="Times New Roman" panose="02020603050405020304" pitchFamily="18" charset="0"/>
                <a:cs typeface="Calibri" panose="020F0502020204030204" pitchFamily="34" charset="0"/>
              </a:rPr>
              <a:t> as health. </a:t>
            </a:r>
          </a:p>
          <a:p>
            <a:pPr marL="171450" marR="60325"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Countries must make sure that people with disabilities can live as independently as possible and must provide services and supports in the work, education, health and social fields to make that happen.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These services and supports need to be: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available in the community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accessible on a voluntary basis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Aft>
                <a:spcPts val="6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as close as possible to where people with disabilities live.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latin typeface="Calibri" panose="020F0502020204030204" pitchFamily="34" charset="0"/>
                <a:ea typeface="Times New Roman" panose="02020603050405020304" pitchFamily="18" charset="0"/>
              </a:rPr>
              <a:t>People with disabilities should also have access to peer support services. Peer support is another way through which people with disabilities may develop their potential and create knowledge together, enhancing their capacities to improve their own lives and contribute to the wider </a:t>
            </a:r>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mtClean="0"/>
              <a:t>99</a:t>
            </a:fld>
            <a:endParaRPr lang="x-none"/>
          </a:p>
        </p:txBody>
      </p:sp>
    </p:spTree>
    <p:extLst>
      <p:ext uri="{BB962C8B-B14F-4D97-AF65-F5344CB8AC3E}">
        <p14:creationId xmlns:p14="http://schemas.microsoft.com/office/powerpoint/2010/main" val="16710503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268486004"/>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92906"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1" name="Slide Number Placeholder 5">
            <a:extLst>
              <a:ext uri="{FF2B5EF4-FFF2-40B4-BE49-F238E27FC236}">
                <a16:creationId xmlns:a16="http://schemas.microsoft.com/office/drawing/2014/main" id="{11DEC190-D436-954B-8DE7-916486DA5857}"/>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200423656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A3C58B59-6E1C-A64E-9E61-7A5FC6933A66}"/>
              </a:ext>
            </a:extLst>
          </p:cNvPr>
          <p:cNvSpPr txBox="1">
            <a:spLocks/>
          </p:cNvSpPr>
          <p:nvPr userDrawn="1"/>
        </p:nvSpPr>
        <p:spPr>
          <a:xfrm>
            <a:off x="10180630"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362613304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8" name="Slide Number Placeholder 5">
            <a:extLst>
              <a:ext uri="{FF2B5EF4-FFF2-40B4-BE49-F238E27FC236}">
                <a16:creationId xmlns:a16="http://schemas.microsoft.com/office/drawing/2014/main" id="{56370BDB-78D6-004F-8E0B-6DBC28E8C286}"/>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98327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903136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95693904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4494705"/>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09635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484045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5" r:id="rId4"/>
    <p:sldLayoutId id="2147483696" r:id="rId5"/>
    <p:sldLayoutId id="2147483691" r:id="rId6"/>
    <p:sldLayoutId id="2147483697"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watch?v=9USeDHQCKoA&amp;feature=youtu.be" TargetMode="External"/><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hyperlink" Target="https://youtu.be/WkNNhPnSCi8"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hyperlink" Target="https://youtu.be/k3KASttFTB8" TargetMode="Externa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hyperlink" Target="https://youtu.be/vwmcv8DVfeo" TargetMode="External"/><Relationship Id="rId2" Type="http://schemas.openxmlformats.org/officeDocument/2006/relationships/notesSlide" Target="../notesSlides/notesSlide107.xml"/><Relationship Id="rId1" Type="http://schemas.openxmlformats.org/officeDocument/2006/relationships/slideLayout" Target="../slideLayouts/slideLayout4.xml"/><Relationship Id="rId4" Type="http://schemas.openxmlformats.org/officeDocument/2006/relationships/hyperlink" Target="https://youtu.be/wcsHuGE0ETg"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hyperlink" Target="https://youtu.be/gy7fJ2kJXKo" TargetMode="External"/><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l8OELgJPzw&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youtube.com/watch?v=kIz6gurnNVc" TargetMode="External"/><Relationship Id="rId4" Type="http://schemas.openxmlformats.org/officeDocument/2006/relationships/hyperlink" Target="https://www.youtube.com/watch?v=0XXqr_ZSsM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H2AmCDDAJ4c&amp;feature=youtu.be"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s://youtu.be/MdnobJo8AkM" TargetMode="External"/><Relationship Id="rId4" Type="http://schemas.openxmlformats.org/officeDocument/2006/relationships/hyperlink" Target="https://youtu.be/nX7slb9ACX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reaties.un.org/Pages/ViewDetails.aspx?src=IND&amp;mtdsg_no=IV-15&amp;chapter=4&amp;lang=en"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youtu.be/0-N4cOKRLtQ"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news.sky.com/story/living-with-mental-health-problems-in-russia-10289759" TargetMode="External"/><Relationship Id="rId2" Type="http://schemas.openxmlformats.org/officeDocument/2006/relationships/notesSlide" Target="../notesSlides/notesSlide9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www.nzherald.co.nz/nz/news/article.cfm?c_id=1&amp;objectid=11833202"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4B427A-229C-45B8-BA8E-095B8C36FD56}"/>
              </a:ext>
            </a:extLst>
          </p:cNvPr>
          <p:cNvSpPr/>
          <p:nvPr/>
        </p:nvSpPr>
        <p:spPr>
          <a:xfrm>
            <a:off x="-14515" y="4889499"/>
            <a:ext cx="12206515" cy="196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500" dirty="0">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675" r="16557" b="25162"/>
          <a:stretch/>
        </p:blipFill>
        <p:spPr bwMode="auto">
          <a:xfrm>
            <a:off x="-14515" y="0"/>
            <a:ext cx="12206515" cy="3429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2" y="2745561"/>
            <a:ext cx="8405967"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7030682"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s-E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s-ES" altLang="en-US" sz="4800" b="1" i="0" u="none" strike="noStrike" cap="none" normalizeH="0" baseline="0" dirty="0">
                  <a:ln>
                    <a:noFill/>
                  </a:ln>
                  <a:solidFill>
                    <a:srgbClr val="FFFFFE"/>
                  </a:solidFill>
                  <a:effectLst/>
                  <a:latin typeface="Calibri" panose="020F0502020204030204" pitchFamily="34" charset="0"/>
                </a:rPr>
                <a:t>La</a:t>
              </a:r>
              <a:r>
                <a:rPr kumimoji="0" lang="es-ES" altLang="en-US" sz="4800" b="1" i="0" u="none" strike="noStrike" cap="none" normalizeH="0" dirty="0">
                  <a:ln>
                    <a:noFill/>
                  </a:ln>
                  <a:solidFill>
                    <a:srgbClr val="FFFFFE"/>
                  </a:solidFill>
                  <a:effectLst/>
                  <a:latin typeface="Calibri" panose="020F0502020204030204" pitchFamily="34" charset="0"/>
                </a:rPr>
                <a:t> salud mental, la discapacidad y los derechos humanos</a:t>
              </a:r>
              <a:endParaRPr kumimoji="0" lang="es-E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s-ES" dirty="0"/>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1" name="Text Box 12">
            <a:extLst>
              <a:ext uri="{FF2B5EF4-FFF2-40B4-BE49-F238E27FC236}">
                <a16:creationId xmlns:a16="http://schemas.microsoft.com/office/drawing/2014/main" id="{8A889705-826F-4E1D-98E9-D019463EE526}"/>
              </a:ext>
            </a:extLst>
          </p:cNvPr>
          <p:cNvSpPr txBox="1">
            <a:spLocks noChangeArrowheads="1"/>
          </p:cNvSpPr>
          <p:nvPr/>
        </p:nvSpPr>
        <p:spPr bwMode="auto">
          <a:xfrm>
            <a:off x="395133" y="4889499"/>
            <a:ext cx="8065862" cy="54449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3000" dirty="0">
                <a:solidFill>
                  <a:srgbClr val="00B0F0"/>
                </a:solidFill>
                <a:latin typeface="Calibri" panose="020F0502020204030204" pitchFamily="34" charset="0"/>
              </a:rPr>
              <a:t>Formación básica de </a:t>
            </a:r>
            <a:r>
              <a:rPr lang="es-ES" altLang="en-US" sz="3000" dirty="0" err="1">
                <a:solidFill>
                  <a:srgbClr val="00B0F0"/>
                </a:solidFill>
                <a:latin typeface="Calibri" panose="020F0502020204030204" pitchFamily="34" charset="0"/>
              </a:rPr>
              <a:t>QualityRights</a:t>
            </a:r>
            <a:r>
              <a:rPr lang="es-ES" altLang="en-US" sz="3000" dirty="0">
                <a:solidFill>
                  <a:srgbClr val="00B0F0"/>
                </a:solidFill>
                <a:latin typeface="Calibri" panose="020F0502020204030204" pitchFamily="34" charset="0"/>
              </a:rPr>
              <a:t> de la OMS: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3000" dirty="0">
                <a:solidFill>
                  <a:srgbClr val="00B0F0"/>
                </a:solidFill>
                <a:latin typeface="Calibri" panose="020F0502020204030204" pitchFamily="34" charset="0"/>
              </a:rPr>
              <a:t>para todos los servicios y todas las personas</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0"/>
            <a:ext cx="3390901"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800" b="0" u="none" strike="noStrike" cap="none" normalizeH="0" baseline="0" dirty="0">
                <a:ln>
                  <a:noFill/>
                </a:ln>
                <a:solidFill>
                  <a:srgbClr val="FFFFFE"/>
                </a:solidFill>
                <a:effectLst/>
                <a:latin typeface="Calibri" panose="020F0502020204030204" pitchFamily="34" charset="0"/>
              </a:rPr>
              <a:t>Diapositivas del curso</a:t>
            </a:r>
            <a:endParaRPr kumimoji="0" lang="es-E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s-ES" sz="1400" dirty="0" err="1">
                  <a:solidFill>
                    <a:srgbClr val="FF0000"/>
                  </a:solidFill>
                </a:rPr>
                <a:t>QualityRights</a:t>
              </a:r>
              <a:endParaRPr lang="es-ES" sz="1400" dirty="0">
                <a:solidFill>
                  <a:srgbClr val="FF0000"/>
                </a:solidFill>
              </a:endParaRPr>
            </a:p>
          </p:txBody>
        </p:sp>
      </p:grpSp>
      <p:sp>
        <p:nvSpPr>
          <p:cNvPr id="3" name="TextBox 2">
            <a:extLst>
              <a:ext uri="{FF2B5EF4-FFF2-40B4-BE49-F238E27FC236}">
                <a16:creationId xmlns:a16="http://schemas.microsoft.com/office/drawing/2014/main" id="{095C0D1C-CDE9-4E30-9804-6EC273DC1C7C}"/>
              </a:ext>
            </a:extLst>
          </p:cNvPr>
          <p:cNvSpPr txBox="1"/>
          <p:nvPr/>
        </p:nvSpPr>
        <p:spPr>
          <a:xfrm>
            <a:off x="11158598" y="3238229"/>
            <a:ext cx="1142858" cy="172859"/>
          </a:xfrm>
          <a:prstGeom prst="rect">
            <a:avLst/>
          </a:prstGeom>
          <a:noFill/>
        </p:spPr>
        <p:txBody>
          <a:bodyPr wrap="square" lIns="0" tIns="0" rIns="0" bIns="0" rtlCol="0">
            <a:noAutofit/>
          </a:bodyPr>
          <a:lstStyle/>
          <a:p>
            <a:pPr algn="l"/>
            <a:r>
              <a:rPr lang="es-ES" sz="1000" dirty="0">
                <a:solidFill>
                  <a:schemeClr val="bg1"/>
                </a:solidFill>
              </a:rPr>
              <a:t>CBM/Sarah </a:t>
            </a:r>
            <a:r>
              <a:rPr lang="es-ES" sz="1000" dirty="0" err="1">
                <a:solidFill>
                  <a:schemeClr val="bg1"/>
                </a:solidFill>
              </a:rPr>
              <a:t>Isaacs</a:t>
            </a:r>
            <a:endParaRPr lang="es-ES" sz="1000" dirty="0">
              <a:solidFill>
                <a:schemeClr val="bg1"/>
              </a:solidFill>
            </a:endParaRPr>
          </a:p>
        </p:txBody>
      </p:sp>
      <p:pic>
        <p:nvPicPr>
          <p:cNvPr id="16" name="Imatge 15">
            <a:extLst>
              <a:ext uri="{FF2B5EF4-FFF2-40B4-BE49-F238E27FC236}">
                <a16:creationId xmlns:a16="http://schemas.microsoft.com/office/drawing/2014/main" id="{27A7B530-07BC-3C5D-F605-B8BA313CDF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243777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753A1-C494-784B-9CD2-6BF207164368}"/>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BEFFF7CA-E091-DA44-B31F-EB473283D935}"/>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n-US" sz="2500" b="1" i="1" dirty="0" err="1"/>
              <a:t>Qué</a:t>
            </a:r>
            <a:r>
              <a:rPr lang="en-US" sz="2500" b="1" i="1" dirty="0"/>
              <a:t> </a:t>
            </a:r>
            <a:r>
              <a:rPr lang="en-US" sz="2500" b="1" i="1" dirty="0" err="1"/>
              <a:t>entendéis</a:t>
            </a:r>
            <a:r>
              <a:rPr lang="en-US" sz="2500" b="1" i="1" dirty="0"/>
              <a:t> </a:t>
            </a:r>
            <a:r>
              <a:rPr lang="en-US" sz="2500" b="1" i="1" dirty="0" err="1"/>
              <a:t>por</a:t>
            </a:r>
            <a:r>
              <a:rPr lang="en-US" sz="2500" b="1" i="1" dirty="0"/>
              <a:t> el </a:t>
            </a:r>
            <a:r>
              <a:rPr lang="en-US" sz="2500" b="1" i="1" dirty="0" err="1"/>
              <a:t>término</a:t>
            </a:r>
            <a:r>
              <a:rPr lang="en-US" sz="2500" b="1" i="1" dirty="0"/>
              <a:t> “</a:t>
            </a:r>
            <a:r>
              <a:rPr lang="en-US" sz="2500" b="1" i="1" dirty="0" err="1"/>
              <a:t>discriminación</a:t>
            </a:r>
            <a:r>
              <a:rPr lang="en-US" sz="2500" b="1" i="1" dirty="0"/>
              <a:t>” ? </a:t>
            </a:r>
          </a:p>
        </p:txBody>
      </p:sp>
      <p:sp>
        <p:nvSpPr>
          <p:cNvPr id="5" name="Title 4">
            <a:extLst>
              <a:ext uri="{FF2B5EF4-FFF2-40B4-BE49-F238E27FC236}">
                <a16:creationId xmlns:a16="http://schemas.microsoft.com/office/drawing/2014/main" id="{0D9C4CAD-A5E3-AD47-96AA-97E497B54AE2}"/>
              </a:ext>
            </a:extLst>
          </p:cNvPr>
          <p:cNvSpPr>
            <a:spLocks noGrp="1"/>
          </p:cNvSpPr>
          <p:nvPr>
            <p:ph type="title"/>
          </p:nvPr>
        </p:nvSpPr>
        <p:spPr>
          <a:xfrm>
            <a:off x="392906" y="506412"/>
            <a:ext cx="11056144" cy="598488"/>
          </a:xfrm>
        </p:spPr>
        <p:txBody>
          <a:bodyPr>
            <a:noAutofit/>
          </a:bodyPr>
          <a:lstStyle/>
          <a:p>
            <a:r>
              <a:rPr lang="es-ES" sz="2800" dirty="0"/>
              <a:t>Ejercicio 1.1: Los derechos de las personas con discapacidad psicosocial, intelectual o cognitiva - 2 </a:t>
            </a:r>
            <a:endParaRPr lang="en-US" sz="2800" dirty="0"/>
          </a:p>
        </p:txBody>
      </p:sp>
    </p:spTree>
    <p:extLst>
      <p:ext uri="{BB962C8B-B14F-4D97-AF65-F5344CB8AC3E}">
        <p14:creationId xmlns:p14="http://schemas.microsoft.com/office/powerpoint/2010/main" val="31240638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D0C9B-E2BD-4EEF-97F5-785900C3231A}"/>
              </a:ext>
            </a:extLst>
          </p:cNvPr>
          <p:cNvSpPr>
            <a:spLocks noGrp="1"/>
          </p:cNvSpPr>
          <p:nvPr>
            <p:ph idx="1"/>
          </p:nvPr>
        </p:nvSpPr>
        <p:spPr>
          <a:xfrm>
            <a:off x="507205" y="1504950"/>
            <a:ext cx="11175995" cy="4734838"/>
          </a:xfrm>
        </p:spPr>
        <p:txBody>
          <a:bodyPr/>
          <a:lstStyle/>
          <a:p>
            <a:pPr algn="just"/>
            <a:r>
              <a:rPr lang="es-ES" sz="2000" dirty="0"/>
              <a:t>Las personas con discapacidad tienen derecho a trabajar en igualdad de condiciones con las otras personas</a:t>
            </a:r>
            <a:r>
              <a:rPr lang="en-US" sz="2000" dirty="0"/>
              <a:t>. </a:t>
            </a:r>
          </a:p>
          <a:p>
            <a:pPr algn="just"/>
            <a:r>
              <a:rPr lang="es-ES" sz="2000" dirty="0"/>
              <a:t>Por ejemplo, los gobiernos deben</a:t>
            </a:r>
            <a:r>
              <a:rPr lang="en-US" sz="2000" dirty="0"/>
              <a:t>:</a:t>
            </a:r>
          </a:p>
          <a:p>
            <a:pPr lvl="3" algn="just"/>
            <a:r>
              <a:rPr lang="es-ES" sz="2000" dirty="0"/>
              <a:t>Prohibir la discriminación tanto en el acceso al mercado laboral como en las condiciones laborales</a:t>
            </a:r>
            <a:r>
              <a:rPr lang="en-US" sz="2000" dirty="0"/>
              <a:t>.</a:t>
            </a:r>
          </a:p>
          <a:p>
            <a:pPr lvl="3" algn="just"/>
            <a:r>
              <a:rPr lang="es-ES" sz="2000" dirty="0"/>
              <a:t>Adoptar una legislación que requiera a las empresas realizar ajustes razonables en los lugares de trabajo. </a:t>
            </a:r>
          </a:p>
          <a:p>
            <a:pPr lvl="3" algn="just"/>
            <a:r>
              <a:rPr lang="es-ES" sz="2000" dirty="0"/>
              <a:t>Asegurarse de que las personas con discapacidad reciben el mismo salario por un trabajo de igual valor.</a:t>
            </a:r>
            <a:endParaRPr lang="en-US" sz="2000" dirty="0"/>
          </a:p>
          <a:p>
            <a:pPr lvl="3" algn="just"/>
            <a:r>
              <a:rPr lang="es-ES" sz="2000" dirty="0"/>
              <a:t>Contratar a personas con discapacidad en el sector público</a:t>
            </a:r>
            <a:r>
              <a:rPr lang="en-US" sz="2000" dirty="0"/>
              <a:t>.</a:t>
            </a:r>
          </a:p>
          <a:p>
            <a:pPr lvl="3" algn="just"/>
            <a:r>
              <a:rPr lang="es-ES" sz="2000" dirty="0"/>
              <a:t>Promover la contratación de personas con discapacidad en los sectores público y privado</a:t>
            </a:r>
            <a:r>
              <a:rPr lang="en-US" sz="2000" dirty="0"/>
              <a:t>.</a:t>
            </a:r>
          </a:p>
          <a:p>
            <a:pPr lvl="3" algn="just"/>
            <a:r>
              <a:rPr lang="es-ES" sz="2000" dirty="0"/>
              <a:t>Promover la formación relacionada con el trabajo y oportunidades laborales</a:t>
            </a:r>
            <a:r>
              <a:rPr lang="en-US" sz="2000" dirty="0"/>
              <a:t>.</a:t>
            </a:r>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- 44</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27 - </a:t>
            </a:r>
            <a:r>
              <a:rPr lang="en-US" dirty="0" err="1"/>
              <a:t>Trabajo</a:t>
            </a:r>
            <a:r>
              <a:rPr lang="en-US" dirty="0"/>
              <a:t> y </a:t>
            </a:r>
            <a:r>
              <a:rPr lang="en-US" dirty="0" err="1"/>
              <a:t>empleo</a:t>
            </a:r>
            <a:r>
              <a:rPr lang="en-US" dirty="0"/>
              <a:t> (a)</a:t>
            </a:r>
          </a:p>
        </p:txBody>
      </p:sp>
    </p:spTree>
    <p:extLst>
      <p:ext uri="{BB962C8B-B14F-4D97-AF65-F5344CB8AC3E}">
        <p14:creationId xmlns:p14="http://schemas.microsoft.com/office/powerpoint/2010/main" val="1443791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04471-5EE3-4DC0-990B-F1779F46B219}"/>
              </a:ext>
            </a:extLst>
          </p:cNvPr>
          <p:cNvSpPr>
            <a:spLocks noGrp="1"/>
          </p:cNvSpPr>
          <p:nvPr>
            <p:ph idx="1"/>
          </p:nvPr>
        </p:nvSpPr>
        <p:spPr/>
        <p:txBody>
          <a:bodyPr/>
          <a:lstStyle/>
          <a:p>
            <a:pPr algn="just"/>
            <a:r>
              <a:rPr lang="es-ES" sz="2000" dirty="0"/>
              <a:t>El derecho a trabajar en igualdad de condiciones que las demás personas es otro derecho del que a menudo se priva a las personas con discapacidad porque se las considera falsamente incapaces, poco fiables o peligrosas</a:t>
            </a:r>
            <a:r>
              <a:rPr lang="en-US" sz="2000" dirty="0"/>
              <a:t>. </a:t>
            </a:r>
          </a:p>
          <a:p>
            <a:pPr algn="just"/>
            <a:r>
              <a:rPr lang="es-ES" sz="2000" dirty="0"/>
              <a:t>Los gobiernos deben combatir estos estereotipos mediante leyes, políticas y medidas de concienciación</a:t>
            </a:r>
            <a:r>
              <a:rPr lang="en-US" sz="2000" dirty="0"/>
              <a:t>. </a:t>
            </a:r>
          </a:p>
          <a:p>
            <a:pPr algn="just"/>
            <a:r>
              <a:rPr lang="es-ES" sz="2000" dirty="0"/>
              <a:t>Además, las personas con discapacidad pueden afrontar una discriminación indirecta cuando las leyes y las prácticas parecen neutras, pero dan lugar a que las personas con discapacidad sufran unas desventajas desproporcionadas</a:t>
            </a:r>
            <a:r>
              <a:rPr lang="en-US" sz="2000" dirty="0"/>
              <a:t>. </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- 45</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en-US" dirty="0" err="1"/>
              <a:t>Artículo</a:t>
            </a:r>
            <a:r>
              <a:rPr lang="en-US" dirty="0"/>
              <a:t> 27 - </a:t>
            </a:r>
            <a:r>
              <a:rPr lang="en-US" dirty="0" err="1"/>
              <a:t>Trabajo</a:t>
            </a:r>
            <a:r>
              <a:rPr lang="en-US" dirty="0"/>
              <a:t> y </a:t>
            </a:r>
            <a:r>
              <a:rPr lang="en-US" dirty="0" err="1"/>
              <a:t>empleo</a:t>
            </a:r>
            <a:r>
              <a:rPr lang="en-US" dirty="0"/>
              <a:t> (b)</a:t>
            </a:r>
          </a:p>
        </p:txBody>
      </p:sp>
    </p:spTree>
    <p:extLst>
      <p:ext uri="{BB962C8B-B14F-4D97-AF65-F5344CB8AC3E}">
        <p14:creationId xmlns:p14="http://schemas.microsoft.com/office/powerpoint/2010/main" val="11865065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11B0C-F152-40A7-8CB1-147153F514B0}"/>
              </a:ext>
            </a:extLst>
          </p:cNvPr>
          <p:cNvSpPr>
            <a:spLocks noGrp="1"/>
          </p:cNvSpPr>
          <p:nvPr>
            <p:ph idx="1"/>
          </p:nvPr>
        </p:nvSpPr>
        <p:spPr/>
        <p:txBody>
          <a:bodyPr/>
          <a:lstStyle/>
          <a:p>
            <a:r>
              <a:rPr lang="en-GB" sz="2000" dirty="0"/>
              <a:t>Kate </a:t>
            </a:r>
            <a:r>
              <a:rPr lang="en-GB" sz="2000" dirty="0" err="1"/>
              <a:t>Swaffer</a:t>
            </a:r>
            <a:r>
              <a:rPr lang="en-GB" sz="2000" dirty="0"/>
              <a:t> (2019) Kate </a:t>
            </a:r>
            <a:r>
              <a:rPr lang="en-GB" sz="2000" dirty="0" err="1"/>
              <a:t>Swaffer</a:t>
            </a:r>
            <a:r>
              <a:rPr lang="en-GB" sz="2000" dirty="0"/>
              <a:t> - </a:t>
            </a:r>
            <a:r>
              <a:rPr lang="en-GB" sz="2000" i="1" dirty="0"/>
              <a:t>Dementia, Disability &amp; Rights</a:t>
            </a:r>
            <a:r>
              <a:rPr lang="en-GB" sz="2000" dirty="0"/>
              <a:t> </a:t>
            </a:r>
            <a:r>
              <a:rPr lang="en-GB" sz="2000" dirty="0">
                <a:hlinkClick r:id="rId3"/>
              </a:rPr>
              <a:t>https://www.youtube.com/watch?v=9USeDHQCKoA&amp;feature=youtu.be</a:t>
            </a:r>
            <a:r>
              <a:rPr lang="en-GB" sz="2000" dirty="0"/>
              <a:t> (1:43 min.)</a:t>
            </a:r>
          </a:p>
          <a:p>
            <a:endParaRPr lang="x-none" sz="2000" dirty="0"/>
          </a:p>
          <a:p>
            <a:r>
              <a:rPr lang="en-GB" sz="2000" i="1" dirty="0"/>
              <a:t>Working together</a:t>
            </a:r>
            <a:r>
              <a:rPr lang="en-GB" sz="2000" dirty="0"/>
              <a:t>. </a:t>
            </a:r>
            <a:r>
              <a:rPr lang="en-GB" sz="2000" dirty="0" err="1"/>
              <a:t>Ivymount</a:t>
            </a:r>
            <a:r>
              <a:rPr lang="en-GB" sz="2000" dirty="0"/>
              <a:t> School and PAHO. PAHO TV. </a:t>
            </a:r>
            <a:r>
              <a:rPr lang="en-GB" sz="2000" dirty="0">
                <a:hlinkClick r:id="rId4"/>
              </a:rPr>
              <a:t>https://youtu.be/WkNNhPnSCi8</a:t>
            </a:r>
            <a:r>
              <a:rPr lang="en-GB" sz="2000" dirty="0"/>
              <a:t> </a:t>
            </a:r>
            <a:endParaRPr lang="x-none" sz="2000" dirty="0"/>
          </a:p>
          <a:p>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- 46</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en-US" dirty="0" err="1"/>
              <a:t>Artículo</a:t>
            </a:r>
            <a:r>
              <a:rPr lang="en-US" dirty="0"/>
              <a:t> 27 - </a:t>
            </a:r>
            <a:r>
              <a:rPr lang="en-US" dirty="0" err="1"/>
              <a:t>Trabajo</a:t>
            </a:r>
            <a:r>
              <a:rPr lang="en-US" dirty="0"/>
              <a:t> y </a:t>
            </a:r>
            <a:r>
              <a:rPr lang="en-US" dirty="0" err="1"/>
              <a:t>empleo</a:t>
            </a:r>
            <a:r>
              <a:rPr lang="en-US" dirty="0"/>
              <a:t> (c)</a:t>
            </a:r>
          </a:p>
        </p:txBody>
      </p:sp>
    </p:spTree>
    <p:extLst>
      <p:ext uri="{BB962C8B-B14F-4D97-AF65-F5344CB8AC3E}">
        <p14:creationId xmlns:p14="http://schemas.microsoft.com/office/powerpoint/2010/main" val="2326500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BB63C-7D00-453B-85B3-64A43D2238D2}"/>
              </a:ext>
            </a:extLst>
          </p:cNvPr>
          <p:cNvSpPr>
            <a:spLocks noGrp="1"/>
          </p:cNvSpPr>
          <p:nvPr>
            <p:ph idx="1"/>
          </p:nvPr>
        </p:nvSpPr>
        <p:spPr/>
        <p:txBody>
          <a:bodyPr/>
          <a:lstStyle/>
          <a:p>
            <a:pPr algn="just"/>
            <a:r>
              <a:rPr lang="es-ES" sz="2000" dirty="0"/>
              <a:t>En muchos lugares del mundo, las personas con discapacidad no tienen acceso a unos estándares de vida adecuados</a:t>
            </a:r>
            <a:r>
              <a:rPr lang="en-US" sz="2000" dirty="0"/>
              <a:t>. </a:t>
            </a:r>
          </a:p>
          <a:p>
            <a:pPr algn="just"/>
            <a:r>
              <a:rPr lang="es-ES" sz="2000" dirty="0"/>
              <a:t>A veces, viven en unas condiciones tan pésimas que se puede considerar que reciben un trato inhumano y degradante</a:t>
            </a:r>
            <a:r>
              <a:rPr lang="en-US" sz="2000" dirty="0"/>
              <a:t>.</a:t>
            </a:r>
          </a:p>
          <a:p>
            <a:pPr algn="just"/>
            <a:r>
              <a:rPr lang="es-ES" sz="2000" dirty="0"/>
              <a:t>Las personas con discapacidad son incluso más vulnerables a la pobreza y la falta de vivienda</a:t>
            </a:r>
            <a:r>
              <a:rPr lang="en-US" sz="2000" dirty="0"/>
              <a:t>. </a:t>
            </a:r>
          </a:p>
          <a:p>
            <a:pPr algn="just"/>
            <a:r>
              <a:rPr lang="es-ES" sz="2000" dirty="0"/>
              <a:t>El artículo 28 reconoce el derecho de las personas con discapacidad y sus familias a recibir protección social sin discriminación</a:t>
            </a:r>
            <a:r>
              <a:rPr lang="en-US" sz="2000" dirty="0"/>
              <a:t>. </a:t>
            </a:r>
          </a:p>
          <a:p>
            <a:pPr algn="just"/>
            <a:r>
              <a:rPr lang="es-ES" sz="2000" dirty="0"/>
              <a:t>También reconoce la necesidad de garantizar el acceso a programas de reducción de la pobreza y protección social para todo el mundo, en particular a los segmentos de población y colectivos vulnerables.</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- 47</a:t>
            </a:r>
            <a:endParaRPr lang="x-none" sz="2800" dirty="0"/>
          </a:p>
        </p:txBody>
      </p:sp>
      <p:sp>
        <p:nvSpPr>
          <p:cNvPr id="9"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28 - </a:t>
            </a:r>
            <a:r>
              <a:rPr lang="en-US" dirty="0" err="1"/>
              <a:t>Nivel</a:t>
            </a:r>
            <a:r>
              <a:rPr lang="en-US" dirty="0"/>
              <a:t> de </a:t>
            </a:r>
            <a:r>
              <a:rPr lang="en-US" dirty="0" err="1"/>
              <a:t>vida</a:t>
            </a:r>
            <a:r>
              <a:rPr lang="en-US" dirty="0"/>
              <a:t> </a:t>
            </a:r>
            <a:r>
              <a:rPr lang="en-US" dirty="0" err="1"/>
              <a:t>adecuado</a:t>
            </a:r>
            <a:r>
              <a:rPr lang="en-US" dirty="0"/>
              <a:t> y </a:t>
            </a:r>
            <a:r>
              <a:rPr lang="en-US" dirty="0" err="1"/>
              <a:t>protección</a:t>
            </a:r>
            <a:r>
              <a:rPr lang="en-US" dirty="0"/>
              <a:t> social (a)</a:t>
            </a:r>
          </a:p>
        </p:txBody>
      </p:sp>
    </p:spTree>
    <p:extLst>
      <p:ext uri="{BB962C8B-B14F-4D97-AF65-F5344CB8AC3E}">
        <p14:creationId xmlns:p14="http://schemas.microsoft.com/office/powerpoint/2010/main" val="5886386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899FA-6C87-477A-B6D8-637CC815E75C}"/>
              </a:ext>
            </a:extLst>
          </p:cNvPr>
          <p:cNvSpPr>
            <a:spLocks noGrp="1"/>
          </p:cNvSpPr>
          <p:nvPr>
            <p:ph idx="1"/>
          </p:nvPr>
        </p:nvSpPr>
        <p:spPr>
          <a:xfrm>
            <a:off x="609600" y="1466850"/>
            <a:ext cx="11073600" cy="4586328"/>
          </a:xfrm>
        </p:spPr>
        <p:txBody>
          <a:bodyPr/>
          <a:lstStyle/>
          <a:p>
            <a:pPr lvl="0" algn="just"/>
            <a:r>
              <a:rPr lang="es-ES" sz="2000" dirty="0"/>
              <a:t>Los gobiernos tienen la obligación de adoptar las medidas pertinentes para promover este derecho garantizando</a:t>
            </a:r>
            <a:r>
              <a:rPr lang="en-GB" sz="2000" dirty="0"/>
              <a:t>:</a:t>
            </a:r>
            <a:endParaRPr lang="x-none" sz="2000" dirty="0"/>
          </a:p>
          <a:p>
            <a:pPr lvl="3" algn="just"/>
            <a:r>
              <a:rPr lang="es-ES" sz="2000" dirty="0"/>
              <a:t>el acceso a agua limpia </a:t>
            </a:r>
          </a:p>
          <a:p>
            <a:pPr lvl="3" algn="just"/>
            <a:r>
              <a:rPr lang="es-ES" sz="2000" dirty="0"/>
              <a:t>el acceso a servicios y asistencia en relación con la discapacidad (ayudas económicas, terapia, formación, servicios de ayuda, etc.)</a:t>
            </a:r>
          </a:p>
          <a:p>
            <a:pPr lvl="3" algn="just"/>
            <a:r>
              <a:rPr lang="es-ES" sz="2000" dirty="0"/>
              <a:t>el acceso a programas y servicios para garantizar que las personas con discapacidad no viven en la pobreza </a:t>
            </a:r>
          </a:p>
          <a:p>
            <a:pPr lvl="3" algn="just"/>
            <a:r>
              <a:rPr lang="es-ES" sz="2000" dirty="0"/>
              <a:t>el acceso vivienda pública</a:t>
            </a:r>
          </a:p>
          <a:p>
            <a:pPr lvl="3" algn="just"/>
            <a:r>
              <a:rPr lang="es-ES" sz="2000" dirty="0"/>
              <a:t>el acceso a programas y prestaciones por jubilación (pensiones, ayuda a la gente mayor, etc.)</a:t>
            </a:r>
            <a:endParaRPr lang="x-none" sz="1600" dirty="0"/>
          </a:p>
          <a:p>
            <a:pPr algn="just"/>
            <a:r>
              <a:rPr lang="es-ES" sz="2000" dirty="0"/>
              <a:t>Los programas de protección social no deberían pedir requisitos adicionales a las personas con discapacidad que quieran acceder a ellos (por ejemplo, el requerimiento de recibir asistencia médica para acceder a otros servicios o dejar de trabajar para recibir subsidios, etc.).</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- 48</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28 - </a:t>
            </a:r>
            <a:r>
              <a:rPr lang="en-US" dirty="0" err="1"/>
              <a:t>Nivel</a:t>
            </a:r>
            <a:r>
              <a:rPr lang="en-US" dirty="0"/>
              <a:t> de </a:t>
            </a:r>
            <a:r>
              <a:rPr lang="en-US" dirty="0" err="1"/>
              <a:t>vida</a:t>
            </a:r>
            <a:r>
              <a:rPr lang="en-US" dirty="0"/>
              <a:t> </a:t>
            </a:r>
            <a:r>
              <a:rPr lang="en-US" dirty="0" err="1"/>
              <a:t>adecuado</a:t>
            </a:r>
            <a:r>
              <a:rPr lang="en-US" dirty="0"/>
              <a:t> y </a:t>
            </a:r>
            <a:r>
              <a:rPr lang="en-US" dirty="0" err="1"/>
              <a:t>protección</a:t>
            </a:r>
            <a:r>
              <a:rPr lang="en-US" dirty="0"/>
              <a:t> social (b)</a:t>
            </a:r>
          </a:p>
        </p:txBody>
      </p:sp>
    </p:spTree>
    <p:extLst>
      <p:ext uri="{BB962C8B-B14F-4D97-AF65-F5344CB8AC3E}">
        <p14:creationId xmlns:p14="http://schemas.microsoft.com/office/powerpoint/2010/main" val="15661906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C1B05-5A74-4F34-AB14-808C8B8B5E52}"/>
              </a:ext>
            </a:extLst>
          </p:cNvPr>
          <p:cNvSpPr>
            <a:spLocks noGrp="1"/>
          </p:cNvSpPr>
          <p:nvPr>
            <p:ph idx="1"/>
          </p:nvPr>
        </p:nvSpPr>
        <p:spPr/>
        <p:txBody>
          <a:bodyPr/>
          <a:lstStyle/>
          <a:p>
            <a:pPr algn="just"/>
            <a:r>
              <a:rPr lang="es-ES" sz="2000" dirty="0"/>
              <a:t>Las personas con discapacidad tienen derecho, como cualquier otra persona, a participar en la vida pública y política</a:t>
            </a:r>
            <a:r>
              <a:rPr lang="en-US" sz="2000" dirty="0"/>
              <a:t>:</a:t>
            </a:r>
          </a:p>
          <a:p>
            <a:pPr lvl="3" algn="just"/>
            <a:r>
              <a:rPr lang="es-ES" sz="2000" dirty="0"/>
              <a:t>La vida política incluye el derecho al voto, a postularse en unas elecciones, a dirigir campañas, a afiliarse a partidos políticos, etc. </a:t>
            </a:r>
          </a:p>
          <a:p>
            <a:pPr lvl="3" algn="just"/>
            <a:r>
              <a:rPr lang="es-ES" sz="2000" dirty="0"/>
              <a:t>La vida pública incluye el derecho a hablar en público, a afiliarse a sindicatos, a unirse a ONG y llevar a cabo campañas de sensibilización, etc. </a:t>
            </a:r>
          </a:p>
          <a:p>
            <a:pPr algn="just"/>
            <a:r>
              <a:rPr lang="es-ES" sz="2000" dirty="0"/>
              <a:t>A las personas con discapacidad psicosocial, intelectual o cognitiva a menudo se las priva de estos derechos, tanto en la ley como en la práctica. Esto es contrario a la CDPD</a:t>
            </a:r>
            <a:r>
              <a:rPr lang="en-US" sz="2000" dirty="0"/>
              <a:t>.</a:t>
            </a:r>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- 49</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29 - </a:t>
            </a:r>
            <a:r>
              <a:rPr lang="en-US" dirty="0" err="1"/>
              <a:t>Participación</a:t>
            </a:r>
            <a:r>
              <a:rPr lang="en-US" dirty="0"/>
              <a:t> </a:t>
            </a:r>
            <a:r>
              <a:rPr lang="en-US" dirty="0" err="1"/>
              <a:t>en</a:t>
            </a:r>
            <a:r>
              <a:rPr lang="en-US" dirty="0"/>
              <a:t> la </a:t>
            </a:r>
            <a:r>
              <a:rPr lang="en-US" dirty="0" err="1"/>
              <a:t>vida</a:t>
            </a:r>
            <a:r>
              <a:rPr lang="en-US" dirty="0"/>
              <a:t> </a:t>
            </a:r>
            <a:r>
              <a:rPr lang="en-US" dirty="0" err="1"/>
              <a:t>política</a:t>
            </a:r>
            <a:r>
              <a:rPr lang="en-US" dirty="0"/>
              <a:t> y </a:t>
            </a:r>
            <a:r>
              <a:rPr lang="en-US" dirty="0" err="1"/>
              <a:t>pública</a:t>
            </a:r>
            <a:endParaRPr lang="en-US" dirty="0"/>
          </a:p>
        </p:txBody>
      </p:sp>
    </p:spTree>
    <p:extLst>
      <p:ext uri="{BB962C8B-B14F-4D97-AF65-F5344CB8AC3E}">
        <p14:creationId xmlns:p14="http://schemas.microsoft.com/office/powerpoint/2010/main" val="38754225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48D96-7BCB-4B77-BFEA-DD1DA5D89035}"/>
              </a:ext>
            </a:extLst>
          </p:cNvPr>
          <p:cNvSpPr>
            <a:spLocks noGrp="1"/>
          </p:cNvSpPr>
          <p:nvPr>
            <p:ph idx="1"/>
          </p:nvPr>
        </p:nvSpPr>
        <p:spPr>
          <a:xfrm>
            <a:off x="507205" y="1885950"/>
            <a:ext cx="11175995" cy="4353838"/>
          </a:xfrm>
        </p:spPr>
        <p:txBody>
          <a:bodyPr/>
          <a:lstStyle/>
          <a:p>
            <a:pPr algn="just"/>
            <a:r>
              <a:rPr lang="es-ES" sz="2000" dirty="0"/>
              <a:t>Las personas con discapacidad tienen derecho a acceder y participar en todas las áreas de la vida, incluyendo: </a:t>
            </a:r>
          </a:p>
          <a:p>
            <a:pPr lvl="3" algn="just"/>
            <a:r>
              <a:rPr lang="en-US" sz="2000" dirty="0"/>
              <a:t>La </a:t>
            </a:r>
            <a:r>
              <a:rPr lang="en-US" sz="2000" dirty="0" err="1"/>
              <a:t>vida</a:t>
            </a:r>
            <a:r>
              <a:rPr lang="en-US" sz="2000" dirty="0"/>
              <a:t> cultural</a:t>
            </a:r>
          </a:p>
          <a:p>
            <a:pPr lvl="3" algn="just"/>
            <a:r>
              <a:rPr lang="en-US" sz="2000" dirty="0"/>
              <a:t>Las </a:t>
            </a:r>
            <a:r>
              <a:rPr lang="en-US" sz="2000" dirty="0" err="1"/>
              <a:t>actividades</a:t>
            </a:r>
            <a:r>
              <a:rPr lang="en-US" sz="2000" dirty="0"/>
              <a:t> </a:t>
            </a:r>
            <a:r>
              <a:rPr lang="en-US" sz="2000" dirty="0" err="1"/>
              <a:t>recreativas</a:t>
            </a:r>
            <a:endParaRPr lang="en-US" sz="2000" dirty="0"/>
          </a:p>
          <a:p>
            <a:pPr lvl="3" algn="just"/>
            <a:r>
              <a:rPr lang="en-US" sz="2000" dirty="0"/>
              <a:t>El </a:t>
            </a:r>
            <a:r>
              <a:rPr lang="en-US" sz="2000" dirty="0" err="1"/>
              <a:t>ocio</a:t>
            </a:r>
            <a:endParaRPr lang="en-US" sz="2000" dirty="0"/>
          </a:p>
          <a:p>
            <a:pPr lvl="3" algn="just"/>
            <a:r>
              <a:rPr lang="en-US" sz="2000" dirty="0"/>
              <a:t>Los </a:t>
            </a:r>
            <a:r>
              <a:rPr lang="en-US" sz="2000" dirty="0" err="1"/>
              <a:t>deportes</a:t>
            </a:r>
            <a:endParaRPr lang="en-US" sz="2000" dirty="0"/>
          </a:p>
          <a:p>
            <a:pPr algn="just"/>
            <a:r>
              <a:rPr lang="en-GB" sz="2000" dirty="0" err="1"/>
              <a:t>Entrevista</a:t>
            </a:r>
            <a:r>
              <a:rPr lang="en-GB" sz="2000" dirty="0"/>
              <a:t> </a:t>
            </a:r>
            <a:r>
              <a:rPr lang="en-GB" sz="2000" i="1" dirty="0"/>
              <a:t>- Special Olympic athlete</a:t>
            </a:r>
            <a:r>
              <a:rPr lang="en-GB" sz="2000" dirty="0"/>
              <a:t> Victoria Smith, ESPN, 4 July 2018.</a:t>
            </a:r>
            <a:r>
              <a:rPr lang="en-US" sz="2000" dirty="0"/>
              <a:t> </a:t>
            </a:r>
            <a:r>
              <a:rPr lang="en-GB" sz="2000" dirty="0">
                <a:hlinkClick r:id="rId3"/>
              </a:rPr>
              <a:t>https://youtu.be/k3KASttFTB8</a:t>
            </a:r>
            <a:r>
              <a:rPr lang="en-GB" sz="2000" dirty="0"/>
              <a:t> </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- 50</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1047750"/>
            <a:ext cx="11246644" cy="590550"/>
          </a:xfrm>
        </p:spPr>
        <p:txBody>
          <a:bodyPr anchor="t"/>
          <a:lstStyle/>
          <a:p>
            <a:pPr marL="0">
              <a:lnSpc>
                <a:spcPts val="2000"/>
              </a:lnSpc>
            </a:pPr>
            <a:r>
              <a:rPr lang="en-US" dirty="0" err="1"/>
              <a:t>Artículo</a:t>
            </a:r>
            <a:r>
              <a:rPr lang="en-US" dirty="0"/>
              <a:t> 30 - </a:t>
            </a:r>
            <a:r>
              <a:rPr lang="en-US" dirty="0" err="1"/>
              <a:t>Participación</a:t>
            </a:r>
            <a:r>
              <a:rPr lang="en-US" dirty="0"/>
              <a:t> </a:t>
            </a:r>
            <a:r>
              <a:rPr lang="en-US" dirty="0" err="1"/>
              <a:t>en</a:t>
            </a:r>
            <a:r>
              <a:rPr lang="en-US" dirty="0"/>
              <a:t> la </a:t>
            </a:r>
            <a:r>
              <a:rPr lang="en-US" dirty="0" err="1"/>
              <a:t>vida</a:t>
            </a:r>
            <a:r>
              <a:rPr lang="en-US" dirty="0"/>
              <a:t> cultural, las </a:t>
            </a:r>
            <a:r>
              <a:rPr lang="en-US" dirty="0" err="1"/>
              <a:t>actividades</a:t>
            </a:r>
            <a:r>
              <a:rPr lang="en-US" dirty="0"/>
              <a:t> </a:t>
            </a:r>
            <a:r>
              <a:rPr lang="en-US" dirty="0" err="1"/>
              <a:t>recreativas</a:t>
            </a:r>
            <a:r>
              <a:rPr lang="en-US" dirty="0"/>
              <a:t>, el </a:t>
            </a:r>
            <a:r>
              <a:rPr lang="en-US" dirty="0" err="1"/>
              <a:t>ocio</a:t>
            </a:r>
            <a:r>
              <a:rPr lang="en-US" dirty="0"/>
              <a:t> y el </a:t>
            </a:r>
            <a:r>
              <a:rPr lang="en-US" dirty="0" err="1"/>
              <a:t>deporte</a:t>
            </a:r>
            <a:r>
              <a:rPr lang="en-US" dirty="0"/>
              <a:t> (a)</a:t>
            </a:r>
          </a:p>
        </p:txBody>
      </p:sp>
    </p:spTree>
    <p:extLst>
      <p:ext uri="{BB962C8B-B14F-4D97-AF65-F5344CB8AC3E}">
        <p14:creationId xmlns:p14="http://schemas.microsoft.com/office/powerpoint/2010/main" val="12726626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AABCD-5F06-477F-9F82-67CAE5AB85A8}"/>
              </a:ext>
            </a:extLst>
          </p:cNvPr>
          <p:cNvSpPr>
            <a:spLocks noGrp="1"/>
          </p:cNvSpPr>
          <p:nvPr>
            <p:ph idx="1"/>
          </p:nvPr>
        </p:nvSpPr>
        <p:spPr>
          <a:xfrm>
            <a:off x="507205" y="1866900"/>
            <a:ext cx="11175995" cy="4372888"/>
          </a:xfrm>
        </p:spPr>
        <p:txBody>
          <a:bodyPr/>
          <a:lstStyle/>
          <a:p>
            <a:pPr algn="just"/>
            <a:r>
              <a:rPr lang="es-ES" sz="2000" dirty="0"/>
              <a:t>Las personas con discapacidad deberían tener la oportunidad de desarrollar su potencial intelectual y creativo tanto para su propio beneficio como para contribuir a la sociedad</a:t>
            </a:r>
            <a:r>
              <a:rPr lang="en-US" sz="2000" dirty="0"/>
              <a:t>. </a:t>
            </a:r>
          </a:p>
          <a:p>
            <a:pPr algn="just"/>
            <a:r>
              <a:rPr lang="es-ES" sz="2000" dirty="0"/>
              <a:t>También deberían contar con el apoyo de culturas e idiomas diversos</a:t>
            </a:r>
            <a:r>
              <a:rPr lang="en-US" sz="2000" dirty="0"/>
              <a:t>.</a:t>
            </a:r>
            <a:endParaRPr lang="x-none" sz="2000" dirty="0"/>
          </a:p>
          <a:p>
            <a:pPr algn="just"/>
            <a:r>
              <a:rPr lang="en-GB" sz="2000" dirty="0"/>
              <a:t>EQUASS Europe, </a:t>
            </a:r>
            <a:r>
              <a:rPr lang="en-GB" sz="2000" i="1" dirty="0"/>
              <a:t>Quality in Social Services – Understanding the Convention on the Rights of Persons with Disabilities</a:t>
            </a:r>
            <a:r>
              <a:rPr lang="en-GB" sz="2000" dirty="0"/>
              <a:t>. </a:t>
            </a:r>
            <a:r>
              <a:rPr lang="en-GB" sz="2000" dirty="0">
                <a:hlinkClick r:id="rId3"/>
              </a:rPr>
              <a:t>https://youtu.be/vwmcv8DVfeo</a:t>
            </a:r>
            <a:r>
              <a:rPr lang="en-GB" sz="2000" dirty="0"/>
              <a:t> </a:t>
            </a:r>
            <a:endParaRPr lang="x-none" sz="2000" dirty="0"/>
          </a:p>
          <a:p>
            <a:pPr algn="just"/>
            <a:r>
              <a:rPr lang="en-GB" sz="2000" i="1" dirty="0"/>
              <a:t>Decolonizing the mind: a trans-cultural dialogue on rights, inclusion and community</a:t>
            </a:r>
            <a:r>
              <a:rPr lang="en-GB" sz="2000" dirty="0"/>
              <a:t>. INTAR India 2016. </a:t>
            </a:r>
            <a:r>
              <a:rPr lang="en-US" sz="2000" dirty="0">
                <a:hlinkClick r:id="rId4"/>
              </a:rPr>
              <a:t>https://youtu.be/wcsHuGE0ETg</a:t>
            </a:r>
            <a:r>
              <a:rPr lang="en-US" sz="2000" dirty="0"/>
              <a:t> </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- 51</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1047750"/>
            <a:ext cx="11246644" cy="590550"/>
          </a:xfrm>
        </p:spPr>
        <p:txBody>
          <a:bodyPr anchor="t"/>
          <a:lstStyle/>
          <a:p>
            <a:pPr marL="0">
              <a:lnSpc>
                <a:spcPts val="2000"/>
              </a:lnSpc>
            </a:pPr>
            <a:r>
              <a:rPr lang="en-US" dirty="0" err="1"/>
              <a:t>Artículo</a:t>
            </a:r>
            <a:r>
              <a:rPr lang="en-US" dirty="0"/>
              <a:t> 30 - </a:t>
            </a:r>
            <a:r>
              <a:rPr lang="en-US" dirty="0" err="1"/>
              <a:t>Participación</a:t>
            </a:r>
            <a:r>
              <a:rPr lang="en-US" dirty="0"/>
              <a:t> </a:t>
            </a:r>
            <a:r>
              <a:rPr lang="en-US" dirty="0" err="1"/>
              <a:t>en</a:t>
            </a:r>
            <a:r>
              <a:rPr lang="en-US" dirty="0"/>
              <a:t> la </a:t>
            </a:r>
            <a:r>
              <a:rPr lang="en-US" dirty="0" err="1"/>
              <a:t>vida</a:t>
            </a:r>
            <a:r>
              <a:rPr lang="en-US" dirty="0"/>
              <a:t> cultural, las </a:t>
            </a:r>
            <a:r>
              <a:rPr lang="en-US" dirty="0" err="1"/>
              <a:t>actividades</a:t>
            </a:r>
            <a:r>
              <a:rPr lang="en-US" dirty="0"/>
              <a:t> </a:t>
            </a:r>
            <a:r>
              <a:rPr lang="en-US" dirty="0" err="1"/>
              <a:t>recreativas</a:t>
            </a:r>
            <a:r>
              <a:rPr lang="en-US" dirty="0"/>
              <a:t>, el </a:t>
            </a:r>
            <a:r>
              <a:rPr lang="en-US" dirty="0" err="1"/>
              <a:t>ocio</a:t>
            </a:r>
            <a:r>
              <a:rPr lang="en-US" dirty="0"/>
              <a:t> y el </a:t>
            </a:r>
            <a:r>
              <a:rPr lang="en-US" dirty="0" err="1"/>
              <a:t>deporte</a:t>
            </a:r>
            <a:r>
              <a:rPr lang="en-US" dirty="0"/>
              <a:t> (b)</a:t>
            </a:r>
          </a:p>
        </p:txBody>
      </p:sp>
    </p:spTree>
    <p:extLst>
      <p:ext uri="{BB962C8B-B14F-4D97-AF65-F5344CB8AC3E}">
        <p14:creationId xmlns:p14="http://schemas.microsoft.com/office/powerpoint/2010/main" val="13068522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354-D338-4967-81A7-13F7DB1F8083}"/>
              </a:ext>
            </a:extLst>
          </p:cNvPr>
          <p:cNvSpPr>
            <a:spLocks noGrp="1"/>
          </p:cNvSpPr>
          <p:nvPr>
            <p:ph type="title"/>
          </p:nvPr>
        </p:nvSpPr>
        <p:spPr>
          <a:xfrm>
            <a:off x="990600" y="2313946"/>
            <a:ext cx="9308606" cy="448304"/>
          </a:xfrm>
        </p:spPr>
        <p:txBody>
          <a:bodyPr>
            <a:noAutofit/>
          </a:bodyPr>
          <a:lstStyle/>
          <a:p>
            <a:pPr marL="0" marR="0">
              <a:lnSpc>
                <a:spcPct val="115000"/>
              </a:lnSpc>
              <a:spcBef>
                <a:spcPts val="1600"/>
              </a:spcBef>
              <a:spcAft>
                <a:spcPts val="600"/>
              </a:spcAft>
            </a:pPr>
            <a:r>
              <a:rPr lang="en-GB" b="1" dirty="0" err="1">
                <a:latin typeface="Century Gothic" panose="020B0502020202020204" pitchFamily="34" charset="0"/>
                <a:ea typeface="SimSun" panose="02010600030101010101" pitchFamily="2" charset="-122"/>
                <a:cs typeface="Calibri Light" panose="020F0302020204030204" pitchFamily="34" charset="0"/>
              </a:rPr>
              <a:t>Tema</a:t>
            </a:r>
            <a:r>
              <a:rPr lang="en-GB" b="1" dirty="0">
                <a:latin typeface="Century Gothic" panose="020B0502020202020204" pitchFamily="34" charset="0"/>
                <a:ea typeface="SimSun" panose="02010600030101010101" pitchFamily="2" charset="-122"/>
                <a:cs typeface="Calibri Light" panose="020F0302020204030204" pitchFamily="34" charset="0"/>
              </a:rPr>
              <a:t> 4: </a:t>
            </a:r>
            <a:r>
              <a:rPr lang="en-GB" b="1" dirty="0" err="1">
                <a:latin typeface="Century Gothic" panose="020B0502020202020204" pitchFamily="34" charset="0"/>
                <a:ea typeface="SimSun" panose="02010600030101010101" pitchFamily="2" charset="-122"/>
                <a:cs typeface="Calibri Light" panose="020F0302020204030204" pitchFamily="34" charset="0"/>
              </a:rPr>
              <a:t>Aplicar</a:t>
            </a:r>
            <a:r>
              <a:rPr lang="en-GB" b="1" dirty="0">
                <a:latin typeface="Century Gothic" panose="020B0502020202020204" pitchFamily="34" charset="0"/>
                <a:ea typeface="SimSun" panose="02010600030101010101" pitchFamily="2" charset="-122"/>
                <a:cs typeface="Calibri Light" panose="020F0302020204030204" pitchFamily="34" charset="0"/>
              </a:rPr>
              <a:t> la CPDP a </a:t>
            </a:r>
            <a:r>
              <a:rPr lang="en-GB" b="1" dirty="0" err="1">
                <a:latin typeface="Century Gothic" panose="020B0502020202020204" pitchFamily="34" charset="0"/>
                <a:ea typeface="SimSun" panose="02010600030101010101" pitchFamily="2" charset="-122"/>
                <a:cs typeface="Calibri Light" panose="020F0302020204030204" pitchFamily="34" charset="0"/>
              </a:rPr>
              <a:t>situaciones</a:t>
            </a:r>
            <a:r>
              <a:rPr lang="en-GB" b="1" dirty="0">
                <a:latin typeface="Century Gothic" panose="020B0502020202020204" pitchFamily="34" charset="0"/>
                <a:ea typeface="SimSun" panose="02010600030101010101" pitchFamily="2" charset="-122"/>
                <a:cs typeface="Calibri Light" panose="020F0302020204030204" pitchFamily="34" charset="0"/>
              </a:rPr>
              <a:t> de la </a:t>
            </a:r>
            <a:r>
              <a:rPr lang="en-GB" b="1" dirty="0" err="1">
                <a:latin typeface="Century Gothic" panose="020B0502020202020204" pitchFamily="34" charset="0"/>
                <a:ea typeface="SimSun" panose="02010600030101010101" pitchFamily="2" charset="-122"/>
                <a:cs typeface="Calibri Light" panose="020F0302020204030204" pitchFamily="34" charset="0"/>
              </a:rPr>
              <a:t>vida</a:t>
            </a:r>
            <a:r>
              <a:rPr lang="en-GB" b="1" dirty="0">
                <a:latin typeface="Century Gothic" panose="020B0502020202020204" pitchFamily="34" charset="0"/>
                <a:ea typeface="SimSun" panose="02010600030101010101" pitchFamily="2" charset="-122"/>
                <a:cs typeface="Calibri Light" panose="020F0302020204030204" pitchFamily="34" charset="0"/>
              </a:rPr>
              <a:t> real</a:t>
            </a:r>
            <a:br>
              <a:rPr lang="x-none" sz="3200" b="1" dirty="0">
                <a:latin typeface="Century Gothic" panose="020B0502020202020204" pitchFamily="34" charset="0"/>
                <a:ea typeface="SimSun" panose="02010600030101010101" pitchFamily="2" charset="-122"/>
                <a:cs typeface="Times New Roman" panose="02020603050405020304" pitchFamily="18" charset="0"/>
              </a:rPr>
            </a:br>
            <a:endParaRPr lang="x-none" sz="3200" dirty="0">
              <a:latin typeface="Century Gothic" panose="020B0502020202020204" pitchFamily="34" charset="0"/>
            </a:endParaRPr>
          </a:p>
        </p:txBody>
      </p:sp>
    </p:spTree>
    <p:extLst>
      <p:ext uri="{BB962C8B-B14F-4D97-AF65-F5344CB8AC3E}">
        <p14:creationId xmlns:p14="http://schemas.microsoft.com/office/powerpoint/2010/main" val="7853618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FC1D-138E-4463-A2CC-D992245525E3}"/>
              </a:ext>
            </a:extLst>
          </p:cNvPr>
          <p:cNvSpPr>
            <a:spLocks noGrp="1"/>
          </p:cNvSpPr>
          <p:nvPr>
            <p:ph type="title"/>
          </p:nvPr>
        </p:nvSpPr>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Tree>
    <p:extLst>
      <p:ext uri="{BB962C8B-B14F-4D97-AF65-F5344CB8AC3E}">
        <p14:creationId xmlns:p14="http://schemas.microsoft.com/office/powerpoint/2010/main" val="101871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7C47B0-2F20-6449-86CE-74534E82F7A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3D3C78B0-D922-A94F-B0A8-952DEA5F44E8}"/>
              </a:ext>
            </a:extLst>
          </p:cNvPr>
          <p:cNvSpPr>
            <a:spLocks noGrp="1"/>
          </p:cNvSpPr>
          <p:nvPr>
            <p:ph sz="quarter" idx="14"/>
          </p:nvPr>
        </p:nvSpPr>
        <p:spPr>
          <a:xfrm>
            <a:off x="507195" y="1511188"/>
            <a:ext cx="10941855" cy="4500000"/>
          </a:xfrm>
        </p:spPr>
        <p:txBody>
          <a:bodyPr/>
          <a:lstStyle/>
          <a:p>
            <a:pPr algn="just"/>
            <a:r>
              <a:rPr lang="es-ES" sz="2000" dirty="0"/>
              <a:t>Se entiende por </a:t>
            </a:r>
            <a:r>
              <a:rPr lang="es-ES" sz="2000" i="1" dirty="0"/>
              <a:t>discriminación</a:t>
            </a:r>
            <a:r>
              <a:rPr lang="es-ES" sz="2000" dirty="0"/>
              <a:t> cualquier forma de distinción, exclusión o restricción por razón de características tales como la raza, el género, la orientación sexual, la discapacidad, etc. con el objetivo o el efecto de debilitar o anular el reconocimiento y el disfrute de ejercer, en igualdad de condiciones con el resto de las personas, los derechos humanos y las libertades fundamentales en los ámbitos político, económico, social, cultural, civil o en cualquier otro.</a:t>
            </a:r>
          </a:p>
          <a:p>
            <a:pPr algn="just"/>
            <a:r>
              <a:rPr lang="es-ES" sz="2000" dirty="0"/>
              <a:t>La discriminación también se puede definir, de una manera más sencilla, como el hecho de que algunas personas reciban un tratamiento diferente a otras debido a una o más de las características que tienen o que los demás perciben que tienen y, en consecuencia, que acabe privándoselas de sus derechos humanos. </a:t>
            </a:r>
          </a:p>
          <a:p>
            <a:pPr marL="0" indent="0" algn="just">
              <a:buNone/>
            </a:pPr>
            <a:endParaRPr lang="en-US" sz="2000" dirty="0"/>
          </a:p>
        </p:txBody>
      </p:sp>
      <p:sp>
        <p:nvSpPr>
          <p:cNvPr id="5" name="Title 4">
            <a:extLst>
              <a:ext uri="{FF2B5EF4-FFF2-40B4-BE49-F238E27FC236}">
                <a16:creationId xmlns:a16="http://schemas.microsoft.com/office/drawing/2014/main" id="{EBD34ACE-AE27-1E48-9996-2A62DD01500C}"/>
              </a:ext>
            </a:extLst>
          </p:cNvPr>
          <p:cNvSpPr>
            <a:spLocks noGrp="1"/>
          </p:cNvSpPr>
          <p:nvPr>
            <p:ph type="title"/>
          </p:nvPr>
        </p:nvSpPr>
        <p:spPr/>
        <p:txBody>
          <a:bodyPr/>
          <a:lstStyle/>
          <a:p>
            <a:r>
              <a:rPr lang="en-US" sz="2800" dirty="0" err="1"/>
              <a:t>Presentación</a:t>
            </a:r>
            <a:r>
              <a:rPr lang="en-US" sz="2800" dirty="0"/>
              <a:t>: </a:t>
            </a:r>
            <a:r>
              <a:rPr lang="en-US" sz="2800" dirty="0" err="1"/>
              <a:t>Definir</a:t>
            </a:r>
            <a:r>
              <a:rPr lang="en-US" sz="2800" dirty="0"/>
              <a:t> la </a:t>
            </a:r>
            <a:r>
              <a:rPr lang="en-US" sz="2800" dirty="0" err="1"/>
              <a:t>discriminación</a:t>
            </a:r>
            <a:r>
              <a:rPr lang="en-US" sz="2800" dirty="0"/>
              <a:t> - 1 </a:t>
            </a:r>
          </a:p>
        </p:txBody>
      </p:sp>
    </p:spTree>
    <p:extLst>
      <p:ext uri="{BB962C8B-B14F-4D97-AF65-F5344CB8AC3E}">
        <p14:creationId xmlns:p14="http://schemas.microsoft.com/office/powerpoint/2010/main" val="29991459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59F6B8-D64B-47F4-BB6B-ED985F847199}"/>
              </a:ext>
            </a:extLst>
          </p:cNvPr>
          <p:cNvSpPr>
            <a:spLocks noGrp="1"/>
          </p:cNvSpPr>
          <p:nvPr>
            <p:ph idx="1"/>
          </p:nvPr>
        </p:nvSpPr>
        <p:spPr>
          <a:xfrm>
            <a:off x="381000" y="1390650"/>
            <a:ext cx="11410950" cy="4494576"/>
          </a:xfrm>
        </p:spPr>
        <p:txBody>
          <a:bodyPr/>
          <a:lstStyle/>
          <a:p>
            <a:pPr marL="0" indent="0" algn="just">
              <a:buNone/>
            </a:pPr>
            <a:r>
              <a:rPr lang="es-ES" sz="1450" dirty="0"/>
              <a:t>Amelia es una mujer joven a la que han diagnosticado síndrome de Down. Al nacer, el personal del hospital dijo a sus padres que era una causa perdida y que lo más conveniente era renunciar a ella e internarla en una institución. Debido a la falta de apoyo en la comunidad, sus padres así lo hicieron, a regañadientes, pensando que aquello le daría más oportunidades en la vida. Como consecuencia, Amelia se pasó la infancia en un orfanato para niños con discapacidad. Solo recibió la educación que se daba en el orfanato, y que era muy limitada. No tuvo la oportunidad de ir a la escuela como el resto de los niños. Cuando cumplió 18 años, la trasladaron a una institución para adultos.  </a:t>
            </a:r>
          </a:p>
          <a:p>
            <a:pPr marL="0" indent="0" algn="just">
              <a:buNone/>
            </a:pPr>
            <a:r>
              <a:rPr lang="es-ES" sz="1450" dirty="0"/>
              <a:t> Un día, un equipo de una cadena de televisión nacional fue a aquella institución a filmar un documental sobre las personas que vivían allí. No se pidió permiso a los residentes para filmarlos y, cuando el documental se emitió por televisión, muchos de ellos, incluyendo Amelia, eran claramente identificables. También se reveló información médica. El documental mostraba a los residentes desde una perspectiva muy negativa y estigmatizadora. </a:t>
            </a:r>
          </a:p>
          <a:p>
            <a:pPr marL="0" indent="0" algn="just">
              <a:buNone/>
            </a:pPr>
            <a:r>
              <a:rPr lang="en-GB" sz="1450" dirty="0"/>
              <a:t>.</a:t>
            </a:r>
            <a:r>
              <a:rPr lang="es-ES" sz="1450" dirty="0"/>
              <a:t>El documental llamó la atención de una ONG nacional de defensa de los derechos humanos, que decidió ofrecer ayuda a los residentes. Cuando visitaron la institución y hablaron con Amelia, les explicó que estaba muy triste por las imágenes que habían proyectado de ella en la televisión y que no sabía lo que podía hacer. También les explicó que no le gustaba vivir allí, pero que era lo único que había conocido en su vida y que tenía miedo de vivir en el exterior, sola. </a:t>
            </a:r>
          </a:p>
          <a:p>
            <a:pPr marL="0" indent="0" algn="just">
              <a:buNone/>
            </a:pPr>
            <a:r>
              <a:rPr lang="es-ES" sz="1450" dirty="0"/>
              <a:t>Desde la ONG le ofrecieron ponerla en contacto con un servicio de asistencia legal para reclamar daños y perjuicios por el documental y asegurarse de que no se volvería a emitir en el futuro. Amelia aceptó y, con la ayuda del servicio legal, inició un procedimiento legal. Sin embargo, cuando recibió la documentación, estaba escrita en un cuerpo de letra muy reducido y llena de palabras que no entendía. Al principio se alteró mucho, pero la asistencia legal le ofrecieron reunirse con ella para explicarle la documentación y ayudarla a cumplimentarla. Con el tiempo, su demanda dio fruto. </a:t>
            </a:r>
          </a:p>
          <a:p>
            <a:pPr marL="0" indent="0" algn="just">
              <a:buNone/>
            </a:pPr>
            <a:r>
              <a:rPr lang="es-ES" sz="1450" dirty="0"/>
              <a:t> 	La ONG también la ayudó a trasladarse a una vivienda tutelada de la comunidad con otros dos residentes. Transcurridos unos meses, cogió 	confianza y  decidió iniciar una formación vocacional como parte de un programa de empleo. </a:t>
            </a:r>
            <a:endParaRPr lang="x-none" sz="1450" dirty="0"/>
          </a:p>
        </p:txBody>
      </p:sp>
      <p:sp>
        <p:nvSpPr>
          <p:cNvPr id="6"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p:txBody>
          <a:bodyPr/>
          <a:lstStyle/>
          <a:p>
            <a:r>
              <a:rPr lang="en-GB" dirty="0" err="1"/>
              <a:t>Opción</a:t>
            </a:r>
            <a:r>
              <a:rPr lang="en-GB" dirty="0"/>
              <a:t> 1: </a:t>
            </a:r>
            <a:r>
              <a:rPr lang="en-GB" dirty="0" err="1"/>
              <a:t>Caso</a:t>
            </a:r>
            <a:r>
              <a:rPr lang="en-GB" dirty="0"/>
              <a:t> largo A (a)</a:t>
            </a:r>
            <a:endParaRPr lang="en-US"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Tree>
    <p:extLst>
      <p:ext uri="{BB962C8B-B14F-4D97-AF65-F5344CB8AC3E}">
        <p14:creationId xmlns:p14="http://schemas.microsoft.com/office/powerpoint/2010/main" val="19507545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CCA10-CD86-424E-B319-B551396741DA}"/>
              </a:ext>
            </a:extLst>
          </p:cNvPr>
          <p:cNvSpPr>
            <a:spLocks noGrp="1"/>
          </p:cNvSpPr>
          <p:nvPr>
            <p:ph idx="1"/>
          </p:nvPr>
        </p:nvSpPr>
        <p:spPr/>
        <p:txBody>
          <a:bodyPr/>
          <a:lstStyle/>
          <a:p>
            <a:pPr marL="0" lvl="0" indent="0" algn="ctr">
              <a:buNone/>
            </a:pPr>
            <a:endParaRPr lang="en-GB" dirty="0"/>
          </a:p>
          <a:p>
            <a:pPr marL="0" lvl="0" indent="0" algn="ctr">
              <a:buNone/>
            </a:pPr>
            <a:endParaRPr lang="en-GB" b="1" i="1" dirty="0"/>
          </a:p>
          <a:p>
            <a:pPr marL="0" lvl="0" indent="0" algn="ctr">
              <a:buNone/>
            </a:pPr>
            <a:endParaRPr lang="en-GB" b="1" i="1" dirty="0"/>
          </a:p>
          <a:p>
            <a:pPr marL="0" lvl="0" indent="0" algn="ctr">
              <a:buNone/>
            </a:pPr>
            <a:r>
              <a:rPr lang="es-ES" sz="2500" b="1" i="1" dirty="0"/>
              <a:t>¿Qué artículos de la CDPD se han vulnerado? </a:t>
            </a:r>
            <a:endParaRPr lang="x-none" dirty="0"/>
          </a:p>
        </p:txBody>
      </p:sp>
      <p:sp>
        <p:nvSpPr>
          <p:cNvPr id="7"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en-GB" dirty="0" err="1"/>
              <a:t>Opción</a:t>
            </a:r>
            <a:r>
              <a:rPr lang="en-GB" dirty="0"/>
              <a:t> 1: </a:t>
            </a:r>
            <a:r>
              <a:rPr lang="en-GB" dirty="0" err="1"/>
              <a:t>Caso</a:t>
            </a:r>
            <a:r>
              <a:rPr lang="en-GB" dirty="0"/>
              <a:t> largo A (b)</a:t>
            </a:r>
            <a:endParaRPr lang="en-US" dirty="0"/>
          </a:p>
        </p:txBody>
      </p:sp>
      <p:sp>
        <p:nvSpPr>
          <p:cNvPr id="8"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Tree>
    <p:extLst>
      <p:ext uri="{BB962C8B-B14F-4D97-AF65-F5344CB8AC3E}">
        <p14:creationId xmlns:p14="http://schemas.microsoft.com/office/powerpoint/2010/main" val="16276812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49705-903C-4B84-A71C-10FF5439003D}"/>
              </a:ext>
            </a:extLst>
          </p:cNvPr>
          <p:cNvSpPr>
            <a:spLocks noGrp="1"/>
          </p:cNvSpPr>
          <p:nvPr>
            <p:ph idx="1"/>
          </p:nvPr>
        </p:nvSpPr>
        <p:spPr/>
        <p:txBody>
          <a:bodyPr/>
          <a:lstStyle/>
          <a:p>
            <a:pPr lvl="0"/>
            <a:endParaRPr lang="en-GB" dirty="0"/>
          </a:p>
          <a:p>
            <a:pPr marL="0" lvl="0" indent="0" algn="ctr">
              <a:buNone/>
            </a:pPr>
            <a:endParaRPr lang="en-GB" b="1" i="1" dirty="0"/>
          </a:p>
          <a:p>
            <a:pPr marL="0" lvl="0" indent="0" algn="ctr">
              <a:buNone/>
            </a:pPr>
            <a:endParaRPr lang="en-GB" b="1" i="1" dirty="0"/>
          </a:p>
          <a:p>
            <a:pPr marL="0" lvl="0" indent="0" algn="ctr">
              <a:buNone/>
            </a:pPr>
            <a:r>
              <a:rPr lang="es-ES" sz="2500" b="1" i="1" dirty="0"/>
              <a:t>¿Qué artículos de la CDPD se han respetado, protegido o ejercido? </a:t>
            </a:r>
            <a:endParaRPr lang="x-none" dirty="0"/>
          </a:p>
        </p:txBody>
      </p:sp>
      <p:sp>
        <p:nvSpPr>
          <p:cNvPr id="7"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en-GB" dirty="0" err="1"/>
              <a:t>Opción</a:t>
            </a:r>
            <a:r>
              <a:rPr lang="en-GB" dirty="0"/>
              <a:t> 1: </a:t>
            </a:r>
            <a:r>
              <a:rPr lang="en-GB" dirty="0" err="1"/>
              <a:t>Caso</a:t>
            </a:r>
            <a:r>
              <a:rPr lang="en-GB" dirty="0"/>
              <a:t> largo A (c)</a:t>
            </a:r>
            <a:endParaRPr lang="en-US" dirty="0"/>
          </a:p>
        </p:txBody>
      </p:sp>
      <p:sp>
        <p:nvSpPr>
          <p:cNvPr id="9"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Tree>
    <p:extLst>
      <p:ext uri="{BB962C8B-B14F-4D97-AF65-F5344CB8AC3E}">
        <p14:creationId xmlns:p14="http://schemas.microsoft.com/office/powerpoint/2010/main" val="38991739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A0CE7-D61A-45F4-9EFB-D17CA6A8855A}"/>
              </a:ext>
            </a:extLst>
          </p:cNvPr>
          <p:cNvSpPr>
            <a:spLocks noGrp="1"/>
          </p:cNvSpPr>
          <p:nvPr>
            <p:ph idx="1"/>
          </p:nvPr>
        </p:nvSpPr>
        <p:spPr>
          <a:xfrm>
            <a:off x="507205" y="1447800"/>
            <a:ext cx="11175995" cy="4643867"/>
          </a:xfrm>
        </p:spPr>
        <p:txBody>
          <a:bodyPr/>
          <a:lstStyle/>
          <a:p>
            <a:pPr marL="0" indent="0" algn="just">
              <a:buNone/>
            </a:pPr>
            <a:r>
              <a:rPr lang="es-ES" sz="1500" dirty="0"/>
              <a:t>Hace dos meses, Karim notó que perdía el control y, abatido por una triste perspectiva, no pudo levantarse de la cama durante días. Karim quería ponerse a dormir y no despertarse; estaba tan desesperanzado que intentó quitarse la vida. Lo ingresaron en un hospital, donde le trataron las heridas físicas. Posteriormente le internaron, sin su consentimiento, en una unidad psiquiátrica. Durante el tiempo que pasó allí, estuvo atado a una cama, lo medicaron en contra de su voluntad, estuvo aislado en una habitación y no le consultaron en cuanto a sus opciones. Oyó por casualidad al personal hablar de su asistencia sanitaria y cómo compartían datos personales suyos, que cualquiera podía oír. Quería marcharse, pero no le permitían llamar a su padre. Ahora Karim se muestra reticente a hablar abiertamente de sus pensamientos de desesperanza por miedo a que lo vuelvan a encerrar.   </a:t>
            </a:r>
          </a:p>
          <a:p>
            <a:pPr marL="0" indent="0" algn="just">
              <a:buNone/>
            </a:pPr>
            <a:r>
              <a:rPr lang="es-ES" sz="1500" dirty="0"/>
              <a:t>Recientemente, Karim ha perdido el interés en pasar tiempo con su familia y sus amistades. Tiene épocas de poca energía, le abruma la perspectiva de ver a otras personas y evita cualquier interacción. Su madre le dice que madure y que no hable de sus sentimientos con nadie de fuera de la familia para no avergonzarles.   </a:t>
            </a:r>
          </a:p>
          <a:p>
            <a:pPr marL="0" indent="0" algn="just">
              <a:buNone/>
            </a:pPr>
            <a:r>
              <a:rPr lang="es-ES" sz="1500" dirty="0"/>
              <a:t>Karim no terminó la escuela y tiene la sensación de que sus oportunidades laborales son limitadas, y tiene falta de confianza en sí mismo. Cuando ha conseguido tener un trabajo estable, ha encontrado dificultades para conservarlo a largo plazo. En un trabajo reciente en una cafetería, su jefe lo echó transcurridas unas pocas semanas sin explicación alguna. Sigue buscando trabajo, pero teme que lo rechacen otra vez.  </a:t>
            </a:r>
          </a:p>
          <a:p>
            <a:pPr marL="0" indent="0" algn="just">
              <a:buNone/>
            </a:pPr>
            <a:r>
              <a:rPr lang="es-ES" sz="1500" dirty="0"/>
              <a:t> Después de darle el alta del hospital, su padre le impidió que le ayudara a cuidar de los hijos de su hermana. Alegó que le preocupaba que les hiciera daño. Karim sigue teniendo esperanzas de volver a la escuela, encontrar un trabajo y tener una relación. Quiere tener una vida normal y volver a reír con sus amigos. </a:t>
            </a:r>
          </a:p>
          <a:p>
            <a:pPr algn="just"/>
            <a:endParaRPr lang="x-none" sz="1500"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
        <p:nvSpPr>
          <p:cNvPr id="8"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en-GB" dirty="0" err="1"/>
              <a:t>Opción</a:t>
            </a:r>
            <a:r>
              <a:rPr lang="en-GB" dirty="0"/>
              <a:t> 1: </a:t>
            </a:r>
            <a:r>
              <a:rPr lang="en-GB" dirty="0" err="1"/>
              <a:t>Caso</a:t>
            </a:r>
            <a:r>
              <a:rPr lang="en-GB" dirty="0"/>
              <a:t> largo B (a)</a:t>
            </a:r>
            <a:endParaRPr lang="en-US" dirty="0"/>
          </a:p>
        </p:txBody>
      </p:sp>
    </p:spTree>
    <p:extLst>
      <p:ext uri="{BB962C8B-B14F-4D97-AF65-F5344CB8AC3E}">
        <p14:creationId xmlns:p14="http://schemas.microsoft.com/office/powerpoint/2010/main" val="17530308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0B3832-620B-4DC0-8D50-ADC30A1275C7}"/>
              </a:ext>
            </a:extLst>
          </p:cNvPr>
          <p:cNvSpPr>
            <a:spLocks noGrp="1"/>
          </p:cNvSpPr>
          <p:nvPr>
            <p:ph idx="1"/>
          </p:nvPr>
        </p:nvSpPr>
        <p:spPr/>
        <p:txBody>
          <a:bodyPr/>
          <a:lstStyle/>
          <a:p>
            <a:endParaRPr lang="en-GB" dirty="0"/>
          </a:p>
          <a:p>
            <a:endParaRPr lang="en-GB" dirty="0"/>
          </a:p>
          <a:p>
            <a:pPr marL="0" indent="0" algn="ctr">
              <a:buNone/>
            </a:pPr>
            <a:r>
              <a:rPr lang="es-ES" sz="2500" b="1" i="1" dirty="0"/>
              <a:t>¿Qué artículos de la CDPD se han vulnerado? </a:t>
            </a:r>
            <a:endParaRPr lang="x-none" sz="2500" b="1" i="1"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
        <p:nvSpPr>
          <p:cNvPr id="8" name="Text Placeholder 5">
            <a:extLst>
              <a:ext uri="{FF2B5EF4-FFF2-40B4-BE49-F238E27FC236}">
                <a16:creationId xmlns:a16="http://schemas.microsoft.com/office/drawing/2014/main" id="{7C36B76D-8AD2-184F-AE59-4C14605C1E3B}"/>
              </a:ext>
            </a:extLst>
          </p:cNvPr>
          <p:cNvSpPr>
            <a:spLocks noGrp="1"/>
          </p:cNvSpPr>
          <p:nvPr>
            <p:ph type="body" sz="quarter" idx="13"/>
          </p:nvPr>
        </p:nvSpPr>
        <p:spPr>
          <a:xfrm>
            <a:off x="507207" y="946614"/>
            <a:ext cx="11174400" cy="360000"/>
          </a:xfrm>
        </p:spPr>
        <p:txBody>
          <a:bodyPr/>
          <a:lstStyle/>
          <a:p>
            <a:r>
              <a:rPr lang="en-GB" dirty="0" err="1"/>
              <a:t>Opción</a:t>
            </a:r>
            <a:r>
              <a:rPr lang="en-GB" dirty="0"/>
              <a:t> 1: </a:t>
            </a:r>
            <a:r>
              <a:rPr lang="en-GB" dirty="0" err="1"/>
              <a:t>Caso</a:t>
            </a:r>
            <a:r>
              <a:rPr lang="en-GB" dirty="0"/>
              <a:t> largo B (b)</a:t>
            </a:r>
            <a:endParaRPr lang="en-US" dirty="0"/>
          </a:p>
        </p:txBody>
      </p:sp>
    </p:spTree>
    <p:extLst>
      <p:ext uri="{BB962C8B-B14F-4D97-AF65-F5344CB8AC3E}">
        <p14:creationId xmlns:p14="http://schemas.microsoft.com/office/powerpoint/2010/main" val="14971239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69CD8-107F-408D-A9C7-D19E20FD638B}"/>
              </a:ext>
            </a:extLst>
          </p:cNvPr>
          <p:cNvSpPr>
            <a:spLocks noGrp="1"/>
          </p:cNvSpPr>
          <p:nvPr>
            <p:ph idx="1"/>
          </p:nvPr>
        </p:nvSpPr>
        <p:spPr/>
        <p:txBody>
          <a:bodyPr/>
          <a:lstStyle/>
          <a:p>
            <a:pPr algn="just"/>
            <a:endParaRPr lang="en-US" sz="2000" dirty="0"/>
          </a:p>
          <a:p>
            <a:pPr algn="just"/>
            <a:r>
              <a:rPr lang="es-ES" sz="2000" dirty="0"/>
              <a:t>Ahora revisaremos tres situaciones con personas con discapacidad psicosocial, intelectual o cognitiva implicadas (Anexo 1). </a:t>
            </a:r>
          </a:p>
          <a:p>
            <a:pPr algn="just"/>
            <a:r>
              <a:rPr lang="es-ES" sz="2000" dirty="0"/>
              <a:t>En cada situación, identificad los derechos que se niegan o se ejercen utilizando vuestra copia de los derechos de la CDPD (Anexo 3). </a:t>
            </a:r>
            <a:endParaRPr lang="x-none" sz="2000" dirty="0"/>
          </a:p>
        </p:txBody>
      </p:sp>
      <p:sp>
        <p:nvSpPr>
          <p:cNvPr id="6"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p:txBody>
          <a:bodyPr/>
          <a:lstStyle/>
          <a:p>
            <a:r>
              <a:rPr lang="en-GB" dirty="0" err="1"/>
              <a:t>Opción</a:t>
            </a:r>
            <a:r>
              <a:rPr lang="en-GB" dirty="0"/>
              <a:t> 2: </a:t>
            </a:r>
            <a:r>
              <a:rPr lang="en-GB" dirty="0" err="1"/>
              <a:t>Tres</a:t>
            </a:r>
            <a:r>
              <a:rPr lang="en-GB" dirty="0"/>
              <a:t> </a:t>
            </a:r>
            <a:r>
              <a:rPr lang="en-GB" dirty="0" err="1"/>
              <a:t>casos</a:t>
            </a:r>
            <a:r>
              <a:rPr lang="en-GB" dirty="0"/>
              <a:t> </a:t>
            </a:r>
            <a:r>
              <a:rPr lang="en-GB" dirty="0" err="1"/>
              <a:t>cortos</a:t>
            </a:r>
            <a:r>
              <a:rPr lang="en-GB" dirty="0"/>
              <a:t> (a)</a:t>
            </a:r>
            <a:endParaRPr lang="en-US"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Tree>
    <p:extLst>
      <p:ext uri="{BB962C8B-B14F-4D97-AF65-F5344CB8AC3E}">
        <p14:creationId xmlns:p14="http://schemas.microsoft.com/office/powerpoint/2010/main" val="18167375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C3CC5E-C118-4359-B087-01DB478D9B0F}"/>
              </a:ext>
            </a:extLst>
          </p:cNvPr>
          <p:cNvSpPr>
            <a:spLocks noGrp="1"/>
          </p:cNvSpPr>
          <p:nvPr>
            <p:ph idx="1"/>
          </p:nvPr>
        </p:nvSpPr>
        <p:spPr>
          <a:xfrm>
            <a:off x="507205" y="1771650"/>
            <a:ext cx="11094245" cy="4285258"/>
          </a:xfrm>
        </p:spPr>
        <p:txBody>
          <a:bodyPr/>
          <a:lstStyle/>
          <a:p>
            <a:pPr marL="0" indent="0" algn="just">
              <a:buNone/>
            </a:pPr>
            <a:r>
              <a:rPr lang="es-ES" sz="1600" dirty="0" err="1"/>
              <a:t>Minsuh</a:t>
            </a:r>
            <a:r>
              <a:rPr lang="es-ES" sz="1600" dirty="0"/>
              <a:t> es una mujer de 27 años. Cuando tenía 20, empezó a oír voces que la asustaban y a tener pensamientos sobre que había personas que intentaban transmitirle mensajes a través de la televisión. Las voces callaron durante unos años, y en aquella época se casó. También pudo recibir ayuda de un psicólogo y un terapeuta ocupacional que la ayudaron a resolver algunos problemas que la preocupaban.</a:t>
            </a:r>
          </a:p>
          <a:p>
            <a:pPr marL="0" indent="0" algn="just">
              <a:buNone/>
            </a:pPr>
            <a:r>
              <a:rPr lang="es-ES" sz="1600" dirty="0"/>
              <a:t>Recientemente, ha comenzado a oír voces nuevamente y cada vez estaba más angustiada, hasta el punto en que su marido decidió llamar al médico de urgencias. El médico ingresó a </a:t>
            </a:r>
            <a:r>
              <a:rPr lang="es-ES" sz="1600" dirty="0" err="1"/>
              <a:t>Minsuh</a:t>
            </a:r>
            <a:r>
              <a:rPr lang="es-ES" sz="1600" dirty="0"/>
              <a:t> en un hospital psiquiátrico en contra de su voluntad. El hospital está lejos de su ciudad y de sus seres queridos. En el hospital, a </a:t>
            </a:r>
            <a:r>
              <a:rPr lang="es-ES" sz="1600" dirty="0" err="1"/>
              <a:t>Minsuh</a:t>
            </a:r>
            <a:r>
              <a:rPr lang="es-ES" sz="1600" dirty="0"/>
              <a:t> le dicen que debe tomar un fármaco neuroléptico que ella no quiere tomar.</a:t>
            </a:r>
          </a:p>
          <a:p>
            <a:pPr marL="0" indent="0" algn="just">
              <a:buNone/>
            </a:pPr>
            <a:r>
              <a:rPr lang="es-ES" sz="1600" dirty="0"/>
              <a:t>El día en que la ingresaron, vio al personal hospitalario aplicando medidas restrictivas a un hombre y poniéndole una inyección. Le explicaron que lo hacían porque el hombre se negaba a tomarse la medicación. Asustada, acepta tomarse una medicación que la hace sentirse mal y desconectada de sus emociones. Se lo explica al médico, pero el médico solo le propone aumentar la dosis. No sabe qué hacer. Quiere salir del hospital y dejar de tomar la mediación, pero la falta de contacto con su familia y sus amigos la han dejado aislada y se siente sola, desalentada e indefensa ante su situación. </a:t>
            </a:r>
          </a:p>
          <a:p>
            <a:pPr marL="0" indent="0" algn="just">
              <a:buNone/>
            </a:pPr>
            <a:r>
              <a:rPr lang="es-ES" sz="1600" dirty="0"/>
              <a:t> </a:t>
            </a:r>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
        <p:nvSpPr>
          <p:cNvPr id="8"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a:xfrm>
            <a:off x="507207" y="946614"/>
            <a:ext cx="11174400" cy="360000"/>
          </a:xfrm>
        </p:spPr>
        <p:txBody>
          <a:bodyPr/>
          <a:lstStyle/>
          <a:p>
            <a:r>
              <a:rPr lang="en-GB" dirty="0" err="1"/>
              <a:t>Opción</a:t>
            </a:r>
            <a:r>
              <a:rPr lang="en-GB" dirty="0"/>
              <a:t> 2: </a:t>
            </a:r>
            <a:r>
              <a:rPr lang="en-GB" dirty="0" err="1"/>
              <a:t>Tres</a:t>
            </a:r>
            <a:r>
              <a:rPr lang="en-GB" dirty="0"/>
              <a:t> </a:t>
            </a:r>
            <a:r>
              <a:rPr lang="en-GB" dirty="0" err="1"/>
              <a:t>casos</a:t>
            </a:r>
            <a:r>
              <a:rPr lang="en-GB" dirty="0"/>
              <a:t> </a:t>
            </a:r>
            <a:r>
              <a:rPr lang="en-GB" dirty="0" err="1"/>
              <a:t>cortos</a:t>
            </a:r>
            <a:r>
              <a:rPr lang="en-GB" dirty="0"/>
              <a:t> (a: La </a:t>
            </a:r>
            <a:r>
              <a:rPr lang="en-GB" dirty="0" err="1"/>
              <a:t>historia</a:t>
            </a:r>
            <a:r>
              <a:rPr lang="en-GB" dirty="0"/>
              <a:t> de </a:t>
            </a:r>
            <a:r>
              <a:rPr lang="en-GB" dirty="0" err="1"/>
              <a:t>Minsuh</a:t>
            </a:r>
            <a:r>
              <a:rPr lang="en-GB" dirty="0"/>
              <a:t>)</a:t>
            </a:r>
            <a:endParaRPr lang="en-US" dirty="0"/>
          </a:p>
        </p:txBody>
      </p:sp>
    </p:spTree>
    <p:extLst>
      <p:ext uri="{BB962C8B-B14F-4D97-AF65-F5344CB8AC3E}">
        <p14:creationId xmlns:p14="http://schemas.microsoft.com/office/powerpoint/2010/main" val="225546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0039F-2B3B-4BE7-8350-9EAE4C39DC31}"/>
              </a:ext>
            </a:extLst>
          </p:cNvPr>
          <p:cNvSpPr>
            <a:spLocks noGrp="1"/>
          </p:cNvSpPr>
          <p:nvPr>
            <p:ph idx="1"/>
          </p:nvPr>
        </p:nvSpPr>
        <p:spPr>
          <a:xfrm>
            <a:off x="495300" y="1638300"/>
            <a:ext cx="10858500" cy="4601488"/>
          </a:xfrm>
        </p:spPr>
        <p:txBody>
          <a:bodyPr/>
          <a:lstStyle/>
          <a:p>
            <a:pPr marL="0" indent="0" algn="just">
              <a:buNone/>
            </a:pPr>
            <a:r>
              <a:rPr lang="es-ES" sz="1600" dirty="0"/>
              <a:t> </a:t>
            </a:r>
          </a:p>
          <a:p>
            <a:pPr marL="0" indent="0" algn="just">
              <a:buNone/>
            </a:pPr>
            <a:r>
              <a:rPr lang="es-ES" sz="1600" dirty="0"/>
              <a:t>Claire es una mujer de 35 años con una discapacidad intelectual. Vive con su familia y su madre es su principal cuidadora. Tiene muchas amistades en el vecindario y las visita cuando quiere. Claire trabaja en un restaurante local y disfruta recibiendo a clientes nuevos y viéndoles marchar felices tras disfrutar de una buena comida. En su tiempo libre, Claire juega al bádminton en un club deportivo local. También forma parte de un grupo que ayuda a personas con discapacidad intelectual. El verano que viene espera haber ahorrado suficiente dinero para hacer un viaje corto con algunos amigos. </a:t>
            </a:r>
          </a:p>
          <a:p>
            <a:pPr marL="0" indent="0" algn="just">
              <a:buNone/>
            </a:pPr>
            <a:endParaRPr lang="x-none" sz="1600"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
        <p:nvSpPr>
          <p:cNvPr id="8"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a:xfrm>
            <a:off x="507207" y="946614"/>
            <a:ext cx="11174400" cy="360000"/>
          </a:xfrm>
        </p:spPr>
        <p:txBody>
          <a:bodyPr/>
          <a:lstStyle/>
          <a:p>
            <a:r>
              <a:rPr lang="en-GB" dirty="0" err="1"/>
              <a:t>Opción</a:t>
            </a:r>
            <a:r>
              <a:rPr lang="en-GB" dirty="0"/>
              <a:t> 2: </a:t>
            </a:r>
            <a:r>
              <a:rPr lang="en-GB" dirty="0" err="1"/>
              <a:t>Tres</a:t>
            </a:r>
            <a:r>
              <a:rPr lang="en-GB" dirty="0"/>
              <a:t> </a:t>
            </a:r>
            <a:r>
              <a:rPr lang="en-GB" dirty="0" err="1"/>
              <a:t>casos</a:t>
            </a:r>
            <a:r>
              <a:rPr lang="en-GB" dirty="0"/>
              <a:t> </a:t>
            </a:r>
            <a:r>
              <a:rPr lang="en-GB" dirty="0" err="1"/>
              <a:t>cortos</a:t>
            </a:r>
            <a:r>
              <a:rPr lang="en-GB" dirty="0"/>
              <a:t> (b: La </a:t>
            </a:r>
            <a:r>
              <a:rPr lang="en-GB" dirty="0" err="1"/>
              <a:t>historia</a:t>
            </a:r>
            <a:r>
              <a:rPr lang="en-GB" dirty="0"/>
              <a:t> de Claire)</a:t>
            </a:r>
            <a:endParaRPr lang="en-US" dirty="0"/>
          </a:p>
        </p:txBody>
      </p:sp>
    </p:spTree>
    <p:extLst>
      <p:ext uri="{BB962C8B-B14F-4D97-AF65-F5344CB8AC3E}">
        <p14:creationId xmlns:p14="http://schemas.microsoft.com/office/powerpoint/2010/main" val="9572911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60369-D2D5-4B5F-A08C-E5BD68B25FD2}"/>
              </a:ext>
            </a:extLst>
          </p:cNvPr>
          <p:cNvSpPr>
            <a:spLocks noGrp="1"/>
          </p:cNvSpPr>
          <p:nvPr>
            <p:ph idx="1"/>
          </p:nvPr>
        </p:nvSpPr>
        <p:spPr>
          <a:xfrm>
            <a:off x="457200" y="1411386"/>
            <a:ext cx="10934700" cy="4500000"/>
          </a:xfrm>
        </p:spPr>
        <p:txBody>
          <a:bodyPr/>
          <a:lstStyle/>
          <a:p>
            <a:pPr marL="0" indent="0">
              <a:buNone/>
            </a:pPr>
            <a:endParaRPr lang="es-ES" sz="1600" dirty="0"/>
          </a:p>
          <a:p>
            <a:pPr marL="0" indent="0" algn="just">
              <a:buNone/>
            </a:pPr>
            <a:r>
              <a:rPr lang="es-ES" sz="1600" dirty="0" err="1"/>
              <a:t>Pradeep</a:t>
            </a:r>
            <a:r>
              <a:rPr lang="es-ES" sz="1600" dirty="0"/>
              <a:t> es un hombre de 75 años con demencia. Desde hace un tiempo vive en una pequeña y agradable residencia de su comunidad, donde está encantado. Su principal cuidadora en la residencia, </a:t>
            </a:r>
            <a:r>
              <a:rPr lang="es-ES" sz="1600" dirty="0" err="1"/>
              <a:t>Seema</a:t>
            </a:r>
            <a:r>
              <a:rPr lang="es-ES" sz="1600" dirty="0"/>
              <a:t>, sabe que, a veces, </a:t>
            </a:r>
            <a:r>
              <a:rPr lang="es-ES" sz="1600" dirty="0" err="1"/>
              <a:t>Pradeep</a:t>
            </a:r>
            <a:r>
              <a:rPr lang="es-ES" sz="1600" dirty="0"/>
              <a:t> puede actuar de una manera que desconcierta a las personas. En estas situaciones, </a:t>
            </a:r>
            <a:r>
              <a:rPr lang="es-ES" sz="1600" dirty="0" err="1"/>
              <a:t>Seema</a:t>
            </a:r>
            <a:r>
              <a:rPr lang="es-ES" sz="1600" dirty="0"/>
              <a:t> sabe cómo ayudarlo a recuperar el control con serenidad. Sin embargo, </a:t>
            </a:r>
            <a:r>
              <a:rPr lang="es-ES" sz="1600" dirty="0" err="1"/>
              <a:t>Seema</a:t>
            </a:r>
            <a:r>
              <a:rPr lang="es-ES" sz="1600" dirty="0"/>
              <a:t> ha estado de baja unas semanas, durante las cuales la ha sustituido </a:t>
            </a:r>
            <a:r>
              <a:rPr lang="es-ES" sz="1600" dirty="0" err="1"/>
              <a:t>Vikram</a:t>
            </a:r>
            <a:r>
              <a:rPr lang="es-ES" sz="1600" dirty="0"/>
              <a:t>, que no conoce tan bien a </a:t>
            </a:r>
            <a:r>
              <a:rPr lang="es-ES" sz="1600" dirty="0" err="1"/>
              <a:t>Pradeep</a:t>
            </a:r>
            <a:r>
              <a:rPr lang="es-ES" sz="1600" dirty="0"/>
              <a:t> y no entiende sus acciones ni conducta cuando se altera. </a:t>
            </a:r>
          </a:p>
          <a:p>
            <a:pPr marL="0" indent="0" algn="just">
              <a:buNone/>
            </a:pPr>
            <a:r>
              <a:rPr lang="es-ES" sz="1600" dirty="0"/>
              <a:t>Un día, </a:t>
            </a:r>
            <a:r>
              <a:rPr lang="es-ES" sz="1600" dirty="0" err="1"/>
              <a:t>Pradeep</a:t>
            </a:r>
            <a:r>
              <a:rPr lang="es-ES" sz="1600" dirty="0"/>
              <a:t> se altera y se muestra especialmente agitado. </a:t>
            </a:r>
            <a:r>
              <a:rPr lang="es-ES" sz="1600" dirty="0" err="1"/>
              <a:t>Vikram</a:t>
            </a:r>
            <a:r>
              <a:rPr lang="es-ES" sz="1600" dirty="0"/>
              <a:t> intenta darle medicación sedativa, pero </a:t>
            </a:r>
            <a:r>
              <a:rPr lang="es-ES" sz="1600" dirty="0" err="1"/>
              <a:t>Pradeep</a:t>
            </a:r>
            <a:r>
              <a:rPr lang="es-ES" sz="1600" dirty="0"/>
              <a:t> se niega a tomarla. Entonces </a:t>
            </a:r>
            <a:r>
              <a:rPr lang="es-ES" sz="1600" dirty="0" err="1"/>
              <a:t>Vikram</a:t>
            </a:r>
            <a:r>
              <a:rPr lang="es-ES" sz="1600" dirty="0"/>
              <a:t> ata a </a:t>
            </a:r>
            <a:r>
              <a:rPr lang="es-ES" sz="1600" dirty="0" err="1"/>
              <a:t>Pradeep</a:t>
            </a:r>
            <a:r>
              <a:rPr lang="es-ES" sz="1600" dirty="0"/>
              <a:t> a la cama y le da la medicación a la fuerza. Cuando sus parientes vienen a visitarlo, notan que </a:t>
            </a:r>
            <a:r>
              <a:rPr lang="es-ES" sz="1600" dirty="0" err="1"/>
              <a:t>Pradeep</a:t>
            </a:r>
            <a:r>
              <a:rPr lang="es-ES" sz="1600" dirty="0"/>
              <a:t> tiene varios moratones en el cuerpo. </a:t>
            </a:r>
            <a:r>
              <a:rPr lang="es-ES" sz="1600" dirty="0" err="1"/>
              <a:t>Pradeep</a:t>
            </a:r>
            <a:r>
              <a:rPr lang="es-ES" sz="1600" dirty="0"/>
              <a:t> les dice que su nuevo cuidador en la residencia lo ha tratado con violencia. Sus familiares se alteran mucho por el tratamiento que ha recibido </a:t>
            </a:r>
            <a:r>
              <a:rPr lang="es-ES" sz="1600" dirty="0" err="1"/>
              <a:t>Pradeep</a:t>
            </a:r>
            <a:r>
              <a:rPr lang="es-ES" sz="1600" dirty="0"/>
              <a:t> y piden explicaciones al personal de la residencia. Exigen a la dirección que tome medidas para que la situación no se vuelva a producir. </a:t>
            </a:r>
            <a:endParaRPr lang="x-none" sz="1600" dirty="0"/>
          </a:p>
        </p:txBody>
      </p:sp>
      <p:sp>
        <p:nvSpPr>
          <p:cNvPr id="7" name="Title 1">
            <a:extLst>
              <a:ext uri="{FF2B5EF4-FFF2-40B4-BE49-F238E27FC236}">
                <a16:creationId xmlns:a16="http://schemas.microsoft.com/office/drawing/2014/main" id="{10D0FC1D-138E-4463-A2CC-D992245525E3}"/>
              </a:ext>
            </a:extLst>
          </p:cNvPr>
          <p:cNvSpPr>
            <a:spLocks noGrp="1"/>
          </p:cNvSpPr>
          <p:nvPr>
            <p:ph type="title"/>
          </p:nvPr>
        </p:nvSpPr>
        <p:spPr>
          <a:xfrm>
            <a:off x="389639" y="506412"/>
            <a:ext cx="9792000" cy="432000"/>
          </a:xfrm>
        </p:spPr>
        <p:txBody>
          <a:bodyPr/>
          <a:lstStyle/>
          <a:p>
            <a:r>
              <a:rPr lang="en-GB" sz="2800" dirty="0" err="1"/>
              <a:t>Exercicio</a:t>
            </a:r>
            <a:r>
              <a:rPr lang="en-GB" sz="2800" dirty="0"/>
              <a:t> 4.1: </a:t>
            </a:r>
            <a:r>
              <a:rPr lang="en-GB" sz="2800" dirty="0" err="1"/>
              <a:t>Diferentes</a:t>
            </a:r>
            <a:r>
              <a:rPr lang="en-GB" sz="2800" dirty="0"/>
              <a:t> </a:t>
            </a:r>
            <a:r>
              <a:rPr lang="en-GB" sz="2800" dirty="0" err="1"/>
              <a:t>casos</a:t>
            </a:r>
            <a:endParaRPr lang="x-none" sz="2800" dirty="0"/>
          </a:p>
        </p:txBody>
      </p:sp>
      <p:sp>
        <p:nvSpPr>
          <p:cNvPr id="8" name="Text Placeholder 5">
            <a:extLst>
              <a:ext uri="{FF2B5EF4-FFF2-40B4-BE49-F238E27FC236}">
                <a16:creationId xmlns:a16="http://schemas.microsoft.com/office/drawing/2014/main" id="{6C08B1CA-8355-104A-93AC-DDF1942F3787}"/>
              </a:ext>
            </a:extLst>
          </p:cNvPr>
          <p:cNvSpPr>
            <a:spLocks noGrp="1"/>
          </p:cNvSpPr>
          <p:nvPr>
            <p:ph type="body" sz="quarter" idx="13"/>
          </p:nvPr>
        </p:nvSpPr>
        <p:spPr>
          <a:xfrm>
            <a:off x="507207" y="946614"/>
            <a:ext cx="11174400" cy="360000"/>
          </a:xfrm>
        </p:spPr>
        <p:txBody>
          <a:bodyPr/>
          <a:lstStyle/>
          <a:p>
            <a:r>
              <a:rPr lang="en-GB" dirty="0" err="1"/>
              <a:t>Opción</a:t>
            </a:r>
            <a:r>
              <a:rPr lang="en-GB" dirty="0"/>
              <a:t> 2: </a:t>
            </a:r>
            <a:r>
              <a:rPr lang="en-GB" dirty="0" err="1"/>
              <a:t>Tres</a:t>
            </a:r>
            <a:r>
              <a:rPr lang="en-GB" dirty="0"/>
              <a:t> </a:t>
            </a:r>
            <a:r>
              <a:rPr lang="en-GB" dirty="0" err="1"/>
              <a:t>casos</a:t>
            </a:r>
            <a:r>
              <a:rPr lang="en-GB" dirty="0"/>
              <a:t> </a:t>
            </a:r>
            <a:r>
              <a:rPr lang="en-GB" dirty="0" err="1"/>
              <a:t>cortos</a:t>
            </a:r>
            <a:r>
              <a:rPr lang="en-GB" dirty="0"/>
              <a:t> (c: La </a:t>
            </a:r>
            <a:r>
              <a:rPr lang="en-GB" dirty="0" err="1"/>
              <a:t>historia</a:t>
            </a:r>
            <a:r>
              <a:rPr lang="en-GB" dirty="0"/>
              <a:t> de Pradeep)</a:t>
            </a:r>
            <a:endParaRPr lang="en-US" dirty="0"/>
          </a:p>
        </p:txBody>
      </p:sp>
    </p:spTree>
    <p:extLst>
      <p:ext uri="{BB962C8B-B14F-4D97-AF65-F5344CB8AC3E}">
        <p14:creationId xmlns:p14="http://schemas.microsoft.com/office/powerpoint/2010/main" val="16012661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98E2-6949-4944-8EEF-EA47C88BA059}"/>
              </a:ext>
            </a:extLst>
          </p:cNvPr>
          <p:cNvSpPr>
            <a:spLocks noGrp="1"/>
          </p:cNvSpPr>
          <p:nvPr>
            <p:ph type="title"/>
          </p:nvPr>
        </p:nvSpPr>
        <p:spPr>
          <a:xfrm>
            <a:off x="762000" y="2313946"/>
            <a:ext cx="10763250" cy="353054"/>
          </a:xfrm>
        </p:spPr>
        <p:txBody>
          <a:bodyPr/>
          <a:lstStyle/>
          <a:p>
            <a:pPr>
              <a:lnSpc>
                <a:spcPct val="100000"/>
              </a:lnSpc>
            </a:pPr>
            <a:r>
              <a:rPr lang="es-ES" sz="3600" dirty="0">
                <a:latin typeface="Century Gothic" panose="020B0502020202020204" pitchFamily="34" charset="0"/>
                <a:ea typeface="SimSun" panose="02010600030101010101" pitchFamily="2" charset="-122"/>
                <a:cs typeface="Calibri Light" panose="020F0302020204030204" pitchFamily="34" charset="0"/>
              </a:rPr>
              <a:t>Tema 5. Profundización en el artículo 12 - Igual reconocimiento como persona ante la ley</a:t>
            </a:r>
            <a:endParaRPr lang="x-none" sz="3600" b="1" dirty="0">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274538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475AC4-CB8C-FD42-9543-B503BD28ED8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921E69DD-64E0-9346-AE0F-D609EBC68D1D}"/>
              </a:ext>
            </a:extLst>
          </p:cNvPr>
          <p:cNvSpPr>
            <a:spLocks noGrp="1"/>
          </p:cNvSpPr>
          <p:nvPr>
            <p:ph sz="quarter" idx="14"/>
          </p:nvPr>
        </p:nvSpPr>
        <p:spPr>
          <a:xfrm>
            <a:off x="507195" y="1511188"/>
            <a:ext cx="10808505" cy="4500000"/>
          </a:xfrm>
        </p:spPr>
        <p:txBody>
          <a:bodyPr/>
          <a:lstStyle/>
          <a:p>
            <a:pPr algn="just"/>
            <a:r>
              <a:rPr lang="en-US" sz="2000" dirty="0"/>
              <a:t>Anastasia </a:t>
            </a:r>
            <a:r>
              <a:rPr lang="es-ES" sz="2000" dirty="0"/>
              <a:t>Anastasia vive en la zona más pobre de una gran metrópolis urbana. Hace unas cuantas semanas que tiene dolor de barriga. Dado que no tiene suficiente dinero para visitar a un médico privado, debe ir a urgencias de un hospital general. El personal de emergencias sabe que la policía la ha llevado allí previamente por motivos de salud mental. Cuando se queja al personal del dolor de barriga, le responden que son imaginaciones suyas y le dan el alta. Dos días después vuelve en ambulancia y le diagnostican una úlcera gastrointestinal. </a:t>
            </a:r>
            <a:endParaRPr lang="en-US" sz="2000" dirty="0"/>
          </a:p>
        </p:txBody>
      </p:sp>
      <p:sp>
        <p:nvSpPr>
          <p:cNvPr id="6" name="Title 4">
            <a:extLst>
              <a:ext uri="{FF2B5EF4-FFF2-40B4-BE49-F238E27FC236}">
                <a16:creationId xmlns:a16="http://schemas.microsoft.com/office/drawing/2014/main" id="{EBD34ACE-AE27-1E48-9996-2A62DD01500C}"/>
              </a:ext>
            </a:extLst>
          </p:cNvPr>
          <p:cNvSpPr>
            <a:spLocks noGrp="1"/>
          </p:cNvSpPr>
          <p:nvPr>
            <p:ph type="title"/>
          </p:nvPr>
        </p:nvSpPr>
        <p:spPr>
          <a:xfrm>
            <a:off x="392906" y="506412"/>
            <a:ext cx="9792000" cy="432000"/>
          </a:xfrm>
        </p:spPr>
        <p:txBody>
          <a:bodyPr/>
          <a:lstStyle/>
          <a:p>
            <a:r>
              <a:rPr lang="en-US" sz="2800" dirty="0" err="1"/>
              <a:t>Presentación</a:t>
            </a:r>
            <a:r>
              <a:rPr lang="en-US" sz="2800" dirty="0"/>
              <a:t>: </a:t>
            </a:r>
            <a:r>
              <a:rPr lang="en-US" sz="2800" dirty="0" err="1"/>
              <a:t>Definir</a:t>
            </a:r>
            <a:r>
              <a:rPr lang="en-US" sz="2800" dirty="0"/>
              <a:t> la </a:t>
            </a:r>
            <a:r>
              <a:rPr lang="en-US" sz="2800" dirty="0" err="1"/>
              <a:t>discriminación</a:t>
            </a:r>
            <a:r>
              <a:rPr lang="en-US" sz="2800" dirty="0"/>
              <a:t> - 2 </a:t>
            </a:r>
          </a:p>
        </p:txBody>
      </p:sp>
    </p:spTree>
    <p:extLst>
      <p:ext uri="{BB962C8B-B14F-4D97-AF65-F5344CB8AC3E}">
        <p14:creationId xmlns:p14="http://schemas.microsoft.com/office/powerpoint/2010/main" val="5978888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a:t>Ejercicio 5.1: Profundización en el artículo 12 - Igual reconocimiento como persona ante la ley </a:t>
            </a:r>
            <a:endParaRPr lang="x-none" sz="2800" dirty="0"/>
          </a:p>
        </p:txBody>
      </p:sp>
      <p:sp>
        <p:nvSpPr>
          <p:cNvPr id="3" name="Content Placeholder 2">
            <a:extLst>
              <a:ext uri="{FF2B5EF4-FFF2-40B4-BE49-F238E27FC236}">
                <a16:creationId xmlns:a16="http://schemas.microsoft.com/office/drawing/2014/main" id="{3AC4D8E4-505E-459E-8DFF-52C87D053409}"/>
              </a:ext>
            </a:extLst>
          </p:cNvPr>
          <p:cNvSpPr>
            <a:spLocks noGrp="1"/>
          </p:cNvSpPr>
          <p:nvPr>
            <p:ph idx="1"/>
          </p:nvPr>
        </p:nvSpPr>
        <p:spPr>
          <a:xfrm>
            <a:off x="507205" y="1978090"/>
            <a:ext cx="11175995" cy="4261698"/>
          </a:xfrm>
        </p:spPr>
        <p:txBody>
          <a:bodyPr/>
          <a:lstStyle/>
          <a:p>
            <a:pPr marL="0" indent="0" algn="just">
              <a:buNone/>
            </a:pPr>
            <a:r>
              <a:rPr lang="en-GB" sz="2000" dirty="0"/>
              <a:t>1. </a:t>
            </a:r>
            <a:r>
              <a:rPr lang="es-ES" sz="2000" dirty="0"/>
              <a:t>Los estados parte reafirman que las personas con discapacidad tienen derecho en todo lugar al reconocimiento de su personalidad jurídica</a:t>
            </a:r>
            <a:r>
              <a:rPr lang="en-GB" sz="2000" dirty="0"/>
              <a:t>. </a:t>
            </a:r>
            <a:endParaRPr lang="en-US" sz="2000" dirty="0"/>
          </a:p>
          <a:p>
            <a:pPr marL="0" indent="0" algn="just">
              <a:buNone/>
            </a:pPr>
            <a:r>
              <a:rPr lang="es-ES" sz="2000" b="1" dirty="0">
                <a:solidFill>
                  <a:schemeClr val="accent2"/>
                </a:solidFill>
              </a:rPr>
              <a:t>La ley debe reconocer que las personas con discapacidad son seres humanos con derechos y responsabilidades, como cualquier otra persona. </a:t>
            </a:r>
          </a:p>
          <a:p>
            <a:pPr marL="0" indent="0" algn="just">
              <a:buNone/>
            </a:pPr>
            <a:endParaRPr lang="es-ES" sz="2000" b="1" dirty="0">
              <a:solidFill>
                <a:schemeClr val="accent2"/>
              </a:solidFill>
            </a:endParaRPr>
          </a:p>
        </p:txBody>
      </p:sp>
      <p:sp>
        <p:nvSpPr>
          <p:cNvPr id="6" name="Text Placeholder 5">
            <a:extLst>
              <a:ext uri="{FF2B5EF4-FFF2-40B4-BE49-F238E27FC236}">
                <a16:creationId xmlns:a16="http://schemas.microsoft.com/office/drawing/2014/main" id="{B2079257-7830-134E-B928-9EADBDAAD5A6}"/>
              </a:ext>
            </a:extLst>
          </p:cNvPr>
          <p:cNvSpPr>
            <a:spLocks noGrp="1"/>
          </p:cNvSpPr>
          <p:nvPr>
            <p:ph type="body" sz="quarter" idx="13"/>
          </p:nvPr>
        </p:nvSpPr>
        <p:spPr>
          <a:xfrm>
            <a:off x="507207" y="1394482"/>
            <a:ext cx="11174400" cy="360000"/>
          </a:xfrm>
        </p:spPr>
        <p:txBody>
          <a:bodyPr/>
          <a:lstStyle/>
          <a:p>
            <a:r>
              <a:rPr lang="en-GB" dirty="0"/>
              <a:t>Párrafo1</a:t>
            </a:r>
            <a:endParaRPr lang="en-US" dirty="0"/>
          </a:p>
        </p:txBody>
      </p:sp>
    </p:spTree>
    <p:extLst>
      <p:ext uri="{BB962C8B-B14F-4D97-AF65-F5344CB8AC3E}">
        <p14:creationId xmlns:p14="http://schemas.microsoft.com/office/powerpoint/2010/main" val="3023148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EE2F0-F3E5-4375-B8B2-C29548772D4E}"/>
              </a:ext>
            </a:extLst>
          </p:cNvPr>
          <p:cNvSpPr>
            <a:spLocks noGrp="1"/>
          </p:cNvSpPr>
          <p:nvPr>
            <p:ph idx="1"/>
          </p:nvPr>
        </p:nvSpPr>
        <p:spPr/>
        <p:txBody>
          <a:bodyPr/>
          <a:lstStyle/>
          <a:p>
            <a:pPr marL="0" indent="0">
              <a:buNone/>
            </a:pPr>
            <a:endParaRPr lang="en-GB" sz="2000" dirty="0"/>
          </a:p>
          <a:p>
            <a:pPr marL="0" indent="0">
              <a:buNone/>
            </a:pPr>
            <a:r>
              <a:rPr lang="en-GB" sz="2000" dirty="0"/>
              <a:t>2</a:t>
            </a:r>
            <a:r>
              <a:rPr lang="es-ES" sz="2000" dirty="0"/>
              <a:t>. Los estados parte reconocen que las personas con discapacidad tienen capacidad jurídica en igualdad de condiciones con el resto en todos los aspectos de la vida</a:t>
            </a:r>
            <a:r>
              <a:rPr lang="en-GB" sz="2000" dirty="0"/>
              <a:t>.</a:t>
            </a:r>
            <a:endParaRPr lang="en-US" sz="2000" dirty="0"/>
          </a:p>
          <a:p>
            <a:pPr marL="0" indent="0" algn="just">
              <a:buNone/>
            </a:pPr>
            <a:r>
              <a:rPr lang="es-ES" sz="2000" b="1" dirty="0">
                <a:solidFill>
                  <a:schemeClr val="accent2"/>
                </a:solidFill>
              </a:rPr>
              <a:t>Las personas con discapacidad tienen los mismos derechos que el resto de personas y deben poderlos ejercer. Las personas con discapacidad deben ser capaces de actuar al amparo de la ley, lo que implica que pueden realizar transacciones y crear, modificar o poner fin a relaciones legales. Pueden tomar sus propias decisiones y los demás las deben respetar</a:t>
            </a:r>
            <a:r>
              <a:rPr lang="en-US" sz="2000" b="1" dirty="0">
                <a:solidFill>
                  <a:schemeClr val="accent2"/>
                </a:solidFill>
              </a:rPr>
              <a:t>.</a:t>
            </a:r>
            <a:endParaRPr lang="x-none" sz="2000" b="1" dirty="0">
              <a:solidFill>
                <a:schemeClr val="accent2"/>
              </a:solidFill>
            </a:endParaRPr>
          </a:p>
          <a:p>
            <a:endParaRPr lang="x-none" sz="2000" dirty="0"/>
          </a:p>
        </p:txBody>
      </p:sp>
      <p:sp>
        <p:nvSpPr>
          <p:cNvPr id="6" name="Text Placeholder 5">
            <a:extLst>
              <a:ext uri="{FF2B5EF4-FFF2-40B4-BE49-F238E27FC236}">
                <a16:creationId xmlns:a16="http://schemas.microsoft.com/office/drawing/2014/main" id="{A7270E2F-3FE0-B64D-8279-0517FFC46917}"/>
              </a:ext>
            </a:extLst>
          </p:cNvPr>
          <p:cNvSpPr>
            <a:spLocks noGrp="1"/>
          </p:cNvSpPr>
          <p:nvPr>
            <p:ph type="body" sz="quarter" idx="13"/>
          </p:nvPr>
        </p:nvSpPr>
        <p:spPr>
          <a:xfrm>
            <a:off x="507207" y="1394482"/>
            <a:ext cx="11174400" cy="360000"/>
          </a:xfrm>
        </p:spPr>
        <p:txBody>
          <a:bodyPr/>
          <a:lstStyle/>
          <a:p>
            <a:r>
              <a:rPr lang="en-GB" dirty="0" err="1"/>
              <a:t>Párrafo</a:t>
            </a:r>
            <a:r>
              <a:rPr lang="en-GB" dirty="0"/>
              <a:t> 2</a:t>
            </a:r>
            <a:endParaRPr lang="en-US" dirty="0"/>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a:t>Ejercicio 5.1: Profundización en el artículo 12 - Igual reconocimiento como persona ante la ley </a:t>
            </a:r>
            <a:endParaRPr lang="x-none" sz="2800" dirty="0"/>
          </a:p>
        </p:txBody>
      </p:sp>
    </p:spTree>
    <p:extLst>
      <p:ext uri="{BB962C8B-B14F-4D97-AF65-F5344CB8AC3E}">
        <p14:creationId xmlns:p14="http://schemas.microsoft.com/office/powerpoint/2010/main" val="12934678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A8EEB-3DD0-45C6-A93F-0E194CECC9C0}"/>
              </a:ext>
            </a:extLst>
          </p:cNvPr>
          <p:cNvSpPr>
            <a:spLocks noGrp="1"/>
          </p:cNvSpPr>
          <p:nvPr>
            <p:ph idx="1"/>
          </p:nvPr>
        </p:nvSpPr>
        <p:spPr>
          <a:xfrm>
            <a:off x="507205" y="1754482"/>
            <a:ext cx="11175995" cy="4485306"/>
          </a:xfrm>
        </p:spPr>
        <p:txBody>
          <a:bodyPr/>
          <a:lstStyle/>
          <a:p>
            <a:pPr marL="0" indent="0">
              <a:buNone/>
            </a:pPr>
            <a:endParaRPr lang="en-GB" sz="2000" dirty="0"/>
          </a:p>
          <a:p>
            <a:pPr marL="0" indent="0" algn="just">
              <a:buNone/>
            </a:pPr>
            <a:r>
              <a:rPr lang="es-ES" sz="2000" dirty="0"/>
              <a:t>3. Los estados parte deben adoptar las medidas pertinentes para proporcionar acceso a las personas con discapacidad al apoyo que puedan necesitar en el ejercicio de su capacidad jurídica</a:t>
            </a:r>
            <a:r>
              <a:rPr lang="en-GB" sz="2000" dirty="0"/>
              <a:t>. </a:t>
            </a:r>
            <a:endParaRPr lang="x-none" sz="2000" dirty="0"/>
          </a:p>
          <a:p>
            <a:pPr marL="0" indent="0">
              <a:buNone/>
            </a:pPr>
            <a:r>
              <a:rPr lang="es-ES" sz="2000" b="1" dirty="0">
                <a:solidFill>
                  <a:schemeClr val="accent2"/>
                </a:solidFill>
              </a:rPr>
              <a:t>Cuando las personas con discapacidad encuentran dificultades para tomar decisiones por sí mismas, tienen derecho a recibir ayuda para tomarlas</a:t>
            </a:r>
            <a:r>
              <a:rPr lang="en-US" sz="2000" b="1" dirty="0">
                <a:solidFill>
                  <a:schemeClr val="accent2"/>
                </a:solidFill>
              </a:rPr>
              <a:t>.</a:t>
            </a:r>
            <a:endParaRPr lang="x-none" sz="2000" b="1" dirty="0">
              <a:solidFill>
                <a:schemeClr val="accent2"/>
              </a:solidFill>
            </a:endParaRPr>
          </a:p>
        </p:txBody>
      </p:sp>
      <p:sp>
        <p:nvSpPr>
          <p:cNvPr id="6" name="Text Placeholder 5">
            <a:extLst>
              <a:ext uri="{FF2B5EF4-FFF2-40B4-BE49-F238E27FC236}">
                <a16:creationId xmlns:a16="http://schemas.microsoft.com/office/drawing/2014/main" id="{89EBDED3-F36C-9E47-95E1-A17A5B5E7709}"/>
              </a:ext>
            </a:extLst>
          </p:cNvPr>
          <p:cNvSpPr>
            <a:spLocks noGrp="1"/>
          </p:cNvSpPr>
          <p:nvPr>
            <p:ph type="body" sz="quarter" idx="13"/>
          </p:nvPr>
        </p:nvSpPr>
        <p:spPr>
          <a:xfrm>
            <a:off x="507207" y="1394482"/>
            <a:ext cx="11174400" cy="360000"/>
          </a:xfrm>
        </p:spPr>
        <p:txBody>
          <a:bodyPr/>
          <a:lstStyle/>
          <a:p>
            <a:r>
              <a:rPr lang="en-GB" dirty="0" err="1"/>
              <a:t>Párrafo</a:t>
            </a:r>
            <a:r>
              <a:rPr lang="en-GB" dirty="0"/>
              <a:t> 3</a:t>
            </a:r>
            <a:endParaRPr lang="en-US" dirty="0"/>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a:t>Ejercicio 5.1: Profundización en el artículo 12 - Igual reconocimiento como persona ante la ley </a:t>
            </a:r>
            <a:endParaRPr lang="x-none" sz="2800" dirty="0"/>
          </a:p>
        </p:txBody>
      </p:sp>
    </p:spTree>
    <p:extLst>
      <p:ext uri="{BB962C8B-B14F-4D97-AF65-F5344CB8AC3E}">
        <p14:creationId xmlns:p14="http://schemas.microsoft.com/office/powerpoint/2010/main" val="9878641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8D078-02F0-4EE0-9065-FCA4281FD152}"/>
              </a:ext>
            </a:extLst>
          </p:cNvPr>
          <p:cNvSpPr>
            <a:spLocks noGrp="1"/>
          </p:cNvSpPr>
          <p:nvPr>
            <p:ph idx="1"/>
          </p:nvPr>
        </p:nvSpPr>
        <p:spPr/>
        <p:txBody>
          <a:bodyPr/>
          <a:lstStyle/>
          <a:p>
            <a:pPr marL="0" indent="0" algn="just">
              <a:buNone/>
            </a:pPr>
            <a:r>
              <a:rPr lang="en-GB" sz="1800" dirty="0"/>
              <a:t>4. </a:t>
            </a:r>
            <a:r>
              <a:rPr lang="es-ES" sz="1800" dirty="0"/>
              <a:t>Los estados parte deben asegurar que en todas las medidas relativas al ejercicio de la capacidad jurídica se proporcionen salvaguardias adecuadas y efectivas para impedir los abusos, de conformidad con el derecho internacional en materia de derechos humanos. Estas salvaguardias deben asegurar que las medidas relativas al ejercicio de la capacidad jurídica respeten los derechos, la voluntad y las preferencias de la persona, que no haya conflicto de intereses ni influencia indebida, que sean proporcionales y adaptadas a las circunstancias de la persona, que se apliquen en el plazo más corto posible y que estén sujetos a exámenes periódicos por parte de una autoridad o un órgano judicial competente, independiente e imparcial. Las salvaguardias deben ser proporcionales al grado en que estas medidas afecten a los derechos y los intereses de las personas</a:t>
            </a:r>
            <a:r>
              <a:rPr lang="en-GB" sz="1800" dirty="0"/>
              <a:t>.</a:t>
            </a:r>
            <a:endParaRPr lang="x-none" sz="1800" dirty="0"/>
          </a:p>
          <a:p>
            <a:pPr marL="0" indent="0">
              <a:spcAft>
                <a:spcPts val="500"/>
              </a:spcAft>
              <a:buNone/>
            </a:pPr>
            <a:r>
              <a:rPr lang="en-US" sz="1800" b="1" dirty="0">
                <a:solidFill>
                  <a:schemeClr val="accent2"/>
                </a:solidFill>
              </a:rPr>
              <a:t>When people receive support to make decisions, they must be protected against possible abuse. Also:</a:t>
            </a:r>
            <a:endParaRPr lang="x-none" sz="1800" b="1" dirty="0">
              <a:solidFill>
                <a:schemeClr val="accent2"/>
              </a:solidFill>
            </a:endParaRPr>
          </a:p>
          <a:p>
            <a:pPr lvl="2">
              <a:spcAft>
                <a:spcPts val="500"/>
              </a:spcAft>
            </a:pPr>
            <a:r>
              <a:rPr lang="en-US" b="1" dirty="0">
                <a:solidFill>
                  <a:schemeClr val="accent2"/>
                </a:solidFill>
              </a:rPr>
              <a:t>The support that the person receives should respect the rights of the person and what the person wants;</a:t>
            </a:r>
            <a:endParaRPr lang="x-none" b="1" dirty="0">
              <a:solidFill>
                <a:schemeClr val="accent2"/>
              </a:solidFill>
            </a:endParaRPr>
          </a:p>
          <a:p>
            <a:pPr lvl="2">
              <a:spcAft>
                <a:spcPts val="500"/>
              </a:spcAft>
            </a:pPr>
            <a:r>
              <a:rPr lang="en-US" b="1" dirty="0">
                <a:solidFill>
                  <a:schemeClr val="accent2"/>
                </a:solidFill>
              </a:rPr>
              <a:t>It should not be in the interest of or benefit others;</a:t>
            </a:r>
            <a:endParaRPr lang="x-none" b="1" dirty="0">
              <a:solidFill>
                <a:schemeClr val="accent2"/>
              </a:solidFill>
            </a:endParaRPr>
          </a:p>
          <a:p>
            <a:pPr lvl="2">
              <a:spcAft>
                <a:spcPts val="500"/>
              </a:spcAft>
            </a:pPr>
            <a:r>
              <a:rPr lang="en-US" b="1" dirty="0">
                <a:solidFill>
                  <a:schemeClr val="accent2"/>
                </a:solidFill>
              </a:rPr>
              <a:t>The persons  providing support should not try to influence the person to make decisions they do not want to make</a:t>
            </a:r>
            <a:endParaRPr lang="x-none" b="1" dirty="0">
              <a:solidFill>
                <a:schemeClr val="accent2"/>
              </a:solidFill>
            </a:endParaRPr>
          </a:p>
          <a:p>
            <a:pPr lvl="2">
              <a:spcAft>
                <a:spcPts val="500"/>
              </a:spcAft>
            </a:pPr>
            <a:r>
              <a:rPr lang="en-US" b="1" dirty="0">
                <a:solidFill>
                  <a:schemeClr val="accent2"/>
                </a:solidFill>
              </a:rPr>
              <a:t>There should be the right amount of support for what the person needs;</a:t>
            </a:r>
            <a:endParaRPr lang="x-none" b="1" dirty="0">
              <a:solidFill>
                <a:schemeClr val="accent2"/>
              </a:solidFill>
            </a:endParaRPr>
          </a:p>
          <a:p>
            <a:pPr lvl="2">
              <a:spcAft>
                <a:spcPts val="500"/>
              </a:spcAft>
            </a:pPr>
            <a:r>
              <a:rPr lang="en-US" b="1" dirty="0">
                <a:solidFill>
                  <a:schemeClr val="accent2"/>
                </a:solidFill>
              </a:rPr>
              <a:t>The support should be for as short a time as possible;</a:t>
            </a:r>
            <a:endParaRPr lang="x-none" b="1" dirty="0">
              <a:solidFill>
                <a:schemeClr val="accent2"/>
              </a:solidFill>
            </a:endParaRPr>
          </a:p>
          <a:p>
            <a:pPr lvl="2">
              <a:spcAft>
                <a:spcPts val="500"/>
              </a:spcAft>
            </a:pPr>
            <a:r>
              <a:rPr lang="en-US" b="1" dirty="0">
                <a:solidFill>
                  <a:schemeClr val="accent2"/>
                </a:solidFill>
              </a:rPr>
              <a:t>It should be checked regularly by an authority which can be trusted.</a:t>
            </a:r>
            <a:endParaRPr lang="x-none" b="1" dirty="0">
              <a:solidFill>
                <a:schemeClr val="accent2"/>
              </a:solidFill>
            </a:endParaRPr>
          </a:p>
          <a:p>
            <a:endParaRPr lang="x-none" sz="1900" dirty="0"/>
          </a:p>
        </p:txBody>
      </p:sp>
      <p:sp>
        <p:nvSpPr>
          <p:cNvPr id="6" name="Text Placeholder 5">
            <a:extLst>
              <a:ext uri="{FF2B5EF4-FFF2-40B4-BE49-F238E27FC236}">
                <a16:creationId xmlns:a16="http://schemas.microsoft.com/office/drawing/2014/main" id="{A9B0737E-705D-3646-8ACB-A6A5CEBFCEE1}"/>
              </a:ext>
            </a:extLst>
          </p:cNvPr>
          <p:cNvSpPr>
            <a:spLocks noGrp="1"/>
          </p:cNvSpPr>
          <p:nvPr>
            <p:ph type="body" sz="quarter" idx="13"/>
          </p:nvPr>
        </p:nvSpPr>
        <p:spPr>
          <a:xfrm>
            <a:off x="507207" y="1394481"/>
            <a:ext cx="11174400" cy="360000"/>
          </a:xfrm>
        </p:spPr>
        <p:txBody>
          <a:bodyPr/>
          <a:lstStyle/>
          <a:p>
            <a:r>
              <a:rPr lang="en-GB" dirty="0" err="1"/>
              <a:t>Párrafo</a:t>
            </a:r>
            <a:r>
              <a:rPr lang="en-GB" dirty="0"/>
              <a:t> 4</a:t>
            </a:r>
            <a:endParaRPr lang="en-US" dirty="0"/>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a:t>Ejercicio 5.1: Profundización en el artículo 12 - Igual reconocimiento como persona ante la ley </a:t>
            </a:r>
            <a:endParaRPr lang="x-none" sz="2800" dirty="0"/>
          </a:p>
        </p:txBody>
      </p:sp>
    </p:spTree>
    <p:extLst>
      <p:ext uri="{BB962C8B-B14F-4D97-AF65-F5344CB8AC3E}">
        <p14:creationId xmlns:p14="http://schemas.microsoft.com/office/powerpoint/2010/main" val="36569162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C7520-32DF-46D7-9A0A-A73109101A6C}"/>
              </a:ext>
            </a:extLst>
          </p:cNvPr>
          <p:cNvSpPr>
            <a:spLocks noGrp="1"/>
          </p:cNvSpPr>
          <p:nvPr>
            <p:ph idx="1"/>
          </p:nvPr>
        </p:nvSpPr>
        <p:spPr>
          <a:xfrm>
            <a:off x="666750" y="1739788"/>
            <a:ext cx="10820400" cy="4500000"/>
          </a:xfrm>
        </p:spPr>
        <p:txBody>
          <a:bodyPr/>
          <a:lstStyle/>
          <a:p>
            <a:pPr marL="0" indent="0" algn="just">
              <a:buNone/>
            </a:pPr>
            <a:r>
              <a:rPr lang="en-GB" sz="2000" dirty="0"/>
              <a:t>5. </a:t>
            </a:r>
            <a:r>
              <a:rPr lang="es-ES" sz="2000" dirty="0"/>
              <a:t>Sin perjuicio de lo que dispone este artículo, los estados parte deben tomar todas las medidas que sean pertinentes y efectivas para garantizar el derecho de las personas con discapacidad, en igualdad de condiciones con el resto, a ser propietarias y a heredar bienes, controlar sus propios asuntos económicos y tener acceso en igualdad de condiciones a préstamos bancarios, hipotecas y otras modalidades de crédito financiero, y deben velar por que las personas con discapacidad no sean privadas de sus bienes de manera arbitraria</a:t>
            </a:r>
            <a:r>
              <a:rPr lang="en-GB" sz="2000" dirty="0"/>
              <a:t>.</a:t>
            </a:r>
            <a:r>
              <a:rPr lang="en-US" sz="2000" dirty="0"/>
              <a:t> </a:t>
            </a:r>
            <a:endParaRPr lang="x-none" sz="2000" dirty="0"/>
          </a:p>
          <a:p>
            <a:pPr marL="0" indent="0" algn="just">
              <a:buNone/>
            </a:pPr>
            <a:r>
              <a:rPr lang="es-ES" sz="2000" b="1" dirty="0">
                <a:solidFill>
                  <a:schemeClr val="accent2"/>
                </a:solidFill>
              </a:rPr>
              <a:t>Los países deben proteger la igualdad de derechos para las personas con discapacidad:</a:t>
            </a:r>
            <a:r>
              <a:rPr lang="en-US" sz="2000" b="1" dirty="0">
                <a:solidFill>
                  <a:schemeClr val="accent2"/>
                </a:solidFill>
              </a:rPr>
              <a:t>:</a:t>
            </a:r>
            <a:endParaRPr lang="x-none" sz="2000" b="1">
              <a:solidFill>
                <a:schemeClr val="accent2"/>
              </a:solidFill>
            </a:endParaRPr>
          </a:p>
          <a:p>
            <a:pPr lvl="1" algn="just"/>
            <a:r>
              <a:rPr lang="es-ES" sz="2000" b="1" dirty="0">
                <a:solidFill>
                  <a:schemeClr val="accent2"/>
                </a:solidFill>
              </a:rPr>
              <a:t>a poseer o a recibir bienes; </a:t>
            </a:r>
          </a:p>
          <a:p>
            <a:pPr lvl="1" algn="just"/>
            <a:r>
              <a:rPr lang="es-ES" sz="2000" b="1" dirty="0">
                <a:solidFill>
                  <a:schemeClr val="accent2"/>
                </a:solidFill>
              </a:rPr>
              <a:t>a controlar su dinero; </a:t>
            </a:r>
          </a:p>
          <a:p>
            <a:pPr lvl="1" algn="just"/>
            <a:r>
              <a:rPr lang="es-ES" sz="2000" b="1" dirty="0">
                <a:solidFill>
                  <a:schemeClr val="accent2"/>
                </a:solidFill>
              </a:rPr>
              <a:t>a pedir dinero prestado, y  </a:t>
            </a:r>
          </a:p>
          <a:p>
            <a:pPr lvl="1" algn="just"/>
            <a:r>
              <a:rPr lang="es-ES" sz="2000" b="1" dirty="0">
                <a:solidFill>
                  <a:schemeClr val="accent2"/>
                </a:solidFill>
              </a:rPr>
              <a:t>a que no les quiten su dinero ni sus viviendas. </a:t>
            </a:r>
            <a:endParaRPr lang="x-none" sz="2000" b="1" dirty="0">
              <a:solidFill>
                <a:schemeClr val="accent2"/>
              </a:solidFill>
            </a:endParaRPr>
          </a:p>
          <a:p>
            <a:pPr algn="just"/>
            <a:endParaRPr lang="x-none" sz="2000" dirty="0"/>
          </a:p>
        </p:txBody>
      </p:sp>
      <p:sp>
        <p:nvSpPr>
          <p:cNvPr id="6" name="Text Placeholder 5">
            <a:extLst>
              <a:ext uri="{FF2B5EF4-FFF2-40B4-BE49-F238E27FC236}">
                <a16:creationId xmlns:a16="http://schemas.microsoft.com/office/drawing/2014/main" id="{E8C570B6-F40B-D049-99EB-84448621998A}"/>
              </a:ext>
            </a:extLst>
          </p:cNvPr>
          <p:cNvSpPr>
            <a:spLocks noGrp="1"/>
          </p:cNvSpPr>
          <p:nvPr>
            <p:ph type="body" sz="quarter" idx="13"/>
          </p:nvPr>
        </p:nvSpPr>
        <p:spPr>
          <a:xfrm>
            <a:off x="507207" y="1428750"/>
            <a:ext cx="11174400" cy="285750"/>
          </a:xfrm>
        </p:spPr>
        <p:txBody>
          <a:bodyPr/>
          <a:lstStyle/>
          <a:p>
            <a:r>
              <a:rPr lang="en-GB" dirty="0" err="1"/>
              <a:t>Párrafo</a:t>
            </a:r>
            <a:r>
              <a:rPr lang="en-GB" dirty="0"/>
              <a:t> 5</a:t>
            </a:r>
            <a:endParaRPr lang="en-US" dirty="0"/>
          </a:p>
        </p:txBody>
      </p:sp>
      <p:sp>
        <p:nvSpPr>
          <p:cNvPr id="7"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a:t>Ejercicio 5.1: Profundización en el artículo 12 - Igual reconocimiento como persona ante la ley </a:t>
            </a:r>
            <a:endParaRPr lang="x-none" sz="2800" dirty="0"/>
          </a:p>
        </p:txBody>
      </p:sp>
    </p:spTree>
    <p:extLst>
      <p:ext uri="{BB962C8B-B14F-4D97-AF65-F5344CB8AC3E}">
        <p14:creationId xmlns:p14="http://schemas.microsoft.com/office/powerpoint/2010/main" val="9433938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BDAF3-27CE-4CDC-8438-AD98C94EFA50}"/>
              </a:ext>
            </a:extLst>
          </p:cNvPr>
          <p:cNvSpPr>
            <a:spLocks noGrp="1"/>
          </p:cNvSpPr>
          <p:nvPr>
            <p:ph idx="1"/>
          </p:nvPr>
        </p:nvSpPr>
        <p:spPr/>
        <p:txBody>
          <a:bodyPr/>
          <a:lstStyle/>
          <a:p>
            <a:pPr marL="0" indent="0">
              <a:buNone/>
            </a:pPr>
            <a:r>
              <a:rPr lang="es-ES" dirty="0"/>
              <a:t>Una vez leído esto, plantearos la siguiente pregunta: </a:t>
            </a:r>
            <a:endParaRPr lang="x-none" dirty="0"/>
          </a:p>
          <a:p>
            <a:endParaRPr lang="es-ES" b="1" i="1" dirty="0"/>
          </a:p>
          <a:p>
            <a:endParaRPr lang="x-none" b="1" i="1" dirty="0"/>
          </a:p>
          <a:p>
            <a:pPr marL="0" indent="0" algn="ctr">
              <a:buNone/>
            </a:pPr>
            <a:r>
              <a:rPr lang="es-ES" b="1" i="1" dirty="0"/>
              <a:t>¿Qué dice la ley actual de vuestro país sobre la capacidad jurídica? </a:t>
            </a:r>
            <a:endParaRPr lang="x-none" dirty="0"/>
          </a:p>
        </p:txBody>
      </p:sp>
      <p:sp>
        <p:nvSpPr>
          <p:cNvPr id="5" name="Title 1">
            <a:extLst>
              <a:ext uri="{FF2B5EF4-FFF2-40B4-BE49-F238E27FC236}">
                <a16:creationId xmlns:a16="http://schemas.microsoft.com/office/drawing/2014/main" id="{176836E3-8149-4B22-9728-9A28F0A7661B}"/>
              </a:ext>
            </a:extLst>
          </p:cNvPr>
          <p:cNvSpPr>
            <a:spLocks noGrp="1"/>
          </p:cNvSpPr>
          <p:nvPr>
            <p:ph type="title"/>
          </p:nvPr>
        </p:nvSpPr>
        <p:spPr>
          <a:xfrm>
            <a:off x="389638" y="506412"/>
            <a:ext cx="11288011" cy="427038"/>
          </a:xfrm>
        </p:spPr>
        <p:txBody>
          <a:bodyPr/>
          <a:lstStyle/>
          <a:p>
            <a:r>
              <a:rPr lang="es-ES" sz="2800" dirty="0"/>
              <a:t>Ejercicio 5.1: Profundización en el artículo 12 - Igual reconocimiento como persona ante la ley </a:t>
            </a:r>
            <a:endParaRPr lang="x-none" sz="2800" dirty="0"/>
          </a:p>
        </p:txBody>
      </p:sp>
    </p:spTree>
    <p:extLst>
      <p:ext uri="{BB962C8B-B14F-4D97-AF65-F5344CB8AC3E}">
        <p14:creationId xmlns:p14="http://schemas.microsoft.com/office/powerpoint/2010/main" val="22252948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
        <p:nvSpPr>
          <p:cNvPr id="3" name="Content Placeholder 2">
            <a:extLst>
              <a:ext uri="{FF2B5EF4-FFF2-40B4-BE49-F238E27FC236}">
                <a16:creationId xmlns:a16="http://schemas.microsoft.com/office/drawing/2014/main" id="{936AE493-5A63-4116-8153-D0FED92446E1}"/>
              </a:ext>
            </a:extLst>
          </p:cNvPr>
          <p:cNvSpPr>
            <a:spLocks noGrp="1"/>
          </p:cNvSpPr>
          <p:nvPr>
            <p:ph idx="1"/>
          </p:nvPr>
        </p:nvSpPr>
        <p:spPr>
          <a:xfrm>
            <a:off x="507205" y="1739788"/>
            <a:ext cx="11037095" cy="4500000"/>
          </a:xfrm>
        </p:spPr>
        <p:txBody>
          <a:bodyPr/>
          <a:lstStyle/>
          <a:p>
            <a:pPr marL="0" indent="0" algn="just">
              <a:buNone/>
            </a:pPr>
            <a:endParaRPr lang="x-none" sz="2000" dirty="0"/>
          </a:p>
          <a:p>
            <a:pPr algn="just"/>
            <a:r>
              <a:rPr lang="es-ES" sz="2000" dirty="0"/>
              <a:t>El artículo 12 es un derecho clave de la CDPD. De hecho, apuntala el resto de derechos. Si las personas no pueden ejercer su derecho a la capacidad jurídica, es muy probable que no puedan ejercer otros</a:t>
            </a:r>
            <a:r>
              <a:rPr lang="en-US" sz="2000" dirty="0"/>
              <a:t>.</a:t>
            </a:r>
            <a:endParaRPr lang="x-none" sz="2000" dirty="0"/>
          </a:p>
          <a:p>
            <a:pPr algn="just"/>
            <a:endParaRPr lang="x-none" sz="2000" dirty="0"/>
          </a:p>
          <a:p>
            <a:pPr algn="just"/>
            <a:r>
              <a:rPr lang="es-ES" sz="2000" dirty="0"/>
              <a:t>El artículo 12 incluye varios elementos</a:t>
            </a:r>
            <a:r>
              <a:rPr lang="en-US" sz="2000" dirty="0"/>
              <a:t>:</a:t>
            </a:r>
            <a:endParaRPr lang="x-none" sz="2000" dirty="0"/>
          </a:p>
          <a:p>
            <a:pPr algn="just"/>
            <a:endParaRPr lang="x-none" sz="2000" dirty="0"/>
          </a:p>
        </p:txBody>
      </p:sp>
    </p:spTree>
    <p:extLst>
      <p:ext uri="{BB962C8B-B14F-4D97-AF65-F5344CB8AC3E}">
        <p14:creationId xmlns:p14="http://schemas.microsoft.com/office/powerpoint/2010/main" val="15266443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28B6D-9D8D-4B11-9C7D-E9D15B9AFD6E}"/>
              </a:ext>
            </a:extLst>
          </p:cNvPr>
          <p:cNvSpPr>
            <a:spLocks noGrp="1"/>
          </p:cNvSpPr>
          <p:nvPr>
            <p:ph idx="1"/>
          </p:nvPr>
        </p:nvSpPr>
        <p:spPr>
          <a:xfrm>
            <a:off x="507205" y="1739788"/>
            <a:ext cx="11075195" cy="4500000"/>
          </a:xfrm>
        </p:spPr>
        <p:txBody>
          <a:bodyPr/>
          <a:lstStyle/>
          <a:p>
            <a:pPr algn="just"/>
            <a:endParaRPr lang="en-US" sz="2000" dirty="0"/>
          </a:p>
          <a:p>
            <a:pPr algn="just"/>
            <a:r>
              <a:rPr lang="es-ES" sz="2000" dirty="0"/>
              <a:t>El artículo 12 exige el reconocimiento de las personas con discapacidad ante la ley</a:t>
            </a:r>
            <a:r>
              <a:rPr lang="en-US" sz="2000" dirty="0"/>
              <a:t>. </a:t>
            </a:r>
          </a:p>
          <a:p>
            <a:pPr algn="just"/>
            <a:r>
              <a:rPr lang="es-ES" sz="2000" dirty="0"/>
              <a:t>Esto implica que deben estar protegidas y disfrutar de los beneficios de todas las leyes de un país en igualdad de condiciones con el resto de personas</a:t>
            </a:r>
            <a:r>
              <a:rPr lang="en-US" sz="2000" dirty="0"/>
              <a:t>.</a:t>
            </a:r>
            <a:endParaRPr lang="x-none" sz="2000" dirty="0"/>
          </a:p>
          <a:p>
            <a:pPr algn="just"/>
            <a:endParaRPr lang="x-none" sz="2000" dirty="0"/>
          </a:p>
        </p:txBody>
      </p:sp>
      <p:sp>
        <p:nvSpPr>
          <p:cNvPr id="6" name="Text Placeholder 5">
            <a:extLst>
              <a:ext uri="{FF2B5EF4-FFF2-40B4-BE49-F238E27FC236}">
                <a16:creationId xmlns:a16="http://schemas.microsoft.com/office/drawing/2014/main" id="{765BCFF2-48EE-B541-9CE1-490F1ED35A27}"/>
              </a:ext>
            </a:extLst>
          </p:cNvPr>
          <p:cNvSpPr>
            <a:spLocks noGrp="1"/>
          </p:cNvSpPr>
          <p:nvPr>
            <p:ph type="body" sz="quarter" idx="13"/>
          </p:nvPr>
        </p:nvSpPr>
        <p:spPr>
          <a:xfrm>
            <a:off x="507207" y="1375820"/>
            <a:ext cx="11174400" cy="360000"/>
          </a:xfrm>
        </p:spPr>
        <p:txBody>
          <a:bodyPr/>
          <a:lstStyle/>
          <a:p>
            <a:r>
              <a:rPr lang="en-GB" dirty="0"/>
              <a:t> Elemento1: </a:t>
            </a:r>
            <a:r>
              <a:rPr lang="es-ES" dirty="0"/>
              <a:t>Reconocimiento igual como persona ante la ley </a:t>
            </a:r>
            <a:endParaRPr lang="en-US"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Tree>
    <p:extLst>
      <p:ext uri="{BB962C8B-B14F-4D97-AF65-F5344CB8AC3E}">
        <p14:creationId xmlns:p14="http://schemas.microsoft.com/office/powerpoint/2010/main" val="17399022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053AD-9E57-40A8-BA22-7091C3A593FD}"/>
              </a:ext>
            </a:extLst>
          </p:cNvPr>
          <p:cNvSpPr>
            <a:spLocks noGrp="1"/>
          </p:cNvSpPr>
          <p:nvPr>
            <p:ph idx="1"/>
          </p:nvPr>
        </p:nvSpPr>
        <p:spPr>
          <a:xfrm>
            <a:off x="507205" y="1790700"/>
            <a:ext cx="11175995" cy="4449088"/>
          </a:xfrm>
        </p:spPr>
        <p:txBody>
          <a:bodyPr/>
          <a:lstStyle/>
          <a:p>
            <a:pPr algn="just"/>
            <a:r>
              <a:rPr lang="es-ES" sz="2000" dirty="0"/>
              <a:t>Según el artículo 12, las personas con discapacidad tienen derecho a decidir por sí mismas y a ejercer plenamente su derecho a la capacidad jurídica</a:t>
            </a:r>
            <a:r>
              <a:rPr lang="en-US" sz="2000" dirty="0"/>
              <a:t>, </a:t>
            </a:r>
            <a:r>
              <a:rPr lang="en-US" sz="2000" dirty="0" err="1"/>
              <a:t>incluyendo</a:t>
            </a:r>
            <a:r>
              <a:rPr lang="en-US" sz="2000" dirty="0"/>
              <a:t>:</a:t>
            </a:r>
            <a:endParaRPr lang="x-none" sz="2000" dirty="0"/>
          </a:p>
          <a:p>
            <a:pPr lvl="2" algn="just"/>
            <a:r>
              <a:rPr lang="es-ES" sz="2000" dirty="0"/>
              <a:t>el derecho a </a:t>
            </a:r>
            <a:r>
              <a:rPr lang="es-ES" sz="2000" b="1" dirty="0"/>
              <a:t>tener</a:t>
            </a:r>
            <a:r>
              <a:rPr lang="es-ES" sz="2000" dirty="0"/>
              <a:t> derechos  </a:t>
            </a:r>
          </a:p>
          <a:p>
            <a:pPr lvl="2" algn="just"/>
            <a:r>
              <a:rPr lang="es-ES" sz="2000" dirty="0"/>
              <a:t>el derecho a </a:t>
            </a:r>
            <a:r>
              <a:rPr lang="es-ES" sz="2000" b="1" dirty="0"/>
              <a:t>ejercer</a:t>
            </a:r>
            <a:r>
              <a:rPr lang="es-ES" sz="2000" dirty="0"/>
              <a:t> estos derechos</a:t>
            </a:r>
          </a:p>
          <a:p>
            <a:pPr lvl="2" algn="just"/>
            <a:r>
              <a:rPr lang="es-ES" sz="2000" dirty="0"/>
              <a:t>el derecho a la capacidad jurídica recibe a menudo el nombre de «</a:t>
            </a:r>
            <a:r>
              <a:rPr lang="es-ES" sz="2000" b="1" dirty="0"/>
              <a:t>derecho a decidir</a:t>
            </a:r>
            <a:r>
              <a:rPr lang="es-ES" sz="2000" dirty="0"/>
              <a:t>»</a:t>
            </a:r>
            <a:endParaRPr lang="x-none" sz="2000" b="1"/>
          </a:p>
          <a:p>
            <a:pPr algn="just"/>
            <a:r>
              <a:rPr lang="es-ES" sz="2000" dirty="0"/>
              <a:t>La CDPD establece que las personas con discapacidad tienen derecho a decidir en todos los ámbitos de la vida, incluyendo</a:t>
            </a:r>
            <a:r>
              <a:rPr lang="en-US" sz="2000" dirty="0"/>
              <a:t>: </a:t>
            </a:r>
            <a:endParaRPr lang="x-none" sz="2000"/>
          </a:p>
          <a:p>
            <a:pPr lvl="2" algn="just"/>
            <a:r>
              <a:rPr lang="es-ES" sz="2000" b="1" dirty="0"/>
              <a:t>decisiones formales</a:t>
            </a:r>
            <a:r>
              <a:rPr lang="es-ES" sz="2000" dirty="0"/>
              <a:t>: firmar contratos, casarse, adquirir propiedades, dar su consentimiento a tratamientos, </a:t>
            </a:r>
            <a:r>
              <a:rPr lang="es-ES" sz="2000" dirty="0" err="1"/>
              <a:t>etc</a:t>
            </a:r>
            <a:r>
              <a:rPr lang="en-US" sz="2000" dirty="0"/>
              <a:t>.</a:t>
            </a:r>
            <a:endParaRPr lang="x-none" sz="2000" dirty="0"/>
          </a:p>
          <a:p>
            <a:pPr lvl="2" algn="just"/>
            <a:r>
              <a:rPr lang="es-ES" sz="2000" b="1" dirty="0"/>
              <a:t>decisiones informales: </a:t>
            </a:r>
            <a:r>
              <a:rPr lang="es-ES" sz="2000" dirty="0"/>
              <a:t>decidir qué ropa llevar, qué comer, qué actividades hacer, qué relaciones personales tener, </a:t>
            </a:r>
            <a:r>
              <a:rPr lang="es-ES" sz="2000" dirty="0" err="1"/>
              <a:t>etc</a:t>
            </a:r>
            <a:r>
              <a:rPr lang="en-US" sz="2000" dirty="0"/>
              <a:t>.</a:t>
            </a:r>
            <a:endParaRPr lang="x-none" sz="2000" dirty="0"/>
          </a:p>
        </p:txBody>
      </p:sp>
      <p:sp>
        <p:nvSpPr>
          <p:cNvPr id="9" name="Text Placeholder 8">
            <a:extLst>
              <a:ext uri="{FF2B5EF4-FFF2-40B4-BE49-F238E27FC236}">
                <a16:creationId xmlns:a16="http://schemas.microsoft.com/office/drawing/2014/main" id="{D661A7C8-A330-F94F-9550-F8223963AC46}"/>
              </a:ext>
            </a:extLst>
          </p:cNvPr>
          <p:cNvSpPr>
            <a:spLocks noGrp="1"/>
          </p:cNvSpPr>
          <p:nvPr>
            <p:ph type="body" sz="quarter" idx="13"/>
          </p:nvPr>
        </p:nvSpPr>
        <p:spPr>
          <a:xfrm>
            <a:off x="507207" y="1375821"/>
            <a:ext cx="11174400" cy="360000"/>
          </a:xfrm>
        </p:spPr>
        <p:txBody>
          <a:bodyPr/>
          <a:lstStyle/>
          <a:p>
            <a:r>
              <a:rPr lang="en-GB" dirty="0" err="1"/>
              <a:t>Elemento</a:t>
            </a:r>
            <a:r>
              <a:rPr lang="en-GB" dirty="0"/>
              <a:t> 2: </a:t>
            </a:r>
            <a:r>
              <a:rPr lang="en-GB" dirty="0" err="1"/>
              <a:t>Capacidad</a:t>
            </a:r>
            <a:r>
              <a:rPr lang="en-GB" dirty="0"/>
              <a:t> </a:t>
            </a:r>
            <a:r>
              <a:rPr lang="en-GB" dirty="0" err="1"/>
              <a:t>jurídica</a:t>
            </a:r>
            <a:r>
              <a:rPr lang="en-GB" dirty="0"/>
              <a:t> y </a:t>
            </a:r>
            <a:r>
              <a:rPr lang="en-GB" dirty="0" err="1"/>
              <a:t>derecho</a:t>
            </a:r>
            <a:r>
              <a:rPr lang="en-GB" dirty="0"/>
              <a:t> a </a:t>
            </a:r>
            <a:r>
              <a:rPr lang="en-GB" dirty="0" err="1"/>
              <a:t>decidir</a:t>
            </a:r>
            <a:r>
              <a:rPr lang="en-GB" dirty="0"/>
              <a:t> (a)</a:t>
            </a:r>
            <a:endParaRPr lang="en-US"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Tree>
    <p:extLst>
      <p:ext uri="{BB962C8B-B14F-4D97-AF65-F5344CB8AC3E}">
        <p14:creationId xmlns:p14="http://schemas.microsoft.com/office/powerpoint/2010/main" val="20224780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8C1D9-8DA1-4E97-9D42-D613DC437003}"/>
              </a:ext>
            </a:extLst>
          </p:cNvPr>
          <p:cNvSpPr>
            <a:spLocks noGrp="1"/>
          </p:cNvSpPr>
          <p:nvPr>
            <p:ph idx="1"/>
          </p:nvPr>
        </p:nvSpPr>
        <p:spPr>
          <a:xfrm>
            <a:off x="666750" y="1828800"/>
            <a:ext cx="10972800" cy="4476750"/>
          </a:xfrm>
        </p:spPr>
        <p:txBody>
          <a:bodyPr/>
          <a:lstStyle/>
          <a:p>
            <a:pPr algn="just"/>
            <a:r>
              <a:rPr lang="es-ES" sz="1900" dirty="0"/>
              <a:t>Leyes relativas a la salud mental, a la tutela y a otros aspectos privan a las personas con discapacidad psicosocial, intelectual o cognitiva de adoptar </a:t>
            </a:r>
            <a:r>
              <a:rPr lang="es-ES" sz="1900" b="1" u="sng" dirty="0"/>
              <a:t>decisiones formales</a:t>
            </a:r>
            <a:r>
              <a:rPr lang="en-US" sz="1900" dirty="0"/>
              <a:t>. </a:t>
            </a:r>
          </a:p>
          <a:p>
            <a:pPr lvl="3" algn="just"/>
            <a:r>
              <a:rPr lang="es-ES" sz="1900" dirty="0"/>
              <a:t>Estas decisiones suelen recaer en tutores designados por las autoridades, en los profesionales de la salud mental y en las familias</a:t>
            </a:r>
          </a:p>
          <a:p>
            <a:pPr lvl="3" algn="just"/>
            <a:r>
              <a:rPr lang="es-ES" sz="1900" dirty="0"/>
              <a:t>La toma de decisiones derivada recibe varios nombres (tales como tutela, tuición, decisión subrogada, supervisión, </a:t>
            </a:r>
            <a:r>
              <a:rPr lang="es-ES" sz="1900" dirty="0" err="1"/>
              <a:t>mentoría</a:t>
            </a:r>
            <a:r>
              <a:rPr lang="es-ES" sz="1900" dirty="0"/>
              <a:t>, etc.)</a:t>
            </a:r>
            <a:r>
              <a:rPr lang="en-US" sz="1900" dirty="0"/>
              <a:t>.</a:t>
            </a:r>
          </a:p>
          <a:p>
            <a:pPr lvl="3" algn="just"/>
            <a:r>
              <a:rPr lang="en-US" sz="1900" dirty="0"/>
              <a:t>Las </a:t>
            </a:r>
            <a:r>
              <a:rPr lang="en-US" sz="1900" dirty="0" err="1"/>
              <a:t>leyes</a:t>
            </a:r>
            <a:r>
              <a:rPr lang="en-US" sz="1900" dirty="0"/>
              <a:t> </a:t>
            </a:r>
            <a:r>
              <a:rPr lang="es-ES" sz="1900" dirty="0"/>
              <a:t>permiten a los profesionales de la salud mental o a otras personas tomar decisiones en nombre de las personas con discapacidad, incluso en contra de su voluntad.</a:t>
            </a:r>
          </a:p>
          <a:p>
            <a:pPr algn="just"/>
            <a:r>
              <a:rPr lang="es-ES" sz="1900" dirty="0"/>
              <a:t>Las personas con discapacidad psicosocial, intelectual o cognitiva también se pueden ver privadas del derecho a tomar decisiones informales </a:t>
            </a:r>
            <a:r>
              <a:rPr lang="es-ES" sz="1900" b="1" u="sng" dirty="0"/>
              <a:t>en el día a día</a:t>
            </a:r>
            <a:r>
              <a:rPr lang="en-US" sz="1900" dirty="0"/>
              <a:t>. </a:t>
            </a:r>
          </a:p>
          <a:p>
            <a:pPr algn="just"/>
            <a:r>
              <a:rPr lang="es-ES" sz="1900" dirty="0"/>
              <a:t>La toma de estas decisiones puede recaer en otras personas, en particular en las familias y otros cuidadores</a:t>
            </a:r>
            <a:endParaRPr lang="x-none" sz="1900"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
        <p:nvSpPr>
          <p:cNvPr id="8" name="Text Placeholder 8">
            <a:extLst>
              <a:ext uri="{FF2B5EF4-FFF2-40B4-BE49-F238E27FC236}">
                <a16:creationId xmlns:a16="http://schemas.microsoft.com/office/drawing/2014/main" id="{D661A7C8-A330-F94F-9550-F8223963AC46}"/>
              </a:ext>
            </a:extLst>
          </p:cNvPr>
          <p:cNvSpPr>
            <a:spLocks noGrp="1"/>
          </p:cNvSpPr>
          <p:nvPr>
            <p:ph type="body" sz="quarter" idx="13"/>
          </p:nvPr>
        </p:nvSpPr>
        <p:spPr>
          <a:xfrm>
            <a:off x="507207" y="1375821"/>
            <a:ext cx="11174400" cy="360000"/>
          </a:xfrm>
        </p:spPr>
        <p:txBody>
          <a:bodyPr/>
          <a:lstStyle/>
          <a:p>
            <a:r>
              <a:rPr lang="en-GB" dirty="0" err="1"/>
              <a:t>Elemento</a:t>
            </a:r>
            <a:r>
              <a:rPr lang="en-GB" dirty="0"/>
              <a:t> 2: </a:t>
            </a:r>
            <a:r>
              <a:rPr lang="en-GB" dirty="0" err="1"/>
              <a:t>Capacidad</a:t>
            </a:r>
            <a:r>
              <a:rPr lang="en-GB" dirty="0"/>
              <a:t> </a:t>
            </a:r>
            <a:r>
              <a:rPr lang="en-GB" dirty="0" err="1"/>
              <a:t>jurídica</a:t>
            </a:r>
            <a:r>
              <a:rPr lang="en-GB" dirty="0"/>
              <a:t> y </a:t>
            </a:r>
            <a:r>
              <a:rPr lang="en-GB" dirty="0" err="1"/>
              <a:t>derecho</a:t>
            </a:r>
            <a:r>
              <a:rPr lang="en-GB" dirty="0"/>
              <a:t> a </a:t>
            </a:r>
            <a:r>
              <a:rPr lang="en-GB" dirty="0" err="1"/>
              <a:t>decidir</a:t>
            </a:r>
            <a:r>
              <a:rPr lang="en-GB" dirty="0"/>
              <a:t> (b)</a:t>
            </a:r>
            <a:endParaRPr lang="en-US" dirty="0"/>
          </a:p>
        </p:txBody>
      </p:sp>
    </p:spTree>
    <p:extLst>
      <p:ext uri="{BB962C8B-B14F-4D97-AF65-F5344CB8AC3E}">
        <p14:creationId xmlns:p14="http://schemas.microsoft.com/office/powerpoint/2010/main" val="414210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7B81C-ECB7-B74F-B2F6-7F7DE4A886A4}"/>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13</a:t>
            </a:fld>
            <a:endParaRPr lang="en-US"/>
          </a:p>
        </p:txBody>
      </p:sp>
      <p:sp>
        <p:nvSpPr>
          <p:cNvPr id="4" name="Content Placeholder 3">
            <a:extLst>
              <a:ext uri="{FF2B5EF4-FFF2-40B4-BE49-F238E27FC236}">
                <a16:creationId xmlns:a16="http://schemas.microsoft.com/office/drawing/2014/main" id="{37A8A1B7-D053-2D4D-BD11-C9F410329D2A}"/>
              </a:ext>
            </a:extLst>
          </p:cNvPr>
          <p:cNvSpPr>
            <a:spLocks noGrp="1"/>
          </p:cNvSpPr>
          <p:nvPr>
            <p:ph sz="quarter" idx="14"/>
          </p:nvPr>
        </p:nvSpPr>
        <p:spPr>
          <a:xfrm>
            <a:off x="507195" y="1511188"/>
            <a:ext cx="10903755" cy="4500000"/>
          </a:xfrm>
        </p:spPr>
        <p:txBody>
          <a:bodyPr/>
          <a:lstStyle/>
          <a:p>
            <a:pPr algn="just"/>
            <a:r>
              <a:rPr lang="es-ES" sz="2000" dirty="0"/>
              <a:t>La discriminación y la negación de derechos tiene un fuerte impacto en la vida de las personas.</a:t>
            </a:r>
          </a:p>
          <a:p>
            <a:pPr algn="just"/>
            <a:r>
              <a:rPr lang="es-ES" sz="2000" dirty="0"/>
              <a:t>Las personas con discapacidad psicosocial, intelectual o cognitiva a menudo se enfrentan a actitudes discriminatorias que responden a los estereotipos negativos o los prejuicios que otras personas tienen hacia ellas.  </a:t>
            </a:r>
          </a:p>
          <a:p>
            <a:pPr algn="just"/>
            <a:endParaRPr lang="en-US" sz="2000" dirty="0"/>
          </a:p>
        </p:txBody>
      </p:sp>
      <p:sp>
        <p:nvSpPr>
          <p:cNvPr id="6" name="Title 4">
            <a:extLst>
              <a:ext uri="{FF2B5EF4-FFF2-40B4-BE49-F238E27FC236}">
                <a16:creationId xmlns:a16="http://schemas.microsoft.com/office/drawing/2014/main" id="{EBD34ACE-AE27-1E48-9996-2A62DD01500C}"/>
              </a:ext>
            </a:extLst>
          </p:cNvPr>
          <p:cNvSpPr>
            <a:spLocks noGrp="1"/>
          </p:cNvSpPr>
          <p:nvPr>
            <p:ph type="title"/>
          </p:nvPr>
        </p:nvSpPr>
        <p:spPr>
          <a:xfrm>
            <a:off x="392906" y="506412"/>
            <a:ext cx="9792000" cy="432000"/>
          </a:xfrm>
        </p:spPr>
        <p:txBody>
          <a:bodyPr/>
          <a:lstStyle/>
          <a:p>
            <a:r>
              <a:rPr lang="en-US" sz="2800" dirty="0" err="1"/>
              <a:t>Presentación</a:t>
            </a:r>
            <a:r>
              <a:rPr lang="en-US" sz="2800" dirty="0"/>
              <a:t>: </a:t>
            </a:r>
            <a:r>
              <a:rPr lang="en-US" sz="2800" dirty="0" err="1"/>
              <a:t>Definir</a:t>
            </a:r>
            <a:r>
              <a:rPr lang="en-US" sz="2800" dirty="0"/>
              <a:t> la </a:t>
            </a:r>
            <a:r>
              <a:rPr lang="en-US" sz="2800" dirty="0" err="1"/>
              <a:t>discriminación</a:t>
            </a:r>
            <a:r>
              <a:rPr lang="en-US" sz="2800" dirty="0"/>
              <a:t> - 3 </a:t>
            </a:r>
          </a:p>
        </p:txBody>
      </p:sp>
    </p:spTree>
    <p:extLst>
      <p:ext uri="{BB962C8B-B14F-4D97-AF65-F5344CB8AC3E}">
        <p14:creationId xmlns:p14="http://schemas.microsoft.com/office/powerpoint/2010/main" val="3653899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736B9-02FC-43B0-A645-5C9A337AFB78}"/>
              </a:ext>
            </a:extLst>
          </p:cNvPr>
          <p:cNvSpPr>
            <a:spLocks noGrp="1"/>
          </p:cNvSpPr>
          <p:nvPr>
            <p:ph idx="1"/>
          </p:nvPr>
        </p:nvSpPr>
        <p:spPr/>
        <p:txBody>
          <a:bodyPr/>
          <a:lstStyle/>
          <a:p>
            <a:pPr algn="just"/>
            <a:r>
              <a:rPr lang="es-ES" sz="2000" dirty="0"/>
              <a:t>Tomar decisiones propias es algo que muchas personas dan por supuesto. Sin embargo, a menudo no es una realidad para las personas con discapacidad</a:t>
            </a:r>
            <a:r>
              <a:rPr lang="en-US" sz="2000" dirty="0"/>
              <a:t>.</a:t>
            </a:r>
          </a:p>
          <a:p>
            <a:pPr algn="just"/>
            <a:r>
              <a:rPr lang="es-ES" sz="2000" dirty="0"/>
              <a:t>Resulta profundamente incapacitante negar a las personas la oportunidad y el derecho a decidir en su vida</a:t>
            </a:r>
            <a:r>
              <a:rPr lang="en-US" sz="2000" dirty="0"/>
              <a:t>. </a:t>
            </a:r>
          </a:p>
          <a:p>
            <a:pPr algn="just"/>
            <a:r>
              <a:rPr lang="es-ES" sz="2000" dirty="0"/>
              <a:t>¿Por qué es importante el derecho a decidir?</a:t>
            </a:r>
            <a:endParaRPr lang="en-US" sz="2000" dirty="0"/>
          </a:p>
          <a:p>
            <a:pPr lvl="2" algn="just"/>
            <a:r>
              <a:rPr lang="es-ES" sz="2000" dirty="0"/>
              <a:t>Permite a las personas controlar su propia vida. </a:t>
            </a:r>
          </a:p>
          <a:p>
            <a:pPr lvl="2" algn="just"/>
            <a:r>
              <a:rPr lang="es-ES" sz="2000" dirty="0"/>
              <a:t>Permite a las personas ser miembros en plenitud de su comunidad y ser respetadas como tales por los demás. </a:t>
            </a:r>
          </a:p>
          <a:p>
            <a:pPr lvl="2" algn="just"/>
            <a:r>
              <a:rPr lang="es-ES" sz="2000" dirty="0"/>
              <a:t>Permite a las personas defenderse mejor de los abusos, la explotación y la discriminación. </a:t>
            </a:r>
          </a:p>
          <a:p>
            <a:pPr lvl="2" algn="just"/>
            <a:r>
              <a:rPr lang="es-ES" sz="2000" dirty="0"/>
              <a:t>Transmite a todo el mundo el mensaje de que las personas con discapacidad psicosocial, intelectual o cognitiva deben ser respetadas y tratadas como iguales. </a:t>
            </a:r>
          </a:p>
          <a:p>
            <a:pPr algn="just"/>
            <a:endParaRPr lang="x-none" sz="2000"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
        <p:nvSpPr>
          <p:cNvPr id="8" name="Text Placeholder 8">
            <a:extLst>
              <a:ext uri="{FF2B5EF4-FFF2-40B4-BE49-F238E27FC236}">
                <a16:creationId xmlns:a16="http://schemas.microsoft.com/office/drawing/2014/main" id="{D661A7C8-A330-F94F-9550-F8223963AC46}"/>
              </a:ext>
            </a:extLst>
          </p:cNvPr>
          <p:cNvSpPr>
            <a:spLocks noGrp="1"/>
          </p:cNvSpPr>
          <p:nvPr>
            <p:ph type="body" sz="quarter" idx="13"/>
          </p:nvPr>
        </p:nvSpPr>
        <p:spPr>
          <a:xfrm>
            <a:off x="507207" y="1375821"/>
            <a:ext cx="11174400" cy="360000"/>
          </a:xfrm>
        </p:spPr>
        <p:txBody>
          <a:bodyPr/>
          <a:lstStyle/>
          <a:p>
            <a:r>
              <a:rPr lang="en-GB" dirty="0" err="1"/>
              <a:t>Elemento</a:t>
            </a:r>
            <a:r>
              <a:rPr lang="en-GB" dirty="0"/>
              <a:t> 2: </a:t>
            </a:r>
            <a:r>
              <a:rPr lang="en-GB" dirty="0" err="1"/>
              <a:t>Capacidad</a:t>
            </a:r>
            <a:r>
              <a:rPr lang="en-GB" dirty="0"/>
              <a:t> </a:t>
            </a:r>
            <a:r>
              <a:rPr lang="en-GB" dirty="0" err="1"/>
              <a:t>jurídica</a:t>
            </a:r>
            <a:r>
              <a:rPr lang="en-GB" dirty="0"/>
              <a:t> y </a:t>
            </a:r>
            <a:r>
              <a:rPr lang="en-GB" dirty="0" err="1"/>
              <a:t>derecho</a:t>
            </a:r>
            <a:r>
              <a:rPr lang="en-GB" dirty="0"/>
              <a:t> a </a:t>
            </a:r>
            <a:r>
              <a:rPr lang="en-GB" dirty="0" err="1"/>
              <a:t>decidir</a:t>
            </a:r>
            <a:r>
              <a:rPr lang="en-GB" dirty="0"/>
              <a:t> (c)</a:t>
            </a:r>
            <a:endParaRPr lang="en-US" dirty="0"/>
          </a:p>
        </p:txBody>
      </p:sp>
    </p:spTree>
    <p:extLst>
      <p:ext uri="{BB962C8B-B14F-4D97-AF65-F5344CB8AC3E}">
        <p14:creationId xmlns:p14="http://schemas.microsoft.com/office/powerpoint/2010/main" val="26667403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03A90-2BA8-4148-A62C-EF124586252F}"/>
              </a:ext>
            </a:extLst>
          </p:cNvPr>
          <p:cNvSpPr>
            <a:spLocks noGrp="1"/>
          </p:cNvSpPr>
          <p:nvPr>
            <p:ph idx="1"/>
          </p:nvPr>
        </p:nvSpPr>
        <p:spPr>
          <a:xfrm>
            <a:off x="507205" y="1884784"/>
            <a:ext cx="11175995" cy="4355004"/>
          </a:xfrm>
        </p:spPr>
        <p:txBody>
          <a:bodyPr/>
          <a:lstStyle/>
          <a:p>
            <a:pPr marL="0" lvl="0" indent="0" algn="just">
              <a:buNone/>
            </a:pPr>
            <a:r>
              <a:rPr lang="es-ES" sz="2000" b="1" dirty="0"/>
              <a:t>El apoyo a la toma de decisiones</a:t>
            </a:r>
            <a:endParaRPr lang="x-none" sz="2000" dirty="0"/>
          </a:p>
          <a:p>
            <a:pPr algn="just"/>
            <a:r>
              <a:rPr lang="es-ES" sz="2000" dirty="0"/>
              <a:t>La CDPD reconoce que, en distintos momentos, las personas con discapacidad pueden necesitar ayuda para tomar decisiones por ellas mismas</a:t>
            </a:r>
            <a:r>
              <a:rPr lang="en-GB" sz="2000" dirty="0"/>
              <a:t>. </a:t>
            </a:r>
          </a:p>
          <a:p>
            <a:pPr algn="just"/>
            <a:r>
              <a:rPr lang="es-ES" sz="2000" dirty="0"/>
              <a:t>En estas situaciones, se les debe proporcionar la oportunidad de contar con apoyo. Eso recibe el nombre de </a:t>
            </a:r>
            <a:r>
              <a:rPr lang="es-ES" sz="2000" b="1" dirty="0"/>
              <a:t>apoyo a la toma de decisiones</a:t>
            </a:r>
            <a:r>
              <a:rPr lang="en-GB" sz="2000" b="1" dirty="0"/>
              <a:t>. </a:t>
            </a:r>
            <a:endParaRPr lang="x-none" sz="2000" b="1" dirty="0"/>
          </a:p>
          <a:p>
            <a:pPr algn="just"/>
            <a:endParaRPr lang="x-none" sz="2000" dirty="0"/>
          </a:p>
        </p:txBody>
      </p:sp>
      <p:sp>
        <p:nvSpPr>
          <p:cNvPr id="9"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err="1"/>
              <a:t>Elemento</a:t>
            </a:r>
            <a:r>
              <a:rPr lang="en-GB" dirty="0"/>
              <a:t> 3: El </a:t>
            </a:r>
            <a:r>
              <a:rPr lang="en-GB" dirty="0" err="1"/>
              <a:t>apoyo</a:t>
            </a:r>
            <a:r>
              <a:rPr lang="en-GB" dirty="0"/>
              <a:t> a la </a:t>
            </a:r>
            <a:r>
              <a:rPr lang="en-GB" dirty="0" err="1"/>
              <a:t>toma</a:t>
            </a:r>
            <a:r>
              <a:rPr lang="en-GB" dirty="0"/>
              <a:t> de </a:t>
            </a:r>
            <a:r>
              <a:rPr lang="en-GB" dirty="0" err="1"/>
              <a:t>decisiones</a:t>
            </a:r>
            <a:r>
              <a:rPr lang="en-GB" dirty="0"/>
              <a:t> (a)</a:t>
            </a:r>
            <a:endParaRPr lang="en-US"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Tree>
    <p:extLst>
      <p:ext uri="{BB962C8B-B14F-4D97-AF65-F5344CB8AC3E}">
        <p14:creationId xmlns:p14="http://schemas.microsoft.com/office/powerpoint/2010/main" val="26443074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531A7-8566-4FF2-87CA-357FFC474EA3}"/>
              </a:ext>
            </a:extLst>
          </p:cNvPr>
          <p:cNvSpPr>
            <a:spLocks noGrp="1"/>
          </p:cNvSpPr>
          <p:nvPr>
            <p:ph idx="1"/>
          </p:nvPr>
        </p:nvSpPr>
        <p:spPr>
          <a:xfrm>
            <a:off x="552450" y="1828800"/>
            <a:ext cx="11130750" cy="4705350"/>
          </a:xfrm>
        </p:spPr>
        <p:txBody>
          <a:bodyPr/>
          <a:lstStyle/>
          <a:p>
            <a:pPr>
              <a:spcAft>
                <a:spcPts val="500"/>
              </a:spcAft>
            </a:pPr>
            <a:r>
              <a:rPr lang="es-ES" sz="1600" dirty="0"/>
              <a:t>El apoyo a la toma de decisiones puede implicar permitir a las personas con discapacidad identificar a personas a las que conocen y de su confianza para asistirlas a tomar decisiones</a:t>
            </a:r>
            <a:r>
              <a:rPr lang="en-GB" sz="1600" dirty="0"/>
              <a:t>.</a:t>
            </a:r>
          </a:p>
          <a:p>
            <a:pPr>
              <a:spcAft>
                <a:spcPts val="500"/>
              </a:spcAft>
            </a:pPr>
            <a:r>
              <a:rPr lang="es-ES" sz="1600" dirty="0"/>
              <a:t>Los asistentes pueden tener reconocimiento legal (por ejemplo, pueden estar designados como asistentes en acuerdos de representación, instrucciones anticipadas, etc.</a:t>
            </a:r>
            <a:r>
              <a:rPr lang="en-GB" sz="1600" dirty="0"/>
              <a:t>).</a:t>
            </a:r>
          </a:p>
          <a:p>
            <a:pPr>
              <a:spcAft>
                <a:spcPts val="500"/>
              </a:spcAft>
            </a:pPr>
            <a:r>
              <a:rPr lang="es-ES" sz="1600" dirty="0"/>
              <a:t>La persona también puede designar a sus asistentes de manera informal</a:t>
            </a:r>
            <a:r>
              <a:rPr lang="en-GB" sz="1600" dirty="0"/>
              <a:t>.</a:t>
            </a:r>
          </a:p>
          <a:p>
            <a:pPr>
              <a:spcAft>
                <a:spcPts val="500"/>
              </a:spcAft>
            </a:pPr>
            <a:r>
              <a:rPr lang="es-ES" sz="1600" dirty="0"/>
              <a:t>En los casos en los que no existe esta red de apoyo, se puede ayudar a las personas a crear una</a:t>
            </a:r>
            <a:r>
              <a:rPr lang="en-US" sz="1600" dirty="0"/>
              <a:t>.</a:t>
            </a:r>
            <a:endParaRPr lang="en-GB" sz="1600" dirty="0"/>
          </a:p>
          <a:p>
            <a:pPr>
              <a:spcAft>
                <a:spcPts val="500"/>
              </a:spcAft>
            </a:pPr>
            <a:r>
              <a:rPr lang="es-ES" sz="1600" dirty="0"/>
              <a:t>Los asistentes  pueden</a:t>
            </a:r>
            <a:r>
              <a:rPr lang="en-GB" sz="1600" dirty="0"/>
              <a:t>:</a:t>
            </a:r>
            <a:endParaRPr lang="x-none" sz="1600" dirty="0"/>
          </a:p>
          <a:p>
            <a:pPr lvl="2">
              <a:spcAft>
                <a:spcPts val="0"/>
              </a:spcAft>
            </a:pPr>
            <a:r>
              <a:rPr lang="es-ES" sz="1600" dirty="0"/>
              <a:t>ofrecer apoyo emocional o práctico                                                    </a:t>
            </a:r>
          </a:p>
          <a:p>
            <a:pPr lvl="2">
              <a:spcAft>
                <a:spcPts val="0"/>
              </a:spcAft>
            </a:pPr>
            <a:r>
              <a:rPr lang="es-ES" sz="1600" dirty="0"/>
              <a:t>asistir en la comunicación y los ajustes adoptados</a:t>
            </a:r>
          </a:p>
          <a:p>
            <a:pPr lvl="2">
              <a:spcAft>
                <a:spcPts val="0"/>
              </a:spcAft>
            </a:pPr>
            <a:r>
              <a:rPr lang="es-ES" sz="1600" dirty="0"/>
              <a:t>discutir temas con la persona implicada</a:t>
            </a:r>
          </a:p>
          <a:p>
            <a:pPr lvl="2">
              <a:spcAft>
                <a:spcPts val="0"/>
              </a:spcAft>
            </a:pPr>
            <a:r>
              <a:rPr lang="es-ES" sz="1600" dirty="0"/>
              <a:t>tomarse tiempo para entender la voluntad y las </a:t>
            </a:r>
          </a:p>
          <a:p>
            <a:pPr marL="530225" lvl="3" indent="0">
              <a:spcAft>
                <a:spcPts val="600"/>
              </a:spcAft>
              <a:buNone/>
            </a:pPr>
            <a:r>
              <a:rPr lang="es-ES" sz="1600" dirty="0"/>
              <a:t>  preferencias de la persona</a:t>
            </a:r>
          </a:p>
          <a:p>
            <a:pPr>
              <a:spcAft>
                <a:spcPts val="600"/>
              </a:spcAft>
            </a:pPr>
            <a:r>
              <a:rPr lang="es-ES" sz="1600" dirty="0"/>
              <a:t>El apoyo a la toma de decisiones da a las personas la libertad de elegir una persona que pueda comunicar  sus deseos y sus preferencias cuando no son capaces de hacerlo ellas mismas</a:t>
            </a:r>
            <a:r>
              <a:rPr lang="en-GB" sz="1600" dirty="0"/>
              <a:t>.</a:t>
            </a:r>
          </a:p>
          <a:p>
            <a:r>
              <a:rPr lang="es-ES" sz="1600" dirty="0"/>
              <a:t>Los asistentes no deben tomar decisiones en nombre de la persona ni ejercer una influencia indebida sobre ella</a:t>
            </a:r>
            <a:r>
              <a:rPr lang="en-GB" sz="1600" dirty="0"/>
              <a:t>.</a:t>
            </a:r>
            <a:endParaRPr lang="x-none" sz="1600"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
        <p:nvSpPr>
          <p:cNvPr id="7"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err="1"/>
              <a:t>Elemento</a:t>
            </a:r>
            <a:r>
              <a:rPr lang="en-GB" dirty="0"/>
              <a:t> 3: El </a:t>
            </a:r>
            <a:r>
              <a:rPr lang="en-GB" dirty="0" err="1"/>
              <a:t>apoyo</a:t>
            </a:r>
            <a:r>
              <a:rPr lang="en-GB" dirty="0"/>
              <a:t> a la </a:t>
            </a:r>
            <a:r>
              <a:rPr lang="en-GB" dirty="0" err="1"/>
              <a:t>toma</a:t>
            </a:r>
            <a:r>
              <a:rPr lang="en-GB" dirty="0"/>
              <a:t> de </a:t>
            </a:r>
            <a:r>
              <a:rPr lang="en-GB" dirty="0" err="1"/>
              <a:t>decisiones</a:t>
            </a:r>
            <a:r>
              <a:rPr lang="en-GB" dirty="0"/>
              <a:t> (b)</a:t>
            </a:r>
            <a:endParaRPr lang="en-US" dirty="0"/>
          </a:p>
        </p:txBody>
      </p:sp>
      <p:sp>
        <p:nvSpPr>
          <p:cNvPr id="8" name="Content Placeholder 2">
            <a:extLst>
              <a:ext uri="{FF2B5EF4-FFF2-40B4-BE49-F238E27FC236}">
                <a16:creationId xmlns:a16="http://schemas.microsoft.com/office/drawing/2014/main" id="{15B531A7-8566-4FF2-87CA-357FFC474EA3}"/>
              </a:ext>
            </a:extLst>
          </p:cNvPr>
          <p:cNvSpPr txBox="1">
            <a:spLocks/>
          </p:cNvSpPr>
          <p:nvPr/>
        </p:nvSpPr>
        <p:spPr>
          <a:xfrm>
            <a:off x="5619750" y="3670328"/>
            <a:ext cx="6172200" cy="2349556"/>
          </a:xfrm>
          <a:prstGeom prst="rect">
            <a:avLst/>
          </a:prstGeom>
        </p:spPr>
        <p:txBody>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8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8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8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8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0"/>
              </a:spcAft>
            </a:pPr>
            <a:r>
              <a:rPr lang="es-ES" sz="1600" dirty="0"/>
              <a:t>ayudar a la persona a identificar las ventajas y las desventajas de una decisión</a:t>
            </a:r>
          </a:p>
          <a:p>
            <a:pPr lvl="2">
              <a:spcAft>
                <a:spcPts val="0"/>
              </a:spcAft>
            </a:pPr>
            <a:r>
              <a:rPr lang="es-ES" sz="1600" dirty="0"/>
              <a:t>ayudar a la persona a sopesar las diferentes opciones y a identificar alternativas</a:t>
            </a:r>
          </a:p>
          <a:p>
            <a:pPr lvl="2">
              <a:spcAft>
                <a:spcPts val="0"/>
              </a:spcAft>
            </a:pPr>
            <a:r>
              <a:rPr lang="es-ES" sz="1600" dirty="0"/>
              <a:t>ayudar a la persona a comunicar sus decisiones a los demás</a:t>
            </a:r>
            <a:endParaRPr lang="x-none" sz="1600" dirty="0"/>
          </a:p>
        </p:txBody>
      </p:sp>
    </p:spTree>
    <p:extLst>
      <p:ext uri="{BB962C8B-B14F-4D97-AF65-F5344CB8AC3E}">
        <p14:creationId xmlns:p14="http://schemas.microsoft.com/office/powerpoint/2010/main" val="27178928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FA4D9-D73E-48E5-A443-4913DA87A8ED}"/>
              </a:ext>
            </a:extLst>
          </p:cNvPr>
          <p:cNvSpPr>
            <a:spLocks noGrp="1"/>
          </p:cNvSpPr>
          <p:nvPr>
            <p:ph idx="1"/>
          </p:nvPr>
        </p:nvSpPr>
        <p:spPr/>
        <p:txBody>
          <a:bodyPr/>
          <a:lstStyle/>
          <a:p>
            <a:pPr marL="0" indent="0" algn="just">
              <a:buNone/>
            </a:pPr>
            <a:r>
              <a:rPr lang="es-ES" sz="2000" b="1" dirty="0"/>
              <a:t>Necesidades de apoyo cambiantes </a:t>
            </a:r>
            <a:endParaRPr lang="x-none" sz="2000" b="1"/>
          </a:p>
          <a:p>
            <a:pPr algn="just"/>
            <a:r>
              <a:rPr lang="es-ES" sz="2000" dirty="0"/>
              <a:t>El apoyo debe adaptarse a cada persona</a:t>
            </a:r>
            <a:r>
              <a:rPr lang="en-GB" sz="2000" dirty="0"/>
              <a:t>. </a:t>
            </a:r>
          </a:p>
          <a:p>
            <a:pPr algn="just"/>
            <a:r>
              <a:rPr lang="es-ES" sz="2000" dirty="0"/>
              <a:t>Dado que la capacidad de decidir puede variar en diferentes momentos de la vida, una persona puede necesitar diferentes grados de asistencia</a:t>
            </a:r>
            <a:r>
              <a:rPr lang="en-GB" sz="2000" dirty="0"/>
              <a:t>. </a:t>
            </a:r>
            <a:endParaRPr lang="x-none" sz="2000" dirty="0"/>
          </a:p>
          <a:p>
            <a:pPr algn="just"/>
            <a:r>
              <a:rPr lang="es-ES" sz="2000" dirty="0"/>
              <a:t>Las personas con demencia, inicialmente pueden no necesitar apoyo o necesitar un apoyo mínimo, mientras que más adelante pueden requerir un apoyo más intensivo</a:t>
            </a:r>
            <a:r>
              <a:rPr lang="en-GB" sz="2000" dirty="0"/>
              <a:t>. </a:t>
            </a:r>
          </a:p>
          <a:p>
            <a:pPr algn="just"/>
            <a:r>
              <a:rPr lang="es-ES" sz="2000" dirty="0"/>
              <a:t>Algunas personas pueden requerir apoyo solo para adoptar decisiones complejas, mientras que otras la pueden necesitar para tomar decisiones cotidianas sencillas</a:t>
            </a:r>
            <a:r>
              <a:rPr lang="en-GB" sz="2000" dirty="0"/>
              <a:t>. </a:t>
            </a:r>
          </a:p>
          <a:p>
            <a:pPr algn="just"/>
            <a:r>
              <a:rPr lang="es-ES" sz="2000" dirty="0"/>
              <a:t>En situaciones de estrés, las personas pueden requerir más ayuda que en otros momentos</a:t>
            </a:r>
            <a:r>
              <a:rPr lang="en-GB" sz="2000" dirty="0"/>
              <a:t>. </a:t>
            </a:r>
            <a:endParaRPr lang="x-none" sz="2000" dirty="0"/>
          </a:p>
          <a:p>
            <a:pPr algn="just"/>
            <a:endParaRPr lang="x-none" sz="2000" dirty="0"/>
          </a:p>
        </p:txBody>
      </p:sp>
      <p:sp>
        <p:nvSpPr>
          <p:cNvPr id="6"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
        <p:nvSpPr>
          <p:cNvPr id="7"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err="1"/>
              <a:t>Elemento</a:t>
            </a:r>
            <a:r>
              <a:rPr lang="en-GB" dirty="0"/>
              <a:t> 3: El </a:t>
            </a:r>
            <a:r>
              <a:rPr lang="en-GB" dirty="0" err="1"/>
              <a:t>apoyo</a:t>
            </a:r>
            <a:r>
              <a:rPr lang="en-GB" dirty="0"/>
              <a:t> a la </a:t>
            </a:r>
            <a:r>
              <a:rPr lang="en-GB" dirty="0" err="1"/>
              <a:t>toma</a:t>
            </a:r>
            <a:r>
              <a:rPr lang="en-GB" dirty="0"/>
              <a:t> de </a:t>
            </a:r>
            <a:r>
              <a:rPr lang="en-GB" dirty="0" err="1"/>
              <a:t>decisiones</a:t>
            </a:r>
            <a:r>
              <a:rPr lang="en-GB" dirty="0"/>
              <a:t> (c)</a:t>
            </a:r>
            <a:endParaRPr lang="en-US" dirty="0"/>
          </a:p>
        </p:txBody>
      </p:sp>
    </p:spTree>
    <p:extLst>
      <p:ext uri="{BB962C8B-B14F-4D97-AF65-F5344CB8AC3E}">
        <p14:creationId xmlns:p14="http://schemas.microsoft.com/office/powerpoint/2010/main" val="32525891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8AB74-97E4-49FD-AEE6-65630BC81576}"/>
              </a:ext>
            </a:extLst>
          </p:cNvPr>
          <p:cNvSpPr>
            <a:spLocks noGrp="1"/>
          </p:cNvSpPr>
          <p:nvPr>
            <p:ph idx="1"/>
          </p:nvPr>
        </p:nvSpPr>
        <p:spPr>
          <a:xfrm>
            <a:off x="507205" y="1905000"/>
            <a:ext cx="11175995" cy="4610100"/>
          </a:xfrm>
        </p:spPr>
        <p:txBody>
          <a:bodyPr/>
          <a:lstStyle/>
          <a:p>
            <a:pPr marL="0" indent="0" algn="just">
              <a:buNone/>
            </a:pPr>
            <a:r>
              <a:rPr lang="es-ES" sz="2000" b="1" dirty="0"/>
              <a:t>Respeto por la voluntad y las preferencias de la persona </a:t>
            </a:r>
          </a:p>
          <a:p>
            <a:pPr algn="just"/>
            <a:r>
              <a:rPr lang="es-ES" sz="1800" dirty="0"/>
              <a:t>Todas las decisiones y  formas de apoyo ) deben basarse en la </a:t>
            </a:r>
            <a:r>
              <a:rPr lang="es-ES" sz="1800" b="1" u="sng" dirty="0"/>
              <a:t>voluntad y las preferencias</a:t>
            </a:r>
            <a:endParaRPr lang="en-GB" sz="1800" b="1" u="sng" dirty="0"/>
          </a:p>
          <a:p>
            <a:pPr algn="just"/>
            <a:r>
              <a:rPr lang="es-ES" sz="1800" dirty="0"/>
              <a:t>A veces, puede no resultar factible determinar la voluntad y las preferencias reales de la persona</a:t>
            </a:r>
            <a:r>
              <a:rPr lang="en-GB" sz="1800" dirty="0"/>
              <a:t>. </a:t>
            </a:r>
          </a:p>
          <a:p>
            <a:pPr algn="just"/>
            <a:r>
              <a:rPr lang="es-ES" sz="1800" dirty="0"/>
              <a:t>En estas situaciones, otras personas deben hacer </a:t>
            </a:r>
            <a:r>
              <a:rPr lang="es-ES" sz="1800" b="1" u="sng" dirty="0"/>
              <a:t>la mejor interpretación de la voluntad y las preferencias de la persona</a:t>
            </a:r>
            <a:r>
              <a:rPr lang="en-GB" sz="1800" u="sng" dirty="0"/>
              <a:t>. </a:t>
            </a:r>
          </a:p>
          <a:p>
            <a:pPr lvl="2" algn="just"/>
            <a:r>
              <a:rPr lang="es-ES" dirty="0"/>
              <a:t>Incluso cuando una decisión se fundamenta en la mejor interpretación de la voluntad y las preferencias de la persona, después debe comprobarse de manera regular cómo está reaccionando a esa decisión </a:t>
            </a:r>
            <a:r>
              <a:rPr lang="en-GB" dirty="0"/>
              <a:t>.</a:t>
            </a:r>
            <a:endParaRPr lang="x-none"/>
          </a:p>
          <a:p>
            <a:pPr algn="just"/>
            <a:r>
              <a:rPr lang="es-ES" sz="1800" dirty="0"/>
              <a:t>Esto es muy diferente de los modelos tradicionales de apoyo a la toma de decisiones y tutela, en que el «interés superior» de la persona lo definen otras personas.</a:t>
            </a:r>
          </a:p>
          <a:p>
            <a:pPr algn="just"/>
            <a:r>
              <a:rPr lang="es-ES" sz="1800" dirty="0"/>
              <a:t>La CDPD establece que los modelos que no respetan la voluntad y las preferencias de la persona vulneran los derechos humanos y deben ser sustituidos por el apoyo a la toma de decisiones</a:t>
            </a:r>
            <a:r>
              <a:rPr lang="en-GB" sz="1800" dirty="0"/>
              <a:t>. </a:t>
            </a:r>
            <a:endParaRPr lang="x-none" sz="1800"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
        <p:nvSpPr>
          <p:cNvPr id="8"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err="1"/>
              <a:t>Elemento</a:t>
            </a:r>
            <a:r>
              <a:rPr lang="en-GB" dirty="0"/>
              <a:t> 3: El </a:t>
            </a:r>
            <a:r>
              <a:rPr lang="en-GB" dirty="0" err="1"/>
              <a:t>apoyo</a:t>
            </a:r>
            <a:r>
              <a:rPr lang="en-GB" dirty="0"/>
              <a:t> a la </a:t>
            </a:r>
            <a:r>
              <a:rPr lang="en-GB" dirty="0" err="1"/>
              <a:t>toma</a:t>
            </a:r>
            <a:r>
              <a:rPr lang="en-GB" dirty="0"/>
              <a:t> de </a:t>
            </a:r>
            <a:r>
              <a:rPr lang="en-GB" dirty="0" err="1"/>
              <a:t>decisiones</a:t>
            </a:r>
            <a:r>
              <a:rPr lang="en-GB" dirty="0"/>
              <a:t> (d)</a:t>
            </a:r>
            <a:endParaRPr lang="en-US" dirty="0"/>
          </a:p>
        </p:txBody>
      </p:sp>
    </p:spTree>
    <p:extLst>
      <p:ext uri="{BB962C8B-B14F-4D97-AF65-F5344CB8AC3E}">
        <p14:creationId xmlns:p14="http://schemas.microsoft.com/office/powerpoint/2010/main" val="7882211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73E41-9A66-42CD-BB94-DC7A364C78C6}"/>
              </a:ext>
            </a:extLst>
          </p:cNvPr>
          <p:cNvSpPr>
            <a:spLocks noGrp="1"/>
          </p:cNvSpPr>
          <p:nvPr>
            <p:ph idx="1"/>
          </p:nvPr>
        </p:nvSpPr>
        <p:spPr>
          <a:xfrm>
            <a:off x="507205" y="1943100"/>
            <a:ext cx="11175995" cy="4296688"/>
          </a:xfrm>
        </p:spPr>
        <p:txBody>
          <a:bodyPr/>
          <a:lstStyle/>
          <a:p>
            <a:pPr algn="just"/>
            <a:r>
              <a:rPr lang="es-ES" sz="2000" dirty="0"/>
              <a:t>El punto capital del artículo 12 es que las personas deben ser capaces de tomar decisiones por ellas mismas sobre todos los aspectos de sus vidas. Eso incluye el derecho a asumir riesgos y a cometer errores, como cualquier otra persona</a:t>
            </a:r>
            <a:r>
              <a:rPr lang="en-GB" sz="2000" dirty="0"/>
              <a:t>. </a:t>
            </a:r>
          </a:p>
          <a:p>
            <a:pPr algn="just"/>
            <a:r>
              <a:rPr lang="es-ES" sz="2000" dirty="0"/>
              <a:t>También es esencial recordar que el apoyo a la toma de decisiones es voluntario. No puede imponerse a la persona. Si alguien rechaza un ofrecimiento de ayuda, se debe respetar su voluntad</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9319BBE4-5CE1-4330-8A93-9671503CEB60}"/>
              </a:ext>
            </a:extLst>
          </p:cNvPr>
          <p:cNvSpPr>
            <a:spLocks noGrp="1"/>
          </p:cNvSpPr>
          <p:nvPr>
            <p:ph type="title"/>
          </p:nvPr>
        </p:nvSpPr>
        <p:spPr>
          <a:xfrm>
            <a:off x="389638" y="506412"/>
            <a:ext cx="11230861" cy="388938"/>
          </a:xfrm>
        </p:spPr>
        <p:txBody>
          <a:bodyPr/>
          <a:lstStyle/>
          <a:p>
            <a:r>
              <a:rPr lang="es-ES" sz="2800" dirty="0"/>
              <a:t>Presentación: Artículo 12 de la CDPD - Igual reconocimiento como persona ante la ley</a:t>
            </a:r>
            <a:endParaRPr lang="x-none" sz="2800" dirty="0"/>
          </a:p>
        </p:txBody>
      </p:sp>
      <p:sp>
        <p:nvSpPr>
          <p:cNvPr id="8" name="Text Placeholder 8">
            <a:extLst>
              <a:ext uri="{FF2B5EF4-FFF2-40B4-BE49-F238E27FC236}">
                <a16:creationId xmlns:a16="http://schemas.microsoft.com/office/drawing/2014/main" id="{9B72B661-1A52-E84B-88D6-15C9852EFFE0}"/>
              </a:ext>
            </a:extLst>
          </p:cNvPr>
          <p:cNvSpPr>
            <a:spLocks noGrp="1"/>
          </p:cNvSpPr>
          <p:nvPr>
            <p:ph type="body" sz="quarter" idx="13"/>
          </p:nvPr>
        </p:nvSpPr>
        <p:spPr>
          <a:xfrm>
            <a:off x="507207" y="1375821"/>
            <a:ext cx="11174400" cy="360000"/>
          </a:xfrm>
        </p:spPr>
        <p:txBody>
          <a:bodyPr/>
          <a:lstStyle/>
          <a:p>
            <a:r>
              <a:rPr lang="en-GB" dirty="0" err="1"/>
              <a:t>Elemento</a:t>
            </a:r>
            <a:r>
              <a:rPr lang="en-GB" dirty="0"/>
              <a:t> 3: El </a:t>
            </a:r>
            <a:r>
              <a:rPr lang="en-GB" dirty="0" err="1"/>
              <a:t>apoyo</a:t>
            </a:r>
            <a:r>
              <a:rPr lang="en-GB" dirty="0"/>
              <a:t> a la </a:t>
            </a:r>
            <a:r>
              <a:rPr lang="en-GB" dirty="0" err="1"/>
              <a:t>toma</a:t>
            </a:r>
            <a:r>
              <a:rPr lang="en-GB" dirty="0"/>
              <a:t> de </a:t>
            </a:r>
            <a:r>
              <a:rPr lang="en-GB" dirty="0" err="1"/>
              <a:t>decisiones</a:t>
            </a:r>
            <a:r>
              <a:rPr lang="en-GB" dirty="0"/>
              <a:t> (e)</a:t>
            </a:r>
            <a:endParaRPr lang="en-US" dirty="0"/>
          </a:p>
        </p:txBody>
      </p:sp>
    </p:spTree>
    <p:extLst>
      <p:ext uri="{BB962C8B-B14F-4D97-AF65-F5344CB8AC3E}">
        <p14:creationId xmlns:p14="http://schemas.microsoft.com/office/powerpoint/2010/main" val="39645179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68CF-9CD5-4AFE-BE8A-69611EB17A71}"/>
              </a:ext>
            </a:extLst>
          </p:cNvPr>
          <p:cNvSpPr>
            <a:spLocks noGrp="1"/>
          </p:cNvSpPr>
          <p:nvPr>
            <p:ph type="title"/>
          </p:nvPr>
        </p:nvSpPr>
        <p:spPr/>
        <p:txBody>
          <a:bodyPr/>
          <a:lstStyle/>
          <a:p>
            <a:r>
              <a:rPr lang="es-ES" dirty="0"/>
              <a:t>Ejercicio 5.2: ¿Qué cambios conlleva el artículo 12</a:t>
            </a:r>
            <a:r>
              <a:rPr lang="en-GB" dirty="0"/>
              <a:t>? </a:t>
            </a:r>
            <a:endParaRPr lang="x-none" dirty="0"/>
          </a:p>
        </p:txBody>
      </p:sp>
      <p:sp>
        <p:nvSpPr>
          <p:cNvPr id="3" name="Content Placeholder 2">
            <a:extLst>
              <a:ext uri="{FF2B5EF4-FFF2-40B4-BE49-F238E27FC236}">
                <a16:creationId xmlns:a16="http://schemas.microsoft.com/office/drawing/2014/main" id="{FF07CCAA-B909-4D1B-9E2F-DAC9DD31FE80}"/>
              </a:ext>
            </a:extLst>
          </p:cNvPr>
          <p:cNvSpPr>
            <a:spLocks noGrp="1"/>
          </p:cNvSpPr>
          <p:nvPr>
            <p:ph idx="1"/>
          </p:nvPr>
        </p:nvSpPr>
        <p:spPr/>
        <p:txBody>
          <a:bodyPr/>
          <a:lstStyle/>
          <a:p>
            <a:pPr lvl="0"/>
            <a:endParaRPr lang="en-US" dirty="0"/>
          </a:p>
          <a:p>
            <a:pPr marL="0" lvl="0" indent="0" algn="ctr">
              <a:buNone/>
            </a:pPr>
            <a:r>
              <a:rPr lang="es-ES" sz="2500" b="1" i="1" dirty="0"/>
              <a:t>¿Cómo mejoraría la vida de las personas con discapacidad psicosocial, intelectual o cognitiva el respetar y aplicar el artículo 12? </a:t>
            </a:r>
            <a:endParaRPr lang="x-none" dirty="0"/>
          </a:p>
        </p:txBody>
      </p:sp>
    </p:spTree>
    <p:extLst>
      <p:ext uri="{BB962C8B-B14F-4D97-AF65-F5344CB8AC3E}">
        <p14:creationId xmlns:p14="http://schemas.microsoft.com/office/powerpoint/2010/main" val="7377609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3356-8F53-4E87-B561-AF032B09C52B}"/>
              </a:ext>
            </a:extLst>
          </p:cNvPr>
          <p:cNvSpPr>
            <a:spLocks noGrp="1"/>
          </p:cNvSpPr>
          <p:nvPr>
            <p:ph type="title"/>
          </p:nvPr>
        </p:nvSpPr>
        <p:spPr>
          <a:xfrm>
            <a:off x="507206" y="2313946"/>
            <a:ext cx="11227594" cy="2010404"/>
          </a:xfrm>
        </p:spPr>
        <p:txBody>
          <a:bodyPr>
            <a:normAutofit/>
          </a:bodyPr>
          <a:lstStyle/>
          <a:p>
            <a:r>
              <a:rPr lang="es-ES" sz="3600" dirty="0"/>
              <a:t>Tema 6. Profundización en el artículo 16 - Protección contra la explotación, la violencia y el abuso</a:t>
            </a:r>
          </a:p>
        </p:txBody>
      </p:sp>
    </p:spTree>
    <p:extLst>
      <p:ext uri="{BB962C8B-B14F-4D97-AF65-F5344CB8AC3E}">
        <p14:creationId xmlns:p14="http://schemas.microsoft.com/office/powerpoint/2010/main" val="21962584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es-ES" sz="2800" i="1" dirty="0"/>
              <a:t>Ejercicio 6.1: Debate sobre el artículo 16 de la CDPD - Protección contra la explotación, la violencia y el abuso </a:t>
            </a:r>
            <a:br>
              <a:rPr lang="en-GB" sz="2800" dirty="0"/>
            </a:br>
            <a:endParaRPr lang="x-none" sz="2800" dirty="0"/>
          </a:p>
        </p:txBody>
      </p:sp>
      <p:sp>
        <p:nvSpPr>
          <p:cNvPr id="3" name="Content Placeholder 2">
            <a:extLst>
              <a:ext uri="{FF2B5EF4-FFF2-40B4-BE49-F238E27FC236}">
                <a16:creationId xmlns:a16="http://schemas.microsoft.com/office/drawing/2014/main" id="{6B726641-39B3-477F-AC56-C986E4D37856}"/>
              </a:ext>
            </a:extLst>
          </p:cNvPr>
          <p:cNvSpPr>
            <a:spLocks noGrp="1"/>
          </p:cNvSpPr>
          <p:nvPr>
            <p:ph idx="1"/>
          </p:nvPr>
        </p:nvSpPr>
        <p:spPr/>
        <p:txBody>
          <a:bodyPr/>
          <a:lstStyle/>
          <a:p>
            <a:pPr marL="0" indent="0" algn="just">
              <a:buNone/>
            </a:pPr>
            <a:endParaRPr lang="en-GB" sz="2000" dirty="0"/>
          </a:p>
          <a:p>
            <a:pPr marL="0" indent="0" algn="just">
              <a:buNone/>
            </a:pPr>
            <a:r>
              <a:rPr lang="en-GB" sz="2000" dirty="0"/>
              <a:t>1. </a:t>
            </a:r>
            <a:r>
              <a:rPr lang="es-ES" sz="2000" dirty="0"/>
              <a:t>Los estados parte deben adoptar todas las medidas de carácter legislativo, administrativo, social, educativo y de otra índole que sean pertinentes para proteger a las personas con discapacidad, tanto en su hogar como fuera de este, de todas las formas de explotación, violencia y abuso, incluidos los aspectos relacionados con el género</a:t>
            </a:r>
            <a:r>
              <a:rPr lang="en-GB" sz="2000" dirty="0"/>
              <a:t>.</a:t>
            </a:r>
            <a:endParaRPr lang="x-none" sz="2000" dirty="0"/>
          </a:p>
          <a:p>
            <a:pPr marL="0" indent="0" algn="just">
              <a:buNone/>
            </a:pPr>
            <a:r>
              <a:rPr lang="es-ES" sz="2000" b="1" dirty="0">
                <a:solidFill>
                  <a:schemeClr val="accent2"/>
                </a:solidFill>
              </a:rPr>
              <a:t>Los estados deben hacer leyes y reglas para garantizar que las personas con discapacidad estén protegidas de la violencia y de cualquier forma de abuso o explotación, tanto dentro como fuera de su casa</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ext Placeholder 5">
            <a:extLst>
              <a:ext uri="{FF2B5EF4-FFF2-40B4-BE49-F238E27FC236}">
                <a16:creationId xmlns:a16="http://schemas.microsoft.com/office/drawing/2014/main" id="{B2079257-7830-134E-B928-9EADBDAAD5A6}"/>
              </a:ext>
            </a:extLst>
          </p:cNvPr>
          <p:cNvSpPr>
            <a:spLocks noGrp="1"/>
          </p:cNvSpPr>
          <p:nvPr>
            <p:ph type="body" sz="quarter" idx="13"/>
          </p:nvPr>
        </p:nvSpPr>
        <p:spPr>
          <a:xfrm>
            <a:off x="507207" y="1394482"/>
            <a:ext cx="11174400" cy="360000"/>
          </a:xfrm>
        </p:spPr>
        <p:txBody>
          <a:bodyPr/>
          <a:lstStyle/>
          <a:p>
            <a:r>
              <a:rPr lang="en-GB" dirty="0" err="1"/>
              <a:t>Párrafo</a:t>
            </a:r>
            <a:r>
              <a:rPr lang="en-GB" dirty="0"/>
              <a:t> 1</a:t>
            </a:r>
            <a:endParaRPr lang="en-US" dirty="0"/>
          </a:p>
        </p:txBody>
      </p:sp>
    </p:spTree>
    <p:extLst>
      <p:ext uri="{BB962C8B-B14F-4D97-AF65-F5344CB8AC3E}">
        <p14:creationId xmlns:p14="http://schemas.microsoft.com/office/powerpoint/2010/main" val="37492809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8D6E5-5BD7-49D4-A51D-7A866E5A149E}"/>
              </a:ext>
            </a:extLst>
          </p:cNvPr>
          <p:cNvSpPr>
            <a:spLocks noGrp="1"/>
          </p:cNvSpPr>
          <p:nvPr>
            <p:ph idx="1"/>
          </p:nvPr>
        </p:nvSpPr>
        <p:spPr>
          <a:xfrm>
            <a:off x="507205" y="1962150"/>
            <a:ext cx="11175995" cy="4277638"/>
          </a:xfrm>
        </p:spPr>
        <p:txBody>
          <a:bodyPr/>
          <a:lstStyle/>
          <a:p>
            <a:pPr marL="0" indent="0" algn="just">
              <a:buNone/>
            </a:pPr>
            <a:r>
              <a:rPr lang="en-GB" sz="2000" dirty="0"/>
              <a:t>2. </a:t>
            </a:r>
            <a:r>
              <a:rPr lang="es-ES" sz="2000" dirty="0"/>
              <a:t>Los estados parte deben adoptar también todas las medidas pertinentes para impedir cualquier forma de explotación, violencia y abuso, y deben asegurar, entre otros, que existan formas adecuadas de asistencia y apoyo que tengan en cuenta el género y la edad para las personas con discapacidad y sus familiares y cuidadores, incluso deben proporcionar información y educación sobre la manera de prevenir, reconocer y denunciar los casos de explotación, violencia y abuso. Los estados parte deben asegurar que los servicios de protección tengan en cuenta la edad, el género y la discapacidad</a:t>
            </a:r>
            <a:r>
              <a:rPr lang="en-GB" sz="2000" dirty="0"/>
              <a:t>.</a:t>
            </a:r>
            <a:endParaRPr lang="x-none" sz="2000" dirty="0"/>
          </a:p>
          <a:p>
            <a:pPr marL="0" indent="0" algn="just">
              <a:buNone/>
            </a:pPr>
            <a:r>
              <a:rPr lang="es-ES" sz="2000" b="1" dirty="0">
                <a:solidFill>
                  <a:schemeClr val="accent2"/>
                </a:solidFill>
              </a:rPr>
              <a:t>Los estados deben evitar los abusos ofreciendo ayuda, información y formación a las personas con discapacidad, sus familias y sus cuidadores. Todo el mundo debería aprender a evitar, reconocer y denunciar la violencia y los abusos. Deberían asegurarse de que la asistencia para evitar los abusos tiene en cuenta a las mujeres, los ancianos, los niños y las niñas, y las personas con diferentes tipos de discapacidad</a:t>
            </a:r>
            <a:r>
              <a:rPr lang="en-US" sz="2000" b="1" dirty="0">
                <a:solidFill>
                  <a:schemeClr val="accent2"/>
                </a:solidFill>
              </a:rPr>
              <a:t>.</a:t>
            </a:r>
            <a:endParaRPr lang="x-none" sz="2000" b="1" dirty="0">
              <a:solidFill>
                <a:schemeClr val="accent2"/>
              </a:solidFill>
            </a:endParaRPr>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es-ES" sz="2800" i="1" dirty="0"/>
              <a:t>Ejercicio 6.1: Debate sobre el artículo 16 de la CDPD - Protección contra la explotación, la violencia y el abuso </a:t>
            </a:r>
            <a:br>
              <a:rPr lang="en-GB" sz="2800" dirty="0"/>
            </a:br>
            <a:endParaRPr lang="x-none" sz="2800" dirty="0"/>
          </a:p>
        </p:txBody>
      </p:sp>
      <p:sp>
        <p:nvSpPr>
          <p:cNvPr id="8" name="Text Placeholder 5">
            <a:extLst>
              <a:ext uri="{FF2B5EF4-FFF2-40B4-BE49-F238E27FC236}">
                <a16:creationId xmlns:a16="http://schemas.microsoft.com/office/drawing/2014/main" id="{B2079257-7830-134E-B928-9EADBDAAD5A6}"/>
              </a:ext>
            </a:extLst>
          </p:cNvPr>
          <p:cNvSpPr>
            <a:spLocks noGrp="1"/>
          </p:cNvSpPr>
          <p:nvPr>
            <p:ph type="body" sz="quarter" idx="13"/>
          </p:nvPr>
        </p:nvSpPr>
        <p:spPr>
          <a:xfrm>
            <a:off x="507207" y="1394482"/>
            <a:ext cx="11174400" cy="360000"/>
          </a:xfrm>
        </p:spPr>
        <p:txBody>
          <a:bodyPr/>
          <a:lstStyle/>
          <a:p>
            <a:r>
              <a:rPr lang="en-GB" dirty="0" err="1"/>
              <a:t>Párrafo</a:t>
            </a:r>
            <a:r>
              <a:rPr lang="en-GB" dirty="0"/>
              <a:t> 2</a:t>
            </a:r>
            <a:endParaRPr lang="en-US" dirty="0"/>
          </a:p>
        </p:txBody>
      </p:sp>
    </p:spTree>
    <p:extLst>
      <p:ext uri="{BB962C8B-B14F-4D97-AF65-F5344CB8AC3E}">
        <p14:creationId xmlns:p14="http://schemas.microsoft.com/office/powerpoint/2010/main" val="369624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BB18B-4749-704F-A0F1-04D634EAC545}"/>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14</a:t>
            </a:fld>
            <a:endParaRPr lang="en-US"/>
          </a:p>
        </p:txBody>
      </p:sp>
      <p:sp>
        <p:nvSpPr>
          <p:cNvPr id="4" name="Content Placeholder 3">
            <a:extLst>
              <a:ext uri="{FF2B5EF4-FFF2-40B4-BE49-F238E27FC236}">
                <a16:creationId xmlns:a16="http://schemas.microsoft.com/office/drawing/2014/main" id="{436AC01B-9D1D-9648-A265-42B7B822F96A}"/>
              </a:ext>
            </a:extLst>
          </p:cNvPr>
          <p:cNvSpPr>
            <a:spLocks noGrp="1"/>
          </p:cNvSpPr>
          <p:nvPr>
            <p:ph sz="quarter" idx="14"/>
          </p:nvPr>
        </p:nvSpPr>
        <p:spPr>
          <a:xfrm>
            <a:off x="507195" y="1511188"/>
            <a:ext cx="10903755" cy="4500000"/>
          </a:xfrm>
        </p:spPr>
        <p:txBody>
          <a:bodyPr/>
          <a:lstStyle/>
          <a:p>
            <a:pPr algn="just"/>
            <a:r>
              <a:rPr lang="es-ES" sz="2000" dirty="0"/>
              <a:t>La discriminación es el resultado de factores complejos que hay que abordar a diferentes niveles.  </a:t>
            </a:r>
          </a:p>
          <a:p>
            <a:pPr lvl="2" algn="just"/>
            <a:r>
              <a:rPr lang="es-ES" dirty="0"/>
              <a:t>abordar la desinformación, los prejuicios y el miedo a la diferencia</a:t>
            </a:r>
          </a:p>
          <a:p>
            <a:pPr lvl="2" algn="just"/>
            <a:r>
              <a:rPr lang="es-ES" dirty="0"/>
              <a:t>«Discriminación institucional» o «discriminación sistémica»</a:t>
            </a:r>
          </a:p>
          <a:p>
            <a:pPr lvl="2" algn="just"/>
            <a:r>
              <a:rPr lang="es-ES" dirty="0"/>
              <a:t>Políticas y leyes discriminatorias, la discriminación incrustada en el sistema social o de salud, la pobreza y las desigualdades de poder en la sociedad </a:t>
            </a:r>
            <a:endParaRPr lang="en-US" dirty="0"/>
          </a:p>
        </p:txBody>
      </p:sp>
      <p:sp>
        <p:nvSpPr>
          <p:cNvPr id="8" name="Title 4">
            <a:extLst>
              <a:ext uri="{FF2B5EF4-FFF2-40B4-BE49-F238E27FC236}">
                <a16:creationId xmlns:a16="http://schemas.microsoft.com/office/drawing/2014/main" id="{EBD34ACE-AE27-1E48-9996-2A62DD01500C}"/>
              </a:ext>
            </a:extLst>
          </p:cNvPr>
          <p:cNvSpPr>
            <a:spLocks noGrp="1"/>
          </p:cNvSpPr>
          <p:nvPr>
            <p:ph type="title"/>
          </p:nvPr>
        </p:nvSpPr>
        <p:spPr>
          <a:xfrm>
            <a:off x="392906" y="506412"/>
            <a:ext cx="9792000" cy="432000"/>
          </a:xfrm>
        </p:spPr>
        <p:txBody>
          <a:bodyPr/>
          <a:lstStyle/>
          <a:p>
            <a:r>
              <a:rPr lang="en-US" sz="2800" dirty="0" err="1"/>
              <a:t>Presentación</a:t>
            </a:r>
            <a:r>
              <a:rPr lang="en-US" sz="2800" dirty="0"/>
              <a:t>: </a:t>
            </a:r>
            <a:r>
              <a:rPr lang="en-US" sz="2800" dirty="0" err="1"/>
              <a:t>Definir</a:t>
            </a:r>
            <a:r>
              <a:rPr lang="en-US" sz="2800" dirty="0"/>
              <a:t> la </a:t>
            </a:r>
            <a:r>
              <a:rPr lang="en-US" sz="2800" dirty="0" err="1"/>
              <a:t>discriminación</a:t>
            </a:r>
            <a:r>
              <a:rPr lang="en-US" sz="2800" dirty="0"/>
              <a:t> - 4 </a:t>
            </a:r>
          </a:p>
        </p:txBody>
      </p:sp>
    </p:spTree>
    <p:extLst>
      <p:ext uri="{BB962C8B-B14F-4D97-AF65-F5344CB8AC3E}">
        <p14:creationId xmlns:p14="http://schemas.microsoft.com/office/powerpoint/2010/main" val="21564494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184DC-01D3-4E26-B023-577AFB39AA7A}"/>
              </a:ext>
            </a:extLst>
          </p:cNvPr>
          <p:cNvSpPr>
            <a:spLocks noGrp="1"/>
          </p:cNvSpPr>
          <p:nvPr>
            <p:ph idx="1"/>
          </p:nvPr>
        </p:nvSpPr>
        <p:spPr/>
        <p:txBody>
          <a:bodyPr/>
          <a:lstStyle/>
          <a:p>
            <a:pPr marL="0" indent="0" algn="just">
              <a:buNone/>
            </a:pPr>
            <a:endParaRPr lang="en-GB" sz="2000" dirty="0"/>
          </a:p>
          <a:p>
            <a:pPr marL="0" indent="0" algn="just">
              <a:buNone/>
            </a:pPr>
            <a:r>
              <a:rPr lang="en-GB" sz="2000" dirty="0"/>
              <a:t>3. </a:t>
            </a:r>
            <a:r>
              <a:rPr lang="es-ES" sz="2000" dirty="0"/>
              <a:t>A fin de impedir que se produzcan casos de explotación, violencia y abuso, los estados parte deben asegurar que todos los servicios y programas diseñados para servir a las personas con discapacidad los supervisen efectivamente autoridades independientes</a:t>
            </a:r>
            <a:r>
              <a:rPr lang="en-GB" sz="2000" dirty="0"/>
              <a:t>.</a:t>
            </a:r>
            <a:endParaRPr lang="x-none" sz="2000" dirty="0"/>
          </a:p>
          <a:p>
            <a:pPr marL="0" indent="0" algn="just">
              <a:buNone/>
            </a:pPr>
            <a:r>
              <a:rPr lang="es-ES" sz="2000" b="1" dirty="0">
                <a:solidFill>
                  <a:schemeClr val="accent2"/>
                </a:solidFill>
              </a:rPr>
              <a:t>Los estados deben asegurarse de que los servicios que ofrecen apoyo a las personas con discapacidad se supervisen de manera adecuada por parte de un organismo independiente</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es-ES" sz="2800" i="1" dirty="0"/>
              <a:t>Ejercicio 6.1: Debate sobre el artículo 16 de la CDPD - Protección contra la explotación, la violencia y el abuso </a:t>
            </a:r>
            <a:br>
              <a:rPr lang="en-GB" sz="2800" dirty="0"/>
            </a:br>
            <a:endParaRPr lang="x-none" sz="2800" dirty="0"/>
          </a:p>
        </p:txBody>
      </p:sp>
      <p:sp>
        <p:nvSpPr>
          <p:cNvPr id="8" name="Text Placeholder 5">
            <a:extLst>
              <a:ext uri="{FF2B5EF4-FFF2-40B4-BE49-F238E27FC236}">
                <a16:creationId xmlns:a16="http://schemas.microsoft.com/office/drawing/2014/main" id="{B2079257-7830-134E-B928-9EADBDAAD5A6}"/>
              </a:ext>
            </a:extLst>
          </p:cNvPr>
          <p:cNvSpPr>
            <a:spLocks noGrp="1"/>
          </p:cNvSpPr>
          <p:nvPr>
            <p:ph type="body" sz="quarter" idx="13"/>
          </p:nvPr>
        </p:nvSpPr>
        <p:spPr>
          <a:xfrm>
            <a:off x="507207" y="1394482"/>
            <a:ext cx="11174400" cy="360000"/>
          </a:xfrm>
        </p:spPr>
        <p:txBody>
          <a:bodyPr/>
          <a:lstStyle/>
          <a:p>
            <a:r>
              <a:rPr lang="en-GB" dirty="0" err="1"/>
              <a:t>Párrafo</a:t>
            </a:r>
            <a:r>
              <a:rPr lang="en-GB" dirty="0"/>
              <a:t> 3</a:t>
            </a:r>
            <a:endParaRPr lang="en-US" dirty="0"/>
          </a:p>
        </p:txBody>
      </p:sp>
    </p:spTree>
    <p:extLst>
      <p:ext uri="{BB962C8B-B14F-4D97-AF65-F5344CB8AC3E}">
        <p14:creationId xmlns:p14="http://schemas.microsoft.com/office/powerpoint/2010/main" val="35195261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6E95E-C52B-4C9D-A3DB-D0574CE10F41}"/>
              </a:ext>
            </a:extLst>
          </p:cNvPr>
          <p:cNvSpPr>
            <a:spLocks noGrp="1"/>
          </p:cNvSpPr>
          <p:nvPr>
            <p:ph idx="1"/>
          </p:nvPr>
        </p:nvSpPr>
        <p:spPr/>
        <p:txBody>
          <a:bodyPr/>
          <a:lstStyle/>
          <a:p>
            <a:pPr marL="0" indent="0" algn="just">
              <a:buNone/>
            </a:pPr>
            <a:endParaRPr lang="en-GB" sz="2000" dirty="0"/>
          </a:p>
          <a:p>
            <a:pPr marL="0" indent="0" algn="just">
              <a:buNone/>
            </a:pPr>
            <a:r>
              <a:rPr lang="en-GB" sz="2000" dirty="0"/>
              <a:t>4. </a:t>
            </a:r>
            <a:r>
              <a:rPr lang="es-ES" sz="2000" dirty="0"/>
              <a:t>Los estados parte deben adoptar todas las medidas pertinentes para promover la recuperación física, cognitiva y psicológica, la rehabilitación y la reintegración social de las personas con discapacidad que sean víctimas de cualquier forma de explotación, violencia o abuso, incluso mediante la prestación de servicios de protección. La recuperación y la integración deben hacerse en un entorno que sea favorable para la salud, el bienestar, la autoestima, la dignidad y la autonomía de la persona, y que tenga en cuenta las necesidades específicas del género y la edad</a:t>
            </a:r>
            <a:r>
              <a:rPr lang="en-GB" sz="2000" dirty="0"/>
              <a:t>.</a:t>
            </a:r>
            <a:endParaRPr lang="x-none" sz="2000" dirty="0"/>
          </a:p>
          <a:p>
            <a:pPr marL="0" indent="0" algn="just">
              <a:buNone/>
            </a:pPr>
            <a:r>
              <a:rPr lang="es-ES" sz="2000" b="1" dirty="0">
                <a:solidFill>
                  <a:schemeClr val="accent2"/>
                </a:solidFill>
              </a:rPr>
              <a:t>Los estados deben garantizar que las personas con discapacidad que han sufrido abusos reciban la ayuda y la asistencia necesarias para velar por su seguridad y ayudarlas a recuperarse de los abusos</a:t>
            </a:r>
            <a:endParaRPr lang="x-none" sz="2000" b="1" dirty="0">
              <a:solidFill>
                <a:schemeClr val="accent2"/>
              </a:solidFill>
            </a:endParaRPr>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es-ES" sz="2800" i="1" dirty="0"/>
              <a:t>Ejercicio 6.1: Debate sobre el artículo 16 de la CDPD - Protección contra la explotación, la violencia y el abuso </a:t>
            </a:r>
            <a:br>
              <a:rPr lang="en-GB" sz="2800" dirty="0"/>
            </a:br>
            <a:endParaRPr lang="x-none" sz="2800" dirty="0"/>
          </a:p>
        </p:txBody>
      </p:sp>
      <p:sp>
        <p:nvSpPr>
          <p:cNvPr id="9" name="Text Placeholder 5">
            <a:extLst>
              <a:ext uri="{FF2B5EF4-FFF2-40B4-BE49-F238E27FC236}">
                <a16:creationId xmlns:a16="http://schemas.microsoft.com/office/drawing/2014/main" id="{B2079257-7830-134E-B928-9EADBDAAD5A6}"/>
              </a:ext>
            </a:extLst>
          </p:cNvPr>
          <p:cNvSpPr>
            <a:spLocks noGrp="1"/>
          </p:cNvSpPr>
          <p:nvPr>
            <p:ph type="body" sz="quarter" idx="13"/>
          </p:nvPr>
        </p:nvSpPr>
        <p:spPr>
          <a:xfrm>
            <a:off x="507207" y="1394482"/>
            <a:ext cx="11174400" cy="360000"/>
          </a:xfrm>
        </p:spPr>
        <p:txBody>
          <a:bodyPr/>
          <a:lstStyle/>
          <a:p>
            <a:r>
              <a:rPr lang="en-GB" dirty="0" err="1"/>
              <a:t>Párrafo</a:t>
            </a:r>
            <a:r>
              <a:rPr lang="en-GB" dirty="0"/>
              <a:t> 4</a:t>
            </a:r>
            <a:endParaRPr lang="en-US" dirty="0"/>
          </a:p>
        </p:txBody>
      </p:sp>
    </p:spTree>
    <p:extLst>
      <p:ext uri="{BB962C8B-B14F-4D97-AF65-F5344CB8AC3E}">
        <p14:creationId xmlns:p14="http://schemas.microsoft.com/office/powerpoint/2010/main" val="25014611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627FA-71DA-4EFD-BE80-4082F73DC6FC}"/>
              </a:ext>
            </a:extLst>
          </p:cNvPr>
          <p:cNvSpPr>
            <a:spLocks noGrp="1"/>
          </p:cNvSpPr>
          <p:nvPr>
            <p:ph idx="1"/>
          </p:nvPr>
        </p:nvSpPr>
        <p:spPr/>
        <p:txBody>
          <a:bodyPr/>
          <a:lstStyle/>
          <a:p>
            <a:pPr marL="0" indent="0" algn="just">
              <a:buNone/>
            </a:pPr>
            <a:endParaRPr lang="en-GB" sz="2000" dirty="0"/>
          </a:p>
          <a:p>
            <a:pPr marL="0" indent="0" algn="just">
              <a:buNone/>
            </a:pPr>
            <a:r>
              <a:rPr lang="en-GB" sz="2000" dirty="0"/>
              <a:t>5. </a:t>
            </a:r>
            <a:r>
              <a:rPr lang="es-ES" sz="2000" dirty="0"/>
              <a:t>Los estados parte deben adoptar legislación y políticas efectivas, incluidas legislación y políticas centradas en la mujer y en la infancia, para asegurar que se detectan, se investigan y, en su caso, se juzgan los casos de explotación, violencia y abuso contra las personas con discapacidad</a:t>
            </a:r>
            <a:r>
              <a:rPr lang="en-GB" sz="2000" dirty="0"/>
              <a:t>.</a:t>
            </a:r>
            <a:endParaRPr lang="x-none" sz="2000" dirty="0"/>
          </a:p>
          <a:p>
            <a:pPr marL="0" indent="0" algn="just">
              <a:buNone/>
            </a:pPr>
            <a:r>
              <a:rPr lang="es-ES" sz="2000" b="1" dirty="0">
                <a:solidFill>
                  <a:schemeClr val="accent2"/>
                </a:solidFill>
              </a:rPr>
              <a:t>Los estados deben asegurarse de crear leyes y políticas (incluidas políticas centradas en las mujeres y los menores) para descubrir de manera eficaz si se están produciendo abusos, investigarlos y llevar a los perpetradores ante la ley.</a:t>
            </a:r>
            <a:endParaRPr lang="x-none" sz="2000" dirty="0"/>
          </a:p>
        </p:txBody>
      </p:sp>
      <p:sp>
        <p:nvSpPr>
          <p:cNvPr id="7"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es-ES" sz="2800" i="1" dirty="0"/>
              <a:t>Ejercicio 6.1: Debate sobre el artículo 16 de la CDPD - Protección contra la explotación, la violencia y el abuso </a:t>
            </a:r>
            <a:br>
              <a:rPr lang="en-GB" sz="2800" dirty="0"/>
            </a:br>
            <a:endParaRPr lang="x-none" sz="2800" dirty="0"/>
          </a:p>
        </p:txBody>
      </p:sp>
      <p:sp>
        <p:nvSpPr>
          <p:cNvPr id="8" name="Text Placeholder 5">
            <a:extLst>
              <a:ext uri="{FF2B5EF4-FFF2-40B4-BE49-F238E27FC236}">
                <a16:creationId xmlns:a16="http://schemas.microsoft.com/office/drawing/2014/main" id="{B2079257-7830-134E-B928-9EADBDAAD5A6}"/>
              </a:ext>
            </a:extLst>
          </p:cNvPr>
          <p:cNvSpPr>
            <a:spLocks noGrp="1"/>
          </p:cNvSpPr>
          <p:nvPr>
            <p:ph type="body" sz="quarter" idx="13"/>
          </p:nvPr>
        </p:nvSpPr>
        <p:spPr>
          <a:xfrm>
            <a:off x="507207" y="1394482"/>
            <a:ext cx="11174400" cy="360000"/>
          </a:xfrm>
        </p:spPr>
        <p:txBody>
          <a:bodyPr/>
          <a:lstStyle/>
          <a:p>
            <a:r>
              <a:rPr lang="en-GB" dirty="0" err="1"/>
              <a:t>Párrafo</a:t>
            </a:r>
            <a:r>
              <a:rPr lang="en-GB" dirty="0"/>
              <a:t> 5</a:t>
            </a:r>
            <a:endParaRPr lang="en-US" dirty="0"/>
          </a:p>
        </p:txBody>
      </p:sp>
    </p:spTree>
    <p:extLst>
      <p:ext uri="{BB962C8B-B14F-4D97-AF65-F5344CB8AC3E}">
        <p14:creationId xmlns:p14="http://schemas.microsoft.com/office/powerpoint/2010/main" val="19075836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DD39B-7BC2-46E8-A569-58B686E367BC}"/>
              </a:ext>
            </a:extLst>
          </p:cNvPr>
          <p:cNvSpPr>
            <a:spLocks noGrp="1"/>
          </p:cNvSpPr>
          <p:nvPr>
            <p:ph idx="1"/>
          </p:nvPr>
        </p:nvSpPr>
        <p:spPr/>
        <p:txBody>
          <a:bodyPr/>
          <a:lstStyle/>
          <a:p>
            <a:endParaRPr lang="en-US" dirty="0"/>
          </a:p>
          <a:p>
            <a:pPr marL="0" indent="0" algn="ctr">
              <a:buNone/>
            </a:pPr>
            <a:r>
              <a:rPr lang="es-ES" sz="2500" b="1" i="1" dirty="0"/>
              <a:t>¿Qué otros artículos de la CDPD son relevantes para la cuestión de la explotación, la violencia y los abusos? </a:t>
            </a:r>
            <a:endParaRPr lang="x-none" dirty="0"/>
          </a:p>
        </p:txBody>
      </p:sp>
      <p:sp>
        <p:nvSpPr>
          <p:cNvPr id="5" name="Title 1">
            <a:extLst>
              <a:ext uri="{FF2B5EF4-FFF2-40B4-BE49-F238E27FC236}">
                <a16:creationId xmlns:a16="http://schemas.microsoft.com/office/drawing/2014/main" id="{CF170904-E60F-49C8-9CC1-B29ED8185AB6}"/>
              </a:ext>
            </a:extLst>
          </p:cNvPr>
          <p:cNvSpPr>
            <a:spLocks noGrp="1"/>
          </p:cNvSpPr>
          <p:nvPr>
            <p:ph type="title"/>
          </p:nvPr>
        </p:nvSpPr>
        <p:spPr>
          <a:xfrm>
            <a:off x="389638" y="506412"/>
            <a:ext cx="11345161" cy="427038"/>
          </a:xfrm>
        </p:spPr>
        <p:txBody>
          <a:bodyPr/>
          <a:lstStyle/>
          <a:p>
            <a:r>
              <a:rPr lang="es-ES" sz="2800" i="1" dirty="0"/>
              <a:t>Ejercicio 6.1: Debate sobre el artículo 16 de la CDPD - Protección contra la explotación, la violencia y el abuso </a:t>
            </a:r>
            <a:br>
              <a:rPr lang="en-GB" sz="2800" dirty="0"/>
            </a:br>
            <a:endParaRPr lang="x-none" sz="2800" dirty="0"/>
          </a:p>
        </p:txBody>
      </p:sp>
    </p:spTree>
    <p:extLst>
      <p:ext uri="{BB962C8B-B14F-4D97-AF65-F5344CB8AC3E}">
        <p14:creationId xmlns:p14="http://schemas.microsoft.com/office/powerpoint/2010/main" val="32999253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DC5B-903B-4AF2-A69B-ACF9EB5EF177}"/>
              </a:ext>
            </a:extLst>
          </p:cNvPr>
          <p:cNvSpPr>
            <a:spLocks noGrp="1"/>
          </p:cNvSpPr>
          <p:nvPr>
            <p:ph type="title"/>
          </p:nvPr>
        </p:nvSpPr>
        <p:spPr>
          <a:xfrm>
            <a:off x="389638" y="506412"/>
            <a:ext cx="11211811" cy="446088"/>
          </a:xfrm>
        </p:spPr>
        <p:txBody>
          <a:bodyPr/>
          <a:lstStyle/>
          <a:p>
            <a:r>
              <a:rPr lang="es-ES" sz="2800" dirty="0"/>
              <a:t>Ejercicio 6.2: Protección contra la explotación, la violencia y el abuso </a:t>
            </a:r>
            <a:endParaRPr lang="x-none" sz="2800" dirty="0"/>
          </a:p>
        </p:txBody>
      </p:sp>
      <p:sp>
        <p:nvSpPr>
          <p:cNvPr id="3" name="Content Placeholder 2">
            <a:extLst>
              <a:ext uri="{FF2B5EF4-FFF2-40B4-BE49-F238E27FC236}">
                <a16:creationId xmlns:a16="http://schemas.microsoft.com/office/drawing/2014/main" id="{0B572888-5D37-42CF-84FC-056C52BF4D7F}"/>
              </a:ext>
            </a:extLst>
          </p:cNvPr>
          <p:cNvSpPr>
            <a:spLocks noGrp="1"/>
          </p:cNvSpPr>
          <p:nvPr>
            <p:ph idx="1"/>
          </p:nvPr>
        </p:nvSpPr>
        <p:spPr/>
        <p:txBody>
          <a:bodyPr/>
          <a:lstStyle/>
          <a:p>
            <a:endParaRPr lang="en-US" dirty="0"/>
          </a:p>
          <a:p>
            <a:pPr marL="0" indent="0" algn="ctr">
              <a:buNone/>
            </a:pPr>
            <a:r>
              <a:rPr lang="es-ES" sz="2500" b="1" i="1" dirty="0"/>
              <a:t>¿Qué tipo de violencia, explotación y abusos creéis que sufren las personas con discapacidad psicosocial, intelectual o cognitiva? </a:t>
            </a:r>
            <a:endParaRPr lang="x-none" dirty="0"/>
          </a:p>
        </p:txBody>
      </p:sp>
    </p:spTree>
    <p:extLst>
      <p:ext uri="{BB962C8B-B14F-4D97-AF65-F5344CB8AC3E}">
        <p14:creationId xmlns:p14="http://schemas.microsoft.com/office/powerpoint/2010/main" val="37815290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AE42A-EA5C-486D-8AE9-AC285345D5E5}"/>
              </a:ext>
            </a:extLst>
          </p:cNvPr>
          <p:cNvSpPr>
            <a:spLocks noGrp="1"/>
          </p:cNvSpPr>
          <p:nvPr>
            <p:ph idx="1"/>
          </p:nvPr>
        </p:nvSpPr>
        <p:spPr/>
        <p:txBody>
          <a:bodyPr/>
          <a:lstStyle/>
          <a:p>
            <a:pPr marL="0" lvl="0" indent="0" algn="ctr">
              <a:buNone/>
            </a:pPr>
            <a:endParaRPr lang="en-US" sz="2500" b="1" i="1" dirty="0"/>
          </a:p>
          <a:p>
            <a:pPr marL="0" lvl="0" indent="0" algn="ctr">
              <a:buNone/>
            </a:pPr>
            <a:endParaRPr lang="en-US" sz="2500" b="1" i="1" dirty="0"/>
          </a:p>
          <a:p>
            <a:pPr marL="0" lvl="0" indent="0" algn="ctr">
              <a:buNone/>
            </a:pPr>
            <a:r>
              <a:rPr lang="es-ES" sz="2500" b="1" i="1" dirty="0"/>
              <a:t>¿Cómo mejoraría la vida de las personas con discapacidad psicosocial, intelectual y cognitiva liberarse de la explotación, la violencia y el maltrato? </a:t>
            </a:r>
          </a:p>
          <a:p>
            <a:pPr marL="0" lvl="0" indent="0" algn="ctr">
              <a:buNone/>
            </a:pPr>
            <a:r>
              <a:rPr lang="es-ES" sz="2500" b="1" i="1" dirty="0"/>
              <a:t> </a:t>
            </a:r>
          </a:p>
          <a:p>
            <a:endParaRPr lang="x-none" dirty="0"/>
          </a:p>
        </p:txBody>
      </p:sp>
      <p:sp>
        <p:nvSpPr>
          <p:cNvPr id="5" name="Title 1">
            <a:extLst>
              <a:ext uri="{FF2B5EF4-FFF2-40B4-BE49-F238E27FC236}">
                <a16:creationId xmlns:a16="http://schemas.microsoft.com/office/drawing/2014/main" id="{C171DC5B-903B-4AF2-A69B-ACF9EB5EF177}"/>
              </a:ext>
            </a:extLst>
          </p:cNvPr>
          <p:cNvSpPr>
            <a:spLocks noGrp="1"/>
          </p:cNvSpPr>
          <p:nvPr>
            <p:ph type="title"/>
          </p:nvPr>
        </p:nvSpPr>
        <p:spPr>
          <a:xfrm>
            <a:off x="389638" y="506412"/>
            <a:ext cx="11211811" cy="446088"/>
          </a:xfrm>
        </p:spPr>
        <p:txBody>
          <a:bodyPr/>
          <a:lstStyle/>
          <a:p>
            <a:r>
              <a:rPr lang="es-ES" sz="2800" dirty="0"/>
              <a:t>Ejercicio 6.2: Protección contra la explotación, la violencia y el abuso </a:t>
            </a:r>
            <a:endParaRPr lang="x-none" sz="2800" dirty="0"/>
          </a:p>
        </p:txBody>
      </p:sp>
    </p:spTree>
    <p:extLst>
      <p:ext uri="{BB962C8B-B14F-4D97-AF65-F5344CB8AC3E}">
        <p14:creationId xmlns:p14="http://schemas.microsoft.com/office/powerpoint/2010/main" val="20828128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99E9-1206-44A4-AF4D-2BCB927B9DD2}"/>
              </a:ext>
            </a:extLst>
          </p:cNvPr>
          <p:cNvSpPr>
            <a:spLocks noGrp="1"/>
          </p:cNvSpPr>
          <p:nvPr>
            <p:ph type="title"/>
          </p:nvPr>
        </p:nvSpPr>
        <p:spPr>
          <a:xfrm>
            <a:off x="564356" y="2294896"/>
            <a:ext cx="11056144" cy="619754"/>
          </a:xfrm>
        </p:spPr>
        <p:txBody>
          <a:bodyPr>
            <a:noAutofit/>
          </a:bodyPr>
          <a:lstStyle/>
          <a:p>
            <a:r>
              <a:rPr lang="es-ES" sz="3600" dirty="0"/>
              <a:t>Tema 7. Profundización en el artículo 19 - El derecho a vivir de manera independiente y a la inclusión en la comunidad</a:t>
            </a:r>
          </a:p>
        </p:txBody>
      </p:sp>
    </p:spTree>
    <p:extLst>
      <p:ext uri="{BB962C8B-B14F-4D97-AF65-F5344CB8AC3E}">
        <p14:creationId xmlns:p14="http://schemas.microsoft.com/office/powerpoint/2010/main" val="38268332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a:t>Ejercicio 7.1: Debate sobre el artículo 19 de la CDPD – El derecho a vivir de manera independiente y a la inclusión en la comunidad</a:t>
            </a:r>
            <a:endParaRPr lang="x-none" sz="2800" dirty="0"/>
          </a:p>
        </p:txBody>
      </p:sp>
      <p:sp>
        <p:nvSpPr>
          <p:cNvPr id="3" name="Content Placeholder 2">
            <a:extLst>
              <a:ext uri="{FF2B5EF4-FFF2-40B4-BE49-F238E27FC236}">
                <a16:creationId xmlns:a16="http://schemas.microsoft.com/office/drawing/2014/main" id="{410F1599-FBDD-404B-B030-E510BE0AB8B6}"/>
              </a:ext>
            </a:extLst>
          </p:cNvPr>
          <p:cNvSpPr>
            <a:spLocks noGrp="1"/>
          </p:cNvSpPr>
          <p:nvPr>
            <p:ph idx="1"/>
          </p:nvPr>
        </p:nvSpPr>
        <p:spPr/>
        <p:txBody>
          <a:bodyPr/>
          <a:lstStyle/>
          <a:p>
            <a:endParaRPr lang="en-GB" dirty="0"/>
          </a:p>
          <a:p>
            <a:endParaRPr lang="en-GB" dirty="0"/>
          </a:p>
          <a:p>
            <a:endParaRPr lang="en-GB" dirty="0"/>
          </a:p>
          <a:p>
            <a:pPr marL="0" indent="0" algn="ctr">
              <a:buNone/>
            </a:pPr>
            <a:r>
              <a:rPr lang="es-ES" sz="2500" b="1" i="1" dirty="0"/>
              <a:t>¿Qué significa para vosotros tener una vida independiente y ser incluidos en la comunidad?</a:t>
            </a:r>
            <a:endParaRPr lang="x-none" dirty="0"/>
          </a:p>
        </p:txBody>
      </p:sp>
    </p:spTree>
    <p:extLst>
      <p:ext uri="{BB962C8B-B14F-4D97-AF65-F5344CB8AC3E}">
        <p14:creationId xmlns:p14="http://schemas.microsoft.com/office/powerpoint/2010/main" val="59628891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010BDF-8A5F-4718-B94E-94BA633A4958}"/>
              </a:ext>
            </a:extLst>
          </p:cNvPr>
          <p:cNvSpPr>
            <a:spLocks noGrp="1"/>
          </p:cNvSpPr>
          <p:nvPr>
            <p:ph idx="1"/>
          </p:nvPr>
        </p:nvSpPr>
        <p:spPr/>
        <p:txBody>
          <a:bodyPr/>
          <a:lstStyle/>
          <a:p>
            <a:pPr algn="just"/>
            <a:endParaRPr lang="en-US" sz="2000" dirty="0"/>
          </a:p>
          <a:p>
            <a:pPr algn="just"/>
            <a:endParaRPr lang="en-US" sz="2000" dirty="0"/>
          </a:p>
          <a:p>
            <a:pPr marL="0" indent="0" algn="just">
              <a:buNone/>
            </a:pPr>
            <a:r>
              <a:rPr lang="es-ES" sz="2000" dirty="0"/>
              <a:t>Los estados parte en esta Convención reconocen el derecho en igualdad de condiciones de todas las personas con discapacidad a vivir en la comunidad, con opciones iguales a las de las demás, y deben adoptar medidas efectivas y pertinentes para facilitar el pleno disfrute de este derecho a las personas con discapacidad, y su plena inclusión y participación en la comunidad, y deben asegurar especialmente que</a:t>
            </a:r>
            <a:r>
              <a:rPr lang="en-US" sz="2000" dirty="0"/>
              <a:t>:</a:t>
            </a:r>
          </a:p>
          <a:p>
            <a:pPr marL="0" indent="0" algn="just">
              <a:buNone/>
            </a:pPr>
            <a:r>
              <a:rPr lang="es-ES" sz="2000" b="1" dirty="0">
                <a:solidFill>
                  <a:schemeClr val="accent2"/>
                </a:solidFill>
              </a:rPr>
              <a:t>Las personas con discapacidad tienen derecho a vivir como cualquier otra persona y a tener las mismas oportunidades en la vida. Los estados deben garantizar que las personas con discapacidad</a:t>
            </a:r>
            <a:r>
              <a:rPr lang="en-US" sz="2000" b="1" dirty="0">
                <a:solidFill>
                  <a:schemeClr val="accent2"/>
                </a:solidFill>
              </a:rPr>
              <a:t>:</a:t>
            </a:r>
            <a:endParaRPr lang="x-none" sz="2000" b="1" dirty="0">
              <a:solidFill>
                <a:schemeClr val="accent2"/>
              </a:solidFill>
            </a:endParaRPr>
          </a:p>
          <a:p>
            <a:pPr algn="just"/>
            <a:endParaRPr lang="en-US" sz="2000" dirty="0"/>
          </a:p>
          <a:p>
            <a:pPr algn="just"/>
            <a:endParaRPr lang="en-US" sz="2000" dirty="0"/>
          </a:p>
          <a:p>
            <a:pPr algn="just"/>
            <a:endParaRPr lang="x-none" sz="2000" dirty="0"/>
          </a:p>
        </p:txBody>
      </p:sp>
      <p:sp>
        <p:nvSpPr>
          <p:cNvPr id="6" name="Text Placeholder 5">
            <a:extLst>
              <a:ext uri="{FF2B5EF4-FFF2-40B4-BE49-F238E27FC236}">
                <a16:creationId xmlns:a16="http://schemas.microsoft.com/office/drawing/2014/main" id="{7DC98AB8-FD3A-5B48-8BCF-B79112AE26A3}"/>
              </a:ext>
            </a:extLst>
          </p:cNvPr>
          <p:cNvSpPr>
            <a:spLocks noGrp="1"/>
          </p:cNvSpPr>
          <p:nvPr>
            <p:ph type="body" sz="quarter" idx="13"/>
          </p:nvPr>
        </p:nvSpPr>
        <p:spPr>
          <a:xfrm>
            <a:off x="507207" y="1823690"/>
            <a:ext cx="11174400" cy="360000"/>
          </a:xfrm>
        </p:spPr>
        <p:txBody>
          <a:bodyPr/>
          <a:lstStyle/>
          <a:p>
            <a:r>
              <a:rPr lang="es-ES" dirty="0"/>
              <a:t>Artículo 19. Derecho a vivir de manera independiente y a la inclusión en la comunidad</a:t>
            </a:r>
            <a:endParaRPr lang="en-US"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a:t>Ejercicio 7.1: Debate sobre el artículo 19 de la CDPD – El derecho a vivir de manera independiente y a la inclusión en la comunidad</a:t>
            </a:r>
            <a:endParaRPr lang="x-none" sz="2800" dirty="0"/>
          </a:p>
        </p:txBody>
      </p:sp>
    </p:spTree>
    <p:extLst>
      <p:ext uri="{BB962C8B-B14F-4D97-AF65-F5344CB8AC3E}">
        <p14:creationId xmlns:p14="http://schemas.microsoft.com/office/powerpoint/2010/main" val="23031172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66A67-5114-43B5-A75D-D8EC7AB4C142}"/>
              </a:ext>
            </a:extLst>
          </p:cNvPr>
          <p:cNvSpPr>
            <a:spLocks noGrp="1"/>
          </p:cNvSpPr>
          <p:nvPr>
            <p:ph idx="1"/>
          </p:nvPr>
        </p:nvSpPr>
        <p:spPr>
          <a:xfrm>
            <a:off x="507205" y="2165028"/>
            <a:ext cx="11175995" cy="4074759"/>
          </a:xfrm>
        </p:spPr>
        <p:txBody>
          <a:bodyPr/>
          <a:lstStyle/>
          <a:p>
            <a:pPr lvl="0" algn="just"/>
            <a:endParaRPr lang="en-GB" sz="2000" dirty="0"/>
          </a:p>
          <a:p>
            <a:pPr marL="0" lvl="0" indent="0" algn="just">
              <a:buNone/>
            </a:pPr>
            <a:r>
              <a:rPr lang="en-GB" sz="2000" dirty="0"/>
              <a:t>a. </a:t>
            </a:r>
            <a:r>
              <a:rPr lang="es-ES" sz="2000" dirty="0"/>
              <a:t>Las personas con discapacidad tengan la oportunidad de elegir su lugar de residencia y dónde y con quién vivir, en igualdad de condiciones con las demás, y no se vean obligadas a vivir con arreglo a un sistema de vida específico</a:t>
            </a:r>
            <a:r>
              <a:rPr lang="en-GB" sz="2000" dirty="0"/>
              <a:t>;</a:t>
            </a:r>
            <a:endParaRPr lang="x-none" sz="2000"/>
          </a:p>
          <a:p>
            <a:pPr marL="0" indent="0" algn="just">
              <a:buNone/>
            </a:pPr>
            <a:endParaRPr lang="en-US" sz="2000" dirty="0"/>
          </a:p>
          <a:p>
            <a:pPr marL="0" indent="0" algn="just">
              <a:buNone/>
            </a:pPr>
            <a:r>
              <a:rPr lang="es-ES" sz="2000" b="1" dirty="0">
                <a:solidFill>
                  <a:schemeClr val="accent2"/>
                </a:solidFill>
              </a:rPr>
              <a:t>Puedan elegir dónde vivir y con quién. No se las puede forzar a vivir en un lugar donde no quieren hacerlo</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a:t>Ejercicio 7.1: Debate sobre el artículo 19 de la CDPD – El derecho a vivir de manera independiente y a la inclusión en la comunidad</a:t>
            </a:r>
            <a:endParaRPr lang="x-none" sz="2800" dirty="0"/>
          </a:p>
        </p:txBody>
      </p:sp>
      <p:sp>
        <p:nvSpPr>
          <p:cNvPr id="8" name="Text Placeholder 5">
            <a:extLst>
              <a:ext uri="{FF2B5EF4-FFF2-40B4-BE49-F238E27FC236}">
                <a16:creationId xmlns:a16="http://schemas.microsoft.com/office/drawing/2014/main" id="{7DC98AB8-FD3A-5B48-8BCF-B79112AE26A3}"/>
              </a:ext>
            </a:extLst>
          </p:cNvPr>
          <p:cNvSpPr>
            <a:spLocks noGrp="1"/>
          </p:cNvSpPr>
          <p:nvPr>
            <p:ph type="body" sz="quarter" idx="13"/>
          </p:nvPr>
        </p:nvSpPr>
        <p:spPr>
          <a:xfrm>
            <a:off x="507207" y="1823690"/>
            <a:ext cx="11174400" cy="360000"/>
          </a:xfrm>
        </p:spPr>
        <p:txBody>
          <a:bodyPr/>
          <a:lstStyle/>
          <a:p>
            <a:r>
              <a:rPr lang="es-ES" dirty="0"/>
              <a:t>Artículo 19. Derecho a vivir de manera independiente y a la inclusión en la comunidad</a:t>
            </a:r>
            <a:endParaRPr lang="en-US" dirty="0"/>
          </a:p>
        </p:txBody>
      </p:sp>
    </p:spTree>
    <p:extLst>
      <p:ext uri="{BB962C8B-B14F-4D97-AF65-F5344CB8AC3E}">
        <p14:creationId xmlns:p14="http://schemas.microsoft.com/office/powerpoint/2010/main" val="280479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1ED5FF-722F-4F4A-B505-56DA780AFB30}"/>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15</a:t>
            </a:fld>
            <a:endParaRPr lang="en-US"/>
          </a:p>
        </p:txBody>
      </p:sp>
      <p:sp>
        <p:nvSpPr>
          <p:cNvPr id="4" name="Content Placeholder 3">
            <a:extLst>
              <a:ext uri="{FF2B5EF4-FFF2-40B4-BE49-F238E27FC236}">
                <a16:creationId xmlns:a16="http://schemas.microsoft.com/office/drawing/2014/main" id="{080DA312-0403-AD47-8780-6EDB63D7BABF}"/>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¿Recordáis alguna ocasión en la que os hayáis sentido discriminados?</a:t>
            </a:r>
            <a:endParaRPr lang="en-US" sz="2500" b="1" i="1" dirty="0"/>
          </a:p>
        </p:txBody>
      </p:sp>
      <p:sp>
        <p:nvSpPr>
          <p:cNvPr id="5" name="Title 4">
            <a:extLst>
              <a:ext uri="{FF2B5EF4-FFF2-40B4-BE49-F238E27FC236}">
                <a16:creationId xmlns:a16="http://schemas.microsoft.com/office/drawing/2014/main" id="{F921D2CD-98A1-EF41-9072-D0FC458003E5}"/>
              </a:ext>
            </a:extLst>
          </p:cNvPr>
          <p:cNvSpPr>
            <a:spLocks noGrp="1"/>
          </p:cNvSpPr>
          <p:nvPr>
            <p:ph type="title"/>
          </p:nvPr>
        </p:nvSpPr>
        <p:spPr/>
        <p:txBody>
          <a:bodyPr/>
          <a:lstStyle/>
          <a:p>
            <a:r>
              <a:rPr lang="es-ES" sz="2800" i="1" dirty="0"/>
              <a:t>Ejercicio 1.2: Debate – ¡Yo no soy así!</a:t>
            </a:r>
            <a:r>
              <a:rPr lang="en-US" sz="2800" dirty="0"/>
              <a:t> - 1</a:t>
            </a:r>
          </a:p>
        </p:txBody>
      </p:sp>
    </p:spTree>
    <p:extLst>
      <p:ext uri="{BB962C8B-B14F-4D97-AF65-F5344CB8AC3E}">
        <p14:creationId xmlns:p14="http://schemas.microsoft.com/office/powerpoint/2010/main" val="14555239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B0091-C0B8-434A-84DC-15D6DDD67ECE}"/>
              </a:ext>
            </a:extLst>
          </p:cNvPr>
          <p:cNvSpPr>
            <a:spLocks noGrp="1"/>
          </p:cNvSpPr>
          <p:nvPr>
            <p:ph idx="1"/>
          </p:nvPr>
        </p:nvSpPr>
        <p:spPr>
          <a:xfrm>
            <a:off x="507205" y="2165028"/>
            <a:ext cx="11175995" cy="4074759"/>
          </a:xfrm>
        </p:spPr>
        <p:txBody>
          <a:bodyPr/>
          <a:lstStyle/>
          <a:p>
            <a:pPr marL="0" lvl="0" indent="0" algn="just">
              <a:buNone/>
            </a:pPr>
            <a:endParaRPr lang="en-GB" sz="2000" dirty="0"/>
          </a:p>
          <a:p>
            <a:pPr marL="0" lvl="0" indent="0" algn="just">
              <a:buNone/>
            </a:pPr>
            <a:r>
              <a:rPr lang="en-GB" sz="2000" dirty="0"/>
              <a:t>b. </a:t>
            </a:r>
            <a:r>
              <a:rPr lang="es-ES" sz="2000" dirty="0"/>
              <a:t>Las personas con discapacidad tengan acceso a una variedad de servicios de asistencia domiciliaria, residencial y otros servicios de apoyo de la comunidad, incluida la asistencia personal que sea necesaria para facilitar su existencia y su inclusión en la comunidad, y para evitar su aislamiento o separación</a:t>
            </a:r>
            <a:r>
              <a:rPr lang="en-GB" sz="2000" dirty="0"/>
              <a:t>;</a:t>
            </a:r>
            <a:endParaRPr lang="en-US" sz="2000" dirty="0"/>
          </a:p>
          <a:p>
            <a:pPr marL="0" indent="0" algn="just">
              <a:buNone/>
            </a:pPr>
            <a:r>
              <a:rPr lang="es-ES" sz="2000" b="1" dirty="0">
                <a:solidFill>
                  <a:schemeClr val="accent2"/>
                </a:solidFill>
              </a:rPr>
              <a:t>Tengan acceso a un amplio abanico de servicios comunitarios para que puedan convivir con el resto de las personas de la comunidad. No tienen que vivir en lugares que las aíslan o que las mantienen alejadas de su comunidad</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a:t>Ejercicio 7.1: Debate sobre el artículo 19 de la CDPD – El derecho a vivir de manera independiente y a la inclusión en la comunidad</a:t>
            </a:r>
            <a:endParaRPr lang="x-none" sz="2800" dirty="0"/>
          </a:p>
        </p:txBody>
      </p:sp>
      <p:sp>
        <p:nvSpPr>
          <p:cNvPr id="8" name="Text Placeholder 5">
            <a:extLst>
              <a:ext uri="{FF2B5EF4-FFF2-40B4-BE49-F238E27FC236}">
                <a16:creationId xmlns:a16="http://schemas.microsoft.com/office/drawing/2014/main" id="{7DC98AB8-FD3A-5B48-8BCF-B79112AE26A3}"/>
              </a:ext>
            </a:extLst>
          </p:cNvPr>
          <p:cNvSpPr>
            <a:spLocks noGrp="1"/>
          </p:cNvSpPr>
          <p:nvPr>
            <p:ph type="body" sz="quarter" idx="13"/>
          </p:nvPr>
        </p:nvSpPr>
        <p:spPr>
          <a:xfrm>
            <a:off x="507207" y="1823690"/>
            <a:ext cx="11174400" cy="360000"/>
          </a:xfrm>
        </p:spPr>
        <p:txBody>
          <a:bodyPr/>
          <a:lstStyle/>
          <a:p>
            <a:r>
              <a:rPr lang="es-ES" dirty="0"/>
              <a:t>Artículo 19. Derecho a vivir de manera independiente y a la inclusión en la comunidad</a:t>
            </a:r>
            <a:endParaRPr lang="en-US" dirty="0"/>
          </a:p>
        </p:txBody>
      </p:sp>
    </p:spTree>
    <p:extLst>
      <p:ext uri="{BB962C8B-B14F-4D97-AF65-F5344CB8AC3E}">
        <p14:creationId xmlns:p14="http://schemas.microsoft.com/office/powerpoint/2010/main" val="33568772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DA86A-3066-4D25-92D9-45B1D542A27B}"/>
              </a:ext>
            </a:extLst>
          </p:cNvPr>
          <p:cNvSpPr>
            <a:spLocks noGrp="1"/>
          </p:cNvSpPr>
          <p:nvPr>
            <p:ph idx="1"/>
          </p:nvPr>
        </p:nvSpPr>
        <p:spPr>
          <a:xfrm>
            <a:off x="507205" y="2165028"/>
            <a:ext cx="11175995" cy="4074759"/>
          </a:xfrm>
        </p:spPr>
        <p:txBody>
          <a:bodyPr/>
          <a:lstStyle/>
          <a:p>
            <a:pPr marL="0" lvl="0" indent="0" algn="just">
              <a:buNone/>
            </a:pPr>
            <a:endParaRPr lang="en-GB" sz="2000" dirty="0"/>
          </a:p>
          <a:p>
            <a:pPr marL="0" lvl="0" indent="0" algn="just">
              <a:buNone/>
            </a:pPr>
            <a:r>
              <a:rPr lang="en-GB" sz="2000" dirty="0"/>
              <a:t>c. </a:t>
            </a:r>
            <a:r>
              <a:rPr lang="es-ES" sz="2000" dirty="0"/>
              <a:t>Las instalaciones y los servicios comunitarios para la población en general estén a disposición, en igualdad de condiciones, de las personas con discapacidad y tengan en cuenta sus necesidades</a:t>
            </a:r>
            <a:r>
              <a:rPr lang="en-GB" sz="2000" dirty="0"/>
              <a:t>.</a:t>
            </a:r>
            <a:endParaRPr lang="x-none" sz="2000" dirty="0"/>
          </a:p>
          <a:p>
            <a:pPr marL="0" indent="0" algn="just">
              <a:buNone/>
            </a:pPr>
            <a:r>
              <a:rPr lang="es-ES" sz="2000" b="1" dirty="0">
                <a:solidFill>
                  <a:schemeClr val="accent2"/>
                </a:solidFill>
              </a:rPr>
              <a:t>Tengan acceso a los mismos servicios comunitarios que el resto de personas</a:t>
            </a:r>
            <a:r>
              <a:rPr lang="en-US" sz="2000" b="1" dirty="0">
                <a:solidFill>
                  <a:schemeClr val="accent2"/>
                </a:solidFill>
              </a:rPr>
              <a:t>.</a:t>
            </a:r>
            <a:endParaRPr lang="x-none" sz="2000" b="1" dirty="0">
              <a:solidFill>
                <a:schemeClr val="accent2"/>
              </a:solidFill>
            </a:endParaRPr>
          </a:p>
          <a:p>
            <a:pPr algn="just"/>
            <a:endParaRPr lang="x-none" sz="2000" dirty="0"/>
          </a:p>
        </p:txBody>
      </p:sp>
      <p:sp>
        <p:nvSpPr>
          <p:cNvPr id="7" name="Title 1">
            <a:extLst>
              <a:ext uri="{FF2B5EF4-FFF2-40B4-BE49-F238E27FC236}">
                <a16:creationId xmlns:a16="http://schemas.microsoft.com/office/drawing/2014/main" id="{D6FAF4A4-A4BA-47CF-92A1-4EBF7DAAF1D5}"/>
              </a:ext>
            </a:extLst>
          </p:cNvPr>
          <p:cNvSpPr>
            <a:spLocks noGrp="1"/>
          </p:cNvSpPr>
          <p:nvPr>
            <p:ph type="title"/>
          </p:nvPr>
        </p:nvSpPr>
        <p:spPr>
          <a:xfrm>
            <a:off x="389638" y="506412"/>
            <a:ext cx="11173711" cy="484188"/>
          </a:xfrm>
        </p:spPr>
        <p:txBody>
          <a:bodyPr/>
          <a:lstStyle/>
          <a:p>
            <a:r>
              <a:rPr lang="es-ES" sz="2800" dirty="0"/>
              <a:t>Ejercicio 7.1: Debate sobre el artículo 19 de la CDPD – El derecho a vivir de manera independiente y a la inclusión en la comunidad</a:t>
            </a:r>
            <a:endParaRPr lang="x-none" sz="2800" dirty="0"/>
          </a:p>
        </p:txBody>
      </p:sp>
      <p:sp>
        <p:nvSpPr>
          <p:cNvPr id="8" name="Text Placeholder 5">
            <a:extLst>
              <a:ext uri="{FF2B5EF4-FFF2-40B4-BE49-F238E27FC236}">
                <a16:creationId xmlns:a16="http://schemas.microsoft.com/office/drawing/2014/main" id="{7DC98AB8-FD3A-5B48-8BCF-B79112AE26A3}"/>
              </a:ext>
            </a:extLst>
          </p:cNvPr>
          <p:cNvSpPr>
            <a:spLocks noGrp="1"/>
          </p:cNvSpPr>
          <p:nvPr>
            <p:ph type="body" sz="quarter" idx="13"/>
          </p:nvPr>
        </p:nvSpPr>
        <p:spPr>
          <a:xfrm>
            <a:off x="507207" y="1823690"/>
            <a:ext cx="11174400" cy="360000"/>
          </a:xfrm>
        </p:spPr>
        <p:txBody>
          <a:bodyPr/>
          <a:lstStyle/>
          <a:p>
            <a:r>
              <a:rPr lang="es-ES" dirty="0"/>
              <a:t>Artículo 19. Derecho a vivir de manera independiente y a la inclusión en la comunidad</a:t>
            </a:r>
            <a:endParaRPr lang="en-US" dirty="0"/>
          </a:p>
        </p:txBody>
      </p:sp>
    </p:spTree>
    <p:extLst>
      <p:ext uri="{BB962C8B-B14F-4D97-AF65-F5344CB8AC3E}">
        <p14:creationId xmlns:p14="http://schemas.microsoft.com/office/powerpoint/2010/main" val="9482107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es-ES" i="1" dirty="0"/>
              <a:t>Presentación: El artículo 19 de la CDPD </a:t>
            </a:r>
            <a:r>
              <a:rPr lang="en-GB" dirty="0"/>
              <a:t>- </a:t>
            </a:r>
            <a:r>
              <a:rPr lang="es-ES" dirty="0"/>
              <a:t>El derecho a vivir de manera independiente y a la inclusión en la comunidad</a:t>
            </a:r>
            <a:endParaRPr lang="x-none" dirty="0"/>
          </a:p>
        </p:txBody>
      </p:sp>
      <p:sp>
        <p:nvSpPr>
          <p:cNvPr id="3" name="Content Placeholder 2">
            <a:extLst>
              <a:ext uri="{FF2B5EF4-FFF2-40B4-BE49-F238E27FC236}">
                <a16:creationId xmlns:a16="http://schemas.microsoft.com/office/drawing/2014/main" id="{5F0EE9A3-E3C1-4429-BCCE-0E510528CD53}"/>
              </a:ext>
            </a:extLst>
          </p:cNvPr>
          <p:cNvSpPr>
            <a:spLocks noGrp="1"/>
          </p:cNvSpPr>
          <p:nvPr>
            <p:ph idx="1"/>
          </p:nvPr>
        </p:nvSpPr>
        <p:spPr/>
        <p:txBody>
          <a:bodyPr/>
          <a:lstStyle/>
          <a:p>
            <a:pPr algn="just"/>
            <a:r>
              <a:rPr lang="es-ES" sz="2000" dirty="0"/>
              <a:t>El artículo 19 tiene 3 dimensiones clave </a:t>
            </a:r>
            <a:r>
              <a:rPr lang="en-US" sz="2000" dirty="0"/>
              <a:t>:</a:t>
            </a:r>
          </a:p>
          <a:p>
            <a:pPr lvl="2" algn="just"/>
            <a:r>
              <a:rPr lang="en-US" sz="2000" dirty="0" err="1"/>
              <a:t>Elección</a:t>
            </a:r>
            <a:endParaRPr lang="en-US" sz="2000" dirty="0"/>
          </a:p>
          <a:p>
            <a:pPr lvl="2" algn="just"/>
            <a:r>
              <a:rPr lang="en-US" sz="2000" dirty="0" err="1"/>
              <a:t>Asistencia</a:t>
            </a:r>
            <a:endParaRPr lang="en-US" sz="2000" dirty="0"/>
          </a:p>
          <a:p>
            <a:pPr lvl="2" algn="just"/>
            <a:r>
              <a:rPr lang="en-US" sz="2000" dirty="0" err="1"/>
              <a:t>Disponibilidad</a:t>
            </a:r>
            <a:r>
              <a:rPr lang="en-US" sz="2000" dirty="0"/>
              <a:t> de </a:t>
            </a:r>
            <a:r>
              <a:rPr lang="en-US" sz="2000" dirty="0" err="1"/>
              <a:t>instalaciones</a:t>
            </a:r>
            <a:r>
              <a:rPr lang="en-US" sz="2000" dirty="0"/>
              <a:t> y </a:t>
            </a:r>
            <a:r>
              <a:rPr lang="en-US" sz="2000" dirty="0" err="1"/>
              <a:t>servicios</a:t>
            </a:r>
            <a:r>
              <a:rPr lang="en-US" sz="2000" dirty="0"/>
              <a:t> </a:t>
            </a:r>
            <a:r>
              <a:rPr lang="en-US" sz="2000" dirty="0" err="1"/>
              <a:t>comunitarios</a:t>
            </a:r>
            <a:endParaRPr lang="en-US" sz="2000" dirty="0"/>
          </a:p>
          <a:p>
            <a:pPr algn="just"/>
            <a:endParaRPr lang="x-none" sz="2000" dirty="0"/>
          </a:p>
        </p:txBody>
      </p:sp>
    </p:spTree>
    <p:extLst>
      <p:ext uri="{BB962C8B-B14F-4D97-AF65-F5344CB8AC3E}">
        <p14:creationId xmlns:p14="http://schemas.microsoft.com/office/powerpoint/2010/main" val="22064742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56A46-2B82-4BD3-B80B-C4FCF6DF03A0}"/>
              </a:ext>
            </a:extLst>
          </p:cNvPr>
          <p:cNvSpPr>
            <a:spLocks noGrp="1"/>
          </p:cNvSpPr>
          <p:nvPr>
            <p:ph idx="1"/>
          </p:nvPr>
        </p:nvSpPr>
        <p:spPr/>
        <p:txBody>
          <a:bodyPr/>
          <a:lstStyle/>
          <a:p>
            <a:pPr algn="just"/>
            <a:endParaRPr lang="en-US" sz="2000" dirty="0"/>
          </a:p>
          <a:p>
            <a:pPr algn="just"/>
            <a:r>
              <a:rPr lang="es-ES" sz="2000" dirty="0"/>
              <a:t>Las personas con discapacidad deben poder elegir entre el mismo abanico de opciones de servicios y apoyo que el resto de personas</a:t>
            </a:r>
            <a:r>
              <a:rPr lang="en-US" sz="2000" dirty="0"/>
              <a:t>. </a:t>
            </a:r>
          </a:p>
          <a:p>
            <a:pPr algn="just"/>
            <a:r>
              <a:rPr lang="es-ES" sz="2000" dirty="0"/>
              <a:t>Deben tener las mismas oportunidades de elección y control sobre su vida que cualquier otra persona</a:t>
            </a:r>
            <a:r>
              <a:rPr lang="en-US" sz="2000" dirty="0"/>
              <a:t>.</a:t>
            </a:r>
            <a:endParaRPr lang="x-none" sz="2000" dirty="0"/>
          </a:p>
          <a:p>
            <a:pPr lvl="2" algn="just"/>
            <a:r>
              <a:rPr lang="es-ES" sz="2000" dirty="0"/>
              <a:t>Para poder elegir, las personas deben ser capaces de ejercer su capacidad jurídica</a:t>
            </a:r>
            <a:r>
              <a:rPr lang="en-GB" sz="2000" dirty="0"/>
              <a:t>. </a:t>
            </a:r>
          </a:p>
          <a:p>
            <a:pPr lvl="2" algn="just"/>
            <a:r>
              <a:rPr lang="es-ES" sz="2000" dirty="0"/>
              <a:t>El artículo 12 es muy importante para aplicar el artículo 19: permite a las personas elegir dónde y con quién vivir, así como tomar decisiones en su día a día (como cuándo salir a la calle, qué comer, cómo vestirse</a:t>
            </a:r>
            <a:r>
              <a:rPr lang="en-GB" sz="2000" dirty="0"/>
              <a:t>).</a:t>
            </a:r>
          </a:p>
          <a:p>
            <a:pPr lvl="2" algn="just"/>
            <a:r>
              <a:rPr lang="es-ES" sz="2000" dirty="0"/>
              <a:t>Estas acciones y decisiones, ya sean grandes o pequeñas, forman parte de nuestra esencia</a:t>
            </a:r>
            <a:r>
              <a:rPr lang="en-GB" sz="2000" dirty="0"/>
              <a:t>.</a:t>
            </a:r>
            <a:endParaRPr lang="x-none" sz="2000" dirty="0"/>
          </a:p>
          <a:p>
            <a:pPr lvl="2" algn="just"/>
            <a:r>
              <a:rPr lang="es-ES" sz="2000" dirty="0"/>
              <a:t>Elegir también conlleva que no se pueda internar forzosamente a las personas en instituciones</a:t>
            </a:r>
            <a:r>
              <a:rPr lang="en-US" sz="2000" dirty="0"/>
              <a:t>. </a:t>
            </a:r>
          </a:p>
        </p:txBody>
      </p:sp>
      <p:sp>
        <p:nvSpPr>
          <p:cNvPr id="6" name="Text Placeholder 5">
            <a:extLst>
              <a:ext uri="{FF2B5EF4-FFF2-40B4-BE49-F238E27FC236}">
                <a16:creationId xmlns:a16="http://schemas.microsoft.com/office/drawing/2014/main" id="{9291B9EB-BD91-E247-9F1A-436E313AA39F}"/>
              </a:ext>
            </a:extLst>
          </p:cNvPr>
          <p:cNvSpPr>
            <a:spLocks noGrp="1"/>
          </p:cNvSpPr>
          <p:nvPr>
            <p:ph type="body" sz="quarter" idx="13"/>
          </p:nvPr>
        </p:nvSpPr>
        <p:spPr>
          <a:xfrm>
            <a:off x="507207" y="1450466"/>
            <a:ext cx="11174400" cy="360000"/>
          </a:xfrm>
        </p:spPr>
        <p:txBody>
          <a:bodyPr/>
          <a:lstStyle/>
          <a:p>
            <a:r>
              <a:rPr lang="es-ES" dirty="0"/>
              <a:t>Dimensión 1: Elección</a:t>
            </a:r>
          </a:p>
        </p:txBody>
      </p:sp>
      <p:sp>
        <p:nvSpPr>
          <p:cNvPr id="7"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es-ES" i="1" dirty="0"/>
              <a:t>Presentación: El artículo 19 de la CDPD </a:t>
            </a:r>
            <a:r>
              <a:rPr lang="en-GB" dirty="0"/>
              <a:t>- </a:t>
            </a:r>
            <a:r>
              <a:rPr lang="es-ES" dirty="0"/>
              <a:t>El derecho a vivir de manera independiente y a la inclusión en la comunidad</a:t>
            </a:r>
            <a:endParaRPr lang="x-none" dirty="0"/>
          </a:p>
        </p:txBody>
      </p:sp>
    </p:spTree>
    <p:extLst>
      <p:ext uri="{BB962C8B-B14F-4D97-AF65-F5344CB8AC3E}">
        <p14:creationId xmlns:p14="http://schemas.microsoft.com/office/powerpoint/2010/main" val="17741140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1BE6B-7115-4719-8C74-39AC60834599}"/>
              </a:ext>
            </a:extLst>
          </p:cNvPr>
          <p:cNvSpPr>
            <a:spLocks noGrp="1"/>
          </p:cNvSpPr>
          <p:nvPr>
            <p:ph idx="1"/>
          </p:nvPr>
        </p:nvSpPr>
        <p:spPr>
          <a:xfrm>
            <a:off x="507205" y="1524000"/>
            <a:ext cx="11175995" cy="4715788"/>
          </a:xfrm>
        </p:spPr>
        <p:txBody>
          <a:bodyPr/>
          <a:lstStyle/>
          <a:p>
            <a:pPr lvl="0" algn="just"/>
            <a:endParaRPr lang="en-US" sz="2000" dirty="0"/>
          </a:p>
          <a:p>
            <a:pPr lvl="0" algn="just"/>
            <a:r>
              <a:rPr lang="es-ES" sz="2000" dirty="0"/>
              <a:t>Hay que ofrecer un amplio abanico de servicios de asistencia para permitir a las personas vivir en la comunidad</a:t>
            </a:r>
            <a:r>
              <a:rPr lang="en-US" sz="2000" dirty="0"/>
              <a:t>.</a:t>
            </a:r>
            <a:endParaRPr lang="x-none" sz="2000" dirty="0"/>
          </a:p>
          <a:p>
            <a:pPr lvl="2" algn="just"/>
            <a:r>
              <a:rPr lang="es-ES" sz="2000" dirty="0"/>
              <a:t>Las personas con discapacidad deberían tener capacidad de decisión y control sobre su asistencia</a:t>
            </a:r>
            <a:r>
              <a:rPr lang="en-US" sz="2000" dirty="0"/>
              <a:t>.</a:t>
            </a:r>
          </a:p>
          <a:p>
            <a:pPr lvl="2" algn="just"/>
            <a:r>
              <a:rPr lang="es-ES" sz="2000" dirty="0"/>
              <a:t>Entre los servicios de asistencia pueden figurar: transferencias de dinero</a:t>
            </a:r>
            <a:r>
              <a:rPr lang="en-US" sz="2000" dirty="0"/>
              <a:t>, </a:t>
            </a:r>
            <a:r>
              <a:rPr lang="es-ES" sz="2000" dirty="0"/>
              <a:t>asistencia personal, ayuda al autocuidado, alivio en situación de crisis</a:t>
            </a:r>
            <a:r>
              <a:rPr lang="en-US" sz="2000" dirty="0"/>
              <a:t>, </a:t>
            </a:r>
            <a:r>
              <a:rPr lang="es-ES" sz="2000" dirty="0"/>
              <a:t>ayuda con la planificación avanzada, servicios de gestión de crisis familiares, meditación</a:t>
            </a:r>
            <a:r>
              <a:rPr lang="en-US" sz="2000" dirty="0"/>
              <a:t>, </a:t>
            </a:r>
            <a:r>
              <a:rPr lang="es-ES" sz="2000" dirty="0"/>
              <a:t>la crianza de los hijos, </a:t>
            </a:r>
            <a:r>
              <a:rPr lang="en-US" sz="2000" dirty="0"/>
              <a:t>etc.</a:t>
            </a:r>
            <a:endParaRPr lang="x-none" sz="2000" dirty="0"/>
          </a:p>
          <a:p>
            <a:pPr lvl="2" algn="just"/>
            <a:r>
              <a:rPr lang="es-ES" sz="2000" dirty="0"/>
              <a:t>Las personas tienen derecho a decidir si quieren interactuar con los servicios de salud mental o no </a:t>
            </a:r>
            <a:r>
              <a:rPr lang="en-US" sz="2000" dirty="0"/>
              <a:t>– </a:t>
            </a:r>
            <a:r>
              <a:rPr lang="en-US" sz="2000" dirty="0" err="1"/>
              <a:t>pueden</a:t>
            </a:r>
            <a:r>
              <a:rPr lang="en-US" sz="2000" dirty="0"/>
              <a:t> </a:t>
            </a:r>
            <a:r>
              <a:rPr lang="en-US" sz="2000" dirty="0" err="1"/>
              <a:t>preferir</a:t>
            </a:r>
            <a:r>
              <a:rPr lang="en-US" sz="2000" dirty="0"/>
              <a:t> </a:t>
            </a:r>
            <a:r>
              <a:rPr lang="en-US" sz="2000" dirty="0" err="1"/>
              <a:t>otras</a:t>
            </a:r>
            <a:r>
              <a:rPr lang="en-US" sz="2000" dirty="0"/>
              <a:t> </a:t>
            </a:r>
            <a:r>
              <a:rPr lang="en-US" sz="2000" dirty="0" err="1"/>
              <a:t>formas</a:t>
            </a:r>
            <a:r>
              <a:rPr lang="en-US" sz="2000" dirty="0"/>
              <a:t> de </a:t>
            </a:r>
            <a:r>
              <a:rPr lang="en-US" sz="2000" dirty="0" err="1"/>
              <a:t>asistencia</a:t>
            </a:r>
            <a:r>
              <a:rPr lang="en-US" sz="2000" dirty="0"/>
              <a:t>. </a:t>
            </a:r>
            <a:endParaRPr lang="x-none" sz="2000" dirty="0"/>
          </a:p>
          <a:p>
            <a:pPr lvl="2" algn="just"/>
            <a:r>
              <a:rPr lang="es-ES" sz="2000" dirty="0"/>
              <a:t>Estas personas tienen derecho a crear sus propias redes de apoyo, a acceder a asistencia personal y a acceder a todos los servicios y las instalaciones que se ofrecen a los miembros de la comunidad</a:t>
            </a:r>
            <a:r>
              <a:rPr lang="en-US" sz="2000" dirty="0"/>
              <a:t>. </a:t>
            </a:r>
            <a:endParaRPr lang="x-none" sz="2000" dirty="0"/>
          </a:p>
        </p:txBody>
      </p:sp>
      <p:sp>
        <p:nvSpPr>
          <p:cNvPr id="7"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es-ES" i="1" dirty="0"/>
              <a:t>Presentación: El artículo 19 de la CDPD </a:t>
            </a:r>
            <a:r>
              <a:rPr lang="en-GB" dirty="0"/>
              <a:t>- </a:t>
            </a:r>
            <a:r>
              <a:rPr lang="es-ES" dirty="0"/>
              <a:t>El derecho a vivir de manera independiente y a la inclusión en la comunidad</a:t>
            </a:r>
            <a:endParaRPr lang="x-none" dirty="0"/>
          </a:p>
        </p:txBody>
      </p:sp>
      <p:sp>
        <p:nvSpPr>
          <p:cNvPr id="8" name="Text Placeholder 5">
            <a:extLst>
              <a:ext uri="{FF2B5EF4-FFF2-40B4-BE49-F238E27FC236}">
                <a16:creationId xmlns:a16="http://schemas.microsoft.com/office/drawing/2014/main" id="{9291B9EB-BD91-E247-9F1A-436E313AA39F}"/>
              </a:ext>
            </a:extLst>
          </p:cNvPr>
          <p:cNvSpPr>
            <a:spLocks noGrp="1"/>
          </p:cNvSpPr>
          <p:nvPr>
            <p:ph type="body" sz="quarter" idx="13"/>
          </p:nvPr>
        </p:nvSpPr>
        <p:spPr>
          <a:xfrm>
            <a:off x="507207" y="1450466"/>
            <a:ext cx="11174400" cy="360000"/>
          </a:xfrm>
        </p:spPr>
        <p:txBody>
          <a:bodyPr/>
          <a:lstStyle/>
          <a:p>
            <a:r>
              <a:rPr lang="es-ES" dirty="0"/>
              <a:t>Dimensión 2: Asistencia</a:t>
            </a:r>
          </a:p>
        </p:txBody>
      </p:sp>
    </p:spTree>
    <p:extLst>
      <p:ext uri="{BB962C8B-B14F-4D97-AF65-F5344CB8AC3E}">
        <p14:creationId xmlns:p14="http://schemas.microsoft.com/office/powerpoint/2010/main" val="38172894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F50002-02FE-4AAD-846E-E81A9AA657F4}"/>
              </a:ext>
            </a:extLst>
          </p:cNvPr>
          <p:cNvSpPr>
            <a:spLocks noGrp="1"/>
          </p:cNvSpPr>
          <p:nvPr>
            <p:ph idx="1"/>
          </p:nvPr>
        </p:nvSpPr>
        <p:spPr>
          <a:xfrm>
            <a:off x="304800" y="1638300"/>
            <a:ext cx="11525249" cy="4705350"/>
          </a:xfrm>
        </p:spPr>
        <p:txBody>
          <a:bodyPr/>
          <a:lstStyle/>
          <a:p>
            <a:pPr lvl="0"/>
            <a:r>
              <a:rPr lang="es-ES" sz="1800" dirty="0"/>
              <a:t>Las instalaciones y los servicios comunitarios disponibles para la población general deben estar disponibles también para las personas con discapacidad</a:t>
            </a:r>
            <a:r>
              <a:rPr lang="en-US" sz="1800" dirty="0"/>
              <a:t>.</a:t>
            </a:r>
          </a:p>
          <a:p>
            <a:pPr lvl="0"/>
            <a:r>
              <a:rPr lang="es-ES" sz="1800" dirty="0"/>
              <a:t> La comunidad no es una ubicación geográfica o física específica; son todos los lugares donde las personas interaccionan entre ellas</a:t>
            </a:r>
            <a:r>
              <a:rPr lang="en-US" sz="1800" dirty="0"/>
              <a:t>.</a:t>
            </a:r>
            <a:endParaRPr lang="x-none" sz="1800" dirty="0"/>
          </a:p>
          <a:p>
            <a:pPr lvl="0"/>
            <a:r>
              <a:rPr lang="es-ES" sz="1800" dirty="0"/>
              <a:t>Muchos servicios pueden no ser inclusivos y perpetuar la segregación y la exclusión </a:t>
            </a:r>
            <a:r>
              <a:rPr lang="en-GB" sz="1800" dirty="0"/>
              <a:t>.</a:t>
            </a:r>
            <a:endParaRPr lang="x-none" sz="1800" dirty="0"/>
          </a:p>
          <a:p>
            <a:pPr lvl="0"/>
            <a:r>
              <a:rPr lang="es-ES" sz="1800" dirty="0"/>
              <a:t>En algunos países, las personas tienen tendencia a vivir con sus familias, mientras que en otros tener una vivienda propia es un elemento importante de lo que significa ser independiente</a:t>
            </a:r>
            <a:r>
              <a:rPr lang="en-GB" sz="1800" dirty="0"/>
              <a:t>. </a:t>
            </a:r>
            <a:endParaRPr lang="x-none" sz="1800" dirty="0"/>
          </a:p>
          <a:p>
            <a:pPr lvl="0"/>
            <a:r>
              <a:rPr lang="es-ES" sz="1800" dirty="0"/>
              <a:t>Vida independiente, no implica que las personas con discapacidad tengan que vivir solas, alejadas de su hogar, hacerlo todo por ellas mismas o gestionarse sin asistencia</a:t>
            </a:r>
            <a:r>
              <a:rPr lang="en-GB" sz="1800" dirty="0"/>
              <a:t>.  </a:t>
            </a:r>
          </a:p>
          <a:p>
            <a:pPr lvl="0"/>
            <a:r>
              <a:rPr lang="en-GB" sz="1800" dirty="0" err="1"/>
              <a:t>Significa</a:t>
            </a:r>
            <a:r>
              <a:rPr lang="en-GB" sz="1800" dirty="0"/>
              <a:t> </a:t>
            </a:r>
            <a:r>
              <a:rPr lang="es-ES" sz="1800" dirty="0"/>
              <a:t>que las personas con discapacidad deben tener las mismas elecciones en términos de modalidades de convivencia y otros ámbitos de la vida que el resto de personas</a:t>
            </a:r>
            <a:r>
              <a:rPr lang="en-GB" sz="1800" dirty="0"/>
              <a:t>. </a:t>
            </a:r>
          </a:p>
          <a:p>
            <a:pPr lvl="2">
              <a:spcAft>
                <a:spcPts val="0"/>
              </a:spcAft>
            </a:pPr>
            <a:r>
              <a:rPr lang="es-ES" b="1" dirty="0"/>
              <a:t>El artículo 19 prohíbe el internamiento forzoso de las personas en servicios sociales y de salud mental, </a:t>
            </a:r>
          </a:p>
          <a:p>
            <a:pPr marL="530225" lvl="3" indent="0">
              <a:spcAft>
                <a:spcPts val="0"/>
              </a:spcAft>
              <a:buNone/>
            </a:pPr>
            <a:r>
              <a:rPr lang="es-ES" b="1" dirty="0"/>
              <a:t>  y requiere que las personas tengan acceso a un amplio abanico de servicios para ayudarlas </a:t>
            </a:r>
          </a:p>
          <a:p>
            <a:pPr marL="530225" lvl="3" indent="0">
              <a:spcAft>
                <a:spcPts val="0"/>
              </a:spcAft>
              <a:buNone/>
            </a:pPr>
            <a:r>
              <a:rPr lang="es-ES" b="1" dirty="0"/>
              <a:t>  a vivir en comunidad</a:t>
            </a:r>
            <a:r>
              <a:rPr lang="en-GB" b="1" dirty="0"/>
              <a:t>.</a:t>
            </a:r>
            <a:endParaRPr lang="x-none" b="1" dirty="0"/>
          </a:p>
        </p:txBody>
      </p:sp>
      <p:sp>
        <p:nvSpPr>
          <p:cNvPr id="7" name="Title 1">
            <a:extLst>
              <a:ext uri="{FF2B5EF4-FFF2-40B4-BE49-F238E27FC236}">
                <a16:creationId xmlns:a16="http://schemas.microsoft.com/office/drawing/2014/main" id="{9A651277-F324-4FE5-BD64-3BC1FB8E3D7E}"/>
              </a:ext>
            </a:extLst>
          </p:cNvPr>
          <p:cNvSpPr>
            <a:spLocks noGrp="1"/>
          </p:cNvSpPr>
          <p:nvPr>
            <p:ph type="title"/>
          </p:nvPr>
        </p:nvSpPr>
        <p:spPr>
          <a:xfrm>
            <a:off x="408688" y="277812"/>
            <a:ext cx="11192761" cy="579438"/>
          </a:xfrm>
        </p:spPr>
        <p:txBody>
          <a:bodyPr/>
          <a:lstStyle/>
          <a:p>
            <a:r>
              <a:rPr lang="es-ES" i="1" dirty="0"/>
              <a:t>Presentación: El artículo 19 de la CDPD </a:t>
            </a:r>
            <a:r>
              <a:rPr lang="en-GB" dirty="0"/>
              <a:t>- </a:t>
            </a:r>
            <a:r>
              <a:rPr lang="es-ES" dirty="0"/>
              <a:t>El derecho a vivir de manera independiente y a la inclusión en la comunidad</a:t>
            </a:r>
            <a:endParaRPr lang="x-none" dirty="0"/>
          </a:p>
        </p:txBody>
      </p:sp>
      <p:sp>
        <p:nvSpPr>
          <p:cNvPr id="8" name="Text Placeholder 5">
            <a:extLst>
              <a:ext uri="{FF2B5EF4-FFF2-40B4-BE49-F238E27FC236}">
                <a16:creationId xmlns:a16="http://schemas.microsoft.com/office/drawing/2014/main" id="{9291B9EB-BD91-E247-9F1A-436E313AA39F}"/>
              </a:ext>
            </a:extLst>
          </p:cNvPr>
          <p:cNvSpPr>
            <a:spLocks noGrp="1"/>
          </p:cNvSpPr>
          <p:nvPr>
            <p:ph type="body" sz="quarter" idx="13"/>
          </p:nvPr>
        </p:nvSpPr>
        <p:spPr>
          <a:xfrm>
            <a:off x="526257" y="1202816"/>
            <a:ext cx="11174400" cy="360000"/>
          </a:xfrm>
        </p:spPr>
        <p:txBody>
          <a:bodyPr/>
          <a:lstStyle/>
          <a:p>
            <a:r>
              <a:rPr lang="es-ES" dirty="0"/>
              <a:t>Dimensión 3: Disponibilidad de instalaciones y servicios comunitarios</a:t>
            </a:r>
          </a:p>
        </p:txBody>
      </p:sp>
    </p:spTree>
    <p:extLst>
      <p:ext uri="{BB962C8B-B14F-4D97-AF65-F5344CB8AC3E}">
        <p14:creationId xmlns:p14="http://schemas.microsoft.com/office/powerpoint/2010/main" val="13172637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1612A-A699-4EE0-A89B-BF7A20BE442F}"/>
              </a:ext>
            </a:extLst>
          </p:cNvPr>
          <p:cNvSpPr>
            <a:spLocks noGrp="1"/>
          </p:cNvSpPr>
          <p:nvPr>
            <p:ph idx="1"/>
          </p:nvPr>
        </p:nvSpPr>
        <p:spPr/>
        <p:txBody>
          <a:bodyPr/>
          <a:lstStyle/>
          <a:p>
            <a:endParaRPr lang="en-US" dirty="0"/>
          </a:p>
          <a:p>
            <a:r>
              <a:rPr lang="en-US" dirty="0"/>
              <a:t>UN CRPD: </a:t>
            </a:r>
            <a:r>
              <a:rPr lang="en-US" i="1" dirty="0"/>
              <a:t>What is article 19 and independent living? </a:t>
            </a:r>
            <a:r>
              <a:rPr lang="en-US" dirty="0"/>
              <a:t>Mental Health Europe: </a:t>
            </a:r>
            <a:r>
              <a:rPr lang="en-US" dirty="0">
                <a:hlinkClick r:id="rId3"/>
              </a:rPr>
              <a:t>https://youtu.be/gy7fJ2kJXKo</a:t>
            </a:r>
            <a:r>
              <a:rPr lang="en-US" dirty="0"/>
              <a:t> </a:t>
            </a:r>
            <a:endParaRPr lang="x-none" dirty="0"/>
          </a:p>
        </p:txBody>
      </p:sp>
      <p:sp>
        <p:nvSpPr>
          <p:cNvPr id="5" name="Title 1">
            <a:extLst>
              <a:ext uri="{FF2B5EF4-FFF2-40B4-BE49-F238E27FC236}">
                <a16:creationId xmlns:a16="http://schemas.microsoft.com/office/drawing/2014/main" id="{9A651277-F324-4FE5-BD64-3BC1FB8E3D7E}"/>
              </a:ext>
            </a:extLst>
          </p:cNvPr>
          <p:cNvSpPr>
            <a:spLocks noGrp="1"/>
          </p:cNvSpPr>
          <p:nvPr>
            <p:ph type="title"/>
          </p:nvPr>
        </p:nvSpPr>
        <p:spPr>
          <a:xfrm>
            <a:off x="389638" y="506412"/>
            <a:ext cx="11192761" cy="579438"/>
          </a:xfrm>
        </p:spPr>
        <p:txBody>
          <a:bodyPr/>
          <a:lstStyle/>
          <a:p>
            <a:r>
              <a:rPr lang="es-ES" i="1" dirty="0"/>
              <a:t>Presentación: El artículo 19 de la CDPD </a:t>
            </a:r>
            <a:r>
              <a:rPr lang="en-GB" dirty="0"/>
              <a:t>- </a:t>
            </a:r>
            <a:r>
              <a:rPr lang="es-ES" dirty="0"/>
              <a:t>El derecho a vivir de manera independiente y a la inclusión en la comunidad</a:t>
            </a:r>
            <a:endParaRPr lang="x-none" dirty="0"/>
          </a:p>
        </p:txBody>
      </p:sp>
    </p:spTree>
    <p:extLst>
      <p:ext uri="{BB962C8B-B14F-4D97-AF65-F5344CB8AC3E}">
        <p14:creationId xmlns:p14="http://schemas.microsoft.com/office/powerpoint/2010/main" val="22129546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453C-B719-4CE7-9E34-D1CE24FDA643}"/>
              </a:ext>
            </a:extLst>
          </p:cNvPr>
          <p:cNvSpPr>
            <a:spLocks noGrp="1"/>
          </p:cNvSpPr>
          <p:nvPr>
            <p:ph type="title"/>
          </p:nvPr>
        </p:nvSpPr>
        <p:spPr/>
        <p:txBody>
          <a:bodyPr/>
          <a:lstStyle/>
          <a:p>
            <a:r>
              <a:rPr lang="en-GB" sz="2800" dirty="0" err="1"/>
              <a:t>Ejercicio</a:t>
            </a:r>
            <a:r>
              <a:rPr lang="en-GB" sz="2800" dirty="0"/>
              <a:t> de </a:t>
            </a:r>
            <a:r>
              <a:rPr lang="en-GB" sz="2800" dirty="0" err="1"/>
              <a:t>reflexión</a:t>
            </a:r>
            <a:endParaRPr lang="x-none" sz="2800" dirty="0"/>
          </a:p>
        </p:txBody>
      </p:sp>
      <p:sp>
        <p:nvSpPr>
          <p:cNvPr id="3" name="Content Placeholder 2">
            <a:extLst>
              <a:ext uri="{FF2B5EF4-FFF2-40B4-BE49-F238E27FC236}">
                <a16:creationId xmlns:a16="http://schemas.microsoft.com/office/drawing/2014/main" id="{CCFA54AA-A3FE-4585-B82A-D22AFF31A11A}"/>
              </a:ext>
            </a:extLst>
          </p:cNvPr>
          <p:cNvSpPr>
            <a:spLocks noGrp="1"/>
          </p:cNvSpPr>
          <p:nvPr>
            <p:ph idx="1"/>
          </p:nvPr>
        </p:nvSpPr>
        <p:spPr/>
        <p:txBody>
          <a:bodyPr/>
          <a:lstStyle/>
          <a:p>
            <a:endParaRPr lang="en-GB" dirty="0"/>
          </a:p>
          <a:p>
            <a:endParaRPr lang="en-GB" dirty="0"/>
          </a:p>
          <a:p>
            <a:pPr marL="0" indent="0" algn="ctr">
              <a:buNone/>
            </a:pPr>
            <a:r>
              <a:rPr lang="es-ES" sz="2500" b="1" i="1" dirty="0"/>
              <a:t>¿Creéis que los derechos establecidos en la CDPD están protegidos actualmente, que se respetan y se cumplen en el caso de las personas con discapacidad psicosocial, intelectual y cognitiva?</a:t>
            </a:r>
            <a:endParaRPr lang="en-GB" dirty="0"/>
          </a:p>
          <a:p>
            <a:endParaRPr lang="x-none" dirty="0"/>
          </a:p>
        </p:txBody>
      </p:sp>
    </p:spTree>
    <p:extLst>
      <p:ext uri="{BB962C8B-B14F-4D97-AF65-F5344CB8AC3E}">
        <p14:creationId xmlns:p14="http://schemas.microsoft.com/office/powerpoint/2010/main" val="27493977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1461-9DAF-492C-B01F-08BA9E5D7028}"/>
              </a:ext>
            </a:extLst>
          </p:cNvPr>
          <p:cNvSpPr>
            <a:spLocks noGrp="1"/>
          </p:cNvSpPr>
          <p:nvPr>
            <p:ph type="title"/>
          </p:nvPr>
        </p:nvSpPr>
        <p:spPr>
          <a:xfrm>
            <a:off x="507206" y="2313946"/>
            <a:ext cx="11132344" cy="448304"/>
          </a:xfrm>
        </p:spPr>
        <p:txBody>
          <a:bodyPr>
            <a:noAutofit/>
          </a:bodyPr>
          <a:lstStyle/>
          <a:p>
            <a:pPr marL="0" marR="0">
              <a:lnSpc>
                <a:spcPct val="100000"/>
              </a:lnSpc>
              <a:spcBef>
                <a:spcPts val="1600"/>
              </a:spcBef>
              <a:spcAft>
                <a:spcPts val="600"/>
              </a:spcAft>
            </a:pPr>
            <a:r>
              <a:rPr lang="es-ES" dirty="0">
                <a:ea typeface="SimSun" panose="02010600030101010101" pitchFamily="2" charset="-122"/>
                <a:cs typeface="Times New Roman" panose="02020603050405020304" pitchFamily="18" charset="0"/>
              </a:rPr>
              <a:t>Tema 8. Empoderar a las personas para defender los derechos de la CDPD</a:t>
            </a:r>
            <a:br>
              <a:rPr lang="x-none" sz="3200" b="1" dirty="0">
                <a:latin typeface="Calibri" panose="020F0502020204030204" pitchFamily="34" charset="0"/>
                <a:ea typeface="SimSun" panose="02010600030101010101" pitchFamily="2" charset="-122"/>
                <a:cs typeface="Times New Roman" panose="02020603050405020304" pitchFamily="18" charset="0"/>
              </a:rPr>
            </a:br>
            <a:endParaRPr lang="x-none" sz="3200" dirty="0"/>
          </a:p>
        </p:txBody>
      </p:sp>
    </p:spTree>
    <p:extLst>
      <p:ext uri="{BB962C8B-B14F-4D97-AF65-F5344CB8AC3E}">
        <p14:creationId xmlns:p14="http://schemas.microsoft.com/office/powerpoint/2010/main" val="16226795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F904-197F-4D49-AB15-4987573E4BAB}"/>
              </a:ext>
            </a:extLst>
          </p:cNvPr>
          <p:cNvSpPr>
            <a:spLocks noGrp="1"/>
          </p:cNvSpPr>
          <p:nvPr>
            <p:ph type="title"/>
          </p:nvPr>
        </p:nvSpPr>
        <p:spPr/>
        <p:txBody>
          <a:bodyPr/>
          <a:lstStyle/>
          <a:p>
            <a:r>
              <a:rPr lang="es-ES" sz="2800" dirty="0"/>
              <a:t>Reflexión sobre los temas anteriores </a:t>
            </a:r>
            <a:endParaRPr lang="x-none" sz="2800" dirty="0"/>
          </a:p>
        </p:txBody>
      </p:sp>
      <p:sp>
        <p:nvSpPr>
          <p:cNvPr id="3" name="Content Placeholder 2">
            <a:extLst>
              <a:ext uri="{FF2B5EF4-FFF2-40B4-BE49-F238E27FC236}">
                <a16:creationId xmlns:a16="http://schemas.microsoft.com/office/drawing/2014/main" id="{AA9298CD-52BE-4C23-8409-69D6C5158F67}"/>
              </a:ext>
            </a:extLst>
          </p:cNvPr>
          <p:cNvSpPr>
            <a:spLocks noGrp="1"/>
          </p:cNvSpPr>
          <p:nvPr>
            <p:ph idx="1"/>
          </p:nvPr>
        </p:nvSpPr>
        <p:spPr/>
        <p:txBody>
          <a:bodyPr/>
          <a:lstStyle/>
          <a:p>
            <a:endParaRPr lang="en-US" dirty="0"/>
          </a:p>
          <a:p>
            <a:pPr marL="0" indent="0" algn="ctr">
              <a:buNone/>
            </a:pPr>
            <a:r>
              <a:rPr lang="es-ES" sz="2500" b="1" i="1" dirty="0"/>
              <a:t>¿Creéis que los derechos establecidos en la CDPD están protegidos actualmente, que se respetan y se cumplen en el caso de las personas con discapacidad psicosocial, intelectual y cognitiva?</a:t>
            </a:r>
            <a:endParaRPr lang="x-none" dirty="0"/>
          </a:p>
        </p:txBody>
      </p:sp>
    </p:spTree>
    <p:extLst>
      <p:ext uri="{BB962C8B-B14F-4D97-AF65-F5344CB8AC3E}">
        <p14:creationId xmlns:p14="http://schemas.microsoft.com/office/powerpoint/2010/main" val="278290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72F76-82B3-5F41-B41D-CE3ADB36BF8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16</a:t>
            </a:fld>
            <a:endParaRPr lang="en-US"/>
          </a:p>
        </p:txBody>
      </p:sp>
      <p:sp>
        <p:nvSpPr>
          <p:cNvPr id="4" name="Content Placeholder 3">
            <a:extLst>
              <a:ext uri="{FF2B5EF4-FFF2-40B4-BE49-F238E27FC236}">
                <a16:creationId xmlns:a16="http://schemas.microsoft.com/office/drawing/2014/main" id="{C8839610-4CB4-0040-97E2-83B1EF9EE37D}"/>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impacto tuvo en ti? </a:t>
            </a:r>
            <a:endParaRPr lang="en-US" sz="2500" b="1" i="1"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es-ES" sz="2800" i="1" dirty="0"/>
              <a:t>Ejercicio 1.2: Debate – ¡Yo no soy así!</a:t>
            </a:r>
            <a:r>
              <a:rPr lang="en-US" sz="2800" dirty="0"/>
              <a:t> - 2</a:t>
            </a:r>
          </a:p>
        </p:txBody>
      </p:sp>
    </p:spTree>
    <p:extLst>
      <p:ext uri="{BB962C8B-B14F-4D97-AF65-F5344CB8AC3E}">
        <p14:creationId xmlns:p14="http://schemas.microsoft.com/office/powerpoint/2010/main" val="1208227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B373-D94E-4729-86F3-F7BD994E9CDE}"/>
              </a:ext>
            </a:extLst>
          </p:cNvPr>
          <p:cNvSpPr>
            <a:spLocks noGrp="1"/>
          </p:cNvSpPr>
          <p:nvPr>
            <p:ph type="title"/>
          </p:nvPr>
        </p:nvSpPr>
        <p:spPr>
          <a:xfrm>
            <a:off x="389638" y="506412"/>
            <a:ext cx="11192761" cy="617538"/>
          </a:xfrm>
        </p:spPr>
        <p:txBody>
          <a:bodyPr/>
          <a:lstStyle/>
          <a:p>
            <a:r>
              <a:rPr lang="es-ES" sz="2800" dirty="0"/>
              <a:t>Ejercicio 8.1: ¿Por qué me debería implicar y qué cambiaría? </a:t>
            </a:r>
            <a:endParaRPr lang="x-none" sz="2800" dirty="0"/>
          </a:p>
        </p:txBody>
      </p:sp>
      <p:sp>
        <p:nvSpPr>
          <p:cNvPr id="3" name="Content Placeholder 2">
            <a:extLst>
              <a:ext uri="{FF2B5EF4-FFF2-40B4-BE49-F238E27FC236}">
                <a16:creationId xmlns:a16="http://schemas.microsoft.com/office/drawing/2014/main" id="{BF1AC213-BCC4-460F-943B-5DA14CD8CB35}"/>
              </a:ext>
            </a:extLst>
          </p:cNvPr>
          <p:cNvSpPr>
            <a:spLocks noGrp="1"/>
          </p:cNvSpPr>
          <p:nvPr>
            <p:ph idx="1"/>
          </p:nvPr>
        </p:nvSpPr>
        <p:spPr/>
        <p:txBody>
          <a:bodyPr/>
          <a:lstStyle/>
          <a:p>
            <a:pPr lvl="0"/>
            <a:endParaRPr lang="en-US" dirty="0"/>
          </a:p>
          <a:p>
            <a:pPr marL="0" lvl="0" indent="0" algn="ctr">
              <a:buNone/>
            </a:pPr>
            <a:r>
              <a:rPr lang="es-ES" sz="2500" b="1" i="1" dirty="0"/>
              <a:t>¿Por qué es importante que, como persona individual, defendáis activamente los derechos de las personas con discapacidad psicosocial, intelectual o cognitiva? </a:t>
            </a:r>
            <a:endParaRPr lang="x-none" dirty="0"/>
          </a:p>
        </p:txBody>
      </p:sp>
    </p:spTree>
    <p:extLst>
      <p:ext uri="{BB962C8B-B14F-4D97-AF65-F5344CB8AC3E}">
        <p14:creationId xmlns:p14="http://schemas.microsoft.com/office/powerpoint/2010/main" val="27623755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644EC-F50D-4016-82A0-F0ACFD760812}"/>
              </a:ext>
            </a:extLst>
          </p:cNvPr>
          <p:cNvSpPr>
            <a:spLocks noGrp="1"/>
          </p:cNvSpPr>
          <p:nvPr>
            <p:ph idx="1"/>
          </p:nvPr>
        </p:nvSpPr>
        <p:spPr/>
        <p:txBody>
          <a:bodyPr/>
          <a:lstStyle/>
          <a:p>
            <a:endParaRPr lang="en-US" dirty="0"/>
          </a:p>
          <a:p>
            <a:pPr marL="0" indent="0" algn="ctr">
              <a:buNone/>
            </a:pPr>
            <a:r>
              <a:rPr lang="es-ES" sz="2500" b="1" i="1" dirty="0"/>
              <a:t>¿Se os ocurren acciones concretas que podríais llevar a cabo para que los derechos recogidos en la CDPD fueran una realidad? </a:t>
            </a:r>
            <a:endParaRPr lang="x-none" dirty="0"/>
          </a:p>
        </p:txBody>
      </p:sp>
      <p:sp>
        <p:nvSpPr>
          <p:cNvPr id="5" name="Title 1">
            <a:extLst>
              <a:ext uri="{FF2B5EF4-FFF2-40B4-BE49-F238E27FC236}">
                <a16:creationId xmlns:a16="http://schemas.microsoft.com/office/drawing/2014/main" id="{9397B373-D94E-4729-86F3-F7BD994E9CDE}"/>
              </a:ext>
            </a:extLst>
          </p:cNvPr>
          <p:cNvSpPr>
            <a:spLocks noGrp="1"/>
          </p:cNvSpPr>
          <p:nvPr>
            <p:ph type="title"/>
          </p:nvPr>
        </p:nvSpPr>
        <p:spPr>
          <a:xfrm>
            <a:off x="389638" y="506412"/>
            <a:ext cx="11192761" cy="617538"/>
          </a:xfrm>
        </p:spPr>
        <p:txBody>
          <a:bodyPr/>
          <a:lstStyle/>
          <a:p>
            <a:r>
              <a:rPr lang="es-ES" sz="2800" dirty="0"/>
              <a:t>Ejercicio 8.1: ¿Por qué me debería implicar y qué cambiaría? </a:t>
            </a:r>
            <a:endParaRPr lang="x-none" sz="2800" dirty="0"/>
          </a:p>
        </p:txBody>
      </p:sp>
    </p:spTree>
    <p:extLst>
      <p:ext uri="{BB962C8B-B14F-4D97-AF65-F5344CB8AC3E}">
        <p14:creationId xmlns:p14="http://schemas.microsoft.com/office/powerpoint/2010/main" val="22643639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2B438-0CCE-4234-A3D9-C7C852CB5B90}"/>
              </a:ext>
            </a:extLst>
          </p:cNvPr>
          <p:cNvSpPr>
            <a:spLocks noGrp="1"/>
          </p:cNvSpPr>
          <p:nvPr>
            <p:ph idx="1"/>
          </p:nvPr>
        </p:nvSpPr>
        <p:spPr/>
        <p:txBody>
          <a:bodyPr/>
          <a:lstStyle/>
          <a:p>
            <a:pPr algn="just"/>
            <a:r>
              <a:rPr lang="es-ES" sz="2000" dirty="0"/>
              <a:t>Si todo el mundo adoptara medidas para garantizar los derechos de la CDPD, ¿cuál sería el impacto positivo de estas acciones para los siguientes grupos? </a:t>
            </a:r>
            <a:r>
              <a:rPr lang="en-GB" sz="2000" dirty="0"/>
              <a:t>: </a:t>
            </a:r>
            <a:endParaRPr lang="x-none" sz="2000" dirty="0"/>
          </a:p>
          <a:p>
            <a:pPr lvl="2" algn="just"/>
            <a:r>
              <a:rPr lang="es-ES" sz="2000" dirty="0"/>
              <a:t>Personas con discapacidad psicosocial, intelectual o cognitiva.</a:t>
            </a:r>
          </a:p>
          <a:p>
            <a:pPr lvl="2" algn="just"/>
            <a:r>
              <a:rPr lang="es-ES" sz="2000" dirty="0"/>
              <a:t>Profesionales de la salud mental y de otros ámbitos.</a:t>
            </a:r>
          </a:p>
          <a:p>
            <a:pPr lvl="2" algn="just"/>
            <a:r>
              <a:rPr lang="es-ES" sz="2000" dirty="0"/>
              <a:t>Familiares y otros cuidadores.</a:t>
            </a:r>
          </a:p>
          <a:p>
            <a:pPr lvl="2" algn="just"/>
            <a:r>
              <a:rPr lang="es-ES" sz="2000" dirty="0"/>
              <a:t>Otras personas relevantes de la comunidad.</a:t>
            </a:r>
          </a:p>
          <a:p>
            <a:pPr algn="just"/>
            <a:endParaRPr lang="x-none" sz="2000" dirty="0"/>
          </a:p>
        </p:txBody>
      </p:sp>
      <p:sp>
        <p:nvSpPr>
          <p:cNvPr id="5" name="Title 1">
            <a:extLst>
              <a:ext uri="{FF2B5EF4-FFF2-40B4-BE49-F238E27FC236}">
                <a16:creationId xmlns:a16="http://schemas.microsoft.com/office/drawing/2014/main" id="{9397B373-D94E-4729-86F3-F7BD994E9CDE}"/>
              </a:ext>
            </a:extLst>
          </p:cNvPr>
          <p:cNvSpPr>
            <a:spLocks noGrp="1"/>
          </p:cNvSpPr>
          <p:nvPr>
            <p:ph type="title"/>
          </p:nvPr>
        </p:nvSpPr>
        <p:spPr>
          <a:xfrm>
            <a:off x="389638" y="506412"/>
            <a:ext cx="11192761" cy="617538"/>
          </a:xfrm>
        </p:spPr>
        <p:txBody>
          <a:bodyPr/>
          <a:lstStyle/>
          <a:p>
            <a:r>
              <a:rPr lang="es-ES" sz="2800" dirty="0"/>
              <a:t>Ejercicio 8.1: ¿Por qué me debería implicar y qué cambiaría?  </a:t>
            </a:r>
            <a:endParaRPr lang="x-none" sz="2800" dirty="0"/>
          </a:p>
        </p:txBody>
      </p:sp>
    </p:spTree>
    <p:extLst>
      <p:ext uri="{BB962C8B-B14F-4D97-AF65-F5344CB8AC3E}">
        <p14:creationId xmlns:p14="http://schemas.microsoft.com/office/powerpoint/2010/main" val="5567391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4B4E-EEBF-4A63-A64C-B5CB280047BD}"/>
              </a:ext>
            </a:extLst>
          </p:cNvPr>
          <p:cNvSpPr>
            <a:spLocks noGrp="1"/>
          </p:cNvSpPr>
          <p:nvPr>
            <p:ph type="title"/>
          </p:nvPr>
        </p:nvSpPr>
        <p:spPr>
          <a:xfrm>
            <a:off x="438150" y="506412"/>
            <a:ext cx="10191750" cy="1017588"/>
          </a:xfrm>
        </p:spPr>
        <p:txBody>
          <a:bodyPr/>
          <a:lstStyle/>
          <a:p>
            <a:r>
              <a:rPr lang="es-ES" sz="2800" dirty="0"/>
              <a:t>Ejercicio 8.2: Actuar para promover los derechos que recoge                              la CDPD </a:t>
            </a:r>
            <a:endParaRPr lang="x-none" sz="2800" dirty="0"/>
          </a:p>
        </p:txBody>
      </p:sp>
      <p:sp>
        <p:nvSpPr>
          <p:cNvPr id="3" name="Content Placeholder 2">
            <a:extLst>
              <a:ext uri="{FF2B5EF4-FFF2-40B4-BE49-F238E27FC236}">
                <a16:creationId xmlns:a16="http://schemas.microsoft.com/office/drawing/2014/main" id="{636D900C-DEC4-417E-A23B-25C472DC96C1}"/>
              </a:ext>
            </a:extLst>
          </p:cNvPr>
          <p:cNvSpPr>
            <a:spLocks noGrp="1"/>
          </p:cNvSpPr>
          <p:nvPr>
            <p:ph idx="1"/>
          </p:nvPr>
        </p:nvSpPr>
        <p:spPr/>
        <p:txBody>
          <a:bodyPr/>
          <a:lstStyle/>
          <a:p>
            <a:pPr lvl="0"/>
            <a:endParaRPr lang="en-GB" dirty="0"/>
          </a:p>
          <a:p>
            <a:pPr marL="0" lvl="0" indent="0" algn="ctr">
              <a:buNone/>
            </a:pPr>
            <a:r>
              <a:rPr lang="es-ES" sz="2500" b="1" i="1" dirty="0"/>
              <a:t>¿Qué acciones podéis llevar a cabo vosotros para proteger este derecho que recoge la CDPD? </a:t>
            </a:r>
            <a:endParaRPr lang="x-none" dirty="0"/>
          </a:p>
        </p:txBody>
      </p:sp>
    </p:spTree>
    <p:extLst>
      <p:ext uri="{BB962C8B-B14F-4D97-AF65-F5344CB8AC3E}">
        <p14:creationId xmlns:p14="http://schemas.microsoft.com/office/powerpoint/2010/main" val="41258515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EC3842D-DD94-EB4F-9917-B082BBD30F52}"/>
              </a:ext>
            </a:extLst>
          </p:cNvPr>
          <p:cNvGraphicFramePr/>
          <p:nvPr>
            <p:extLst>
              <p:ext uri="{D42A27DB-BD31-4B8C-83A1-F6EECF244321}">
                <p14:modId xmlns:p14="http://schemas.microsoft.com/office/powerpoint/2010/main" val="2743623219"/>
              </p:ext>
            </p:extLst>
          </p:nvPr>
        </p:nvGraphicFramePr>
        <p:xfrm>
          <a:off x="115747" y="1091195"/>
          <a:ext cx="11864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6354B4E-EEBF-4A63-A64C-B5CB280047BD}"/>
              </a:ext>
            </a:extLst>
          </p:cNvPr>
          <p:cNvSpPr>
            <a:spLocks noGrp="1"/>
          </p:cNvSpPr>
          <p:nvPr>
            <p:ph type="title"/>
          </p:nvPr>
        </p:nvSpPr>
        <p:spPr>
          <a:xfrm>
            <a:off x="438150" y="506412"/>
            <a:ext cx="10191750" cy="1017588"/>
          </a:xfrm>
        </p:spPr>
        <p:txBody>
          <a:bodyPr/>
          <a:lstStyle/>
          <a:p>
            <a:r>
              <a:rPr lang="es-ES" sz="2800" dirty="0"/>
              <a:t>Ejercicio 8.2: Actuar para promover los derechos que recoge                              la CDPD </a:t>
            </a:r>
            <a:endParaRPr lang="x-none" sz="2800" dirty="0"/>
          </a:p>
        </p:txBody>
      </p:sp>
    </p:spTree>
    <p:extLst>
      <p:ext uri="{BB962C8B-B14F-4D97-AF65-F5344CB8AC3E}">
        <p14:creationId xmlns:p14="http://schemas.microsoft.com/office/powerpoint/2010/main" val="40162684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7EA0-0CDD-4C1A-8378-A5B73DFF75A5}"/>
              </a:ext>
            </a:extLst>
          </p:cNvPr>
          <p:cNvSpPr>
            <a:spLocks noGrp="1"/>
          </p:cNvSpPr>
          <p:nvPr>
            <p:ph type="title"/>
          </p:nvPr>
        </p:nvSpPr>
        <p:spPr/>
        <p:txBody>
          <a:bodyPr/>
          <a:lstStyle/>
          <a:p>
            <a:r>
              <a:rPr lang="en-US" sz="2800" dirty="0" err="1"/>
              <a:t>Finalización</a:t>
            </a:r>
            <a:r>
              <a:rPr lang="en-US" sz="2800" dirty="0"/>
              <a:t> de la </a:t>
            </a:r>
            <a:r>
              <a:rPr lang="en-US" sz="2800" dirty="0" err="1"/>
              <a:t>formación</a:t>
            </a:r>
            <a:r>
              <a:rPr lang="en-US" sz="2800" dirty="0"/>
              <a:t> </a:t>
            </a:r>
            <a:endParaRPr lang="x-none" sz="2800" dirty="0"/>
          </a:p>
        </p:txBody>
      </p:sp>
      <p:sp>
        <p:nvSpPr>
          <p:cNvPr id="3" name="Content Placeholder 2">
            <a:extLst>
              <a:ext uri="{FF2B5EF4-FFF2-40B4-BE49-F238E27FC236}">
                <a16:creationId xmlns:a16="http://schemas.microsoft.com/office/drawing/2014/main" id="{5484A8CB-D07C-4444-BBC3-AD6207E2CB73}"/>
              </a:ext>
            </a:extLst>
          </p:cNvPr>
          <p:cNvSpPr>
            <a:spLocks noGrp="1"/>
          </p:cNvSpPr>
          <p:nvPr>
            <p:ph idx="1"/>
          </p:nvPr>
        </p:nvSpPr>
        <p:spPr/>
        <p:txBody>
          <a:bodyPr/>
          <a:lstStyle/>
          <a:p>
            <a:endParaRPr lang="en-US" dirty="0"/>
          </a:p>
          <a:p>
            <a:pPr marL="0" indent="0" algn="ctr">
              <a:buNone/>
            </a:pPr>
            <a:r>
              <a:rPr lang="es-ES" sz="2500" b="1" i="1" dirty="0"/>
              <a:t>¿Cuáles son los puntos clave que habéis aprendido durante esta formación? </a:t>
            </a:r>
            <a:endParaRPr lang="x-none" dirty="0"/>
          </a:p>
        </p:txBody>
      </p:sp>
    </p:spTree>
    <p:extLst>
      <p:ext uri="{BB962C8B-B14F-4D97-AF65-F5344CB8AC3E}">
        <p14:creationId xmlns:p14="http://schemas.microsoft.com/office/powerpoint/2010/main" val="125096615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B8656-8D3E-424A-BC03-1F61B070AEC0}"/>
              </a:ext>
            </a:extLst>
          </p:cNvPr>
          <p:cNvSpPr>
            <a:spLocks noGrp="1"/>
          </p:cNvSpPr>
          <p:nvPr>
            <p:ph idx="1"/>
          </p:nvPr>
        </p:nvSpPr>
        <p:spPr/>
        <p:txBody>
          <a:bodyPr/>
          <a:lstStyle/>
          <a:p>
            <a:pPr algn="just"/>
            <a:endParaRPr lang="x-none" sz="2000" dirty="0"/>
          </a:p>
          <a:p>
            <a:pPr lvl="0" algn="just"/>
            <a:r>
              <a:rPr lang="es-ES" sz="2000" dirty="0"/>
              <a:t>Se pueden adoptar muchas acciones para combatir la discriminación y otras vulneraciones de los derechos humanos, y proteger, respetar y ejercer los derechos de las personas con discapacidad. </a:t>
            </a:r>
          </a:p>
          <a:p>
            <a:pPr lvl="0" algn="just"/>
            <a:r>
              <a:rPr lang="es-ES" sz="2000" dirty="0"/>
              <a:t>La CDPD es una convención legalmente vinculante clave para proteger los derechos de las personas con discapacidad, incluidos los derechos de las personas con discapacidad psicosocial, intelectual o cognitiva.  </a:t>
            </a:r>
          </a:p>
          <a:p>
            <a:pPr lvl="0" algn="just"/>
            <a:r>
              <a:rPr lang="es-ES" sz="2000" dirty="0"/>
              <a:t>Todo el mundo puede tener un papel importante en garantizar que los derechos de las personas con discapacidad psicosocial e intelectual se respetan, se protegen y se ejercen. </a:t>
            </a:r>
          </a:p>
          <a:p>
            <a:pPr algn="just"/>
            <a:endParaRPr lang="x-none" sz="2000" dirty="0"/>
          </a:p>
        </p:txBody>
      </p:sp>
      <p:sp>
        <p:nvSpPr>
          <p:cNvPr id="6" name="Text Placeholder 5">
            <a:extLst>
              <a:ext uri="{FF2B5EF4-FFF2-40B4-BE49-F238E27FC236}">
                <a16:creationId xmlns:a16="http://schemas.microsoft.com/office/drawing/2014/main" id="{8E37647F-DF86-1F46-8C6C-E1059EDBC7B7}"/>
              </a:ext>
            </a:extLst>
          </p:cNvPr>
          <p:cNvSpPr>
            <a:spLocks noGrp="1"/>
          </p:cNvSpPr>
          <p:nvPr>
            <p:ph type="body" sz="quarter" idx="13"/>
          </p:nvPr>
        </p:nvSpPr>
        <p:spPr/>
        <p:txBody>
          <a:bodyPr/>
          <a:lstStyle/>
          <a:p>
            <a:r>
              <a:rPr lang="en-US" dirty="0" err="1"/>
              <a:t>Mensajes</a:t>
            </a:r>
            <a:r>
              <a:rPr lang="en-US" dirty="0"/>
              <a:t> para </a:t>
            </a:r>
            <a:r>
              <a:rPr lang="en-US" dirty="0" err="1"/>
              <a:t>recordar</a:t>
            </a:r>
            <a:endParaRPr lang="en-US" dirty="0"/>
          </a:p>
        </p:txBody>
      </p:sp>
      <p:sp>
        <p:nvSpPr>
          <p:cNvPr id="7" name="Title 1">
            <a:extLst>
              <a:ext uri="{FF2B5EF4-FFF2-40B4-BE49-F238E27FC236}">
                <a16:creationId xmlns:a16="http://schemas.microsoft.com/office/drawing/2014/main" id="{60447EA0-0CDD-4C1A-8378-A5B73DFF75A5}"/>
              </a:ext>
            </a:extLst>
          </p:cNvPr>
          <p:cNvSpPr>
            <a:spLocks noGrp="1"/>
          </p:cNvSpPr>
          <p:nvPr>
            <p:ph type="title"/>
          </p:nvPr>
        </p:nvSpPr>
        <p:spPr>
          <a:xfrm>
            <a:off x="389639" y="506412"/>
            <a:ext cx="9792000" cy="432000"/>
          </a:xfrm>
        </p:spPr>
        <p:txBody>
          <a:bodyPr/>
          <a:lstStyle/>
          <a:p>
            <a:r>
              <a:rPr lang="en-US" sz="2800" dirty="0" err="1"/>
              <a:t>Finalización</a:t>
            </a:r>
            <a:r>
              <a:rPr lang="en-US" sz="2800" dirty="0"/>
              <a:t> de la </a:t>
            </a:r>
            <a:r>
              <a:rPr lang="en-US" sz="2800" dirty="0" err="1"/>
              <a:t>formación</a:t>
            </a:r>
            <a:endParaRPr lang="x-none" sz="2800" dirty="0"/>
          </a:p>
        </p:txBody>
      </p:sp>
    </p:spTree>
    <p:extLst>
      <p:ext uri="{BB962C8B-B14F-4D97-AF65-F5344CB8AC3E}">
        <p14:creationId xmlns:p14="http://schemas.microsoft.com/office/powerpoint/2010/main" val="25355425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endParaRPr lang="en-US" dirty="0"/>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Reconocimentos</a:t>
            </a:r>
            <a:endParaRPr lang="en-US" dirty="0"/>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ADCB7-00A7-1045-9FD0-E742A541AE4B}"/>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17</a:t>
            </a:fld>
            <a:endParaRPr lang="en-US"/>
          </a:p>
        </p:txBody>
      </p:sp>
      <p:sp>
        <p:nvSpPr>
          <p:cNvPr id="4" name="Content Placeholder 3">
            <a:extLst>
              <a:ext uri="{FF2B5EF4-FFF2-40B4-BE49-F238E27FC236}">
                <a16:creationId xmlns:a16="http://schemas.microsoft.com/office/drawing/2014/main" id="{C0A30A07-91C2-E843-8AEA-72663A5480C8}"/>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a:t>¿Cómo suele percibir la sociedad a las personas con discapacidad psicosocial, intelectual o cognitiva? </a:t>
            </a:r>
            <a:endParaRPr lang="en-US" sz="2500" b="1" i="1"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es-ES" sz="2800" i="1" dirty="0"/>
              <a:t>Ejercicio 1.2: Debate – ¡Yo no soy así!</a:t>
            </a:r>
            <a:r>
              <a:rPr lang="en-US" sz="2800" dirty="0"/>
              <a:t> - 3</a:t>
            </a:r>
          </a:p>
        </p:txBody>
      </p:sp>
    </p:spTree>
    <p:extLst>
      <p:ext uri="{BB962C8B-B14F-4D97-AF65-F5344CB8AC3E}">
        <p14:creationId xmlns:p14="http://schemas.microsoft.com/office/powerpoint/2010/main" val="208026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D2234-2172-8D41-B6AB-7134D66C48C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18</a:t>
            </a:fld>
            <a:endParaRPr lang="en-US"/>
          </a:p>
        </p:txBody>
      </p:sp>
      <p:sp>
        <p:nvSpPr>
          <p:cNvPr id="4" name="Content Placeholder 3">
            <a:extLst>
              <a:ext uri="{FF2B5EF4-FFF2-40B4-BE49-F238E27FC236}">
                <a16:creationId xmlns:a16="http://schemas.microsoft.com/office/drawing/2014/main" id="{9B1A04FF-0F53-4649-B10A-40A076B7C8C6}"/>
              </a:ext>
            </a:extLst>
          </p:cNvPr>
          <p:cNvSpPr>
            <a:spLocks noGrp="1"/>
          </p:cNvSpPr>
          <p:nvPr>
            <p:ph sz="quarter" idx="14"/>
          </p:nvPr>
        </p:nvSpPr>
        <p:spPr/>
        <p:txBody>
          <a:bodyPr/>
          <a:lstStyle/>
          <a:p>
            <a:pPr marL="0" indent="0" algn="ctr">
              <a:buNone/>
            </a:pPr>
            <a:endParaRPr lang="en-US" sz="2400" b="1" i="1" dirty="0"/>
          </a:p>
          <a:p>
            <a:pPr marL="0" indent="0" algn="ctr">
              <a:buNone/>
            </a:pPr>
            <a:endParaRPr lang="en-US" sz="2400" b="1" i="1" dirty="0"/>
          </a:p>
          <a:p>
            <a:pPr marL="0" indent="0" algn="ctr">
              <a:buNone/>
            </a:pPr>
            <a:r>
              <a:rPr lang="es-ES" sz="2500" b="1" i="1" dirty="0"/>
              <a:t>¿Cuáles son algunas de las etiquetas habituales o palabras ofensivas que se usan en relación con las personas con discapacidad psicosocial, intelectual o cognitiva? </a:t>
            </a:r>
            <a:endParaRPr lang="en-US"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es-ES" sz="2800" i="1" dirty="0"/>
              <a:t>Ejercicio 1.2: Debate – ¡Yo no soy así!</a:t>
            </a:r>
            <a:r>
              <a:rPr lang="en-US" sz="2800" dirty="0"/>
              <a:t> - 4</a:t>
            </a:r>
          </a:p>
        </p:txBody>
      </p:sp>
    </p:spTree>
    <p:extLst>
      <p:ext uri="{BB962C8B-B14F-4D97-AF65-F5344CB8AC3E}">
        <p14:creationId xmlns:p14="http://schemas.microsoft.com/office/powerpoint/2010/main" val="173898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6042F1-6693-E94F-920C-5E573083B5F1}"/>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19</a:t>
            </a:fld>
            <a:endParaRPr lang="en-US"/>
          </a:p>
        </p:txBody>
      </p:sp>
      <p:sp>
        <p:nvSpPr>
          <p:cNvPr id="4" name="Content Placeholder 3">
            <a:extLst>
              <a:ext uri="{FF2B5EF4-FFF2-40B4-BE49-F238E27FC236}">
                <a16:creationId xmlns:a16="http://schemas.microsoft.com/office/drawing/2014/main" id="{D48C0F2C-45A3-6F4C-9D96-B9DBCF61B718}"/>
              </a:ext>
            </a:extLst>
          </p:cNvPr>
          <p:cNvSpPr>
            <a:spLocks noGrp="1"/>
          </p:cNvSpPr>
          <p:nvPr>
            <p:ph sz="quarter" idx="14"/>
          </p:nvPr>
        </p:nvSpPr>
        <p:spPr>
          <a:xfrm>
            <a:off x="507195" y="1176654"/>
            <a:ext cx="11174412" cy="4500000"/>
          </a:xfrm>
        </p:spPr>
        <p:txBody>
          <a:bodyPr/>
          <a:lstStyle/>
          <a:p>
            <a:pPr lvl="0">
              <a:spcAft>
                <a:spcPts val="0"/>
              </a:spcAft>
            </a:pPr>
            <a:r>
              <a:rPr lang="en-US" sz="2000" i="1" dirty="0"/>
              <a:t>The Gestalt Project (2012). Stop the stigma </a:t>
            </a:r>
            <a:r>
              <a:rPr lang="en-US" sz="2000" dirty="0"/>
              <a:t>(Mental Health Video KCM), </a:t>
            </a:r>
            <a:r>
              <a:rPr lang="en-US" sz="2000" dirty="0" err="1"/>
              <a:t>dirigido</a:t>
            </a:r>
            <a:r>
              <a:rPr lang="en-US" sz="2000" dirty="0"/>
              <a:t> </a:t>
            </a:r>
            <a:r>
              <a:rPr lang="en-US" sz="2000" dirty="0" err="1"/>
              <a:t>por</a:t>
            </a:r>
            <a:r>
              <a:rPr lang="en-US" sz="2000" dirty="0"/>
              <a:t> Kian Connor (4:09) </a:t>
            </a:r>
            <a:r>
              <a:rPr lang="en-US" sz="2000" dirty="0">
                <a:hlinkClick r:id="rId3"/>
              </a:rPr>
              <a:t>https://www.youtube.com/watch?v=Ol8OELgJPzw&amp;feature=youtu.be</a:t>
            </a:r>
            <a:r>
              <a:rPr lang="en-US" sz="2000" dirty="0"/>
              <a:t> </a:t>
            </a:r>
          </a:p>
          <a:p>
            <a:pPr marL="346075" lvl="2" indent="0">
              <a:spcAft>
                <a:spcPts val="0"/>
              </a:spcAft>
              <a:buNone/>
            </a:pPr>
            <a:r>
              <a:rPr lang="es-ES" dirty="0"/>
              <a:t>(ilustra la importancia de ver a las personas más allá de las etiquetas o los diagnósticos psiquiátricos</a:t>
            </a:r>
            <a:r>
              <a:rPr lang="en-US" dirty="0"/>
              <a:t>). </a:t>
            </a:r>
          </a:p>
          <a:p>
            <a:pPr marL="0" lvl="0" indent="0">
              <a:spcAft>
                <a:spcPts val="0"/>
              </a:spcAft>
              <a:buNone/>
            </a:pPr>
            <a:endParaRPr lang="en-US" sz="2000" dirty="0"/>
          </a:p>
          <a:p>
            <a:pPr>
              <a:spcAft>
                <a:spcPts val="0"/>
              </a:spcAft>
            </a:pPr>
            <a:r>
              <a:rPr lang="en-US" sz="2000" i="1" dirty="0"/>
              <a:t>Let’s talk about intellectual disabilities</a:t>
            </a:r>
            <a:r>
              <a:rPr lang="en-US" sz="2000" dirty="0"/>
              <a:t>: Loretta Claiborne at </a:t>
            </a:r>
            <a:r>
              <a:rPr lang="en-US" sz="2000" dirty="0" err="1"/>
              <a:t>TedxMidAtlantic</a:t>
            </a:r>
            <a:r>
              <a:rPr lang="en-US" sz="2000" dirty="0"/>
              <a:t>, </a:t>
            </a:r>
            <a:r>
              <a:rPr lang="en-US" sz="2000" dirty="0" err="1"/>
              <a:t>Tedx</a:t>
            </a:r>
            <a:r>
              <a:rPr lang="en-US" sz="2000" dirty="0"/>
              <a:t> Talks (11:34)   </a:t>
            </a:r>
            <a:r>
              <a:rPr lang="en-US" sz="2000" dirty="0">
                <a:hlinkClick r:id="rId4"/>
              </a:rPr>
              <a:t>https://www.youtube.com/watch?v=0XXqr_ZSsMg</a:t>
            </a:r>
            <a:r>
              <a:rPr lang="en-US" sz="2000" dirty="0"/>
              <a:t>  </a:t>
            </a:r>
          </a:p>
          <a:p>
            <a:pPr marL="346075" lvl="2" indent="0">
              <a:spcAft>
                <a:spcPts val="0"/>
              </a:spcAft>
              <a:buNone/>
            </a:pPr>
            <a:r>
              <a:rPr lang="es-ES" dirty="0"/>
              <a:t>(ilustra no solo el estigma y el acoso que sufren las personas con discapacidad intelectual, sino también cómo se pueden combatir</a:t>
            </a:r>
            <a:r>
              <a:rPr lang="en-US" dirty="0"/>
              <a:t>). </a:t>
            </a:r>
          </a:p>
          <a:p>
            <a:pPr marL="0" indent="0">
              <a:spcAft>
                <a:spcPts val="0"/>
              </a:spcAft>
              <a:buNone/>
            </a:pPr>
            <a:endParaRPr lang="en-US" sz="2000" dirty="0"/>
          </a:p>
          <a:p>
            <a:pPr>
              <a:spcAft>
                <a:spcPts val="0"/>
              </a:spcAft>
            </a:pPr>
            <a:r>
              <a:rPr lang="en-US" sz="2000" i="1" dirty="0"/>
              <a:t>Stigma and dementia, people with dementia speak out Alzheimer’s Society </a:t>
            </a:r>
            <a:r>
              <a:rPr lang="en-US" sz="2000" dirty="0"/>
              <a:t>(4:13) </a:t>
            </a:r>
            <a:r>
              <a:rPr lang="en-US" sz="2000" dirty="0">
                <a:hlinkClick r:id="rId5"/>
              </a:rPr>
              <a:t>https://www.youtube.com/watch?v=kIz6gurnNVc</a:t>
            </a:r>
            <a:r>
              <a:rPr lang="en-US" sz="2000" dirty="0"/>
              <a:t> </a:t>
            </a:r>
          </a:p>
          <a:p>
            <a:pPr marL="346075" lvl="2" indent="0">
              <a:spcAft>
                <a:spcPts val="0"/>
              </a:spcAft>
              <a:buNone/>
            </a:pPr>
            <a:r>
              <a:rPr lang="en-US" sz="1800" dirty="0"/>
              <a:t>(</a:t>
            </a:r>
            <a:r>
              <a:rPr lang="es-ES" sz="1800" dirty="0"/>
              <a:t>ilustra el estigma que afrontan las personas con Alzheimer</a:t>
            </a:r>
            <a:r>
              <a:rPr lang="en-US" sz="1800" dirty="0"/>
              <a:t>).</a:t>
            </a:r>
          </a:p>
          <a:p>
            <a:endParaRPr lang="en-US" sz="2000"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es-ES" sz="2800" i="1" dirty="0"/>
              <a:t>Ejercicio 1.2: Debate – ¡Yo no soy así!</a:t>
            </a:r>
            <a:r>
              <a:rPr lang="en-US" sz="2800" dirty="0"/>
              <a:t> - 5</a:t>
            </a:r>
          </a:p>
        </p:txBody>
      </p:sp>
    </p:spTree>
    <p:extLst>
      <p:ext uri="{BB962C8B-B14F-4D97-AF65-F5344CB8AC3E}">
        <p14:creationId xmlns:p14="http://schemas.microsoft.com/office/powerpoint/2010/main" val="39764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339FA8AD-1F4F-E259-F2FE-CC394528743C}"/>
              </a:ext>
            </a:extLst>
          </p:cNvPr>
          <p:cNvSpPr txBox="1"/>
          <p:nvPr/>
        </p:nvSpPr>
        <p:spPr>
          <a:xfrm>
            <a:off x="1322181" y="429526"/>
            <a:ext cx="9108488" cy="6617196"/>
          </a:xfrm>
          <a:prstGeom prst="rect">
            <a:avLst/>
          </a:prstGeom>
          <a:noFill/>
        </p:spPr>
        <p:txBody>
          <a:bodyPr wrap="square">
            <a:spAutoFit/>
          </a:bodyPr>
          <a:lstStyle/>
          <a:p>
            <a:r>
              <a:rPr lang="es-ES" sz="1400" b="1" dirty="0"/>
              <a:t>2022, ©Generalitat de Catalunya</a:t>
            </a:r>
          </a:p>
          <a:p>
            <a:endParaRPr lang="es-ES" sz="1400" b="1" dirty="0"/>
          </a:p>
          <a:p>
            <a:endParaRPr lang="es-ES" sz="1400" dirty="0"/>
          </a:p>
          <a:p>
            <a:r>
              <a:rPr lang="es-ES" sz="1400" dirty="0"/>
              <a:t> </a:t>
            </a:r>
          </a:p>
          <a:p>
            <a:endParaRPr lang="es-ES" sz="1400" dirty="0"/>
          </a:p>
          <a:p>
            <a:r>
              <a:rPr lang="es-ES" sz="1400" dirty="0"/>
              <a:t>Esta publicación es una traducción, de acuerdo con la licencia de Creative </a:t>
            </a:r>
            <a:r>
              <a:rPr lang="es-ES" sz="1400" dirty="0" err="1"/>
              <a:t>Commons</a:t>
            </a:r>
            <a:r>
              <a:rPr lang="es-ES" sz="1400" dirty="0"/>
              <a:t> CC BY-NC-SA 3.0  IGO, del texto original de la OMS escrito en inglés.</a:t>
            </a:r>
          </a:p>
          <a:p>
            <a:endParaRPr lang="es-ES" sz="1400" dirty="0"/>
          </a:p>
          <a:p>
            <a:r>
              <a:rPr lang="es-ES" sz="1400" dirty="0"/>
              <a:t>Esta traducción no es obra de la OMS, y por tanto no se hace responsable del contenido ni de la exactitud de la traducción. La edición original en inglés Mental </a:t>
            </a:r>
            <a:r>
              <a:rPr lang="es-ES" sz="1400" dirty="0" err="1"/>
              <a:t>health</a:t>
            </a:r>
            <a:r>
              <a:rPr lang="es-ES" sz="1400" dirty="0"/>
              <a:t>, </a:t>
            </a:r>
            <a:r>
              <a:rPr lang="es-ES" sz="1400" dirty="0" err="1"/>
              <a:t>disability</a:t>
            </a:r>
            <a:r>
              <a:rPr lang="es-ES" sz="1400" dirty="0"/>
              <a:t> and human </a:t>
            </a:r>
            <a:r>
              <a:rPr lang="es-ES" sz="1400" dirty="0" err="1"/>
              <a:t>rights</a:t>
            </a:r>
            <a:r>
              <a:rPr lang="es-ES" sz="1400" dirty="0"/>
              <a:t>. WHO </a:t>
            </a:r>
            <a:r>
              <a:rPr lang="es-ES" sz="1400" dirty="0" err="1"/>
              <a:t>QualityRights</a:t>
            </a:r>
            <a:r>
              <a:rPr lang="es-ES" sz="1400" dirty="0"/>
              <a:t> Core training - </a:t>
            </a:r>
            <a:r>
              <a:rPr lang="es-ES" sz="1400" dirty="0" err="1"/>
              <a:t>for</a:t>
            </a:r>
            <a:r>
              <a:rPr lang="es-ES" sz="1400" dirty="0"/>
              <a:t> </a:t>
            </a:r>
            <a:r>
              <a:rPr lang="es-ES" sz="1400" dirty="0" err="1"/>
              <a:t>all</a:t>
            </a:r>
            <a:r>
              <a:rPr lang="es-ES" sz="1400" dirty="0"/>
              <a:t> </a:t>
            </a:r>
            <a:r>
              <a:rPr lang="es-ES" sz="1400" dirty="0" err="1"/>
              <a:t>services</a:t>
            </a:r>
            <a:r>
              <a:rPr lang="es-ES" sz="1400" dirty="0"/>
              <a:t> and </a:t>
            </a:r>
            <a:r>
              <a:rPr lang="es-ES" sz="1400" dirty="0" err="1"/>
              <a:t>all</a:t>
            </a:r>
            <a:r>
              <a:rPr lang="es-ES" sz="1400" dirty="0"/>
              <a:t> </a:t>
            </a:r>
            <a:r>
              <a:rPr lang="es-ES" sz="1400" dirty="0" err="1"/>
              <a:t>people</a:t>
            </a:r>
            <a:r>
              <a:rPr lang="es-ES" sz="1400" dirty="0"/>
              <a:t>. </a:t>
            </a:r>
            <a:r>
              <a:rPr lang="es-ES" sz="1400" dirty="0" err="1"/>
              <a:t>Course</a:t>
            </a:r>
            <a:r>
              <a:rPr lang="es-ES" sz="1400" dirty="0"/>
              <a:t> guide. Geneva: </a:t>
            </a:r>
            <a:r>
              <a:rPr lang="es-ES" sz="1400" dirty="0" err="1"/>
              <a:t>World</a:t>
            </a:r>
            <a:r>
              <a:rPr lang="es-ES" sz="1400" dirty="0"/>
              <a:t> </a:t>
            </a:r>
            <a:r>
              <a:rPr lang="es-ES" sz="1400" dirty="0" err="1"/>
              <a:t>Health</a:t>
            </a:r>
            <a:r>
              <a:rPr lang="es-ES" sz="1400" dirty="0"/>
              <a:t> </a:t>
            </a:r>
            <a:r>
              <a:rPr lang="es-ES" sz="1400" dirty="0" err="1"/>
              <a:t>Organization</a:t>
            </a:r>
            <a:r>
              <a:rPr lang="es-ES" sz="1400" dirty="0"/>
              <a:t>; 2019 es el texto auténtico y vinculante.</a:t>
            </a:r>
          </a:p>
          <a:p>
            <a:endParaRPr lang="es-ES" sz="1400" dirty="0"/>
          </a:p>
          <a:p>
            <a:r>
              <a:rPr lang="es-ES" sz="1400" dirty="0"/>
              <a:t>Edita: </a:t>
            </a:r>
          </a:p>
          <a:p>
            <a:r>
              <a:rPr lang="es-ES" sz="1400" dirty="0"/>
              <a:t>Pacto Nacional de Salud Mental. Generalitat de Catalunya.</a:t>
            </a:r>
          </a:p>
          <a:p>
            <a:endParaRPr lang="es-ES" sz="1400" dirty="0"/>
          </a:p>
          <a:p>
            <a:r>
              <a:rPr lang="es-ES" sz="1400" dirty="0"/>
              <a:t>Traducción: </a:t>
            </a:r>
          </a:p>
          <a:p>
            <a:r>
              <a:rPr lang="es-ES" sz="1400" dirty="0"/>
              <a:t>Servicio de Planificación Lingüística del </a:t>
            </a:r>
            <a:r>
              <a:rPr lang="es-ES" sz="1400" dirty="0" err="1"/>
              <a:t>Departament</a:t>
            </a:r>
            <a:r>
              <a:rPr lang="es-ES" sz="1400" dirty="0"/>
              <a:t> de Salut.</a:t>
            </a:r>
          </a:p>
          <a:p>
            <a:endParaRPr lang="es-ES" sz="1400" dirty="0"/>
          </a:p>
          <a:p>
            <a:r>
              <a:rPr lang="es-ES" sz="1400" dirty="0"/>
              <a:t>Primera edición: </a:t>
            </a:r>
          </a:p>
          <a:p>
            <a:r>
              <a:rPr lang="es-ES" sz="1400" dirty="0"/>
              <a:t>Octubre de 2022</a:t>
            </a:r>
          </a:p>
          <a:p>
            <a:endParaRPr lang="es-ES" sz="1400" dirty="0"/>
          </a:p>
          <a:p>
            <a:r>
              <a:rPr lang="es-ES" sz="1400" dirty="0"/>
              <a:t>La guía del curso está disponible aquí: https://supportgirona.cat/es/quality-rights</a:t>
            </a:r>
          </a:p>
          <a:p>
            <a:endParaRPr lang="es-ES" sz="1400" dirty="0"/>
          </a:p>
          <a:p>
            <a:r>
              <a:rPr lang="en-GB" sz="1400" dirty="0" err="1">
                <a:latin typeface="Calibri" panose="020F0502020204030204" pitchFamily="34" charset="0"/>
                <a:ea typeface="SimSun" panose="02010600030101010101" pitchFamily="2" charset="-122"/>
                <a:cs typeface="Calibri" panose="020F0502020204030204" pitchFamily="34" charset="0"/>
              </a:rPr>
              <a:t>Foto</a:t>
            </a:r>
            <a:r>
              <a:rPr lang="en-GB" sz="1400" dirty="0">
                <a:latin typeface="Calibri" panose="020F0502020204030204" pitchFamily="34" charset="0"/>
                <a:ea typeface="SimSun" panose="02010600030101010101" pitchFamily="2" charset="-122"/>
                <a:cs typeface="Calibri" panose="020F0502020204030204" pitchFamily="34" charset="0"/>
              </a:rPr>
              <a:t> de </a:t>
            </a:r>
            <a:r>
              <a:rPr lang="en-GB" sz="1400" dirty="0" err="1">
                <a:latin typeface="Calibri" panose="020F0502020204030204" pitchFamily="34" charset="0"/>
                <a:ea typeface="SimSun" panose="02010600030101010101" pitchFamily="2" charset="-122"/>
                <a:cs typeface="Calibri" panose="020F0502020204030204" pitchFamily="34" charset="0"/>
              </a:rPr>
              <a:t>portada</a:t>
            </a:r>
            <a:r>
              <a:rPr lang="en-GB" sz="1400" dirty="0">
                <a:latin typeface="Calibri" panose="020F0502020204030204" pitchFamily="34" charset="0"/>
                <a:ea typeface="SimSun" panose="02010600030101010101" pitchFamily="2" charset="-122"/>
                <a:cs typeface="Calibri" panose="020F0502020204030204" pitchFamily="34" charset="0"/>
              </a:rPr>
              <a:t>. CBM/Sarah Isaacs</a:t>
            </a:r>
            <a:endParaRPr lang="en-US" sz="1400" dirty="0">
              <a:latin typeface="Calibri" panose="020F0502020204030204" pitchFamily="34" charset="0"/>
              <a:ea typeface="SimSun" panose="02010600030101010101" pitchFamily="2" charset="-122"/>
              <a:cs typeface="Arial" panose="020B0604020202020204" pitchFamily="34" charset="0"/>
            </a:endParaRPr>
          </a:p>
          <a:p>
            <a:endParaRPr lang="es-ES" dirty="0"/>
          </a:p>
          <a:p>
            <a:endParaRPr lang="es-ES" dirty="0"/>
          </a:p>
          <a:p>
            <a:endParaRPr lang="es-ES" dirty="0"/>
          </a:p>
          <a:p>
            <a:endParaRPr lang="es-ES" dirty="0"/>
          </a:p>
        </p:txBody>
      </p:sp>
      <p:pic>
        <p:nvPicPr>
          <p:cNvPr id="13" name="Imagen 1">
            <a:extLst>
              <a:ext uri="{FF2B5EF4-FFF2-40B4-BE49-F238E27FC236}">
                <a16:creationId xmlns:a16="http://schemas.microsoft.com/office/drawing/2014/main" id="{049F6050-1E99-C9DB-403D-2D5FD95BD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86" y="943223"/>
            <a:ext cx="1029335" cy="363855"/>
          </a:xfrm>
          <a:prstGeom prst="rect">
            <a:avLst/>
          </a:prstGeom>
        </p:spPr>
      </p:pic>
    </p:spTree>
    <p:extLst>
      <p:ext uri="{BB962C8B-B14F-4D97-AF65-F5344CB8AC3E}">
        <p14:creationId xmlns:p14="http://schemas.microsoft.com/office/powerpoint/2010/main" val="269838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4A252-D667-5842-9079-AC48E060A63B}"/>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20</a:t>
            </a:fld>
            <a:endParaRPr lang="en-US"/>
          </a:p>
        </p:txBody>
      </p:sp>
      <p:sp>
        <p:nvSpPr>
          <p:cNvPr id="4" name="Content Placeholder 3">
            <a:extLst>
              <a:ext uri="{FF2B5EF4-FFF2-40B4-BE49-F238E27FC236}">
                <a16:creationId xmlns:a16="http://schemas.microsoft.com/office/drawing/2014/main" id="{DE3F815A-787D-0948-BB53-C563E021FC0D}"/>
              </a:ext>
            </a:extLst>
          </p:cNvPr>
          <p:cNvSpPr>
            <a:spLocks noGrp="1"/>
          </p:cNvSpPr>
          <p:nvPr>
            <p:ph sz="quarter" idx="14"/>
          </p:nvPr>
        </p:nvSpPr>
        <p:spPr>
          <a:xfrm>
            <a:off x="507195" y="1511188"/>
            <a:ext cx="11037105" cy="4500000"/>
          </a:xfrm>
        </p:spPr>
        <p:txBody>
          <a:bodyPr/>
          <a:lstStyle/>
          <a:p>
            <a:pPr algn="just"/>
            <a:r>
              <a:rPr lang="es-ES" sz="2000" dirty="0"/>
              <a:t>Muchas personas con discapacidad psicosocial, intelectual o cognitiva se niegan a ser identificadas o a verse limitadas por una etiqueta o un diagnóstico, y consiguen tener vidas tan satisfactorias y plenas como las de cualquier otra persona</a:t>
            </a:r>
            <a:r>
              <a:rPr lang="en-US" sz="2000" dirty="0"/>
              <a:t>. </a:t>
            </a:r>
          </a:p>
          <a:p>
            <a:pPr algn="just"/>
            <a:endParaRPr lang="en-US" sz="2000" dirty="0"/>
          </a:p>
          <a:p>
            <a:pPr algn="just"/>
            <a:r>
              <a:rPr lang="es-ES" sz="2000" dirty="0"/>
              <a:t>Otras personas pueden interiorizar las opiniones y actitudes negativas que la sociedad manifiesta hacia ellas, y se pueden sentir avergonzadas y culpables, lo que les impide alcanzar sus aspiraciones en la vida. Esto recibe el nombre de «opresión interiorizada» o «</a:t>
            </a:r>
            <a:r>
              <a:rPr lang="es-ES" sz="2000" dirty="0" err="1"/>
              <a:t>autoestigmatización</a:t>
            </a:r>
            <a:r>
              <a:rPr lang="es-ES" sz="2000" dirty="0"/>
              <a:t>». También puede impedir que las personas hagan valer sus derechos y obtengan una rectificación por el maltrato o la discriminación que han sufrido. </a:t>
            </a:r>
            <a:endParaRPr lang="en-US" sz="2000" dirty="0"/>
          </a:p>
        </p:txBody>
      </p:sp>
      <p:sp>
        <p:nvSpPr>
          <p:cNvPr id="6" name="Title 4">
            <a:extLst>
              <a:ext uri="{FF2B5EF4-FFF2-40B4-BE49-F238E27FC236}">
                <a16:creationId xmlns:a16="http://schemas.microsoft.com/office/drawing/2014/main" id="{F921D2CD-98A1-EF41-9072-D0FC458003E5}"/>
              </a:ext>
            </a:extLst>
          </p:cNvPr>
          <p:cNvSpPr>
            <a:spLocks noGrp="1"/>
          </p:cNvSpPr>
          <p:nvPr>
            <p:ph type="title"/>
          </p:nvPr>
        </p:nvSpPr>
        <p:spPr>
          <a:xfrm>
            <a:off x="392906" y="506412"/>
            <a:ext cx="9792000" cy="432000"/>
          </a:xfrm>
        </p:spPr>
        <p:txBody>
          <a:bodyPr/>
          <a:lstStyle/>
          <a:p>
            <a:r>
              <a:rPr lang="es-ES" sz="2800" i="1" dirty="0"/>
              <a:t>Ejercicio 1.2: Debate – ¡Yo no soy así!</a:t>
            </a:r>
            <a:r>
              <a:rPr lang="en-US" sz="2800" dirty="0"/>
              <a:t> - 6</a:t>
            </a:r>
          </a:p>
        </p:txBody>
      </p:sp>
    </p:spTree>
    <p:extLst>
      <p:ext uri="{BB962C8B-B14F-4D97-AF65-F5344CB8AC3E}">
        <p14:creationId xmlns:p14="http://schemas.microsoft.com/office/powerpoint/2010/main" val="102135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D92E37-BA9C-1F46-BFEE-21C810B38F2C}"/>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21</a:t>
            </a:fld>
            <a:endParaRPr lang="en-US"/>
          </a:p>
        </p:txBody>
      </p:sp>
      <p:sp>
        <p:nvSpPr>
          <p:cNvPr id="4" name="Content Placeholder 3">
            <a:extLst>
              <a:ext uri="{FF2B5EF4-FFF2-40B4-BE49-F238E27FC236}">
                <a16:creationId xmlns:a16="http://schemas.microsoft.com/office/drawing/2014/main" id="{0B498BBC-0E21-C84B-95CA-1FE4DA34DB86}"/>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a:t>¿Podéis poner ejemplos de leyes, políticas u otros aspectos del sistema que impidan a las personas con discapacidad psicosocial, intelectual o cognitiva disfrutar de sus derechos? </a:t>
            </a:r>
            <a:endParaRPr lang="en-US" dirty="0"/>
          </a:p>
        </p:txBody>
      </p:sp>
      <p:sp>
        <p:nvSpPr>
          <p:cNvPr id="5" name="Title 4">
            <a:extLst>
              <a:ext uri="{FF2B5EF4-FFF2-40B4-BE49-F238E27FC236}">
                <a16:creationId xmlns:a16="http://schemas.microsoft.com/office/drawing/2014/main" id="{07CF68A0-B384-F54D-868A-29CF15DF822B}"/>
              </a:ext>
            </a:extLst>
          </p:cNvPr>
          <p:cNvSpPr>
            <a:spLocks noGrp="1"/>
          </p:cNvSpPr>
          <p:nvPr>
            <p:ph type="title"/>
          </p:nvPr>
        </p:nvSpPr>
        <p:spPr>
          <a:xfrm>
            <a:off x="392906" y="506412"/>
            <a:ext cx="11170444" cy="388938"/>
          </a:xfrm>
        </p:spPr>
        <p:txBody>
          <a:bodyPr>
            <a:noAutofit/>
          </a:bodyPr>
          <a:lstStyle/>
          <a:p>
            <a:r>
              <a:rPr lang="es-ES" sz="2800" dirty="0"/>
              <a:t>Ejercicio 1.3: Debate: ¿Qué es la discriminación institucional? - 1</a:t>
            </a:r>
            <a:endParaRPr lang="en-US" sz="2800" dirty="0"/>
          </a:p>
        </p:txBody>
      </p:sp>
    </p:spTree>
    <p:extLst>
      <p:ext uri="{BB962C8B-B14F-4D97-AF65-F5344CB8AC3E}">
        <p14:creationId xmlns:p14="http://schemas.microsoft.com/office/powerpoint/2010/main" val="425715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EAEBF8-9281-4848-8B9D-30DF9AEC798C}"/>
              </a:ext>
            </a:extLst>
          </p:cNvPr>
          <p:cNvSpPr>
            <a:spLocks noGrp="1"/>
          </p:cNvSpPr>
          <p:nvPr>
            <p:ph idx="1"/>
          </p:nvPr>
        </p:nvSpPr>
        <p:spPr/>
        <p:txBody>
          <a:bodyPr>
            <a:normAutofit/>
          </a:bodyPr>
          <a:lstStyle/>
          <a:p>
            <a:pPr lvl="0">
              <a:lnSpc>
                <a:spcPct val="115000"/>
              </a:lnSpc>
              <a:spcAft>
                <a:spcPts val="0"/>
              </a:spcAft>
            </a:pPr>
            <a:r>
              <a:rPr lang="es-ES" sz="2000" dirty="0">
                <a:solidFill>
                  <a:srgbClr val="000000"/>
                </a:solidFill>
                <a:ea typeface="SimSun" panose="02010600030101010101" pitchFamily="2" charset="-122"/>
              </a:rPr>
              <a:t>Las personas con discapacidad psicosocial, intelectual o cognitiva sufren muchas formas de discriminación en su vida cotidiana.  </a:t>
            </a:r>
          </a:p>
          <a:p>
            <a:pPr marL="0" lvl="0" indent="0">
              <a:lnSpc>
                <a:spcPct val="115000"/>
              </a:lnSpc>
              <a:spcAft>
                <a:spcPts val="0"/>
              </a:spcAft>
              <a:buNone/>
            </a:pPr>
            <a:endParaRPr lang="es-ES" sz="2000" dirty="0">
              <a:solidFill>
                <a:srgbClr val="000000"/>
              </a:solidFill>
              <a:ea typeface="SimSun" panose="02010600030101010101" pitchFamily="2" charset="-122"/>
            </a:endParaRPr>
          </a:p>
          <a:p>
            <a:pPr lvl="0">
              <a:lnSpc>
                <a:spcPct val="115000"/>
              </a:lnSpc>
              <a:spcAft>
                <a:spcPts val="0"/>
              </a:spcAft>
            </a:pPr>
            <a:r>
              <a:rPr lang="es-ES" sz="2000" dirty="0">
                <a:solidFill>
                  <a:srgbClr val="000000"/>
                </a:solidFill>
                <a:ea typeface="SimSun" panose="02010600030101010101" pitchFamily="2" charset="-122"/>
              </a:rPr>
              <a:t>Las actitudes, leyes, políticas y entornos negativos constituyen «barreras» que impiden que las personas puedan ejercer sus derechos. </a:t>
            </a:r>
          </a:p>
          <a:p>
            <a:pPr marL="0" lvl="0" indent="0">
              <a:lnSpc>
                <a:spcPct val="115000"/>
              </a:lnSpc>
              <a:spcAft>
                <a:spcPts val="0"/>
              </a:spcAft>
              <a:buNone/>
            </a:pPr>
            <a:endParaRPr lang="es-ES" sz="2000" dirty="0">
              <a:solidFill>
                <a:srgbClr val="000000"/>
              </a:solidFill>
              <a:ea typeface="SimSun" panose="02010600030101010101" pitchFamily="2" charset="-122"/>
            </a:endParaRPr>
          </a:p>
          <a:p>
            <a:pPr lvl="0">
              <a:lnSpc>
                <a:spcPct val="115000"/>
              </a:lnSpc>
              <a:spcAft>
                <a:spcPts val="0"/>
              </a:spcAft>
            </a:pPr>
            <a:r>
              <a:rPr lang="es-ES" sz="2000" dirty="0">
                <a:solidFill>
                  <a:srgbClr val="000000"/>
                </a:solidFill>
                <a:ea typeface="SimSun" panose="02010600030101010101" pitchFamily="2" charset="-122"/>
              </a:rPr>
              <a:t>Estas barreras se analizarán con más detalle en el siguiente tema. 	 </a:t>
            </a:r>
          </a:p>
        </p:txBody>
      </p:sp>
      <p:sp>
        <p:nvSpPr>
          <p:cNvPr id="5" name="Title 4">
            <a:extLst>
              <a:ext uri="{FF2B5EF4-FFF2-40B4-BE49-F238E27FC236}">
                <a16:creationId xmlns:a16="http://schemas.microsoft.com/office/drawing/2014/main" id="{07CF68A0-B384-F54D-868A-29CF15DF822B}"/>
              </a:ext>
            </a:extLst>
          </p:cNvPr>
          <p:cNvSpPr>
            <a:spLocks noGrp="1"/>
          </p:cNvSpPr>
          <p:nvPr>
            <p:ph type="title"/>
          </p:nvPr>
        </p:nvSpPr>
        <p:spPr>
          <a:xfrm>
            <a:off x="392906" y="506412"/>
            <a:ext cx="11170444" cy="388938"/>
          </a:xfrm>
        </p:spPr>
        <p:txBody>
          <a:bodyPr>
            <a:noAutofit/>
          </a:bodyPr>
          <a:lstStyle/>
          <a:p>
            <a:r>
              <a:rPr lang="es-ES" sz="2800" dirty="0"/>
              <a:t>Ejercicio 1.3: Debate: ¿Qué es la discriminación institucional? - 2</a:t>
            </a:r>
            <a:endParaRPr lang="en-US" sz="2800" dirty="0"/>
          </a:p>
        </p:txBody>
      </p:sp>
    </p:spTree>
    <p:extLst>
      <p:ext uri="{BB962C8B-B14F-4D97-AF65-F5344CB8AC3E}">
        <p14:creationId xmlns:p14="http://schemas.microsoft.com/office/powerpoint/2010/main" val="429314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4731B-3C2E-B14D-B643-DB8C956AD0E5}"/>
              </a:ext>
            </a:extLst>
          </p:cNvPr>
          <p:cNvSpPr>
            <a:spLocks noGrp="1"/>
          </p:cNvSpPr>
          <p:nvPr>
            <p:ph type="sldNum" sz="quarter" idx="4294967295"/>
          </p:nvPr>
        </p:nvSpPr>
        <p:spPr>
          <a:xfrm>
            <a:off x="10034587" y="6623100"/>
            <a:ext cx="1648619" cy="216000"/>
          </a:xfrm>
        </p:spPr>
        <p:txBody>
          <a:bodyPr/>
          <a:lstStyle/>
          <a:p>
            <a:fld id="{F169E07F-9A80-405D-B06A-876E4D356B83}" type="slidenum">
              <a:rPr lang="en-US" smtClean="0"/>
              <a:pPr/>
              <a:t>23</a:t>
            </a:fld>
            <a:endParaRPr lang="en-US"/>
          </a:p>
        </p:txBody>
      </p:sp>
      <p:sp>
        <p:nvSpPr>
          <p:cNvPr id="3" name="Title 2">
            <a:extLst>
              <a:ext uri="{FF2B5EF4-FFF2-40B4-BE49-F238E27FC236}">
                <a16:creationId xmlns:a16="http://schemas.microsoft.com/office/drawing/2014/main" id="{10F53063-C965-0F4D-925C-FF7808DAE2E4}"/>
              </a:ext>
            </a:extLst>
          </p:cNvPr>
          <p:cNvSpPr>
            <a:spLocks noGrp="1"/>
          </p:cNvSpPr>
          <p:nvPr>
            <p:ph type="title"/>
          </p:nvPr>
        </p:nvSpPr>
        <p:spPr>
          <a:xfrm>
            <a:off x="507206" y="2313946"/>
            <a:ext cx="11075194" cy="715004"/>
          </a:xfrm>
        </p:spPr>
        <p:txBody>
          <a:bodyPr/>
          <a:lstStyle/>
          <a:p>
            <a:pPr>
              <a:lnSpc>
                <a:spcPct val="100000"/>
              </a:lnSpc>
            </a:pPr>
            <a:r>
              <a:rPr lang="es-ES" dirty="0"/>
              <a:t>Tema 2. Entender la discapacidad desde la perspectiva de los derechos humanos</a:t>
            </a:r>
            <a:endParaRPr lang="en-US" dirty="0"/>
          </a:p>
        </p:txBody>
      </p:sp>
    </p:spTree>
    <p:extLst>
      <p:ext uri="{BB962C8B-B14F-4D97-AF65-F5344CB8AC3E}">
        <p14:creationId xmlns:p14="http://schemas.microsoft.com/office/powerpoint/2010/main" val="400462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174A70-BCC8-EF44-B432-F8EF49F306B1}"/>
              </a:ext>
            </a:extLst>
          </p:cNvPr>
          <p:cNvSpPr>
            <a:spLocks noGrp="1"/>
          </p:cNvSpPr>
          <p:nvPr>
            <p:ph sz="quarter" idx="14"/>
          </p:nvPr>
        </p:nvSpPr>
        <p:spPr>
          <a:xfrm>
            <a:off x="507195" y="1511188"/>
            <a:ext cx="10922805" cy="4500000"/>
          </a:xfrm>
        </p:spPr>
        <p:txBody>
          <a:bodyPr/>
          <a:lstStyle/>
          <a:p>
            <a:pPr algn="just"/>
            <a:r>
              <a:rPr lang="es-ES" sz="2000" dirty="0"/>
              <a:t>Haga una lista de posibles obstáculos físicos, de actitud, de comunicación, sociales o legales a los que se enfrentan las personas con discapacidad. </a:t>
            </a:r>
            <a:endParaRPr lang="en-US" sz="2000" dirty="0"/>
          </a:p>
        </p:txBody>
      </p:sp>
      <p:sp>
        <p:nvSpPr>
          <p:cNvPr id="5" name="Title 4">
            <a:extLst>
              <a:ext uri="{FF2B5EF4-FFF2-40B4-BE49-F238E27FC236}">
                <a16:creationId xmlns:a16="http://schemas.microsoft.com/office/drawing/2014/main" id="{A51F2E7C-A0E3-2F48-BAD5-6A3D135C2582}"/>
              </a:ext>
            </a:extLst>
          </p:cNvPr>
          <p:cNvSpPr>
            <a:spLocks noGrp="1"/>
          </p:cNvSpPr>
          <p:nvPr>
            <p:ph type="title"/>
          </p:nvPr>
        </p:nvSpPr>
        <p:spPr/>
        <p:txBody>
          <a:bodyPr/>
          <a:lstStyle/>
          <a:p>
            <a:r>
              <a:rPr lang="es-ES" sz="2800" dirty="0"/>
              <a:t>Ejercicio 2.1: Entender la discapacidad - 1</a:t>
            </a:r>
            <a:endParaRPr lang="en-US" sz="2800" dirty="0"/>
          </a:p>
        </p:txBody>
      </p:sp>
    </p:spTree>
    <p:extLst>
      <p:ext uri="{BB962C8B-B14F-4D97-AF65-F5344CB8AC3E}">
        <p14:creationId xmlns:p14="http://schemas.microsoft.com/office/powerpoint/2010/main" val="321741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p:txBody>
          <a:bodyPr/>
          <a:lstStyle/>
          <a:p>
            <a:r>
              <a:rPr lang="es-ES" sz="2800" i="1" dirty="0"/>
              <a:t>Presentación: Los diferentes modelos de discapacidad - 1</a:t>
            </a:r>
            <a:endParaRPr lang="en-US" sz="2800" dirty="0"/>
          </a:p>
        </p:txBody>
      </p:sp>
      <p:sp>
        <p:nvSpPr>
          <p:cNvPr id="3" name="Content Placeholder 2">
            <a:extLst>
              <a:ext uri="{FF2B5EF4-FFF2-40B4-BE49-F238E27FC236}">
                <a16:creationId xmlns:a16="http://schemas.microsoft.com/office/drawing/2014/main" id="{994776B5-A90D-4873-A6D5-138B55D62635}"/>
              </a:ext>
            </a:extLst>
          </p:cNvPr>
          <p:cNvSpPr>
            <a:spLocks noGrp="1"/>
          </p:cNvSpPr>
          <p:nvPr>
            <p:ph idx="1"/>
          </p:nvPr>
        </p:nvSpPr>
        <p:spPr>
          <a:xfrm>
            <a:off x="507205" y="1739788"/>
            <a:ext cx="10998995" cy="4500000"/>
          </a:xfrm>
        </p:spPr>
        <p:txBody>
          <a:bodyPr/>
          <a:lstStyle/>
          <a:p>
            <a:pPr algn="just"/>
            <a:r>
              <a:rPr lang="es-ES" sz="2000" dirty="0"/>
              <a:t>Durante mucho tiempo, la discapacidad se ha entendido solo como una consecuencia del deterioro de una persona. </a:t>
            </a:r>
          </a:p>
          <a:p>
            <a:pPr algn="just"/>
            <a:r>
              <a:rPr lang="es-ES" sz="2000" dirty="0"/>
              <a:t>No obstante, esta concepción ha cambiado en la actualidad. Ahora se entiende que lo que impide a las personas con discapacidad ejercer sus derechos no es, en primer lugar, su deterioro real o percibido, sino los diversos obstáculos que afrontan en la sociedad. </a:t>
            </a:r>
            <a:endParaRPr lang="x-none" sz="2000" dirty="0"/>
          </a:p>
        </p:txBody>
      </p:sp>
      <p:sp>
        <p:nvSpPr>
          <p:cNvPr id="8" name="Slide Number Placeholder 5">
            <a:extLst>
              <a:ext uri="{FF2B5EF4-FFF2-40B4-BE49-F238E27FC236}">
                <a16:creationId xmlns:a16="http://schemas.microsoft.com/office/drawing/2014/main" id="{5C88AAFF-AE6A-AD40-825B-85DDC6CB17C9}"/>
              </a:ext>
            </a:extLst>
          </p:cNvPr>
          <p:cNvSpPr txBox="1">
            <a:spLocks/>
          </p:cNvSpPr>
          <p:nvPr/>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25</a:t>
            </a:fld>
            <a:endParaRPr lang="en-US" dirty="0"/>
          </a:p>
        </p:txBody>
      </p:sp>
    </p:spTree>
    <p:extLst>
      <p:ext uri="{BB962C8B-B14F-4D97-AF65-F5344CB8AC3E}">
        <p14:creationId xmlns:p14="http://schemas.microsoft.com/office/powerpoint/2010/main" val="208274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0471D0-48C1-A743-A776-33EF4B7B059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26</a:t>
            </a:fld>
            <a:endParaRPr lang="en-US"/>
          </a:p>
        </p:txBody>
      </p:sp>
      <p:sp>
        <p:nvSpPr>
          <p:cNvPr id="3"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28649" y="946614"/>
            <a:ext cx="11052957" cy="386886"/>
          </a:xfrm>
        </p:spPr>
        <p:txBody>
          <a:bodyPr/>
          <a:lstStyle/>
          <a:p>
            <a:r>
              <a:rPr lang="en-US" dirty="0" err="1"/>
              <a:t>Modelo</a:t>
            </a:r>
            <a:r>
              <a:rPr lang="en-US" dirty="0"/>
              <a:t> </a:t>
            </a:r>
            <a:r>
              <a:rPr lang="en-US" dirty="0" err="1"/>
              <a:t>benéfico</a:t>
            </a:r>
            <a:endParaRPr lang="en-US" dirty="0"/>
          </a:p>
        </p:txBody>
      </p:sp>
      <p:sp>
        <p:nvSpPr>
          <p:cNvPr id="4" name="Content Placeholder 3">
            <a:extLst>
              <a:ext uri="{FF2B5EF4-FFF2-40B4-BE49-F238E27FC236}">
                <a16:creationId xmlns:a16="http://schemas.microsoft.com/office/drawing/2014/main" id="{CAC7D2FF-626A-7C41-AE78-70574097E8FE}"/>
              </a:ext>
            </a:extLst>
          </p:cNvPr>
          <p:cNvSpPr>
            <a:spLocks noGrp="1"/>
          </p:cNvSpPr>
          <p:nvPr>
            <p:ph sz="quarter" idx="14"/>
          </p:nvPr>
        </p:nvSpPr>
        <p:spPr>
          <a:xfrm>
            <a:off x="507195" y="1619250"/>
            <a:ext cx="10922805" cy="4391938"/>
          </a:xfrm>
        </p:spPr>
        <p:txBody>
          <a:bodyPr/>
          <a:lstStyle/>
          <a:p>
            <a:pPr lvl="0" algn="just"/>
            <a:r>
              <a:rPr lang="es-ES" sz="2000" dirty="0"/>
              <a:t>El modelo benéfico ve a las personas con discapacidad como víctimas indefensas dignas de compasión y dependientes de la misericordia, de los cuidados y de la protección de otras personas. </a:t>
            </a:r>
            <a:endParaRPr lang="en-US" sz="2000" dirty="0"/>
          </a:p>
          <a:p>
            <a:pPr algn="just"/>
            <a:r>
              <a:rPr lang="es-ES" sz="2000" dirty="0"/>
              <a:t>Este modelo confía en la buena voluntad y la benevolencia de los demás para cuidar de las personas con discapacidad y protegerlas .</a:t>
            </a:r>
          </a:p>
          <a:p>
            <a:pPr lvl="0" algn="just" fontAlgn="base"/>
            <a:r>
              <a:rPr lang="es-ES" sz="2000" dirty="0"/>
              <a:t>El modelo benéfico asume que a las personas con discapacidad les falta la capacidad de vivir y participar en sus comunidades por ellas mismas.  </a:t>
            </a:r>
          </a:p>
          <a:p>
            <a:pPr lvl="0" algn="just" fontAlgn="base"/>
            <a:r>
              <a:rPr lang="es-ES" sz="2000" dirty="0"/>
              <a:t>En este sentido, el modelo benéfico es un modelo muy incapacitante.  </a:t>
            </a:r>
          </a:p>
          <a:p>
            <a:pPr marL="0" indent="0" algn="just">
              <a:buNone/>
            </a:pPr>
            <a:endParaRPr lang="en-US" sz="20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- 2</a:t>
            </a:r>
            <a:endParaRPr lang="en-US" sz="2800" dirty="0"/>
          </a:p>
        </p:txBody>
      </p:sp>
    </p:spTree>
    <p:extLst>
      <p:ext uri="{BB962C8B-B14F-4D97-AF65-F5344CB8AC3E}">
        <p14:creationId xmlns:p14="http://schemas.microsoft.com/office/powerpoint/2010/main" val="379458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BE4EE5-429B-0149-81F4-48948D7B6770}"/>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27</a:t>
            </a:fld>
            <a:endParaRPr lang="en-US"/>
          </a:p>
        </p:txBody>
      </p:sp>
      <p:sp>
        <p:nvSpPr>
          <p:cNvPr id="4" name="Content Placeholder 3">
            <a:extLst>
              <a:ext uri="{FF2B5EF4-FFF2-40B4-BE49-F238E27FC236}">
                <a16:creationId xmlns:a16="http://schemas.microsoft.com/office/drawing/2014/main" id="{70DA395D-C070-FB42-9620-BB12CAF2BA36}"/>
              </a:ext>
            </a:extLst>
          </p:cNvPr>
          <p:cNvSpPr>
            <a:spLocks noGrp="1"/>
          </p:cNvSpPr>
          <p:nvPr>
            <p:ph sz="quarter" idx="14"/>
          </p:nvPr>
        </p:nvSpPr>
        <p:spPr>
          <a:xfrm>
            <a:off x="571500" y="1600200"/>
            <a:ext cx="10858500" cy="4410988"/>
          </a:xfrm>
        </p:spPr>
        <p:txBody>
          <a:bodyPr/>
          <a:lstStyle/>
          <a:p>
            <a:pPr algn="just"/>
            <a:r>
              <a:rPr lang="es-ES" sz="2000" dirty="0"/>
              <a:t>Si bien muchas intervenciones sanitarias son importantes, deseables y útiles, un abordaje basado exclusivamente en el modelo médico puede ser problemático</a:t>
            </a:r>
            <a:r>
              <a:rPr lang="en-US" sz="2000" dirty="0"/>
              <a:t>.</a:t>
            </a:r>
            <a:endParaRPr lang="en-GB" sz="2000" dirty="0"/>
          </a:p>
          <a:p>
            <a:pPr lvl="0" algn="just" fontAlgn="base"/>
            <a:r>
              <a:rPr lang="es-ES" sz="2000" dirty="0"/>
              <a:t>Según el modelo médico, la discapacidad es un trastorno de la salud que requiere tratamiento y las personas con discapacidad se consideran diferentes de la «normalidad».  </a:t>
            </a:r>
          </a:p>
          <a:p>
            <a:pPr lvl="0" algn="just" fontAlgn="base"/>
            <a:r>
              <a:rPr lang="es-ES" sz="2000" dirty="0"/>
              <a:t>Desde la perspectiva del modelo médico, se cree que el problema radica en la persona y el objetivo último es curarla o ‘arreglarla’ para que pueda volver a ser «normal». </a:t>
            </a:r>
          </a:p>
          <a:p>
            <a:pPr algn="just"/>
            <a:endParaRPr lang="en-US" sz="2000" dirty="0"/>
          </a:p>
        </p:txBody>
      </p:sp>
      <p:sp>
        <p:nvSpPr>
          <p:cNvPr id="8"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- 3</a:t>
            </a:r>
            <a:endParaRPr lang="en-US" sz="2800" dirty="0"/>
          </a:p>
        </p:txBody>
      </p:sp>
      <p:sp>
        <p:nvSpPr>
          <p:cNvPr id="10"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en-US" dirty="0" err="1"/>
              <a:t>Modelo</a:t>
            </a:r>
            <a:r>
              <a:rPr lang="en-US" dirty="0"/>
              <a:t> </a:t>
            </a:r>
            <a:r>
              <a:rPr lang="en-US" dirty="0" err="1"/>
              <a:t>médico</a:t>
            </a:r>
            <a:r>
              <a:rPr lang="en-US" dirty="0"/>
              <a:t> (a)</a:t>
            </a:r>
          </a:p>
        </p:txBody>
      </p:sp>
    </p:spTree>
    <p:extLst>
      <p:ext uri="{BB962C8B-B14F-4D97-AF65-F5344CB8AC3E}">
        <p14:creationId xmlns:p14="http://schemas.microsoft.com/office/powerpoint/2010/main" val="110258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44BE-568C-4F0F-9395-48063E151836}"/>
              </a:ext>
            </a:extLst>
          </p:cNvPr>
          <p:cNvSpPr>
            <a:spLocks noGrp="1"/>
          </p:cNvSpPr>
          <p:nvPr>
            <p:ph idx="1"/>
          </p:nvPr>
        </p:nvSpPr>
        <p:spPr>
          <a:xfrm>
            <a:off x="590550" y="1581150"/>
            <a:ext cx="10801350" cy="4658638"/>
          </a:xfrm>
        </p:spPr>
        <p:txBody>
          <a:bodyPr/>
          <a:lstStyle/>
          <a:p>
            <a:pPr lvl="0" algn="just" fontAlgn="base"/>
            <a:r>
              <a:rPr lang="es-ES" sz="2000" dirty="0"/>
              <a:t>El modelo médico puede ser incapacitante cuando deja aspectos sociales irresueltos y cuando implica que la persona con discapacidad debe cambiar, en lugar de abrazar la diversidad y la inclusión. </a:t>
            </a:r>
          </a:p>
          <a:p>
            <a:pPr lvl="0" algn="just" fontAlgn="base"/>
            <a:r>
              <a:rPr lang="es-ES" sz="2000" dirty="0"/>
              <a:t>Por ejemplo, los profesionales de la salud mental y otros ámbitos a veces dicen a las personas con discapacidad psicosocial que nunca podrán llevar «una vida normal»</a:t>
            </a:r>
            <a:r>
              <a:rPr lang="en-US" sz="2000" dirty="0"/>
              <a:t>Experiences that may seem to mental health and other practitioners to be symptoms of an ”illness” may be understood differently by the persons experiencing them. </a:t>
            </a:r>
            <a:endParaRPr lang="es-ES" sz="2000" dirty="0"/>
          </a:p>
          <a:p>
            <a:pPr lvl="0" algn="just" fontAlgn="base"/>
            <a:r>
              <a:rPr lang="es-ES" sz="2000" dirty="0"/>
              <a:t>Este modelo pone el foco, principalmente, en la discapacidad percibida de la persona, en lugar de priorizar sus fortalezas, pasiones o logros.  </a:t>
            </a:r>
          </a:p>
          <a:p>
            <a:pPr algn="just"/>
            <a:endParaRPr lang="x-none" sz="20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- 4</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en-US" dirty="0" err="1"/>
              <a:t>Modelo</a:t>
            </a:r>
            <a:r>
              <a:rPr lang="en-US" dirty="0"/>
              <a:t> </a:t>
            </a:r>
            <a:r>
              <a:rPr lang="en-US" dirty="0" err="1"/>
              <a:t>médico</a:t>
            </a:r>
            <a:r>
              <a:rPr lang="en-US" dirty="0"/>
              <a:t> (b)</a:t>
            </a:r>
          </a:p>
        </p:txBody>
      </p:sp>
    </p:spTree>
    <p:extLst>
      <p:ext uri="{BB962C8B-B14F-4D97-AF65-F5344CB8AC3E}">
        <p14:creationId xmlns:p14="http://schemas.microsoft.com/office/powerpoint/2010/main" val="26288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DF730B-19B9-4250-A116-E3A03DD54793}"/>
              </a:ext>
            </a:extLst>
          </p:cNvPr>
          <p:cNvSpPr>
            <a:spLocks noGrp="1"/>
          </p:cNvSpPr>
          <p:nvPr>
            <p:ph idx="1"/>
          </p:nvPr>
        </p:nvSpPr>
        <p:spPr>
          <a:xfrm>
            <a:off x="507205" y="1739788"/>
            <a:ext cx="11075195" cy="4500000"/>
          </a:xfrm>
        </p:spPr>
        <p:txBody>
          <a:bodyPr/>
          <a:lstStyle/>
          <a:p>
            <a:pPr lvl="0" algn="just" fontAlgn="base"/>
            <a:r>
              <a:rPr lang="es-ES" sz="2000" dirty="0"/>
              <a:t>Para el modelo social, la discapacidad es el resultado de la interacción entre personas con dificultades reales o percibidas y obstáculos de actitudes y del entorno que impiden su participación plena y efectiva en la sociedad, en igualdad de condiciones con el resto de personas (preámbulo de la CDPD). </a:t>
            </a:r>
          </a:p>
          <a:p>
            <a:pPr lvl="0" algn="just" fontAlgn="base"/>
            <a:r>
              <a:rPr lang="es-ES" sz="2000" dirty="0"/>
              <a:t>De acuerdo con el modelo social, la discapacidad responde a la existencia de obstáculos en la comunidad que impiden la inclusión.  </a:t>
            </a:r>
          </a:p>
          <a:p>
            <a:pPr algn="just"/>
            <a:r>
              <a:rPr lang="es-ES" sz="2000" dirty="0"/>
              <a:t>El problema se origina en la sociedad, y no en la dificultad real o percibida de la persona. </a:t>
            </a:r>
            <a:r>
              <a:rPr lang="en-US" sz="2000" dirty="0"/>
              <a:t>It is up to society to remove barriers and to accommodate human diversity.</a:t>
            </a:r>
          </a:p>
          <a:p>
            <a:pPr lvl="0" algn="just" fontAlgn="base"/>
            <a:r>
              <a:rPr lang="es-ES" sz="2000" dirty="0"/>
              <a:t>La discapacidad se puede superar cambiando el entorno físico y social, las actitudes y la comunicación, para permitir que todas las personas participen de manera igualitaria en la sociedad. </a:t>
            </a:r>
          </a:p>
          <a:p>
            <a:pPr marL="0" indent="0" algn="just">
              <a:buNone/>
            </a:pPr>
            <a:endParaRPr lang="x-none" sz="20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- 5</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en-US" dirty="0" err="1"/>
              <a:t>Modelo</a:t>
            </a:r>
            <a:r>
              <a:rPr lang="en-US" dirty="0"/>
              <a:t>  social (a)</a:t>
            </a:r>
          </a:p>
        </p:txBody>
      </p:sp>
    </p:spTree>
    <p:extLst>
      <p:ext uri="{BB962C8B-B14F-4D97-AF65-F5344CB8AC3E}">
        <p14:creationId xmlns:p14="http://schemas.microsoft.com/office/powerpoint/2010/main" val="177118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sz="2800"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3584463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9092B-FA05-4AA2-9A9D-EE53A2CF3F52}"/>
              </a:ext>
            </a:extLst>
          </p:cNvPr>
          <p:cNvSpPr>
            <a:spLocks noGrp="1"/>
          </p:cNvSpPr>
          <p:nvPr>
            <p:ph idx="1"/>
          </p:nvPr>
        </p:nvSpPr>
        <p:spPr>
          <a:xfrm>
            <a:off x="647700" y="1739788"/>
            <a:ext cx="10725150" cy="4500000"/>
          </a:xfrm>
        </p:spPr>
        <p:txBody>
          <a:bodyPr/>
          <a:lstStyle/>
          <a:p>
            <a:pPr algn="just"/>
            <a:r>
              <a:rPr lang="es-ES" sz="2000" dirty="0"/>
              <a:t>El modelo social no implica que los servicios sociales o de salud no sean nunca útiles</a:t>
            </a:r>
          </a:p>
          <a:p>
            <a:pPr algn="just"/>
            <a:r>
              <a:rPr lang="es-ES" sz="2000" dirty="0"/>
              <a:t>Ahora bien, el modelo social considera a las personas en su conjunto, incluyendo sus interacciones con su entorno. </a:t>
            </a:r>
          </a:p>
          <a:p>
            <a:pPr algn="just"/>
            <a:r>
              <a:rPr lang="es-ES" sz="2000" dirty="0"/>
              <a:t>Para el modelo social, la intervención médica no es un fin en ella misma. En lugar de eso, es un medio para ayudar a las personas a hacer realidad las actividades que quieren llevar a cabo.</a:t>
            </a:r>
            <a:endParaRPr lang="x-none" sz="20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- 6</a:t>
            </a:r>
            <a:endParaRPr lang="en-US" sz="2800" dirty="0"/>
          </a:p>
        </p:txBody>
      </p:sp>
      <p:sp>
        <p:nvSpPr>
          <p:cNvPr id="9"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en-US" dirty="0" err="1"/>
              <a:t>Modelo</a:t>
            </a:r>
            <a:r>
              <a:rPr lang="en-US" dirty="0"/>
              <a:t>  social (b)</a:t>
            </a:r>
          </a:p>
        </p:txBody>
      </p:sp>
    </p:spTree>
    <p:extLst>
      <p:ext uri="{BB962C8B-B14F-4D97-AF65-F5344CB8AC3E}">
        <p14:creationId xmlns:p14="http://schemas.microsoft.com/office/powerpoint/2010/main" val="2886946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0F238-AEC2-47D4-8A37-10A6B276C3A0}"/>
              </a:ext>
            </a:extLst>
          </p:cNvPr>
          <p:cNvSpPr>
            <a:spLocks noGrp="1"/>
          </p:cNvSpPr>
          <p:nvPr>
            <p:ph idx="1"/>
          </p:nvPr>
        </p:nvSpPr>
        <p:spPr>
          <a:xfrm>
            <a:off x="609600" y="1739788"/>
            <a:ext cx="10763250" cy="4500000"/>
          </a:xfrm>
        </p:spPr>
        <p:txBody>
          <a:bodyPr/>
          <a:lstStyle/>
          <a:p>
            <a:pPr algn="just"/>
            <a:r>
              <a:rPr lang="es-ES" sz="2000" dirty="0"/>
              <a:t>El modelo de los derechos humanos reconoce que la discapacidad está provocada por los múltiples obstáculos que impiden a las personas con discapacidad participar en la sociedad en igualdad de condiciones.</a:t>
            </a:r>
          </a:p>
          <a:p>
            <a:pPr lvl="0" algn="just" fontAlgn="base"/>
            <a:r>
              <a:rPr lang="es-ES" sz="2000" dirty="0"/>
              <a:t>Pero va un paso más allá porque reconoce que las personas con discapacidad son iguales al resto y que tienen los mismos derechos y deben tener las mismas oportunidades de participar en la sociedad. </a:t>
            </a:r>
          </a:p>
          <a:p>
            <a:pPr lvl="0" algn="just" fontAlgn="base"/>
            <a:r>
              <a:rPr lang="es-ES" sz="2000" dirty="0"/>
              <a:t>Los obstáculos que impiden a las personas con discapacidad participar plenamente en la sociedad y ejercer sus derechos son </a:t>
            </a:r>
            <a:r>
              <a:rPr lang="es-ES" sz="2000" b="1" dirty="0"/>
              <a:t>discriminatorios. </a:t>
            </a:r>
          </a:p>
          <a:p>
            <a:pPr algn="just"/>
            <a:r>
              <a:rPr lang="es-ES" sz="2000" b="1" dirty="0"/>
              <a:t>La principal diferencia entre el modelo de derechos humanos y el modelo social: las personas con discapacidad tienen derecho a que estos obstáculos desaparezcan y a reivindicar sus derechos.</a:t>
            </a:r>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- 7</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en-US" dirty="0" err="1"/>
              <a:t>Modelo</a:t>
            </a:r>
            <a:r>
              <a:rPr lang="en-US" dirty="0"/>
              <a:t>  de </a:t>
            </a:r>
            <a:r>
              <a:rPr lang="en-US" dirty="0" err="1"/>
              <a:t>los</a:t>
            </a:r>
            <a:r>
              <a:rPr lang="en-US" dirty="0"/>
              <a:t> derechos </a:t>
            </a:r>
            <a:r>
              <a:rPr lang="en-US" dirty="0" err="1"/>
              <a:t>humanos</a:t>
            </a:r>
            <a:r>
              <a:rPr lang="en-US" dirty="0"/>
              <a:t> (a)</a:t>
            </a:r>
          </a:p>
        </p:txBody>
      </p:sp>
    </p:spTree>
    <p:extLst>
      <p:ext uri="{BB962C8B-B14F-4D97-AF65-F5344CB8AC3E}">
        <p14:creationId xmlns:p14="http://schemas.microsoft.com/office/powerpoint/2010/main" val="1119876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3F38F-C8BE-46CE-A334-476BE055B5D4}"/>
              </a:ext>
            </a:extLst>
          </p:cNvPr>
          <p:cNvSpPr>
            <a:spLocks noGrp="1"/>
          </p:cNvSpPr>
          <p:nvPr>
            <p:ph idx="1"/>
          </p:nvPr>
        </p:nvSpPr>
        <p:spPr>
          <a:xfrm>
            <a:off x="507205" y="1739788"/>
            <a:ext cx="10789445" cy="4500000"/>
          </a:xfrm>
        </p:spPr>
        <p:txBody>
          <a:bodyPr/>
          <a:lstStyle/>
          <a:p>
            <a:pPr algn="just"/>
            <a:r>
              <a:rPr lang="es-ES" sz="2000" dirty="0"/>
              <a:t>Como el modelo social, el modelo de derechos humanos no implica que los servicios de salud no sean útiles</a:t>
            </a:r>
            <a:r>
              <a:rPr lang="en-US" sz="2000" dirty="0"/>
              <a:t>. </a:t>
            </a:r>
          </a:p>
          <a:p>
            <a:pPr algn="just"/>
            <a:r>
              <a:rPr lang="es-ES" sz="2000" dirty="0"/>
              <a:t> Las personas con discapacidad deberían tener derecho a acceder a servicios de salud de calidad por voluntad propia y con su consentimiento informado</a:t>
            </a:r>
            <a:endParaRPr lang="x-none" sz="2000" dirty="0"/>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- 8</a:t>
            </a:r>
            <a:endParaRPr lang="en-US" sz="2800" dirty="0"/>
          </a:p>
        </p:txBody>
      </p:sp>
      <p:sp>
        <p:nvSpPr>
          <p:cNvPr id="8"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647700" y="946614"/>
            <a:ext cx="11033906" cy="386886"/>
          </a:xfrm>
        </p:spPr>
        <p:txBody>
          <a:bodyPr/>
          <a:lstStyle/>
          <a:p>
            <a:r>
              <a:rPr lang="en-US" dirty="0" err="1"/>
              <a:t>Modelo</a:t>
            </a:r>
            <a:r>
              <a:rPr lang="en-US" dirty="0"/>
              <a:t>  de </a:t>
            </a:r>
            <a:r>
              <a:rPr lang="en-US" dirty="0" err="1"/>
              <a:t>los</a:t>
            </a:r>
            <a:r>
              <a:rPr lang="en-US" dirty="0"/>
              <a:t> derechos </a:t>
            </a:r>
            <a:r>
              <a:rPr lang="en-US" dirty="0" err="1"/>
              <a:t>humanos</a:t>
            </a:r>
            <a:r>
              <a:rPr lang="en-US" dirty="0"/>
              <a:t> (b)</a:t>
            </a:r>
          </a:p>
        </p:txBody>
      </p:sp>
    </p:spTree>
    <p:extLst>
      <p:ext uri="{BB962C8B-B14F-4D97-AF65-F5344CB8AC3E}">
        <p14:creationId xmlns:p14="http://schemas.microsoft.com/office/powerpoint/2010/main" val="1155678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3C97A-6A9E-4769-B9F7-14EA155ADDB3}"/>
              </a:ext>
            </a:extLst>
          </p:cNvPr>
          <p:cNvSpPr>
            <a:spLocks noGrp="1"/>
          </p:cNvSpPr>
          <p:nvPr>
            <p:ph idx="1"/>
          </p:nvPr>
        </p:nvSpPr>
        <p:spPr>
          <a:xfrm>
            <a:off x="507205" y="1739788"/>
            <a:ext cx="10846595" cy="4500000"/>
          </a:xfrm>
        </p:spPr>
        <p:txBody>
          <a:bodyPr/>
          <a:lstStyle/>
          <a:p>
            <a:pPr algn="just"/>
            <a:r>
              <a:rPr lang="es-ES" sz="2000" dirty="0"/>
              <a:t>Los modelos descritos anteriormente son teóricos y no necesariamente representativos de la práctica.</a:t>
            </a:r>
          </a:p>
          <a:p>
            <a:pPr algn="just"/>
            <a:r>
              <a:rPr lang="es-ES" sz="2000" dirty="0"/>
              <a:t>Los términos «modelo médico» y «modelo benéfico» no hacen referencia a los sectores médico o benéfico como tales, sino a la visión que la sociedad puede tener de la discapacidad.</a:t>
            </a:r>
            <a:endParaRPr lang="x-none" sz="2000" dirty="0"/>
          </a:p>
        </p:txBody>
      </p:sp>
      <p:sp>
        <p:nvSpPr>
          <p:cNvPr id="5"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- 9</a:t>
            </a:r>
            <a:endParaRPr lang="en-US" sz="2800" dirty="0"/>
          </a:p>
        </p:txBody>
      </p:sp>
    </p:spTree>
    <p:extLst>
      <p:ext uri="{BB962C8B-B14F-4D97-AF65-F5344CB8AC3E}">
        <p14:creationId xmlns:p14="http://schemas.microsoft.com/office/powerpoint/2010/main" val="2684932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6495B-8D92-41CB-B588-9D0FDBB2EC35}"/>
              </a:ext>
            </a:extLst>
          </p:cNvPr>
          <p:cNvSpPr>
            <a:spLocks noGrp="1"/>
          </p:cNvSpPr>
          <p:nvPr>
            <p:ph idx="1"/>
          </p:nvPr>
        </p:nvSpPr>
        <p:spPr>
          <a:xfrm>
            <a:off x="507205" y="1739788"/>
            <a:ext cx="10827545" cy="4500000"/>
          </a:xfrm>
        </p:spPr>
        <p:txBody>
          <a:bodyPr/>
          <a:lstStyle/>
          <a:p>
            <a:pPr algn="just"/>
            <a:r>
              <a:rPr lang="es-ES" sz="2000" dirty="0"/>
              <a:t>En el ámbito de la salud mental, es frecuente hablar del «modelo biopsicosocial». Este modelo pone el mismo énfasis en los aspectos biológico, psicológico y social de la salud mental. </a:t>
            </a:r>
          </a:p>
          <a:p>
            <a:pPr algn="just"/>
            <a:r>
              <a:rPr lang="es-ES" sz="2000" dirty="0"/>
              <a:t>Abordar todos estos elementos es importante, pero debería hacerse dentro del marco del modelo de los derechos humanos. </a:t>
            </a:r>
            <a:endParaRPr lang="en-US" sz="2000" dirty="0"/>
          </a:p>
        </p:txBody>
      </p:sp>
      <p:sp>
        <p:nvSpPr>
          <p:cNvPr id="6"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- 10</a:t>
            </a:r>
            <a:endParaRPr lang="en-US" sz="2800" dirty="0"/>
          </a:p>
        </p:txBody>
      </p:sp>
    </p:spTree>
    <p:extLst>
      <p:ext uri="{BB962C8B-B14F-4D97-AF65-F5344CB8AC3E}">
        <p14:creationId xmlns:p14="http://schemas.microsoft.com/office/powerpoint/2010/main" val="2041064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BA64D-73E3-41B9-97F1-2151FDF21536}"/>
              </a:ext>
            </a:extLst>
          </p:cNvPr>
          <p:cNvSpPr>
            <a:spLocks noGrp="1"/>
          </p:cNvSpPr>
          <p:nvPr>
            <p:ph idx="1"/>
          </p:nvPr>
        </p:nvSpPr>
        <p:spPr>
          <a:xfrm>
            <a:off x="507205" y="1739788"/>
            <a:ext cx="10922795" cy="4500000"/>
          </a:xfrm>
        </p:spPr>
        <p:txBody>
          <a:bodyPr/>
          <a:lstStyle/>
          <a:p>
            <a:pPr algn="just"/>
            <a:r>
              <a:rPr lang="es-ES" sz="2000" dirty="0"/>
              <a:t>Discurso de Craig </a:t>
            </a:r>
            <a:r>
              <a:rPr lang="es-ES" sz="2000" dirty="0" err="1"/>
              <a:t>Mokhiber</a:t>
            </a:r>
            <a:r>
              <a:rPr lang="es-ES" sz="2000" dirty="0"/>
              <a:t>, director de la Oficina de Nueva York, Oficina del Alto Comisionado para los Derechos Humanos, en el evento «Es hora de actuar sobre la salud mental global - Impulsar la salud mental en la era de los ODS», celebrado durante la 73ª sesión de la Asamblea General de las Naciones Unidas. </a:t>
            </a:r>
            <a:r>
              <a:rPr lang="en-US" sz="2000" dirty="0">
                <a:hlinkClick r:id="rId3"/>
              </a:rPr>
              <a:t>https://www.youtube.com/watch?v=H2AmCDDAJ4c&amp;feature=youtu.be</a:t>
            </a:r>
            <a:r>
              <a:rPr lang="en-US" sz="2000" dirty="0"/>
              <a:t> </a:t>
            </a:r>
          </a:p>
          <a:p>
            <a:pPr algn="just">
              <a:spcAft>
                <a:spcPts val="600"/>
              </a:spcAft>
            </a:pPr>
            <a:endParaRPr lang="x-none" sz="2000" dirty="0"/>
          </a:p>
          <a:p>
            <a:pPr algn="just">
              <a:spcAft>
                <a:spcPts val="600"/>
              </a:spcAft>
            </a:pPr>
            <a:r>
              <a:rPr lang="en-US" sz="2000" i="1" dirty="0"/>
              <a:t>No More Barriers</a:t>
            </a:r>
            <a:r>
              <a:rPr lang="en-US" sz="2000" dirty="0"/>
              <a:t>, BC Self Advocacy Foundation (2:13) </a:t>
            </a:r>
            <a:r>
              <a:rPr lang="en-US" sz="2000" u="sng" dirty="0">
                <a:hlinkClick r:id="rId4"/>
              </a:rPr>
              <a:t>https://youtu.be/nX7slb9ACX0</a:t>
            </a:r>
            <a:r>
              <a:rPr lang="es-ES" sz="2000" dirty="0">
                <a:hlinkClick r:id="rId4"/>
              </a:rPr>
              <a:t> </a:t>
            </a:r>
            <a:r>
              <a:rPr lang="en-GB" sz="2000" dirty="0"/>
              <a:t>. </a:t>
            </a:r>
          </a:p>
          <a:p>
            <a:pPr algn="just">
              <a:spcAft>
                <a:spcPts val="600"/>
              </a:spcAft>
            </a:pPr>
            <a:endParaRPr lang="en-GB" sz="2000" dirty="0"/>
          </a:p>
          <a:p>
            <a:pPr algn="just">
              <a:spcAft>
                <a:spcPts val="600"/>
              </a:spcAft>
            </a:pPr>
            <a:r>
              <a:rPr lang="en-US" sz="2000" i="1" dirty="0"/>
              <a:t>Human Rights, Ageing and Dementia: Challenging Current Practice</a:t>
            </a:r>
            <a:r>
              <a:rPr lang="en-US" sz="2000" dirty="0"/>
              <a:t>, de Kate </a:t>
            </a:r>
            <a:r>
              <a:rPr lang="en-US" sz="2000" dirty="0" err="1"/>
              <a:t>Swaffer</a:t>
            </a:r>
            <a:r>
              <a:rPr lang="en-US" sz="2000" dirty="0"/>
              <a:t> (6:39) </a:t>
            </a:r>
            <a:r>
              <a:rPr lang="en-US" sz="2000" u="sng" dirty="0">
                <a:hlinkClick r:id="rId5"/>
              </a:rPr>
              <a:t>https://youtu.be/MdnobJo8AkM</a:t>
            </a:r>
            <a:endParaRPr lang="x-none" sz="2000" dirty="0"/>
          </a:p>
        </p:txBody>
      </p:sp>
      <p:sp>
        <p:nvSpPr>
          <p:cNvPr id="6"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- 11</a:t>
            </a:r>
            <a:endParaRPr lang="en-US" sz="2800" dirty="0"/>
          </a:p>
        </p:txBody>
      </p:sp>
    </p:spTree>
    <p:extLst>
      <p:ext uri="{BB962C8B-B14F-4D97-AF65-F5344CB8AC3E}">
        <p14:creationId xmlns:p14="http://schemas.microsoft.com/office/powerpoint/2010/main" val="700424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p:txBody>
          <a:bodyPr/>
          <a:lstStyle/>
          <a:p>
            <a:r>
              <a:rPr lang="en-GB" dirty="0" err="1"/>
              <a:t>Diferentes</a:t>
            </a:r>
            <a:r>
              <a:rPr lang="en-GB" dirty="0"/>
              <a:t> </a:t>
            </a:r>
            <a:r>
              <a:rPr lang="en-GB" dirty="0" err="1"/>
              <a:t>modelos</a:t>
            </a:r>
            <a:r>
              <a:rPr lang="en-GB" dirty="0"/>
              <a:t> </a:t>
            </a:r>
            <a:r>
              <a:rPr lang="en-GB" dirty="0" err="1"/>
              <a:t>en</a:t>
            </a:r>
            <a:r>
              <a:rPr lang="en-GB" dirty="0"/>
              <a:t> </a:t>
            </a:r>
            <a:r>
              <a:rPr lang="en-GB" dirty="0" err="1"/>
              <a:t>práctica</a:t>
            </a:r>
            <a:r>
              <a:rPr lang="en-GB" dirty="0"/>
              <a:t> (a)</a:t>
            </a:r>
            <a:endParaRPr lang="en-US" dirty="0"/>
          </a:p>
        </p:txBody>
      </p:sp>
      <p:graphicFrame>
        <p:nvGraphicFramePr>
          <p:cNvPr id="4"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2264995500"/>
              </p:ext>
            </p:extLst>
          </p:nvPr>
        </p:nvGraphicFramePr>
        <p:xfrm>
          <a:off x="506413" y="1511301"/>
          <a:ext cx="11173791" cy="4124669"/>
        </p:xfrm>
        <a:graphic>
          <a:graphicData uri="http://schemas.openxmlformats.org/drawingml/2006/table">
            <a:tbl>
              <a:tblPr firstRow="1" firstCol="1" bandRow="1"/>
              <a:tblGrid>
                <a:gridCol w="1379537">
                  <a:extLst>
                    <a:ext uri="{9D8B030D-6E8A-4147-A177-3AD203B41FA5}">
                      <a16:colId xmlns:a16="http://schemas.microsoft.com/office/drawing/2014/main" val="2032096084"/>
                    </a:ext>
                  </a:extLst>
                </a:gridCol>
                <a:gridCol w="3086100">
                  <a:extLst>
                    <a:ext uri="{9D8B030D-6E8A-4147-A177-3AD203B41FA5}">
                      <a16:colId xmlns:a16="http://schemas.microsoft.com/office/drawing/2014/main" val="2658393654"/>
                    </a:ext>
                  </a:extLst>
                </a:gridCol>
                <a:gridCol w="2247900">
                  <a:extLst>
                    <a:ext uri="{9D8B030D-6E8A-4147-A177-3AD203B41FA5}">
                      <a16:colId xmlns:a16="http://schemas.microsoft.com/office/drawing/2014/main" val="970695764"/>
                    </a:ext>
                  </a:extLst>
                </a:gridCol>
                <a:gridCol w="2190750">
                  <a:extLst>
                    <a:ext uri="{9D8B030D-6E8A-4147-A177-3AD203B41FA5}">
                      <a16:colId xmlns:a16="http://schemas.microsoft.com/office/drawing/2014/main" val="2354570404"/>
                    </a:ext>
                  </a:extLst>
                </a:gridCol>
                <a:gridCol w="2269504">
                  <a:extLst>
                    <a:ext uri="{9D8B030D-6E8A-4147-A177-3AD203B41FA5}">
                      <a16:colId xmlns:a16="http://schemas.microsoft.com/office/drawing/2014/main" val="3094198052"/>
                    </a:ext>
                  </a:extLst>
                </a:gridCol>
              </a:tblGrid>
              <a:tr h="720634">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Situación</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benéfico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médico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social</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basado</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en</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los</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derechos</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humanos</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3178265">
                <a:tc>
                  <a:txBody>
                    <a:bodyPr/>
                    <a:lstStyle/>
                    <a:p>
                      <a:pPr>
                        <a:lnSpc>
                          <a:spcPct val="107000"/>
                        </a:lnSpc>
                        <a:spcAft>
                          <a:spcPts val="0"/>
                        </a:spcAft>
                      </a:pPr>
                      <a:r>
                        <a:rPr lang="es-ES" sz="2000" dirty="0">
                          <a:solidFill>
                            <a:srgbClr val="000000"/>
                          </a:solidFill>
                          <a:effectLst/>
                          <a:latin typeface="+mn-lt"/>
                          <a:ea typeface="Calibri"/>
                          <a:cs typeface="Arial"/>
                        </a:rPr>
                        <a:t>Mujer joven </a:t>
                      </a:r>
                    </a:p>
                    <a:p>
                      <a:pPr>
                        <a:lnSpc>
                          <a:spcPct val="107000"/>
                        </a:lnSpc>
                        <a:spcAft>
                          <a:spcPts val="0"/>
                        </a:spcAft>
                      </a:pPr>
                      <a:r>
                        <a:rPr lang="es-ES" sz="2000" dirty="0">
                          <a:solidFill>
                            <a:srgbClr val="000000"/>
                          </a:solidFill>
                          <a:effectLst/>
                          <a:latin typeface="+mn-lt"/>
                          <a:ea typeface="Calibri"/>
                          <a:cs typeface="Arial"/>
                        </a:rPr>
                        <a:t>en silla de ruedas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es-ES" sz="2000" dirty="0">
                          <a:solidFill>
                            <a:srgbClr val="000000"/>
                          </a:solidFill>
                          <a:effectLst/>
                          <a:latin typeface="+mn-lt"/>
                          <a:ea typeface="Calibri"/>
                          <a:cs typeface="Arial"/>
                        </a:rPr>
                        <a:t>«Qué pena que esta chica esté atada a una silla de ruedas, nunca podrá casarse, tener hijos o cuidar de su familia. Quizás podríamos encontrarle un centro de asistencia agradable donde pueda vivir y conocer a otras personas».</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7145">
                        <a:lnSpc>
                          <a:spcPct val="107000"/>
                        </a:lnSpc>
                        <a:spcAft>
                          <a:spcPts val="0"/>
                        </a:spcAft>
                      </a:pPr>
                      <a:r>
                        <a:rPr lang="es-ES" sz="2000" dirty="0">
                          <a:solidFill>
                            <a:srgbClr val="000000"/>
                          </a:solidFill>
                          <a:effectLst/>
                          <a:latin typeface="+mn-lt"/>
                          <a:ea typeface="Calibri"/>
                          <a:cs typeface="Arial"/>
                        </a:rPr>
                        <a:t>«Oh, pobre mujer, debería ir al médico y averiguar si hay algún tratamiento que pudiera permitirle volver a caminar como el resto de personas».</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es-ES" sz="2000" dirty="0">
                          <a:solidFill>
                            <a:srgbClr val="000000"/>
                          </a:solidFill>
                          <a:effectLst/>
                          <a:latin typeface="+mn-lt"/>
                          <a:ea typeface="Calibri"/>
                          <a:cs typeface="Arial"/>
                        </a:rPr>
                        <a:t>«La comunidad debería construir rampas en todos los edificios públicos para que personas como ella </a:t>
                      </a:r>
                    </a:p>
                    <a:p>
                      <a:pPr>
                        <a:lnSpc>
                          <a:spcPct val="107000"/>
                        </a:lnSpc>
                        <a:spcAft>
                          <a:spcPts val="0"/>
                        </a:spcAft>
                      </a:pPr>
                      <a:r>
                        <a:rPr lang="es-ES" sz="2000" dirty="0">
                          <a:solidFill>
                            <a:srgbClr val="000000"/>
                          </a:solidFill>
                          <a:effectLst/>
                          <a:latin typeface="+mn-lt"/>
                          <a:ea typeface="Calibri"/>
                          <a:cs typeface="Arial"/>
                        </a:rPr>
                        <a:t>puedan participar en la vida social».</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0000"/>
                        </a:lnSpc>
                        <a:spcAft>
                          <a:spcPts val="0"/>
                        </a:spcAft>
                      </a:pPr>
                      <a:r>
                        <a:rPr lang="es-ES" sz="2000" dirty="0">
                          <a:solidFill>
                            <a:srgbClr val="000000"/>
                          </a:solidFill>
                          <a:effectLst/>
                          <a:latin typeface="+mn-lt"/>
                          <a:ea typeface="Calibri"/>
                          <a:cs typeface="Arial"/>
                        </a:rPr>
                        <a:t>«Tiene derecho a participar en actividades sociales </a:t>
                      </a:r>
                    </a:p>
                    <a:p>
                      <a:pPr marL="635">
                        <a:lnSpc>
                          <a:spcPct val="107000"/>
                        </a:lnSpc>
                        <a:spcAft>
                          <a:spcPts val="0"/>
                        </a:spcAft>
                      </a:pPr>
                      <a:r>
                        <a:rPr lang="es-ES" sz="2000" dirty="0">
                          <a:solidFill>
                            <a:srgbClr val="000000"/>
                          </a:solidFill>
                          <a:effectLst/>
                          <a:latin typeface="+mn-lt"/>
                          <a:ea typeface="Calibri"/>
                          <a:cs typeface="Arial"/>
                        </a:rPr>
                        <a:t>y el Gobierno debería eliminar los obstáculos que le dificultan estar con otras personas en la sociedad».</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
        <p:nvSpPr>
          <p:cNvPr id="11" name="Rectangle 3">
            <a:extLst>
              <a:ext uri="{FF2B5EF4-FFF2-40B4-BE49-F238E27FC236}">
                <a16:creationId xmlns:a16="http://schemas.microsoft.com/office/drawing/2014/main" id="{06217297-F3E9-4905-B146-EEB37B77C1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- 12</a:t>
            </a:r>
            <a:endParaRPr lang="en-US" sz="2800" dirty="0"/>
          </a:p>
        </p:txBody>
      </p:sp>
    </p:spTree>
    <p:extLst>
      <p:ext uri="{BB962C8B-B14F-4D97-AF65-F5344CB8AC3E}">
        <p14:creationId xmlns:p14="http://schemas.microsoft.com/office/powerpoint/2010/main" val="135345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- 13</a:t>
            </a:r>
            <a:endParaRPr lang="en-US" sz="2800" dirty="0"/>
          </a:p>
        </p:txBody>
      </p:sp>
      <p:graphicFrame>
        <p:nvGraphicFramePr>
          <p:cNvPr id="8"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916937963"/>
              </p:ext>
            </p:extLst>
          </p:nvPr>
        </p:nvGraphicFramePr>
        <p:xfrm>
          <a:off x="506413" y="1511300"/>
          <a:ext cx="11173791" cy="3252851"/>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803799">
                  <a:extLst>
                    <a:ext uri="{9D8B030D-6E8A-4147-A177-3AD203B41FA5}">
                      <a16:colId xmlns:a16="http://schemas.microsoft.com/office/drawing/2014/main" val="2658393654"/>
                    </a:ext>
                  </a:extLst>
                </a:gridCol>
                <a:gridCol w="2252895">
                  <a:extLst>
                    <a:ext uri="{9D8B030D-6E8A-4147-A177-3AD203B41FA5}">
                      <a16:colId xmlns:a16="http://schemas.microsoft.com/office/drawing/2014/main" val="970695764"/>
                    </a:ext>
                  </a:extLst>
                </a:gridCol>
                <a:gridCol w="2321015">
                  <a:extLst>
                    <a:ext uri="{9D8B030D-6E8A-4147-A177-3AD203B41FA5}">
                      <a16:colId xmlns:a16="http://schemas.microsoft.com/office/drawing/2014/main" val="2354570404"/>
                    </a:ext>
                  </a:extLst>
                </a:gridCol>
                <a:gridCol w="2308353">
                  <a:extLst>
                    <a:ext uri="{9D8B030D-6E8A-4147-A177-3AD203B41FA5}">
                      <a16:colId xmlns:a16="http://schemas.microsoft.com/office/drawing/2014/main" val="3094198052"/>
                    </a:ext>
                  </a:extLst>
                </a:gridCol>
              </a:tblGrid>
              <a:tr h="229870">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Situación</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benéfico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médico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social</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basado</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en</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los</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derechos</a:t>
                      </a:r>
                      <a:r>
                        <a:rPr lang="en-GB" sz="18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18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humanos</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es-ES" sz="2000" dirty="0">
                          <a:solidFill>
                            <a:srgbClr val="000000"/>
                          </a:solidFill>
                          <a:effectLst/>
                          <a:latin typeface="+mn-lt"/>
                          <a:ea typeface="Calibri"/>
                          <a:cs typeface="Arial"/>
                        </a:rPr>
                        <a:t>Hombre mayor con discapacidad intelectual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es-ES" sz="2000">
                          <a:solidFill>
                            <a:srgbClr val="000000"/>
                          </a:solidFill>
                          <a:effectLst/>
                          <a:latin typeface="+mn-lt"/>
                          <a:ea typeface="Calibri"/>
                          <a:cs typeface="Arial"/>
                        </a:rPr>
                        <a:t>«Pobre hombre, mirad lo confuso que está; parece retrasado mental; sería mejor para él vivir en una residencia donde alguien cuidara de él».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2000">
                          <a:solidFill>
                            <a:srgbClr val="000000"/>
                          </a:solidFill>
                          <a:effectLst/>
                          <a:latin typeface="+mn-lt"/>
                          <a:ea typeface="Calibri"/>
                          <a:cs typeface="Arial"/>
                        </a:rPr>
                        <a:t>«Tal vez existe algún medicamento o tratamiento que podría mejorar su percepción. Debería ir al psiquiatra».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3175">
                        <a:lnSpc>
                          <a:spcPct val="107000"/>
                        </a:lnSpc>
                        <a:spcAft>
                          <a:spcPts val="0"/>
                        </a:spcAft>
                      </a:pPr>
                      <a:r>
                        <a:rPr lang="es-ES" sz="2000">
                          <a:solidFill>
                            <a:srgbClr val="000000"/>
                          </a:solidFill>
                          <a:effectLst/>
                          <a:latin typeface="+mn-lt"/>
                          <a:ea typeface="Calibri"/>
                          <a:cs typeface="Arial"/>
                        </a:rPr>
                        <a:t>«Es una buena solución que viva con su hermano; de este modo, está integrado en la comunidad y lo rodea un grupo diverso de personas».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2000" dirty="0">
                          <a:solidFill>
                            <a:srgbClr val="000000"/>
                          </a:solidFill>
                          <a:effectLst/>
                          <a:latin typeface="+mn-lt"/>
                          <a:ea typeface="Calibri"/>
                          <a:cs typeface="Arial"/>
                        </a:rPr>
                        <a:t>«¿Dónde quiere vivir él? ¿Por qué no se lo preguntamos?»</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
        <p:nvSpPr>
          <p:cNvPr id="10"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en-GB" dirty="0" err="1"/>
              <a:t>Diferentes</a:t>
            </a:r>
            <a:r>
              <a:rPr lang="en-GB" dirty="0"/>
              <a:t> </a:t>
            </a:r>
            <a:r>
              <a:rPr lang="en-GB" dirty="0" err="1"/>
              <a:t>modelos</a:t>
            </a:r>
            <a:r>
              <a:rPr lang="en-GB" dirty="0"/>
              <a:t> </a:t>
            </a:r>
            <a:r>
              <a:rPr lang="en-GB" dirty="0" err="1"/>
              <a:t>en</a:t>
            </a:r>
            <a:r>
              <a:rPr lang="en-GB" dirty="0"/>
              <a:t> </a:t>
            </a:r>
            <a:r>
              <a:rPr lang="en-GB" dirty="0" err="1"/>
              <a:t>práctica</a:t>
            </a:r>
            <a:r>
              <a:rPr lang="en-GB" dirty="0"/>
              <a:t> (b)</a:t>
            </a:r>
            <a:endParaRPr lang="en-US" dirty="0"/>
          </a:p>
        </p:txBody>
      </p:sp>
    </p:spTree>
    <p:extLst>
      <p:ext uri="{BB962C8B-B14F-4D97-AF65-F5344CB8AC3E}">
        <p14:creationId xmlns:p14="http://schemas.microsoft.com/office/powerpoint/2010/main" val="3513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- 14</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en-GB" dirty="0" err="1"/>
              <a:t>Diferentes</a:t>
            </a:r>
            <a:r>
              <a:rPr lang="en-GB" dirty="0"/>
              <a:t> </a:t>
            </a:r>
            <a:r>
              <a:rPr lang="en-GB" dirty="0" err="1"/>
              <a:t>modelos</a:t>
            </a:r>
            <a:r>
              <a:rPr lang="en-GB" dirty="0"/>
              <a:t> </a:t>
            </a:r>
            <a:r>
              <a:rPr lang="en-GB" dirty="0" err="1"/>
              <a:t>en</a:t>
            </a:r>
            <a:r>
              <a:rPr lang="en-GB" dirty="0"/>
              <a:t> </a:t>
            </a:r>
            <a:r>
              <a:rPr lang="en-GB" dirty="0" err="1"/>
              <a:t>práctica</a:t>
            </a:r>
            <a:r>
              <a:rPr lang="en-GB" dirty="0"/>
              <a:t> (c)</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372765309"/>
              </p:ext>
            </p:extLst>
          </p:nvPr>
        </p:nvGraphicFramePr>
        <p:xfrm>
          <a:off x="506413" y="1511300"/>
          <a:ext cx="11173791" cy="3953002"/>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063508">
                  <a:extLst>
                    <a:ext uri="{9D8B030D-6E8A-4147-A177-3AD203B41FA5}">
                      <a16:colId xmlns:a16="http://schemas.microsoft.com/office/drawing/2014/main" val="2658393654"/>
                    </a:ext>
                  </a:extLst>
                </a:gridCol>
                <a:gridCol w="1905000">
                  <a:extLst>
                    <a:ext uri="{9D8B030D-6E8A-4147-A177-3AD203B41FA5}">
                      <a16:colId xmlns:a16="http://schemas.microsoft.com/office/drawing/2014/main" val="970695764"/>
                    </a:ext>
                  </a:extLst>
                </a:gridCol>
                <a:gridCol w="2419350">
                  <a:extLst>
                    <a:ext uri="{9D8B030D-6E8A-4147-A177-3AD203B41FA5}">
                      <a16:colId xmlns:a16="http://schemas.microsoft.com/office/drawing/2014/main" val="2354570404"/>
                    </a:ext>
                  </a:extLst>
                </a:gridCol>
                <a:gridCol w="3298204">
                  <a:extLst>
                    <a:ext uri="{9D8B030D-6E8A-4147-A177-3AD203B41FA5}">
                      <a16:colId xmlns:a16="http://schemas.microsoft.com/office/drawing/2014/main" val="3094198052"/>
                    </a:ext>
                  </a:extLst>
                </a:gridCol>
              </a:tblGrid>
              <a:tr h="229870">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Situación</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benéfico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médico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social</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basado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en</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los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derechos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humanos</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es-ES" sz="1800">
                          <a:solidFill>
                            <a:srgbClr val="000000"/>
                          </a:solidFill>
                          <a:effectLst/>
                          <a:latin typeface="+mn-lt"/>
                          <a:ea typeface="Calibri"/>
                          <a:cs typeface="Arial"/>
                        </a:rPr>
                        <a:t>Mujer </a:t>
                      </a:r>
                    </a:p>
                    <a:p>
                      <a:pPr>
                        <a:lnSpc>
                          <a:spcPct val="107000"/>
                        </a:lnSpc>
                        <a:spcAft>
                          <a:spcPts val="0"/>
                        </a:spcAft>
                      </a:pPr>
                      <a:r>
                        <a:rPr lang="es-ES" sz="1800">
                          <a:solidFill>
                            <a:srgbClr val="000000"/>
                          </a:solidFill>
                          <a:effectLst/>
                          <a:latin typeface="+mn-lt"/>
                          <a:ea typeface="Calibri"/>
                          <a:cs typeface="Arial"/>
                        </a:rPr>
                        <a:t>con episodios de depresión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es-ES" sz="1800">
                          <a:solidFill>
                            <a:srgbClr val="000000"/>
                          </a:solidFill>
                          <a:effectLst/>
                          <a:latin typeface="+mn-lt"/>
                          <a:ea typeface="Calibri"/>
                          <a:cs typeface="Arial"/>
                        </a:rPr>
                        <a:t>«Pobre mujer; no puede trabajar y tendrá que vivir de las ayudas sociales».</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1800">
                          <a:solidFill>
                            <a:srgbClr val="000000"/>
                          </a:solidFill>
                          <a:effectLst/>
                          <a:latin typeface="+mn-lt"/>
                          <a:ea typeface="Calibri"/>
                          <a:cs typeface="Arial"/>
                        </a:rPr>
                        <a:t>«Esta mujer necesita tratarse con antidepresivos y terapia cognitivo-conductual si quiere volver al trabajo».</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1270">
                        <a:lnSpc>
                          <a:spcPct val="107000"/>
                        </a:lnSpc>
                        <a:spcAft>
                          <a:spcPts val="0"/>
                        </a:spcAft>
                      </a:pPr>
                      <a:r>
                        <a:rPr lang="es-ES" sz="1800">
                          <a:solidFill>
                            <a:srgbClr val="000000"/>
                          </a:solidFill>
                          <a:effectLst/>
                          <a:latin typeface="+mn-lt"/>
                          <a:ea typeface="Calibri"/>
                          <a:cs typeface="Arial"/>
                        </a:rPr>
                        <a:t>«Debería tener acceso a un amplio abanico de servicios en la comunidad para satisfacer sus necesidades prácticas y emocionales. Y en el trabajo le deberían ofrecer un horario flexible que le permita trabajar».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7145">
                        <a:lnSpc>
                          <a:spcPct val="107000"/>
                        </a:lnSpc>
                        <a:spcAft>
                          <a:spcPts val="10"/>
                        </a:spcAft>
                      </a:pPr>
                      <a:r>
                        <a:rPr lang="es-ES" sz="1800" dirty="0">
                          <a:solidFill>
                            <a:srgbClr val="000000"/>
                          </a:solidFill>
                          <a:effectLst/>
                          <a:latin typeface="+mn-lt"/>
                          <a:ea typeface="Calibri"/>
                          <a:cs typeface="Arial"/>
                        </a:rPr>
                        <a:t>«¡Tiene derecho a trabajar! ¡Es discriminatorio no ofrecerle un horario laboral flexible en épocas difíciles! Y si temporalmente tiene que estar de baja, tiene derecho a recibir una pensión para mantener un estándar de vida adecuado».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1071434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- 15</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en-GB" dirty="0" err="1"/>
              <a:t>Diferentes</a:t>
            </a:r>
            <a:r>
              <a:rPr lang="en-GB" dirty="0"/>
              <a:t> </a:t>
            </a:r>
            <a:r>
              <a:rPr lang="en-GB" dirty="0" err="1"/>
              <a:t>modelos</a:t>
            </a:r>
            <a:r>
              <a:rPr lang="en-GB" dirty="0"/>
              <a:t> </a:t>
            </a:r>
            <a:r>
              <a:rPr lang="en-GB" dirty="0" err="1"/>
              <a:t>en</a:t>
            </a:r>
            <a:r>
              <a:rPr lang="en-GB" dirty="0"/>
              <a:t> </a:t>
            </a:r>
            <a:r>
              <a:rPr lang="en-GB" dirty="0" err="1"/>
              <a:t>práctica</a:t>
            </a:r>
            <a:r>
              <a:rPr lang="en-GB" dirty="0"/>
              <a:t> (d)</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3422870852"/>
              </p:ext>
            </p:extLst>
          </p:nvPr>
        </p:nvGraphicFramePr>
        <p:xfrm>
          <a:off x="506413" y="1511300"/>
          <a:ext cx="11173791" cy="3985895"/>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254008">
                  <a:extLst>
                    <a:ext uri="{9D8B030D-6E8A-4147-A177-3AD203B41FA5}">
                      <a16:colId xmlns:a16="http://schemas.microsoft.com/office/drawing/2014/main" val="2658393654"/>
                    </a:ext>
                  </a:extLst>
                </a:gridCol>
                <a:gridCol w="2247900">
                  <a:extLst>
                    <a:ext uri="{9D8B030D-6E8A-4147-A177-3AD203B41FA5}">
                      <a16:colId xmlns:a16="http://schemas.microsoft.com/office/drawing/2014/main" val="970695764"/>
                    </a:ext>
                  </a:extLst>
                </a:gridCol>
                <a:gridCol w="1962150">
                  <a:extLst>
                    <a:ext uri="{9D8B030D-6E8A-4147-A177-3AD203B41FA5}">
                      <a16:colId xmlns:a16="http://schemas.microsoft.com/office/drawing/2014/main" val="2354570404"/>
                    </a:ext>
                  </a:extLst>
                </a:gridCol>
                <a:gridCol w="3222004">
                  <a:extLst>
                    <a:ext uri="{9D8B030D-6E8A-4147-A177-3AD203B41FA5}">
                      <a16:colId xmlns:a16="http://schemas.microsoft.com/office/drawing/2014/main" val="3094198052"/>
                    </a:ext>
                  </a:extLst>
                </a:gridCol>
              </a:tblGrid>
              <a:tr h="229870">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Situación</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benéfico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médico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social</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basado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en</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los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derechos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humanos</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es-ES" sz="2000">
                          <a:solidFill>
                            <a:srgbClr val="000000"/>
                          </a:solidFill>
                          <a:effectLst/>
                          <a:latin typeface="+mn-lt"/>
                          <a:ea typeface="Calibri"/>
                          <a:cs typeface="Arial"/>
                        </a:rPr>
                        <a:t>Padres con una hija con discapacidad auditiva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es-ES" sz="2000">
                          <a:solidFill>
                            <a:srgbClr val="000000"/>
                          </a:solidFill>
                          <a:effectLst/>
                          <a:latin typeface="+mn-lt"/>
                          <a:ea typeface="Calibri"/>
                          <a:cs typeface="Arial"/>
                        </a:rPr>
                        <a:t>«Tiene que ser muy triste tener una hija y saber que nunca podrá valerse por sí misma, que siempre tendrá que depender de sus padres».</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4605">
                        <a:lnSpc>
                          <a:spcPct val="107000"/>
                        </a:lnSpc>
                        <a:spcAft>
                          <a:spcPts val="0"/>
                        </a:spcAft>
                      </a:pPr>
                      <a:r>
                        <a:rPr lang="es-ES" sz="2000">
                          <a:solidFill>
                            <a:srgbClr val="000000"/>
                          </a:solidFill>
                          <a:effectLst/>
                          <a:latin typeface="+mn-lt"/>
                          <a:ea typeface="Calibri"/>
                          <a:cs typeface="Arial"/>
                        </a:rPr>
                        <a:t>«Estoy seguro de que, dentro de unos años, habrá algún dispositivo de audición que permitirá que esa niña oiga mejor».</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es-ES" sz="2000">
                          <a:solidFill>
                            <a:srgbClr val="000000"/>
                          </a:solidFill>
                          <a:effectLst/>
                          <a:latin typeface="+mn-lt"/>
                          <a:ea typeface="Calibri"/>
                          <a:cs typeface="Arial"/>
                        </a:rPr>
                        <a:t>«Deberíamos aprender todos el lenguaje de signos para podernos comunicar con esta niña y demás personas con problemas de audición».</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2000" dirty="0">
                          <a:solidFill>
                            <a:srgbClr val="000000"/>
                          </a:solidFill>
                          <a:effectLst/>
                          <a:latin typeface="+mn-lt"/>
                          <a:ea typeface="Calibri"/>
                          <a:cs typeface="Arial"/>
                        </a:rPr>
                        <a:t>«Cuando esta niña sea mayor, estudiará en la universidad si quiere hacerlo y debería tener acceso a tecnologías asistidas para poder hacer realidad todo su potencial y tener una vida independiente».</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428163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la </a:t>
            </a:r>
            <a:r>
              <a:rPr lang="es-ES" sz="2000"/>
              <a:t>CDPD.</a:t>
            </a:r>
            <a:endParaRPr lang="es-ES" sz="2000" dirty="0"/>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362623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- 16</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en-GB" dirty="0" err="1"/>
              <a:t>Diferentes</a:t>
            </a:r>
            <a:r>
              <a:rPr lang="en-GB" dirty="0"/>
              <a:t> </a:t>
            </a:r>
            <a:r>
              <a:rPr lang="en-GB" dirty="0" err="1"/>
              <a:t>modelos</a:t>
            </a:r>
            <a:r>
              <a:rPr lang="en-GB" dirty="0"/>
              <a:t> </a:t>
            </a:r>
            <a:r>
              <a:rPr lang="en-GB" dirty="0" err="1"/>
              <a:t>en</a:t>
            </a:r>
            <a:r>
              <a:rPr lang="en-GB" dirty="0"/>
              <a:t> </a:t>
            </a:r>
            <a:r>
              <a:rPr lang="en-GB" dirty="0" err="1"/>
              <a:t>práctica</a:t>
            </a:r>
            <a:r>
              <a:rPr lang="en-GB" dirty="0"/>
              <a:t> (e)</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3709634427"/>
              </p:ext>
            </p:extLst>
          </p:nvPr>
        </p:nvGraphicFramePr>
        <p:xfrm>
          <a:off x="506413" y="1511300"/>
          <a:ext cx="11173791" cy="4043807"/>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063508">
                  <a:extLst>
                    <a:ext uri="{9D8B030D-6E8A-4147-A177-3AD203B41FA5}">
                      <a16:colId xmlns:a16="http://schemas.microsoft.com/office/drawing/2014/main" val="2658393654"/>
                    </a:ext>
                  </a:extLst>
                </a:gridCol>
                <a:gridCol w="1619250">
                  <a:extLst>
                    <a:ext uri="{9D8B030D-6E8A-4147-A177-3AD203B41FA5}">
                      <a16:colId xmlns:a16="http://schemas.microsoft.com/office/drawing/2014/main" val="970695764"/>
                    </a:ext>
                  </a:extLst>
                </a:gridCol>
                <a:gridCol w="2343150">
                  <a:extLst>
                    <a:ext uri="{9D8B030D-6E8A-4147-A177-3AD203B41FA5}">
                      <a16:colId xmlns:a16="http://schemas.microsoft.com/office/drawing/2014/main" val="2354570404"/>
                    </a:ext>
                  </a:extLst>
                </a:gridCol>
                <a:gridCol w="3660154">
                  <a:extLst>
                    <a:ext uri="{9D8B030D-6E8A-4147-A177-3AD203B41FA5}">
                      <a16:colId xmlns:a16="http://schemas.microsoft.com/office/drawing/2014/main" val="3094198052"/>
                    </a:ext>
                  </a:extLst>
                </a:gridCol>
              </a:tblGrid>
              <a:tr h="229870">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Situación</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benéfico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médico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social</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basado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en</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los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derechos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humanos</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es-ES" sz="2000">
                          <a:solidFill>
                            <a:srgbClr val="000000"/>
                          </a:solidFill>
                          <a:effectLst/>
                          <a:latin typeface="+mn-lt"/>
                          <a:ea typeface="Calibri"/>
                          <a:cs typeface="Arial"/>
                        </a:rPr>
                        <a:t>Hombre con un diagnóstico de esquizofrenia y formado como mecánico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22860">
                        <a:lnSpc>
                          <a:spcPct val="107000"/>
                        </a:lnSpc>
                        <a:spcAft>
                          <a:spcPts val="0"/>
                        </a:spcAft>
                      </a:pPr>
                      <a:r>
                        <a:rPr lang="es-ES" sz="2000">
                          <a:solidFill>
                            <a:srgbClr val="000000"/>
                          </a:solidFill>
                          <a:effectLst/>
                          <a:latin typeface="+mn-lt"/>
                          <a:ea typeface="Calibri"/>
                          <a:cs typeface="Arial"/>
                        </a:rPr>
                        <a:t>«Nunca encontrará trabajo en el mercado laboral. Quizás podemos encontrarle trabajo como jardinero en algún centro laboral protegido».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3175">
                        <a:lnSpc>
                          <a:spcPct val="107000"/>
                        </a:lnSpc>
                        <a:spcAft>
                          <a:spcPts val="0"/>
                        </a:spcAft>
                      </a:pPr>
                      <a:r>
                        <a:rPr lang="es-ES" sz="2000">
                          <a:solidFill>
                            <a:srgbClr val="000000"/>
                          </a:solidFill>
                          <a:effectLst/>
                          <a:latin typeface="+mn-lt"/>
                          <a:ea typeface="Calibri"/>
                          <a:cs typeface="Arial"/>
                        </a:rPr>
                        <a:t>«Deberá tomar medicación a largo plazo, lo cual afectará a su capacidad para continuar trabajando como mecánico».</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99000"/>
                        </a:lnSpc>
                        <a:spcAft>
                          <a:spcPts val="10"/>
                        </a:spcAft>
                      </a:pPr>
                      <a:r>
                        <a:rPr lang="es-ES" sz="2000">
                          <a:solidFill>
                            <a:srgbClr val="000000"/>
                          </a:solidFill>
                          <a:effectLst/>
                          <a:latin typeface="+mn-lt"/>
                          <a:ea typeface="Calibri"/>
                          <a:cs typeface="Arial"/>
                        </a:rPr>
                        <a:t>«Es necesario educar y cambiar las actitudes de las empresas para que puedan ofrecer el entorno necesario para que las personas con discapacidad puedan llevar a cabo la profesión que elijan».</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2000" dirty="0">
                          <a:solidFill>
                            <a:srgbClr val="000000"/>
                          </a:solidFill>
                          <a:effectLst/>
                          <a:latin typeface="+mn-lt"/>
                          <a:ea typeface="Calibri"/>
                          <a:cs typeface="Arial"/>
                        </a:rPr>
                        <a:t>«Las actitudes discriminatorias de las </a:t>
                      </a:r>
                    </a:p>
                    <a:p>
                      <a:pPr marL="635" marR="10795">
                        <a:lnSpc>
                          <a:spcPct val="107000"/>
                        </a:lnSpc>
                        <a:spcAft>
                          <a:spcPts val="5"/>
                        </a:spcAft>
                      </a:pPr>
                      <a:r>
                        <a:rPr lang="es-ES" sz="2000" dirty="0">
                          <a:solidFill>
                            <a:srgbClr val="000000"/>
                          </a:solidFill>
                          <a:effectLst/>
                          <a:latin typeface="+mn-lt"/>
                          <a:ea typeface="Calibri"/>
                          <a:cs typeface="Arial"/>
                        </a:rPr>
                        <a:t>empresas deben estar prohibidas por ley y sancionadas cuando se producen. Este hombre tiene derecho a trabajar en las mismas condiciones que cualquier otro y a que se hagan los </a:t>
                      </a:r>
                    </a:p>
                    <a:p>
                      <a:pPr marL="635">
                        <a:lnSpc>
                          <a:spcPct val="107000"/>
                        </a:lnSpc>
                        <a:spcAft>
                          <a:spcPts val="0"/>
                        </a:spcAft>
                      </a:pPr>
                      <a:r>
                        <a:rPr lang="es-ES" sz="2000" dirty="0">
                          <a:solidFill>
                            <a:srgbClr val="000000"/>
                          </a:solidFill>
                          <a:effectLst/>
                          <a:latin typeface="+mn-lt"/>
                          <a:ea typeface="Calibri"/>
                          <a:cs typeface="Arial"/>
                        </a:rPr>
                        <a:t>ajustes razonables en su lugar de trabajo para que pueda hacerlo».</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829374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- 17</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en-GB" dirty="0" err="1"/>
              <a:t>Diferentes</a:t>
            </a:r>
            <a:r>
              <a:rPr lang="en-GB" dirty="0"/>
              <a:t> </a:t>
            </a:r>
            <a:r>
              <a:rPr lang="en-GB" dirty="0" err="1"/>
              <a:t>modelos</a:t>
            </a:r>
            <a:r>
              <a:rPr lang="en-GB" dirty="0"/>
              <a:t> </a:t>
            </a:r>
            <a:r>
              <a:rPr lang="en-GB" dirty="0" err="1"/>
              <a:t>en</a:t>
            </a:r>
            <a:r>
              <a:rPr lang="en-GB" dirty="0"/>
              <a:t> </a:t>
            </a:r>
            <a:r>
              <a:rPr lang="en-GB" dirty="0" err="1"/>
              <a:t>práctica</a:t>
            </a:r>
            <a:r>
              <a:rPr lang="en-GB" dirty="0"/>
              <a:t> (f)</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255544201"/>
              </p:ext>
            </p:extLst>
          </p:nvPr>
        </p:nvGraphicFramePr>
        <p:xfrm>
          <a:off x="506413" y="1511300"/>
          <a:ext cx="11173791" cy="3659759"/>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254008">
                  <a:extLst>
                    <a:ext uri="{9D8B030D-6E8A-4147-A177-3AD203B41FA5}">
                      <a16:colId xmlns:a16="http://schemas.microsoft.com/office/drawing/2014/main" val="2658393654"/>
                    </a:ext>
                  </a:extLst>
                </a:gridCol>
                <a:gridCol w="2247900">
                  <a:extLst>
                    <a:ext uri="{9D8B030D-6E8A-4147-A177-3AD203B41FA5}">
                      <a16:colId xmlns:a16="http://schemas.microsoft.com/office/drawing/2014/main" val="970695764"/>
                    </a:ext>
                  </a:extLst>
                </a:gridCol>
                <a:gridCol w="1962150">
                  <a:extLst>
                    <a:ext uri="{9D8B030D-6E8A-4147-A177-3AD203B41FA5}">
                      <a16:colId xmlns:a16="http://schemas.microsoft.com/office/drawing/2014/main" val="2354570404"/>
                    </a:ext>
                  </a:extLst>
                </a:gridCol>
                <a:gridCol w="3222004">
                  <a:extLst>
                    <a:ext uri="{9D8B030D-6E8A-4147-A177-3AD203B41FA5}">
                      <a16:colId xmlns:a16="http://schemas.microsoft.com/office/drawing/2014/main" val="3094198052"/>
                    </a:ext>
                  </a:extLst>
                </a:gridCol>
              </a:tblGrid>
              <a:tr h="229870">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Situación</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benéfico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médico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social</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basado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en</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los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derechos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humanos</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a:lnSpc>
                          <a:spcPct val="107000"/>
                        </a:lnSpc>
                        <a:spcAft>
                          <a:spcPts val="0"/>
                        </a:spcAft>
                      </a:pPr>
                      <a:r>
                        <a:rPr lang="es-ES" sz="2000">
                          <a:solidFill>
                            <a:srgbClr val="000000"/>
                          </a:solidFill>
                          <a:effectLst/>
                          <a:latin typeface="+mn-lt"/>
                          <a:ea typeface="Calibri"/>
                          <a:cs typeface="Arial"/>
                        </a:rPr>
                        <a:t>Mujer con una discapacidad visual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6985">
                        <a:lnSpc>
                          <a:spcPct val="107000"/>
                        </a:lnSpc>
                        <a:spcAft>
                          <a:spcPts val="0"/>
                        </a:spcAft>
                      </a:pPr>
                      <a:r>
                        <a:rPr lang="es-ES" sz="2000">
                          <a:solidFill>
                            <a:srgbClr val="000000"/>
                          </a:solidFill>
                          <a:effectLst/>
                          <a:latin typeface="+mn-lt"/>
                          <a:ea typeface="Calibri"/>
                          <a:cs typeface="Arial"/>
                        </a:rPr>
                        <a:t>«¡Qué triste! No puede hacer nada ni ir a ninguna parte sin sus padres. Son muy valientes cuidando de ella».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marR="17145">
                        <a:lnSpc>
                          <a:spcPct val="107000"/>
                        </a:lnSpc>
                        <a:spcAft>
                          <a:spcPts val="0"/>
                        </a:spcAft>
                      </a:pPr>
                      <a:r>
                        <a:rPr lang="es-ES" sz="2000">
                          <a:solidFill>
                            <a:srgbClr val="000000"/>
                          </a:solidFill>
                          <a:effectLst/>
                          <a:latin typeface="+mn-lt"/>
                          <a:ea typeface="Calibri"/>
                          <a:cs typeface="Arial"/>
                        </a:rPr>
                        <a:t>«Seguro que existe alguna cirugía para corregirle la visión».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lnSpc>
                          <a:spcPct val="107000"/>
                        </a:lnSpc>
                        <a:spcAft>
                          <a:spcPts val="0"/>
                        </a:spcAft>
                      </a:pPr>
                      <a:r>
                        <a:rPr lang="es-ES" sz="2000">
                          <a:solidFill>
                            <a:srgbClr val="000000"/>
                          </a:solidFill>
                          <a:effectLst/>
                          <a:latin typeface="+mn-lt"/>
                          <a:ea typeface="Calibri"/>
                          <a:cs typeface="Arial"/>
                        </a:rPr>
                        <a:t>«Debería tener acceso a grabaciones de audio de textos completos de libros publicados, libros en braille y servicios con animales».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2000" dirty="0">
                          <a:solidFill>
                            <a:srgbClr val="000000"/>
                          </a:solidFill>
                          <a:effectLst/>
                          <a:latin typeface="+mn-lt"/>
                          <a:ea typeface="Calibri"/>
                          <a:cs typeface="Arial"/>
                        </a:rPr>
                        <a:t>«Tiene derecho a participar plenamente en la sociedad, como cualquier otra persona, y derecho también a que se hagan los ajustes necesarios para que pueda hacerlo».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984592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D3BC8-3DA3-4849-A93B-9FCA157BD9AE}"/>
              </a:ext>
            </a:extLst>
          </p:cNvPr>
          <p:cNvSpPr>
            <a:spLocks noGrp="1"/>
          </p:cNvSpPr>
          <p:nvPr>
            <p:ph type="title"/>
          </p:nvPr>
        </p:nvSpPr>
        <p:spPr>
          <a:xfrm>
            <a:off x="389639" y="506412"/>
            <a:ext cx="9792000" cy="432000"/>
          </a:xfrm>
        </p:spPr>
        <p:txBody>
          <a:bodyPr/>
          <a:lstStyle/>
          <a:p>
            <a:r>
              <a:rPr lang="es-ES" sz="2800" i="1" dirty="0"/>
              <a:t>Presentación: Los diferentes modelos de discapacidad - 18</a:t>
            </a:r>
            <a:endParaRPr lang="en-US" sz="2800" dirty="0"/>
          </a:p>
        </p:txBody>
      </p:sp>
      <p:sp>
        <p:nvSpPr>
          <p:cNvPr id="8"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a:xfrm>
            <a:off x="507207" y="946614"/>
            <a:ext cx="11174400" cy="360000"/>
          </a:xfrm>
        </p:spPr>
        <p:txBody>
          <a:bodyPr/>
          <a:lstStyle/>
          <a:p>
            <a:r>
              <a:rPr lang="en-GB" dirty="0" err="1"/>
              <a:t>Diferentes</a:t>
            </a:r>
            <a:r>
              <a:rPr lang="en-GB" dirty="0"/>
              <a:t> </a:t>
            </a:r>
            <a:r>
              <a:rPr lang="en-GB" dirty="0" err="1"/>
              <a:t>modelos</a:t>
            </a:r>
            <a:r>
              <a:rPr lang="en-GB" dirty="0"/>
              <a:t> </a:t>
            </a:r>
            <a:r>
              <a:rPr lang="en-GB" dirty="0" err="1"/>
              <a:t>en</a:t>
            </a:r>
            <a:r>
              <a:rPr lang="en-GB" dirty="0"/>
              <a:t> </a:t>
            </a:r>
            <a:r>
              <a:rPr lang="en-GB" dirty="0" err="1"/>
              <a:t>práctica</a:t>
            </a:r>
            <a:r>
              <a:rPr lang="en-GB" dirty="0"/>
              <a:t> (g)</a:t>
            </a:r>
            <a:endParaRPr lang="en-US" dirty="0"/>
          </a:p>
        </p:txBody>
      </p:sp>
      <p:graphicFrame>
        <p:nvGraphicFramePr>
          <p:cNvPr id="10"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2263993223"/>
              </p:ext>
            </p:extLst>
          </p:nvPr>
        </p:nvGraphicFramePr>
        <p:xfrm>
          <a:off x="506413" y="1511300"/>
          <a:ext cx="11173791" cy="3659759"/>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254008">
                  <a:extLst>
                    <a:ext uri="{9D8B030D-6E8A-4147-A177-3AD203B41FA5}">
                      <a16:colId xmlns:a16="http://schemas.microsoft.com/office/drawing/2014/main" val="2658393654"/>
                    </a:ext>
                  </a:extLst>
                </a:gridCol>
                <a:gridCol w="2247900">
                  <a:extLst>
                    <a:ext uri="{9D8B030D-6E8A-4147-A177-3AD203B41FA5}">
                      <a16:colId xmlns:a16="http://schemas.microsoft.com/office/drawing/2014/main" val="970695764"/>
                    </a:ext>
                  </a:extLst>
                </a:gridCol>
                <a:gridCol w="1962150">
                  <a:extLst>
                    <a:ext uri="{9D8B030D-6E8A-4147-A177-3AD203B41FA5}">
                      <a16:colId xmlns:a16="http://schemas.microsoft.com/office/drawing/2014/main" val="2354570404"/>
                    </a:ext>
                  </a:extLst>
                </a:gridCol>
                <a:gridCol w="3222004">
                  <a:extLst>
                    <a:ext uri="{9D8B030D-6E8A-4147-A177-3AD203B41FA5}">
                      <a16:colId xmlns:a16="http://schemas.microsoft.com/office/drawing/2014/main" val="3094198052"/>
                    </a:ext>
                  </a:extLst>
                </a:gridCol>
              </a:tblGrid>
              <a:tr h="229870">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Situación</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benéfico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médico</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social</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Modelo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basado</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en</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los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derechos</a:t>
                      </a:r>
                      <a:r>
                        <a:rPr lang="en-GB" sz="2000" b="1" dirty="0">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 </a:t>
                      </a:r>
                      <a:r>
                        <a:rPr lang="en-GB" sz="2000" b="1" dirty="0" err="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humanos</a:t>
                      </a:r>
                      <a:endParaRPr lang="x-none"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marR="635">
                        <a:lnSpc>
                          <a:spcPct val="107000"/>
                        </a:lnSpc>
                        <a:spcAft>
                          <a:spcPts val="0"/>
                        </a:spcAft>
                      </a:pPr>
                      <a:r>
                        <a:rPr lang="es-ES" sz="2000">
                          <a:solidFill>
                            <a:srgbClr val="000000"/>
                          </a:solidFill>
                          <a:effectLst/>
                          <a:latin typeface="+mn-lt"/>
                          <a:ea typeface="Calibri"/>
                          <a:cs typeface="Arial"/>
                        </a:rPr>
                        <a:t>Hombre de 46 años diagnosticado en las fases iniciales de una demencia precoz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21590">
                        <a:lnSpc>
                          <a:spcPct val="107000"/>
                        </a:lnSpc>
                        <a:spcAft>
                          <a:spcPts val="0"/>
                        </a:spcAft>
                      </a:pPr>
                      <a:r>
                        <a:rPr lang="es-ES" sz="2000">
                          <a:solidFill>
                            <a:srgbClr val="000000"/>
                          </a:solidFill>
                          <a:effectLst/>
                          <a:latin typeface="+mn-lt"/>
                          <a:ea typeface="Calibri"/>
                          <a:cs typeface="Arial"/>
                        </a:rPr>
                        <a:t>«¡Qué trágico! Tendrá que dejar de trabajar y poner orden en sus asuntos de final de vida y, dentro de poco, otras personas deberán cuidar de él».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2000" dirty="0">
                          <a:solidFill>
                            <a:srgbClr val="000000"/>
                          </a:solidFill>
                          <a:effectLst/>
                          <a:latin typeface="+mn-lt"/>
                          <a:ea typeface="Calibri"/>
                          <a:cs typeface="Arial"/>
                        </a:rPr>
                        <a:t>«No hay curación, pero podemos tratar estos comportamientos modificados con medicación».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R="4445">
                        <a:lnSpc>
                          <a:spcPct val="107000"/>
                        </a:lnSpc>
                        <a:spcAft>
                          <a:spcPts val="0"/>
                        </a:spcAft>
                      </a:pPr>
                      <a:r>
                        <a:rPr lang="es-ES" sz="2000">
                          <a:solidFill>
                            <a:srgbClr val="000000"/>
                          </a:solidFill>
                          <a:effectLst/>
                          <a:latin typeface="+mn-lt"/>
                          <a:ea typeface="Calibri"/>
                          <a:cs typeface="Arial"/>
                        </a:rPr>
                        <a:t>«En el trabajo podrían ponerle a alguien de refuerzo, además de modificar su entorno y ajustar sus funciones».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635">
                        <a:lnSpc>
                          <a:spcPct val="107000"/>
                        </a:lnSpc>
                        <a:spcAft>
                          <a:spcPts val="0"/>
                        </a:spcAft>
                      </a:pPr>
                      <a:r>
                        <a:rPr lang="es-ES" sz="2000" dirty="0">
                          <a:solidFill>
                            <a:srgbClr val="000000"/>
                          </a:solidFill>
                          <a:effectLst/>
                          <a:latin typeface="+mn-lt"/>
                          <a:ea typeface="Calibri"/>
                          <a:cs typeface="Arial"/>
                        </a:rPr>
                        <a:t>«Este hombre tiene derecho a seguir trabajando y a que se hagan adaptaciones razonables en su puesto de trabajo». </a:t>
                      </a:r>
                    </a:p>
                  </a:txBody>
                  <a:tcPr marL="29845" marR="69850" marT="23495"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Tree>
    <p:extLst>
      <p:ext uri="{BB962C8B-B14F-4D97-AF65-F5344CB8AC3E}">
        <p14:creationId xmlns:p14="http://schemas.microsoft.com/office/powerpoint/2010/main" val="861836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E3695F9-4B97-3149-BF55-EFBED941E817}"/>
              </a:ext>
            </a:extLst>
          </p:cNvPr>
          <p:cNvSpPr>
            <a:spLocks noGrp="1"/>
          </p:cNvSpPr>
          <p:nvPr>
            <p:ph sz="quarter" idx="17"/>
          </p:nvPr>
        </p:nvSpPr>
        <p:spPr>
          <a:xfrm>
            <a:off x="726830" y="1179000"/>
            <a:ext cx="5439507" cy="4940446"/>
          </a:xfrm>
        </p:spPr>
        <p:txBody>
          <a:bodyPr/>
          <a:lstStyle/>
          <a:p>
            <a:pPr marL="342900" marR="60325" lvl="0" indent="-342900">
              <a:spcAft>
                <a:spcPts val="600"/>
              </a:spcAft>
              <a:buFont typeface="Symbol" panose="05050102010706020507" pitchFamily="18" charset="2"/>
              <a:buChar char=""/>
              <a:tabLst>
                <a:tab pos="360045" algn="l"/>
              </a:tabLst>
            </a:pPr>
            <a:r>
              <a:rPr lang="es-ES" sz="2000" dirty="0">
                <a:solidFill>
                  <a:prstClr val="black"/>
                </a:solidFill>
              </a:rPr>
              <a:t>A pesar de que la DUDH y otros tratados intentan proteger los derechos de todas las personas, la realidad, en el caso de las personas con discapacidad, es que la sociedad sigue negándoselos. </a:t>
            </a:r>
          </a:p>
          <a:p>
            <a:pPr marL="342900" marR="60325" lvl="0" indent="-342900">
              <a:spcAft>
                <a:spcPts val="600"/>
              </a:spcAft>
              <a:buFont typeface="Symbol" panose="05050102010706020507" pitchFamily="18" charset="2"/>
              <a:buChar char=""/>
              <a:tabLst>
                <a:tab pos="360045" algn="l"/>
              </a:tabLst>
            </a:pPr>
            <a:r>
              <a:rPr lang="es-ES" sz="2000" dirty="0">
                <a:solidFill>
                  <a:prstClr val="black"/>
                </a:solidFill>
              </a:rPr>
              <a:t>Las personas con discapacidad psicosocial, intelectual o cognitiva, como otras personas con otras discapacidades, sufren un alto grado de discriminación.</a:t>
            </a:r>
          </a:p>
          <a:p>
            <a:pPr marL="342900" marR="60325" lvl="0" indent="-342900">
              <a:spcAft>
                <a:spcPts val="600"/>
              </a:spcAft>
              <a:buFont typeface="Symbol" panose="05050102010706020507" pitchFamily="18" charset="2"/>
              <a:buChar char=""/>
              <a:tabLst>
                <a:tab pos="360045" algn="l"/>
              </a:tabLst>
            </a:pPr>
            <a:r>
              <a:rPr lang="es-ES" sz="2000" dirty="0">
                <a:solidFill>
                  <a:prstClr val="black"/>
                </a:solidFill>
              </a:rPr>
              <a:t>Por este motivo, en 2006, las Naciones Unidas aprobaron la CDPD. Esta Convención crea obligaciones legalmente vinculantes para los estados con el fin de promover y proteger todos los derechos de las personas con discapacidad en igualdad de condiciones con todas las demás. </a:t>
            </a:r>
            <a:endParaRPr lang="en-US" sz="2000" dirty="0"/>
          </a:p>
        </p:txBody>
      </p:sp>
      <p:sp>
        <p:nvSpPr>
          <p:cNvPr id="23" name="Content Placeholder 22">
            <a:extLst>
              <a:ext uri="{FF2B5EF4-FFF2-40B4-BE49-F238E27FC236}">
                <a16:creationId xmlns:a16="http://schemas.microsoft.com/office/drawing/2014/main" id="{5CAC3ECF-D3F9-7B44-83DC-027FEB58AA0A}"/>
              </a:ext>
            </a:extLst>
          </p:cNvPr>
          <p:cNvSpPr>
            <a:spLocks noGrp="1"/>
          </p:cNvSpPr>
          <p:nvPr>
            <p:ph sz="quarter" idx="16"/>
          </p:nvPr>
        </p:nvSpPr>
        <p:spPr>
          <a:xfrm>
            <a:off x="6494584" y="1179000"/>
            <a:ext cx="5240573" cy="4500000"/>
          </a:xfrm>
        </p:spPr>
        <p:txBody>
          <a:bodyPr/>
          <a:lstStyle/>
          <a:p>
            <a:pPr>
              <a:buFont typeface="Wingdings" panose="05000000000000000000" pitchFamily="2" charset="2"/>
              <a:buChar char="§"/>
            </a:pPr>
            <a:r>
              <a:rPr lang="es-ES" sz="2000" dirty="0"/>
              <a:t>Para preparar el siguiente tema, leed la CDPD y la versión de fácil lectura.</a:t>
            </a:r>
          </a:p>
          <a:p>
            <a:pPr lvl="2">
              <a:buFont typeface="Wingdings" panose="05000000000000000000" pitchFamily="2" charset="2"/>
              <a:buChar char="§"/>
            </a:pPr>
            <a:r>
              <a:rPr lang="es-ES" sz="2000" dirty="0"/>
              <a:t>¿Hay algún tema del que ya hayamos hablado? </a:t>
            </a:r>
          </a:p>
          <a:p>
            <a:pPr lvl="2">
              <a:buFont typeface="Wingdings" panose="05000000000000000000" pitchFamily="2" charset="2"/>
              <a:buChar char="§"/>
            </a:pPr>
            <a:r>
              <a:rPr lang="es-ES" sz="2000" dirty="0"/>
              <a:t>¿En qué sentido esta Convención es importante para las personas con discapacidad psicosocial, intelectual o cognitiva? </a:t>
            </a:r>
            <a:endParaRPr lang="en-US" sz="2000" dirty="0"/>
          </a:p>
        </p:txBody>
      </p:sp>
      <p:sp>
        <p:nvSpPr>
          <p:cNvPr id="27" name="Title 26">
            <a:extLst>
              <a:ext uri="{FF2B5EF4-FFF2-40B4-BE49-F238E27FC236}">
                <a16:creationId xmlns:a16="http://schemas.microsoft.com/office/drawing/2014/main" id="{4050B880-E47C-1A47-B3B4-731938F767CC}"/>
              </a:ext>
            </a:extLst>
          </p:cNvPr>
          <p:cNvSpPr>
            <a:spLocks noGrp="1"/>
          </p:cNvSpPr>
          <p:nvPr>
            <p:ph type="title"/>
          </p:nvPr>
        </p:nvSpPr>
        <p:spPr/>
        <p:txBody>
          <a:bodyPr/>
          <a:lstStyle/>
          <a:p>
            <a:r>
              <a:rPr lang="en-US" dirty="0" err="1"/>
              <a:t>Ejercicio</a:t>
            </a:r>
            <a:r>
              <a:rPr lang="en-US" dirty="0"/>
              <a:t> de </a:t>
            </a:r>
            <a:r>
              <a:rPr lang="en-US" dirty="0" err="1"/>
              <a:t>reflexión</a:t>
            </a:r>
            <a:r>
              <a:rPr lang="en-US" dirty="0"/>
              <a:t> - 1</a:t>
            </a:r>
          </a:p>
        </p:txBody>
      </p:sp>
    </p:spTree>
    <p:extLst>
      <p:ext uri="{BB962C8B-B14F-4D97-AF65-F5344CB8AC3E}">
        <p14:creationId xmlns:p14="http://schemas.microsoft.com/office/powerpoint/2010/main" val="1953577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E721-B54A-4D92-91DF-CB1BA53B3BB2}"/>
              </a:ext>
            </a:extLst>
          </p:cNvPr>
          <p:cNvSpPr>
            <a:spLocks noGrp="1"/>
          </p:cNvSpPr>
          <p:nvPr>
            <p:ph type="title"/>
          </p:nvPr>
        </p:nvSpPr>
        <p:spPr>
          <a:xfrm>
            <a:off x="507205" y="2313946"/>
            <a:ext cx="10850605" cy="597696"/>
          </a:xfrm>
        </p:spPr>
        <p:txBody>
          <a:bodyPr/>
          <a:lstStyle/>
          <a:p>
            <a:pPr>
              <a:lnSpc>
                <a:spcPct val="100000"/>
              </a:lnSpc>
            </a:pPr>
            <a:r>
              <a:rPr lang="es-ES" dirty="0"/>
              <a:t>Tema 3. La Convención sobre los derechos de las personas con discapacidad</a:t>
            </a:r>
            <a:endParaRPr lang="x-none" dirty="0"/>
          </a:p>
        </p:txBody>
      </p:sp>
    </p:spTree>
    <p:extLst>
      <p:ext uri="{BB962C8B-B14F-4D97-AF65-F5344CB8AC3E}">
        <p14:creationId xmlns:p14="http://schemas.microsoft.com/office/powerpoint/2010/main" val="42943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ED7AC-2DF9-458E-BE4D-60FEEC666D7F}"/>
              </a:ext>
            </a:extLst>
          </p:cNvPr>
          <p:cNvSpPr>
            <a:spLocks noGrp="1"/>
          </p:cNvSpPr>
          <p:nvPr>
            <p:ph sz="quarter" idx="14"/>
          </p:nvPr>
        </p:nvSpPr>
        <p:spPr>
          <a:xfrm>
            <a:off x="842211" y="1511188"/>
            <a:ext cx="9962147" cy="4500000"/>
          </a:xfrm>
        </p:spPr>
        <p:txBody>
          <a:bodyPr/>
          <a:lstStyle/>
          <a:p>
            <a:r>
              <a:rPr lang="es-ES" sz="2000" dirty="0"/>
              <a:t>De acuerdo con la lectura que habéis hecho de la CDPD antes de este debate:</a:t>
            </a:r>
          </a:p>
          <a:p>
            <a:endParaRPr lang="es-ES" sz="2000" dirty="0"/>
          </a:p>
          <a:p>
            <a:pPr lvl="3"/>
            <a:r>
              <a:rPr lang="es-ES" dirty="0"/>
              <a:t>¿Tenéis alguna reacción o cuestión preliminar? </a:t>
            </a:r>
          </a:p>
          <a:p>
            <a:pPr lvl="3"/>
            <a:r>
              <a:rPr lang="es-ES" dirty="0"/>
              <a:t>¿Hay algún tema del que ya hayamos hablado? </a:t>
            </a:r>
          </a:p>
          <a:p>
            <a:pPr lvl="3"/>
            <a:r>
              <a:rPr lang="es-ES" dirty="0"/>
              <a:t>¿En qué sentido esta Convención es importante para las personas con discapacidad psicosocial, intelectual o cognitiva? </a:t>
            </a:r>
            <a:endParaRPr lang="x-none" dirty="0"/>
          </a:p>
        </p:txBody>
      </p:sp>
      <p:sp>
        <p:nvSpPr>
          <p:cNvPr id="2" name="Title 1">
            <a:extLst>
              <a:ext uri="{FF2B5EF4-FFF2-40B4-BE49-F238E27FC236}">
                <a16:creationId xmlns:a16="http://schemas.microsoft.com/office/drawing/2014/main" id="{A4C7EC81-C801-4FC8-A775-AD0EED12AF58}"/>
              </a:ext>
            </a:extLst>
          </p:cNvPr>
          <p:cNvSpPr>
            <a:spLocks noGrp="1"/>
          </p:cNvSpPr>
          <p:nvPr>
            <p:ph type="title"/>
          </p:nvPr>
        </p:nvSpPr>
        <p:spPr/>
        <p:txBody>
          <a:bodyPr/>
          <a:lstStyle/>
          <a:p>
            <a:r>
              <a:rPr lang="es-ES" sz="2800" dirty="0"/>
              <a:t>Reflexión sobre los temas anteriores </a:t>
            </a:r>
            <a:endParaRPr lang="x-none" sz="2800" dirty="0"/>
          </a:p>
        </p:txBody>
      </p:sp>
    </p:spTree>
    <p:extLst>
      <p:ext uri="{BB962C8B-B14F-4D97-AF65-F5344CB8AC3E}">
        <p14:creationId xmlns:p14="http://schemas.microsoft.com/office/powerpoint/2010/main" val="1209726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A207E-A99B-42B3-BD01-E6C34B8FA95B}"/>
              </a:ext>
            </a:extLst>
          </p:cNvPr>
          <p:cNvSpPr>
            <a:spLocks noGrp="1"/>
          </p:cNvSpPr>
          <p:nvPr>
            <p:ph sz="quarter" idx="14"/>
          </p:nvPr>
        </p:nvSpPr>
        <p:spPr>
          <a:xfrm>
            <a:off x="507195" y="1708484"/>
            <a:ext cx="10970931" cy="4302704"/>
          </a:xfrm>
        </p:spPr>
        <p:txBody>
          <a:bodyPr/>
          <a:lstStyle/>
          <a:p>
            <a:pPr algn="just"/>
            <a:r>
              <a:rPr lang="es-ES" sz="2000" dirty="0"/>
              <a:t>La ONU es una organización formada por países. Se creó tras la Segunda Guerra Mundial para promover la integración y las relaciones pacíficas entre las naciones</a:t>
            </a:r>
            <a:r>
              <a:rPr lang="en-US" sz="2000" dirty="0"/>
              <a:t>. </a:t>
            </a:r>
          </a:p>
          <a:p>
            <a:pPr algn="just"/>
            <a:r>
              <a:rPr lang="es-ES" sz="2000" dirty="0"/>
              <a:t>De ahí que la adopción de la Declaración universal de los derechos humanos (DUDH) por parte de la Asamblea General de las Naciones Unidas en 1948 fuera un momento capital para los derechos humanos en el mundo entero.</a:t>
            </a:r>
          </a:p>
          <a:p>
            <a:pPr algn="just"/>
            <a:r>
              <a:rPr lang="es-ES" sz="2000" dirty="0"/>
              <a:t>Posteriormente se fueron adoptando otros tratados en defensa de los derechos humanos</a:t>
            </a:r>
            <a:r>
              <a:rPr lang="en-US" sz="2000" dirty="0"/>
              <a:t>. </a:t>
            </a:r>
          </a:p>
          <a:p>
            <a:pPr algn="just"/>
            <a:r>
              <a:rPr lang="es-ES" sz="2000" dirty="0"/>
              <a:t>La DUDH y otros instrumentos internacionales de defensa de los derechos humanos contienen derechos de los que TODOS deberíamos poder disfrutar</a:t>
            </a:r>
            <a:r>
              <a:rPr lang="en-US" sz="2000" dirty="0"/>
              <a:t>. </a:t>
            </a:r>
            <a:endParaRPr lang="x-none" sz="2000" dirty="0"/>
          </a:p>
          <a:p>
            <a:pPr algn="just"/>
            <a:endParaRPr lang="x-none" sz="2000" dirty="0"/>
          </a:p>
        </p:txBody>
      </p:sp>
      <p:sp>
        <p:nvSpPr>
          <p:cNvPr id="2"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a:t>Presentación: Introducción a la Convención sobre los derechos de las personas con discapacidad - 1</a:t>
            </a:r>
            <a:endParaRPr lang="x-none" sz="2800" dirty="0"/>
          </a:p>
        </p:txBody>
      </p:sp>
    </p:spTree>
    <p:extLst>
      <p:ext uri="{BB962C8B-B14F-4D97-AF65-F5344CB8AC3E}">
        <p14:creationId xmlns:p14="http://schemas.microsoft.com/office/powerpoint/2010/main" val="1453013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638A1-CC29-4EBF-85AA-9F0922879CD1}"/>
              </a:ext>
            </a:extLst>
          </p:cNvPr>
          <p:cNvSpPr>
            <a:spLocks noGrp="1"/>
          </p:cNvSpPr>
          <p:nvPr>
            <p:ph sz="quarter" idx="14"/>
          </p:nvPr>
        </p:nvSpPr>
        <p:spPr>
          <a:xfrm>
            <a:off x="628650" y="1708484"/>
            <a:ext cx="10839450" cy="4302704"/>
          </a:xfrm>
        </p:spPr>
        <p:txBody>
          <a:bodyPr/>
          <a:lstStyle/>
          <a:p>
            <a:pPr algn="just"/>
            <a:r>
              <a:rPr lang="es-ES" sz="2000" dirty="0"/>
              <a:t>Las Naciones Unidas adoptaron la Convención sobre los derechos de las personas con discapacidad (CDPD) en 2006 en respuesta a la discriminación y las vulneraciones de los derechos humanos sufridas por personas con discapacidad en todo el mundo</a:t>
            </a:r>
            <a:r>
              <a:rPr lang="en-US" sz="2000" dirty="0"/>
              <a:t>. </a:t>
            </a:r>
          </a:p>
          <a:p>
            <a:pPr algn="just"/>
            <a:r>
              <a:rPr lang="es-ES" sz="2000" dirty="0"/>
              <a:t>En el borrador participaron, de manera activa, personas con discapacidad y organizaciones de personas con discapacidad (OPD)</a:t>
            </a:r>
            <a:r>
              <a:rPr lang="en-US" sz="2000" dirty="0"/>
              <a:t>. </a:t>
            </a:r>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a:t>Presentación: Introducción a la Convención sobre los derechos de las personas con discapacidad - 2</a:t>
            </a:r>
            <a:endParaRPr lang="x-none" sz="2800" dirty="0"/>
          </a:p>
        </p:txBody>
      </p:sp>
    </p:spTree>
    <p:extLst>
      <p:ext uri="{BB962C8B-B14F-4D97-AF65-F5344CB8AC3E}">
        <p14:creationId xmlns:p14="http://schemas.microsoft.com/office/powerpoint/2010/main" val="3208295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124C3-4017-412C-ADC6-72A2BB59D5A8}"/>
              </a:ext>
            </a:extLst>
          </p:cNvPr>
          <p:cNvSpPr>
            <a:spLocks noGrp="1"/>
          </p:cNvSpPr>
          <p:nvPr>
            <p:ph sz="quarter" idx="14"/>
          </p:nvPr>
        </p:nvSpPr>
        <p:spPr>
          <a:xfrm>
            <a:off x="647700" y="1708484"/>
            <a:ext cx="10744200" cy="4302704"/>
          </a:xfrm>
        </p:spPr>
        <p:txBody>
          <a:bodyPr/>
          <a:lstStyle/>
          <a:p>
            <a:pPr algn="just"/>
            <a:r>
              <a:rPr lang="es-ES" sz="2000" dirty="0"/>
              <a:t>La Convención es un paso adelante importante hacia el cambio de las percepciones negativas de la discapacidad en la sociedad y para asegurar que los países reconocen que las personas con discapacidad, como personas con derechos, deben recibir la oportunidad de vivir sus vidas con todo su potencial, en igualdad de condiciones con el resto de personas.</a:t>
            </a:r>
          </a:p>
          <a:p>
            <a:pPr algn="just"/>
            <a:r>
              <a:rPr lang="es-ES" sz="2000" dirty="0"/>
              <a:t>La Convención no se pensó para crear nuevos derechos, sino para demostrar que los derechos también son aplicables a las personas con discapacidad</a:t>
            </a:r>
            <a:r>
              <a:rPr lang="en-GB" sz="2000" dirty="0"/>
              <a:t>.</a:t>
            </a:r>
            <a:endParaRPr lang="x-none" sz="2000" dirty="0"/>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a:t>Presentación: Introducción a la Convención sobre los derechos de las personas con discapacidad - 3</a:t>
            </a:r>
            <a:endParaRPr lang="x-none" sz="2800" dirty="0"/>
          </a:p>
        </p:txBody>
      </p:sp>
    </p:spTree>
    <p:extLst>
      <p:ext uri="{BB962C8B-B14F-4D97-AF65-F5344CB8AC3E}">
        <p14:creationId xmlns:p14="http://schemas.microsoft.com/office/powerpoint/2010/main" val="3242962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03B7DD-2098-428D-ACFE-C5B48C5BD233}"/>
              </a:ext>
            </a:extLst>
          </p:cNvPr>
          <p:cNvSpPr>
            <a:spLocks noGrp="1"/>
          </p:cNvSpPr>
          <p:nvPr>
            <p:ph sz="quarter" idx="14"/>
          </p:nvPr>
        </p:nvSpPr>
        <p:spPr>
          <a:xfrm>
            <a:off x="609600" y="1925052"/>
            <a:ext cx="10687050" cy="4086135"/>
          </a:xfrm>
        </p:spPr>
        <p:txBody>
          <a:bodyPr/>
          <a:lstStyle/>
          <a:p>
            <a:pPr algn="just"/>
            <a:r>
              <a:rPr lang="es-ES" sz="2000" dirty="0"/>
              <a:t>La Convención adopta los modelos social y de derechos humanos de la discapacidad. </a:t>
            </a:r>
          </a:p>
          <a:p>
            <a:pPr algn="just"/>
            <a:r>
              <a:rPr lang="es-ES" sz="2000" dirty="0"/>
              <a:t>La Convención reconoce que:</a:t>
            </a:r>
          </a:p>
          <a:p>
            <a:pPr marL="158750" lvl="1" indent="0" algn="just">
              <a:buNone/>
            </a:pPr>
            <a:r>
              <a:rPr lang="es-ES" i="1" dirty="0"/>
              <a:t>“la discapacidad es un concepto que evoluciona y que resulta de la interacción entre las personas con deficiencias y los obstáculos debidos a la actitud y al entorno que impiden su participación plena y efectiva en la sociedad, en igualdad de condiciones con las demás personas» (preámbulo de la CDPD)</a:t>
            </a:r>
            <a:r>
              <a:rPr lang="en-GB" i="1" dirty="0"/>
              <a:t>).</a:t>
            </a:r>
            <a:endParaRPr lang="x-none" i="1" dirty="0"/>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a:t>Presentación: Introducción a la Convención sobre los derechos de las personas con discapacidad - 4</a:t>
            </a:r>
            <a:endParaRPr lang="x-none" sz="2800" dirty="0"/>
          </a:p>
        </p:txBody>
      </p:sp>
    </p:spTree>
    <p:extLst>
      <p:ext uri="{BB962C8B-B14F-4D97-AF65-F5344CB8AC3E}">
        <p14:creationId xmlns:p14="http://schemas.microsoft.com/office/powerpoint/2010/main" val="80505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- 2</a:t>
            </a:r>
          </a:p>
        </p:txBody>
      </p:sp>
    </p:spTree>
    <p:extLst>
      <p:ext uri="{BB962C8B-B14F-4D97-AF65-F5344CB8AC3E}">
        <p14:creationId xmlns:p14="http://schemas.microsoft.com/office/powerpoint/2010/main" val="4184825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5417D-149C-4372-A1FC-3DFCDF28C6BB}"/>
              </a:ext>
            </a:extLst>
          </p:cNvPr>
          <p:cNvSpPr>
            <a:spLocks noGrp="1"/>
          </p:cNvSpPr>
          <p:nvPr>
            <p:ph sz="quarter" idx="14"/>
          </p:nvPr>
        </p:nvSpPr>
        <p:spPr>
          <a:xfrm>
            <a:off x="590550" y="1885950"/>
            <a:ext cx="10858500" cy="4125238"/>
          </a:xfrm>
        </p:spPr>
        <p:txBody>
          <a:bodyPr/>
          <a:lstStyle/>
          <a:p>
            <a:pPr algn="just"/>
            <a:r>
              <a:rPr lang="es-ES" sz="2000" dirty="0"/>
              <a:t>Las personas con discapacidad psicosocial, intelectual o cognitiva se enfrentan a muchos obstáculos y formas de discriminación en su vida cotidiana que les impiden participar en la sociedad. Por eso las protege la Convención</a:t>
            </a:r>
            <a:r>
              <a:rPr lang="en-GB" sz="2000" dirty="0"/>
              <a:t>. </a:t>
            </a:r>
            <a:endParaRPr lang="x-none" sz="2000" dirty="0"/>
          </a:p>
          <a:p>
            <a:pPr algn="just"/>
            <a:r>
              <a:rPr lang="es-ES" sz="2000" dirty="0"/>
              <a:t>El argumento de que las personas con discapacidad psicosocial, intelectual o cognitiva no son «personas con discapacidad» porque tienen una «enfermedad» no es válido para los modelos de derechos humanos y social</a:t>
            </a:r>
            <a:r>
              <a:rPr lang="en-GB" sz="2000" dirty="0"/>
              <a:t>.</a:t>
            </a:r>
            <a:endParaRPr lang="x-none" sz="2000" dirty="0"/>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a:t>Presentación: Introducción a la Convención sobre los derechos de las personas con discapacidad - 5</a:t>
            </a:r>
            <a:endParaRPr lang="x-none" sz="2800" dirty="0"/>
          </a:p>
        </p:txBody>
      </p:sp>
    </p:spTree>
    <p:extLst>
      <p:ext uri="{BB962C8B-B14F-4D97-AF65-F5344CB8AC3E}">
        <p14:creationId xmlns:p14="http://schemas.microsoft.com/office/powerpoint/2010/main" val="3253781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AA4AF-141F-4D16-82C5-BE7BB92F5023}"/>
              </a:ext>
            </a:extLst>
          </p:cNvPr>
          <p:cNvSpPr>
            <a:spLocks noGrp="1"/>
          </p:cNvSpPr>
          <p:nvPr>
            <p:ph sz="quarter" idx="14"/>
          </p:nvPr>
        </p:nvSpPr>
        <p:spPr>
          <a:xfrm>
            <a:off x="628650" y="1847850"/>
            <a:ext cx="10668000" cy="4163338"/>
          </a:xfrm>
        </p:spPr>
        <p:txBody>
          <a:bodyPr/>
          <a:lstStyle/>
          <a:p>
            <a:pPr algn="just"/>
            <a:r>
              <a:rPr lang="es-ES" sz="2000" dirty="0"/>
              <a:t>La Convención es un instrumento legalmente vinculante</a:t>
            </a:r>
            <a:r>
              <a:rPr lang="en-US" sz="2000" dirty="0"/>
              <a:t>. </a:t>
            </a:r>
          </a:p>
          <a:p>
            <a:pPr algn="just"/>
            <a:r>
              <a:rPr lang="es-ES" sz="2000" dirty="0"/>
              <a:t>Eso significa que  los Estados están obligados a adoptar todo un abanico de medidas para garantizar que las personas con discapacidad tengan los mismos derechos que cualquiera</a:t>
            </a:r>
            <a:r>
              <a:rPr lang="en-US" sz="2000" dirty="0"/>
              <a:t>. </a:t>
            </a:r>
          </a:p>
          <a:p>
            <a:pPr algn="just"/>
            <a:r>
              <a:rPr lang="es-ES" sz="2000" dirty="0"/>
              <a:t>Entre las acciones que deben adoptar los estados parte se incluyen la adopción de legislación, de políticas y otras medidas para hacer realidad los derechos reconocidos en la Convención</a:t>
            </a:r>
            <a:r>
              <a:rPr lang="en-US" sz="2000" dirty="0"/>
              <a:t>.</a:t>
            </a:r>
            <a:endParaRPr lang="x-none" sz="2000" dirty="0"/>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a:t>Presentación: Introducción a la Convención sobre los derechos de las personas con discapacidad - 6</a:t>
            </a:r>
            <a:endParaRPr lang="x-none" sz="2800" dirty="0"/>
          </a:p>
        </p:txBody>
      </p:sp>
    </p:spTree>
    <p:extLst>
      <p:ext uri="{BB962C8B-B14F-4D97-AF65-F5344CB8AC3E}">
        <p14:creationId xmlns:p14="http://schemas.microsoft.com/office/powerpoint/2010/main" val="352528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12C16-754D-4A6D-B30A-45594220AE3B}"/>
              </a:ext>
            </a:extLst>
          </p:cNvPr>
          <p:cNvSpPr>
            <a:spLocks noGrp="1"/>
          </p:cNvSpPr>
          <p:nvPr>
            <p:ph idx="1"/>
          </p:nvPr>
        </p:nvSpPr>
        <p:spPr/>
        <p:txBody>
          <a:bodyPr/>
          <a:lstStyle/>
          <a:p>
            <a:pPr marL="0" indent="0">
              <a:buNone/>
            </a:pPr>
            <a:endParaRPr lang="x-none" sz="2000" dirty="0"/>
          </a:p>
          <a:p>
            <a:pPr marL="0" indent="0">
              <a:buNone/>
            </a:pPr>
            <a:r>
              <a:rPr lang="es-ES" sz="2000" dirty="0"/>
              <a:t>Consultar la lista de firmas y ratificaciones de la CDPD en</a:t>
            </a:r>
            <a:r>
              <a:rPr lang="en-US" sz="2000" dirty="0"/>
              <a:t>: </a:t>
            </a:r>
            <a:r>
              <a:rPr lang="en-US" sz="2000" dirty="0">
                <a:hlinkClick r:id="rId3">
                  <a:extLst>
                    <a:ext uri="{A12FA001-AC4F-418D-AE19-62706E023703}">
                      <ahyp:hlinkClr xmlns:ahyp="http://schemas.microsoft.com/office/drawing/2018/hyperlinkcolor" val="tx"/>
                    </a:ext>
                  </a:extLst>
                </a:hlinkClick>
              </a:rPr>
              <a:t>https://treaties.un.org/Pages/ViewDetails.aspx?src=IND&amp;mtdsg_no=IV-15&amp;chapter=4&amp;lang=en</a:t>
            </a:r>
            <a:r>
              <a:rPr lang="en-US" sz="2000" dirty="0"/>
              <a:t> </a:t>
            </a:r>
            <a:endParaRPr lang="x-none" sz="2000" dirty="0"/>
          </a:p>
          <a:p>
            <a:endParaRPr lang="x-none" sz="2000" dirty="0"/>
          </a:p>
          <a:p>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2"/>
            <a:ext cx="10940841" cy="528304"/>
          </a:xfrm>
        </p:spPr>
        <p:txBody>
          <a:bodyPr/>
          <a:lstStyle/>
          <a:p>
            <a:r>
              <a:rPr lang="es-ES" sz="2800" dirty="0"/>
              <a:t>Presentación: Introducción a la Convención sobre los derechos de las personas con discapacidad - 7</a:t>
            </a:r>
            <a:endParaRPr lang="x-none" sz="2800" dirty="0"/>
          </a:p>
        </p:txBody>
      </p:sp>
    </p:spTree>
    <p:extLst>
      <p:ext uri="{BB962C8B-B14F-4D97-AF65-F5344CB8AC3E}">
        <p14:creationId xmlns:p14="http://schemas.microsoft.com/office/powerpoint/2010/main" val="971864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7DB66-B8FC-40A1-B3CE-6573153FF5F4}"/>
              </a:ext>
            </a:extLst>
          </p:cNvPr>
          <p:cNvSpPr>
            <a:spLocks noGrp="1"/>
          </p:cNvSpPr>
          <p:nvPr>
            <p:ph sz="quarter" idx="14"/>
          </p:nvPr>
        </p:nvSpPr>
        <p:spPr>
          <a:xfrm>
            <a:off x="507195" y="1943100"/>
            <a:ext cx="10846605" cy="4068088"/>
          </a:xfrm>
        </p:spPr>
        <p:txBody>
          <a:bodyPr/>
          <a:lstStyle/>
          <a:p>
            <a:pPr algn="just"/>
            <a:r>
              <a:rPr lang="es-ES" sz="2000" dirty="0"/>
              <a:t>Una implicación importante de la CDPD es que requiere un cambio en la forma en que las personas con discapacidad psicosocial, intelectual o cognitiva son percibidas por la sociedad, y en el funcionamiento de los servicios sociales y de salud mental</a:t>
            </a:r>
            <a:r>
              <a:rPr lang="en-GB" sz="2000" dirty="0"/>
              <a:t>. </a:t>
            </a:r>
          </a:p>
          <a:p>
            <a:pPr algn="just"/>
            <a:r>
              <a:rPr lang="es-ES" sz="2000" dirty="0"/>
              <a:t>La institucionalización, el ingreso y el tratamiento forzosos perpetúan la exclusión y no se consideran aceptables al amparo de la Convención</a:t>
            </a:r>
            <a:r>
              <a:rPr lang="en-GB" sz="2000" dirty="0"/>
              <a:t>. </a:t>
            </a:r>
          </a:p>
          <a:p>
            <a:pPr algn="just"/>
            <a:r>
              <a:rPr lang="es-ES" sz="2000" dirty="0"/>
              <a:t>los servicios deben proporcionar un apoyo basado en la comunidad y promover la inclusión</a:t>
            </a:r>
            <a:r>
              <a:rPr lang="en-GB" sz="2000" dirty="0"/>
              <a:t>. </a:t>
            </a:r>
          </a:p>
          <a:p>
            <a:pPr algn="just"/>
            <a:r>
              <a:rPr lang="es-ES" sz="2000" dirty="0"/>
              <a:t>El </a:t>
            </a:r>
            <a:r>
              <a:rPr lang="es-ES" sz="2000" b="1" dirty="0"/>
              <a:t>abordaje basado en la recuperación </a:t>
            </a:r>
            <a:r>
              <a:rPr lang="es-ES" sz="2000" dirty="0"/>
              <a:t>es coherente con la CDPD y con el modelo de derechos humanos de la discapacidad</a:t>
            </a:r>
            <a:r>
              <a:rPr lang="en-GB" sz="2000" dirty="0"/>
              <a:t>. </a:t>
            </a:r>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6" y="506411"/>
            <a:ext cx="11253662" cy="432051"/>
          </a:xfrm>
        </p:spPr>
        <p:txBody>
          <a:bodyPr/>
          <a:lstStyle/>
          <a:p>
            <a:r>
              <a:rPr lang="es-ES" sz="2800" dirty="0"/>
              <a:t>Presentación: Introducción a la Convención sobre los derechos de las personas con discapacidad - 8</a:t>
            </a:r>
            <a:endParaRPr lang="x-none" sz="2800" dirty="0"/>
          </a:p>
        </p:txBody>
      </p:sp>
    </p:spTree>
    <p:extLst>
      <p:ext uri="{BB962C8B-B14F-4D97-AF65-F5344CB8AC3E}">
        <p14:creationId xmlns:p14="http://schemas.microsoft.com/office/powerpoint/2010/main" val="311469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FA892-AD5B-4142-BD81-D05D710A7333}"/>
              </a:ext>
            </a:extLst>
          </p:cNvPr>
          <p:cNvSpPr>
            <a:spLocks noGrp="1"/>
          </p:cNvSpPr>
          <p:nvPr>
            <p:ph sz="quarter" idx="14"/>
          </p:nvPr>
        </p:nvSpPr>
        <p:spPr>
          <a:xfrm>
            <a:off x="507195" y="1771650"/>
            <a:ext cx="10884705" cy="4239538"/>
          </a:xfrm>
        </p:spPr>
        <p:txBody>
          <a:bodyPr/>
          <a:lstStyle/>
          <a:p>
            <a:pPr algn="just"/>
            <a:r>
              <a:rPr lang="es-ES" sz="2000" dirty="0"/>
              <a:t>Muchos expertos y organismos de las Naciones Unidas han reafirmado que este cambio es necesario</a:t>
            </a:r>
            <a:r>
              <a:rPr lang="en-GB" sz="2000" dirty="0"/>
              <a:t>:</a:t>
            </a:r>
          </a:p>
          <a:p>
            <a:pPr algn="just"/>
            <a:r>
              <a:rPr lang="es-ES" sz="2000" dirty="0"/>
              <a:t>El Consejo de Derechos Humanos adoptó dos resoluciones en 2016 (5) y 2017 (6) en las que establecía que “las personas con trastorno de salud mental o discapacidad psicosocial, en particular las personas usuarias de los servicios de salud mental, podían verse sometidas a, entre otros, discriminación generalizada, estigma, prejuicios, violencia, exclusión social y segregación, institucionalización ilegal o arbitraria, sobreuso de medicación y prácticas de tratamiento que no respetan su autonomía, voluntad y preferencias.</a:t>
            </a:r>
            <a:r>
              <a:rPr lang="en-GB" sz="2000" dirty="0"/>
              <a:t>”</a:t>
            </a:r>
          </a:p>
          <a:p>
            <a:pPr algn="just"/>
            <a:r>
              <a:rPr lang="es-ES" sz="2000" dirty="0"/>
              <a:t>El Alto Comisionado para los Derechos Humanos emitió un informe en 2017 en el que recomendaba una serie de cambios políticos para apoyar la materialización de los derechos humanos plenos de las personas con discapacidad psicosocial</a:t>
            </a:r>
            <a:r>
              <a:rPr lang="en-GB" sz="2000" dirty="0"/>
              <a:t>.</a:t>
            </a:r>
            <a:endParaRPr lang="x-none" sz="2000" dirty="0"/>
          </a:p>
          <a:p>
            <a:pPr algn="just"/>
            <a:endParaRPr lang="x-none" sz="2000" dirty="0"/>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5" y="506411"/>
            <a:ext cx="11229599" cy="432051"/>
          </a:xfrm>
        </p:spPr>
        <p:txBody>
          <a:bodyPr/>
          <a:lstStyle/>
          <a:p>
            <a:r>
              <a:rPr lang="es-ES" sz="2800" dirty="0"/>
              <a:t>Presentación: Introducción a la Convención sobre los derechos de las personas con discapacidad - 9</a:t>
            </a:r>
            <a:endParaRPr lang="x-none" sz="2800" dirty="0"/>
          </a:p>
        </p:txBody>
      </p:sp>
    </p:spTree>
    <p:extLst>
      <p:ext uri="{BB962C8B-B14F-4D97-AF65-F5344CB8AC3E}">
        <p14:creationId xmlns:p14="http://schemas.microsoft.com/office/powerpoint/2010/main" val="2491814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B5491-B9D2-4EA6-A781-B7B47F400906}"/>
              </a:ext>
            </a:extLst>
          </p:cNvPr>
          <p:cNvSpPr>
            <a:spLocks noGrp="1"/>
          </p:cNvSpPr>
          <p:nvPr>
            <p:ph sz="quarter" idx="14"/>
          </p:nvPr>
        </p:nvSpPr>
        <p:spPr>
          <a:xfrm>
            <a:off x="507195" y="1790700"/>
            <a:ext cx="10941855" cy="4220488"/>
          </a:xfrm>
        </p:spPr>
        <p:txBody>
          <a:bodyPr/>
          <a:lstStyle/>
          <a:p>
            <a:pPr lvl="0" algn="just"/>
            <a:r>
              <a:rPr lang="es-ES" sz="2000" dirty="0"/>
              <a:t>El </a:t>
            </a:r>
            <a:r>
              <a:rPr lang="es-ES" sz="2000" b="1" dirty="0"/>
              <a:t>relator especial de la ONU sobre el derecho a la salud</a:t>
            </a:r>
            <a:r>
              <a:rPr lang="es-ES" sz="2000" dirty="0"/>
              <a:t>  también publicó un informe capital en 2017 sobre el derecho a la salud mental donde reivindicaba un cambio de paradigma para poner fin a las vulneraciones de los derechos humanos de las personas con discapacidad psicosocial, intelectual o cognitiva </a:t>
            </a:r>
            <a:r>
              <a:rPr lang="en-GB" sz="2000" dirty="0"/>
              <a:t>.</a:t>
            </a:r>
          </a:p>
          <a:p>
            <a:pPr algn="just"/>
            <a:r>
              <a:rPr lang="es-ES" sz="2000" dirty="0"/>
              <a:t>El </a:t>
            </a:r>
            <a:r>
              <a:rPr lang="es-ES" sz="2000" b="1" dirty="0"/>
              <a:t>relator especial de la ONU sobre los derechos de las personas con discapacidad  </a:t>
            </a:r>
            <a:r>
              <a:rPr lang="es-ES" sz="2000" dirty="0"/>
              <a:t>ha reafirmado en varios informes la necesidad de poner fin a la discriminación y a las violaciones de los derechos humanos de las personas con discapacidad, incluidas las personas con discapacidad psicosocial, intelectual o cognitiva</a:t>
            </a:r>
            <a:r>
              <a:rPr lang="en-GB" sz="2000" dirty="0"/>
              <a:t>.</a:t>
            </a:r>
            <a:endParaRPr lang="x-none" sz="2000" dirty="0"/>
          </a:p>
          <a:p>
            <a:pPr lvl="0" algn="just"/>
            <a:endParaRPr lang="x-none" sz="2000" dirty="0"/>
          </a:p>
          <a:p>
            <a:pPr algn="just"/>
            <a:endParaRPr lang="x-none" sz="2000" dirty="0"/>
          </a:p>
        </p:txBody>
      </p:sp>
      <p:sp>
        <p:nvSpPr>
          <p:cNvPr id="5" name="Title 1">
            <a:extLst>
              <a:ext uri="{FF2B5EF4-FFF2-40B4-BE49-F238E27FC236}">
                <a16:creationId xmlns:a16="http://schemas.microsoft.com/office/drawing/2014/main" id="{4288273B-B968-46C1-B791-3000DF509EAC}"/>
              </a:ext>
            </a:extLst>
          </p:cNvPr>
          <p:cNvSpPr>
            <a:spLocks noGrp="1"/>
          </p:cNvSpPr>
          <p:nvPr>
            <p:ph type="title"/>
          </p:nvPr>
        </p:nvSpPr>
        <p:spPr>
          <a:xfrm>
            <a:off x="392906" y="506412"/>
            <a:ext cx="11157410" cy="359862"/>
          </a:xfrm>
        </p:spPr>
        <p:txBody>
          <a:bodyPr/>
          <a:lstStyle/>
          <a:p>
            <a:r>
              <a:rPr lang="es-ES" sz="2800" dirty="0"/>
              <a:t>Presentación: Introducción a la Convención sobre los derechos de las personas con discapacidad - 10</a:t>
            </a:r>
            <a:endParaRPr lang="x-none" sz="2800" dirty="0"/>
          </a:p>
        </p:txBody>
      </p:sp>
    </p:spTree>
    <p:extLst>
      <p:ext uri="{BB962C8B-B14F-4D97-AF65-F5344CB8AC3E}">
        <p14:creationId xmlns:p14="http://schemas.microsoft.com/office/powerpoint/2010/main" val="1770775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19872-6CDB-4B90-8F3D-DDF27B0C598C}"/>
              </a:ext>
            </a:extLst>
          </p:cNvPr>
          <p:cNvSpPr>
            <a:spLocks noGrp="1"/>
          </p:cNvSpPr>
          <p:nvPr>
            <p:ph sz="quarter" idx="14"/>
          </p:nvPr>
        </p:nvSpPr>
        <p:spPr/>
        <p:txBody>
          <a:bodyPr/>
          <a:lstStyle/>
          <a:p>
            <a:r>
              <a:rPr lang="es-ES" sz="2000" dirty="0"/>
              <a:t>Repártanse en grupos de of 3–4 personas. </a:t>
            </a:r>
          </a:p>
          <a:p>
            <a:r>
              <a:rPr lang="es-ES" sz="2000" dirty="0"/>
              <a:t>Lean la CDPD</a:t>
            </a:r>
          </a:p>
          <a:p>
            <a:r>
              <a:rPr lang="es-ES" sz="2000" dirty="0"/>
              <a:t>Debatan sus implicaciones en grupo. </a:t>
            </a:r>
          </a:p>
        </p:txBody>
      </p:sp>
      <p:sp>
        <p:nvSpPr>
          <p:cNvPr id="2" name="Title 1">
            <a:extLst>
              <a:ext uri="{FF2B5EF4-FFF2-40B4-BE49-F238E27FC236}">
                <a16:creationId xmlns:a16="http://schemas.microsoft.com/office/drawing/2014/main" id="{C909AEE5-A707-4434-9198-E6C5FDDADEDE}"/>
              </a:ext>
            </a:extLst>
          </p:cNvPr>
          <p:cNvSpPr>
            <a:spLocks noGrp="1"/>
          </p:cNvSpPr>
          <p:nvPr>
            <p:ph type="title"/>
          </p:nvPr>
        </p:nvSpPr>
        <p:spPr/>
        <p:txBody>
          <a:bodyPr/>
          <a:lstStyle/>
          <a:p>
            <a:r>
              <a:rPr lang="en-US" sz="2800" dirty="0" err="1"/>
              <a:t>Trabajo</a:t>
            </a:r>
            <a:r>
              <a:rPr lang="en-US" sz="2800" dirty="0"/>
              <a:t> </a:t>
            </a:r>
            <a:r>
              <a:rPr lang="en-US" sz="2800" dirty="0" err="1"/>
              <a:t>en</a:t>
            </a:r>
            <a:r>
              <a:rPr lang="en-US" sz="2800" dirty="0"/>
              <a:t> </a:t>
            </a:r>
            <a:r>
              <a:rPr lang="en-US" sz="2800" dirty="0" err="1"/>
              <a:t>grupo</a:t>
            </a:r>
            <a:r>
              <a:rPr lang="en-US" sz="2800" dirty="0"/>
              <a:t> </a:t>
            </a:r>
            <a:r>
              <a:rPr lang="en-US" sz="2800" dirty="0" err="1"/>
              <a:t>sobre</a:t>
            </a:r>
            <a:r>
              <a:rPr lang="en-US" sz="2800" dirty="0"/>
              <a:t> la CDPD</a:t>
            </a:r>
            <a:endParaRPr lang="x-none" sz="2800" dirty="0"/>
          </a:p>
        </p:txBody>
      </p:sp>
    </p:spTree>
    <p:extLst>
      <p:ext uri="{BB962C8B-B14F-4D97-AF65-F5344CB8AC3E}">
        <p14:creationId xmlns:p14="http://schemas.microsoft.com/office/powerpoint/2010/main" val="1671665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AEE5-A707-4434-9198-E6C5FDDADEDE}"/>
              </a:ext>
            </a:extLst>
          </p:cNvPr>
          <p:cNvSpPr>
            <a:spLocks noGrp="1"/>
          </p:cNvSpPr>
          <p:nvPr>
            <p:ph type="title"/>
          </p:nvPr>
        </p:nvSpPr>
        <p:spPr/>
        <p:txBody>
          <a:bodyPr/>
          <a:lstStyle/>
          <a:p>
            <a:r>
              <a:rPr lang="en-US" sz="2800" dirty="0" err="1"/>
              <a:t>Presentación</a:t>
            </a:r>
            <a:r>
              <a:rPr lang="en-US" sz="2800" dirty="0"/>
              <a:t>: Los </a:t>
            </a:r>
            <a:r>
              <a:rPr lang="en-US" sz="2800" dirty="0" err="1"/>
              <a:t>artículos</a:t>
            </a:r>
            <a:r>
              <a:rPr lang="en-US" sz="2800" dirty="0"/>
              <a:t> de la CDPD - 1</a:t>
            </a:r>
            <a:endParaRPr lang="x-none" sz="2800" dirty="0"/>
          </a:p>
        </p:txBody>
      </p:sp>
      <p:sp>
        <p:nvSpPr>
          <p:cNvPr id="3" name="Content Placeholder 2">
            <a:extLst>
              <a:ext uri="{FF2B5EF4-FFF2-40B4-BE49-F238E27FC236}">
                <a16:creationId xmlns:a16="http://schemas.microsoft.com/office/drawing/2014/main" id="{00E19872-6CDB-4B90-8F3D-DDF27B0C598C}"/>
              </a:ext>
            </a:extLst>
          </p:cNvPr>
          <p:cNvSpPr>
            <a:spLocks noGrp="1"/>
          </p:cNvSpPr>
          <p:nvPr>
            <p:ph idx="1"/>
          </p:nvPr>
        </p:nvSpPr>
        <p:spPr>
          <a:xfrm>
            <a:off x="507205" y="1310581"/>
            <a:ext cx="11037095" cy="4500000"/>
          </a:xfrm>
        </p:spPr>
        <p:txBody>
          <a:bodyPr/>
          <a:lstStyle/>
          <a:p>
            <a:pPr algn="just"/>
            <a:r>
              <a:rPr lang="es-ES" sz="2000" dirty="0"/>
              <a:t>El preámbulo de la CDPD introduce principios importantes que incluyen: </a:t>
            </a:r>
          </a:p>
          <a:p>
            <a:pPr algn="just"/>
            <a:r>
              <a:rPr lang="es-ES" sz="2000" dirty="0"/>
              <a:t>Reafirmar la interrelación de todos los derechos humanos y libertades fundamentales, así como la necesidad de garantizar que las personas con discapacidad los ejerzan plenamente y sin discriminación.</a:t>
            </a:r>
          </a:p>
          <a:p>
            <a:pPr algn="just"/>
            <a:r>
              <a:rPr lang="es-ES" sz="2000" dirty="0"/>
              <a:t>Reconocer que la discapacidad es un concepto que evoluciona como resultado de interacciones, actitudes y barreras ambientales.</a:t>
            </a:r>
          </a:p>
          <a:p>
            <a:pPr algn="just"/>
            <a:r>
              <a:rPr lang="es-ES" sz="2000" dirty="0"/>
              <a:t>Reconocer la diversidad de las personas con discapacidad.</a:t>
            </a:r>
          </a:p>
          <a:p>
            <a:pPr algn="just"/>
            <a:r>
              <a:rPr lang="es-ES" sz="2000" dirty="0"/>
              <a:t>Reconocer la importancia de la autonomía y la independencia individual, incluida la libertad de tomar sus propias decisiones.</a:t>
            </a:r>
          </a:p>
          <a:p>
            <a:pPr algn="just"/>
            <a:r>
              <a:rPr lang="es-ES" sz="2000" dirty="0"/>
              <a:t>Preocuparse por las múltiples formas de discriminación «por motivos de raza, color, sexo, idioma, religión, opinión política o de cualquier otra índole, origen nacional, étnico, indígena o social, patrimonio, nacimiento, edad o cualquier otra condición». </a:t>
            </a:r>
          </a:p>
        </p:txBody>
      </p:sp>
    </p:spTree>
    <p:extLst>
      <p:ext uri="{BB962C8B-B14F-4D97-AF65-F5344CB8AC3E}">
        <p14:creationId xmlns:p14="http://schemas.microsoft.com/office/powerpoint/2010/main" val="1857270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6BD97-89E5-4003-BD0E-F7629B2EE2AC}"/>
              </a:ext>
            </a:extLst>
          </p:cNvPr>
          <p:cNvSpPr>
            <a:spLocks noGrp="1"/>
          </p:cNvSpPr>
          <p:nvPr>
            <p:ph idx="1"/>
          </p:nvPr>
        </p:nvSpPr>
        <p:spPr>
          <a:xfrm>
            <a:off x="507205" y="1739788"/>
            <a:ext cx="10903745" cy="4500000"/>
          </a:xfrm>
        </p:spPr>
        <p:txBody>
          <a:bodyPr/>
          <a:lstStyle/>
          <a:p>
            <a:pPr algn="just"/>
            <a:r>
              <a:rPr lang="es-ES" sz="2000" dirty="0"/>
              <a:t>El objetivo de la CDPD es asegurarse de que las personas con discapacidad disfruten de todos los derechos humanos y las libertades fundamentales que les corresponden, y promuevan el respeto por su dignidad inherente</a:t>
            </a:r>
            <a:r>
              <a:rPr lang="en-US" sz="2000" dirty="0"/>
              <a:t>. </a:t>
            </a:r>
          </a:p>
          <a:p>
            <a:pPr algn="just"/>
            <a:r>
              <a:rPr lang="es-ES" sz="2000" dirty="0"/>
              <a:t>Este artículo también define a quiénes se considera «personas con discapacidad» según la Convención</a:t>
            </a:r>
            <a:r>
              <a:rPr lang="en-US" sz="2000" dirty="0"/>
              <a:t>. </a:t>
            </a:r>
          </a:p>
          <a:p>
            <a:pPr algn="just"/>
            <a:r>
              <a:rPr lang="es-ES" sz="2000" dirty="0"/>
              <a:t>Las «personas con discapacidad» se definen como personas con deficiencias a largo plazo que, al interaccionar con barreras diversas, pueden ver impedida su participación plena y efectiva en la sociedad, en igualdad de condiciones con las demás personas</a:t>
            </a:r>
            <a:r>
              <a:rPr lang="en-US" sz="2000" dirty="0"/>
              <a:t>.</a:t>
            </a:r>
          </a:p>
          <a:p>
            <a:pPr algn="just"/>
            <a:endParaRPr lang="x-none" sz="2000" dirty="0"/>
          </a:p>
        </p:txBody>
      </p:sp>
      <p:sp>
        <p:nvSpPr>
          <p:cNvPr id="6"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p:txBody>
          <a:bodyPr/>
          <a:lstStyle/>
          <a:p>
            <a:r>
              <a:rPr lang="en-US" dirty="0" err="1"/>
              <a:t>Artículo</a:t>
            </a:r>
            <a:r>
              <a:rPr lang="en-US" dirty="0"/>
              <a:t> 1 - </a:t>
            </a:r>
            <a:r>
              <a:rPr lang="en-US" dirty="0" err="1"/>
              <a:t>Propósito</a:t>
            </a:r>
            <a:endParaRPr lang="en-US"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a:t>
            </a:r>
            <a:endParaRPr lang="x-none" sz="2800" dirty="0"/>
          </a:p>
        </p:txBody>
      </p:sp>
    </p:spTree>
    <p:extLst>
      <p:ext uri="{BB962C8B-B14F-4D97-AF65-F5344CB8AC3E}">
        <p14:creationId xmlns:p14="http://schemas.microsoft.com/office/powerpoint/2010/main" val="1160397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3EC3B-3984-4BEE-8794-125A625305DB}"/>
              </a:ext>
            </a:extLst>
          </p:cNvPr>
          <p:cNvSpPr>
            <a:spLocks noGrp="1"/>
          </p:cNvSpPr>
          <p:nvPr>
            <p:ph idx="1"/>
          </p:nvPr>
        </p:nvSpPr>
        <p:spPr/>
        <p:txBody>
          <a:bodyPr/>
          <a:lstStyle/>
          <a:p>
            <a:pPr marL="0" indent="0">
              <a:buNone/>
            </a:pPr>
            <a:r>
              <a:rPr lang="es-ES" sz="2000" dirty="0"/>
              <a:t>El artículo 2 recoge las definiciones que se utilizan en la Convención:</a:t>
            </a:r>
          </a:p>
          <a:p>
            <a:pPr lvl="1"/>
            <a:r>
              <a:rPr lang="es-ES" sz="2000" dirty="0"/>
              <a:t>Comunicación</a:t>
            </a:r>
          </a:p>
          <a:p>
            <a:pPr lvl="1"/>
            <a:r>
              <a:rPr lang="es-ES" sz="2000" dirty="0"/>
              <a:t>Lenguaje</a:t>
            </a:r>
          </a:p>
          <a:p>
            <a:pPr lvl="1"/>
            <a:r>
              <a:rPr lang="es-ES" sz="2000" dirty="0"/>
              <a:t>Discriminación por motivos de discapacidad</a:t>
            </a:r>
          </a:p>
          <a:p>
            <a:pPr lvl="1"/>
            <a:r>
              <a:rPr lang="es-ES" sz="2000" dirty="0"/>
              <a:t>Ajustes razonables</a:t>
            </a:r>
          </a:p>
          <a:p>
            <a:pPr lvl="1"/>
            <a:r>
              <a:rPr lang="es-ES" sz="2000" dirty="0"/>
              <a:t>Diseño universal</a:t>
            </a:r>
          </a:p>
          <a:p>
            <a:endParaRPr lang="es-ES" sz="2000" dirty="0"/>
          </a:p>
        </p:txBody>
      </p:sp>
      <p:sp>
        <p:nvSpPr>
          <p:cNvPr id="6" name="Text Placeholder 5">
            <a:extLst>
              <a:ext uri="{FF2B5EF4-FFF2-40B4-BE49-F238E27FC236}">
                <a16:creationId xmlns:a16="http://schemas.microsoft.com/office/drawing/2014/main" id="{42FDC0A3-807E-9248-BB9A-23163F9816DE}"/>
              </a:ext>
            </a:extLst>
          </p:cNvPr>
          <p:cNvSpPr>
            <a:spLocks noGrp="1"/>
          </p:cNvSpPr>
          <p:nvPr>
            <p:ph type="body" sz="quarter" idx="13"/>
          </p:nvPr>
        </p:nvSpPr>
        <p:spPr/>
        <p:txBody>
          <a:bodyPr/>
          <a:lstStyle/>
          <a:p>
            <a:r>
              <a:rPr lang="es-ES" dirty="0"/>
              <a:t>Artículo 2 - Definiciones</a:t>
            </a:r>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s-ES" sz="2800" dirty="0"/>
              <a:t>Presentación: Los artículos de la CDPD - 3</a:t>
            </a:r>
          </a:p>
        </p:txBody>
      </p:sp>
    </p:spTree>
    <p:extLst>
      <p:ext uri="{BB962C8B-B14F-4D97-AF65-F5344CB8AC3E}">
        <p14:creationId xmlns:p14="http://schemas.microsoft.com/office/powerpoint/2010/main" val="9557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E5A8D-E66D-CF47-82C8-8FF75C646D20}"/>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42BCAF26-ECB9-9E46-80D3-FD8F645D475E}"/>
              </a:ext>
            </a:extLst>
          </p:cNvPr>
          <p:cNvSpPr>
            <a:spLocks noGrp="1"/>
          </p:cNvSpPr>
          <p:nvPr>
            <p:ph type="body" sz="quarter" idx="13"/>
          </p:nvPr>
        </p:nvSpPr>
        <p:spPr>
          <a:xfrm>
            <a:off x="564357" y="1003764"/>
            <a:ext cx="11174400" cy="360000"/>
          </a:xfrm>
        </p:spPr>
        <p:txBody>
          <a:bodyPr/>
          <a:lstStyle/>
          <a:p>
            <a:r>
              <a:rPr lang="en-US" dirty="0"/>
              <a:t>Al </a:t>
            </a:r>
            <a:r>
              <a:rPr lang="en-US" dirty="0" err="1"/>
              <a:t>finalizar</a:t>
            </a:r>
            <a:r>
              <a:rPr lang="en-US" dirty="0"/>
              <a:t> la </a:t>
            </a:r>
            <a:r>
              <a:rPr lang="en-US" dirty="0" err="1"/>
              <a:t>formación</a:t>
            </a:r>
            <a:r>
              <a:rPr lang="en-US" dirty="0"/>
              <a:t>, </a:t>
            </a:r>
            <a:r>
              <a:rPr lang="en-US" sz="2000" dirty="0" err="1"/>
              <a:t>los</a:t>
            </a:r>
            <a:r>
              <a:rPr lang="en-US" dirty="0"/>
              <a:t> </a:t>
            </a:r>
            <a:r>
              <a:rPr lang="en-US" dirty="0" err="1"/>
              <a:t>participantes</a:t>
            </a:r>
            <a:r>
              <a:rPr lang="en-US" dirty="0"/>
              <a:t> </a:t>
            </a:r>
            <a:r>
              <a:rPr lang="en-US" dirty="0" err="1"/>
              <a:t>deben</a:t>
            </a:r>
            <a:r>
              <a:rPr lang="en-US" dirty="0"/>
              <a:t>:</a:t>
            </a:r>
          </a:p>
        </p:txBody>
      </p:sp>
      <p:sp>
        <p:nvSpPr>
          <p:cNvPr id="4" name="Content Placeholder 3">
            <a:extLst>
              <a:ext uri="{FF2B5EF4-FFF2-40B4-BE49-F238E27FC236}">
                <a16:creationId xmlns:a16="http://schemas.microsoft.com/office/drawing/2014/main" id="{FB7A66E5-3522-1440-980C-826AA4CC0A09}"/>
              </a:ext>
            </a:extLst>
          </p:cNvPr>
          <p:cNvSpPr>
            <a:spLocks noGrp="1"/>
          </p:cNvSpPr>
          <p:nvPr>
            <p:ph sz="quarter" idx="14"/>
          </p:nvPr>
        </p:nvSpPr>
        <p:spPr>
          <a:xfrm>
            <a:off x="507195" y="1733550"/>
            <a:ext cx="10999005" cy="4277638"/>
          </a:xfrm>
        </p:spPr>
        <p:txBody>
          <a:bodyPr/>
          <a:lstStyle/>
          <a:p>
            <a:pPr lvl="0" algn="just"/>
            <a:r>
              <a:rPr lang="es-ES" sz="2000" dirty="0"/>
              <a:t>Entender los conceptos de discriminación y de denegación de los derechos; </a:t>
            </a:r>
            <a:endParaRPr lang="en-US" sz="2000" dirty="0"/>
          </a:p>
          <a:p>
            <a:pPr lvl="0" algn="just" fontAlgn="base"/>
            <a:r>
              <a:rPr lang="es-ES" sz="2000" dirty="0"/>
              <a:t>Entender el concepto de discapacidad; </a:t>
            </a:r>
          </a:p>
          <a:p>
            <a:pPr lvl="0" algn="just" fontAlgn="base"/>
            <a:r>
              <a:rPr lang="es-ES" sz="2000" dirty="0"/>
              <a:t>Conocer la Convención sobre los derechos de las personas con discapacidad (CDPD) y cómo este instrumento es fundamental para el respeto, la protección y el ejercicio de los derechos humanos de las personas con discapacidad; </a:t>
            </a:r>
          </a:p>
          <a:p>
            <a:pPr lvl="0" algn="just" fontAlgn="base"/>
            <a:r>
              <a:rPr lang="es-ES" sz="2000" dirty="0"/>
              <a:t>Ser capaces de aplicar el conocimiento de la CDPD a casos de la vida real e identificar la violación de los derechos de las personas con discapacidad; </a:t>
            </a:r>
          </a:p>
          <a:p>
            <a:pPr lvl="0" algn="just" fontAlgn="base"/>
            <a:r>
              <a:rPr lang="es-ES" sz="2000" dirty="0"/>
              <a:t>Ser capaces de identificar maneras concretas de respetar y defender los derechos de las personas con discapacidad psicosocial, intelectual o cognitiva. </a:t>
            </a:r>
          </a:p>
          <a:p>
            <a:pPr algn="just"/>
            <a:endParaRPr lang="en-US" sz="2000" dirty="0"/>
          </a:p>
        </p:txBody>
      </p:sp>
      <p:sp>
        <p:nvSpPr>
          <p:cNvPr id="5" name="Title 4">
            <a:extLst>
              <a:ext uri="{FF2B5EF4-FFF2-40B4-BE49-F238E27FC236}">
                <a16:creationId xmlns:a16="http://schemas.microsoft.com/office/drawing/2014/main" id="{78094279-6168-9547-B4C3-E7E852B14B99}"/>
              </a:ext>
            </a:extLst>
          </p:cNvPr>
          <p:cNvSpPr>
            <a:spLocks noGrp="1"/>
          </p:cNvSpPr>
          <p:nvPr>
            <p:ph type="title"/>
          </p:nvPr>
        </p:nvSpPr>
        <p:spPr/>
        <p:txBody>
          <a:bodyPr/>
          <a:lstStyle/>
          <a:p>
            <a:r>
              <a:rPr lang="en-US" sz="2800" dirty="0" err="1"/>
              <a:t>Objetivos</a:t>
            </a:r>
            <a:r>
              <a:rPr lang="en-US" sz="2800" dirty="0"/>
              <a:t> de </a:t>
            </a:r>
            <a:r>
              <a:rPr lang="en-US" sz="2800" dirty="0" err="1"/>
              <a:t>aprendizaje</a:t>
            </a:r>
            <a:r>
              <a:rPr lang="en-US" sz="2800" dirty="0"/>
              <a:t> del </a:t>
            </a:r>
            <a:r>
              <a:rPr lang="en-US" sz="2800" dirty="0" err="1"/>
              <a:t>módulo</a:t>
            </a:r>
            <a:endParaRPr lang="en-US" sz="2800" dirty="0"/>
          </a:p>
        </p:txBody>
      </p:sp>
    </p:spTree>
    <p:extLst>
      <p:ext uri="{BB962C8B-B14F-4D97-AF65-F5344CB8AC3E}">
        <p14:creationId xmlns:p14="http://schemas.microsoft.com/office/powerpoint/2010/main" val="1415853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1CE5A-2644-4A18-A8C6-5A3A3D1A4AC8}"/>
              </a:ext>
            </a:extLst>
          </p:cNvPr>
          <p:cNvSpPr>
            <a:spLocks noGrp="1"/>
          </p:cNvSpPr>
          <p:nvPr>
            <p:ph idx="1"/>
          </p:nvPr>
        </p:nvSpPr>
        <p:spPr/>
        <p:txBody>
          <a:bodyPr/>
          <a:lstStyle/>
          <a:p>
            <a:r>
              <a:rPr lang="es-ES" sz="2000" dirty="0"/>
              <a:t>Los principios generales que guían la Convención se inspiran, en muchos sentidos, en la DUDH</a:t>
            </a:r>
            <a:r>
              <a:rPr lang="en-US" sz="2000" dirty="0"/>
              <a:t>. </a:t>
            </a:r>
          </a:p>
          <a:p>
            <a:r>
              <a:rPr lang="es-ES" sz="2000" dirty="0"/>
              <a:t>La CDPD aplica específicamente estos principios a las vidas de las personas con discapacidad</a:t>
            </a:r>
            <a:r>
              <a:rPr lang="en-US" sz="2000" dirty="0"/>
              <a:t>.</a:t>
            </a:r>
          </a:p>
          <a:p>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3 - </a:t>
            </a:r>
            <a:r>
              <a:rPr lang="en-US" dirty="0" err="1"/>
              <a:t>Principios</a:t>
            </a:r>
            <a:r>
              <a:rPr lang="en-US" dirty="0"/>
              <a:t> </a:t>
            </a:r>
            <a:r>
              <a:rPr lang="en-US" dirty="0" err="1"/>
              <a:t>generales</a:t>
            </a:r>
            <a:r>
              <a:rPr lang="en-US" dirty="0"/>
              <a:t> (a)</a:t>
            </a:r>
          </a:p>
        </p:txBody>
      </p:sp>
    </p:spTree>
    <p:extLst>
      <p:ext uri="{BB962C8B-B14F-4D97-AF65-F5344CB8AC3E}">
        <p14:creationId xmlns:p14="http://schemas.microsoft.com/office/powerpoint/2010/main" val="18705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B1017-D01B-4A99-95D2-60A48472D1B0}"/>
              </a:ext>
            </a:extLst>
          </p:cNvPr>
          <p:cNvSpPr>
            <a:spLocks noGrp="1"/>
          </p:cNvSpPr>
          <p:nvPr>
            <p:ph idx="1"/>
          </p:nvPr>
        </p:nvSpPr>
        <p:spPr>
          <a:xfrm>
            <a:off x="609600" y="1428750"/>
            <a:ext cx="10877550" cy="4344510"/>
          </a:xfrm>
        </p:spPr>
        <p:txBody>
          <a:bodyPr/>
          <a:lstStyle/>
          <a:p>
            <a:pPr lvl="0" algn="just"/>
            <a:r>
              <a:rPr lang="es-ES" sz="2000" dirty="0"/>
              <a:t>Principios generales:</a:t>
            </a:r>
          </a:p>
          <a:p>
            <a:pPr lvl="0" algn="just"/>
            <a:r>
              <a:rPr lang="es-ES" sz="2000" dirty="0"/>
              <a:t>El respeto de la dignidad inherente, la autonomía individual, incluida la libertad de tomar las propias decisiones, y la independencia de las personas</a:t>
            </a:r>
            <a:r>
              <a:rPr lang="en-GB" sz="2000" dirty="0"/>
              <a:t>.</a:t>
            </a:r>
            <a:endParaRPr lang="x-none" sz="2000" dirty="0"/>
          </a:p>
          <a:p>
            <a:pPr lvl="0" algn="just"/>
            <a:r>
              <a:rPr lang="es-ES" sz="2000" dirty="0"/>
              <a:t>La no discriminación. </a:t>
            </a:r>
          </a:p>
          <a:p>
            <a:pPr lvl="0" algn="just"/>
            <a:r>
              <a:rPr lang="es-ES" sz="2000" dirty="0"/>
              <a:t>La participación y la inclusión plenas y efectivas en la sociedad.</a:t>
            </a:r>
          </a:p>
          <a:p>
            <a:pPr lvl="0" algn="just"/>
            <a:r>
              <a:rPr lang="es-ES" sz="2000" dirty="0"/>
              <a:t>El respeto por la diferencia y la aceptación de las personas con discapacidad como parte de la diversidad y la condición humanas. </a:t>
            </a:r>
          </a:p>
          <a:p>
            <a:pPr lvl="0" algn="just"/>
            <a:r>
              <a:rPr lang="es-ES" sz="2000" dirty="0"/>
              <a:t>La igualdad de oportunidades. </a:t>
            </a:r>
          </a:p>
          <a:p>
            <a:pPr lvl="0" algn="just"/>
            <a:r>
              <a:rPr lang="es-ES" sz="2000" dirty="0"/>
              <a:t>La igualdad entre hombres y mujeres. </a:t>
            </a:r>
          </a:p>
          <a:p>
            <a:pPr lvl="0" algn="just"/>
            <a:r>
              <a:rPr lang="es-ES" sz="2000" dirty="0"/>
              <a:t>El respeto a la evolución de las facultades de los niños y las niñas con discapacidad, y el derecho a preservar su identidad. </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- 5</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3 - </a:t>
            </a:r>
            <a:r>
              <a:rPr lang="en-US" dirty="0" err="1"/>
              <a:t>Principios</a:t>
            </a:r>
            <a:r>
              <a:rPr lang="en-US" dirty="0"/>
              <a:t> </a:t>
            </a:r>
            <a:r>
              <a:rPr lang="en-US" dirty="0" err="1"/>
              <a:t>generales</a:t>
            </a:r>
            <a:r>
              <a:rPr lang="en-US" dirty="0"/>
              <a:t> (b)</a:t>
            </a:r>
          </a:p>
        </p:txBody>
      </p:sp>
    </p:spTree>
    <p:extLst>
      <p:ext uri="{BB962C8B-B14F-4D97-AF65-F5344CB8AC3E}">
        <p14:creationId xmlns:p14="http://schemas.microsoft.com/office/powerpoint/2010/main" val="391293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7F1A7-FFB8-4C3D-BE53-2751999B748B}"/>
              </a:ext>
            </a:extLst>
          </p:cNvPr>
          <p:cNvSpPr>
            <a:spLocks noGrp="1"/>
          </p:cNvSpPr>
          <p:nvPr>
            <p:ph idx="1"/>
          </p:nvPr>
        </p:nvSpPr>
        <p:spPr>
          <a:xfrm>
            <a:off x="507205" y="1739788"/>
            <a:ext cx="10637045" cy="4500000"/>
          </a:xfrm>
        </p:spPr>
        <p:txBody>
          <a:bodyPr/>
          <a:lstStyle/>
          <a:p>
            <a:pPr algn="just"/>
            <a:endParaRPr lang="en-GB" sz="2000" dirty="0"/>
          </a:p>
          <a:p>
            <a:pPr algn="just"/>
            <a:r>
              <a:rPr lang="es-ES" sz="2000" dirty="0"/>
              <a:t>El artículo 3 es la base de toda la CDPD</a:t>
            </a:r>
            <a:r>
              <a:rPr lang="en-GB" sz="2000" dirty="0"/>
              <a:t>. </a:t>
            </a:r>
          </a:p>
          <a:p>
            <a:pPr algn="just"/>
            <a:r>
              <a:rPr lang="es-ES" sz="2000" dirty="0"/>
              <a:t>Es particularmente importante porque el resto de los artículos de la Convención se interpretan teniendo en cuenta los principios del artículo 3</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- 6</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3 - </a:t>
            </a:r>
            <a:r>
              <a:rPr lang="en-US" dirty="0" err="1"/>
              <a:t>Principios</a:t>
            </a:r>
            <a:r>
              <a:rPr lang="en-US" dirty="0"/>
              <a:t> </a:t>
            </a:r>
            <a:r>
              <a:rPr lang="en-US" dirty="0" err="1"/>
              <a:t>generales</a:t>
            </a:r>
            <a:r>
              <a:rPr lang="en-US" dirty="0"/>
              <a:t> (c)</a:t>
            </a:r>
          </a:p>
        </p:txBody>
      </p:sp>
    </p:spTree>
    <p:extLst>
      <p:ext uri="{BB962C8B-B14F-4D97-AF65-F5344CB8AC3E}">
        <p14:creationId xmlns:p14="http://schemas.microsoft.com/office/powerpoint/2010/main" val="2945042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AFAB7-5DF3-4D4C-ADF5-0A8B1D364B4B}"/>
              </a:ext>
            </a:extLst>
          </p:cNvPr>
          <p:cNvSpPr>
            <a:spLocks noGrp="1"/>
          </p:cNvSpPr>
          <p:nvPr>
            <p:ph idx="1"/>
          </p:nvPr>
        </p:nvSpPr>
        <p:spPr>
          <a:xfrm>
            <a:off x="507205" y="1739788"/>
            <a:ext cx="10941845" cy="4013312"/>
          </a:xfrm>
        </p:spPr>
        <p:txBody>
          <a:bodyPr/>
          <a:lstStyle/>
          <a:p>
            <a:pPr algn="just"/>
            <a:r>
              <a:rPr lang="es-ES" sz="2000" dirty="0"/>
              <a:t>El artículo 4 establece la obligación de los gobiernos de respetar, proteger y satisfacer los derechos recogidos en la CDPD. Se les requiere hacerlo a través de</a:t>
            </a:r>
            <a:r>
              <a:rPr lang="en-GB" sz="2000" dirty="0"/>
              <a:t>:</a:t>
            </a:r>
            <a:endParaRPr lang="x-none" sz="2000" dirty="0"/>
          </a:p>
          <a:p>
            <a:pPr lvl="3" algn="just"/>
            <a:r>
              <a:rPr lang="en-GB" sz="2000" dirty="0" err="1"/>
              <a:t>leyes</a:t>
            </a:r>
            <a:endParaRPr lang="x-none" sz="2000" dirty="0"/>
          </a:p>
          <a:p>
            <a:pPr lvl="3" algn="just"/>
            <a:r>
              <a:rPr lang="en-GB" sz="2000" dirty="0" err="1"/>
              <a:t>políticas</a:t>
            </a:r>
            <a:endParaRPr lang="x-none" sz="2000" dirty="0"/>
          </a:p>
          <a:p>
            <a:pPr lvl="3" algn="just"/>
            <a:r>
              <a:rPr lang="en-GB" sz="2000" dirty="0" err="1"/>
              <a:t>educación</a:t>
            </a:r>
            <a:r>
              <a:rPr lang="en-GB" sz="2000" dirty="0"/>
              <a:t> I </a:t>
            </a:r>
            <a:r>
              <a:rPr lang="en-GB" sz="2000" dirty="0" err="1"/>
              <a:t>formación</a:t>
            </a:r>
            <a:endParaRPr lang="x-none" sz="2000" dirty="0"/>
          </a:p>
          <a:p>
            <a:pPr lvl="3" algn="just"/>
            <a:r>
              <a:rPr lang="en-GB" sz="2000" dirty="0" err="1"/>
              <a:t>otras</a:t>
            </a:r>
            <a:r>
              <a:rPr lang="en-GB" sz="2000" dirty="0"/>
              <a:t> </a:t>
            </a:r>
            <a:r>
              <a:rPr lang="en-GB" sz="2000" dirty="0" err="1"/>
              <a:t>acciones</a:t>
            </a:r>
            <a:r>
              <a:rPr lang="en-GB" sz="2000" dirty="0"/>
              <a:t>.</a:t>
            </a:r>
            <a:endParaRPr lang="x-none" sz="2000" dirty="0"/>
          </a:p>
          <a:p>
            <a:pPr algn="just"/>
            <a:r>
              <a:rPr lang="es-ES" sz="2000" dirty="0"/>
              <a:t>Este artículo requiere a los gobiernos que impliquen a las personas con discapacidad y soliciten su opinión a la hora de crear nuevas leyes y políticas</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- 7</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p:txBody>
          <a:bodyPr/>
          <a:lstStyle/>
          <a:p>
            <a:r>
              <a:rPr lang="en-US" dirty="0" err="1"/>
              <a:t>Artículo</a:t>
            </a:r>
            <a:r>
              <a:rPr lang="en-US" dirty="0"/>
              <a:t> 4 - </a:t>
            </a:r>
            <a:r>
              <a:rPr lang="en-US" dirty="0" err="1"/>
              <a:t>Obligaciones</a:t>
            </a:r>
            <a:r>
              <a:rPr lang="en-US" dirty="0"/>
              <a:t> de </a:t>
            </a:r>
            <a:r>
              <a:rPr lang="en-US" dirty="0" err="1"/>
              <a:t>los</a:t>
            </a:r>
            <a:r>
              <a:rPr lang="en-US" dirty="0"/>
              <a:t> </a:t>
            </a:r>
            <a:r>
              <a:rPr lang="en-US" dirty="0" err="1"/>
              <a:t>gobiernos</a:t>
            </a:r>
            <a:r>
              <a:rPr lang="en-US" dirty="0"/>
              <a:t> (a)</a:t>
            </a:r>
          </a:p>
        </p:txBody>
      </p:sp>
    </p:spTree>
    <p:extLst>
      <p:ext uri="{BB962C8B-B14F-4D97-AF65-F5344CB8AC3E}">
        <p14:creationId xmlns:p14="http://schemas.microsoft.com/office/powerpoint/2010/main" val="1325648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73BE1-218E-4760-BD78-34801B51AA13}"/>
              </a:ext>
            </a:extLst>
          </p:cNvPr>
          <p:cNvSpPr>
            <a:spLocks noGrp="1"/>
          </p:cNvSpPr>
          <p:nvPr>
            <p:ph idx="1"/>
          </p:nvPr>
        </p:nvSpPr>
        <p:spPr>
          <a:xfrm>
            <a:off x="628650" y="1739788"/>
            <a:ext cx="10858500" cy="4500000"/>
          </a:xfrm>
        </p:spPr>
        <p:txBody>
          <a:bodyPr/>
          <a:lstStyle/>
          <a:p>
            <a:pPr algn="just"/>
            <a:r>
              <a:rPr lang="es-ES" sz="2000" dirty="0"/>
              <a:t>Esta convención demuestra que ahora hay una nueva manera de concebir la discapacidad. En el pasado, la opinión generalizada era que la discapacidad solo era un tema de salud o un «defecto».</a:t>
            </a:r>
          </a:p>
          <a:p>
            <a:pPr algn="just"/>
            <a:r>
              <a:rPr lang="es-ES" sz="2000" dirty="0"/>
              <a:t>La CDPD nos demuestra que la discapacidad no consiste únicamente en ofrecer a las personas tratamientos y servicios de salud</a:t>
            </a:r>
            <a:r>
              <a:rPr lang="en-GB" sz="2000" dirty="0"/>
              <a:t>. </a:t>
            </a:r>
          </a:p>
          <a:p>
            <a:pPr algn="just"/>
            <a:r>
              <a:rPr lang="es-ES" sz="2000" dirty="0"/>
              <a:t>Se trata de proporcionar a las personas con discapacidad oportunidades de trabajo, educación, vivienda y servicios sociales</a:t>
            </a:r>
            <a:r>
              <a:rPr lang="en-GB" sz="2000" dirty="0"/>
              <a:t>. </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- 8</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4 - </a:t>
            </a:r>
            <a:r>
              <a:rPr lang="en-US" dirty="0" err="1"/>
              <a:t>Obligaciones</a:t>
            </a:r>
            <a:r>
              <a:rPr lang="en-US" dirty="0"/>
              <a:t> de </a:t>
            </a:r>
            <a:r>
              <a:rPr lang="en-US" dirty="0" err="1"/>
              <a:t>los</a:t>
            </a:r>
            <a:r>
              <a:rPr lang="en-US" dirty="0"/>
              <a:t> </a:t>
            </a:r>
            <a:r>
              <a:rPr lang="en-US" dirty="0" err="1"/>
              <a:t>gobiernos</a:t>
            </a:r>
            <a:r>
              <a:rPr lang="en-US" dirty="0"/>
              <a:t> (b)</a:t>
            </a:r>
          </a:p>
        </p:txBody>
      </p:sp>
    </p:spTree>
    <p:extLst>
      <p:ext uri="{BB962C8B-B14F-4D97-AF65-F5344CB8AC3E}">
        <p14:creationId xmlns:p14="http://schemas.microsoft.com/office/powerpoint/2010/main" val="1602185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A8D71-675A-4669-B66B-099B2B7BE068}"/>
              </a:ext>
            </a:extLst>
          </p:cNvPr>
          <p:cNvSpPr>
            <a:spLocks noGrp="1"/>
          </p:cNvSpPr>
          <p:nvPr>
            <p:ph idx="1"/>
          </p:nvPr>
        </p:nvSpPr>
        <p:spPr/>
        <p:txBody>
          <a:bodyPr/>
          <a:lstStyle/>
          <a:p>
            <a:r>
              <a:rPr lang="es-ES" sz="2000" dirty="0"/>
              <a:t>La discapacidad no es solo responsabilidad de los trabajadores y otros profesionales sanitarios, sino del conjunto de la sociedad</a:t>
            </a:r>
            <a:r>
              <a:rPr lang="en-GB" sz="2000" dirty="0"/>
              <a:t>. </a:t>
            </a:r>
            <a:endParaRPr lang="x-none" sz="2000" dirty="0"/>
          </a:p>
          <a:p>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- 9</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p:txBody>
          <a:bodyPr/>
          <a:lstStyle/>
          <a:p>
            <a:r>
              <a:rPr lang="en-US" dirty="0" err="1"/>
              <a:t>Artículo</a:t>
            </a:r>
            <a:r>
              <a:rPr lang="en-US" dirty="0"/>
              <a:t> 4 - </a:t>
            </a:r>
            <a:r>
              <a:rPr lang="en-US" dirty="0" err="1"/>
              <a:t>Obligaciones</a:t>
            </a:r>
            <a:r>
              <a:rPr lang="en-US" dirty="0"/>
              <a:t> de </a:t>
            </a:r>
            <a:r>
              <a:rPr lang="en-US" dirty="0" err="1"/>
              <a:t>los</a:t>
            </a:r>
            <a:r>
              <a:rPr lang="en-US" dirty="0"/>
              <a:t> </a:t>
            </a:r>
            <a:r>
              <a:rPr lang="en-US" dirty="0" err="1"/>
              <a:t>gobiernos</a:t>
            </a:r>
            <a:r>
              <a:rPr lang="en-US" dirty="0"/>
              <a:t> (c)</a:t>
            </a:r>
          </a:p>
        </p:txBody>
      </p:sp>
    </p:spTree>
    <p:extLst>
      <p:ext uri="{BB962C8B-B14F-4D97-AF65-F5344CB8AC3E}">
        <p14:creationId xmlns:p14="http://schemas.microsoft.com/office/powerpoint/2010/main" val="3662635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FB4EF-126D-4A9C-9C2D-04E0D30A4385}"/>
              </a:ext>
            </a:extLst>
          </p:cNvPr>
          <p:cNvSpPr>
            <a:spLocks noGrp="1"/>
          </p:cNvSpPr>
          <p:nvPr>
            <p:ph idx="1"/>
          </p:nvPr>
        </p:nvSpPr>
        <p:spPr>
          <a:xfrm>
            <a:off x="507205" y="1739788"/>
            <a:ext cx="10941845" cy="4500000"/>
          </a:xfrm>
        </p:spPr>
        <p:txBody>
          <a:bodyPr/>
          <a:lstStyle/>
          <a:p>
            <a:pPr algn="just"/>
            <a:r>
              <a:rPr lang="es-ES" sz="2000" dirty="0"/>
              <a:t>Los gobiernos tienen la importante responsabilidad de cambiar las leyes obsoletas</a:t>
            </a:r>
            <a:r>
              <a:rPr lang="en-GB" sz="2000" dirty="0"/>
              <a:t>. </a:t>
            </a:r>
          </a:p>
          <a:p>
            <a:pPr algn="just"/>
            <a:r>
              <a:rPr lang="es-ES" sz="2000" dirty="0"/>
              <a:t>Las leyes existentes suelen basarse en estereotipos negativos de personas con discapacidad psicosocial, intelectual o cognitiva</a:t>
            </a:r>
            <a:r>
              <a:rPr lang="en-GB" sz="2000" dirty="0"/>
              <a:t>. </a:t>
            </a:r>
          </a:p>
          <a:p>
            <a:pPr algn="just"/>
            <a:r>
              <a:rPr lang="es-ES" sz="2000" dirty="0"/>
              <a:t>A estas personas se les niegan derechos básicos.</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- 10</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4 - </a:t>
            </a:r>
            <a:r>
              <a:rPr lang="en-US" dirty="0" err="1"/>
              <a:t>Obligaciones</a:t>
            </a:r>
            <a:r>
              <a:rPr lang="en-US" dirty="0"/>
              <a:t> de </a:t>
            </a:r>
            <a:r>
              <a:rPr lang="en-US" dirty="0" err="1"/>
              <a:t>los</a:t>
            </a:r>
            <a:r>
              <a:rPr lang="en-US" dirty="0"/>
              <a:t> </a:t>
            </a:r>
            <a:r>
              <a:rPr lang="en-US" dirty="0" err="1"/>
              <a:t>gobiernos</a:t>
            </a:r>
            <a:r>
              <a:rPr lang="en-US" dirty="0"/>
              <a:t> (d)</a:t>
            </a:r>
          </a:p>
        </p:txBody>
      </p:sp>
    </p:spTree>
    <p:extLst>
      <p:ext uri="{BB962C8B-B14F-4D97-AF65-F5344CB8AC3E}">
        <p14:creationId xmlns:p14="http://schemas.microsoft.com/office/powerpoint/2010/main" val="525802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F5FDC-5F79-400A-B9E7-40CD86C48B2A}"/>
              </a:ext>
            </a:extLst>
          </p:cNvPr>
          <p:cNvSpPr>
            <a:spLocks noGrp="1"/>
          </p:cNvSpPr>
          <p:nvPr>
            <p:ph idx="1"/>
          </p:nvPr>
        </p:nvSpPr>
        <p:spPr/>
        <p:txBody>
          <a:bodyPr/>
          <a:lstStyle/>
          <a:p>
            <a:pPr algn="just"/>
            <a:r>
              <a:rPr lang="es-ES" sz="2000" dirty="0"/>
              <a:t>Este artículo implica que se requiere a los estados</a:t>
            </a:r>
            <a:r>
              <a:rPr lang="en-GB" sz="2000" dirty="0"/>
              <a:t>:</a:t>
            </a:r>
          </a:p>
          <a:p>
            <a:pPr lvl="2" algn="just"/>
            <a:r>
              <a:rPr lang="es-ES" sz="2000" dirty="0"/>
              <a:t>Reconocer que todas las personas son iguales.</a:t>
            </a:r>
          </a:p>
          <a:p>
            <a:pPr lvl="2" algn="just"/>
            <a:r>
              <a:rPr lang="es-ES" sz="2000" dirty="0"/>
              <a:t>Evitar y prohibir la discriminación.</a:t>
            </a:r>
          </a:p>
          <a:p>
            <a:pPr lvl="2" algn="just"/>
            <a:r>
              <a:rPr lang="es-ES" sz="2000" dirty="0"/>
              <a:t>Asegurarse de que las leyes protegen contra la discriminación a las personas con discapacidad</a:t>
            </a:r>
            <a:r>
              <a:rPr lang="en-GB" sz="2000" dirty="0"/>
              <a:t>.</a:t>
            </a:r>
          </a:p>
          <a:p>
            <a:pPr algn="just"/>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- 11</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5 - </a:t>
            </a:r>
            <a:r>
              <a:rPr lang="en-US" dirty="0" err="1"/>
              <a:t>Igualdad</a:t>
            </a:r>
            <a:r>
              <a:rPr lang="en-US" dirty="0"/>
              <a:t> y no </a:t>
            </a:r>
            <a:r>
              <a:rPr lang="en-US" dirty="0" err="1"/>
              <a:t>discriminación</a:t>
            </a:r>
            <a:r>
              <a:rPr lang="en-US" dirty="0"/>
              <a:t> (a)</a:t>
            </a:r>
          </a:p>
        </p:txBody>
      </p:sp>
    </p:spTree>
    <p:extLst>
      <p:ext uri="{BB962C8B-B14F-4D97-AF65-F5344CB8AC3E}">
        <p14:creationId xmlns:p14="http://schemas.microsoft.com/office/powerpoint/2010/main" val="2966217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2AC24-6816-48F9-AE80-4D04857C8A23}"/>
              </a:ext>
            </a:extLst>
          </p:cNvPr>
          <p:cNvSpPr>
            <a:spLocks noGrp="1"/>
          </p:cNvSpPr>
          <p:nvPr>
            <p:ph idx="1"/>
          </p:nvPr>
        </p:nvSpPr>
        <p:spPr>
          <a:xfrm>
            <a:off x="507205" y="1739788"/>
            <a:ext cx="10789445" cy="4500000"/>
          </a:xfrm>
        </p:spPr>
        <p:txBody>
          <a:bodyPr/>
          <a:lstStyle/>
          <a:p>
            <a:pPr algn="just"/>
            <a:r>
              <a:rPr lang="es-ES" sz="2000" dirty="0"/>
              <a:t>Ejemplos de acciones que pueden ser tomadas por los Estados:</a:t>
            </a:r>
          </a:p>
          <a:p>
            <a:pPr lvl="4" algn="just"/>
            <a:r>
              <a:rPr lang="es-ES" sz="2000" dirty="0"/>
              <a:t>La discriminación de las personas con discapacidad por parte de las empresas debe ser sancionada.  </a:t>
            </a:r>
          </a:p>
          <a:p>
            <a:pPr lvl="4" algn="just"/>
            <a:r>
              <a:rPr lang="es-ES" sz="2000" dirty="0"/>
              <a:t>Las leyes que autorizan a tratar a las personas con discapacidad psicosocial, intelectual o cognitiva sin su consentimiento deben derogarse. </a:t>
            </a:r>
          </a:p>
          <a:p>
            <a:pPr lvl="4" algn="just"/>
            <a:r>
              <a:rPr lang="es-ES" sz="2000" dirty="0"/>
              <a:t>Se deben realizar ajustes razonables para dar cabida a personas con discapacidad.</a:t>
            </a:r>
          </a:p>
          <a:p>
            <a:pPr lvl="4" algn="just"/>
            <a:r>
              <a:rPr lang="es-ES" sz="2000" dirty="0"/>
              <a:t>Incluso si las leyes no parecen aparentemente discriminatorias, los gobiernos deben asegurarse de que no tengan un efecto discriminatorio sobre las personas con discapacidad</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- 12</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5 - </a:t>
            </a:r>
            <a:r>
              <a:rPr lang="en-US" dirty="0" err="1"/>
              <a:t>Igualdad</a:t>
            </a:r>
            <a:r>
              <a:rPr lang="en-US" dirty="0"/>
              <a:t> y no </a:t>
            </a:r>
            <a:r>
              <a:rPr lang="en-US" dirty="0" err="1"/>
              <a:t>discriminación</a:t>
            </a:r>
            <a:r>
              <a:rPr lang="en-US" dirty="0"/>
              <a:t> (b)</a:t>
            </a:r>
          </a:p>
        </p:txBody>
      </p:sp>
    </p:spTree>
    <p:extLst>
      <p:ext uri="{BB962C8B-B14F-4D97-AF65-F5344CB8AC3E}">
        <p14:creationId xmlns:p14="http://schemas.microsoft.com/office/powerpoint/2010/main" val="1295806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57AAF-092F-4B8C-8B4B-7441FF0FC377}"/>
              </a:ext>
            </a:extLst>
          </p:cNvPr>
          <p:cNvSpPr>
            <a:spLocks noGrp="1"/>
          </p:cNvSpPr>
          <p:nvPr>
            <p:ph idx="1"/>
          </p:nvPr>
        </p:nvSpPr>
        <p:spPr>
          <a:xfrm>
            <a:off x="507205" y="1739788"/>
            <a:ext cx="10656095" cy="4500000"/>
          </a:xfrm>
        </p:spPr>
        <p:txBody>
          <a:bodyPr/>
          <a:lstStyle/>
          <a:p>
            <a:pPr algn="just"/>
            <a:r>
              <a:rPr lang="es-ES" sz="2000" dirty="0"/>
              <a:t>Este artículo también explica que cuando los países adoptan medidas e incorporan adaptaciones específicas para las personas con discapacidad, pero con el objetivo de lograr su igualdad con la población general, NO se considera discriminación hacia las personas con discapacidad</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- 13</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5 - </a:t>
            </a:r>
            <a:r>
              <a:rPr lang="en-US" dirty="0" err="1"/>
              <a:t>Igualdad</a:t>
            </a:r>
            <a:r>
              <a:rPr lang="en-US" dirty="0"/>
              <a:t> y no </a:t>
            </a:r>
            <a:r>
              <a:rPr lang="en-US" dirty="0" err="1"/>
              <a:t>discriminación</a:t>
            </a:r>
            <a:r>
              <a:rPr lang="en-US" dirty="0"/>
              <a:t> (c)</a:t>
            </a:r>
          </a:p>
        </p:txBody>
      </p:sp>
    </p:spTree>
    <p:extLst>
      <p:ext uri="{BB962C8B-B14F-4D97-AF65-F5344CB8AC3E}">
        <p14:creationId xmlns:p14="http://schemas.microsoft.com/office/powerpoint/2010/main" val="414706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41334E-EDBA-0247-8AA7-211809A54E41}"/>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7</a:t>
            </a:fld>
            <a:endParaRPr lang="en-US"/>
          </a:p>
        </p:txBody>
      </p:sp>
      <p:sp>
        <p:nvSpPr>
          <p:cNvPr id="4" name="Content Placeholder 3">
            <a:extLst>
              <a:ext uri="{FF2B5EF4-FFF2-40B4-BE49-F238E27FC236}">
                <a16:creationId xmlns:a16="http://schemas.microsoft.com/office/drawing/2014/main" id="{AA9A7FA5-C595-FA4D-B133-06CAE1445AF8}"/>
              </a:ext>
            </a:extLst>
          </p:cNvPr>
          <p:cNvSpPr>
            <a:spLocks noGrp="1"/>
          </p:cNvSpPr>
          <p:nvPr>
            <p:ph sz="quarter" idx="14"/>
          </p:nvPr>
        </p:nvSpPr>
        <p:spPr>
          <a:xfrm>
            <a:off x="507195" y="1200150"/>
            <a:ext cx="11056155" cy="4811038"/>
          </a:xfrm>
        </p:spPr>
        <p:txBody>
          <a:bodyPr/>
          <a:lstStyle/>
          <a:p>
            <a:pPr algn="just"/>
            <a:r>
              <a:rPr lang="es-ES" sz="2000" b="1" dirty="0"/>
              <a:t>Tema 1.</a:t>
            </a:r>
            <a:r>
              <a:rPr lang="es-ES" sz="2000" dirty="0"/>
              <a:t> Entender la discriminación y la denegación de los derechos (2 horas)  </a:t>
            </a:r>
          </a:p>
          <a:p>
            <a:pPr algn="just"/>
            <a:r>
              <a:rPr lang="es-ES" sz="2000" b="1" dirty="0"/>
              <a:t>Tema 2.</a:t>
            </a:r>
            <a:r>
              <a:rPr lang="es-ES" sz="2000" dirty="0"/>
              <a:t> Entender la discapacidad desde la perspectiva de los derechos humanos (2 horas y 45 minutos)  </a:t>
            </a:r>
          </a:p>
          <a:p>
            <a:pPr algn="just"/>
            <a:r>
              <a:rPr lang="es-ES" sz="2000" b="1" dirty="0"/>
              <a:t>Tema 3.</a:t>
            </a:r>
            <a:r>
              <a:rPr lang="es-ES" sz="2000" dirty="0"/>
              <a:t> La Convención sobre los derechos de las personas con discapacidad (2 horas y 35 minutos) </a:t>
            </a:r>
          </a:p>
          <a:p>
            <a:pPr algn="just"/>
            <a:r>
              <a:rPr lang="es-ES" sz="2000" b="1" dirty="0"/>
              <a:t>Tema 4.</a:t>
            </a:r>
            <a:r>
              <a:rPr lang="es-ES" sz="2000" dirty="0"/>
              <a:t> Aplicar la CDPD a casos de la vida real (40 minutos)  </a:t>
            </a:r>
          </a:p>
          <a:p>
            <a:pPr algn="just"/>
            <a:r>
              <a:rPr lang="es-ES" sz="2000" b="1" dirty="0"/>
              <a:t>Tema 5.</a:t>
            </a:r>
            <a:r>
              <a:rPr lang="es-ES" sz="2000" dirty="0"/>
              <a:t> Profundización en el artículo 12 «Igual reconocimiento como persona ante la ley» (1 hora y 5 minutos)  </a:t>
            </a:r>
          </a:p>
          <a:p>
            <a:pPr algn="just"/>
            <a:r>
              <a:rPr lang="es-ES" sz="2000" b="1" dirty="0"/>
              <a:t>Tema 6. </a:t>
            </a:r>
            <a:r>
              <a:rPr lang="es-ES" sz="2000" dirty="0"/>
              <a:t>Profundización en el artículo 16 «Protección contra la explotación, la violencia y el abuso» (30 minutos) </a:t>
            </a:r>
          </a:p>
          <a:p>
            <a:pPr algn="just"/>
            <a:r>
              <a:rPr lang="es-ES" sz="2000" b="1" dirty="0"/>
              <a:t>Tema 7. </a:t>
            </a:r>
            <a:r>
              <a:rPr lang="es-ES" sz="2000" dirty="0"/>
              <a:t>Profundización en el artículo 19 «El derecho a vivir de manera independiente y a la inclusión en la comunidad» (20 minutos)</a:t>
            </a:r>
          </a:p>
          <a:p>
            <a:pPr algn="just"/>
            <a:r>
              <a:rPr lang="es-ES" sz="2000" b="1" dirty="0"/>
              <a:t>Tema 8.</a:t>
            </a:r>
            <a:r>
              <a:rPr lang="es-ES" sz="2000" dirty="0"/>
              <a:t> Empoderar a las personas para defender los derechos de la CDPD» (2 horas y 5 minutos)  </a:t>
            </a:r>
          </a:p>
          <a:p>
            <a:pPr algn="just"/>
            <a:endParaRPr lang="en-US" sz="2000" dirty="0"/>
          </a:p>
        </p:txBody>
      </p:sp>
      <p:sp>
        <p:nvSpPr>
          <p:cNvPr id="5" name="Title 4">
            <a:extLst>
              <a:ext uri="{FF2B5EF4-FFF2-40B4-BE49-F238E27FC236}">
                <a16:creationId xmlns:a16="http://schemas.microsoft.com/office/drawing/2014/main" id="{C9F7B27E-07F8-8243-A48C-4518543E3A22}"/>
              </a:ext>
            </a:extLst>
          </p:cNvPr>
          <p:cNvSpPr>
            <a:spLocks noGrp="1"/>
          </p:cNvSpPr>
          <p:nvPr>
            <p:ph type="title"/>
          </p:nvPr>
        </p:nvSpPr>
        <p:spPr/>
        <p:txBody>
          <a:bodyPr/>
          <a:lstStyle/>
          <a:p>
            <a:r>
              <a:rPr lang="en-US" sz="2800" dirty="0" err="1"/>
              <a:t>Temas</a:t>
            </a:r>
            <a:r>
              <a:rPr lang="en-US" sz="2800" dirty="0"/>
              <a:t> del </a:t>
            </a:r>
            <a:r>
              <a:rPr lang="en-US" sz="2800" dirty="0" err="1"/>
              <a:t>módulo</a:t>
            </a:r>
            <a:endParaRPr lang="en-US" sz="2800" dirty="0"/>
          </a:p>
        </p:txBody>
      </p:sp>
    </p:spTree>
    <p:extLst>
      <p:ext uri="{BB962C8B-B14F-4D97-AF65-F5344CB8AC3E}">
        <p14:creationId xmlns:p14="http://schemas.microsoft.com/office/powerpoint/2010/main" val="2604676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A861B-69B6-4077-8E3D-3B3B7E261410}"/>
              </a:ext>
            </a:extLst>
          </p:cNvPr>
          <p:cNvSpPr>
            <a:spLocks noGrp="1"/>
          </p:cNvSpPr>
          <p:nvPr>
            <p:ph idx="1"/>
          </p:nvPr>
        </p:nvSpPr>
        <p:spPr>
          <a:xfrm>
            <a:off x="507205" y="1739788"/>
            <a:ext cx="10884695" cy="4500000"/>
          </a:xfrm>
        </p:spPr>
        <p:txBody>
          <a:bodyPr/>
          <a:lstStyle/>
          <a:p>
            <a:pPr algn="just"/>
            <a:r>
              <a:rPr lang="es-ES" sz="2000" dirty="0"/>
              <a:t>La CDPD reconoce que las mujeres con discapacidad sufren una injusticia especial y numerosas formas de discriminación</a:t>
            </a:r>
            <a:r>
              <a:rPr lang="en-GB" sz="2000" dirty="0"/>
              <a:t>.</a:t>
            </a:r>
          </a:p>
          <a:p>
            <a:pPr algn="just"/>
            <a:r>
              <a:rPr lang="en-GB" sz="2000" dirty="0"/>
              <a:t>La </a:t>
            </a:r>
            <a:r>
              <a:rPr lang="en-GB" sz="2000" dirty="0" err="1"/>
              <a:t>Convención</a:t>
            </a:r>
            <a:r>
              <a:rPr lang="en-GB" sz="2000" dirty="0"/>
              <a:t> </a:t>
            </a:r>
            <a:r>
              <a:rPr lang="es-ES" sz="2000" dirty="0"/>
              <a:t>establece que los estados deben velar por que disfruten de los mismos derechos que el resto de las personas</a:t>
            </a:r>
            <a:r>
              <a:rPr lang="en-GB" sz="2000" dirty="0"/>
              <a:t>. </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- 14</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6 - </a:t>
            </a:r>
            <a:r>
              <a:rPr lang="en-US" dirty="0" err="1"/>
              <a:t>Mujeres</a:t>
            </a:r>
            <a:r>
              <a:rPr lang="en-US" dirty="0"/>
              <a:t> con </a:t>
            </a:r>
            <a:r>
              <a:rPr lang="en-US" dirty="0" err="1"/>
              <a:t>discapacidad</a:t>
            </a:r>
            <a:r>
              <a:rPr lang="en-US" dirty="0"/>
              <a:t> </a:t>
            </a:r>
          </a:p>
        </p:txBody>
      </p:sp>
    </p:spTree>
    <p:extLst>
      <p:ext uri="{BB962C8B-B14F-4D97-AF65-F5344CB8AC3E}">
        <p14:creationId xmlns:p14="http://schemas.microsoft.com/office/powerpoint/2010/main" val="3876366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5320E-46D2-4B33-9837-D50B862F3D50}"/>
              </a:ext>
            </a:extLst>
          </p:cNvPr>
          <p:cNvSpPr>
            <a:spLocks noGrp="1"/>
          </p:cNvSpPr>
          <p:nvPr>
            <p:ph idx="1"/>
          </p:nvPr>
        </p:nvSpPr>
        <p:spPr>
          <a:xfrm>
            <a:off x="507205" y="1739788"/>
            <a:ext cx="11018045" cy="4500000"/>
          </a:xfrm>
        </p:spPr>
        <p:txBody>
          <a:bodyPr/>
          <a:lstStyle/>
          <a:p>
            <a:pPr algn="just"/>
            <a:r>
              <a:rPr lang="es-ES" sz="2000" dirty="0"/>
              <a:t>El artículo 7 requiere que, a la hora de adoptar medidas para proteger a los menores con discapacidad, la principal consideración sea su interés</a:t>
            </a:r>
            <a:r>
              <a:rPr lang="en-GB" sz="2000" dirty="0"/>
              <a:t>. </a:t>
            </a:r>
            <a:endParaRPr lang="x-none" sz="2000" dirty="0"/>
          </a:p>
          <a:p>
            <a:pPr algn="just"/>
            <a:r>
              <a:rPr lang="es-ES" sz="2000" dirty="0"/>
              <a:t>Los menores con discapacidad tienen derecho a expresar su opinión y que esta opinión se debe tener debidamente en cuenta en todas las decisiones que les afectan, sin discriminación por motivo de su discapacidad</a:t>
            </a:r>
            <a:r>
              <a:rPr lang="en-GB" sz="2000" dirty="0"/>
              <a:t>. </a:t>
            </a:r>
            <a:endParaRPr lang="x-none" sz="2000" dirty="0"/>
          </a:p>
          <a:p>
            <a:pPr algn="just"/>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- 15</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7 - </a:t>
            </a:r>
            <a:r>
              <a:rPr lang="en-US" dirty="0" err="1"/>
              <a:t>Niños</a:t>
            </a:r>
            <a:r>
              <a:rPr lang="en-US" dirty="0"/>
              <a:t> con </a:t>
            </a:r>
            <a:r>
              <a:rPr lang="en-US" dirty="0" err="1"/>
              <a:t>discapacidad</a:t>
            </a:r>
            <a:r>
              <a:rPr lang="en-US" dirty="0"/>
              <a:t> </a:t>
            </a:r>
          </a:p>
        </p:txBody>
      </p:sp>
    </p:spTree>
    <p:extLst>
      <p:ext uri="{BB962C8B-B14F-4D97-AF65-F5344CB8AC3E}">
        <p14:creationId xmlns:p14="http://schemas.microsoft.com/office/powerpoint/2010/main" val="450890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1B4FA-C603-49AF-A4F8-6D0202AB5A1A}"/>
              </a:ext>
            </a:extLst>
          </p:cNvPr>
          <p:cNvSpPr>
            <a:spLocks noGrp="1"/>
          </p:cNvSpPr>
          <p:nvPr>
            <p:ph idx="1"/>
          </p:nvPr>
        </p:nvSpPr>
        <p:spPr/>
        <p:txBody>
          <a:bodyPr/>
          <a:lstStyle/>
          <a:p>
            <a:pPr algn="just"/>
            <a:r>
              <a:rPr lang="es-ES" sz="2000" dirty="0"/>
              <a:t>Los países deben adoptar medidas para</a:t>
            </a:r>
            <a:r>
              <a:rPr lang="en-GB" sz="2000" dirty="0"/>
              <a:t>:</a:t>
            </a:r>
            <a:endParaRPr lang="x-none" sz="2000" dirty="0"/>
          </a:p>
          <a:p>
            <a:pPr lvl="2" algn="just"/>
            <a:r>
              <a:rPr lang="es-ES" sz="2000" dirty="0"/>
              <a:t>Sensibilizar sobre los derechos y la dignidad de las personas con discapacidad.  </a:t>
            </a:r>
          </a:p>
          <a:p>
            <a:pPr lvl="2" algn="just"/>
            <a:r>
              <a:rPr lang="es-ES" sz="2000" dirty="0"/>
              <a:t>Luchar contra los estereotipos, los prejuicios y las prácticas nocivas</a:t>
            </a:r>
            <a:r>
              <a:rPr lang="en-GB" sz="2000" dirty="0"/>
              <a:t>.</a:t>
            </a:r>
            <a:endParaRPr lang="x-none" sz="2000"/>
          </a:p>
          <a:p>
            <a:pPr lvl="2" algn="just"/>
            <a:r>
              <a:rPr lang="es-ES" sz="2000" dirty="0"/>
              <a:t>Promover la toma de conciencia sobre las capacidades y aportaciones de las personas con discapacidad</a:t>
            </a:r>
            <a:r>
              <a:rPr lang="en-GB" sz="2000" dirty="0"/>
              <a:t>.</a:t>
            </a:r>
            <a:endParaRPr lang="x-none" sz="2000" dirty="0"/>
          </a:p>
          <a:p>
            <a:pPr algn="just"/>
            <a:r>
              <a:rPr lang="es-ES" sz="2000" dirty="0"/>
              <a:t>El artículo 8 trata de informar a toda la ciudadanía sobre los derechos de las personas con discapacidad</a:t>
            </a:r>
            <a:r>
              <a:rPr lang="en-GB" sz="2000" dirty="0"/>
              <a:t>. </a:t>
            </a:r>
            <a:endParaRPr lang="x-none" sz="2000" dirty="0"/>
          </a:p>
          <a:p>
            <a:pPr algn="just"/>
            <a:endParaRPr lang="x-none" sz="2000" dirty="0"/>
          </a:p>
        </p:txBody>
      </p:sp>
      <p:sp>
        <p:nvSpPr>
          <p:cNvPr id="7"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8 - </a:t>
            </a:r>
            <a:r>
              <a:rPr lang="en-US" dirty="0" err="1"/>
              <a:t>Toma</a:t>
            </a:r>
            <a:r>
              <a:rPr lang="en-US" dirty="0"/>
              <a:t> de </a:t>
            </a:r>
            <a:r>
              <a:rPr lang="en-US" dirty="0" err="1"/>
              <a:t>conciencia</a:t>
            </a:r>
            <a:r>
              <a:rPr lang="en-US" dirty="0"/>
              <a:t> (a)</a:t>
            </a:r>
          </a:p>
        </p:txBody>
      </p:sp>
      <p:sp>
        <p:nvSpPr>
          <p:cNvPr id="8"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- 16</a:t>
            </a:r>
            <a:endParaRPr lang="x-none" sz="2800" dirty="0"/>
          </a:p>
        </p:txBody>
      </p:sp>
    </p:spTree>
    <p:extLst>
      <p:ext uri="{BB962C8B-B14F-4D97-AF65-F5344CB8AC3E}">
        <p14:creationId xmlns:p14="http://schemas.microsoft.com/office/powerpoint/2010/main" val="9550594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36AEA-7074-4C07-814C-DDDFA7F18567}"/>
              </a:ext>
            </a:extLst>
          </p:cNvPr>
          <p:cNvSpPr>
            <a:spLocks noGrp="1"/>
          </p:cNvSpPr>
          <p:nvPr>
            <p:ph idx="1"/>
          </p:nvPr>
        </p:nvSpPr>
        <p:spPr/>
        <p:txBody>
          <a:bodyPr/>
          <a:lstStyle/>
          <a:p>
            <a:pPr algn="just"/>
            <a:r>
              <a:rPr lang="es-ES" sz="2000" dirty="0"/>
              <a:t>Algunas estrategias para concienciar son</a:t>
            </a:r>
            <a:r>
              <a:rPr lang="en-GB" sz="2000" dirty="0"/>
              <a:t>:</a:t>
            </a:r>
            <a:endParaRPr lang="x-none" sz="2000" dirty="0"/>
          </a:p>
          <a:p>
            <a:pPr lvl="2" algn="just"/>
            <a:r>
              <a:rPr lang="es-ES" sz="2000" dirty="0"/>
              <a:t>Organizar campañas para cambiar las percepciones sobre las personas con discapacidad</a:t>
            </a:r>
            <a:r>
              <a:rPr lang="en-GB" sz="2000" dirty="0"/>
              <a:t>.</a:t>
            </a:r>
            <a:endParaRPr lang="x-none" sz="2000" dirty="0"/>
          </a:p>
          <a:p>
            <a:pPr lvl="2" algn="just"/>
            <a:r>
              <a:rPr lang="es-ES" sz="2000" dirty="0"/>
              <a:t>Educar sobre los derechos de las personas con discapacidad</a:t>
            </a:r>
            <a:r>
              <a:rPr lang="en-GB" sz="2000" dirty="0"/>
              <a:t>.</a:t>
            </a:r>
            <a:endParaRPr lang="x-none" sz="2000" dirty="0"/>
          </a:p>
          <a:p>
            <a:pPr lvl="2" algn="just"/>
            <a:r>
              <a:rPr lang="es-ES" sz="2000" dirty="0"/>
              <a:t>Estimular los medios de comunicación para que difundan información precisa sobre la vulneración de los derechos humanos</a:t>
            </a:r>
            <a:r>
              <a:rPr lang="en-GB" sz="2000" dirty="0"/>
              <a:t>.</a:t>
            </a:r>
            <a:endParaRPr lang="x-none" sz="2000" dirty="0"/>
          </a:p>
          <a:p>
            <a:pPr lvl="2" algn="just"/>
            <a:r>
              <a:rPr lang="es-ES" sz="2000" dirty="0"/>
              <a:t>Implementar otros programas y estrategias de concienciación</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- 17</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8 - </a:t>
            </a:r>
            <a:r>
              <a:rPr lang="en-US" dirty="0" err="1"/>
              <a:t>Toma</a:t>
            </a:r>
            <a:r>
              <a:rPr lang="en-US" dirty="0"/>
              <a:t> de </a:t>
            </a:r>
            <a:r>
              <a:rPr lang="en-US" dirty="0" err="1"/>
              <a:t>conciencia</a:t>
            </a:r>
            <a:r>
              <a:rPr lang="en-US" dirty="0"/>
              <a:t> (b)</a:t>
            </a:r>
          </a:p>
        </p:txBody>
      </p:sp>
    </p:spTree>
    <p:extLst>
      <p:ext uri="{BB962C8B-B14F-4D97-AF65-F5344CB8AC3E}">
        <p14:creationId xmlns:p14="http://schemas.microsoft.com/office/powerpoint/2010/main" val="2485937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647AD-080C-45D6-9045-6D1680EA70CB}"/>
              </a:ext>
            </a:extLst>
          </p:cNvPr>
          <p:cNvSpPr>
            <a:spLocks noGrp="1"/>
          </p:cNvSpPr>
          <p:nvPr>
            <p:ph idx="1"/>
          </p:nvPr>
        </p:nvSpPr>
        <p:spPr>
          <a:xfrm>
            <a:off x="507205" y="1739788"/>
            <a:ext cx="10656095" cy="4500000"/>
          </a:xfrm>
        </p:spPr>
        <p:txBody>
          <a:bodyPr/>
          <a:lstStyle/>
          <a:p>
            <a:pPr marL="0" indent="0" algn="just">
              <a:buNone/>
            </a:pPr>
            <a:endParaRPr lang="x-none" sz="2000" dirty="0"/>
          </a:p>
          <a:p>
            <a:pPr algn="just"/>
            <a:r>
              <a:rPr lang="es-ES" sz="2000" dirty="0"/>
              <a:t>La accesibilidad es un concepto amplio y no se limita a que las personas con discapacidad sean físicamente capaces de entrar en un edificio</a:t>
            </a:r>
            <a:r>
              <a:rPr lang="en-GB" sz="2000" dirty="0"/>
              <a:t>. </a:t>
            </a:r>
            <a:endParaRPr lang="x-none" sz="2000" dirty="0"/>
          </a:p>
          <a:p>
            <a:pPr algn="just"/>
            <a:r>
              <a:rPr lang="es-ES" sz="2000" dirty="0"/>
              <a:t>Implica que las personas con discapacidad deberían poder acceder y participar en todas las esferas de la vida en igualdad de condiciones con el resto de personas</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- 18</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9 - </a:t>
            </a:r>
            <a:r>
              <a:rPr lang="en-US" dirty="0" err="1"/>
              <a:t>Accessibilidad</a:t>
            </a:r>
            <a:r>
              <a:rPr lang="en-US" dirty="0"/>
              <a:t> (a)</a:t>
            </a:r>
          </a:p>
        </p:txBody>
      </p:sp>
    </p:spTree>
    <p:extLst>
      <p:ext uri="{BB962C8B-B14F-4D97-AF65-F5344CB8AC3E}">
        <p14:creationId xmlns:p14="http://schemas.microsoft.com/office/powerpoint/2010/main" val="3799804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3B6782-7BE4-4FE5-88FD-E27CD0DBD0F9}"/>
              </a:ext>
            </a:extLst>
          </p:cNvPr>
          <p:cNvSpPr>
            <a:spLocks noGrp="1"/>
          </p:cNvSpPr>
          <p:nvPr>
            <p:ph idx="1"/>
          </p:nvPr>
        </p:nvSpPr>
        <p:spPr/>
        <p:txBody>
          <a:bodyPr/>
          <a:lstStyle/>
          <a:p>
            <a:pPr lvl="0" algn="just"/>
            <a:r>
              <a:rPr lang="es-ES" sz="2000" dirty="0"/>
              <a:t>El entorno físico debería permitir a las personas con discapacidad participar en la sociedad</a:t>
            </a:r>
            <a:r>
              <a:rPr lang="en-GB" sz="2000" dirty="0"/>
              <a:t>. </a:t>
            </a:r>
            <a:endParaRPr lang="x-none" sz="2000" dirty="0"/>
          </a:p>
          <a:p>
            <a:pPr lvl="0" algn="just"/>
            <a:r>
              <a:rPr lang="es-ES" sz="2000" dirty="0"/>
              <a:t>Nadie debería negar el acceso a actividades a otra persona porque tenga una discapacidad</a:t>
            </a:r>
            <a:r>
              <a:rPr lang="en-GB" sz="2000" dirty="0"/>
              <a:t>. </a:t>
            </a:r>
            <a:endParaRPr lang="x-none" sz="2000" dirty="0"/>
          </a:p>
          <a:p>
            <a:pPr lvl="0" algn="just"/>
            <a:r>
              <a:rPr lang="es-ES" sz="2000" dirty="0"/>
              <a:t>El acceso a la información es clave en el mundo moderno y las personas con discapacidad deberían beneficiarse de la tecnología moderna</a:t>
            </a:r>
            <a:r>
              <a:rPr lang="en-GB" sz="2000" dirty="0"/>
              <a:t>. </a:t>
            </a:r>
            <a:endParaRPr lang="x-none" sz="2000" dirty="0"/>
          </a:p>
          <a:p>
            <a:pPr lvl="0" algn="just"/>
            <a:r>
              <a:rPr lang="es-ES" sz="2000" dirty="0"/>
              <a:t>Se deben realizar ajustes para acomodar a las personas que usan modos y métodos de comunicación alternativos en función de sus necesidades</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19</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9 - </a:t>
            </a:r>
            <a:r>
              <a:rPr lang="en-US" dirty="0" err="1"/>
              <a:t>Accessibilidad</a:t>
            </a:r>
            <a:r>
              <a:rPr lang="en-US" dirty="0"/>
              <a:t> (b)</a:t>
            </a:r>
          </a:p>
        </p:txBody>
      </p:sp>
    </p:spTree>
    <p:extLst>
      <p:ext uri="{BB962C8B-B14F-4D97-AF65-F5344CB8AC3E}">
        <p14:creationId xmlns:p14="http://schemas.microsoft.com/office/powerpoint/2010/main" val="947928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4D635-BD28-45D0-BDF3-899A50193F43}"/>
              </a:ext>
            </a:extLst>
          </p:cNvPr>
          <p:cNvSpPr>
            <a:spLocks noGrp="1"/>
          </p:cNvSpPr>
          <p:nvPr>
            <p:ph idx="1"/>
          </p:nvPr>
        </p:nvSpPr>
        <p:spPr/>
        <p:txBody>
          <a:bodyPr/>
          <a:lstStyle/>
          <a:p>
            <a:pPr algn="just"/>
            <a:r>
              <a:rPr lang="es-ES" sz="2000" dirty="0"/>
              <a:t>Las personas con discapacidad tienen el mismo derecho a la vida que cualquier otra</a:t>
            </a:r>
            <a:r>
              <a:rPr lang="en-GB" sz="2000" dirty="0"/>
              <a:t>.</a:t>
            </a:r>
            <a:endParaRPr lang="x-none" sz="2000" dirty="0"/>
          </a:p>
          <a:p>
            <a:pPr algn="just"/>
            <a:r>
              <a:rPr lang="es-ES" sz="2000" dirty="0"/>
              <a:t>Esto incluye, por ejemplo, asegurarse de que la esperanza de vida de las personas con discapacidad no sea más reducida y evitar una muerte previsible</a:t>
            </a:r>
            <a:r>
              <a:rPr lang="en-GB" sz="2000" dirty="0"/>
              <a:t>. </a:t>
            </a:r>
          </a:p>
          <a:p>
            <a:pPr algn="just"/>
            <a:r>
              <a:rPr lang="es-ES" sz="2000" dirty="0"/>
              <a:t>Las condiciones en las instituciones u otras instalaciones o residencias de estancia prolongada pueden ser pésimas:</a:t>
            </a:r>
          </a:p>
          <a:p>
            <a:pPr lvl="2" algn="just"/>
            <a:r>
              <a:rPr lang="es-ES" sz="2000" dirty="0"/>
              <a:t>comida inadecuada, falta de aire fresco, bajos estándares de higiene, efectos adversos de la medicación, fuerte medicación con prescripción de múltiples fármacos que pueden interaccionar entre ellos, falta de acceso a los servicios de salud generales.</a:t>
            </a:r>
          </a:p>
          <a:p>
            <a:pPr algn="just"/>
            <a:r>
              <a:rPr lang="es-ES" sz="2000" dirty="0"/>
              <a:t>Esto tiene unas consecuencias profundamente negativas para la esperanza de vida de las personas y puede suponer una vulneración de su derecho a la vida.</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- 20</a:t>
            </a:r>
            <a:endParaRPr lang="x-none" sz="2800" dirty="0"/>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n-US" dirty="0" err="1"/>
              <a:t>Artículo</a:t>
            </a:r>
            <a:r>
              <a:rPr lang="en-US" dirty="0"/>
              <a:t> 10 - Derecho a la </a:t>
            </a:r>
            <a:r>
              <a:rPr lang="en-US" dirty="0" err="1"/>
              <a:t>vida</a:t>
            </a:r>
            <a:endParaRPr lang="en-US" dirty="0"/>
          </a:p>
        </p:txBody>
      </p:sp>
    </p:spTree>
    <p:extLst>
      <p:ext uri="{BB962C8B-B14F-4D97-AF65-F5344CB8AC3E}">
        <p14:creationId xmlns:p14="http://schemas.microsoft.com/office/powerpoint/2010/main" val="33616579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99BA8-DC1B-4330-A5FE-0B7F9CBC307E}"/>
              </a:ext>
            </a:extLst>
          </p:cNvPr>
          <p:cNvSpPr>
            <a:spLocks noGrp="1"/>
          </p:cNvSpPr>
          <p:nvPr>
            <p:ph sz="quarter" idx="14"/>
          </p:nvPr>
        </p:nvSpPr>
        <p:spPr>
          <a:xfrm>
            <a:off x="507195" y="1619250"/>
            <a:ext cx="11174412" cy="4391938"/>
          </a:xfrm>
        </p:spPr>
        <p:txBody>
          <a:bodyPr/>
          <a:lstStyle/>
          <a:p>
            <a:pPr marL="0" indent="0" algn="just">
              <a:buNone/>
            </a:pPr>
            <a:r>
              <a:rPr lang="es-ES" sz="2000" dirty="0"/>
              <a:t>Durante una emergencia se debe proteger a las personas adecuadamente.</a:t>
            </a:r>
          </a:p>
          <a:p>
            <a:pPr lvl="0" algn="just"/>
            <a:r>
              <a:rPr lang="es-ES" sz="2000" dirty="0"/>
              <a:t>Con frecuencia, durante las emergencias, los requerimientos específicos de las personas con discapacidad no se tienen en cuenta. </a:t>
            </a:r>
          </a:p>
          <a:p>
            <a:pPr lvl="0" algn="just"/>
            <a:r>
              <a:rPr lang="es-ES" sz="2000" dirty="0"/>
              <a:t>Durante las emergencias, las personas recluidas en servicios sociales o de salud mental corren un riesgo particular. Se puede dar el caso de que el personal huya de la zona y abandone a los residentes.</a:t>
            </a:r>
          </a:p>
          <a:p>
            <a:pPr lvl="0" algn="just"/>
            <a:r>
              <a:rPr lang="es-ES" sz="2000" dirty="0"/>
              <a:t>La preparación para las emergencias y los desastres es tan importante como la gestión que se hace cuando se producen y durante la reconstrucción posterior. </a:t>
            </a:r>
          </a:p>
          <a:p>
            <a:pPr algn="just"/>
            <a:endParaRPr lang="es-ES" sz="2000" dirty="0"/>
          </a:p>
        </p:txBody>
      </p:sp>
      <p:sp>
        <p:nvSpPr>
          <p:cNvPr id="6"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s-ES" sz="2800" dirty="0"/>
              <a:t>Presentación: Los artículos de la CDPD - 21</a:t>
            </a:r>
          </a:p>
        </p:txBody>
      </p:sp>
      <p:sp>
        <p:nvSpPr>
          <p:cNvPr id="8" name="Text Placeholder 5">
            <a:extLst>
              <a:ext uri="{FF2B5EF4-FFF2-40B4-BE49-F238E27FC236}">
                <a16:creationId xmlns:a16="http://schemas.microsoft.com/office/drawing/2014/main" id="{08F73F42-13A5-764C-9171-774D6AD9E916}"/>
              </a:ext>
            </a:extLst>
          </p:cNvPr>
          <p:cNvSpPr>
            <a:spLocks noGrp="1"/>
          </p:cNvSpPr>
          <p:nvPr>
            <p:ph type="body" sz="quarter" idx="13"/>
          </p:nvPr>
        </p:nvSpPr>
        <p:spPr>
          <a:xfrm>
            <a:off x="507207" y="946614"/>
            <a:ext cx="11174400" cy="360000"/>
          </a:xfrm>
        </p:spPr>
        <p:txBody>
          <a:bodyPr/>
          <a:lstStyle/>
          <a:p>
            <a:r>
              <a:rPr lang="es-ES" dirty="0"/>
              <a:t>Artículo 11 - Situaciones de riesgo y emergencias humanitarias</a:t>
            </a:r>
          </a:p>
        </p:txBody>
      </p:sp>
    </p:spTree>
    <p:extLst>
      <p:ext uri="{BB962C8B-B14F-4D97-AF65-F5344CB8AC3E}">
        <p14:creationId xmlns:p14="http://schemas.microsoft.com/office/powerpoint/2010/main" val="1892324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04FA9-194A-41CE-AFB7-E7F15603CF7F}"/>
              </a:ext>
            </a:extLst>
          </p:cNvPr>
          <p:cNvSpPr>
            <a:spLocks noGrp="1"/>
          </p:cNvSpPr>
          <p:nvPr>
            <p:ph idx="1"/>
          </p:nvPr>
        </p:nvSpPr>
        <p:spPr/>
        <p:txBody>
          <a:bodyPr/>
          <a:lstStyle/>
          <a:p>
            <a:pPr algn="just"/>
            <a:r>
              <a:rPr lang="es-ES" sz="2000" dirty="0"/>
              <a:t>Las personas con discapacidad tienen </a:t>
            </a:r>
            <a:r>
              <a:rPr lang="es-ES" sz="2000" dirty="0" err="1"/>
              <a:t>tienen</a:t>
            </a:r>
            <a:r>
              <a:rPr lang="es-ES" sz="2000" dirty="0"/>
              <a:t> derecho a decidir por sí mismas. Esto se denomina </a:t>
            </a:r>
            <a:r>
              <a:rPr lang="es-ES" sz="2000" b="1" dirty="0"/>
              <a:t>derecho a la capacidad jurídica</a:t>
            </a:r>
            <a:r>
              <a:rPr lang="es-ES" sz="2000" dirty="0"/>
              <a:t>. </a:t>
            </a:r>
          </a:p>
          <a:p>
            <a:pPr algn="just"/>
            <a:r>
              <a:rPr lang="es-ES" sz="2000" dirty="0"/>
              <a:t>Cuando las personas tienen dificultades para tomar decisiones por sí mismas, tienen derecho a recibir la ayuda que consideren oportuna</a:t>
            </a:r>
            <a:r>
              <a:rPr lang="en-GB" sz="2000" dirty="0"/>
              <a:t>. </a:t>
            </a:r>
            <a:endParaRPr lang="x-none" sz="2000" dirty="0"/>
          </a:p>
          <a:p>
            <a:pPr algn="just"/>
            <a:r>
              <a:rPr lang="es-ES" sz="2000" dirty="0"/>
              <a:t>Deben adoptarse mecanismos para garantizar que los acompañantes de estas personas no abusen de ellas y que se respeten siempre sus preferencias</a:t>
            </a:r>
            <a:r>
              <a:rPr lang="en-GB" sz="2000" dirty="0"/>
              <a:t>.</a:t>
            </a:r>
            <a:endParaRPr lang="x-none" sz="2000" dirty="0"/>
          </a:p>
          <a:p>
            <a:pPr algn="just"/>
            <a:r>
              <a:rPr lang="es-ES" sz="2000" dirty="0"/>
              <a:t>El artículo 12 establece que las personas con discapacidad tienen derecho a ser propietarias y a heredar bienes, a controlar sus asuntos económicos, a acceder a créditos financieros y a no ser privadas de manera arbitraria de sus bienes</a:t>
            </a:r>
            <a:r>
              <a:rPr lang="en-GB" sz="2000" dirty="0"/>
              <a:t>. </a:t>
            </a:r>
            <a:endParaRPr lang="x-none" sz="2000" dirty="0"/>
          </a:p>
          <a:p>
            <a:pPr algn="just"/>
            <a:endParaRPr lang="x-none" sz="2000" dirty="0"/>
          </a:p>
        </p:txBody>
      </p:sp>
      <p:sp>
        <p:nvSpPr>
          <p:cNvPr id="6"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en-US" dirty="0" err="1"/>
              <a:t>Artículo</a:t>
            </a:r>
            <a:r>
              <a:rPr lang="en-US" dirty="0"/>
              <a:t> 12 - </a:t>
            </a:r>
            <a:r>
              <a:rPr lang="en-US" dirty="0" err="1"/>
              <a:t>Reconocimiento</a:t>
            </a:r>
            <a:r>
              <a:rPr lang="en-US" dirty="0"/>
              <a:t> </a:t>
            </a:r>
            <a:r>
              <a:rPr lang="en-US" dirty="0" err="1"/>
              <a:t>igual</a:t>
            </a:r>
            <a:r>
              <a:rPr lang="en-US" dirty="0"/>
              <a:t> </a:t>
            </a:r>
            <a:r>
              <a:rPr lang="en-US" dirty="0" err="1"/>
              <a:t>como</a:t>
            </a:r>
            <a:r>
              <a:rPr lang="en-US" dirty="0"/>
              <a:t> personas ante la ley</a:t>
            </a:r>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- 22</a:t>
            </a:r>
            <a:endParaRPr lang="x-none" sz="2800" dirty="0"/>
          </a:p>
        </p:txBody>
      </p:sp>
    </p:spTree>
    <p:extLst>
      <p:ext uri="{BB962C8B-B14F-4D97-AF65-F5344CB8AC3E}">
        <p14:creationId xmlns:p14="http://schemas.microsoft.com/office/powerpoint/2010/main" val="3804526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44B64-54CA-48D2-A941-F9B999291043}"/>
              </a:ext>
            </a:extLst>
          </p:cNvPr>
          <p:cNvSpPr>
            <a:spLocks noGrp="1"/>
          </p:cNvSpPr>
          <p:nvPr>
            <p:ph idx="1"/>
          </p:nvPr>
        </p:nvSpPr>
        <p:spPr>
          <a:xfrm>
            <a:off x="628650" y="1390650"/>
            <a:ext cx="11054550" cy="4620538"/>
          </a:xfrm>
        </p:spPr>
        <p:txBody>
          <a:bodyPr/>
          <a:lstStyle/>
          <a:p>
            <a:pPr algn="just"/>
            <a:r>
              <a:rPr lang="es-ES" sz="1800" dirty="0"/>
              <a:t>Las personas con discapacidad deben tener un acceso justo e igualitario a abogados y tribunales</a:t>
            </a:r>
            <a:r>
              <a:rPr lang="en-US" sz="1800" dirty="0"/>
              <a:t>.  </a:t>
            </a:r>
          </a:p>
          <a:p>
            <a:pPr algn="just"/>
            <a:r>
              <a:rPr lang="es-ES" sz="1800" dirty="0"/>
              <a:t>A pesar de que las personas con discapacidad a menudo sufren vulneraciones de sus derechos, no tienen o tienen oportunidades muy limitadas de interponer demandas ante los tribunales</a:t>
            </a:r>
            <a:r>
              <a:rPr lang="en-US" sz="1800" dirty="0"/>
              <a:t>. </a:t>
            </a:r>
            <a:r>
              <a:rPr lang="en-US" sz="1800" dirty="0" err="1"/>
              <a:t>Por</a:t>
            </a:r>
            <a:r>
              <a:rPr lang="en-US" sz="1800" dirty="0"/>
              <a:t> </a:t>
            </a:r>
            <a:r>
              <a:rPr lang="en-US" sz="1800" dirty="0" err="1"/>
              <a:t>ejemplo</a:t>
            </a:r>
            <a:r>
              <a:rPr lang="en-US" sz="1800" dirty="0"/>
              <a:t>:</a:t>
            </a:r>
            <a:endParaRPr lang="x-none" sz="1800" dirty="0"/>
          </a:p>
          <a:p>
            <a:pPr lvl="3" algn="just"/>
            <a:r>
              <a:rPr lang="es-ES" dirty="0"/>
              <a:t>No pueden exigir una compensación cuando son víctimas de un delito porque no se las considera personas «fiables»</a:t>
            </a:r>
            <a:r>
              <a:rPr lang="en-US" dirty="0"/>
              <a:t>. </a:t>
            </a:r>
          </a:p>
          <a:p>
            <a:pPr lvl="3" algn="just"/>
            <a:r>
              <a:rPr lang="es-ES" dirty="0"/>
              <a:t>Las propias leyes pueden constituir una barrera para acceder a la justicia.</a:t>
            </a:r>
          </a:p>
          <a:p>
            <a:pPr lvl="3" algn="just"/>
            <a:r>
              <a:rPr lang="es-ES" dirty="0"/>
              <a:t>Las personas a quienes se interna en contra de su voluntad en instituciones de atención social o salud mental</a:t>
            </a:r>
            <a:r>
              <a:rPr lang="en-US" dirty="0"/>
              <a:t>.</a:t>
            </a:r>
          </a:p>
          <a:p>
            <a:pPr algn="just"/>
            <a:r>
              <a:rPr lang="es-ES" sz="1800" dirty="0"/>
              <a:t>La CDPD exige a los países que permitan a las personas con discapacidad acceder a los mecanismos de justicia en igualdad de condiciones que el resto de personas</a:t>
            </a:r>
            <a:r>
              <a:rPr lang="en-US" sz="1800" dirty="0"/>
              <a:t>. </a:t>
            </a:r>
          </a:p>
          <a:p>
            <a:pPr algn="just"/>
            <a:r>
              <a:rPr lang="es-ES" sz="1800" dirty="0"/>
              <a:t>Los países también son responsables de formar al personal sobre cómo proporcionar servicios legales efectivos a las personas con discapacidad</a:t>
            </a:r>
            <a:r>
              <a:rPr lang="en-US" sz="1800" dirty="0"/>
              <a:t>.</a:t>
            </a:r>
          </a:p>
          <a:p>
            <a:pPr algn="just"/>
            <a:r>
              <a:rPr lang="es-ES" sz="1800" dirty="0"/>
              <a:t>Los tribunales de los países deben reconocer todas las implicaciones de los derechos de la CDPD para garantizar que las personas con discapacidad puedan recibir compensación</a:t>
            </a:r>
            <a:endParaRPr lang="x-none" sz="18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- 23</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13 - </a:t>
            </a:r>
            <a:r>
              <a:rPr lang="en-US" dirty="0" err="1"/>
              <a:t>Acceso</a:t>
            </a:r>
            <a:r>
              <a:rPr lang="en-US" dirty="0"/>
              <a:t> a la </a:t>
            </a:r>
            <a:r>
              <a:rPr lang="en-US" dirty="0" err="1"/>
              <a:t>justicia</a:t>
            </a:r>
            <a:endParaRPr lang="en-US" dirty="0"/>
          </a:p>
        </p:txBody>
      </p:sp>
    </p:spTree>
    <p:extLst>
      <p:ext uri="{BB962C8B-B14F-4D97-AF65-F5344CB8AC3E}">
        <p14:creationId xmlns:p14="http://schemas.microsoft.com/office/powerpoint/2010/main" val="411596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5770D3-D487-A047-BB3B-8DCEA9CE00AE}"/>
              </a:ext>
            </a:extLst>
          </p:cNvPr>
          <p:cNvSpPr>
            <a:spLocks noGrp="1"/>
          </p:cNvSpPr>
          <p:nvPr>
            <p:ph type="sldNum" sz="quarter" idx="4294967295"/>
          </p:nvPr>
        </p:nvSpPr>
        <p:spPr>
          <a:xfrm>
            <a:off x="10034587" y="6623100"/>
            <a:ext cx="1648619" cy="216000"/>
          </a:xfrm>
        </p:spPr>
        <p:txBody>
          <a:bodyPr/>
          <a:lstStyle/>
          <a:p>
            <a:fld id="{F169E07F-9A80-405D-B06A-876E4D356B83}" type="slidenum">
              <a:rPr lang="en-US" smtClean="0"/>
              <a:pPr/>
              <a:t>8</a:t>
            </a:fld>
            <a:endParaRPr lang="en-US"/>
          </a:p>
        </p:txBody>
      </p:sp>
      <p:sp>
        <p:nvSpPr>
          <p:cNvPr id="3" name="Title 2">
            <a:extLst>
              <a:ext uri="{FF2B5EF4-FFF2-40B4-BE49-F238E27FC236}">
                <a16:creationId xmlns:a16="http://schemas.microsoft.com/office/drawing/2014/main" id="{277BA6A5-E186-554D-8E5A-509FF55CB1BE}"/>
              </a:ext>
            </a:extLst>
          </p:cNvPr>
          <p:cNvSpPr>
            <a:spLocks noGrp="1"/>
          </p:cNvSpPr>
          <p:nvPr>
            <p:ph type="title"/>
          </p:nvPr>
        </p:nvSpPr>
        <p:spPr>
          <a:xfrm>
            <a:off x="507206" y="2313946"/>
            <a:ext cx="9589294" cy="1553204"/>
          </a:xfrm>
        </p:spPr>
        <p:txBody>
          <a:bodyPr>
            <a:normAutofit fontScale="90000"/>
          </a:bodyPr>
          <a:lstStyle/>
          <a:p>
            <a:pPr>
              <a:lnSpc>
                <a:spcPct val="100000"/>
              </a:lnSpc>
            </a:pPr>
            <a:r>
              <a:rPr lang="es-ES" dirty="0"/>
              <a:t>Tema 1. Entender la discriminación y la denegación de los derechos</a:t>
            </a:r>
            <a:br>
              <a:rPr lang="es-ES" dirty="0"/>
            </a:br>
            <a:r>
              <a:rPr lang="es-ES" dirty="0"/>
              <a:t> </a:t>
            </a:r>
          </a:p>
        </p:txBody>
      </p:sp>
    </p:spTree>
    <p:extLst>
      <p:ext uri="{BB962C8B-B14F-4D97-AF65-F5344CB8AC3E}">
        <p14:creationId xmlns:p14="http://schemas.microsoft.com/office/powerpoint/2010/main" val="25372169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C335B-C477-49FF-A80E-02D486D95E42}"/>
              </a:ext>
            </a:extLst>
          </p:cNvPr>
          <p:cNvSpPr>
            <a:spLocks noGrp="1"/>
          </p:cNvSpPr>
          <p:nvPr>
            <p:ph idx="1"/>
          </p:nvPr>
        </p:nvSpPr>
        <p:spPr/>
        <p:txBody>
          <a:bodyPr/>
          <a:lstStyle/>
          <a:p>
            <a:pPr algn="just"/>
            <a:r>
              <a:rPr lang="es-ES" sz="2000" dirty="0"/>
              <a:t>No se debería privar ilegalmente ni arbitrariamente de su libertad a las personas con discapacidad</a:t>
            </a:r>
            <a:r>
              <a:rPr lang="en-GB" sz="2000" dirty="0"/>
              <a:t>. </a:t>
            </a:r>
            <a:r>
              <a:rPr lang="es-ES" sz="2000" dirty="0"/>
              <a:t>la existencia de una discapacidad en ningún caso justifica una privación de libertad</a:t>
            </a:r>
            <a:r>
              <a:rPr lang="en-GB" sz="2000" dirty="0"/>
              <a:t>.</a:t>
            </a:r>
            <a:endParaRPr lang="x-none" sz="2000" dirty="0"/>
          </a:p>
          <a:p>
            <a:pPr algn="just"/>
            <a:r>
              <a:rPr lang="es-ES" sz="2000" dirty="0"/>
              <a:t>Esto implica que las personas con una discapacidad psicosocial, intelectual o cognitiva no pueden ser internadas en contra de su voluntad</a:t>
            </a:r>
            <a:r>
              <a:rPr lang="en-GB" sz="2000" dirty="0"/>
              <a:t>. </a:t>
            </a:r>
            <a:endParaRPr lang="x-none" sz="2000" dirty="0"/>
          </a:p>
          <a:p>
            <a:pPr algn="just"/>
            <a:r>
              <a:rPr lang="es-ES" sz="2000" dirty="0"/>
              <a:t>La privación de libertad sobre la base de una discapacidad diagnosticada o percibida no está permitida bajo ningún concepto</a:t>
            </a:r>
            <a:r>
              <a:rPr lang="en-GB" sz="2000" dirty="0"/>
              <a:t>. </a:t>
            </a:r>
            <a:endParaRPr lang="x-none" sz="2000" dirty="0"/>
          </a:p>
          <a:p>
            <a:pPr algn="just"/>
            <a:r>
              <a:rPr lang="es-ES" sz="2000" dirty="0"/>
              <a:t>Las personas con discapacidad se deben ver privadas de libertad solo por los mismos motivos que cualquier otra persona pero no se las puede detener por motivos que no comportarían la detención de una persona sin discapacidad</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- 24</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14 - Libertad y </a:t>
            </a:r>
            <a:r>
              <a:rPr lang="en-US" dirty="0" err="1"/>
              <a:t>seguridad</a:t>
            </a:r>
            <a:r>
              <a:rPr lang="en-US" dirty="0"/>
              <a:t> de la persona</a:t>
            </a:r>
          </a:p>
        </p:txBody>
      </p:sp>
    </p:spTree>
    <p:extLst>
      <p:ext uri="{BB962C8B-B14F-4D97-AF65-F5344CB8AC3E}">
        <p14:creationId xmlns:p14="http://schemas.microsoft.com/office/powerpoint/2010/main" val="34846689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7476E-B0D6-494A-85B4-8D3C38419292}"/>
              </a:ext>
            </a:extLst>
          </p:cNvPr>
          <p:cNvSpPr>
            <a:spLocks noGrp="1"/>
          </p:cNvSpPr>
          <p:nvPr>
            <p:ph idx="1"/>
          </p:nvPr>
        </p:nvSpPr>
        <p:spPr>
          <a:xfrm>
            <a:off x="507205" y="1943100"/>
            <a:ext cx="11175995" cy="4296688"/>
          </a:xfrm>
        </p:spPr>
        <p:txBody>
          <a:bodyPr/>
          <a:lstStyle/>
          <a:p>
            <a:pPr algn="just"/>
            <a:r>
              <a:rPr lang="es-ES" sz="2000" dirty="0"/>
              <a:t>Las personas con discapacidad no deben ser objeto de tortura u otros tratos o penas crueles, inhumanos o degradantes</a:t>
            </a:r>
            <a:r>
              <a:rPr lang="en-GB" sz="2000" dirty="0"/>
              <a:t>. </a:t>
            </a:r>
          </a:p>
          <a:p>
            <a:pPr algn="just"/>
            <a:r>
              <a:rPr lang="es-ES" sz="2000" dirty="0"/>
              <a:t>El uso de prácticas coactivas en el contexto de la salud mental pueden considerarse una forma de tortura y maltrato</a:t>
            </a:r>
            <a:r>
              <a:rPr lang="en-GB" sz="2000" dirty="0"/>
              <a:t>.</a:t>
            </a:r>
            <a:endParaRPr lang="x-none" sz="2000" dirty="0"/>
          </a:p>
          <a:p>
            <a:pPr algn="just"/>
            <a:r>
              <a:rPr lang="es-ES" sz="2000" dirty="0"/>
              <a:t>Las personas con discapacidad no pueden ser sometidas a experimentación médica o científica si no dan su consentimiento informado</a:t>
            </a:r>
            <a:r>
              <a:rPr lang="en-GB" sz="2000" dirty="0"/>
              <a:t>. </a:t>
            </a:r>
            <a:endParaRPr lang="x-none" sz="2000" dirty="0"/>
          </a:p>
          <a:p>
            <a:pPr algn="just"/>
            <a:r>
              <a:rPr lang="es-ES" sz="2000" dirty="0"/>
              <a:t>Los países deben hacer todo lo posible para evitar la tortura o un tratamiento cruel, inhumano o degradante de las personas con discapacidad</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- 25</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1066800"/>
            <a:ext cx="11174400" cy="781050"/>
          </a:xfrm>
        </p:spPr>
        <p:txBody>
          <a:bodyPr anchor="t"/>
          <a:lstStyle/>
          <a:p>
            <a:pPr marL="0">
              <a:lnSpc>
                <a:spcPts val="2000"/>
              </a:lnSpc>
            </a:pPr>
            <a:r>
              <a:rPr lang="en-US" dirty="0" err="1"/>
              <a:t>Artículo</a:t>
            </a:r>
            <a:r>
              <a:rPr lang="en-US" dirty="0"/>
              <a:t> 15 - </a:t>
            </a:r>
            <a:r>
              <a:rPr lang="en-US" dirty="0" err="1"/>
              <a:t>Protección</a:t>
            </a:r>
            <a:r>
              <a:rPr lang="en-US" dirty="0"/>
              <a:t> contra la </a:t>
            </a:r>
            <a:r>
              <a:rPr lang="en-US" dirty="0" err="1"/>
              <a:t>tortura</a:t>
            </a:r>
            <a:r>
              <a:rPr lang="en-US" dirty="0"/>
              <a:t> y </a:t>
            </a:r>
            <a:r>
              <a:rPr lang="en-US" dirty="0" err="1"/>
              <a:t>otros</a:t>
            </a:r>
            <a:r>
              <a:rPr lang="en-US" dirty="0"/>
              <a:t> </a:t>
            </a:r>
            <a:r>
              <a:rPr lang="en-US" dirty="0" err="1"/>
              <a:t>tratos</a:t>
            </a:r>
            <a:r>
              <a:rPr lang="en-US" dirty="0"/>
              <a:t> o </a:t>
            </a:r>
            <a:r>
              <a:rPr lang="en-US" dirty="0" err="1"/>
              <a:t>penas</a:t>
            </a:r>
            <a:r>
              <a:rPr lang="en-US" dirty="0"/>
              <a:t> </a:t>
            </a:r>
            <a:r>
              <a:rPr lang="en-US" dirty="0" err="1"/>
              <a:t>crueles</a:t>
            </a:r>
            <a:r>
              <a:rPr lang="en-US" dirty="0"/>
              <a:t>, </a:t>
            </a:r>
            <a:r>
              <a:rPr lang="en-US" dirty="0" err="1"/>
              <a:t>inhumanos</a:t>
            </a:r>
            <a:r>
              <a:rPr lang="en-US" dirty="0"/>
              <a:t> o </a:t>
            </a:r>
            <a:r>
              <a:rPr lang="en-US" dirty="0" err="1"/>
              <a:t>degradantes</a:t>
            </a:r>
            <a:endParaRPr lang="en-US" dirty="0"/>
          </a:p>
        </p:txBody>
      </p:sp>
    </p:spTree>
    <p:extLst>
      <p:ext uri="{BB962C8B-B14F-4D97-AF65-F5344CB8AC3E}">
        <p14:creationId xmlns:p14="http://schemas.microsoft.com/office/powerpoint/2010/main" val="471102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12F01-6E33-4EE8-A569-AEDFD96858E4}"/>
              </a:ext>
            </a:extLst>
          </p:cNvPr>
          <p:cNvSpPr>
            <a:spLocks noGrp="1"/>
          </p:cNvSpPr>
          <p:nvPr>
            <p:ph idx="1"/>
          </p:nvPr>
        </p:nvSpPr>
        <p:spPr>
          <a:xfrm>
            <a:off x="507205" y="1581150"/>
            <a:ext cx="11175995" cy="4658638"/>
          </a:xfrm>
        </p:spPr>
        <p:txBody>
          <a:bodyPr/>
          <a:lstStyle/>
          <a:p>
            <a:pPr algn="just"/>
            <a:r>
              <a:rPr lang="es-ES" sz="2000" dirty="0"/>
              <a:t>Los estados parte deben adoptar todas las medidas para proteger a las personas con discapacidad de todas las formas de explotación, violencia y abuso</a:t>
            </a:r>
            <a:r>
              <a:rPr lang="es-ES_tradnl" sz="2000" dirty="0"/>
              <a:t>. </a:t>
            </a:r>
          </a:p>
          <a:p>
            <a:pPr algn="just"/>
            <a:r>
              <a:rPr lang="es-ES" sz="2000" dirty="0"/>
              <a:t>Los estados deben proporcionar apoyo e información a las personas con discapacidad para permitirles reconocer y denunciar la explotación y los abusos</a:t>
            </a:r>
            <a:r>
              <a:rPr lang="es-ES_tradnl" sz="2000" dirty="0"/>
              <a:t>.</a:t>
            </a:r>
          </a:p>
          <a:p>
            <a:pPr algn="just"/>
            <a:r>
              <a:rPr lang="es-ES" sz="2000" dirty="0"/>
              <a:t>Los estados deben garantizar que los servicios para las personas con discapacidad sean supervisados con regularidad y adecuadamente para asegurarse de que no se producen abusos</a:t>
            </a:r>
            <a:r>
              <a:rPr lang="es-ES_tradnl" sz="2000" dirty="0"/>
              <a:t>.</a:t>
            </a:r>
          </a:p>
          <a:p>
            <a:pPr algn="just"/>
            <a:r>
              <a:rPr lang="es-ES" sz="2000" dirty="0"/>
              <a:t>Cuando las personas con discapacidad son víctimas de abusos, deben contar con ayuda para llamar la atención sobre este particular y adoptar las medidas necesarias para denunciarlo</a:t>
            </a:r>
            <a:r>
              <a:rPr lang="es-ES_tradnl" sz="2000" dirty="0"/>
              <a:t>. </a:t>
            </a:r>
          </a:p>
          <a:p>
            <a:pPr algn="just"/>
            <a:r>
              <a:rPr lang="es-ES" sz="2000" dirty="0"/>
              <a:t>Los estados deben velar por que las denuncias e indicios de abusos se identifiquen e investiguen, y por que las personas que los perpetran se enfrenten a demandas penales</a:t>
            </a:r>
            <a:r>
              <a:rPr lang="es-ES_tradnl" sz="2000" dirty="0"/>
              <a:t>.</a:t>
            </a:r>
          </a:p>
          <a:p>
            <a:pPr algn="just"/>
            <a:endParaRPr lang="es-ES_tradnl"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s-ES_tradnl" sz="2800" dirty="0"/>
              <a:t>Presentación: Los artículos de la CDPD - 26</a:t>
            </a:r>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s-ES_tradnl" dirty="0"/>
              <a:t>Artículo 16 - Protección contra la explotación, la violencia y el abuso </a:t>
            </a:r>
          </a:p>
        </p:txBody>
      </p:sp>
    </p:spTree>
    <p:extLst>
      <p:ext uri="{BB962C8B-B14F-4D97-AF65-F5344CB8AC3E}">
        <p14:creationId xmlns:p14="http://schemas.microsoft.com/office/powerpoint/2010/main" val="40917447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0144D-29B5-428F-806C-6FDF42FF0840}"/>
              </a:ext>
            </a:extLst>
          </p:cNvPr>
          <p:cNvSpPr>
            <a:spLocks noGrp="1"/>
          </p:cNvSpPr>
          <p:nvPr>
            <p:ph idx="1"/>
          </p:nvPr>
        </p:nvSpPr>
        <p:spPr/>
        <p:txBody>
          <a:bodyPr/>
          <a:lstStyle/>
          <a:p>
            <a:pPr algn="just"/>
            <a:endParaRPr lang="en-US" sz="2000" dirty="0"/>
          </a:p>
          <a:p>
            <a:pPr algn="just"/>
            <a:r>
              <a:rPr lang="es-ES" sz="2000" dirty="0"/>
              <a:t>Las personas con discapacidad tienen derecho a que se respete su integridad física y mental en igualdad de condiciones con las otras personas</a:t>
            </a:r>
            <a:r>
              <a:rPr lang="en-US" sz="2000" dirty="0"/>
              <a:t>. </a:t>
            </a:r>
          </a:p>
          <a:p>
            <a:pPr algn="just"/>
            <a:r>
              <a:rPr lang="es-ES" sz="2000" dirty="0"/>
              <a:t>Esto significa que hay que respetar su cuerpo y su mente</a:t>
            </a:r>
            <a:r>
              <a:rPr lang="en-US" sz="2000" dirty="0"/>
              <a:t>. </a:t>
            </a:r>
          </a:p>
          <a:p>
            <a:pPr algn="just"/>
            <a:r>
              <a:rPr lang="es-ES" sz="2000" dirty="0"/>
              <a:t>No se las debe torturar, golpear, violar o someter a ningún otro tipo de maltrato, no deben recibir tratamiento ni ser sometidas a intervenciones quirúrgicas sin su consentimiento</a:t>
            </a:r>
            <a:r>
              <a:rPr lang="en-US" sz="2000" dirty="0"/>
              <a:t>.</a:t>
            </a:r>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- 27</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17 - </a:t>
            </a:r>
            <a:r>
              <a:rPr lang="en-US" dirty="0" err="1"/>
              <a:t>Protección</a:t>
            </a:r>
            <a:r>
              <a:rPr lang="en-US" dirty="0"/>
              <a:t> de la </a:t>
            </a:r>
            <a:r>
              <a:rPr lang="en-US" dirty="0" err="1"/>
              <a:t>integridad</a:t>
            </a:r>
            <a:r>
              <a:rPr lang="en-US" dirty="0"/>
              <a:t> personal</a:t>
            </a:r>
          </a:p>
        </p:txBody>
      </p:sp>
    </p:spTree>
    <p:extLst>
      <p:ext uri="{BB962C8B-B14F-4D97-AF65-F5344CB8AC3E}">
        <p14:creationId xmlns:p14="http://schemas.microsoft.com/office/powerpoint/2010/main" val="21056610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9067E-3D14-48F1-8EE5-EFF49C3A9935}"/>
              </a:ext>
            </a:extLst>
          </p:cNvPr>
          <p:cNvSpPr>
            <a:spLocks noGrp="1"/>
          </p:cNvSpPr>
          <p:nvPr>
            <p:ph idx="1"/>
          </p:nvPr>
        </p:nvSpPr>
        <p:spPr/>
        <p:txBody>
          <a:bodyPr/>
          <a:lstStyle/>
          <a:p>
            <a:pPr algn="just"/>
            <a:r>
              <a:rPr lang="es-ES" sz="2000" dirty="0"/>
              <a:t>Las personas con discapacidad tienen el derecho a</a:t>
            </a:r>
            <a:r>
              <a:rPr lang="en-US" sz="2000" dirty="0"/>
              <a:t>:</a:t>
            </a:r>
            <a:endParaRPr lang="x-none" sz="2000" dirty="0"/>
          </a:p>
          <a:p>
            <a:pPr lvl="2" algn="just"/>
            <a:r>
              <a:rPr lang="es-ES" sz="2000" dirty="0"/>
              <a:t>libertad de circulación </a:t>
            </a:r>
          </a:p>
          <a:p>
            <a:pPr lvl="2" algn="just"/>
            <a:r>
              <a:rPr lang="es-ES" sz="2000" dirty="0"/>
              <a:t>libertad para escoger su residencia </a:t>
            </a:r>
          </a:p>
          <a:p>
            <a:pPr lvl="2" algn="just"/>
            <a:r>
              <a:rPr lang="es-ES" sz="2000" dirty="0"/>
              <a:t>una nacionalidad </a:t>
            </a:r>
            <a:endParaRPr lang="x-none" sz="2000" dirty="0"/>
          </a:p>
          <a:p>
            <a:pPr algn="just"/>
            <a:r>
              <a:rPr lang="es-ES" sz="2000" dirty="0"/>
              <a:t>Las personas con discapacidad son libres para tener pasaporte y otros documentos de identidad, para viajar al extranjero y regresar a su país, y para cambiar de nacionalidad en igualdad de condiciones con el resto de personas</a:t>
            </a:r>
            <a:r>
              <a:rPr lang="en-US" sz="2000" dirty="0"/>
              <a:t>.  </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- 28</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18 - Libertad de </a:t>
            </a:r>
            <a:r>
              <a:rPr lang="en-US" dirty="0" err="1"/>
              <a:t>desplazamiento</a:t>
            </a:r>
            <a:r>
              <a:rPr lang="en-US" dirty="0"/>
              <a:t> y </a:t>
            </a:r>
            <a:r>
              <a:rPr lang="en-US" dirty="0" err="1"/>
              <a:t>nacionalidad</a:t>
            </a:r>
            <a:r>
              <a:rPr lang="en-US" dirty="0"/>
              <a:t> (a)</a:t>
            </a:r>
          </a:p>
        </p:txBody>
      </p:sp>
    </p:spTree>
    <p:extLst>
      <p:ext uri="{BB962C8B-B14F-4D97-AF65-F5344CB8AC3E}">
        <p14:creationId xmlns:p14="http://schemas.microsoft.com/office/powerpoint/2010/main" val="3975924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AD45F-02A6-40D5-983E-A88115A37A2D}"/>
              </a:ext>
            </a:extLst>
          </p:cNvPr>
          <p:cNvSpPr>
            <a:spLocks noGrp="1"/>
          </p:cNvSpPr>
          <p:nvPr>
            <p:ph idx="1"/>
          </p:nvPr>
        </p:nvSpPr>
        <p:spPr/>
        <p:txBody>
          <a:bodyPr/>
          <a:lstStyle/>
          <a:p>
            <a:pPr algn="just"/>
            <a:r>
              <a:rPr lang="es-ES" sz="2000" dirty="0"/>
              <a:t>Los niños con discapacidad deben ser especialmente protegidos. Deben</a:t>
            </a:r>
            <a:r>
              <a:rPr lang="en-US" sz="2000" dirty="0"/>
              <a:t>:  </a:t>
            </a:r>
            <a:endParaRPr lang="x-none" sz="2000" dirty="0"/>
          </a:p>
          <a:p>
            <a:pPr lvl="2" algn="just"/>
            <a:r>
              <a:rPr lang="es-ES" sz="2000" dirty="0"/>
              <a:t>ser inscritos inmediatamente después de su nacimiento </a:t>
            </a:r>
          </a:p>
          <a:p>
            <a:pPr lvl="2" algn="just"/>
            <a:r>
              <a:rPr lang="es-ES" sz="2000" dirty="0"/>
              <a:t>tener derecho a un nombre </a:t>
            </a:r>
          </a:p>
          <a:p>
            <a:pPr lvl="2" algn="just"/>
            <a:r>
              <a:rPr lang="es-ES" sz="2000" dirty="0"/>
              <a:t>tener una nacionalidad, y </a:t>
            </a:r>
          </a:p>
          <a:p>
            <a:pPr lvl="2" algn="just"/>
            <a:r>
              <a:rPr lang="es-ES" sz="2000" dirty="0"/>
              <a:t>en la medida de lo posible, conocer a sus padres y ser atendidos por ellos </a:t>
            </a:r>
          </a:p>
          <a:p>
            <a:pPr algn="just"/>
            <a:r>
              <a:rPr lang="es-ES" sz="2000" dirty="0"/>
              <a:t>Esto es muy importante porque, en algunos países, los menores con una discapacidad de nacimiento no se declaran a las autoridades y quedan ocultos de la sociedad. Y cuando crecen, como no existen legalmente</a:t>
            </a:r>
            <a:r>
              <a:rPr lang="en-US"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- 29</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18 - Libertad de </a:t>
            </a:r>
            <a:r>
              <a:rPr lang="en-US" dirty="0" err="1"/>
              <a:t>desplazamiento</a:t>
            </a:r>
            <a:r>
              <a:rPr lang="en-US" dirty="0"/>
              <a:t> y </a:t>
            </a:r>
            <a:r>
              <a:rPr lang="en-US" dirty="0" err="1"/>
              <a:t>nacionalidad</a:t>
            </a:r>
            <a:r>
              <a:rPr lang="en-US" dirty="0"/>
              <a:t> (b)</a:t>
            </a:r>
          </a:p>
        </p:txBody>
      </p:sp>
    </p:spTree>
    <p:extLst>
      <p:ext uri="{BB962C8B-B14F-4D97-AF65-F5344CB8AC3E}">
        <p14:creationId xmlns:p14="http://schemas.microsoft.com/office/powerpoint/2010/main" val="2326485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5BAA6-88E5-4982-8486-A6E873D5A07D}"/>
              </a:ext>
            </a:extLst>
          </p:cNvPr>
          <p:cNvSpPr>
            <a:spLocks noGrp="1"/>
          </p:cNvSpPr>
          <p:nvPr>
            <p:ph idx="1"/>
          </p:nvPr>
        </p:nvSpPr>
        <p:spPr/>
        <p:txBody>
          <a:bodyPr/>
          <a:lstStyle/>
          <a:p>
            <a:r>
              <a:rPr lang="es-ES" sz="2000" dirty="0"/>
              <a:t>Las personas con discapacidad tienen el derecho a: </a:t>
            </a:r>
          </a:p>
          <a:p>
            <a:pPr lvl="2"/>
            <a:r>
              <a:rPr lang="es-ES" sz="2000" dirty="0"/>
              <a:t>vivir en la comunidad  </a:t>
            </a:r>
          </a:p>
          <a:p>
            <a:pPr lvl="2"/>
            <a:r>
              <a:rPr lang="es-ES" sz="2000" dirty="0"/>
              <a:t>ser incluidas en la comunidad  </a:t>
            </a:r>
          </a:p>
          <a:p>
            <a:pPr lvl="2"/>
            <a:r>
              <a:rPr lang="es-ES" sz="2000" dirty="0"/>
              <a:t>participar en la comunidad </a:t>
            </a:r>
            <a:endParaRPr lang="x-none" sz="2000" dirty="0"/>
          </a:p>
          <a:p>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- 30</a:t>
            </a:r>
            <a:endParaRPr lang="x-none" sz="2800" dirty="0"/>
          </a:p>
        </p:txBody>
      </p:sp>
      <p:sp>
        <p:nvSpPr>
          <p:cNvPr id="10"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6" y="914400"/>
            <a:ext cx="11341893" cy="392214"/>
          </a:xfrm>
        </p:spPr>
        <p:txBody>
          <a:bodyPr/>
          <a:lstStyle/>
          <a:p>
            <a:r>
              <a:rPr lang="en-US" dirty="0" err="1"/>
              <a:t>Artículo</a:t>
            </a:r>
            <a:r>
              <a:rPr lang="en-US" dirty="0"/>
              <a:t> 19 - Derecho a </a:t>
            </a:r>
            <a:r>
              <a:rPr lang="en-US" dirty="0" err="1"/>
              <a:t>vivir</a:t>
            </a:r>
            <a:r>
              <a:rPr lang="en-US" dirty="0"/>
              <a:t> de </a:t>
            </a:r>
            <a:r>
              <a:rPr lang="en-US" dirty="0" err="1"/>
              <a:t>manera</a:t>
            </a:r>
            <a:r>
              <a:rPr lang="en-US" dirty="0"/>
              <a:t> </a:t>
            </a:r>
            <a:r>
              <a:rPr lang="en-US" dirty="0" err="1"/>
              <a:t>independiente</a:t>
            </a:r>
            <a:r>
              <a:rPr lang="en-US" dirty="0"/>
              <a:t> y a la </a:t>
            </a:r>
            <a:r>
              <a:rPr lang="en-US" dirty="0" err="1"/>
              <a:t>inclusión</a:t>
            </a:r>
            <a:r>
              <a:rPr lang="en-US" dirty="0"/>
              <a:t> </a:t>
            </a:r>
            <a:r>
              <a:rPr lang="en-US" dirty="0" err="1"/>
              <a:t>en</a:t>
            </a:r>
            <a:r>
              <a:rPr lang="en-US" dirty="0"/>
              <a:t> la </a:t>
            </a:r>
            <a:r>
              <a:rPr lang="en-US" dirty="0" err="1"/>
              <a:t>comunicad</a:t>
            </a:r>
            <a:r>
              <a:rPr lang="en-US" dirty="0"/>
              <a:t> (a)</a:t>
            </a:r>
          </a:p>
        </p:txBody>
      </p:sp>
    </p:spTree>
    <p:extLst>
      <p:ext uri="{BB962C8B-B14F-4D97-AF65-F5344CB8AC3E}">
        <p14:creationId xmlns:p14="http://schemas.microsoft.com/office/powerpoint/2010/main" val="9376238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90EA3-F2E0-4A0E-BED1-9DBF6AC494E5}"/>
              </a:ext>
            </a:extLst>
          </p:cNvPr>
          <p:cNvSpPr>
            <a:spLocks noGrp="1"/>
          </p:cNvSpPr>
          <p:nvPr>
            <p:ph idx="1"/>
          </p:nvPr>
        </p:nvSpPr>
        <p:spPr/>
        <p:txBody>
          <a:bodyPr/>
          <a:lstStyle/>
          <a:p>
            <a:r>
              <a:rPr lang="es-ES" sz="2000" dirty="0"/>
              <a:t>Esto significa que las personas con discapacidad deben poder :</a:t>
            </a:r>
          </a:p>
          <a:p>
            <a:pPr lvl="3" algn="just"/>
            <a:r>
              <a:rPr lang="es-ES" sz="2000" dirty="0"/>
              <a:t>Elegir su lugar de residencia.</a:t>
            </a:r>
          </a:p>
          <a:p>
            <a:pPr lvl="3"/>
            <a:r>
              <a:rPr lang="es-ES" sz="2000" dirty="0"/>
              <a:t>Decidir con quién convivir.</a:t>
            </a:r>
          </a:p>
          <a:p>
            <a:pPr lvl="3"/>
            <a:r>
              <a:rPr lang="es-ES" sz="2000" dirty="0"/>
              <a:t>Tener acceso a un amplio abanico de ayudas y servicios que les permitan vivir en la comunidad que ellas elijan.</a:t>
            </a:r>
          </a:p>
          <a:p>
            <a:pPr lvl="3"/>
            <a:r>
              <a:rPr lang="es-ES" sz="2000" dirty="0"/>
              <a:t>Tener acceso a los mismos servicios y las mismas instalaciones en la comunidad que el resto de la población.</a:t>
            </a:r>
          </a:p>
          <a:p>
            <a:pPr marL="0" indent="0">
              <a:buNone/>
            </a:pPr>
            <a:endParaRPr lang="en-US" sz="2000" dirty="0"/>
          </a:p>
          <a:p>
            <a:pPr marL="0" indent="0">
              <a:buNone/>
            </a:pPr>
            <a:r>
              <a:rPr lang="en-US" sz="2000" i="1" dirty="0"/>
              <a:t>Love, loss and laughter - Living with dementia</a:t>
            </a:r>
            <a:r>
              <a:rPr lang="en-US" sz="2000" dirty="0"/>
              <a:t>, Fire Films. </a:t>
            </a:r>
            <a:r>
              <a:rPr lang="en-US" sz="2000" dirty="0">
                <a:hlinkClick r:id="rId3"/>
              </a:rPr>
              <a:t>https://youtu.be/0-N4cOKRLtQ</a:t>
            </a:r>
            <a:r>
              <a:rPr lang="en-US" sz="2000" dirty="0"/>
              <a:t> </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- 31</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6" y="914400"/>
            <a:ext cx="11341893" cy="392214"/>
          </a:xfrm>
        </p:spPr>
        <p:txBody>
          <a:bodyPr/>
          <a:lstStyle/>
          <a:p>
            <a:r>
              <a:rPr lang="en-US" dirty="0" err="1"/>
              <a:t>Artículo</a:t>
            </a:r>
            <a:r>
              <a:rPr lang="en-US" dirty="0"/>
              <a:t> 19 - Derecho a </a:t>
            </a:r>
            <a:r>
              <a:rPr lang="en-US" dirty="0" err="1"/>
              <a:t>vivir</a:t>
            </a:r>
            <a:r>
              <a:rPr lang="en-US" dirty="0"/>
              <a:t> de </a:t>
            </a:r>
            <a:r>
              <a:rPr lang="en-US" dirty="0" err="1"/>
              <a:t>manera</a:t>
            </a:r>
            <a:r>
              <a:rPr lang="en-US" dirty="0"/>
              <a:t> </a:t>
            </a:r>
            <a:r>
              <a:rPr lang="en-US" dirty="0" err="1"/>
              <a:t>independiente</a:t>
            </a:r>
            <a:r>
              <a:rPr lang="en-US" dirty="0"/>
              <a:t> y a la </a:t>
            </a:r>
            <a:r>
              <a:rPr lang="en-US" dirty="0" err="1"/>
              <a:t>inclusión</a:t>
            </a:r>
            <a:r>
              <a:rPr lang="en-US" dirty="0"/>
              <a:t> </a:t>
            </a:r>
            <a:r>
              <a:rPr lang="en-US" dirty="0" err="1"/>
              <a:t>en</a:t>
            </a:r>
            <a:r>
              <a:rPr lang="en-US" dirty="0"/>
              <a:t> la </a:t>
            </a:r>
            <a:r>
              <a:rPr lang="en-US" dirty="0" err="1"/>
              <a:t>comunicad</a:t>
            </a:r>
            <a:r>
              <a:rPr lang="en-US" dirty="0"/>
              <a:t> (b)</a:t>
            </a:r>
          </a:p>
        </p:txBody>
      </p:sp>
    </p:spTree>
    <p:extLst>
      <p:ext uri="{BB962C8B-B14F-4D97-AF65-F5344CB8AC3E}">
        <p14:creationId xmlns:p14="http://schemas.microsoft.com/office/powerpoint/2010/main" val="346920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D89EC-B73D-47FF-AD40-781A1F30B4A5}"/>
              </a:ext>
            </a:extLst>
          </p:cNvPr>
          <p:cNvSpPr>
            <a:spLocks noGrp="1"/>
          </p:cNvSpPr>
          <p:nvPr>
            <p:ph idx="1"/>
          </p:nvPr>
        </p:nvSpPr>
        <p:spPr>
          <a:xfrm>
            <a:off x="507205" y="1739788"/>
            <a:ext cx="10751345" cy="4500000"/>
          </a:xfrm>
        </p:spPr>
        <p:txBody>
          <a:bodyPr/>
          <a:lstStyle/>
          <a:p>
            <a:pPr algn="just"/>
            <a:r>
              <a:rPr lang="es-ES" sz="2000" dirty="0"/>
              <a:t>Las personas con discapacidad deben gozar de la mayor movilidad e independencia posible</a:t>
            </a:r>
            <a:r>
              <a:rPr lang="en-GB" sz="2000" dirty="0"/>
              <a:t>.</a:t>
            </a:r>
            <a:endParaRPr lang="x-none" sz="2000" dirty="0"/>
          </a:p>
          <a:p>
            <a:pPr lvl="2" algn="just"/>
            <a:r>
              <a:rPr lang="es-ES" sz="2000" dirty="0"/>
              <a:t>Esto es importante porque las personas con discapacidad a menudo son incapaces de ir donde quieren debido a las barreras ambientales, físicas y de otra índole que pueden obstaculizar su acceso</a:t>
            </a:r>
            <a:r>
              <a:rPr lang="en-GB" sz="2000" dirty="0"/>
              <a:t>.</a:t>
            </a:r>
            <a:endParaRPr lang="x-none" sz="2000" dirty="0"/>
          </a:p>
          <a:p>
            <a:pPr lvl="2" algn="just"/>
            <a:r>
              <a:rPr lang="es-ES" sz="2000" dirty="0"/>
              <a:t>Las personas con discapacidad deben tener acceso a ayudas a la movilidad asequibles y de buena calidad, a dispositivos y tecnologías de asistencia</a:t>
            </a:r>
            <a:r>
              <a:rPr lang="en-GB" sz="2000" dirty="0"/>
              <a:t> </a:t>
            </a:r>
            <a:r>
              <a:rPr lang="es-ES" sz="2000" dirty="0"/>
              <a:t>para permitirles vivir vidas plenas en la comunidad</a:t>
            </a:r>
            <a:r>
              <a:rPr lang="en-GB" sz="2000" dirty="0"/>
              <a:t>. </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- 32</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p:txBody>
          <a:bodyPr/>
          <a:lstStyle/>
          <a:p>
            <a:r>
              <a:rPr lang="en-US" dirty="0" err="1"/>
              <a:t>Artículo</a:t>
            </a:r>
            <a:r>
              <a:rPr lang="en-US" dirty="0"/>
              <a:t> 20 - </a:t>
            </a:r>
            <a:r>
              <a:rPr lang="en-US" dirty="0" err="1"/>
              <a:t>Movilidad</a:t>
            </a:r>
            <a:r>
              <a:rPr lang="en-US" dirty="0"/>
              <a:t> personal</a:t>
            </a:r>
          </a:p>
        </p:txBody>
      </p:sp>
    </p:spTree>
    <p:extLst>
      <p:ext uri="{BB962C8B-B14F-4D97-AF65-F5344CB8AC3E}">
        <p14:creationId xmlns:p14="http://schemas.microsoft.com/office/powerpoint/2010/main" val="22122743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D1C4C-C5D8-4C8C-856D-97B619C8800E}"/>
              </a:ext>
            </a:extLst>
          </p:cNvPr>
          <p:cNvSpPr>
            <a:spLocks noGrp="1"/>
          </p:cNvSpPr>
          <p:nvPr>
            <p:ph idx="1"/>
          </p:nvPr>
        </p:nvSpPr>
        <p:spPr/>
        <p:txBody>
          <a:bodyPr/>
          <a:lstStyle/>
          <a:p>
            <a:pPr lvl="0" algn="just"/>
            <a:r>
              <a:rPr lang="es-ES" sz="2000" dirty="0"/>
              <a:t>Las personas con discapacidad, en igualdad de condiciones con las otras, deben tener derecho a</a:t>
            </a:r>
            <a:r>
              <a:rPr lang="en-GB" sz="2000" dirty="0"/>
              <a:t>:</a:t>
            </a:r>
            <a:endParaRPr lang="x-none" sz="2000" dirty="0"/>
          </a:p>
          <a:p>
            <a:pPr lvl="3" algn="just"/>
            <a:r>
              <a:rPr lang="es-ES" sz="2000" dirty="0"/>
              <a:t>Pensar y decir lo que quieren</a:t>
            </a:r>
            <a:r>
              <a:rPr lang="en-GB" sz="2000" dirty="0"/>
              <a:t>receive and give information.</a:t>
            </a:r>
          </a:p>
          <a:p>
            <a:pPr lvl="3" algn="just"/>
            <a:r>
              <a:rPr lang="es-ES" sz="2000" dirty="0"/>
              <a:t>Recibir y dar información.</a:t>
            </a:r>
            <a:endParaRPr lang="x-none" sz="2000"/>
          </a:p>
          <a:p>
            <a:pPr lvl="0" algn="just"/>
            <a:r>
              <a:rPr lang="en-GB" sz="2000" dirty="0"/>
              <a:t>Pero a menudo:</a:t>
            </a:r>
          </a:p>
          <a:p>
            <a:pPr lvl="3" algn="just"/>
            <a:r>
              <a:rPr lang="es-ES" sz="2000" dirty="0"/>
              <a:t>Las personas con discapacidad psicosocial, intelectual o cognitiva no reciben toda la información sobre su salud o los cuidados de salud mental</a:t>
            </a:r>
            <a:r>
              <a:rPr lang="en-GB" sz="2000" dirty="0"/>
              <a:t>.</a:t>
            </a:r>
            <a:endParaRPr lang="x-none" sz="2000" dirty="0"/>
          </a:p>
          <a:p>
            <a:pPr lvl="3" algn="just"/>
            <a:r>
              <a:rPr lang="es-ES" sz="2000" dirty="0"/>
              <a:t>Se les niega la información sobre los mecanismos legales que existen para proteger sus derechos</a:t>
            </a:r>
            <a:r>
              <a:rPr lang="en-GB" sz="2000" dirty="0"/>
              <a:t>. </a:t>
            </a:r>
            <a:endParaRPr lang="x-none" sz="2000" dirty="0"/>
          </a:p>
          <a:p>
            <a:pPr lvl="3" algn="just"/>
            <a:r>
              <a:rPr lang="es-ES" sz="2000" dirty="0"/>
              <a:t>Las opiniones y perspectivas de las personas con discapacidad psicosocial, intelectual o cognitiva a menudo se pasan por alto o se desatienden</a:t>
            </a:r>
            <a:r>
              <a:rPr lang="en-GB" sz="2000" dirty="0"/>
              <a:t>. </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- 33</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21 - Libertad de </a:t>
            </a:r>
            <a:r>
              <a:rPr lang="en-US" dirty="0" err="1"/>
              <a:t>expresión</a:t>
            </a:r>
            <a:r>
              <a:rPr lang="en-US" dirty="0"/>
              <a:t> y de </a:t>
            </a:r>
            <a:r>
              <a:rPr lang="en-US" dirty="0" err="1"/>
              <a:t>opinión</a:t>
            </a:r>
            <a:r>
              <a:rPr lang="en-US" dirty="0"/>
              <a:t>, y </a:t>
            </a:r>
            <a:r>
              <a:rPr lang="en-US" dirty="0" err="1"/>
              <a:t>acceso</a:t>
            </a:r>
            <a:r>
              <a:rPr lang="en-US" dirty="0"/>
              <a:t> a la </a:t>
            </a:r>
            <a:r>
              <a:rPr lang="en-US" dirty="0" err="1"/>
              <a:t>información</a:t>
            </a:r>
            <a:r>
              <a:rPr lang="en-US" dirty="0"/>
              <a:t> (a)</a:t>
            </a:r>
          </a:p>
        </p:txBody>
      </p:sp>
    </p:spTree>
    <p:extLst>
      <p:ext uri="{BB962C8B-B14F-4D97-AF65-F5344CB8AC3E}">
        <p14:creationId xmlns:p14="http://schemas.microsoft.com/office/powerpoint/2010/main" val="164083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8B7F2-F6C5-C545-AAE4-916D4AB1ECA1}"/>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1695157C-818F-A540-88FC-F0ECD0E4F93D}"/>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a:t>¿Consideráis que las personas con discapacidad psicosocial, intelectual o cognitiva pueden disfrutar de los derechos de la DUDH? </a:t>
            </a:r>
            <a:endParaRPr lang="en-US" dirty="0"/>
          </a:p>
        </p:txBody>
      </p:sp>
      <p:sp>
        <p:nvSpPr>
          <p:cNvPr id="5" name="Title 4">
            <a:extLst>
              <a:ext uri="{FF2B5EF4-FFF2-40B4-BE49-F238E27FC236}">
                <a16:creationId xmlns:a16="http://schemas.microsoft.com/office/drawing/2014/main" id="{26F4B7CA-F878-5E46-A7C6-95507F844DA4}"/>
              </a:ext>
            </a:extLst>
          </p:cNvPr>
          <p:cNvSpPr>
            <a:spLocks noGrp="1"/>
          </p:cNvSpPr>
          <p:nvPr>
            <p:ph type="title"/>
          </p:nvPr>
        </p:nvSpPr>
        <p:spPr>
          <a:xfrm>
            <a:off x="392906" y="506412"/>
            <a:ext cx="11113294" cy="427038"/>
          </a:xfrm>
        </p:spPr>
        <p:txBody>
          <a:bodyPr>
            <a:noAutofit/>
          </a:bodyPr>
          <a:lstStyle/>
          <a:p>
            <a:r>
              <a:rPr lang="es-ES" sz="2800" dirty="0"/>
              <a:t>Ejercicio 1.1: Los derechos de las personas con discapacidad psicosocial, intelectual o cognitiva - 1</a:t>
            </a:r>
            <a:endParaRPr lang="en-US" sz="2800" dirty="0"/>
          </a:p>
        </p:txBody>
      </p:sp>
    </p:spTree>
    <p:extLst>
      <p:ext uri="{BB962C8B-B14F-4D97-AF65-F5344CB8AC3E}">
        <p14:creationId xmlns:p14="http://schemas.microsoft.com/office/powerpoint/2010/main" val="7289409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707F9-B518-4DFC-AC4E-84621D92E034}"/>
              </a:ext>
            </a:extLst>
          </p:cNvPr>
          <p:cNvSpPr>
            <a:spLocks noGrp="1"/>
          </p:cNvSpPr>
          <p:nvPr>
            <p:ph idx="1"/>
          </p:nvPr>
        </p:nvSpPr>
        <p:spPr/>
        <p:txBody>
          <a:bodyPr/>
          <a:lstStyle/>
          <a:p>
            <a:pPr algn="just"/>
            <a:r>
              <a:rPr lang="es-ES" sz="2000" dirty="0"/>
              <a:t>Existe una responsabilidad especial de proporcionar información a las personas con discapacidad de una manera que les resulte accesible e inteligible</a:t>
            </a:r>
            <a:r>
              <a:rPr lang="en-GB" sz="2000" dirty="0"/>
              <a:t>.  </a:t>
            </a:r>
            <a:endParaRPr lang="x-none" sz="2000" dirty="0"/>
          </a:p>
          <a:p>
            <a:pPr algn="just"/>
            <a:r>
              <a:rPr lang="es-ES" sz="2000" dirty="0"/>
              <a:t>Cualquier información para el público general, la aporten los estados o las entidades privadas, debería hacerse accesible también para las personas con discapacidad.</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- 34</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21 - Libertad de </a:t>
            </a:r>
            <a:r>
              <a:rPr lang="en-US" dirty="0" err="1"/>
              <a:t>expresión</a:t>
            </a:r>
            <a:r>
              <a:rPr lang="en-US" dirty="0"/>
              <a:t> y de </a:t>
            </a:r>
            <a:r>
              <a:rPr lang="en-US" dirty="0" err="1"/>
              <a:t>opinión</a:t>
            </a:r>
            <a:r>
              <a:rPr lang="en-US" dirty="0"/>
              <a:t>, y </a:t>
            </a:r>
            <a:r>
              <a:rPr lang="en-US" dirty="0" err="1"/>
              <a:t>acceso</a:t>
            </a:r>
            <a:r>
              <a:rPr lang="en-US" dirty="0"/>
              <a:t> a la </a:t>
            </a:r>
            <a:r>
              <a:rPr lang="en-US" dirty="0" err="1"/>
              <a:t>información</a:t>
            </a:r>
            <a:r>
              <a:rPr lang="en-US" dirty="0"/>
              <a:t> (b)</a:t>
            </a:r>
          </a:p>
        </p:txBody>
      </p:sp>
    </p:spTree>
    <p:extLst>
      <p:ext uri="{BB962C8B-B14F-4D97-AF65-F5344CB8AC3E}">
        <p14:creationId xmlns:p14="http://schemas.microsoft.com/office/powerpoint/2010/main" val="35208972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B85015-4208-4D2E-8AB0-A5A24078807B}"/>
              </a:ext>
            </a:extLst>
          </p:cNvPr>
          <p:cNvSpPr>
            <a:spLocks noGrp="1"/>
          </p:cNvSpPr>
          <p:nvPr>
            <p:ph idx="1"/>
          </p:nvPr>
        </p:nvSpPr>
        <p:spPr>
          <a:xfrm>
            <a:off x="507205" y="1562100"/>
            <a:ext cx="11175995" cy="4677688"/>
          </a:xfrm>
        </p:spPr>
        <p:txBody>
          <a:bodyPr/>
          <a:lstStyle/>
          <a:p>
            <a:pPr algn="just"/>
            <a:r>
              <a:rPr lang="en-GB" sz="2000" dirty="0" err="1"/>
              <a:t>Ninguna</a:t>
            </a:r>
            <a:r>
              <a:rPr lang="en-GB" sz="2000" dirty="0"/>
              <a:t> persona </a:t>
            </a:r>
            <a:r>
              <a:rPr lang="en-GB" sz="2000" dirty="0" err="1"/>
              <a:t>debe</a:t>
            </a:r>
            <a:r>
              <a:rPr lang="en-GB" sz="2000" dirty="0"/>
              <a:t>:</a:t>
            </a:r>
            <a:endParaRPr lang="en-US" sz="2000" dirty="0"/>
          </a:p>
          <a:p>
            <a:pPr lvl="3" algn="just"/>
            <a:r>
              <a:rPr lang="es-ES" sz="2000" dirty="0"/>
              <a:t>Interferir en la vida privada, familia, hogar o correspondencia de las personas con discapacidad</a:t>
            </a:r>
            <a:r>
              <a:rPr lang="en-GB" sz="2000" dirty="0"/>
              <a:t>.</a:t>
            </a:r>
            <a:endParaRPr lang="en-US" sz="2000" dirty="0"/>
          </a:p>
          <a:p>
            <a:pPr lvl="3" algn="just"/>
            <a:r>
              <a:rPr lang="es-ES" sz="2000" dirty="0"/>
              <a:t>Atentar contra su honor y reputación</a:t>
            </a:r>
            <a:r>
              <a:rPr lang="en-GB" sz="2000" dirty="0"/>
              <a:t>.</a:t>
            </a:r>
            <a:endParaRPr lang="x-none" sz="2000" dirty="0"/>
          </a:p>
          <a:p>
            <a:pPr algn="just"/>
            <a:r>
              <a:rPr lang="es-ES" sz="2000" dirty="0"/>
              <a:t>La información confidencial sobre personas con discapacidad </a:t>
            </a:r>
            <a:r>
              <a:rPr lang="en-GB" sz="2000" dirty="0" err="1"/>
              <a:t>debe</a:t>
            </a:r>
            <a:r>
              <a:rPr lang="en-GB" sz="2000" dirty="0"/>
              <a:t> </a:t>
            </a:r>
            <a:r>
              <a:rPr lang="en-GB" sz="2000" dirty="0" err="1"/>
              <a:t>ser</a:t>
            </a:r>
            <a:r>
              <a:rPr lang="en-GB" sz="2000" dirty="0"/>
              <a:t> </a:t>
            </a:r>
            <a:r>
              <a:rPr lang="en-GB" sz="2000" dirty="0" err="1"/>
              <a:t>privada</a:t>
            </a:r>
            <a:r>
              <a:rPr lang="en-GB" sz="2000" dirty="0"/>
              <a:t>.</a:t>
            </a:r>
            <a:endParaRPr lang="x-none" sz="2000" dirty="0"/>
          </a:p>
          <a:p>
            <a:pPr algn="just"/>
            <a:r>
              <a:rPr lang="es-ES" sz="2000" dirty="0"/>
              <a:t>Las buenas prácticas en relación con la privacidad permiten a las personas retener el control de su información</a:t>
            </a:r>
            <a:r>
              <a:rPr lang="en-GB" sz="2000" dirty="0"/>
              <a:t>.</a:t>
            </a:r>
            <a:endParaRPr lang="en-US" sz="2000" dirty="0"/>
          </a:p>
          <a:p>
            <a:pPr lvl="0" algn="just"/>
            <a:r>
              <a:rPr lang="es-ES" sz="2000" dirty="0"/>
              <a:t>El derecho a la privacidad es muy amplio. Por ejemplo, </a:t>
            </a:r>
          </a:p>
          <a:p>
            <a:pPr lvl="3" algn="just"/>
            <a:r>
              <a:rPr lang="es-ES" sz="2000" dirty="0"/>
              <a:t>cuando los profesionales de la salud mental u otros ámbitos entran sin invitación previa en los domicilios o las habitaciones de las personas, están violando su derecho a la privacidad</a:t>
            </a:r>
            <a:r>
              <a:rPr lang="en-GB" sz="2000" dirty="0"/>
              <a:t>. </a:t>
            </a:r>
          </a:p>
          <a:p>
            <a:pPr lvl="3" algn="just"/>
            <a:r>
              <a:rPr lang="es-ES" sz="2000" dirty="0"/>
              <a:t>cuando las instituciones de atención social o salud mental abren y/o incautan su correspondencia, también están violando su derecho a la privacidad</a:t>
            </a:r>
            <a:r>
              <a:rPr lang="en-GB" sz="2000" dirty="0"/>
              <a:t>. </a:t>
            </a:r>
            <a:endParaRPr lang="x-none" sz="2000" dirty="0"/>
          </a:p>
          <a:p>
            <a:pPr lvl="1" algn="just"/>
            <a:endParaRPr lang="en-GB"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- 35</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22 - </a:t>
            </a:r>
            <a:r>
              <a:rPr lang="en-US" dirty="0" err="1"/>
              <a:t>Respeto</a:t>
            </a:r>
            <a:r>
              <a:rPr lang="en-US" dirty="0"/>
              <a:t> a la </a:t>
            </a:r>
            <a:r>
              <a:rPr lang="en-US" dirty="0" err="1"/>
              <a:t>privacidad</a:t>
            </a:r>
            <a:endParaRPr lang="en-US" dirty="0"/>
          </a:p>
        </p:txBody>
      </p:sp>
    </p:spTree>
    <p:extLst>
      <p:ext uri="{BB962C8B-B14F-4D97-AF65-F5344CB8AC3E}">
        <p14:creationId xmlns:p14="http://schemas.microsoft.com/office/powerpoint/2010/main" val="972996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D1183-8FE3-44E0-94C2-623329D93C34}"/>
              </a:ext>
            </a:extLst>
          </p:cNvPr>
          <p:cNvSpPr>
            <a:spLocks noGrp="1"/>
          </p:cNvSpPr>
          <p:nvPr>
            <p:ph idx="1"/>
          </p:nvPr>
        </p:nvSpPr>
        <p:spPr/>
        <p:txBody>
          <a:bodyPr/>
          <a:lstStyle/>
          <a:p>
            <a:pPr lvl="0" algn="just"/>
            <a:r>
              <a:rPr lang="es-ES" sz="2000" dirty="0"/>
              <a:t>El respeto del hogar y de la familia también suele negarse a las personas con discapacidad</a:t>
            </a:r>
            <a:r>
              <a:rPr lang="en-GB" sz="2000" dirty="0"/>
              <a:t>. </a:t>
            </a:r>
            <a:endParaRPr lang="x-none" sz="2000" dirty="0"/>
          </a:p>
          <a:p>
            <a:pPr algn="just"/>
            <a:r>
              <a:rPr lang="es-ES" sz="2000" dirty="0"/>
              <a:t>Los países deberían garantizar que las personas con discapacidad tengan los siguientes derechos: </a:t>
            </a:r>
          </a:p>
          <a:p>
            <a:pPr lvl="2" algn="just"/>
            <a:r>
              <a:rPr lang="es-ES" sz="2000" dirty="0"/>
              <a:t>Derecho a casarse y a formar una familia. </a:t>
            </a:r>
          </a:p>
          <a:p>
            <a:pPr lvl="2" algn="just"/>
            <a:r>
              <a:rPr lang="es-ES" sz="2000" dirty="0"/>
              <a:t>Derecho a decidir libremente si quieren tener hijos o no (incluyendo cuándo y cuántos). </a:t>
            </a:r>
          </a:p>
          <a:p>
            <a:pPr lvl="2" algn="just"/>
            <a:r>
              <a:rPr lang="es-ES" sz="2000" dirty="0"/>
              <a:t>Derecho a no ser esterilizadas ni a que se les impida tener hijos por ningún otro método. </a:t>
            </a:r>
          </a:p>
          <a:p>
            <a:pPr lvl="2" algn="just"/>
            <a:r>
              <a:rPr lang="es-ES" sz="2000" dirty="0"/>
              <a:t>Derecho a que no les impidan ejercer sus derechos y deberes como padres y madres</a:t>
            </a:r>
            <a:r>
              <a:rPr lang="en-GB" sz="2000" dirty="0"/>
              <a:t>. </a:t>
            </a:r>
          </a:p>
          <a:p>
            <a:pPr lvl="2" algn="just"/>
            <a:r>
              <a:rPr lang="es-ES" sz="2000" dirty="0"/>
              <a:t>Los niños y las niñas no deben ser separados de sus progenitores por razón de la discapacidad de unos u otros</a:t>
            </a:r>
            <a:r>
              <a:rPr lang="en-GB" sz="2000" dirty="0"/>
              <a:t>.</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- 36</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23 - </a:t>
            </a:r>
            <a:r>
              <a:rPr lang="en-US" dirty="0" err="1"/>
              <a:t>Respeto</a:t>
            </a:r>
            <a:r>
              <a:rPr lang="en-US" dirty="0"/>
              <a:t> del </a:t>
            </a:r>
            <a:r>
              <a:rPr lang="en-US" dirty="0" err="1"/>
              <a:t>hogar</a:t>
            </a:r>
            <a:r>
              <a:rPr lang="en-US" dirty="0"/>
              <a:t> y de la </a:t>
            </a:r>
            <a:r>
              <a:rPr lang="en-US" dirty="0" err="1"/>
              <a:t>família</a:t>
            </a:r>
            <a:r>
              <a:rPr lang="en-US" dirty="0"/>
              <a:t> (a)</a:t>
            </a:r>
          </a:p>
        </p:txBody>
      </p:sp>
    </p:spTree>
    <p:extLst>
      <p:ext uri="{BB962C8B-B14F-4D97-AF65-F5344CB8AC3E}">
        <p14:creationId xmlns:p14="http://schemas.microsoft.com/office/powerpoint/2010/main" val="7590097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68733-314B-4978-B761-54265D584DC6}"/>
              </a:ext>
            </a:extLst>
          </p:cNvPr>
          <p:cNvSpPr>
            <a:spLocks noGrp="1"/>
          </p:cNvSpPr>
          <p:nvPr>
            <p:ph idx="1"/>
          </p:nvPr>
        </p:nvSpPr>
        <p:spPr>
          <a:xfrm>
            <a:off x="507205" y="1739788"/>
            <a:ext cx="10865645" cy="4500000"/>
          </a:xfrm>
        </p:spPr>
        <p:txBody>
          <a:bodyPr/>
          <a:lstStyle/>
          <a:p>
            <a:pPr lvl="0" algn="just"/>
            <a:r>
              <a:rPr lang="es-ES" sz="2000" dirty="0"/>
              <a:t>Los niños y las niñas con discapacidad tienen derecho a vivir con su familia como cualquier otro menor. En caso de que no puedan vivir con su familia directa, su cuidado debe recaer en la familia ampliada o la comunidad, en un entorno familiar </a:t>
            </a:r>
            <a:r>
              <a:rPr lang="en-GB" sz="2000" dirty="0"/>
              <a:t>. </a:t>
            </a:r>
            <a:endParaRPr lang="x-none" sz="2000" dirty="0"/>
          </a:p>
          <a:p>
            <a:pPr lvl="4" algn="just"/>
            <a:r>
              <a:rPr lang="es-ES" sz="2000" dirty="0"/>
              <a:t>A veces, se recomienda a los padres y madres de menores con discapacidad que renuncien a sus hijos después de nacer. Estos niños y niñas quedan bajo la tutela del sistema de atención social y, en muchos casos, los envían a instituciones donde no son cuidados adecuadamente. Esto tiene consecuencias importantes y negativas para su bienestar y su desarrollo</a:t>
            </a:r>
            <a:r>
              <a:rPr lang="en-GB" sz="2000" dirty="0"/>
              <a:t>.</a:t>
            </a:r>
            <a:endParaRPr lang="x-none" sz="2000" dirty="0"/>
          </a:p>
          <a:p>
            <a:pPr lvl="4" algn="just"/>
            <a:r>
              <a:rPr lang="es-ES" sz="2000" dirty="0"/>
              <a:t>De acuerdo con la CDPD, los niños y las niñas con discapacidad no deberían ser abandonados ni segregados en instituciones</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- 37</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23 - </a:t>
            </a:r>
            <a:r>
              <a:rPr lang="en-US" dirty="0" err="1"/>
              <a:t>Respeto</a:t>
            </a:r>
            <a:r>
              <a:rPr lang="en-US" dirty="0"/>
              <a:t> del </a:t>
            </a:r>
            <a:r>
              <a:rPr lang="en-US" dirty="0" err="1"/>
              <a:t>hogar</a:t>
            </a:r>
            <a:r>
              <a:rPr lang="en-US" dirty="0"/>
              <a:t> y de la </a:t>
            </a:r>
            <a:r>
              <a:rPr lang="en-US" dirty="0" err="1"/>
              <a:t>família</a:t>
            </a:r>
            <a:r>
              <a:rPr lang="en-US" dirty="0"/>
              <a:t> (b)</a:t>
            </a:r>
          </a:p>
        </p:txBody>
      </p:sp>
    </p:spTree>
    <p:extLst>
      <p:ext uri="{BB962C8B-B14F-4D97-AF65-F5344CB8AC3E}">
        <p14:creationId xmlns:p14="http://schemas.microsoft.com/office/powerpoint/2010/main" val="2747097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00CBA-D9B0-41A6-B18E-D63A480B225E}"/>
              </a:ext>
            </a:extLst>
          </p:cNvPr>
          <p:cNvSpPr>
            <a:spLocks noGrp="1"/>
          </p:cNvSpPr>
          <p:nvPr>
            <p:ph idx="1"/>
          </p:nvPr>
        </p:nvSpPr>
        <p:spPr/>
        <p:txBody>
          <a:bodyPr/>
          <a:lstStyle/>
          <a:p>
            <a:r>
              <a:rPr lang="en-US" sz="2000" i="1" dirty="0"/>
              <a:t>Living with mental health problems in Russia</a:t>
            </a:r>
            <a:r>
              <a:rPr lang="en-US" sz="2000" dirty="0"/>
              <a:t>, Sky News. </a:t>
            </a:r>
            <a:r>
              <a:rPr lang="en-US" sz="2000" dirty="0">
                <a:hlinkClick r:id="rId3"/>
              </a:rPr>
              <a:t>http://news.sky.com/story/living-with-mental-health-problems-in-russia-10289759</a:t>
            </a:r>
            <a:r>
              <a:rPr lang="en-US" sz="2000" dirty="0"/>
              <a:t>. </a:t>
            </a:r>
          </a:p>
          <a:p>
            <a:endParaRPr lang="en-US" sz="2000" dirty="0"/>
          </a:p>
          <a:p>
            <a:r>
              <a:rPr lang="en-US" sz="2000" i="1" dirty="0"/>
              <a:t>NZ  Herald (2017) "He's the love-light of my life" - Intellectually disabled couple reveal normal life</a:t>
            </a:r>
            <a:r>
              <a:rPr lang="en-US" sz="2000" dirty="0"/>
              <a:t>. </a:t>
            </a:r>
            <a:r>
              <a:rPr lang="en-US" sz="2000" dirty="0">
                <a:hlinkClick r:id="rId4"/>
              </a:rPr>
              <a:t>http://www.nzherald.co.nz/nz/news/article.cfm?c_id=1&amp;objectid=11833202</a:t>
            </a:r>
            <a:endParaRPr lang="en-US" sz="2000" dirty="0"/>
          </a:p>
          <a:p>
            <a:endParaRPr lang="x-none" sz="2000" dirty="0"/>
          </a:p>
        </p:txBody>
      </p:sp>
      <p:pic>
        <p:nvPicPr>
          <p:cNvPr id="1025" name="Picture 5" descr="Warning-sign-4504-large[1]">
            <a:extLst>
              <a:ext uri="{FF2B5EF4-FFF2-40B4-BE49-F238E27FC236}">
                <a16:creationId xmlns:a16="http://schemas.microsoft.com/office/drawing/2014/main" id="{664449D1-496C-4AA3-9546-5FE218B62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- 38</a:t>
            </a:r>
            <a:endParaRPr lang="x-none" sz="2800" dirty="0"/>
          </a:p>
        </p:txBody>
      </p:sp>
      <p:sp>
        <p:nvSpPr>
          <p:cNvPr id="9"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23 - </a:t>
            </a:r>
            <a:r>
              <a:rPr lang="en-US" dirty="0" err="1"/>
              <a:t>Respeto</a:t>
            </a:r>
            <a:r>
              <a:rPr lang="en-US" dirty="0"/>
              <a:t> del </a:t>
            </a:r>
            <a:r>
              <a:rPr lang="en-US" dirty="0" err="1"/>
              <a:t>hogar</a:t>
            </a:r>
            <a:r>
              <a:rPr lang="en-US" dirty="0"/>
              <a:t> y de la </a:t>
            </a:r>
            <a:r>
              <a:rPr lang="en-US" dirty="0" err="1"/>
              <a:t>família</a:t>
            </a:r>
            <a:r>
              <a:rPr lang="en-US" dirty="0"/>
              <a:t> (c)</a:t>
            </a:r>
          </a:p>
        </p:txBody>
      </p:sp>
    </p:spTree>
    <p:extLst>
      <p:ext uri="{BB962C8B-B14F-4D97-AF65-F5344CB8AC3E}">
        <p14:creationId xmlns:p14="http://schemas.microsoft.com/office/powerpoint/2010/main" val="9957025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E7A64-D9C7-4EC0-A3CB-B8D60862FBEC}"/>
              </a:ext>
            </a:extLst>
          </p:cNvPr>
          <p:cNvSpPr>
            <a:spLocks noGrp="1"/>
          </p:cNvSpPr>
          <p:nvPr>
            <p:ph idx="1"/>
          </p:nvPr>
        </p:nvSpPr>
        <p:spPr/>
        <p:txBody>
          <a:bodyPr/>
          <a:lstStyle/>
          <a:p>
            <a:pPr algn="just"/>
            <a:r>
              <a:rPr lang="es-ES" sz="2000" dirty="0"/>
              <a:t>A menudo se priva del derecho a la educación a las personas con discapacidad</a:t>
            </a:r>
            <a:r>
              <a:rPr lang="en-US" sz="2000" dirty="0"/>
              <a:t>.</a:t>
            </a:r>
          </a:p>
          <a:p>
            <a:pPr algn="just"/>
            <a:r>
              <a:rPr lang="es-ES" sz="2000" dirty="0"/>
              <a:t>En algunos países, a los niños y niñas se les interna en instituciones y no tienen la oportunidad de recibir una educación, o no la reciben en igualdad de condiciones con otros niños.</a:t>
            </a:r>
            <a:r>
              <a:rPr lang="en-US" sz="2000" dirty="0"/>
              <a:t> </a:t>
            </a:r>
            <a:endParaRPr lang="x-none" sz="2000" dirty="0"/>
          </a:p>
          <a:p>
            <a:pPr algn="just"/>
            <a:r>
              <a:rPr lang="es-ES" sz="2000" dirty="0"/>
              <a:t>En muchos casos, la educación especial cuenta con muy pocos recursos y no proporciona oportunidades reales para adquirir habilidades de aprendizaje y desarrollarse</a:t>
            </a:r>
            <a:r>
              <a:rPr lang="en-US" sz="2000" dirty="0"/>
              <a:t>. </a:t>
            </a:r>
            <a:endParaRPr lang="x-none" sz="2000" dirty="0"/>
          </a:p>
          <a:p>
            <a:pPr algn="just"/>
            <a:r>
              <a:rPr lang="es-ES" sz="2000" dirty="0"/>
              <a:t>Cuando las familias no tienen medios para pagar la educación de sus hijos e hijas, los niños y las niñas con discapacidad pueden ser los primeros que se ven privados de la oportunidad de ir a la escuela</a:t>
            </a:r>
            <a:r>
              <a:rPr lang="en-US" sz="2000" dirty="0"/>
              <a:t>. </a:t>
            </a:r>
            <a:endParaRPr lang="x-none" sz="2000" dirty="0"/>
          </a:p>
          <a:p>
            <a:pPr algn="just"/>
            <a:r>
              <a:rPr lang="es-ES" sz="2000" dirty="0"/>
              <a:t>Incluso cuando los menores sí tienen la oportunidad de ir a la escuela, a menudo les falta la ayuda que pueden necesitar porque la escuela no tiene recursos para satisfacer sus necesidades de aprendizaje</a:t>
            </a:r>
            <a:r>
              <a:rPr lang="en-US" sz="2000" dirty="0"/>
              <a:t>. </a:t>
            </a:r>
            <a:endParaRPr lang="x-none" sz="2000" dirty="0"/>
          </a:p>
          <a:p>
            <a:pPr algn="just"/>
            <a:r>
              <a:rPr lang="es-ES" sz="2000" dirty="0"/>
              <a:t>El impacto de esta falta de educación se manifiesta a gran escala y a largo plazo</a:t>
            </a:r>
            <a:r>
              <a:rPr lang="en-US"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- 39</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24 - </a:t>
            </a:r>
            <a:r>
              <a:rPr lang="en-US" dirty="0" err="1"/>
              <a:t>Educación</a:t>
            </a:r>
            <a:r>
              <a:rPr lang="en-US" dirty="0"/>
              <a:t> (a)</a:t>
            </a:r>
          </a:p>
        </p:txBody>
      </p:sp>
    </p:spTree>
    <p:extLst>
      <p:ext uri="{BB962C8B-B14F-4D97-AF65-F5344CB8AC3E}">
        <p14:creationId xmlns:p14="http://schemas.microsoft.com/office/powerpoint/2010/main" val="6640070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45EB8-C405-421E-B9ED-A1016755B042}"/>
              </a:ext>
            </a:extLst>
          </p:cNvPr>
          <p:cNvSpPr>
            <a:spLocks noGrp="1"/>
          </p:cNvSpPr>
          <p:nvPr>
            <p:ph idx="1"/>
          </p:nvPr>
        </p:nvSpPr>
        <p:spPr>
          <a:xfrm>
            <a:off x="507205" y="1739788"/>
            <a:ext cx="11037095" cy="4500000"/>
          </a:xfrm>
        </p:spPr>
        <p:txBody>
          <a:bodyPr/>
          <a:lstStyle/>
          <a:p>
            <a:pPr algn="just"/>
            <a:r>
              <a:rPr lang="es-ES" sz="2000" dirty="0"/>
              <a:t>Según el artículo 24, los sistemas de enseñanza deben ser inclusivos con las personas con discapacidad en todos los niveles de educación</a:t>
            </a:r>
            <a:r>
              <a:rPr lang="en-US" sz="2000" dirty="0"/>
              <a:t>. </a:t>
            </a:r>
          </a:p>
          <a:p>
            <a:pPr algn="just"/>
            <a:r>
              <a:rPr lang="es-ES" sz="2000" dirty="0"/>
              <a:t>Como cualquier otra persona, las personas con discapacidad tienen derecho a acceder a la escuela primaria, a la secundaria y a la universidad, así como derecho a recibir la formación necesaria para tener un trabajo y progresar en la vida</a:t>
            </a:r>
            <a:r>
              <a:rPr lang="en-US"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- 40</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24 - </a:t>
            </a:r>
            <a:r>
              <a:rPr lang="en-US" dirty="0" err="1"/>
              <a:t>Educación</a:t>
            </a:r>
            <a:r>
              <a:rPr lang="en-US" dirty="0"/>
              <a:t> (b)</a:t>
            </a:r>
          </a:p>
        </p:txBody>
      </p:sp>
    </p:spTree>
    <p:extLst>
      <p:ext uri="{BB962C8B-B14F-4D97-AF65-F5344CB8AC3E}">
        <p14:creationId xmlns:p14="http://schemas.microsoft.com/office/powerpoint/2010/main" val="24909084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991A2-CE81-48ED-BECD-D9762C9BF302}"/>
              </a:ext>
            </a:extLst>
          </p:cNvPr>
          <p:cNvSpPr>
            <a:spLocks noGrp="1"/>
          </p:cNvSpPr>
          <p:nvPr>
            <p:ph idx="1"/>
          </p:nvPr>
        </p:nvSpPr>
        <p:spPr/>
        <p:txBody>
          <a:bodyPr/>
          <a:lstStyle/>
          <a:p>
            <a:pPr algn="just"/>
            <a:r>
              <a:rPr lang="es-ES" sz="2000" dirty="0"/>
              <a:t>Los estados pueden adoptar muchas medidas para garantizarlo. Por ejemplo</a:t>
            </a:r>
            <a:r>
              <a:rPr lang="en-US" sz="2000" dirty="0"/>
              <a:t>:</a:t>
            </a:r>
            <a:endParaRPr lang="x-none" sz="2000" dirty="0"/>
          </a:p>
          <a:p>
            <a:pPr lvl="2" algn="just"/>
            <a:r>
              <a:rPr lang="es-ES" sz="2000" dirty="0"/>
              <a:t>Asegurarse de que los niños y las niñas con discapacidad tengan acceso al sistema de educación general y que no se los segregue en «escuelas especiales».</a:t>
            </a:r>
            <a:endParaRPr lang="x-none" sz="2000" dirty="0"/>
          </a:p>
          <a:p>
            <a:pPr lvl="2" algn="just"/>
            <a:r>
              <a:rPr lang="es-ES" sz="2000" dirty="0"/>
              <a:t>Realizar unos ajustes razonables y ofrecer apoyo a estos niños y niñas en las escuelas</a:t>
            </a:r>
            <a:r>
              <a:rPr lang="en-US" sz="2000" dirty="0"/>
              <a:t>.</a:t>
            </a:r>
            <a:endParaRPr lang="x-none" sz="2000" dirty="0"/>
          </a:p>
          <a:p>
            <a:pPr lvl="2" algn="just"/>
            <a:r>
              <a:rPr lang="es-ES" sz="2000" dirty="0"/>
              <a:t>Facilitar la enseñanza de la lengua de signos, el braille u otros métodos de comunicación</a:t>
            </a:r>
            <a:r>
              <a:rPr lang="en-US" sz="2000" dirty="0"/>
              <a:t>.</a:t>
            </a:r>
            <a:endParaRPr lang="x-none" sz="2000" dirty="0"/>
          </a:p>
          <a:p>
            <a:pPr lvl="2" algn="just"/>
            <a:r>
              <a:rPr lang="es-ES" sz="2000" dirty="0"/>
              <a:t>Formar a maestros para trabajar con personas con discapacidad aplicando el respeto por la diversidad y por las necesidades y estilos de aprendizaje de cada persona</a:t>
            </a:r>
            <a:r>
              <a:rPr lang="en-US" sz="2000" dirty="0"/>
              <a:t>.</a:t>
            </a:r>
            <a:endParaRPr lang="x-none" sz="2000" dirty="0"/>
          </a:p>
          <a:p>
            <a:pPr lvl="2" algn="just"/>
            <a:r>
              <a:rPr lang="es-ES" sz="2000" dirty="0"/>
              <a:t>Proporcionar acceso a las universidades y otras oportunidades de formación para adultos</a:t>
            </a:r>
            <a:r>
              <a:rPr lang="en-US"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- 41</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24 - </a:t>
            </a:r>
            <a:r>
              <a:rPr lang="en-US" dirty="0" err="1"/>
              <a:t>Educación</a:t>
            </a:r>
            <a:r>
              <a:rPr lang="en-US" dirty="0"/>
              <a:t> (c)</a:t>
            </a:r>
          </a:p>
        </p:txBody>
      </p:sp>
    </p:spTree>
    <p:extLst>
      <p:ext uri="{BB962C8B-B14F-4D97-AF65-F5344CB8AC3E}">
        <p14:creationId xmlns:p14="http://schemas.microsoft.com/office/powerpoint/2010/main" val="9236594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55631B-25D1-44BA-AB2D-78457D3EC3EA}"/>
              </a:ext>
            </a:extLst>
          </p:cNvPr>
          <p:cNvSpPr>
            <a:spLocks noGrp="1"/>
          </p:cNvSpPr>
          <p:nvPr>
            <p:ph idx="1"/>
          </p:nvPr>
        </p:nvSpPr>
        <p:spPr/>
        <p:txBody>
          <a:bodyPr/>
          <a:lstStyle/>
          <a:p>
            <a:pPr algn="just"/>
            <a:r>
              <a:rPr lang="es-ES" sz="2000" dirty="0"/>
              <a:t>Las personas con discapacidad tienen derecho a acceder tanto a los servicios de salud física como mental en igualdad de condiciones con el resto de personas, y a recibir el mismo estándar de servicios</a:t>
            </a:r>
            <a:r>
              <a:rPr lang="en-GB" sz="2000" dirty="0"/>
              <a:t>.</a:t>
            </a:r>
            <a:endParaRPr lang="x-none" sz="2000" dirty="0"/>
          </a:p>
          <a:p>
            <a:pPr lvl="0" algn="just"/>
            <a:r>
              <a:rPr lang="es-ES" sz="2000" dirty="0"/>
              <a:t>Los profesionales de la salud mental y otros ámbitos no deben tratar a las personas con discapacidad con falta de respeto, negligencia, grosería ni les deben negar la asistencia o el tratamiento</a:t>
            </a:r>
            <a:r>
              <a:rPr lang="en-GB" sz="2000" dirty="0"/>
              <a:t>.</a:t>
            </a:r>
            <a:endParaRPr lang="x-none" sz="2000" dirty="0"/>
          </a:p>
          <a:p>
            <a:pPr lvl="0" algn="just"/>
            <a:r>
              <a:rPr lang="es-ES" sz="2000" dirty="0"/>
              <a:t>Las personas con discapacidad deben recibir los servicios de salud que necesiten</a:t>
            </a:r>
            <a:r>
              <a:rPr lang="en-GB" sz="2000" dirty="0"/>
              <a:t>. </a:t>
            </a:r>
          </a:p>
          <a:p>
            <a:pPr lvl="0" algn="just"/>
            <a:r>
              <a:rPr lang="es-ES" sz="2000" dirty="0"/>
              <a:t>Los profesionales de la salud deben ser conscientes de los derechos humanos y la autonomía de las personas con discapacidad no deben actuar sin el consentimiento informado de los pacientes con discapacidad</a:t>
            </a:r>
            <a:r>
              <a:rPr lang="en-GB" sz="2000" dirty="0"/>
              <a:t>.</a:t>
            </a:r>
            <a:endParaRPr lang="x-none" sz="2000" dirty="0"/>
          </a:p>
          <a:p>
            <a:pPr lvl="0" algn="just"/>
            <a:r>
              <a:rPr lang="es-ES" sz="2000" dirty="0"/>
              <a:t>Las personas con discapacidad no deben sufrir discriminación cuando buscan un seguro de vida o de salud</a:t>
            </a:r>
            <a:r>
              <a:rPr lang="en-GB" sz="2000" dirty="0"/>
              <a:t>.</a:t>
            </a:r>
            <a:endParaRPr lang="x-none" sz="2000" dirty="0"/>
          </a:p>
          <a:p>
            <a:pPr lvl="0" algn="just"/>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- 42</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25 - </a:t>
            </a:r>
            <a:r>
              <a:rPr lang="en-US" dirty="0" err="1"/>
              <a:t>Salud</a:t>
            </a:r>
            <a:endParaRPr lang="en-US" dirty="0"/>
          </a:p>
        </p:txBody>
      </p:sp>
    </p:spTree>
    <p:extLst>
      <p:ext uri="{BB962C8B-B14F-4D97-AF65-F5344CB8AC3E}">
        <p14:creationId xmlns:p14="http://schemas.microsoft.com/office/powerpoint/2010/main" val="27064656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9242-384F-49BA-9799-A4CDF4BAF9C1}"/>
              </a:ext>
            </a:extLst>
          </p:cNvPr>
          <p:cNvSpPr>
            <a:spLocks noGrp="1"/>
          </p:cNvSpPr>
          <p:nvPr>
            <p:ph idx="1"/>
          </p:nvPr>
        </p:nvSpPr>
        <p:spPr>
          <a:xfrm>
            <a:off x="507205" y="1466850"/>
            <a:ext cx="11175995" cy="4567667"/>
          </a:xfrm>
        </p:spPr>
        <p:txBody>
          <a:bodyPr/>
          <a:lstStyle/>
          <a:p>
            <a:pPr algn="just"/>
            <a:r>
              <a:rPr lang="es-ES" sz="2000" dirty="0"/>
              <a:t>Los servicios de habilitación y rehabilitación están diseñados para ayudar a las personas a mantener, desarrollar, restaurar y/o mejorar las capacidades necesarias para participar en la sociedad día a día</a:t>
            </a:r>
            <a:r>
              <a:rPr lang="en-US" sz="2000" dirty="0"/>
              <a:t>.</a:t>
            </a:r>
            <a:endParaRPr lang="x-none" sz="2000" dirty="0"/>
          </a:p>
          <a:p>
            <a:pPr algn="just"/>
            <a:r>
              <a:rPr lang="es-ES" sz="2000" dirty="0"/>
              <a:t>No solo habla de habilitación y rehabilitación en el contexto de la salud, sino sobre toda la gama de servicios que las personas pueden necesitar para vivir una vida independiente en la comunidad</a:t>
            </a:r>
            <a:r>
              <a:rPr lang="en-US" sz="2000" dirty="0"/>
              <a:t>.</a:t>
            </a:r>
          </a:p>
          <a:p>
            <a:pPr algn="just"/>
            <a:r>
              <a:rPr lang="en-US" sz="2000" dirty="0"/>
              <a:t>Los </a:t>
            </a:r>
            <a:r>
              <a:rPr lang="en-US" sz="2000" dirty="0" err="1"/>
              <a:t>países</a:t>
            </a:r>
            <a:r>
              <a:rPr lang="en-US" sz="2000" dirty="0"/>
              <a:t> </a:t>
            </a:r>
            <a:r>
              <a:rPr lang="es-ES" sz="2000" dirty="0"/>
              <a:t>deben prestar servicios y apoyo en los ámbitos laboral, social, sanitario y de enseñanza</a:t>
            </a:r>
            <a:r>
              <a:rPr lang="en-US" sz="2000" dirty="0"/>
              <a:t>.</a:t>
            </a:r>
          </a:p>
          <a:p>
            <a:pPr algn="just"/>
            <a:r>
              <a:rPr lang="es-ES" sz="2000" dirty="0"/>
              <a:t>Estos servicios y apoyos</a:t>
            </a:r>
            <a:r>
              <a:rPr lang="en-US" sz="2000" dirty="0"/>
              <a:t>:</a:t>
            </a:r>
            <a:endParaRPr lang="x-none" sz="2000" dirty="0"/>
          </a:p>
          <a:p>
            <a:pPr lvl="3" algn="just"/>
            <a:r>
              <a:rPr lang="es-ES" sz="2000" dirty="0"/>
              <a:t>deben estar disponibles en la comunidad</a:t>
            </a:r>
          </a:p>
          <a:p>
            <a:pPr lvl="3" algn="just"/>
            <a:r>
              <a:rPr lang="es-ES" sz="2000" dirty="0"/>
              <a:t>deben ser accesibles de forma voluntaria</a:t>
            </a:r>
          </a:p>
          <a:p>
            <a:pPr lvl="3" algn="just"/>
            <a:r>
              <a:rPr lang="es-ES" sz="2000" dirty="0"/>
              <a:t>deben ser lo más cercanos posible al lugar de residencia de las personas con discapacidad </a:t>
            </a:r>
          </a:p>
          <a:p>
            <a:pPr algn="just"/>
            <a:r>
              <a:rPr lang="es-ES" sz="2000" dirty="0"/>
              <a:t>Las personas con discapacidad también deberían tener acceso a servicios de apoyo entre iguales</a:t>
            </a:r>
            <a:r>
              <a:rPr lang="en-US" sz="2000" dirty="0"/>
              <a:t>. </a:t>
            </a:r>
            <a:endParaRPr lang="x-none" sz="2000" dirty="0"/>
          </a:p>
        </p:txBody>
      </p:sp>
      <p:sp>
        <p:nvSpPr>
          <p:cNvPr id="7" name="Title 1">
            <a:extLst>
              <a:ext uri="{FF2B5EF4-FFF2-40B4-BE49-F238E27FC236}">
                <a16:creationId xmlns:a16="http://schemas.microsoft.com/office/drawing/2014/main" id="{C909AEE5-A707-4434-9198-E6C5FDDADEDE}"/>
              </a:ext>
            </a:extLst>
          </p:cNvPr>
          <p:cNvSpPr>
            <a:spLocks noGrp="1"/>
          </p:cNvSpPr>
          <p:nvPr>
            <p:ph type="title"/>
          </p:nvPr>
        </p:nvSpPr>
        <p:spPr>
          <a:xfrm>
            <a:off x="389639" y="506412"/>
            <a:ext cx="9792000" cy="432000"/>
          </a:xfrm>
        </p:spPr>
        <p:txBody>
          <a:bodyPr/>
          <a:lstStyle/>
          <a:p>
            <a:r>
              <a:rPr lang="en-US" sz="2800" dirty="0" err="1"/>
              <a:t>Presentación</a:t>
            </a:r>
            <a:r>
              <a:rPr lang="en-US" sz="2800" dirty="0"/>
              <a:t>: Los </a:t>
            </a:r>
            <a:r>
              <a:rPr lang="en-US" sz="2800" dirty="0" err="1"/>
              <a:t>artículos</a:t>
            </a:r>
            <a:r>
              <a:rPr lang="en-US" sz="2800" dirty="0"/>
              <a:t> de la CDPD - 43</a:t>
            </a:r>
            <a:endParaRPr lang="x-none" sz="2800" dirty="0"/>
          </a:p>
        </p:txBody>
      </p:sp>
      <p:sp>
        <p:nvSpPr>
          <p:cNvPr id="8" name="Text Placeholder 5">
            <a:extLst>
              <a:ext uri="{FF2B5EF4-FFF2-40B4-BE49-F238E27FC236}">
                <a16:creationId xmlns:a16="http://schemas.microsoft.com/office/drawing/2014/main" id="{5BFB0E90-1712-9A49-827E-8781DC76142E}"/>
              </a:ext>
            </a:extLst>
          </p:cNvPr>
          <p:cNvSpPr>
            <a:spLocks noGrp="1"/>
          </p:cNvSpPr>
          <p:nvPr>
            <p:ph type="body" sz="quarter" idx="13"/>
          </p:nvPr>
        </p:nvSpPr>
        <p:spPr>
          <a:xfrm>
            <a:off x="507207" y="946614"/>
            <a:ext cx="11174400" cy="360000"/>
          </a:xfrm>
        </p:spPr>
        <p:txBody>
          <a:bodyPr/>
          <a:lstStyle/>
          <a:p>
            <a:r>
              <a:rPr lang="en-US" dirty="0" err="1"/>
              <a:t>Artículo</a:t>
            </a:r>
            <a:r>
              <a:rPr lang="en-US" dirty="0"/>
              <a:t> 26 - </a:t>
            </a:r>
            <a:r>
              <a:rPr lang="en-US" dirty="0" err="1"/>
              <a:t>Habilitación</a:t>
            </a:r>
            <a:r>
              <a:rPr lang="en-US" dirty="0"/>
              <a:t> y </a:t>
            </a:r>
            <a:r>
              <a:rPr lang="en-US" dirty="0" err="1"/>
              <a:t>rehabilitación</a:t>
            </a:r>
            <a:endParaRPr lang="en-US" dirty="0"/>
          </a:p>
        </p:txBody>
      </p:sp>
    </p:spTree>
    <p:extLst>
      <p:ext uri="{BB962C8B-B14F-4D97-AF65-F5344CB8AC3E}">
        <p14:creationId xmlns:p14="http://schemas.microsoft.com/office/powerpoint/2010/main" val="2292487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17452</TotalTime>
  <Words>45693</Words>
  <Application>Microsoft Office PowerPoint</Application>
  <PresentationFormat>Pantalla panoràmica</PresentationFormat>
  <Paragraphs>2625</Paragraphs>
  <Slides>167</Slides>
  <Notes>167</Notes>
  <HiddenSlides>0</HiddenSlides>
  <MMClips>0</MMClips>
  <ScaleCrop>false</ScaleCrop>
  <HeadingPairs>
    <vt:vector size="8" baseType="variant">
      <vt:variant>
        <vt:lpstr>Tipus de lletra utilitzats</vt:lpstr>
      </vt:variant>
      <vt:variant>
        <vt:i4>9</vt:i4>
      </vt:variant>
      <vt:variant>
        <vt:lpstr>Tema</vt:lpstr>
      </vt:variant>
      <vt:variant>
        <vt:i4>1</vt:i4>
      </vt:variant>
      <vt:variant>
        <vt:lpstr>Servidors OLE incrustats</vt:lpstr>
      </vt:variant>
      <vt:variant>
        <vt:i4>1</vt:i4>
      </vt:variant>
      <vt:variant>
        <vt:lpstr>Títols de les diapositives</vt:lpstr>
      </vt:variant>
      <vt:variant>
        <vt:i4>167</vt:i4>
      </vt:variant>
    </vt:vector>
  </HeadingPairs>
  <TitlesOfParts>
    <vt:vector size="178" baseType="lpstr">
      <vt:lpstr>Arial</vt:lpstr>
      <vt:lpstr>Calibri</vt:lpstr>
      <vt:lpstr>Calibri Light</vt:lpstr>
      <vt:lpstr>Century Gothic</vt:lpstr>
      <vt:lpstr>Courier New</vt:lpstr>
      <vt:lpstr>Helvetica</vt:lpstr>
      <vt:lpstr>Symbol</vt:lpstr>
      <vt:lpstr>Times New Roman</vt:lpstr>
      <vt:lpstr>Wingdings</vt:lpstr>
      <vt:lpstr>LPB</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del módulo</vt:lpstr>
      <vt:lpstr>Temas del módulo</vt:lpstr>
      <vt:lpstr>Tema 1. Entender la discriminación y la denegación de los derechos  </vt:lpstr>
      <vt:lpstr>Ejercicio 1.1: Los derechos de las personas con discapacidad psicosocial, intelectual o cognitiva - 1</vt:lpstr>
      <vt:lpstr>Ejercicio 1.1: Los derechos de las personas con discapacidad psicosocial, intelectual o cognitiva - 2 </vt:lpstr>
      <vt:lpstr>Presentación: Definir la discriminación - 1 </vt:lpstr>
      <vt:lpstr>Presentación: Definir la discriminación - 2 </vt:lpstr>
      <vt:lpstr>Presentación: Definir la discriminación - 3 </vt:lpstr>
      <vt:lpstr>Presentación: Definir la discriminación - 4 </vt:lpstr>
      <vt:lpstr>Ejercicio 1.2: Debate – ¡Yo no soy así! - 1</vt:lpstr>
      <vt:lpstr>Ejercicio 1.2: Debate – ¡Yo no soy así! - 2</vt:lpstr>
      <vt:lpstr>Ejercicio 1.2: Debate – ¡Yo no soy así! - 3</vt:lpstr>
      <vt:lpstr>Ejercicio 1.2: Debate – ¡Yo no soy así! - 4</vt:lpstr>
      <vt:lpstr>Ejercicio 1.2: Debate – ¡Yo no soy así! - 5</vt:lpstr>
      <vt:lpstr>Ejercicio 1.2: Debate – ¡Yo no soy así! - 6</vt:lpstr>
      <vt:lpstr>Ejercicio 1.3: Debate: ¿Qué es la discriminación institucional? - 1</vt:lpstr>
      <vt:lpstr>Ejercicio 1.3: Debate: ¿Qué es la discriminación institucional? - 2</vt:lpstr>
      <vt:lpstr>Tema 2. Entender la discapacidad desde la perspectiva de los derechos humanos</vt:lpstr>
      <vt:lpstr>Ejercicio 2.1: Entender la discapacidad - 1</vt:lpstr>
      <vt:lpstr>Presentación: Los diferentes modelos de discapacidad - 1</vt:lpstr>
      <vt:lpstr>Presentación: Los diferentes modelos de discapacidad - 2</vt:lpstr>
      <vt:lpstr>Presentación: Los diferentes modelos de discapacidad - 3</vt:lpstr>
      <vt:lpstr>Presentación: Los diferentes modelos de discapacidad - 4</vt:lpstr>
      <vt:lpstr>Presentación: Los diferentes modelos de discapacidad - 5</vt:lpstr>
      <vt:lpstr>Presentación: Los diferentes modelos de discapacidad - 6</vt:lpstr>
      <vt:lpstr>Presentación: Los diferentes modelos de discapacidad - 7</vt:lpstr>
      <vt:lpstr>Presentación: Los diferentes modelos de discapacidad - 8</vt:lpstr>
      <vt:lpstr>Presentación: Los diferentes modelos de discapacidad - 9</vt:lpstr>
      <vt:lpstr>Presentación: Los diferentes modelos de discapacidad - 10</vt:lpstr>
      <vt:lpstr>Presentación: Los diferentes modelos de discapacidad - 11</vt:lpstr>
      <vt:lpstr>Presentación: Los diferentes modelos de discapacidad - 12</vt:lpstr>
      <vt:lpstr>Presentación: Los diferentes modelos de discapacidad - 13</vt:lpstr>
      <vt:lpstr>Presentación: Los diferentes modelos de discapacidad - 14</vt:lpstr>
      <vt:lpstr>Presentación: Los diferentes modelos de discapacidad - 15</vt:lpstr>
      <vt:lpstr>Presentación: Los diferentes modelos de discapacidad - 16</vt:lpstr>
      <vt:lpstr>Presentación: Los diferentes modelos de discapacidad - 17</vt:lpstr>
      <vt:lpstr>Presentación: Los diferentes modelos de discapacidad - 18</vt:lpstr>
      <vt:lpstr>Ejercicio de reflexión - 1</vt:lpstr>
      <vt:lpstr>Tema 3. La Convención sobre los derechos de las personas con discapacidad</vt:lpstr>
      <vt:lpstr>Reflexión sobre los temas anteriores </vt:lpstr>
      <vt:lpstr>Presentación: Introducción a la Convención sobre los derechos de las personas con discapacidad - 1</vt:lpstr>
      <vt:lpstr>Presentación: Introducción a la Convención sobre los derechos de las personas con discapacidad - 2</vt:lpstr>
      <vt:lpstr>Presentación: Introducción a la Convención sobre los derechos de las personas con discapacidad - 3</vt:lpstr>
      <vt:lpstr>Presentación: Introducción a la Convención sobre los derechos de las personas con discapacidad - 4</vt:lpstr>
      <vt:lpstr>Presentación: Introducción a la Convención sobre los derechos de las personas con discapacidad - 5</vt:lpstr>
      <vt:lpstr>Presentación: Introducción a la Convención sobre los derechos de las personas con discapacidad - 6</vt:lpstr>
      <vt:lpstr>Presentación: Introducción a la Convención sobre los derechos de las personas con discapacidad - 7</vt:lpstr>
      <vt:lpstr>Presentación: Introducción a la Convención sobre los derechos de las personas con discapacidad - 8</vt:lpstr>
      <vt:lpstr>Presentación: Introducción a la Convención sobre los derechos de las personas con discapacidad - 9</vt:lpstr>
      <vt:lpstr>Presentación: Introducción a la Convención sobre los derechos de las personas con discapacidad - 10</vt:lpstr>
      <vt:lpstr>Trabajo en grupo sobre la CDPD</vt:lpstr>
      <vt:lpstr>Presentación: Los artículos de la CDPD - 1</vt:lpstr>
      <vt:lpstr>Presentación: Los artículos de la CDPD - 2</vt:lpstr>
      <vt:lpstr>Presentación: Los artículos de la CDPD - 3</vt:lpstr>
      <vt:lpstr>Presentación: Los artículos de la CDPD - 4</vt:lpstr>
      <vt:lpstr>Presentación: Los artículos de la CDPD - 5</vt:lpstr>
      <vt:lpstr>Presentación: Los artículos de la CDPD - 6</vt:lpstr>
      <vt:lpstr>Presentación: Los artículos de la CDPD - 7</vt:lpstr>
      <vt:lpstr>Presentación: Los artículos de la CDPD - 8</vt:lpstr>
      <vt:lpstr>Presentación: Los artículos de la CDPD - 9</vt:lpstr>
      <vt:lpstr>Presentación: Los artículos de la CDPD - 10</vt:lpstr>
      <vt:lpstr>Presentación: Los artículos de la CDPD - 11</vt:lpstr>
      <vt:lpstr>Presentación: Los artículos de la CDPD - 12</vt:lpstr>
      <vt:lpstr>Presentación: Los artículos de la CDPD - 13</vt:lpstr>
      <vt:lpstr>Presentación: Los artículos de la CDPD - 14</vt:lpstr>
      <vt:lpstr>Presentación: Los artículos de la CDPD - 15</vt:lpstr>
      <vt:lpstr>Presentación: Los artículos de la CDPD - 16</vt:lpstr>
      <vt:lpstr>Presentación: Los artículos de la CDPD - 17</vt:lpstr>
      <vt:lpstr>Presentación: Los artículos de la CDPD - 18</vt:lpstr>
      <vt:lpstr>Presentación: Los artículos de la CDPD – 19</vt:lpstr>
      <vt:lpstr>Presentación: Los artículos de la CDPD - 20</vt:lpstr>
      <vt:lpstr>Presentación: Los artículos de la CDPD - 21</vt:lpstr>
      <vt:lpstr>Presentación: Los artículos de la CDPD - 22</vt:lpstr>
      <vt:lpstr>Presentación: Los artículos de la CDPD - 23</vt:lpstr>
      <vt:lpstr>Presentación: Los artículos de la CDPD - 24</vt:lpstr>
      <vt:lpstr>Presentación: Los artículos de la CDPD - 25</vt:lpstr>
      <vt:lpstr>Presentación: Los artículos de la CDPD - 26</vt:lpstr>
      <vt:lpstr>Presentación: Los artículos de la CDPD - 27</vt:lpstr>
      <vt:lpstr>Presentación: Los artículos de la CDPD - 28</vt:lpstr>
      <vt:lpstr>Presentación: Los artículos de la CDPD - 29</vt:lpstr>
      <vt:lpstr>Presentación: Los artículos de la CDPD - 30</vt:lpstr>
      <vt:lpstr>Presentación: Los artículos de la CDPD - 31</vt:lpstr>
      <vt:lpstr>Presentación: Los artículos de la CDPD - 32</vt:lpstr>
      <vt:lpstr>Presentación: Los artículos de la CDPD - 33</vt:lpstr>
      <vt:lpstr>Presentación: Los artículos de la CDPD - 34</vt:lpstr>
      <vt:lpstr>Presentación: Los artículos de la CDPD - 35</vt:lpstr>
      <vt:lpstr>Presentación: Los artículos de la CDPD - 36</vt:lpstr>
      <vt:lpstr>Presentación: Los artículos de la CDPD - 37</vt:lpstr>
      <vt:lpstr>Presentación: Los artículos de la CDPD - 38</vt:lpstr>
      <vt:lpstr>Presentación: Los artículos de la CDPD - 39</vt:lpstr>
      <vt:lpstr>Presentación: Los artículos de la CDPD - 40</vt:lpstr>
      <vt:lpstr>Presentación: Los artículos de la CDPD - 41</vt:lpstr>
      <vt:lpstr>Presentación: Los artículos de la CDPD - 42</vt:lpstr>
      <vt:lpstr>Presentación: Los artículos de la CDPD - 43</vt:lpstr>
      <vt:lpstr>Presentación: Los artículos de la CDPD - 44</vt:lpstr>
      <vt:lpstr>Presentación: Los artículos de la CDPD - 45</vt:lpstr>
      <vt:lpstr>Presentación: Los artículos de la CDPD - 46</vt:lpstr>
      <vt:lpstr>Presentación: Los artículos de la CDPD - 47</vt:lpstr>
      <vt:lpstr>Presentación: Los artículos de la CDPD - 48</vt:lpstr>
      <vt:lpstr>Presentación: Los artículos de la CDPD - 49</vt:lpstr>
      <vt:lpstr>Presentación: Los artículos de la CDPD - 50</vt:lpstr>
      <vt:lpstr>Presentación: Los artículos de la CDPD - 51</vt:lpstr>
      <vt:lpstr>Tema 4: Aplicar la CPDP a situaciones de la vida real </vt:lpstr>
      <vt:lpstr>Exercicio 4.1: Diferentes casos</vt:lpstr>
      <vt:lpstr>Exercicio 4.1: Diferentes casos</vt:lpstr>
      <vt:lpstr>Exercicio 4.1: Diferentes casos</vt:lpstr>
      <vt:lpstr>Exercicio 4.1: Diferentes casos</vt:lpstr>
      <vt:lpstr>Exercicio 4.1: Diferentes casos</vt:lpstr>
      <vt:lpstr>Exercicio 4.1: Diferentes casos</vt:lpstr>
      <vt:lpstr>Exercicio 4.1: Diferentes casos</vt:lpstr>
      <vt:lpstr>Exercicio 4.1: Diferentes casos</vt:lpstr>
      <vt:lpstr>Exercicio 4.1: Diferentes casos</vt:lpstr>
      <vt:lpstr>Exercicio 4.1: Diferentes casos</vt:lpstr>
      <vt:lpstr>Tema 5. Profundización en el artículo 12 - Igual reconocimiento como persona ante la ley</vt:lpstr>
      <vt:lpstr>Ejercicio 5.1: Profundización en el artículo 12 - Igual reconocimiento como persona ante la ley </vt:lpstr>
      <vt:lpstr>Ejercicio 5.1: Profundización en el artículo 12 - Igual reconocimiento como persona ante la ley </vt:lpstr>
      <vt:lpstr>Ejercicio 5.1: Profundización en el artículo 12 - Igual reconocimiento como persona ante la ley </vt:lpstr>
      <vt:lpstr>Ejercicio 5.1: Profundización en el artículo 12 - Igual reconocimiento como persona ante la ley </vt:lpstr>
      <vt:lpstr>Ejercicio 5.1: Profundización en el artículo 12 - Igual reconocimiento como persona ante la ley </vt:lpstr>
      <vt:lpstr>Ejercicio 5.1: Profundización en el artículo 12 - Igual reconocimiento como persona ante la ley </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Presentación: Artículo 12 de la CDPD - Igual reconocimiento como persona ante la ley</vt:lpstr>
      <vt:lpstr>Ejercicio 5.2: ¿Qué cambios conlleva el artículo 12? </vt:lpstr>
      <vt:lpstr>Tema 6. Profundización en el artículo 16 - Protección contra la explotación, la violencia y el abuso</vt:lpstr>
      <vt:lpstr>Ejercicio 6.1: Debate sobre el artículo 16 de la CDPD - Protección contra la explotación, la violencia y el abuso  </vt:lpstr>
      <vt:lpstr>Ejercicio 6.1: Debate sobre el artículo 16 de la CDPD - Protección contra la explotación, la violencia y el abuso  </vt:lpstr>
      <vt:lpstr>Ejercicio 6.1: Debate sobre el artículo 16 de la CDPD - Protección contra la explotación, la violencia y el abuso  </vt:lpstr>
      <vt:lpstr>Ejercicio 6.1: Debate sobre el artículo 16 de la CDPD - Protección contra la explotación, la violencia y el abuso  </vt:lpstr>
      <vt:lpstr>Ejercicio 6.1: Debate sobre el artículo 16 de la CDPD - Protección contra la explotación, la violencia y el abuso  </vt:lpstr>
      <vt:lpstr>Ejercicio 6.1: Debate sobre el artículo 16 de la CDPD - Protección contra la explotación, la violencia y el abuso  </vt:lpstr>
      <vt:lpstr>Ejercicio 6.2: Protección contra la explotación, la violencia y el abuso </vt:lpstr>
      <vt:lpstr>Ejercicio 6.2: Protección contra la explotación, la violencia y el abuso </vt:lpstr>
      <vt:lpstr>Tema 7. Profundización en el artículo 19 - El derecho a vivir de manera independiente y a la inclusión en la comunidad</vt:lpstr>
      <vt:lpstr>Ejercicio 7.1: Debate sobre el artículo 19 de la CDPD – El derecho a vivir de manera independiente y a la inclusión en la comunidad</vt:lpstr>
      <vt:lpstr>Ejercicio 7.1: Debate sobre el artículo 19 de la CDPD – El derecho a vivir de manera independiente y a la inclusión en la comunidad</vt:lpstr>
      <vt:lpstr>Ejercicio 7.1: Debate sobre el artículo 19 de la CDPD – El derecho a vivir de manera independiente y a la inclusión en la comunidad</vt:lpstr>
      <vt:lpstr>Ejercicio 7.1: Debate sobre el artículo 19 de la CDPD – El derecho a vivir de manera independiente y a la inclusión en la comunidad</vt:lpstr>
      <vt:lpstr>Ejercicio 7.1: Debate sobre el artículo 19 de la CDPD – El derecho a vivir de manera independiente y a la inclusión en la comunidad</vt:lpstr>
      <vt:lpstr>Presentación: El artículo 19 de la CDPD - El derecho a vivir de manera independiente y a la inclusión en la comunidad</vt:lpstr>
      <vt:lpstr>Presentación: El artículo 19 de la CDPD - El derecho a vivir de manera independiente y a la inclusión en la comunidad</vt:lpstr>
      <vt:lpstr>Presentación: El artículo 19 de la CDPD - El derecho a vivir de manera independiente y a la inclusión en la comunidad</vt:lpstr>
      <vt:lpstr>Presentación: El artículo 19 de la CDPD - El derecho a vivir de manera independiente y a la inclusión en la comunidad</vt:lpstr>
      <vt:lpstr>Presentación: El artículo 19 de la CDPD - El derecho a vivir de manera independiente y a la inclusión en la comunidad</vt:lpstr>
      <vt:lpstr>Ejercicio de reflexión</vt:lpstr>
      <vt:lpstr>Tema 8. Empoderar a las personas para defender los derechos de la CDPD </vt:lpstr>
      <vt:lpstr>Reflexión sobre los temas anteriores </vt:lpstr>
      <vt:lpstr>Ejercicio 8.1: ¿Por qué me debería implicar y qué cambiaría? </vt:lpstr>
      <vt:lpstr>Ejercicio 8.1: ¿Por qué me debería implicar y qué cambiaría? </vt:lpstr>
      <vt:lpstr>Ejercicio 8.1: ¿Por qué me debería implicar y qué cambiaría?  </vt:lpstr>
      <vt:lpstr>Ejercicio 8.2: Actuar para promover los derechos que recoge                              la CDPD </vt:lpstr>
      <vt:lpstr>Ejercicio 8.2: Actuar para promover los derechos que recoge                              la CDPD </vt:lpstr>
      <vt:lpstr>Finalización de la formación </vt:lpstr>
      <vt:lpstr>Finalización de la formación</vt:lpstr>
      <vt:lpstr>Reconocimentos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Maria José Velasco</cp:lastModifiedBy>
  <cp:revision>567</cp:revision>
  <cp:lastPrinted>2019-10-28T12:05:31Z</cp:lastPrinted>
  <dcterms:created xsi:type="dcterms:W3CDTF">2018-12-31T14:56:36Z</dcterms:created>
  <dcterms:modified xsi:type="dcterms:W3CDTF">2023-03-27T20:40:13Z</dcterms:modified>
</cp:coreProperties>
</file>