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heme/themeOverride4.xml" ContentType="application/vnd.openxmlformats-officedocument.themeOverride+xml"/>
  <Override PartName="/ppt/tags/tag9.xml" ContentType="application/vnd.openxmlformats-officedocument.presentationml.tags+xml"/>
  <Override PartName="/ppt/theme/themeOverride5.xml" ContentType="application/vnd.openxmlformats-officedocument.themeOverride+xml"/>
  <Override PartName="/ppt/tags/tag10.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ags/tag11.xml" ContentType="application/vnd.openxmlformats-officedocument.presentationml.tags+xml"/>
  <Override PartName="/ppt/theme/themeOverride8.xml" ContentType="application/vnd.openxmlformats-officedocument.themeOverride+xml"/>
  <Override PartName="/ppt/tags/tag12.xml" ContentType="application/vnd.openxmlformats-officedocument.presentationml.tags+xml"/>
  <Override PartName="/ppt/theme/themeOverride9.xml" ContentType="application/vnd.openxmlformats-officedocument.themeOverride+xml"/>
  <Override PartName="/ppt/theme/themeOverride10.xml" ContentType="application/vnd.openxmlformats-officedocument.themeOverride+xml"/>
  <Override PartName="/ppt/tags/tag13.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14.xml" ContentType="application/vnd.openxmlformats-officedocument.presentationml.tags+xml"/>
  <Override PartName="/ppt/theme/themeOverride13.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5"/>
  </p:notesMasterIdLst>
  <p:handoutMasterIdLst>
    <p:handoutMasterId r:id="rId116"/>
  </p:handoutMasterIdLst>
  <p:sldIdLst>
    <p:sldId id="256" r:id="rId6"/>
    <p:sldId id="408" r:id="rId7"/>
    <p:sldId id="417" r:id="rId8"/>
    <p:sldId id="418" r:id="rId9"/>
    <p:sldId id="419" r:id="rId10"/>
    <p:sldId id="303" r:id="rId11"/>
    <p:sldId id="304" r:id="rId12"/>
    <p:sldId id="324" r:id="rId13"/>
    <p:sldId id="305" r:id="rId14"/>
    <p:sldId id="306" r:id="rId15"/>
    <p:sldId id="307" r:id="rId16"/>
    <p:sldId id="308" r:id="rId17"/>
    <p:sldId id="325"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420"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7" r:id="rId103"/>
    <p:sldId id="398" r:id="rId104"/>
    <p:sldId id="399" r:id="rId105"/>
    <p:sldId id="400" r:id="rId106"/>
    <p:sldId id="401" r:id="rId107"/>
    <p:sldId id="402" r:id="rId108"/>
    <p:sldId id="403" r:id="rId109"/>
    <p:sldId id="404" r:id="rId110"/>
    <p:sldId id="405" r:id="rId111"/>
    <p:sldId id="406" r:id="rId112"/>
    <p:sldId id="407" r:id="rId113"/>
    <p:sldId id="411" r:id="rId114"/>
  </p:sldIdLst>
  <p:sldSz cx="12192000" cy="6858000"/>
  <p:notesSz cx="6808788" cy="9940925"/>
  <p:custDataLst>
    <p:tags r:id="rId117"/>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0"/>
    <a:srgbClr val="FFFFFF"/>
    <a:srgbClr val="73B6D2"/>
    <a:srgbClr val="F9D273"/>
    <a:srgbClr val="F6B392"/>
    <a:srgbClr val="F4AD00"/>
    <a:srgbClr val="EE7439"/>
    <a:srgbClr val="183F5A"/>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8923" autoAdjust="0"/>
  </p:normalViewPr>
  <p:slideViewPr>
    <p:cSldViewPr snapToGrid="0">
      <p:cViewPr varScale="1">
        <p:scale>
          <a:sx n="110" d="100"/>
          <a:sy n="110" d="100"/>
        </p:scale>
        <p:origin x="426" y="108"/>
      </p:cViewPr>
      <p:guideLst>
        <p:guide orient="horz" pos="2160"/>
        <p:guide pos="3840"/>
      </p:guideLst>
    </p:cSldViewPr>
  </p:slideViewPr>
  <p:outlineViewPr>
    <p:cViewPr>
      <p:scale>
        <a:sx n="33" d="100"/>
        <a:sy n="33" d="100"/>
      </p:scale>
      <p:origin x="0" y="-1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gs" Target="tags/tag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sz="quarter" idx="1"/>
          </p:nvPr>
        </p:nvSpPr>
        <p:spPr>
          <a:xfrm>
            <a:off x="3856738" y="0"/>
            <a:ext cx="2950475" cy="498773"/>
          </a:xfrm>
          <a:prstGeom prst="rect">
            <a:avLst/>
          </a:prstGeom>
        </p:spPr>
        <p:txBody>
          <a:bodyPr vert="horz" lIns="95705" tIns="47853" rIns="95705" bIns="47853" rtlCol="0"/>
          <a:lstStyle>
            <a:lvl1pPr algn="r">
              <a:defRPr sz="1300"/>
            </a:lvl1pPr>
          </a:lstStyle>
          <a:p>
            <a:fld id="{B1875CDD-E462-4D05-8E51-5BB28922514F}" type="datetimeFigureOut">
              <a:rPr lang="en-GB" smtClean="0"/>
              <a:t>27/03/2023</a:t>
            </a:fld>
            <a:endParaRPr lang="en-GB"/>
          </a:p>
        </p:txBody>
      </p:sp>
      <p:sp>
        <p:nvSpPr>
          <p:cNvPr id="4" name="Footer Placeholder 3"/>
          <p:cNvSpPr>
            <a:spLocks noGrp="1"/>
          </p:cNvSpPr>
          <p:nvPr>
            <p:ph type="ftr" sz="quarter" idx="2"/>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5" name="Slide Number Placeholder 4"/>
          <p:cNvSpPr>
            <a:spLocks noGrp="1"/>
          </p:cNvSpPr>
          <p:nvPr>
            <p:ph type="sldNum" sz="quarter" idx="3"/>
          </p:nvPr>
        </p:nvSpPr>
        <p:spPr>
          <a:xfrm>
            <a:off x="3856738" y="9442156"/>
            <a:ext cx="2950475" cy="498772"/>
          </a:xfrm>
          <a:prstGeom prst="rect">
            <a:avLst/>
          </a:prstGeom>
        </p:spPr>
        <p:txBody>
          <a:bodyPr vert="horz" lIns="95705" tIns="47853" rIns="95705" bIns="47853" rtlCol="0" anchor="b"/>
          <a:lstStyle>
            <a:lvl1pPr algn="r">
              <a:defRPr sz="1300"/>
            </a:lvl1pPr>
          </a:lstStyle>
          <a:p>
            <a:fld id="{117AC3D9-9B3F-4360-932E-A90D2E48C150}" type="slidenum">
              <a:rPr lang="en-GB" smtClean="0"/>
              <a:t>‹#›</a:t>
            </a:fld>
            <a:endParaRPr lang="en-GB"/>
          </a:p>
        </p:txBody>
      </p:sp>
    </p:spTree>
    <p:extLst>
      <p:ext uri="{BB962C8B-B14F-4D97-AF65-F5344CB8AC3E}">
        <p14:creationId xmlns:p14="http://schemas.microsoft.com/office/powerpoint/2010/main" val="374078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5705" tIns="47853" rIns="95705" bIns="47853" rtlCol="0"/>
          <a:lstStyle>
            <a:lvl1pPr algn="r">
              <a:defRPr sz="1300"/>
            </a:lvl1pPr>
          </a:lstStyle>
          <a:p>
            <a:fld id="{1919DF5D-3936-4339-8B0B-D45B2ABD2C70}" type="datetimeFigureOut">
              <a:rPr lang="en-GB" smtClean="0"/>
              <a:t>27/03/2023</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5705" tIns="47853" rIns="95705" bIns="47853"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5705" tIns="47853" rIns="95705" bIns="47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6"/>
            <a:ext cx="2950475" cy="498772"/>
          </a:xfrm>
          <a:prstGeom prst="rect">
            <a:avLst/>
          </a:prstGeom>
        </p:spPr>
        <p:txBody>
          <a:bodyPr vert="horz" lIns="95705" tIns="47853" rIns="95705" bIns="47853" rtlCol="0" anchor="b"/>
          <a:lstStyle>
            <a:lvl1pPr algn="r">
              <a:defRPr sz="1300"/>
            </a:lvl1pPr>
          </a:lstStyle>
          <a:p>
            <a:fld id="{91600A8A-902E-430E-A833-453AE05FDB61}" type="slidenum">
              <a:rPr lang="en-GB" smtClean="0"/>
              <a:t>‹#›</a:t>
            </a:fld>
            <a:endParaRPr lang="en-GB"/>
          </a:p>
        </p:txBody>
      </p:sp>
    </p:spTree>
    <p:extLst>
      <p:ext uri="{BB962C8B-B14F-4D97-AF65-F5344CB8AC3E}">
        <p14:creationId xmlns:p14="http://schemas.microsoft.com/office/powerpoint/2010/main" val="1469557427"/>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_ENREF_41"/></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dhr.audio/"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hchr.org/EN/UDHR/Pages/UDHRinsignlanguages.aspx"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mnesty.org.uk/resources/lesson-understanding-human-right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d-UuB1lKzJ0&amp;t=6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_ENREF_9"/></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_ENREF_11"/></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_ENREF_17"/></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_ENREF_22"/><Relationship Id="rId5" Type="http://schemas.openxmlformats.org/officeDocument/2006/relationships/hyperlink" Target="#_ENREF_21"/><Relationship Id="rId4" Type="http://schemas.openxmlformats.org/officeDocument/2006/relationships/hyperlink" Target="#_ENREF_20"/></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8" Type="http://schemas.openxmlformats.org/officeDocument/2006/relationships/hyperlink" Target="#_ENREF_30"/><Relationship Id="rId3" Type="http://schemas.openxmlformats.org/officeDocument/2006/relationships/hyperlink" Target="#_ENREF_25"/><Relationship Id="rId7" Type="http://schemas.openxmlformats.org/officeDocument/2006/relationships/hyperlink" Target="#_ENREF_29"/><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_ENREF_28"/><Relationship Id="rId5" Type="http://schemas.openxmlformats.org/officeDocument/2006/relationships/hyperlink" Target="#_ENREF_27"/><Relationship Id="rId4" Type="http://schemas.openxmlformats.org/officeDocument/2006/relationships/hyperlink" Target="#_ENREF_26"/><Relationship Id="rId9" Type="http://schemas.openxmlformats.org/officeDocument/2006/relationships/hyperlink" Target="#_ENREF_31"/></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80" y="4784069"/>
            <a:ext cx="5447030" cy="3914240"/>
          </a:xfrm>
        </p:spPr>
        <p:txBody>
          <a:bodyPr/>
          <a:lstStyle/>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mtClean="0"/>
              <a:t>1</a:t>
            </a:fld>
            <a:endParaRPr lang="en-GB"/>
          </a:p>
        </p:txBody>
      </p:sp>
    </p:spTree>
    <p:extLst>
      <p:ext uri="{BB962C8B-B14F-4D97-AF65-F5344CB8AC3E}">
        <p14:creationId xmlns:p14="http://schemas.microsoft.com/office/powerpoint/2010/main" val="412130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84263" y="3324240"/>
            <a:ext cx="5879299" cy="6214468"/>
          </a:xfrm>
        </p:spPr>
        <p:txBody>
          <a:bodyPr/>
          <a:lstStyle/>
          <a:p>
            <a:r>
              <a:rPr lang="en-GB" sz="1100" b="1" i="1" dirty="0">
                <a:latin typeface="Calibri" panose="020F0502020204030204" pitchFamily="34" charset="0"/>
                <a:ea typeface="SimSun" panose="02010600030101010101" pitchFamily="2" charset="-122"/>
                <a:cs typeface="Arial" panose="020B0604020202020204" pitchFamily="34" charset="0"/>
              </a:rPr>
              <a:t>Exercise 1.1: We are all born free and equal (10 min.)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ask the participants to gather in the centre of the room. Explain that you will read out a statement and ask people to move to the right of the room if they agree with the statement or to the left if they disagree.</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have mobility issues, you can simply ask the whole group to raise their hands if they agree or disagree with the following statement.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statement has been deliberately formulated to be open to interpretation. It is important to remind the group that at this point there is no correct answer. </a:t>
            </a:r>
            <a:endParaRPr lang="en-US" sz="11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en-GB" sz="1100" dirty="0">
                <a:latin typeface="Calibri" panose="020F0502020204030204" pitchFamily="34" charset="0"/>
                <a:ea typeface="SimSun" panose="02010600030101010101" pitchFamily="2" charset="-122"/>
                <a:cs typeface="Arial" panose="020B0604020202020204" pitchFamily="34" charset="0"/>
              </a:rPr>
              <a:t>Do you agree or disagree with the following statement?</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ctr">
              <a:spcAft>
                <a:spcPts val="1002"/>
              </a:spcAft>
            </a:pPr>
            <a:r>
              <a:rPr lang="en-GB" sz="1100" b="1" dirty="0">
                <a:latin typeface="Calibri" panose="020F0502020204030204" pitchFamily="34" charset="0"/>
                <a:ea typeface="SimSun" panose="02010600030101010101" pitchFamily="2" charset="-122"/>
                <a:cs typeface="Arial" panose="020B0604020202020204" pitchFamily="34" charset="0"/>
              </a:rPr>
              <a:t> “We are all born free and equal”</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their opinions on why they have chosen to agree or disagree with the above statement. Write down ideas on the flipchart. Encourage participants to discuss their ideas directly with each other.</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opinions: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Yes, we are all born free and equal. It is society that may deny us this right.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No, a person born into slavery or poverty will never be free.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Characteristics such as race, colour, sex, sexual orientation, language, religion, political or other opinion, national or social origin, property, birth or other status can contribute to many people not being treated equally.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No, many people lack freedom when they are born. </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End this exercise by outlining the following for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The statement “we are all born free and equal” is deliberately ambiguous.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On the one hand, by virtue of our humanity, we are all born free and equal.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On the other hand, in many cases government or society may deny many people their right to freedom and equality.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Human rights are about making sure that the freedom and equality of all people are respected</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17972909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Example 5. Martin Luther King Jr.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4 #26"/>
              </a:rPr>
              <a:t>38</a:t>
            </a:r>
            <a:r>
              <a:rPr lang="en-GB"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Martin Luther King Jr. was the leader of the African-American Civil Rights Movement (see below). He campaigned for equal civil rights for all Americans, including African Americans, using non-violent civil disobedience. In 1963, he delivered a powerful speech – “I have a dream” – to protest against racial discrimination. This speech has become famous worldwide. In 1964 he received the Nobel Peace Prize for his work. He was assassinated in 1968.</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100</a:t>
            </a:fld>
            <a:endParaRPr lang="en-GB"/>
          </a:p>
        </p:txBody>
      </p:sp>
    </p:spTree>
    <p:extLst>
      <p:ext uri="{BB962C8B-B14F-4D97-AF65-F5344CB8AC3E}">
        <p14:creationId xmlns:p14="http://schemas.microsoft.com/office/powerpoint/2010/main" val="9731605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Communities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Example 1. African-American Civil Rights Movement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Patterson, 2006 #27"/>
              </a:rPr>
              <a:t>39</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In the 1960s the community of African Americans in the United States continued the struggle to achieve equal rights and to combat the disenfranchisement, racial segregation and race-inspired violence that was common place in the southern states of the USA. The use of non-violent protest and civil disobedience resulted in the Civil Rights Act of 1964 and allowed this community the right to vote</a:t>
            </a: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101</a:t>
            </a:fld>
            <a:endParaRPr lang="en-GB"/>
          </a:p>
        </p:txBody>
      </p:sp>
    </p:spTree>
    <p:extLst>
      <p:ext uri="{BB962C8B-B14F-4D97-AF65-F5344CB8AC3E}">
        <p14:creationId xmlns:p14="http://schemas.microsoft.com/office/powerpoint/2010/main" val="35871329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Example 2. </a:t>
            </a:r>
            <a:r>
              <a:rPr lang="en-US" sz="1200" b="1" dirty="0">
                <a:latin typeface="Calibri" panose="020F0502020204030204" pitchFamily="34" charset="0"/>
                <a:ea typeface="SimSun" panose="02010600030101010101" pitchFamily="2" charset="-122"/>
                <a:cs typeface="Arial" panose="020B0604020202020204" pitchFamily="34" charset="0"/>
              </a:rPr>
              <a:t>Movement of users and survivors of psychiatry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McLean, 2003 #28"/>
              </a:rPr>
              <a:t>40</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The users/survivors of psychiatry movement has grown and gained momentum both internationally and nationally. The movement developed largely in response to harm and abuse in psychiatry. In the USA, in the 1960s and 1970s, former “mental health patients” publicly denounced the harm caused by abuses in psychiatry – including violence, forced admission and treatment, use of seclusion and restraints and other coercive measures. The former “mental health patients” advocated for self-determination and full participation is society. This movement led to the creation of international NGOs such as </a:t>
            </a:r>
            <a:r>
              <a:rPr lang="en-US" sz="1200" dirty="0" err="1">
                <a:latin typeface="Calibri" panose="020F0502020204030204" pitchFamily="34" charset="0"/>
                <a:ea typeface="SimSun" panose="02010600030101010101" pitchFamily="2" charset="-122"/>
                <a:cs typeface="Arial" panose="020B0604020202020204" pitchFamily="34" charset="0"/>
              </a:rPr>
              <a:t>MindFreedom</a:t>
            </a:r>
            <a:r>
              <a:rPr lang="en-US" sz="1200" dirty="0">
                <a:latin typeface="Calibri" panose="020F0502020204030204" pitchFamily="34" charset="0"/>
                <a:ea typeface="SimSun" panose="02010600030101010101" pitchFamily="2" charset="-122"/>
                <a:cs typeface="Arial" panose="020B0604020202020204" pitchFamily="34" charset="0"/>
              </a:rPr>
              <a:t> International (MFI) </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 2015 #29"/>
              </a:rPr>
              <a:t>41</a:t>
            </a:r>
            <a:r>
              <a:rPr lang="en-US" sz="1200" i="1" dirty="0">
                <a:latin typeface="Calibri" panose="020F0502020204030204" pitchFamily="34" charset="0"/>
                <a:ea typeface="SimSun" panose="02010600030101010101" pitchFamily="2" charset="-122"/>
                <a:cs typeface="Arial" panose="020B0604020202020204" pitchFamily="34" charset="0"/>
              </a:rPr>
              <a:t>) </a:t>
            </a:r>
            <a:r>
              <a:rPr lang="en-US" sz="1200" dirty="0">
                <a:latin typeface="Calibri" panose="020F0502020204030204" pitchFamily="34" charset="0"/>
                <a:ea typeface="SimSun" panose="02010600030101010101" pitchFamily="2" charset="-122"/>
                <a:cs typeface="Arial" panose="020B0604020202020204" pitchFamily="34" charset="0"/>
              </a:rPr>
              <a:t>and the World Network of Users and Survivors of Psychiatry (WNUSP) as well as national organizations.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102</a:t>
            </a:fld>
            <a:endParaRPr lang="en-GB"/>
          </a:p>
        </p:txBody>
      </p:sp>
    </p:spTree>
    <p:extLst>
      <p:ext uri="{BB962C8B-B14F-4D97-AF65-F5344CB8AC3E}">
        <p14:creationId xmlns:p14="http://schemas.microsoft.com/office/powerpoint/2010/main" val="20113275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Governments </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Governments have the primary responsibility for protecting, respecting and fulfilling human rights. </a:t>
            </a: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The governments of the world have agreed to uphold the rights that are expressed in the UDHR and other major human rights treaties. Many governments have also drafted their own human rights laws or have integrated human rights principles into their constitutions. This means that these principles are legally binding and can be used to protect the human rights of citizens. </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Despite governments’ roles, violations of human rights are still common within countries.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103</a:t>
            </a:fld>
            <a:endParaRPr lang="en-GB"/>
          </a:p>
        </p:txBody>
      </p:sp>
    </p:spTree>
    <p:extLst>
      <p:ext uri="{BB962C8B-B14F-4D97-AF65-F5344CB8AC3E}">
        <p14:creationId xmlns:p14="http://schemas.microsoft.com/office/powerpoint/2010/main" val="956383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The United Nations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One of the major purposes of the United Nations is to “develop friendly relations among nations based on respect for the principle of equal rights and self-determination of peoples, and to take other appropriate measures to strengthen universal peace” </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1945 #30"/>
              </a:rPr>
              <a:t>42</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Through the Office of the High Commissioner for Human Rights, the Human Rights Council and other critical agencies and mechanisms, the United Nations works to monitor, protect and promote human rights around the globe. The United Nations has also facilitated discussions and negotiations between governments to adopt human rights treaties and promote their implementation by countries.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104</a:t>
            </a:fld>
            <a:endParaRPr lang="en-GB"/>
          </a:p>
        </p:txBody>
      </p:sp>
    </p:spTree>
    <p:extLst>
      <p:ext uri="{BB962C8B-B14F-4D97-AF65-F5344CB8AC3E}">
        <p14:creationId xmlns:p14="http://schemas.microsoft.com/office/powerpoint/2010/main" val="34613318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Advocacy groups, NGOs and faith-based organizations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Groups have been founded to defend human rights around the world. Some well-known examples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Amnesty International</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CBM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Human Rights Watch</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Humanity and Inclusion.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These organizations campaign to respect, protect and fulfill people’s human rights around the world. These groups are usually made up of individual members who join because they believe strongly in the work that is being done by the organization.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Many such organizations have campaigned successfully for the release of famous human rights defenders such as Nelson Mandela. They often have an important impact on governments and their work can be very powerful and result in real change.</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105</a:t>
            </a:fld>
            <a:endParaRPr lang="en-GB"/>
          </a:p>
        </p:txBody>
      </p:sp>
    </p:spTree>
    <p:extLst>
      <p:ext uri="{BB962C8B-B14F-4D97-AF65-F5344CB8AC3E}">
        <p14:creationId xmlns:p14="http://schemas.microsoft.com/office/powerpoint/2010/main" val="12434660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Can you think of any human rights defenders or advocacy groups in your own country?</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Does a national human rights institution exist in your country? What has been its role in promoting rights?</a:t>
            </a:r>
            <a:endParaRPr lang="x-none" sz="120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should also be encouraged to think beyond famous names and look at “unsung heroes” in their own communities who advocate for human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106</a:t>
            </a:fld>
            <a:endParaRPr lang="en-GB"/>
          </a:p>
        </p:txBody>
      </p:sp>
    </p:spTree>
    <p:extLst>
      <p:ext uri="{BB962C8B-B14F-4D97-AF65-F5344CB8AC3E}">
        <p14:creationId xmlns:p14="http://schemas.microsoft.com/office/powerpoint/2010/main" val="21067231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00A8A-902E-430E-A833-453AE05FDB61}" type="slidenum">
              <a:rPr lang="en-GB" smtClean="0"/>
              <a:t>107</a:t>
            </a:fld>
            <a:endParaRPr lang="en-GB"/>
          </a:p>
        </p:txBody>
      </p:sp>
    </p:spTree>
    <p:extLst>
      <p:ext uri="{BB962C8B-B14F-4D97-AF65-F5344CB8AC3E}">
        <p14:creationId xmlns:p14="http://schemas.microsoft.com/office/powerpoint/2010/main" val="36802316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Follow this question with the key take-home messages.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Take home points: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Human rights are basic rights that we have simply because we are human.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 are all born with human rights and no one should take them away.</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Certain groups/segments of the population can be at higher risk of human rights violations.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 </a:t>
            </a:r>
            <a:r>
              <a:rPr lang="en-GB" sz="1200" b="1" u="sng" dirty="0">
                <a:latin typeface="Calibri" panose="020F0502020204030204" pitchFamily="34" charset="0"/>
                <a:ea typeface="SimSun" panose="02010600030101010101" pitchFamily="2" charset="-122"/>
                <a:cs typeface="Arial" panose="020B0604020202020204" pitchFamily="34" charset="0"/>
              </a:rPr>
              <a:t>all</a:t>
            </a:r>
            <a:r>
              <a:rPr lang="en-GB" sz="1200" dirty="0">
                <a:latin typeface="Calibri" panose="020F0502020204030204" pitchFamily="34" charset="0"/>
                <a:ea typeface="SimSun" panose="02010600030101010101" pitchFamily="2" charset="-122"/>
                <a:cs typeface="Arial" panose="020B0604020202020204" pitchFamily="34" charset="0"/>
              </a:rPr>
              <a:t> need to respect, protect and fulfil human rights everywhere – at home, in the community, in health and other settings.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Everybody has a key role to play in promoting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Across the world, advocacy groups, communities and individuals have worked to defend human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108</a:t>
            </a:fld>
            <a:endParaRPr lang="en-GB"/>
          </a:p>
        </p:txBody>
      </p:sp>
    </p:spTree>
    <p:extLst>
      <p:ext uri="{BB962C8B-B14F-4D97-AF65-F5344CB8AC3E}">
        <p14:creationId xmlns:p14="http://schemas.microsoft.com/office/powerpoint/2010/main" val="14191806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109</a:t>
            </a:fld>
            <a:endParaRPr lang="en-GB"/>
          </a:p>
        </p:txBody>
      </p:sp>
      <p:sp>
        <p:nvSpPr>
          <p:cNvPr id="6" name="Rectangle 5">
            <a:extLst>
              <a:ext uri="{FF2B5EF4-FFF2-40B4-BE49-F238E27FC236}">
                <a16:creationId xmlns:a16="http://schemas.microsoft.com/office/drawing/2014/main" id="{D5556273-1832-8D40-88DC-545F6967C4EB}"/>
              </a:ext>
            </a:extLst>
          </p:cNvPr>
          <p:cNvSpPr/>
          <p:nvPr/>
        </p:nvSpPr>
        <p:spPr>
          <a:xfrm>
            <a:off x="457946" y="457858"/>
            <a:ext cx="5906943" cy="8907545"/>
          </a:xfrm>
          <a:prstGeom prst="rect">
            <a:avLst/>
          </a:prstGeom>
        </p:spPr>
        <p:txBody>
          <a:bodyPr wrap="square" lIns="91577" tIns="45789" rIns="91577" bIns="45789">
            <a:spAutoFit/>
          </a:bodyPr>
          <a:lstStyle/>
          <a:p>
            <a:r>
              <a:rPr lang="en-US" sz="1100" b="1" dirty="0">
                <a:solidFill>
                  <a:schemeClr val="accent2"/>
                </a:solidFill>
              </a:rPr>
              <a:t>WHO interns</a:t>
            </a:r>
          </a:p>
          <a:p>
            <a:r>
              <a:rPr lang="en-US" sz="1100" dirty="0"/>
              <a:t>Mona </a:t>
            </a:r>
            <a:r>
              <a:rPr lang="en-US" sz="1100" dirty="0" err="1"/>
              <a:t>Alqazzaz</a:t>
            </a:r>
            <a:r>
              <a:rPr lang="en-US" sz="1100" dirty="0"/>
              <a:t>, Paul Christiansen, Casey Chu, Julia Faure, Stephanie Fletcher, Jane Henty, Angela Hogg, April </a:t>
            </a:r>
            <a:r>
              <a:rPr lang="en-US" sz="1100" dirty="0" err="1"/>
              <a:t>Jakubec</a:t>
            </a:r>
            <a:r>
              <a:rPr lang="en-US" sz="1100" dirty="0"/>
              <a:t>, </a:t>
            </a:r>
            <a:r>
              <a:rPr lang="en-US" sz="1100" dirty="0" err="1"/>
              <a:t>Gunnhild</a:t>
            </a:r>
            <a:r>
              <a:rPr lang="en-US" sz="1100" dirty="0"/>
              <a:t> </a:t>
            </a:r>
            <a:r>
              <a:rPr lang="en-US" sz="1100" dirty="0" err="1"/>
              <a:t>Kjaer</a:t>
            </a:r>
            <a:r>
              <a:rPr lang="en-US" sz="1100" dirty="0"/>
              <a:t>, Yuri Lee, Adrienne Li, Kaitlyn Lyle, Joy </a:t>
            </a:r>
            <a:r>
              <a:rPr lang="en-US" sz="1100" dirty="0" err="1"/>
              <a:t>Muhia</a:t>
            </a:r>
            <a:r>
              <a:rPr lang="en-US" sz="1100" dirty="0"/>
              <a:t>, Zoe </a:t>
            </a:r>
            <a:r>
              <a:rPr lang="en-US" sz="1100" dirty="0" err="1"/>
              <a:t>Mulliez</a:t>
            </a:r>
            <a:r>
              <a:rPr lang="en-US" sz="1100" dirty="0"/>
              <a:t>, Maria Paula Acuna Gonzalez, Jade </a:t>
            </a:r>
            <a:r>
              <a:rPr lang="en-US" sz="1100" dirty="0" err="1"/>
              <a:t>Presnell</a:t>
            </a:r>
            <a:r>
              <a:rPr lang="en-US" sz="1100" dirty="0"/>
              <a:t>, Sarika Sharma, Katelyn </a:t>
            </a:r>
            <a:r>
              <a:rPr lang="en-US" sz="1100" dirty="0" err="1"/>
              <a:t>Tenbensel</a:t>
            </a:r>
            <a:r>
              <a:rPr lang="en-US" sz="1100" dirty="0"/>
              <a:t>, Peter Varnum, Xin </a:t>
            </a:r>
            <a:r>
              <a:rPr lang="en-US" sz="1100" dirty="0" err="1"/>
              <a:t>Ya</a:t>
            </a:r>
            <a:r>
              <a:rPr lang="en-US" sz="1100" dirty="0"/>
              <a:t> Lim, Izabella </a:t>
            </a:r>
            <a:r>
              <a:rPr lang="en-US" sz="1100" dirty="0" err="1"/>
              <a:t>Zant</a:t>
            </a:r>
            <a:endParaRPr lang="en-US" sz="1100" dirty="0"/>
          </a:p>
          <a:p>
            <a:endParaRPr lang="en-US" sz="1100" dirty="0"/>
          </a:p>
          <a:p>
            <a:r>
              <a:rPr lang="en-US" sz="1100" b="1" dirty="0">
                <a:solidFill>
                  <a:schemeClr val="accent2"/>
                </a:solidFill>
              </a:rPr>
              <a:t>WHO Headquarters and Regional Offices </a:t>
            </a:r>
          </a:p>
          <a:p>
            <a:r>
              <a:rPr lang="en-US" sz="1100" dirty="0"/>
              <a:t>Nazneen Anwar (WHO/SEARO), Florence </a:t>
            </a:r>
            <a:r>
              <a:rPr lang="en-US" sz="1100" dirty="0" err="1"/>
              <a:t>Baingana</a:t>
            </a:r>
            <a:r>
              <a:rPr lang="en-US" sz="1100" dirty="0"/>
              <a:t> (WHO/AFRO),  Andrea Bruni (WHO/AMRO), Darryl Barrett (WHO/WPRO), Rebecca Bosco Thomas (WHO HQ), </a:t>
            </a:r>
            <a:r>
              <a:rPr lang="en-US" sz="1100" dirty="0" err="1"/>
              <a:t>Claudina</a:t>
            </a:r>
            <a:r>
              <a:rPr lang="en-US" sz="1100" dirty="0"/>
              <a:t> Cayetano (WHO/AMRO), Daniel Chisholm (WHO/EURO), Neerja Chowdary (HOHQ), Fahmy Hanna (WHO HQ), Eva </a:t>
            </a:r>
            <a:r>
              <a:rPr lang="en-US" sz="1100" dirty="0" err="1"/>
              <a:t>Lustigova</a:t>
            </a:r>
            <a:r>
              <a:rPr lang="en-US" sz="1100" dirty="0"/>
              <a:t> (WHO HQ), Carmen Martinez (WHO/AMRO), Maristela Monteiro (WHO/AMRO), Melita </a:t>
            </a:r>
            <a:r>
              <a:rPr lang="en-US" sz="1100" dirty="0" err="1"/>
              <a:t>Murko</a:t>
            </a:r>
            <a:r>
              <a:rPr lang="en-US" sz="1100" dirty="0"/>
              <a:t> (WHO/EURO), Khalid Saeed (WHO/EMRO), Steven </a:t>
            </a:r>
            <a:r>
              <a:rPr lang="en-US" sz="1100" dirty="0" err="1"/>
              <a:t>Shongwe</a:t>
            </a:r>
            <a:r>
              <a:rPr lang="en-US" sz="1100" dirty="0"/>
              <a:t> (WHO/AFRO),  </a:t>
            </a:r>
            <a:r>
              <a:rPr lang="en-US" sz="1100" dirty="0" err="1"/>
              <a:t>Yutaro</a:t>
            </a:r>
            <a:r>
              <a:rPr lang="en-US" sz="1100" dirty="0"/>
              <a:t> </a:t>
            </a:r>
            <a:r>
              <a:rPr lang="en-US" sz="1100" dirty="0" err="1"/>
              <a:t>Setoya</a:t>
            </a:r>
            <a:r>
              <a:rPr lang="en-US" sz="1100" dirty="0"/>
              <a:t> (WHO/WPRO), Martin </a:t>
            </a:r>
            <a:r>
              <a:rPr lang="en-US" sz="1100" dirty="0" err="1"/>
              <a:t>Vandendyck</a:t>
            </a:r>
            <a:r>
              <a:rPr lang="en-US" sz="1100" dirty="0"/>
              <a:t> (WHO/WPRO),  Mark Van Ommeren (WHO HQ), Edith </a:t>
            </a:r>
            <a:r>
              <a:rPr lang="en-US" sz="1100" dirty="0" err="1"/>
              <a:t>Van’t</a:t>
            </a:r>
            <a:r>
              <a:rPr lang="en-US" sz="1100" dirty="0"/>
              <a:t> Hof (WHO HQ) and </a:t>
            </a:r>
            <a:r>
              <a:rPr lang="en-US" sz="1100" dirty="0" err="1"/>
              <a:t>Dévora</a:t>
            </a:r>
            <a:r>
              <a:rPr lang="en-US" sz="1100" dirty="0"/>
              <a:t> </a:t>
            </a:r>
            <a:r>
              <a:rPr lang="en-US" sz="1100" dirty="0" err="1"/>
              <a:t>Kestel</a:t>
            </a:r>
            <a:r>
              <a:rPr lang="en-US" sz="1100" dirty="0"/>
              <a:t> (WHO  HQ).</a:t>
            </a:r>
          </a:p>
          <a:p>
            <a:endParaRPr lang="en-US" sz="1100" dirty="0"/>
          </a:p>
          <a:p>
            <a:r>
              <a:rPr lang="en-US" sz="1100" b="1" dirty="0"/>
              <a:t>WHO administrative and editorial support</a:t>
            </a:r>
            <a:endParaRPr lang="en-US" sz="1100" dirty="0"/>
          </a:p>
          <a:p>
            <a:r>
              <a:rPr lang="en-US" sz="1100" dirty="0"/>
              <a:t>Patricia Robertson, Mental Health Policy and Service Development, Department of Mental Health and Substance Abuse (WHO, Geneva); David </a:t>
            </a:r>
            <a:r>
              <a:rPr lang="en-US" sz="1100" dirty="0" err="1"/>
              <a:t>Bramley</a:t>
            </a:r>
            <a:r>
              <a:rPr lang="en-US" sz="1100" dirty="0"/>
              <a:t>, editing (Switzerland); Julia Faure (France), Casey Chu (Canada) and Benjamin Funk (Switzerland), design and support</a:t>
            </a:r>
          </a:p>
          <a:p>
            <a:endParaRPr lang="en-US" sz="1100" dirty="0"/>
          </a:p>
          <a:p>
            <a:r>
              <a:rPr lang="en-US" sz="1100" b="1" dirty="0"/>
              <a:t>Video contributions</a:t>
            </a:r>
          </a:p>
          <a:p>
            <a:r>
              <a:rPr lang="en-US" sz="1100" dirty="0"/>
              <a:t>We would like to thank the following individuals and organizations for granting permission to use their videos in these materials:</a:t>
            </a:r>
          </a:p>
          <a:p>
            <a:endParaRPr lang="en-US" sz="1100" dirty="0"/>
          </a:p>
          <a:p>
            <a:r>
              <a:rPr lang="en-US" sz="1100" b="1" dirty="0"/>
              <a:t>50 Mums, 50 Kids, 1 Extra Chromosome</a:t>
            </a:r>
          </a:p>
          <a:p>
            <a:r>
              <a:rPr lang="en-US" sz="1100" i="1" dirty="0"/>
              <a:t>Video produced by Wouldn`t Change a Thing</a:t>
            </a:r>
          </a:p>
          <a:p>
            <a:r>
              <a:rPr lang="en-US" sz="1100" b="1" dirty="0"/>
              <a:t>Breaking the chains by Erminia Colucci</a:t>
            </a:r>
          </a:p>
          <a:p>
            <a:r>
              <a:rPr lang="en-US" sz="1100" i="1" dirty="0"/>
              <a:t>Video produced by Movie-</a:t>
            </a:r>
            <a:r>
              <a:rPr lang="en-US" sz="1100" i="1" dirty="0" err="1"/>
              <a:t>Ment</a:t>
            </a:r>
            <a:endParaRPr lang="en-US" sz="1100" i="1" dirty="0"/>
          </a:p>
          <a:p>
            <a:r>
              <a:rPr lang="en-US" sz="1100" b="1" dirty="0"/>
              <a:t>Chained and Locked Up in Somaliland</a:t>
            </a:r>
          </a:p>
          <a:p>
            <a:r>
              <a:rPr lang="en-US" sz="1100" i="1" dirty="0"/>
              <a:t>Video produced by Human Rights Watch</a:t>
            </a:r>
          </a:p>
          <a:p>
            <a:r>
              <a:rPr lang="en-US" sz="1100" b="1" dirty="0"/>
              <a:t>Circles of Support</a:t>
            </a:r>
          </a:p>
          <a:p>
            <a:r>
              <a:rPr lang="en-US" sz="1100" i="1" dirty="0"/>
              <a:t>Video produced by Inclusion Melbourne</a:t>
            </a:r>
          </a:p>
          <a:p>
            <a:r>
              <a:rPr lang="en-US" sz="1100" b="1" dirty="0"/>
              <a:t>Decolonizing the Mind: A Trans-cultural Dialogue on Rights, Inclusion and Community (International Network toward Alternatives and Recovery - INTAR, India, 2016)</a:t>
            </a:r>
          </a:p>
          <a:p>
            <a:r>
              <a:rPr lang="en-US" sz="1100" i="1" dirty="0"/>
              <a:t>Video produced by </a:t>
            </a:r>
            <a:r>
              <a:rPr lang="en-US" sz="1100" i="1" dirty="0" err="1"/>
              <a:t>Bapu</a:t>
            </a:r>
            <a:r>
              <a:rPr lang="en-US" sz="1100" i="1" dirty="0"/>
              <a:t> Trust for Research on Mind &amp; Discourse</a:t>
            </a:r>
          </a:p>
          <a:p>
            <a:r>
              <a:rPr lang="en-US" sz="1100" b="1" dirty="0"/>
              <a:t>Dementia, Disability &amp; Rights - Kate </a:t>
            </a:r>
            <a:r>
              <a:rPr lang="en-US" sz="1100" b="1" dirty="0" err="1"/>
              <a:t>Swaffer</a:t>
            </a:r>
            <a:endParaRPr lang="en-US" sz="1100" b="1" dirty="0"/>
          </a:p>
          <a:p>
            <a:r>
              <a:rPr lang="en-US" sz="1100" i="1" dirty="0"/>
              <a:t>Video produced by Dementia Alliance International</a:t>
            </a:r>
          </a:p>
          <a:p>
            <a:r>
              <a:rPr lang="en-US" sz="1100" b="1" dirty="0"/>
              <a:t>Finger Prints and Foot Prints</a:t>
            </a:r>
          </a:p>
          <a:p>
            <a:r>
              <a:rPr lang="en-US" sz="1100" i="1" dirty="0"/>
              <a:t>Video produced by PROMISE Global</a:t>
            </a:r>
          </a:p>
          <a:p>
            <a:r>
              <a:rPr lang="en-GB" sz="1100" b="1" dirty="0"/>
              <a:t>Forget the Stigma</a:t>
            </a:r>
            <a:endParaRPr lang="en-US" sz="1100" dirty="0"/>
          </a:p>
          <a:p>
            <a:r>
              <a:rPr lang="en-GB" sz="1100" i="1" dirty="0"/>
              <a:t>Video produced by The Alzheimer Society of Ireland</a:t>
            </a:r>
            <a:endParaRPr lang="en-US" sz="1100" dirty="0"/>
          </a:p>
          <a:p>
            <a:r>
              <a:rPr lang="en-GB" sz="1100" b="1" dirty="0"/>
              <a:t>Ghana: Abuse of people with disabilities</a:t>
            </a:r>
            <a:endParaRPr lang="en-US" sz="1100" dirty="0"/>
          </a:p>
          <a:p>
            <a:r>
              <a:rPr lang="en-GB" sz="1100" i="1" dirty="0"/>
              <a:t>Video produced by Human Rights Watch</a:t>
            </a:r>
            <a:endParaRPr lang="en-US" sz="1100" dirty="0"/>
          </a:p>
          <a:p>
            <a:r>
              <a:rPr lang="en-GB" sz="1100" b="1" dirty="0"/>
              <a:t>Global Campaign: The Right to Decide</a:t>
            </a:r>
            <a:endParaRPr lang="en-US" sz="1100" dirty="0"/>
          </a:p>
          <a:p>
            <a:r>
              <a:rPr lang="en-GB" sz="1100" i="1" dirty="0"/>
              <a:t>Video produced by Inclusion International</a:t>
            </a:r>
            <a:endParaRPr lang="en-US" sz="1100" dirty="0"/>
          </a:p>
          <a:p>
            <a:r>
              <a:rPr lang="en-GB" sz="1100" b="1" dirty="0"/>
              <a:t>Human Rights, Ageing and Dementia: Challenging Current Practice by Kate </a:t>
            </a:r>
            <a:r>
              <a:rPr lang="en-GB" sz="1100" b="1" dirty="0" err="1"/>
              <a:t>Swaffer</a:t>
            </a:r>
            <a:endParaRPr lang="en-US" sz="1100" dirty="0"/>
          </a:p>
          <a:p>
            <a:r>
              <a:rPr lang="en-GB" sz="1100" i="1" dirty="0"/>
              <a:t>Video produced by Your aged and disability advocates (ADA), Australia</a:t>
            </a:r>
          </a:p>
          <a:p>
            <a:r>
              <a:rPr lang="en-GB" sz="1100" b="1" dirty="0"/>
              <a:t>I go home</a:t>
            </a:r>
          </a:p>
          <a:p>
            <a:r>
              <a:rPr lang="en-GB" sz="1100" i="1" dirty="0"/>
              <a:t>Video produced by WITF TV, Harrisburg, PA. © 2016 WITF</a:t>
            </a:r>
            <a:endParaRPr lang="en-GB" sz="1100" b="1" dirty="0"/>
          </a:p>
          <a:p>
            <a:r>
              <a:rPr lang="en-GB" sz="1100" b="1" dirty="0"/>
              <a:t>Inclusive Health Overview</a:t>
            </a:r>
            <a:endParaRPr lang="en-US" sz="1100" dirty="0"/>
          </a:p>
          <a:p>
            <a:r>
              <a:rPr lang="en-GB" sz="1100" i="1" dirty="0"/>
              <a:t>Video produced by Special Olympics</a:t>
            </a:r>
            <a:endParaRPr lang="en-US" sz="1100" dirty="0"/>
          </a:p>
          <a:p>
            <a:endParaRPr lang="en-US" sz="1100" dirty="0"/>
          </a:p>
        </p:txBody>
      </p:sp>
    </p:spTree>
    <p:extLst>
      <p:ext uri="{BB962C8B-B14F-4D97-AF65-F5344CB8AC3E}">
        <p14:creationId xmlns:p14="http://schemas.microsoft.com/office/powerpoint/2010/main" val="176297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83826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65" y="4605607"/>
            <a:ext cx="5962856" cy="4836548"/>
          </a:xfrm>
        </p:spPr>
        <p:txBody>
          <a:bodyPr/>
          <a:lstStyle/>
          <a:p>
            <a:pPr>
              <a:lnSpc>
                <a:spcPct val="115000"/>
              </a:lnSpc>
              <a:spcAft>
                <a:spcPts val="1002"/>
              </a:spcAft>
            </a:pPr>
            <a:r>
              <a:rPr lang="en-GB" sz="1200" b="1" i="1" dirty="0">
                <a:latin typeface="Helvetica" panose="020B0604020202020204" pitchFamily="34" charset="0"/>
                <a:ea typeface="SimSun" panose="02010600030101010101" pitchFamily="2" charset="-122"/>
                <a:cs typeface="Arial" panose="020B0604020202020204" pitchFamily="34" charset="0"/>
              </a:rPr>
              <a:t>Exercise 1.2: Living a good life (15 min.)</a:t>
            </a:r>
            <a:endParaRPr lang="en-US" sz="1200" dirty="0">
              <a:latin typeface="Helvetica" panose="020B0604020202020204" pitchFamily="34" charset="0"/>
              <a:ea typeface="SimSun" panose="02010600030101010101" pitchFamily="2" charset="-122"/>
              <a:cs typeface="Arial" panose="020B0604020202020204" pitchFamily="34" charset="0"/>
            </a:endParaRPr>
          </a:p>
          <a:p>
            <a:pPr marL="90305"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allow participants to explore what is fundamentally important for them to live a good, decent life. It is likely that the ideas expressed by the group will be similar to those contained in the Universal Declaration of Human Rights (UDHR). This will allow the group to see how human rights are relevant and important to all people.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90305">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these two questions: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is most important to you in life?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is required to live a good life?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90305"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Enable participants to discuss as a group and list ideas on the flipchart. You can write “good life” in the middle of the flipchart and then add people’s ideas around this. Encourage participants to give their own personal examples (e.g. some may say travelling, others having a family, socializing with friends, or financial security).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Highlight that many people around the world would probably reach similar conclusions on what is required to live a good life. Keep this list as it will be used again later in this training.</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End this exercise by highlighting that we need some essential elements in order to live a good life. In fact, many of the elements identified in this exercise are rights within the Universal Declaration of Human Rights that we shall explore under the next topic. </a:t>
            </a: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68764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US" sz="1200" dirty="0"/>
              <a:t>Approximately 1 hour and 5 minutes.</a:t>
            </a:r>
            <a:endParaRPr lang="en-GB" sz="1200" dirty="0"/>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263655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2950"/>
            <a:ext cx="5089525" cy="2862263"/>
          </a:xfrm>
        </p:spPr>
      </p:sp>
      <p:sp>
        <p:nvSpPr>
          <p:cNvPr id="3" name="Notes Placeholder 2"/>
          <p:cNvSpPr>
            <a:spLocks noGrp="1"/>
          </p:cNvSpPr>
          <p:nvPr>
            <p:ph type="body" idx="1"/>
          </p:nvPr>
        </p:nvSpPr>
        <p:spPr>
          <a:xfrm>
            <a:off x="470986" y="3605632"/>
            <a:ext cx="6007062" cy="5914000"/>
          </a:xfrm>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Presentation: What are human rights? (35 min.)</a:t>
            </a:r>
            <a:r>
              <a:rPr lang="en-GB" sz="1200" b="1" i="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“Human rights are what no one can take away from you”</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This is a quote by Rene Cassin, one of the drafters of the Universal Declaration of Human Rights (UDHR).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Human rights are not a gift or a privilege. They are not bestowed on us by others.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They are basic rights that we have simply because we are human. They are fundamental for living a good life and for flourishing.</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provide participants with a copy of the UDHR (with the associated simplified version by Amnesty International in Annex 2).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Different language versions of the UDHR can be found here: </a:t>
            </a:r>
            <a:r>
              <a:rPr lang="en-GB" sz="1200"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https://udhr.audio/</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UDHR in sign language can be found here: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sz="1200"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http://www.ohchr.org/EN/UDHR/Pages/UDHRinsignlanguages.aspx</a:t>
            </a: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 (accessed 23 November 2018).</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UDHR will be used throughout this module as it provides a general introduction to human rights. The intention is not to provide in-depth knowledge and training on the international human rights framework, which would require extensive additional information. The purpose of using the UDHR in this module is to introduce participants to human rights issues and concepts in a way that is easy to understand</a:t>
            </a:r>
            <a:r>
              <a:rPr lang="en-GB" sz="1200" dirty="0">
                <a:latin typeface="Times New Roman" panose="02020603050405020304" pitchFamily="18"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 subsequent modules, the Convention on the Rights of Person with Disabilities (CRPD) will be extensively examined.</a:t>
            </a:r>
            <a:endParaRPr lang="x-none" sz="1200" dirty="0">
              <a:latin typeface="Calibri" panose="020F0502020204030204" pitchFamily="34" charset="0"/>
              <a:ea typeface="SimSun" panose="02010600030101010101" pitchFamily="2" charset="-122"/>
              <a:cs typeface="Arial" panose="020B0604020202020204" pitchFamily="34" charset="0"/>
            </a:endParaRPr>
          </a:p>
          <a:p>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read through the UDHR. </a:t>
            </a:r>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16312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81474"/>
            <a:ext cx="5447030" cy="6080926"/>
          </a:xfrm>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Show the following photograph:</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Photograph from concentration camp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Amnesty International UK, 2013 #2"/>
              </a:rPr>
              <a:t>2</a:t>
            </a:r>
            <a:r>
              <a:rPr lang="en-GB" sz="1200" b="1" i="1"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{NOTE: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Photo reference: Lesson 1 Everyone Everywhere – Understanding human rights. (Presentation Power Point) Amnesty International UK. URL:</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hlinkClick r:id="rId4"/>
              </a:rPr>
              <a:t>http://www.amnesty.org.uk/resources/lesson-understanding-human-rights</a:t>
            </a:r>
            <a:r>
              <a:rPr lang="en-GB" sz="1200" b="1" dirty="0">
                <a:latin typeface="Calibri" panose="020F0502020204030204" pitchFamily="34" charset="0"/>
                <a:ea typeface="SimSun" panose="02010600030101010101" pitchFamily="2" charset="-122"/>
                <a:cs typeface="Arial" panose="020B0604020202020204" pitchFamily="34" charset="0"/>
              </a:rPr>
              <a:t>  (accessed 7/7/2014}</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Does anyone recognize where this photo might have been taken?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photograph was taken at one of the liberated concentration camps at the end of World War II and in the aftermath of the Holocaust.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idea with this question and photograph is to help participants to understand the connection between the events of World War II, the holocaust, and the global realization of the need for the United Nations and for the drafting of the UDHR. You could ask participants if they know anything about the United Nations, why it was created, its goals, purpose and key United Nations documents.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89849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After participants have shared their thoughts, highlight the following information: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After the horrors of World War II, the leaders of the world got together and set up a new organization called the United Nations. Its purpose was to stop wars between countries and build a better world.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One of the first tasks of the United Nations was to draw up a list of human rights that belong to every human being in the world: the UDHR.</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governments of the world promised that they would respect, protect and fulfil the rights contained in the UDHR.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46823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Declaration was adopted by the </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United Nations General Assembly in 1948: 56 countries </a:t>
            </a: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from all around the world adopted a core set of human rights that should be protected.</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pP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The</a:t>
            </a:r>
            <a:r>
              <a:rPr lang="en-US" sz="12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UDHR is not originally a legally binding document – which means that it does not set legal requirements on governments – but over the years it has been considered to have become a </a:t>
            </a:r>
            <a:r>
              <a:rPr lang="en-US" sz="1200" u="sng" dirty="0">
                <a:solidFill>
                  <a:srgbClr val="000000"/>
                </a:solidFill>
                <a:latin typeface="Calibri" panose="020F0502020204030204" pitchFamily="34" charset="0"/>
                <a:ea typeface="SimSun" panose="02010600030101010101" pitchFamily="2" charset="-122"/>
                <a:cs typeface="Arial" panose="020B0604020202020204" pitchFamily="34" charset="0"/>
              </a:rPr>
              <a:t>binding customary international law</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 which means that governments are compelled to respect it. </a:t>
            </a:r>
          </a:p>
          <a:p>
            <a:pPr marL="171707" indent="-171707" algn="just">
              <a:lnSpc>
                <a:spcPct val="115000"/>
              </a:lnSpc>
              <a:spcAft>
                <a:spcPts val="1002"/>
              </a:spcAft>
              <a:buFont typeface="Arial" panose="020B0604020202020204" pitchFamily="34" charset="0"/>
              <a:buChar char="•"/>
            </a:pPr>
            <a:endPar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707" indent="-171707" algn="just" defTabSz="915772">
              <a:lnSpc>
                <a:spcPct val="115000"/>
              </a:lnSpc>
              <a:spcAft>
                <a:spcPts val="1002"/>
              </a:spcAft>
              <a:buFont typeface="Arial" panose="020B0604020202020204" pitchFamily="34" charset="0"/>
              <a:buChar char="•"/>
              <a:defRPr/>
            </a:pPr>
            <a:r>
              <a:rPr lang="en-GB" sz="1200" dirty="0">
                <a:latin typeface="Calibri" panose="020F0502020204030204" pitchFamily="34" charset="0"/>
                <a:ea typeface="SimSun" panose="02010600030101010101" pitchFamily="2" charset="-122"/>
                <a:cs typeface="Arial" panose="020B0604020202020204" pitchFamily="34" charset="0"/>
              </a:rPr>
              <a:t>Some people argue that human rights is a western concept or that they have only been agreed upon by high-income countries and are not realistic in low-resource settings. However, it is important to note that the UDHR was adopted and endorsed by high-, middle- and low-income countries throughout the world.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176098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431037"/>
            <a:ext cx="5447030" cy="5859665"/>
          </a:xfrm>
        </p:spPr>
        <p:txBody>
          <a:bodyPr/>
          <a:lstStyle/>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Human rights principles were further reaffirmed in 1966 when two important treaties were drafted: </a:t>
            </a:r>
          </a:p>
          <a:p>
            <a:pPr marL="343414"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International Covenant on Civil and Political Rights (ICCPR)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Office of the United Nations High Commissioner for Human Rights (OHCHR), 1976 #3"/>
              </a:rPr>
              <a:t>3</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and </a:t>
            </a:r>
          </a:p>
          <a:p>
            <a:pPr marL="343414" lvl="1"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International Covenant on Economic, Social and Cultural Rights (ICESCR)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Office of the United Nations High Commissioner for Human Rights (OHCHR), 1976 #328"/>
              </a:rPr>
              <a:t>4</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covenants have been ratified by the vast majority of countries around the world. As a consequence, governments around the world have obligations to protect the human rights of their citizens.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Other treaties have also been adopted to provide specific protections to certain groups of people. For example: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lvl="1" indent="-171707">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Convention on the Rights of the Child (CRC);</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lvl="1" indent="-171707">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Convention on the Elimination of All Forms of Discrimination Against Women (CEDAW); and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lvl="1" indent="-171707">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Convention on the Rights of Persons with Disabilities (CRPD) which we shall be exploring in greater detail later in the training.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addition to these international human rights instruments, many countries protect human rights in their national legislation (e.g. through a Bill of Rights or their national constitution). In fact, many rights in national laws have been inspired by and reflect international human rights instruments.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261195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a different participant to volunteer to read each of the following quotes out loud and ask people to share their thoughts about them.</a:t>
            </a: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128531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1600A8A-902E-430E-A833-453AE05FDB61}" type="slidenum">
              <a:rPr lang="en-GB" smtClean="0"/>
              <a:t>2</a:t>
            </a:fld>
            <a:endParaRPr lang="en-GB"/>
          </a:p>
        </p:txBody>
      </p:sp>
    </p:spTree>
    <p:extLst>
      <p:ext uri="{BB962C8B-B14F-4D97-AF65-F5344CB8AC3E}">
        <p14:creationId xmlns:p14="http://schemas.microsoft.com/office/powerpoint/2010/main" val="106111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Would anyone like to explain what Eleanor Roosevelt is saying here?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Then explain to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Eleanor Roosevelt is saying that respect for human rights has to start in “small places” by all fellow citizens.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She is highlighting that only if all of us uphold rights “close to home” – in the places where people live, learn and work – can we hope to create a better world.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other words, we all have a responsibility to uphold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326320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There are a number of core principles that underpin human rights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Equality and Human Rights Commission, 2017 #4"/>
              </a:rPr>
              <a:t>5</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Fairness</a:t>
            </a:r>
            <a:r>
              <a:rPr lang="en-GB" sz="1200" dirty="0">
                <a:latin typeface="Calibri" panose="020F0502020204030204" pitchFamily="34" charset="0"/>
                <a:ea typeface="SimSun" panose="02010600030101010101" pitchFamily="2" charset="-122"/>
                <a:cs typeface="Arial" panose="020B0604020202020204" pitchFamily="34" charset="0"/>
              </a:rPr>
              <a:t> towards all human beings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Respect</a:t>
            </a:r>
            <a:r>
              <a:rPr lang="en-GB" sz="1200" dirty="0">
                <a:latin typeface="Calibri" panose="020F0502020204030204" pitchFamily="34" charset="0"/>
                <a:ea typeface="SimSun" panose="02010600030101010101" pitchFamily="2" charset="-122"/>
                <a:cs typeface="Arial" panose="020B0604020202020204" pitchFamily="34" charset="0"/>
              </a:rPr>
              <a:t> for others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Equality</a:t>
            </a:r>
            <a:r>
              <a:rPr lang="en-GB" sz="1200" dirty="0">
                <a:latin typeface="Calibri" panose="020F0502020204030204" pitchFamily="34" charset="0"/>
                <a:ea typeface="SimSun" panose="02010600030101010101" pitchFamily="2" charset="-122"/>
                <a:cs typeface="Arial" panose="020B0604020202020204" pitchFamily="34" charset="0"/>
              </a:rPr>
              <a:t> among all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Dignity</a:t>
            </a:r>
            <a:r>
              <a:rPr lang="en-GB" sz="1200" dirty="0">
                <a:latin typeface="Calibri" panose="020F0502020204030204" pitchFamily="34" charset="0"/>
                <a:ea typeface="SimSun" panose="02010600030101010101" pitchFamily="2" charset="-122"/>
                <a:cs typeface="Arial" panose="020B0604020202020204" pitchFamily="34" charset="0"/>
              </a:rPr>
              <a:t> is to be preserved at all times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Freedom</a:t>
            </a:r>
            <a:r>
              <a:rPr lang="en-GB" sz="1200" dirty="0">
                <a:latin typeface="Calibri" panose="020F0502020204030204" pitchFamily="34" charset="0"/>
                <a:ea typeface="SimSun" panose="02010600030101010101" pitchFamily="2" charset="-122"/>
                <a:cs typeface="Arial" panose="020B0604020202020204" pitchFamily="34" charset="0"/>
              </a:rPr>
              <a:t> for all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The UDHR is the starting point for making these values real in people’s lives so that they may live “a good life”.</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2779496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706003" y="3322651"/>
            <a:ext cx="5447030" cy="6119505"/>
          </a:xfrm>
        </p:spPr>
        <p:txBody>
          <a:bodyPr/>
          <a:lstStyle/>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What parts of our lives does the UDHR talk about?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UDHR promotes and protects a range of different rights, including civil, political, economic, social and cultural rights. These rights are necessary to ensure that we are all, without discrimination, able to participate fully in society.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Examples of </a:t>
            </a:r>
            <a:r>
              <a:rPr lang="en-GB" sz="1200" b="1" dirty="0">
                <a:latin typeface="Calibri" panose="020F0502020204030204" pitchFamily="34" charset="0"/>
                <a:ea typeface="SimSun" panose="02010600030101010101" pitchFamily="2" charset="-122"/>
                <a:cs typeface="Arial" panose="020B0604020202020204" pitchFamily="34" charset="0"/>
              </a:rPr>
              <a:t>civil and political rights </a:t>
            </a:r>
            <a:r>
              <a:rPr lang="en-GB" sz="1200" dirty="0">
                <a:latin typeface="Calibri" panose="020F0502020204030204" pitchFamily="34" charset="0"/>
                <a:ea typeface="SimSun" panose="02010600030101010101" pitchFamily="2" charset="-122"/>
                <a:cs typeface="Arial" panose="020B0604020202020204" pitchFamily="34" charset="0"/>
              </a:rPr>
              <a:t>include the right to liberty, being recognized as a person before the law, and freedom from torture and other cruel inhuman or degrading treatment. It also includes the right to marry or enter into other forms of civil union or partnerships, the right to found a family; the right to </a:t>
            </a:r>
            <a:r>
              <a:rPr lang="en-US" sz="1200" dirty="0">
                <a:latin typeface="Calibri" panose="020F0502020204030204" pitchFamily="34" charset="0"/>
                <a:ea typeface="SimSun" panose="02010600030101010101" pitchFamily="2" charset="-122"/>
                <a:cs typeface="Arial" panose="020B0604020202020204" pitchFamily="34" charset="0"/>
              </a:rPr>
              <a:t>freedom of thought, conscience and religion; to </a:t>
            </a:r>
            <a:r>
              <a:rPr lang="en-GB" sz="1200" dirty="0">
                <a:latin typeface="Calibri" panose="020F0502020204030204" pitchFamily="34" charset="0"/>
                <a:ea typeface="SimSun" panose="02010600030101010101" pitchFamily="2" charset="-122"/>
                <a:cs typeface="Arial" panose="020B0604020202020204" pitchFamily="34" charset="0"/>
              </a:rPr>
              <a:t>freedom of opinion and expression; to peaceful assembly, to vote and to take part in government.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Examples of </a:t>
            </a:r>
            <a:r>
              <a:rPr lang="en-GB" sz="1200" b="1" dirty="0">
                <a:latin typeface="Calibri" panose="020F0502020204030204" pitchFamily="34" charset="0"/>
                <a:ea typeface="SimSun" panose="02010600030101010101" pitchFamily="2" charset="-122"/>
                <a:cs typeface="Arial" panose="020B0604020202020204" pitchFamily="34" charset="0"/>
              </a:rPr>
              <a:t>economic, social and cultural rights</a:t>
            </a:r>
            <a:r>
              <a:rPr lang="en-GB" sz="1200" dirty="0">
                <a:latin typeface="Calibri" panose="020F0502020204030204" pitchFamily="34" charset="0"/>
                <a:ea typeface="SimSun" panose="02010600030101010101" pitchFamily="2" charset="-122"/>
                <a:cs typeface="Arial" panose="020B0604020202020204" pitchFamily="34" charset="0"/>
              </a:rPr>
              <a:t> include the right to work; the right to an adequate standard of living; the rights to health and to education; and the right to participate in the cultural rights of our communities.</a:t>
            </a:r>
          </a:p>
          <a:p>
            <a:pPr marL="171707" indent="-171707" algn="just" defTabSz="915772">
              <a:lnSpc>
                <a:spcPct val="115000"/>
              </a:lnSpc>
              <a:spcAft>
                <a:spcPts val="1002"/>
              </a:spcAft>
              <a:buFont typeface="Arial" panose="020B0604020202020204" pitchFamily="34" charset="0"/>
              <a:buChar char="•"/>
              <a:defRPr/>
            </a:pPr>
            <a:r>
              <a:rPr lang="en-GB" sz="1200" dirty="0">
                <a:solidFill>
                  <a:prstClr val="black"/>
                </a:solidFill>
                <a:latin typeface="Calibri" panose="020F0502020204030204" pitchFamily="34" charset="0"/>
                <a:ea typeface="SimSun" panose="02010600030101010101" pitchFamily="2" charset="-122"/>
                <a:cs typeface="Arial" panose="020B0604020202020204" pitchFamily="34" charset="0"/>
              </a:rPr>
              <a:t>These rights ensure that we can participate fully in society without discrimination.</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22</a:t>
            </a:fld>
            <a:endParaRPr lang="en-GB" dirty="0"/>
          </a:p>
        </p:txBody>
      </p:sp>
    </p:spTree>
    <p:extLst>
      <p:ext uri="{BB962C8B-B14F-4D97-AF65-F5344CB8AC3E}">
        <p14:creationId xmlns:p14="http://schemas.microsoft.com/office/powerpoint/2010/main" val="82015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6" y="3324241"/>
            <a:ext cx="5962857" cy="6117914"/>
          </a:xfrm>
        </p:spPr>
        <p:txBody>
          <a:bodyPr/>
          <a:lstStyle/>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It is important to note that not all human rights are absolute. Some rights can be restricted in specific situations. For instance:</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 right can be subject to reasonable restrictions or limitations if the exercise of that right by one person infringes upon the rights of another person (e.g. the right to freedom of expression can sometimes be restricted if someone uses it to incite hatred towards a particular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Certain rights can be limited or suspended in certain extreme situations (e.g. during a public emergency).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But it is important to note that: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Any restrictions or limitations on a right cannot be arbitrary. There has to be a valid reason for it (e.g. because it infringes on the rights of others).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Certain rights that can never be limited or restricted. They are: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life;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torture, cruel, inhuman or degrading treatment or punishment;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slavery;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recognition everywhere as a person before the law;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and the right not to be discriminated against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American Association for the International Commission of Jurists (AAICJ), 1985 #5"/>
              </a:rPr>
              <a:t>6</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908776" lvl="1" indent="-450890">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23</a:t>
            </a:fld>
            <a:endParaRPr lang="en-GB"/>
          </a:p>
        </p:txBody>
      </p:sp>
    </p:spTree>
    <p:extLst>
      <p:ext uri="{BB962C8B-B14F-4D97-AF65-F5344CB8AC3E}">
        <p14:creationId xmlns:p14="http://schemas.microsoft.com/office/powerpoint/2010/main" val="433287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Over the years, discussions about human rights issues have led to an understanding of two different generations of rights: </a:t>
            </a: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“first generation of rights” (civil and political rights) </a:t>
            </a: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and the “second generation of rights” (economic, social and cultural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More recently, much attention has been focused on a “third generation of rights” involving collective rights notably linked to indigenous populations, such as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identity, land and resources,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a healthy environment and sustainability,</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and the right to development.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24</a:t>
            </a:fld>
            <a:endParaRPr lang="en-GB"/>
          </a:p>
        </p:txBody>
      </p:sp>
    </p:spTree>
    <p:extLst>
      <p:ext uri="{BB962C8B-B14F-4D97-AF65-F5344CB8AC3E}">
        <p14:creationId xmlns:p14="http://schemas.microsoft.com/office/powerpoint/2010/main" val="3461703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In summary,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concern every part of our lives;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belong to everybody in the world;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must not be arbitrarily taken away from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are all necessary for human beings to participate and flourish in society.</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To sum up the presentation, show the following video to participants: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Universal Declaration of Human Rights</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(6:10 min.) </a:t>
            </a:r>
            <a:r>
              <a:rPr lang="en-GB" sz="1200" u="sng" dirty="0">
                <a:hlinkClick r:id="rId3"/>
              </a:rPr>
              <a:t>https://www.youtube.com/watch?v=d-UuB1lKzJ0&amp;t=6s</a:t>
            </a:r>
            <a:r>
              <a:rPr lang="en-US" sz="1200" dirty="0"/>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sz="1200" dirty="0">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25</a:t>
            </a:fld>
            <a:endParaRPr lang="en-GB"/>
          </a:p>
        </p:txBody>
      </p:sp>
    </p:spTree>
    <p:extLst>
      <p:ext uri="{BB962C8B-B14F-4D97-AF65-F5344CB8AC3E}">
        <p14:creationId xmlns:p14="http://schemas.microsoft.com/office/powerpoint/2010/main" val="148844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2.1: Comparative exercise with living a good life (25 min.)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Show participants the list that was made during Exercise 1.2 (Living a good life). Ask the following questions: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Can you compare the list of rights in the UDHR to the list of what we identified earlier as important to live a good life?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are the similarities?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are the differences?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sufficient time to reflect and discuss as a group</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Make sure that participants have understood all the terms and concepts from the UDHR. Take time to clarify any point that is still unclear.</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26</a:t>
            </a:fld>
            <a:endParaRPr lang="en-GB"/>
          </a:p>
        </p:txBody>
      </p:sp>
    </p:spTree>
    <p:extLst>
      <p:ext uri="{BB962C8B-B14F-4D97-AF65-F5344CB8AC3E}">
        <p14:creationId xmlns:p14="http://schemas.microsoft.com/office/powerpoint/2010/main" val="54063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27</a:t>
            </a:fld>
            <a:endParaRPr lang="en-GB"/>
          </a:p>
        </p:txBody>
      </p:sp>
    </p:spTree>
    <p:extLst>
      <p:ext uri="{BB962C8B-B14F-4D97-AF65-F5344CB8AC3E}">
        <p14:creationId xmlns:p14="http://schemas.microsoft.com/office/powerpoint/2010/main" val="3285505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498475"/>
            <a:ext cx="3567112" cy="2006600"/>
          </a:xfrm>
        </p:spPr>
      </p:sp>
      <p:sp>
        <p:nvSpPr>
          <p:cNvPr id="3" name="Notes Placeholder 2"/>
          <p:cNvSpPr>
            <a:spLocks noGrp="1"/>
          </p:cNvSpPr>
          <p:nvPr>
            <p:ph type="body" idx="1"/>
          </p:nvPr>
        </p:nvSpPr>
        <p:spPr>
          <a:xfrm>
            <a:off x="680878" y="2593640"/>
            <a:ext cx="5447030" cy="6563521"/>
          </a:xfrm>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3.1: How all human rights are linked (20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deals with the indivisibility of rights and how people require all of their human rights in order to live a good life. It is designed to help participants understand that all rights are important.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the following instructions to the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Choose the one right from the UDHR that you feel is most important to enable you to live a good life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(two rights may also be chosen to allow for a more expansive discussion if time allows)</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the rest of the discussion, we will imagine that this right is the only one that is guaranteed.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Think about why you chose this right and why it is the most important to you.</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ask one person in the group to volunteer to share their chosen right with the other participants. Ask the volunteer to explain the reasons why he or she thinks this is the most important right in order to live a good life (this can be repeated with 2–3 other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Now ask all the participants to look at their copies of the UDHR and ask: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What other rights would this person need to fully enjoy his or her chosen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Examples: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Clr>
                <a:srgbClr val="4F81BD"/>
              </a:buClr>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a person has chosen the right to have a job (article 23) then he or she would be unable to enjoy this right if they are held in slavery or servitude (article 4) by their job.</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Clr>
                <a:srgbClr val="4F81BD"/>
              </a:buClr>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a person has chosen the right to freedom of expression (article 19) then he or she need to be free and equal (article 1) in order to express themselves.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Clr>
                <a:srgbClr val="4F81BD"/>
              </a:buClr>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a person has chosen the right to health (article 25) then he or she need to be free from torture or cruel, inhuman or degrading treatment or punishment (article 5).</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28</a:t>
            </a:fld>
            <a:endParaRPr lang="en-GB"/>
          </a:p>
        </p:txBody>
      </p:sp>
    </p:spTree>
    <p:extLst>
      <p:ext uri="{BB962C8B-B14F-4D97-AF65-F5344CB8AC3E}">
        <p14:creationId xmlns:p14="http://schemas.microsoft.com/office/powerpoint/2010/main" val="169797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Then ask the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Based on previous discussions, is it possible to live “a good life” with only one or some of your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29</a:t>
            </a:fld>
            <a:endParaRPr lang="en-GB"/>
          </a:p>
        </p:txBody>
      </p:sp>
    </p:spTree>
    <p:extLst>
      <p:ext uri="{BB962C8B-B14F-4D97-AF65-F5344CB8AC3E}">
        <p14:creationId xmlns:p14="http://schemas.microsoft.com/office/powerpoint/2010/main" val="334281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End this exercise by highlighting that:</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All rights are indivisible, interdependent and inter-related, whether they are civil, political, economic, social or cultural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enjoyment of one right is dependent on the possibility of being able to enjoy other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Similarly, the denial of one right adversely affects other rights.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this topic, give participants the opportunity to express any concerns they may have about human rights, the UDHR and the practical usefulness of human rights.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are violated every day and everywhere. As a consequence, some people may feel that talking about human rights is idealistic and serves little purpose. Emphasize that everybody can take action to improve the situation and to respect, protect and fulfil human rights. This point will be developed later in this training.</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30</a:t>
            </a:fld>
            <a:endParaRPr lang="en-GB"/>
          </a:p>
        </p:txBody>
      </p:sp>
    </p:spTree>
    <p:extLst>
      <p:ext uri="{BB962C8B-B14F-4D97-AF65-F5344CB8AC3E}">
        <p14:creationId xmlns:p14="http://schemas.microsoft.com/office/powerpoint/2010/main" val="3366354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b="1" dirty="0">
                <a:solidFill>
                  <a:srgbClr val="4F81BD"/>
                </a:solidFill>
                <a:latin typeface="Calibri" panose="020F0502020204030204" pitchFamily="34" charset="0"/>
                <a:ea typeface="SimSun" panose="02010600030101010101" pitchFamily="2" charset="-122"/>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000000"/>
                </a:solidFill>
                <a:latin typeface="Calibri" panose="020F0502020204030204" pitchFamily="34" charset="0"/>
                <a:ea typeface="SimSun" panose="02010600030101010101" pitchFamily="2" charset="-122"/>
                <a:cs typeface="Calibri" panose="020F0502020204030204" pitchFamily="34" charset="0"/>
              </a:rPr>
              <a:t>Approximately 1 hour and 20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spcAft>
                <a:spcPts val="1002"/>
              </a:spcAft>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pPr>
            <a:r>
              <a:rPr lang="en-US" sz="1200" b="1" dirty="0">
                <a:latin typeface="Calibri" panose="020F0502020204030204" pitchFamily="34" charset="0"/>
                <a:ea typeface="SimSun" panose="02010600030101010101" pitchFamily="2" charset="-122"/>
                <a:cs typeface="Arial" panose="020B0604020202020204" pitchFamily="34" charset="0"/>
              </a:rPr>
              <a:t> </a:t>
            </a:r>
          </a:p>
          <a:p>
            <a:pPr indent="-270916" algn="just">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Warning</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Discussion of human rights violations may provoke strong emotional responses from some people, leading to distress, arousing sad memories, and re-traumatization in some cases. </a:t>
            </a:r>
            <a:endParaRPr lang="x-none"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indent="-270916"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facilitators </a:t>
            </a:r>
            <a:r>
              <a:rPr lang="en-GB" sz="1200" b="1" dirty="0">
                <a:latin typeface="Calibri" panose="020F0502020204030204" pitchFamily="34" charset="0"/>
                <a:ea typeface="SimSun" panose="02010600030101010101" pitchFamily="2" charset="-122"/>
                <a:cs typeface="Arial" panose="020B0604020202020204" pitchFamily="34" charset="0"/>
              </a:rPr>
              <a:t>should let participants know that they should feel free to voice their emotions, or take a pause or step out of the training session until the end of the activity.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also be mindful of any sign of distress shown by participants and should be prepared to provide support.</a:t>
            </a:r>
            <a:endParaRPr lang="x-none"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31</a:t>
            </a:fld>
            <a:endParaRPr lang="en-GB"/>
          </a:p>
        </p:txBody>
      </p:sp>
    </p:spTree>
    <p:extLst>
      <p:ext uri="{BB962C8B-B14F-4D97-AF65-F5344CB8AC3E}">
        <p14:creationId xmlns:p14="http://schemas.microsoft.com/office/powerpoint/2010/main" val="346923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24242"/>
            <a:ext cx="5447030" cy="5822498"/>
          </a:xfrm>
        </p:spPr>
        <p:txBody>
          <a:bodyPr/>
          <a:lstStyle/>
          <a:p>
            <a:pPr algn="just">
              <a:spcAft>
                <a:spcPts val="1002"/>
              </a:spcAft>
            </a:pPr>
            <a:r>
              <a:rPr lang="en-GB" sz="1100" b="1" i="1" dirty="0">
                <a:latin typeface="Calibri" panose="020F0502020204030204" pitchFamily="34" charset="0"/>
                <a:ea typeface="SimSun" panose="02010600030101010101" pitchFamily="2" charset="-122"/>
                <a:cs typeface="Arial" panose="020B0604020202020204" pitchFamily="34" charset="0"/>
              </a:rPr>
              <a:t>Presentation: Human rights violations (40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The topic of violations of human rights must be introduced sensitively. Try to avoid highly political and controversial examples and instead focus on violations that are widely agreed upon.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707" indent="-171707">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Violations of human rights can be carried out by: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801300" lvl="1" indent="-343414">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governments and officials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801300" lvl="1" indent="-343414">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non-state actors such as: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201950" lvl="2" indent="-286179">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organizations and corporations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201950" lvl="2" indent="-286179">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service providers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201950" lvl="2" indent="-286179">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individuals.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When do violations occur?</a:t>
            </a:r>
            <a:endParaRPr lang="en-US" sz="1100"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Violations occur when a person or group of people do not have all their human rights respected by others.</a:t>
            </a:r>
          </a:p>
          <a:p>
            <a:pPr marL="629593" lvl="1" indent="-171707" algn="just">
              <a:spcAft>
                <a:spcPts val="601"/>
              </a:spcAf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Any of the 30 rights in the UDHR are at risk of being violated and this can, and does, occur all around the world</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Before continuing the presentation, ask the following question.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Can you name any historical events that constitute violations of human rights?</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they can mention historical events that happened in their country as well as in other countries. There are numerous examples of human rights violations in all countries across the world, whether past or present, but the following examples focus only on internationally well-known violations. More day-to-day examples of human rights violations will be discussed later in this training. If facilitators think it is appropriate, they can prepare in advance examples of historical violations of human rights which make more sense in the context or country in which the training is taking place.</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32</a:t>
            </a:fld>
            <a:endParaRPr lang="en-GB"/>
          </a:p>
        </p:txBody>
      </p:sp>
    </p:spTree>
    <p:extLst>
      <p:ext uri="{BB962C8B-B14F-4D97-AF65-F5344CB8AC3E}">
        <p14:creationId xmlns:p14="http://schemas.microsoft.com/office/powerpoint/2010/main" val="1722487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Some well-known and major historical violations of human rights include:</a:t>
            </a:r>
          </a:p>
          <a:p>
            <a:r>
              <a:rPr lang="en-GB" sz="1200" dirty="0"/>
              <a:t> </a:t>
            </a:r>
          </a:p>
          <a:p>
            <a:pPr lvl="0"/>
            <a:r>
              <a:rPr lang="en-GB" sz="1200" dirty="0"/>
              <a:t>The slave trade</a:t>
            </a:r>
          </a:p>
          <a:p>
            <a:pPr lvl="0"/>
            <a:r>
              <a:rPr lang="en-GB" sz="1200" dirty="0"/>
              <a:t>The Holocaust</a:t>
            </a:r>
          </a:p>
          <a:p>
            <a:pPr lvl="0"/>
            <a:r>
              <a:rPr lang="en-GB" sz="1200" dirty="0"/>
              <a:t>The oppression of Maori people</a:t>
            </a:r>
          </a:p>
          <a:p>
            <a:pPr lvl="0"/>
            <a:r>
              <a:rPr lang="en-GB" sz="1200" dirty="0"/>
              <a:t>The Apartheid in South Africa</a:t>
            </a:r>
          </a:p>
          <a:p>
            <a:pPr lvl="0"/>
            <a:r>
              <a:rPr lang="en-GB" sz="1200" dirty="0"/>
              <a:t>The Cambodian genocide</a:t>
            </a:r>
          </a:p>
          <a:p>
            <a:pPr lvl="0"/>
            <a:r>
              <a:rPr lang="en-GB" sz="1200" dirty="0"/>
              <a:t>The Rwandan genocide.</a:t>
            </a:r>
          </a:p>
          <a:p>
            <a:r>
              <a:rPr lang="en-GB" sz="1200" dirty="0"/>
              <a:t> </a:t>
            </a:r>
          </a:p>
          <a:p>
            <a:r>
              <a:rPr lang="en-GB" sz="1200" dirty="0"/>
              <a:t>Now we will analyse a couple of these major violations.</a:t>
            </a:r>
          </a:p>
          <a:p>
            <a:r>
              <a:rPr lang="en-GB" sz="1200" dirty="0"/>
              <a:t> </a:t>
            </a:r>
          </a:p>
          <a:p>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select just two or three examples of the major violations in this presentation.  </a:t>
            </a: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33</a:t>
            </a:fld>
            <a:endParaRPr lang="en-GB"/>
          </a:p>
        </p:txBody>
      </p:sp>
    </p:spTree>
    <p:extLst>
      <p:ext uri="{BB962C8B-B14F-4D97-AF65-F5344CB8AC3E}">
        <p14:creationId xmlns:p14="http://schemas.microsoft.com/office/powerpoint/2010/main" val="111944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247650"/>
            <a:ext cx="5094288" cy="2867025"/>
          </a:xfrm>
        </p:spPr>
      </p:sp>
      <p:sp>
        <p:nvSpPr>
          <p:cNvPr id="3" name="Notes Placeholder 2"/>
          <p:cNvSpPr>
            <a:spLocks noGrp="1"/>
          </p:cNvSpPr>
          <p:nvPr>
            <p:ph type="body" idx="1"/>
          </p:nvPr>
        </p:nvSpPr>
        <p:spPr>
          <a:xfrm>
            <a:off x="451315" y="3219457"/>
            <a:ext cx="6054588" cy="6473817"/>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Slave Trade </a:t>
            </a:r>
            <a:r>
              <a:rPr lang="en-GB" sz="1200" b="1" u="sng" dirty="0">
                <a:latin typeface="Calibri" panose="020F0502020204030204" pitchFamily="34" charset="0"/>
                <a:ea typeface="SimSun" panose="02010600030101010101" pitchFamily="2" charset="-122"/>
                <a:cs typeface="Calibri" panose="020F0502020204030204" pitchFamily="34" charset="0"/>
              </a:rPr>
              <a:t>(</a:t>
            </a:r>
            <a:r>
              <a:rPr lang="en-GB" sz="1200" b="1" u="sng" dirty="0">
                <a:solidFill>
                  <a:srgbClr val="252525"/>
                </a:solidFill>
                <a:latin typeface="Calibri" panose="020F0502020204030204" pitchFamily="34" charset="0"/>
                <a:ea typeface="SimSun" panose="02010600030101010101" pitchFamily="2" charset="-122"/>
                <a:cs typeface="Calibri" panose="020F0502020204030204" pitchFamily="34" charset="0"/>
              </a:rPr>
              <a:t>16th to 19th century) </a:t>
            </a:r>
            <a:r>
              <a:rPr lang="en-GB" sz="1200" b="1" i="1" u="sng" dirty="0">
                <a:solidFill>
                  <a:srgbClr val="252525"/>
                </a:solidFill>
                <a:latin typeface="Calibri" panose="020F0502020204030204" pitchFamily="34" charset="0"/>
                <a:ea typeface="SimSun" panose="02010600030101010101" pitchFamily="2" charset="-122"/>
                <a:cs typeface="Calibri" panose="020F0502020204030204" pitchFamily="34" charset="0"/>
              </a:rPr>
              <a:t>(</a:t>
            </a:r>
            <a:r>
              <a:rPr lang="en-GB" sz="1200" b="1" i="1" u="sng" dirty="0">
                <a:solidFill>
                  <a:srgbClr val="252525"/>
                </a:solidFill>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Educational, 2016 #10">
                  <a:extLst>
                    <a:ext uri="{A12FA001-AC4F-418D-AE19-62706E023703}">
                      <ahyp:hlinkClr xmlns:ahyp="http://schemas.microsoft.com/office/drawing/2018/hyperlinkcolor" val="tx"/>
                    </a:ext>
                  </a:extLst>
                </a:hlinkClick>
              </a:rPr>
              <a:t>7</a:t>
            </a:r>
            <a:r>
              <a:rPr lang="en-GB" sz="1200" b="1" i="1" u="sng" dirty="0">
                <a:solidFill>
                  <a:srgbClr val="252525"/>
                </a:solidFill>
                <a:latin typeface="Calibri" panose="020F0502020204030204" pitchFamily="34" charset="0"/>
                <a:ea typeface="SimSun" panose="02010600030101010101" pitchFamily="2" charset="-122"/>
                <a:cs typeface="Calibri" panose="020F0502020204030204" pitchFamily="34" charset="0"/>
              </a:rPr>
              <a:t>)</a:t>
            </a:r>
            <a:r>
              <a:rPr lang="en-GB" sz="1200" b="1" u="sng" dirty="0">
                <a:solidFill>
                  <a:srgbClr val="252525"/>
                </a:solidFill>
                <a:latin typeface="Calibri" panose="020F0502020204030204" pitchFamily="34" charset="0"/>
                <a:ea typeface="SimSun" panose="02010600030101010101" pitchFamily="2" charset="-122"/>
                <a:cs typeface="Calibri" panose="020F050202020403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This refers to the trade routes that developed on both sides of the Atlantic from the 16</a:t>
            </a:r>
            <a:r>
              <a:rPr lang="en-GB" sz="1200" baseline="30000" dirty="0">
                <a:latin typeface="Calibri" panose="020F0502020204030204" pitchFamily="34" charset="0"/>
                <a:ea typeface="SimSun" panose="02010600030101010101" pitchFamily="2" charset="-122"/>
                <a:cs typeface="Arial" panose="020B0604020202020204" pitchFamily="34" charset="0"/>
              </a:rPr>
              <a:t>th</a:t>
            </a:r>
            <a:r>
              <a:rPr lang="en-GB" sz="1200" dirty="0">
                <a:latin typeface="Calibri" panose="020F0502020204030204" pitchFamily="34" charset="0"/>
                <a:ea typeface="SimSun" panose="02010600030101010101" pitchFamily="2" charset="-122"/>
                <a:cs typeface="Arial" panose="020B0604020202020204" pitchFamily="34" charset="0"/>
              </a:rPr>
              <a:t> through to the 19</a:t>
            </a:r>
            <a:r>
              <a:rPr lang="en-GB" sz="1200" baseline="30000" dirty="0">
                <a:latin typeface="Calibri" panose="020F0502020204030204" pitchFamily="34" charset="0"/>
                <a:ea typeface="SimSun" panose="02010600030101010101" pitchFamily="2" charset="-122"/>
                <a:cs typeface="Arial" panose="020B0604020202020204" pitchFamily="34" charset="0"/>
              </a:rPr>
              <a:t>th</a:t>
            </a:r>
            <a:r>
              <a:rPr lang="en-GB" sz="1200" dirty="0">
                <a:latin typeface="Calibri" panose="020F0502020204030204" pitchFamily="34" charset="0"/>
                <a:ea typeface="SimSun" panose="02010600030101010101" pitchFamily="2" charset="-122"/>
                <a:cs typeface="Arial" panose="020B0604020202020204" pitchFamily="34" charset="0"/>
              </a:rPr>
              <a:t> century.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Trading ships would set sail from Europe with a cargo of goods to the west coast of Africa. These goods would be traded for captured people – slaves - provided by African traders.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When the European traders’ ships were full, they would cross the Atlantic to the Americas, where the slaves would be to be traded for rum, sugar or other luxury items.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slaves were destined to work on plantations in the Caribbean or the Americas which produced goods for consumption in Europe.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slaves were transported under horrific conditions and many died during the voyage.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slaves were kept as property and were regularly bought and sold. They were frequently victims of violence and murder.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Although slavery has been abolished, modern forms of slavery still exist today. Many people around the world are subjected to forced labour. In addition, sex slavery, which particularly affects young girls and women, is still a reality in many parts of the world.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may have been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enslaved (article 4).</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many slaves died during the journey or were victims of murder.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tortured (article 5): slaves were frequently victims of violence.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be paid a fair wage for work (article 23): slaves were not paid for their work.</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rest from work (article 24): hours of work were long and often without breaks.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34</a:t>
            </a:fld>
            <a:endParaRPr lang="en-GB"/>
          </a:p>
        </p:txBody>
      </p:sp>
    </p:spTree>
    <p:extLst>
      <p:ext uri="{BB962C8B-B14F-4D97-AF65-F5344CB8AC3E}">
        <p14:creationId xmlns:p14="http://schemas.microsoft.com/office/powerpoint/2010/main" val="108333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1"/>
            <a:ext cx="5962856" cy="5960103"/>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Holocaust (1933–1945) </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 2001 #8"/>
              </a:rPr>
              <a:t>8</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u="sng"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Holocaust was one of the main reasons for the writing of the UDHR.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Holocaust of the Second World War resulted in the murder of 6 million Jewish people in Europe by the Nazi regime and its allies.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Most of the murders occurred in “concentration camps” set up in Nazi-occupied territories. Other groups were also targeted and murdered, including people of different political backgrounds or of specific ethnic, cultural, sexual and religious identities (e.g. Roma people, communists, homosexual people).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Nazi exterminations also involved the murder of some 250 000 to 275 000 </a:t>
            </a:r>
            <a:r>
              <a:rPr lang="en-GB" sz="1200" b="1" dirty="0">
                <a:latin typeface="Calibri" panose="020F0502020204030204" pitchFamily="34" charset="0"/>
                <a:ea typeface="SimSun" panose="02010600030101010101" pitchFamily="2" charset="-122"/>
                <a:cs typeface="Arial" panose="020B0604020202020204" pitchFamily="34" charset="0"/>
              </a:rPr>
              <a:t>people with disabilities, including people with psychosocial and intellectual disabilities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01 #8"/>
              </a:rPr>
              <a:t>8</a:t>
            </a:r>
            <a:r>
              <a:rPr lang="en-GB" sz="1200" b="1" i="1" dirty="0">
                <a:latin typeface="Calibri" panose="020F0502020204030204" pitchFamily="34" charset="0"/>
                <a:ea typeface="SimSun" panose="02010600030101010101" pitchFamily="2" charset="-122"/>
                <a:cs typeface="Arial" panose="020B0604020202020204" pitchFamily="34" charset="0"/>
              </a:rPr>
              <a:t>, </a:t>
            </a:r>
            <a:r>
              <a:rPr lang="en-GB" sz="1200" b="1" i="1" dirty="0">
                <a:latin typeface="Calibri" panose="020F0502020204030204" pitchFamily="34" charset="0"/>
                <a:ea typeface="SimSun" panose="02010600030101010101" pitchFamily="2" charset="-122"/>
                <a:cs typeface="Arial" panose="020B0604020202020204" pitchFamily="34" charset="0"/>
                <a:hlinkClick r:id="rId4" action="ppaction://hlinkfile" tooltip=", 2008 #9"/>
              </a:rPr>
              <a:t>9</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(mainly Germans) living in institutions.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were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discriminated against (article 2): people were treated as second-class citizens because they were Jewish or from minority groups.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be free from torture and cruel, inhuman or degrading treatment or punishment (article 5).</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imprisoned without due process (article 9): people were detained arbitrarily in concentration camps.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freedom of religion (article 18): millions of people were persecuted because of their religion.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an adequate standard of living (article 25): the conditions in concentration camps were horrendous.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35</a:t>
            </a:fld>
            <a:endParaRPr lang="en-GB"/>
          </a:p>
        </p:txBody>
      </p:sp>
    </p:spTree>
    <p:extLst>
      <p:ext uri="{BB962C8B-B14F-4D97-AF65-F5344CB8AC3E}">
        <p14:creationId xmlns:p14="http://schemas.microsoft.com/office/powerpoint/2010/main" val="1127807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03225"/>
            <a:ext cx="5094288" cy="2867025"/>
          </a:xfrm>
        </p:spPr>
      </p:sp>
      <p:sp>
        <p:nvSpPr>
          <p:cNvPr id="3" name="Notes Placeholder 2"/>
          <p:cNvSpPr>
            <a:spLocks noGrp="1"/>
          </p:cNvSpPr>
          <p:nvPr>
            <p:ph type="body" idx="1"/>
          </p:nvPr>
        </p:nvSpPr>
        <p:spPr>
          <a:xfrm>
            <a:off x="680878" y="3270188"/>
            <a:ext cx="5447030" cy="6171967"/>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oppression of Maori people (19th to 20th</a:t>
            </a:r>
            <a:r>
              <a:rPr lang="en-GB" sz="1200" b="1" u="sng" baseline="30000" dirty="0">
                <a:latin typeface="Calibri" panose="020F0502020204030204" pitchFamily="34" charset="0"/>
                <a:ea typeface="SimSun" panose="02010600030101010101" pitchFamily="2" charset="-122"/>
                <a:cs typeface="Arial" panose="020B0604020202020204" pitchFamily="34" charset="0"/>
              </a:rPr>
              <a:t> </a:t>
            </a:r>
            <a:r>
              <a:rPr lang="en-GB" sz="1200" b="1" u="sng" dirty="0">
                <a:latin typeface="Calibri" panose="020F0502020204030204" pitchFamily="34" charset="0"/>
                <a:ea typeface="SimSun" panose="02010600030101010101" pitchFamily="2" charset="-122"/>
                <a:cs typeface="Arial" panose="020B0604020202020204" pitchFamily="34" charset="0"/>
              </a:rPr>
              <a:t>century) </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8 #368"/>
              </a:rPr>
              <a:t>10</a:t>
            </a:r>
            <a:r>
              <a:rPr lang="en-GB" sz="1200" b="1" i="1" u="sng" dirty="0">
                <a:latin typeface="Calibri" panose="020F0502020204030204" pitchFamily="34" charset="0"/>
                <a:ea typeface="SimSun" panose="02010600030101010101" pitchFamily="2" charset="-122"/>
                <a:cs typeface="Arial" panose="020B0604020202020204" pitchFamily="34" charset="0"/>
              </a:rPr>
              <a:t>), (</a:t>
            </a:r>
            <a:r>
              <a:rPr lang="en-GB" sz="1200" b="1" i="1" u="sng" dirty="0">
                <a:latin typeface="Calibri" panose="020F0502020204030204" pitchFamily="34" charset="0"/>
                <a:ea typeface="SimSun" panose="02010600030101010101" pitchFamily="2" charset="-122"/>
                <a:cs typeface="Arial" panose="020B0604020202020204" pitchFamily="34" charset="0"/>
                <a:hlinkClick r:id="rId4" action="ppaction://hlinkfile" tooltip=", 2018 #369"/>
              </a:rPr>
              <a:t>11</a:t>
            </a:r>
            <a:r>
              <a:rPr lang="en-GB" sz="1200" b="1" i="1" u="sng"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arrival of white settlers in New Zealand led to the decline of the indigenous Maori population. </a:t>
            </a: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colonial policy led to land deprivation and cultural assimilation. Deprived of their means of survival, many Maori people were forced to move to urban areas. </a:t>
            </a: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1881, government troops invaded the settlement of </a:t>
            </a:r>
            <a:r>
              <a:rPr lang="en-GB" sz="1200" dirty="0" err="1">
                <a:latin typeface="Calibri" panose="020F0502020204030204" pitchFamily="34" charset="0"/>
                <a:ea typeface="SimSun" panose="02010600030101010101" pitchFamily="2" charset="-122"/>
                <a:cs typeface="Arial" panose="020B0604020202020204" pitchFamily="34" charset="0"/>
              </a:rPr>
              <a:t>Parihaka</a:t>
            </a:r>
            <a:r>
              <a:rPr lang="en-GB" sz="1200" dirty="0">
                <a:latin typeface="Calibri" panose="020F0502020204030204" pitchFamily="34" charset="0"/>
                <a:ea typeface="SimSun" panose="02010600030101010101" pitchFamily="2" charset="-122"/>
                <a:cs typeface="Arial" panose="020B0604020202020204" pitchFamily="34" charset="0"/>
              </a:rPr>
              <a:t> which was a symbol of peaceful resistance against land confiscation. </a:t>
            </a: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Hundreds of men were sent to prison without trial while the village was destroyed and the inhabitants dispersed.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may have been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imprisoned without due process (article 9): men were sent to prison without trial.</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own property and not be deprived of property (article 17): Maori people’s land was confiscated by the government.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an adequate standard of living (article 25): the land they relied on for survival was taken from them.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participate in the cultural life of the community (article 27): the government imposed a policy of forced assimilation.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36</a:t>
            </a:fld>
            <a:endParaRPr lang="en-GB"/>
          </a:p>
        </p:txBody>
      </p:sp>
    </p:spTree>
    <p:extLst>
      <p:ext uri="{BB962C8B-B14F-4D97-AF65-F5344CB8AC3E}">
        <p14:creationId xmlns:p14="http://schemas.microsoft.com/office/powerpoint/2010/main" val="3994260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4175" y="341313"/>
            <a:ext cx="3498850" cy="1968500"/>
          </a:xfrm>
        </p:spPr>
      </p:sp>
      <p:sp>
        <p:nvSpPr>
          <p:cNvPr id="3" name="Notes Placeholder 2"/>
          <p:cNvSpPr>
            <a:spLocks noGrp="1"/>
          </p:cNvSpPr>
          <p:nvPr>
            <p:ph type="body" idx="1"/>
          </p:nvPr>
        </p:nvSpPr>
        <p:spPr>
          <a:xfrm>
            <a:off x="521870" y="2443906"/>
            <a:ext cx="5763459" cy="7155214"/>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Apartheid in South Africa (1948–1991) </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6 #11"/>
              </a:rPr>
              <a:t>12</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u="sng"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Between 1948 and 1991 in South Africa the government enforced a collection of laws that resulted in the segregation of black and other non-white South Africans from the white population. </a:t>
            </a:r>
            <a:r>
              <a:rPr lang="en-US" sz="1200" dirty="0">
                <a:latin typeface="Calibri" panose="020F0502020204030204" pitchFamily="34" charset="0"/>
                <a:ea typeface="SimSun" panose="02010600030101010101" pitchFamily="2" charset="-122"/>
                <a:cs typeface="Arial" panose="020B0604020202020204" pitchFamily="34" charset="0"/>
              </a:rPr>
              <a:t>Legislation classified inhabitants into four racial groups: “black", "white", "</a:t>
            </a:r>
            <a:r>
              <a:rPr lang="en-US" sz="1200" dirty="0" err="1">
                <a:latin typeface="Calibri" panose="020F0502020204030204" pitchFamily="34" charset="0"/>
                <a:ea typeface="SimSun" panose="02010600030101010101" pitchFamily="2" charset="-122"/>
                <a:cs typeface="Arial" panose="020B0604020202020204" pitchFamily="34" charset="0"/>
              </a:rPr>
              <a:t>coloured</a:t>
            </a:r>
            <a:r>
              <a:rPr lang="en-US" sz="1200" dirty="0">
                <a:latin typeface="Calibri" panose="020F0502020204030204" pitchFamily="34" charset="0"/>
                <a:ea typeface="SimSun" panose="02010600030101010101" pitchFamily="2" charset="-122"/>
                <a:cs typeface="Arial" panose="020B0604020202020204" pitchFamily="34" charset="0"/>
              </a:rPr>
              <a:t>” and "Indian".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laws forced non-white South Africans to live in different areas from white people, go to different schools and use separate health-care facilities and other public services.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The non-white population was not allowed to vote or to have political representation in government. Non-white people were also denied freedom of association and their right of citizenship.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 80% of the land in the country was set aside for the white minority. Mixed marriages between different racial groups were prohibited.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During this period there was also violent repression of non-white South Africans, with hundreds of people imprisoned or murdered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Reeves A, 2000-2017 #12"/>
              </a:rPr>
              <a:t>13</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may have been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discriminated against (article 2).</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people were killed.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Freedom of movement (article 13): non-white people were not allowed in the same areas as white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marry (article 16): mixed marriages were prohibited.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own property and not be deprived of property (article 17): 80% of land was held by white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Freedom of association (article 20): non-white political groups were outlawed.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an education (article 26): children were denied equal educational opportunities.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health (article 25): non-white people did not have access to the same facilities as white people.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Political rights (i.e. representation) (article 21): non-white people were denied political participation in the government.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37</a:t>
            </a:fld>
            <a:endParaRPr lang="en-GB"/>
          </a:p>
        </p:txBody>
      </p:sp>
    </p:spTree>
    <p:extLst>
      <p:ext uri="{BB962C8B-B14F-4D97-AF65-F5344CB8AC3E}">
        <p14:creationId xmlns:p14="http://schemas.microsoft.com/office/powerpoint/2010/main" val="60540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339725"/>
            <a:ext cx="4008438" cy="2254250"/>
          </a:xfrm>
        </p:spPr>
      </p:sp>
      <p:sp>
        <p:nvSpPr>
          <p:cNvPr id="3" name="Notes Placeholder 2"/>
          <p:cNvSpPr>
            <a:spLocks noGrp="1"/>
          </p:cNvSpPr>
          <p:nvPr>
            <p:ph type="body" idx="1"/>
          </p:nvPr>
        </p:nvSpPr>
        <p:spPr>
          <a:xfrm>
            <a:off x="680878" y="2723708"/>
            <a:ext cx="5447030" cy="6458889"/>
          </a:xfrm>
        </p:spPr>
        <p:txBody>
          <a:bodyPr/>
          <a:lstStyle/>
          <a:p>
            <a:pPr algn="just">
              <a:lnSpc>
                <a:spcPct val="115000"/>
              </a:lnSpc>
              <a:spcAft>
                <a:spcPts val="1002"/>
              </a:spcAft>
            </a:pP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The Cambodian genocide (1975–1979) </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02 #13">
                  <a:extLst>
                    <a:ext uri="{A12FA001-AC4F-418D-AE19-62706E023703}">
                      <ahyp:hlinkClr xmlns:ahyp="http://schemas.microsoft.com/office/drawing/2018/hyperlinkcolor" val="tx"/>
                    </a:ext>
                  </a:extLst>
                </a:hlinkClick>
              </a:rPr>
              <a:t>14</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Between 1975 and 1979 around three million people died at the hands of the Khmer Rouge regime in Cambodia.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Khmer Rouge regime wanted to make everybody work on farms run by the state in order to produce enough food to make Cambodia independent of outside aid.</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Children were separated from their parents and made to work in labour camps and adults were forced to move to rural areas to work in farms.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Many people died from starvation and forced labour at the farms. Opponents or suspected opponents to the regime, intellectuals, ethnic minorities and religious people were interrogated, tortured and killed.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Numerous Buddhist temples were destroyed.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men, women and children died at the hands of the Khmer Rouge regime.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subjected to torture or to cruel, inhuman or degrading treatment or punishment (article 5): people were often tortured when suspected to be opponents of the regime.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family life (article 12): children were taken from their parents and made to work in labour camps.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freedom of movement and residence (article 13): people were made to move to rural areas in order to work on farms far from their homes.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Freedom of thought, conscience and religion (article 18): opponents of the regime were executed, people had no right to practise their religion and many Buddhist temples were destroyed.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free choice of employment (article 23): people were forced to work on farms.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food (article 25): people died from starvation.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38</a:t>
            </a:fld>
            <a:endParaRPr lang="en-GB"/>
          </a:p>
        </p:txBody>
      </p:sp>
    </p:spTree>
    <p:extLst>
      <p:ext uri="{BB962C8B-B14F-4D97-AF65-F5344CB8AC3E}">
        <p14:creationId xmlns:p14="http://schemas.microsoft.com/office/powerpoint/2010/main" val="1248306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03225"/>
            <a:ext cx="5964238" cy="3354388"/>
          </a:xfrm>
        </p:spPr>
      </p:sp>
      <p:sp>
        <p:nvSpPr>
          <p:cNvPr id="3" name="Notes Placeholder 2"/>
          <p:cNvSpPr>
            <a:spLocks noGrp="1"/>
          </p:cNvSpPr>
          <p:nvPr>
            <p:ph type="body" idx="1"/>
          </p:nvPr>
        </p:nvSpPr>
        <p:spPr>
          <a:xfrm>
            <a:off x="680878" y="3931945"/>
            <a:ext cx="5539574" cy="4996287"/>
          </a:xfrm>
        </p:spPr>
        <p:txBody>
          <a:bodyPr/>
          <a:lstStyle/>
          <a:p>
            <a:pPr>
              <a:lnSpc>
                <a:spcPct val="115000"/>
              </a:lnSpc>
              <a:spcAft>
                <a:spcPts val="1002"/>
              </a:spcAft>
            </a:pP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The Rwandan genocide (1994) </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1 #14">
                  <a:extLst>
                    <a:ext uri="{A12FA001-AC4F-418D-AE19-62706E023703}">
                      <ahyp:hlinkClr xmlns:ahyp="http://schemas.microsoft.com/office/drawing/2018/hyperlinkcolor" val="tx"/>
                    </a:ext>
                  </a:extLst>
                </a:hlinkClick>
              </a:rPr>
              <a:t>15</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In 1994, during the civil war, 20% of the Rwandan population died in a conflict between two ethnic groups.</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Tutsis and moderate Hutus were tortured and killed on a massive scale by members of the Hutu majority. The murders were perpetrated by officials as well as civilians encouraged by racist propaganda.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Women and girls were particularly targeted in the conflict as rape was systematically used against them.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Many Tutsi houses were also destroyed.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international community failed to intervene promptly in the Rwandan genocide.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Some human rights violated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a huge number of Rwandan people were killed because of their ethnic background.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subjected to torture or cruel, inhuman or degrading treatment or punishment (article 5): people were tortured throughout the genocide and women and girls were raped.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own property (article 17): the homes of many Tutsi people were destroyed.</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39</a:t>
            </a:fld>
            <a:endParaRPr lang="en-GB"/>
          </a:p>
        </p:txBody>
      </p:sp>
    </p:spTree>
    <p:extLst>
      <p:ext uri="{BB962C8B-B14F-4D97-AF65-F5344CB8AC3E}">
        <p14:creationId xmlns:p14="http://schemas.microsoft.com/office/powerpoint/2010/main" val="204712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01625"/>
            <a:ext cx="5141912" cy="2892425"/>
          </a:xfrm>
        </p:spPr>
      </p:sp>
      <p:sp>
        <p:nvSpPr>
          <p:cNvPr id="3" name="Notes Placeholder 2"/>
          <p:cNvSpPr>
            <a:spLocks noGrp="1"/>
          </p:cNvSpPr>
          <p:nvPr>
            <p:ph type="body" idx="1"/>
          </p:nvPr>
        </p:nvSpPr>
        <p:spPr>
          <a:xfrm>
            <a:off x="680878" y="3410496"/>
            <a:ext cx="5552295" cy="4487555"/>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4.1: Scenarios on human rights violations (40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Select three scenarios (or more, depending on the size of the group) from the list in Annex 1.</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Ask participants to split in groups and allocate one of the selected scenarios to each group. Then ask participants the following:</a:t>
            </a:r>
            <a:endParaRPr lang="x-none" sz="1200" dirty="0">
              <a:latin typeface="Times New Roman" panose="02020603050405020304" pitchFamily="18" charset="0"/>
              <a:ea typeface="Times New Roman" panose="02020603050405020304" pitchFamily="18" charset="0"/>
            </a:endParaRPr>
          </a:p>
          <a:p>
            <a:pPr marL="343414" indent="-343414" fontAlgn="base">
              <a:lnSpc>
                <a:spcPct val="115000"/>
              </a:lnSpc>
              <a:spcAft>
                <a:spcPts val="601"/>
              </a:spcAft>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Using your copy of the UDHR, can you identify what human rights have been violated in this case?</a:t>
            </a:r>
            <a:endParaRPr lang="x-none" sz="1200" dirty="0">
              <a:latin typeface="Times New Roman" panose="02020603050405020304" pitchFamily="18" charset="0"/>
              <a:ea typeface="Times New Roman" panose="02020603050405020304" pitchFamily="18" charset="0"/>
            </a:endParaRPr>
          </a:p>
          <a:p>
            <a:pPr algn="just" fontAlgn="base">
              <a:lnSpc>
                <a:spcPct val="115000"/>
              </a:lnSpc>
              <a:tabLst>
                <a:tab pos="3892029" algn="l"/>
              </a:tabLst>
            </a:pPr>
            <a:r>
              <a:rPr lang="en-GB" sz="1200" dirty="0">
                <a:solidFill>
                  <a:srgbClr val="4F81BD"/>
                </a:solidFill>
                <a:latin typeface="Calibri" panose="020F0502020204030204" pitchFamily="34" charset="0"/>
                <a:ea typeface="Times New Roman" panose="02020603050405020304" pitchFamily="18" charset="0"/>
              </a:rPr>
              <a:t>Give people 10 minutes to discuss the scenario in groups. Once participants have discussed in their groups, ask each group to nominate a spokesperson to report their answers concerning the different scenarios back to plenary. </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The facilitator notes below provide some guidance on what participants might highlight as human rights violations. However, it is possible that participants identify other rights beyond those listed in the facilitator notes. In each case ask participants to explain why they think a particular right has been violated.</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Article 1 (freedom and equality) and article 2 (non-discrimination) of the UDHR are likely to apply to all the scenarios. </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Any participants who do not feel there has been a violation should also be given time to express and explain their opinion. </a:t>
            </a:r>
            <a:endParaRPr lang="x-none" sz="1200" dirty="0">
              <a:latin typeface="Times New Roman" panose="02020603050405020304" pitchFamily="18" charset="0"/>
              <a:ea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40</a:t>
            </a:fld>
            <a:endParaRPr lang="en-GB"/>
          </a:p>
        </p:txBody>
      </p:sp>
    </p:spTree>
    <p:extLst>
      <p:ext uri="{BB962C8B-B14F-4D97-AF65-F5344CB8AC3E}">
        <p14:creationId xmlns:p14="http://schemas.microsoft.com/office/powerpoint/2010/main" val="1553342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64238" cy="3354388"/>
          </a:xfrm>
        </p:spPr>
      </p:sp>
      <p:sp>
        <p:nvSpPr>
          <p:cNvPr id="3" name="Notes Placeholder 2"/>
          <p:cNvSpPr>
            <a:spLocks noGrp="1"/>
          </p:cNvSpPr>
          <p:nvPr>
            <p:ph type="body" idx="1"/>
          </p:nvPr>
        </p:nvSpPr>
        <p:spPr>
          <a:xfrm>
            <a:off x="680878" y="3817480"/>
            <a:ext cx="5447030" cy="3914240"/>
          </a:xfrm>
        </p:spPr>
        <p:txBody>
          <a:bodyPr/>
          <a:lstStyle/>
          <a:p>
            <a:pPr algn="just">
              <a:lnSpc>
                <a:spcPct val="115000"/>
              </a:lnSpc>
              <a:spcAft>
                <a:spcPts val="1002"/>
              </a:spcAft>
            </a:pPr>
            <a:r>
              <a:rPr lang="en-GB" sz="1200" dirty="0">
                <a:latin typeface="Calibri" panose="020F0502020204030204" pitchFamily="34" charset="0"/>
                <a:ea typeface="SimSun" panose="02010600030101010101" pitchFamily="2" charset="-122"/>
                <a:cs typeface="Calibri" panose="020F0502020204030204" pitchFamily="34" charset="0"/>
              </a:rPr>
              <a:t>Mariko is a biology student and a leader of the university student union. A year ago, she wrote an article in the student newspaper calling for education reform and complaining about the government’s inaction in this field. Two days later she was arrested by policemen on the campus. She has been in prison since then. No reasons were stated for the arrest, she has not been able to contact a lawyer and there is no date for a future court hearing.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 this case Mariko is denied her right to liberty (article 3) and to a fair trial (article 10) as she is held in custody without a fair hearing.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freedom of expression (article 19) was denied as she was arrested because of an article she wrote for the newspaper.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She has been arbitrarily arrested and detained (article 9)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….and is being denied her right to equal recognition and protection before the law (article 6 and article 7).</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41</a:t>
            </a:fld>
            <a:endParaRPr lang="en-GB"/>
          </a:p>
        </p:txBody>
      </p:sp>
    </p:spTree>
    <p:extLst>
      <p:ext uri="{BB962C8B-B14F-4D97-AF65-F5344CB8AC3E}">
        <p14:creationId xmlns:p14="http://schemas.microsoft.com/office/powerpoint/2010/main" val="138990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 2:</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Wei</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IN" sz="1200" dirty="0">
                <a:latin typeface="Calibri" panose="020F0502020204030204" pitchFamily="34" charset="0"/>
                <a:ea typeface="SimSun" panose="02010600030101010101" pitchFamily="2" charset="-122"/>
                <a:cs typeface="Arial" panose="020B0604020202020204" pitchFamily="34" charset="0"/>
              </a:rPr>
              <a:t>Wei is a 50-year-old man who lives in a small and remote town. Both his kidneys have significantly reduced in their functioning, and so he has to undergo dialysis three times a week. The nearest health facility is 200 kilometres away from where he lives. The cost of the service, medicines and the travel take a toll on his financial situation. Despite his health condition, his employer does not allow him to take time off from work. If he takes a day off, he suffers a cut to his salary.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Wei is denied the right to earn enough money to live on (article 23) and the right to security in the event of unemployment (article 25).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 is denied the right to rest from work (article 24).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 does not have access to medical care since the nearest health facility is far away from his home and health-care costs are unaffordable, so he is denied the right to health (article 25).</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42</a:t>
            </a:fld>
            <a:endParaRPr lang="en-GB"/>
          </a:p>
        </p:txBody>
      </p:sp>
    </p:spTree>
    <p:extLst>
      <p:ext uri="{BB962C8B-B14F-4D97-AF65-F5344CB8AC3E}">
        <p14:creationId xmlns:p14="http://schemas.microsoft.com/office/powerpoint/2010/main" val="1110443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a:t>
            </a:r>
            <a:r>
              <a:rPr lang="en-GB" sz="1200" b="1" dirty="0">
                <a:latin typeface="Calibri" panose="020F0502020204030204" pitchFamily="34" charset="0"/>
                <a:ea typeface="SimSun" panose="02010600030101010101" pitchFamily="2" charset="-122"/>
                <a:cs typeface="Calibri" panose="020F0502020204030204" pitchFamily="34" charset="0"/>
              </a:rPr>
              <a:t> 3: </a:t>
            </a:r>
            <a:r>
              <a:rPr lang="en-GB" sz="1200" b="1" dirty="0">
                <a:latin typeface="Calibri" panose="020F0502020204030204" pitchFamily="34" charset="0"/>
                <a:ea typeface="SimSun" panose="02010600030101010101" pitchFamily="2" charset="-122"/>
                <a:cs typeface="Arial" panose="020B0604020202020204" pitchFamily="34" charset="0"/>
              </a:rPr>
              <a:t>Yonas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Calibri" panose="020F0502020204030204" pitchFamily="34" charset="0"/>
              </a:rPr>
              <a:t>Yonas is a famous singer and musician. He is also an activist close to the opposition party and has on several occasions criticized the government in public. Recently, all his concerts have been cancelled. His passport has been confiscated and he is no longer allowed to travel abroad for personal or professional reasons.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Yonas is not allowed to travel so therefore he is denied the right to freedom of movement (article 13).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As his concerts have been cancelled, he is also denied the right to freedom of opinion and expression (article 19) and the right to work (article 23).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His right to participate in the cultural life of the community is also being violated (article 27</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43</a:t>
            </a:fld>
            <a:endParaRPr lang="en-GB"/>
          </a:p>
        </p:txBody>
      </p:sp>
    </p:spTree>
    <p:extLst>
      <p:ext uri="{BB962C8B-B14F-4D97-AF65-F5344CB8AC3E}">
        <p14:creationId xmlns:p14="http://schemas.microsoft.com/office/powerpoint/2010/main" val="1693212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72341"/>
            <a:ext cx="5502206" cy="6110726"/>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a:t>
            </a:r>
            <a:r>
              <a:rPr lang="en-GB" sz="1200" b="1" dirty="0">
                <a:latin typeface="Calibri" panose="020F0502020204030204" pitchFamily="34" charset="0"/>
                <a:ea typeface="SimSun" panose="02010600030101010101" pitchFamily="2" charset="-122"/>
                <a:cs typeface="Calibri" panose="020F0502020204030204" pitchFamily="34" charset="0"/>
              </a:rPr>
              <a:t> 4: </a:t>
            </a:r>
            <a:r>
              <a:rPr lang="en-GB" sz="1200" b="1" dirty="0" err="1">
                <a:latin typeface="Calibri" panose="020F0502020204030204" pitchFamily="34" charset="0"/>
                <a:ea typeface="SimSun" panose="02010600030101010101" pitchFamily="2" charset="-122"/>
                <a:cs typeface="Arial" panose="020B0604020202020204" pitchFamily="34" charset="0"/>
              </a:rPr>
              <a:t>Esma</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err="1">
                <a:latin typeface="Calibri" panose="020F0502020204030204" pitchFamily="34" charset="0"/>
                <a:ea typeface="SimSun" panose="02010600030101010101" pitchFamily="2" charset="-122"/>
                <a:cs typeface="Calibri" panose="020F0502020204030204" pitchFamily="34" charset="0"/>
              </a:rPr>
              <a:t>Esma</a:t>
            </a:r>
            <a:r>
              <a:rPr lang="en-GB" sz="1200" dirty="0">
                <a:latin typeface="Calibri" panose="020F0502020204030204" pitchFamily="34" charset="0"/>
                <a:ea typeface="SimSun" panose="02010600030101010101" pitchFamily="2" charset="-122"/>
                <a:cs typeface="Calibri" panose="020F0502020204030204" pitchFamily="34" charset="0"/>
              </a:rPr>
              <a:t> wants to marry a man of another religion and to adopt this man’s faith. As this is a persecuted minority religious group in her country, she is abducted and forcibly married to another man. He treats her like a servant and forces her to do things that she does not want to do. She has no way of escaping this situation. Because of the national law of the country regarding marriage, there are many things that she cannot do without his agreement, such as finding another place to live or complaining to the police. Divorce is also prohibited.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a:t>
            </a:r>
            <a:r>
              <a:rPr lang="en-GB" sz="1200" dirty="0" err="1">
                <a:solidFill>
                  <a:srgbClr val="4F81BD"/>
                </a:solidFill>
                <a:latin typeface="Calibri" panose="020F0502020204030204" pitchFamily="34" charset="0"/>
                <a:ea typeface="SimSun" panose="02010600030101010101" pitchFamily="2" charset="-122"/>
                <a:cs typeface="Calibri" panose="020F0502020204030204" pitchFamily="34" charset="0"/>
              </a:rPr>
              <a:t>Esma’s</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right to marry, to give free and full consent to marriage, to have equal rights during marriage (article 16)</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….and her right to liberty (article 3) are denied as she is abducted and prevented from marrying the man she wants and is forced to marry someone else.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There is also a violation of her freedom of religion (article 18).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In addition, her right not to be held in slavery or servitude is denied as she is treated as a servant by her husband (article 4)</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….and she is unable to seek an effective remedy to the violation of her rights (article 8).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She is not receiving equal protection before the law of the country (article 7) and is being denied her rights and freedoms based on her gender (article 2).</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44</a:t>
            </a:fld>
            <a:endParaRPr lang="en-GB"/>
          </a:p>
        </p:txBody>
      </p:sp>
    </p:spTree>
    <p:extLst>
      <p:ext uri="{BB962C8B-B14F-4D97-AF65-F5344CB8AC3E}">
        <p14:creationId xmlns:p14="http://schemas.microsoft.com/office/powerpoint/2010/main" val="185165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a:t>
            </a:r>
            <a:r>
              <a:rPr lang="en-GB" sz="1200" b="1" dirty="0">
                <a:latin typeface="Calibri" panose="020F0502020204030204" pitchFamily="34" charset="0"/>
                <a:ea typeface="SimSun" panose="02010600030101010101" pitchFamily="2" charset="-122"/>
                <a:cs typeface="Calibri" panose="020F0502020204030204" pitchFamily="34" charset="0"/>
              </a:rPr>
              <a:t> 5:</a:t>
            </a:r>
            <a:r>
              <a:rPr lang="en-GB" sz="1200" dirty="0">
                <a:latin typeface="Calibri" panose="020F0502020204030204" pitchFamily="34" charset="0"/>
                <a:ea typeface="SimSun" panose="02010600030101010101" pitchFamily="2" charset="-122"/>
                <a:cs typeface="Calibri" panose="020F0502020204030204" pitchFamily="34" charset="0"/>
              </a:rPr>
              <a:t> </a:t>
            </a:r>
            <a:r>
              <a:rPr lang="en-GB" sz="1200" b="1" dirty="0">
                <a:latin typeface="Calibri" panose="020F0502020204030204" pitchFamily="34" charset="0"/>
                <a:ea typeface="SimSun" panose="02010600030101010101" pitchFamily="2" charset="-122"/>
                <a:cs typeface="Calibri" panose="020F0502020204030204" pitchFamily="34" charset="0"/>
              </a:rPr>
              <a:t>David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Calibri" panose="020F0502020204030204" pitchFamily="34" charset="0"/>
              </a:rPr>
              <a:t>David is a human rights defender and is trying to create a human rights advocacy NGO in his country. Two months ago, he was arrested and sentenced to the death penalty for treason because he criticized the government. Since being put in prison, he has been repeatedly humiliated and tortured. The letters he receives in prison are opened by prison officials before they are transmitted to him and in some cases they are even confiscated.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 most obvious violation of human rights is David’s right to life (article 3) as he has been sentenced to death.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He is trying to create an NGO which is the reason for his imprisonment, and therefore he is also being deprived of his right to freedom of association (article 20).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His right to freedom from torture is being violated (article 5)</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….as well as his right not to be subjected to arbitrary interference with his privacy, particularly his correspondence (article 12).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45</a:t>
            </a:fld>
            <a:endParaRPr lang="en-GB"/>
          </a:p>
        </p:txBody>
      </p:sp>
    </p:spTree>
    <p:extLst>
      <p:ext uri="{BB962C8B-B14F-4D97-AF65-F5344CB8AC3E}">
        <p14:creationId xmlns:p14="http://schemas.microsoft.com/office/powerpoint/2010/main" val="4136788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6" cy="6117915"/>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Calibri" panose="020F0502020204030204" pitchFamily="34" charset="0"/>
              </a:rPr>
              <a:t>Scenario 6: </a:t>
            </a:r>
            <a:r>
              <a:rPr lang="en-GB" sz="1200" b="1" dirty="0" err="1">
                <a:latin typeface="Calibri" panose="020F0502020204030204" pitchFamily="34" charset="0"/>
                <a:ea typeface="SimSun" panose="02010600030101010101" pitchFamily="2" charset="-122"/>
                <a:cs typeface="Calibri" panose="020F0502020204030204" pitchFamily="34" charset="0"/>
              </a:rPr>
              <a:t>Adsila</a:t>
            </a:r>
            <a:endParaRPr lang="en-US"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err="1">
                <a:latin typeface="Calibri" panose="020F0502020204030204" pitchFamily="34" charset="0"/>
                <a:ea typeface="SimSun" panose="02010600030101010101" pitchFamily="2" charset="-122"/>
                <a:cs typeface="Arial" panose="020B0604020202020204" pitchFamily="34" charset="0"/>
              </a:rPr>
              <a:t>Adsila</a:t>
            </a:r>
            <a:r>
              <a:rPr lang="en-GB" sz="1200" dirty="0">
                <a:latin typeface="Calibri" panose="020F0502020204030204" pitchFamily="34" charset="0"/>
                <a:ea typeface="SimSun" panose="02010600030101010101" pitchFamily="2" charset="-122"/>
                <a:cs typeface="Arial" panose="020B0604020202020204" pitchFamily="34" charset="0"/>
              </a:rPr>
              <a:t> is a young woman with a cognitive disability. She was wandering on the street making fast-paced and repeated bodily movements which led the police to approach her. When she failed to respond to questioning, she was arrested, which she actively resisted.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2"/>
              </a:spcAft>
            </a:pPr>
            <a:r>
              <a:rPr lang="en-GB" sz="1200" dirty="0">
                <a:latin typeface="Calibri" panose="020F0502020204030204" pitchFamily="34" charset="0"/>
                <a:ea typeface="SimSun" panose="02010600030101010101" pitchFamily="2" charset="-122"/>
                <a:cs typeface="Arial" panose="020B0604020202020204" pitchFamily="34" charset="0"/>
              </a:rPr>
              <a:t>She was later transferred to a psychiatric hospital where she was forced to take high doses of psychotropic drugs which made here extremely unwell. She was bullied and attacked by a member of the staff and several male patients. She has no way to challenge her detention.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liberty and security (article 3) is violated because </a:t>
            </a:r>
            <a:r>
              <a:rPr lang="en-GB" sz="1200" dirty="0" err="1">
                <a:solidFill>
                  <a:srgbClr val="4F81BD"/>
                </a:solidFill>
                <a:latin typeface="Calibri" panose="020F0502020204030204" pitchFamily="34" charset="0"/>
                <a:ea typeface="SimSun" panose="02010600030101010101" pitchFamily="2" charset="-122"/>
                <a:cs typeface="Arial" panose="020B0604020202020204" pitchFamily="34" charset="0"/>
              </a:rPr>
              <a:t>Adsila</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was detained in prison and then in the psychiatric hospital although she has not committed any offence.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equal protection before the law (article 7)</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…and her right not to be arbitrarily arrested or detained (article 9) are violated.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cannot challenge her detention violates her right to a fair hearing (article 10).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is forced to take high doses of psychotropic drugs, bullied and attacked violates her right not to be subjected to torture or to cruel, inhuman or degrading treatment or punishment (article 5).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46</a:t>
            </a:fld>
            <a:endParaRPr lang="en-GB"/>
          </a:p>
        </p:txBody>
      </p:sp>
    </p:spTree>
    <p:extLst>
      <p:ext uri="{BB962C8B-B14F-4D97-AF65-F5344CB8AC3E}">
        <p14:creationId xmlns:p14="http://schemas.microsoft.com/office/powerpoint/2010/main" val="150489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6" cy="6117915"/>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Calibri" panose="020F0502020204030204" pitchFamily="34" charset="0"/>
              </a:rPr>
              <a:t>Scenario 6: </a:t>
            </a:r>
            <a:r>
              <a:rPr lang="en-GB" sz="1200" b="1" dirty="0" err="1">
                <a:latin typeface="Calibri" panose="020F0502020204030204" pitchFamily="34" charset="0"/>
                <a:ea typeface="SimSun" panose="02010600030101010101" pitchFamily="2" charset="-122"/>
                <a:cs typeface="Calibri" panose="020F0502020204030204" pitchFamily="34" charset="0"/>
              </a:rPr>
              <a:t>Adsila</a:t>
            </a:r>
            <a:endParaRPr lang="en-US"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err="1">
                <a:latin typeface="Calibri" panose="020F0502020204030204" pitchFamily="34" charset="0"/>
                <a:ea typeface="SimSun" panose="02010600030101010101" pitchFamily="2" charset="-122"/>
                <a:cs typeface="Arial" panose="020B0604020202020204" pitchFamily="34" charset="0"/>
              </a:rPr>
              <a:t>Adsila</a:t>
            </a:r>
            <a:r>
              <a:rPr lang="en-GB" sz="1200" dirty="0">
                <a:latin typeface="Calibri" panose="020F0502020204030204" pitchFamily="34" charset="0"/>
                <a:ea typeface="SimSun" panose="02010600030101010101" pitchFamily="2" charset="-122"/>
                <a:cs typeface="Arial" panose="020B0604020202020204" pitchFamily="34" charset="0"/>
              </a:rPr>
              <a:t> is a young woman with a cognitive disability. She was wandering on the street making fast-paced and repeated bodily movements which led the police to approach her. When she failed to respond to questioning, she was arrested, which she actively resisted.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2"/>
              </a:spcAft>
            </a:pPr>
            <a:r>
              <a:rPr lang="en-GB" sz="1200" dirty="0">
                <a:latin typeface="Calibri" panose="020F0502020204030204" pitchFamily="34" charset="0"/>
                <a:ea typeface="SimSun" panose="02010600030101010101" pitchFamily="2" charset="-122"/>
                <a:cs typeface="Arial" panose="020B0604020202020204" pitchFamily="34" charset="0"/>
              </a:rPr>
              <a:t>She was later transferred to a psychiatric hospital where she was forced to take high doses of psychotropic drugs which made here extremely unwell. She was bullied and attacked by a member of the staff and several male patients. She has no way to challenge her detention.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liberty and security (article 3) is violated because </a:t>
            </a:r>
            <a:r>
              <a:rPr lang="en-GB" sz="1200" dirty="0" err="1">
                <a:solidFill>
                  <a:srgbClr val="4F81BD"/>
                </a:solidFill>
                <a:latin typeface="Calibri" panose="020F0502020204030204" pitchFamily="34" charset="0"/>
                <a:ea typeface="SimSun" panose="02010600030101010101" pitchFamily="2" charset="-122"/>
                <a:cs typeface="Arial" panose="020B0604020202020204" pitchFamily="34" charset="0"/>
              </a:rPr>
              <a:t>Adsila</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was detained in prison and then in the psychiatric hospital although she has not committed any offence.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equal protection before the law (article 7)</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…and her right not to be arbitrarily arrested or detained (article 9) are violated.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cannot challenge her detention violates her right to a fair hearing (article 10).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is forced to take high doses of psychotropic drugs, bullied and attacked violates her right not to be subjected to torture or to cruel, inhuman or degrading treatment or punishment (article 5).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47</a:t>
            </a:fld>
            <a:endParaRPr lang="en-GB"/>
          </a:p>
        </p:txBody>
      </p:sp>
    </p:spTree>
    <p:extLst>
      <p:ext uri="{BB962C8B-B14F-4D97-AF65-F5344CB8AC3E}">
        <p14:creationId xmlns:p14="http://schemas.microsoft.com/office/powerpoint/2010/main" val="150489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IN" sz="1200" b="1" dirty="0">
                <a:latin typeface="Calibri" panose="020F0502020204030204" pitchFamily="34" charset="0"/>
                <a:ea typeface="SimSun" panose="02010600030101010101" pitchFamily="2" charset="-122"/>
                <a:cs typeface="Arial" panose="020B0604020202020204" pitchFamily="34" charset="0"/>
              </a:rPr>
              <a:t>Scenario 7: Jaya</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IN" sz="1200" dirty="0">
                <a:latin typeface="Calibri" panose="020F0502020204030204" pitchFamily="34" charset="0"/>
                <a:ea typeface="SimSun" panose="02010600030101010101" pitchFamily="2" charset="-122"/>
                <a:cs typeface="Arial" panose="020B0604020202020204" pitchFamily="34" charset="0"/>
              </a:rPr>
              <a:t>Jaya is a 24-year-old woman, who is pregnant. On a visit to the health centre, the doctor informs her that she is HIV-positive. Hearing this news, her husband calls her a “prostitute” and tells her to leave the house without her possessions. </a:t>
            </a:r>
          </a:p>
          <a:p>
            <a:pPr algn="just">
              <a:lnSpc>
                <a:spcPct val="115000"/>
              </a:lnSpc>
              <a:spcAft>
                <a:spcPts val="1002"/>
              </a:spcAft>
            </a:pPr>
            <a:r>
              <a:rPr lang="en-IN" sz="1200" dirty="0">
                <a:latin typeface="Calibri" panose="020F0502020204030204" pitchFamily="34" charset="0"/>
                <a:ea typeface="SimSun" panose="02010600030101010101" pitchFamily="2" charset="-122"/>
                <a:cs typeface="Arial" panose="020B0604020202020204" pitchFamily="34" charset="0"/>
              </a:rPr>
              <a:t>The law of her country does not allow Jaya to fight her husband in court to get her belongings back. No one comes forward to help her or provide shelter to her, because of the fear of “being infected”. Jaya does not have access to social support even though she is destitute.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the rights denied include: equal rights between men and women as regards marriage, during marriage and at its dissolution (article 16),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 right to property (article 17),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 right to a home and the right to an adequate standard of living (enough food, clothing, etc). (article 25).</a:t>
            </a:r>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48</a:t>
            </a:fld>
            <a:endParaRPr lang="en-GB"/>
          </a:p>
        </p:txBody>
      </p:sp>
    </p:spTree>
    <p:extLst>
      <p:ext uri="{BB962C8B-B14F-4D97-AF65-F5344CB8AC3E}">
        <p14:creationId xmlns:p14="http://schemas.microsoft.com/office/powerpoint/2010/main" val="1697033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457200"/>
            <a:ext cx="5094288" cy="2867025"/>
          </a:xfrm>
        </p:spPr>
      </p:sp>
      <p:sp>
        <p:nvSpPr>
          <p:cNvPr id="3" name="Notes Placeholder 2"/>
          <p:cNvSpPr>
            <a:spLocks noGrp="1"/>
          </p:cNvSpPr>
          <p:nvPr>
            <p:ph type="body" idx="1"/>
          </p:nvPr>
        </p:nvSpPr>
        <p:spPr>
          <a:xfrm>
            <a:off x="614677" y="3324240"/>
            <a:ext cx="5758426" cy="6158826"/>
          </a:xfrm>
        </p:spPr>
        <p:txBody>
          <a:bodyPr/>
          <a:lstStyle/>
          <a:p>
            <a:pPr algn="just">
              <a:lnSpc>
                <a:spcPct val="115000"/>
              </a:lnSpc>
              <a:spcAft>
                <a:spcPts val="1002"/>
              </a:spcAft>
            </a:pPr>
            <a:r>
              <a:rPr lang="en-GB" sz="1100" b="1" dirty="0">
                <a:latin typeface="Calibri" panose="020F0502020204030204" pitchFamily="34" charset="0"/>
                <a:ea typeface="SimSun" panose="02010600030101010101" pitchFamily="2" charset="-122"/>
                <a:cs typeface="Calibri" panose="020F0502020204030204" pitchFamily="34" charset="0"/>
              </a:rPr>
              <a:t>Scenario 9: Ramon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100" dirty="0">
                <a:latin typeface="Calibri" panose="020F0502020204030204" pitchFamily="34" charset="0"/>
                <a:ea typeface="SimSun" panose="02010600030101010101" pitchFamily="2" charset="-122"/>
                <a:cs typeface="Calibri" panose="020F0502020204030204" pitchFamily="34" charset="0"/>
              </a:rPr>
              <a:t>Ramon is a 25-year-old man who comes from an impoverished family. He was taken out of school by his parents at a very young age so that he could earn a living by washing cups and dishes in a roadside tea shop. When he was 20, he started his own tea stall and started earning well. However, he became increasingly distressed and started to hear threatening voices. </a:t>
            </a:r>
          </a:p>
          <a:p>
            <a:pPr algn="just">
              <a:lnSpc>
                <a:spcPct val="115000"/>
              </a:lnSpc>
              <a:spcAft>
                <a:spcPts val="1002"/>
              </a:spcAft>
            </a:pPr>
            <a:r>
              <a:rPr lang="en-GB" sz="1100" dirty="0">
                <a:latin typeface="Calibri" panose="020F0502020204030204" pitchFamily="34" charset="0"/>
                <a:ea typeface="SimSun" panose="02010600030101010101" pitchFamily="2" charset="-122"/>
                <a:cs typeface="Calibri" panose="020F0502020204030204" pitchFamily="34" charset="0"/>
              </a:rPr>
              <a:t>Subsequently, he was diagnosed with schizophrenia. No mental health services were available near Ramon’s home town, so his parents felt they had no choice but to admit him against his will into a State mental hospital in the capital, which was free of charge.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100" dirty="0">
                <a:latin typeface="Calibri" panose="020F0502020204030204" pitchFamily="34" charset="0"/>
                <a:ea typeface="SimSun" panose="02010600030101010101" pitchFamily="2" charset="-122"/>
                <a:cs typeface="Calibri" panose="020F0502020204030204" pitchFamily="34" charset="0"/>
              </a:rPr>
              <a:t>At the state hospital, Ramon is regularly beaten, made to wear a uniform and to live in a closed ward in unhygienic conditions. After nearly a year he is finally discharged. He applies for a job as an errand boy in a local government office and is selected for the position. However, when the office head hears about his mental health diagnosis, he dismisses Ramon.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1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Ramon was denied the right to education as he was withdrawn from school at an early age (article 26).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His right to liberty as well as his rights to freedom of movement and residence are violated as he was admitted in a mental hospital against his will (articles 3 and 13).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no mental health services are available in the community also amounts to a violation of his right to health (article 25).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ill-treatment he suffered is a violation of the right to be free from torture and cruel, inhuman or degrading treatment (Article 5).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Finally, he is denied the right to not be discriminated against and the right to work (articles 2 and 23).</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91600A8A-902E-430E-A833-453AE05FDB61}" type="slidenum">
              <a:rPr lang="en-GB" smtClean="0"/>
              <a:t>49</a:t>
            </a:fld>
            <a:endParaRPr lang="en-GB"/>
          </a:p>
        </p:txBody>
      </p:sp>
    </p:spTree>
    <p:extLst>
      <p:ext uri="{BB962C8B-B14F-4D97-AF65-F5344CB8AC3E}">
        <p14:creationId xmlns:p14="http://schemas.microsoft.com/office/powerpoint/2010/main" val="105468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50</a:t>
            </a:fld>
            <a:endParaRPr lang="en-GB"/>
          </a:p>
        </p:txBody>
      </p:sp>
    </p:spTree>
    <p:extLst>
      <p:ext uri="{BB962C8B-B14F-4D97-AF65-F5344CB8AC3E}">
        <p14:creationId xmlns:p14="http://schemas.microsoft.com/office/powerpoint/2010/main" val="3619429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Presentation: Groups/segments of the population at risk of human rights violations (35 min.)</a:t>
            </a:r>
            <a:endParaRPr lang="en-GB"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In this presentation we are going to look at the human rights violations experienced by different groups of the population.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Certain groups of people or segments of the population are more at risk than others of experiencing social exclusion, discrimination and other human rights violations.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They are sometimes called “marginalized” or “vulnerable” groups (</a:t>
            </a: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term “vulnerability” in this context does not imply fragility, weakness or deficiency vis-a-vis the individuals or groups concerned).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51</a:t>
            </a:fld>
            <a:endParaRPr lang="en-GB"/>
          </a:p>
        </p:txBody>
      </p:sp>
    </p:spTree>
    <p:extLst>
      <p:ext uri="{BB962C8B-B14F-4D97-AF65-F5344CB8AC3E}">
        <p14:creationId xmlns:p14="http://schemas.microsoft.com/office/powerpoint/2010/main" val="2566587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Examples of such at-risk groups/segments of the population may include: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women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refugees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indigenous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who are lesbian, gay, bisexual, transgender, intersex or questioning (LGBTIQ)</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HIV/AIDS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 and adults with disabilities (particularly those with psychosocial, intellectual or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older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migrants.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52</a:t>
            </a:fld>
            <a:endParaRPr lang="en-GB"/>
          </a:p>
        </p:txBody>
      </p:sp>
    </p:spTree>
    <p:extLst>
      <p:ext uri="{BB962C8B-B14F-4D97-AF65-F5344CB8AC3E}">
        <p14:creationId xmlns:p14="http://schemas.microsoft.com/office/powerpoint/2010/main" val="589152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When presenting the list of vulnerable groups, remind participants that:</a:t>
            </a: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Sometimes groups/segments of the population subjected to human rights violations may represent a significant part of the population (e.g. women).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addition, </a:t>
            </a: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a:t>
            </a:r>
            <a:r>
              <a:rPr lang="en-GB" sz="1200" dirty="0">
                <a:latin typeface="Calibri" panose="020F0502020204030204" pitchFamily="34" charset="0"/>
                <a:ea typeface="SimSun" panose="02010600030101010101" pitchFamily="2" charset="-122"/>
                <a:cs typeface="Arial" panose="020B0604020202020204" pitchFamily="34" charset="0"/>
              </a:rPr>
              <a:t>hese groups are not exclusive.</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People may belong to more than one </a:t>
            </a:r>
            <a:r>
              <a:rPr lang="en-US" sz="1200" dirty="0">
                <a:latin typeface="Calibri" panose="020F0502020204030204" pitchFamily="34" charset="0"/>
                <a:ea typeface="SimSun" panose="02010600030101010101" pitchFamily="2" charset="-122"/>
                <a:cs typeface="Arial" panose="020B0604020202020204" pitchFamily="34" charset="0"/>
              </a:rPr>
              <a:t>at-risk</a:t>
            </a:r>
            <a:r>
              <a:rPr lang="en-GB" sz="1200" dirty="0">
                <a:latin typeface="Calibri" panose="020F0502020204030204" pitchFamily="34" charset="0"/>
                <a:ea typeface="SimSun" panose="02010600030101010101" pitchFamily="2" charset="-122"/>
                <a:cs typeface="Arial" panose="020B0604020202020204" pitchFamily="34" charset="0"/>
              </a:rPr>
              <a:t> group or segment of the population which can expose them to even more human rights violations, including multiple and intersecting forms of discrimination (e.g. women with disabilities, indigenous persons diagnosed with HIV/AIDS).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There can also be important differences between individuals within these groups; for instance, gay and bisexual men are often at higher risk of suicide, with differences in rates seen across factors that include income, education and the living environment)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Ferlatte, 2017 #370">
                  <a:extLst>
                    <a:ext uri="{A12FA001-AC4F-418D-AE19-62706E023703}">
                      <ahyp:hlinkClr xmlns:ahyp="http://schemas.microsoft.com/office/drawing/2018/hyperlinkcolor" val="tx"/>
                    </a:ext>
                  </a:extLst>
                </a:hlinkClick>
              </a:rPr>
              <a:t>16</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Finally, it is important to note that groups that might be considered at risk of human rights violations can also experience power and advantage, and can demonstrate resilience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Caxaj CS, 2010 #371">
                  <a:extLst>
                    <a:ext uri="{A12FA001-AC4F-418D-AE19-62706E023703}">
                      <ahyp:hlinkClr xmlns:ahyp="http://schemas.microsoft.com/office/drawing/2018/hyperlinkcolor" val="tx"/>
                    </a:ext>
                  </a:extLst>
                </a:hlinkClick>
              </a:rPr>
              <a:t>17</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53</a:t>
            </a:fld>
            <a:endParaRPr lang="en-GB"/>
          </a:p>
        </p:txBody>
      </p:sp>
    </p:spTree>
    <p:extLst>
      <p:ext uri="{BB962C8B-B14F-4D97-AF65-F5344CB8AC3E}">
        <p14:creationId xmlns:p14="http://schemas.microsoft.com/office/powerpoint/2010/main" val="652680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1325"/>
            <a:ext cx="4549775" cy="2560638"/>
          </a:xfrm>
        </p:spPr>
      </p:sp>
      <p:sp>
        <p:nvSpPr>
          <p:cNvPr id="3" name="Notes Placeholder 2"/>
          <p:cNvSpPr>
            <a:spLocks noGrp="1"/>
          </p:cNvSpPr>
          <p:nvPr>
            <p:ph type="body" idx="1"/>
          </p:nvPr>
        </p:nvSpPr>
        <p:spPr>
          <a:xfrm>
            <a:off x="680084" y="3025172"/>
            <a:ext cx="5451323" cy="5165399"/>
          </a:xfrm>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 and write down their responses on the flipchart: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Which of these groups/segments of society can be particularly at risk of human rights violations in your country?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makes these groups/segments of the population at high risk of having their human rights violated? (Consider social factors that such groups may experience.)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allow participants to come up with examples that are specific to the groups that have been listed. Allow participants to debate these issues.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Based on the responses above, what are some overarching/shared experiences that these groups have in common?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are often distinguished as different or set apart from the rest of society and they can become socially isolated or excluded.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are often less able to exercise power, people tend not to listen to them and the dynamics of power are weighted against them.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may lack the social support network that many people rely on in times of difficulty.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can face barriers to accessing health services.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Their human rights tend to be less protected, less prioritized or not taken into account by legislation.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54</a:t>
            </a:fld>
            <a:endParaRPr lang="en-GB"/>
          </a:p>
        </p:txBody>
      </p:sp>
    </p:spTree>
    <p:extLst>
      <p:ext uri="{BB962C8B-B14F-4D97-AF65-F5344CB8AC3E}">
        <p14:creationId xmlns:p14="http://schemas.microsoft.com/office/powerpoint/2010/main" val="1338491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After the short discussion in plenary, continue with the presentation: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Although these groups or segments of the population may differ across societies and countries, they generally share common challenges due to social, economic or other factors and conditions.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Key challenges that these groups/segments of the population may have in common include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10 #15"/>
              </a:rPr>
              <a:t>18</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discrimination in all areas of their lives;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violence, abuse and neglect;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restrictions in exercising civil and political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exclusion from participating fully in society;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reduced access to social services, including housing;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reduced access to health care and support;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reduced access to emergency relief services;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lack of educational opportunities;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exclusion from, or reduced access to, income-generation and employment opportunities;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increased rates of illness and premature death.</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55</a:t>
            </a:fld>
            <a:endParaRPr lang="en-GB"/>
          </a:p>
        </p:txBody>
      </p:sp>
    </p:spTree>
    <p:extLst>
      <p:ext uri="{BB962C8B-B14F-4D97-AF65-F5344CB8AC3E}">
        <p14:creationId xmlns:p14="http://schemas.microsoft.com/office/powerpoint/2010/main" val="751692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Discrimination in all areas of their lives: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2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Some groups/segments of the population face discriminations in all areas of their lives: education, work, family life, leisure, etc.</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2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Discrimination is caused by complex factors which interact with each other – such as the lack of education and ignorance in parts of the general population which result in fear and negative attitudes. These factors lead some people to act in a discriminatory way towards groups or segments of the population, thus excluding them from equal enjoyment of rights and freedom.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2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Power imbalances between different groups in society also play an important role in creating and perpetuating discrimination. In addition, traditional norms, whether legal or social, as well as roles and structures in society, result in systems where some groups or segments have fewer opportunities and rights than others and are discriminated against.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Some people may belong to more than one at-risk group/segment of the population and, as a consequence, face multiple and intersecting forms of discrimination (e.g. women with disabilities, older people with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56</a:t>
            </a:fld>
            <a:endParaRPr lang="en-GB"/>
          </a:p>
        </p:txBody>
      </p:sp>
    </p:spTree>
    <p:extLst>
      <p:ext uri="{BB962C8B-B14F-4D97-AF65-F5344CB8AC3E}">
        <p14:creationId xmlns:p14="http://schemas.microsoft.com/office/powerpoint/2010/main" val="19252436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Violence, abuse and neglect: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 At-risk groups or segments of the population are more likely to experience violence, abuse and neglect. This occurs all around the world to varying degrees, scales and length of time.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For instance, studies have shown that domestic violence against women is widespread all across the world </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12 #16"/>
              </a:rPr>
              <a:t>19</a:t>
            </a:r>
            <a:r>
              <a:rPr lang="en-US" sz="1200" i="1" dirty="0">
                <a:latin typeface="Calibri" panose="020F0502020204030204" pitchFamily="34" charset="0"/>
                <a:ea typeface="SimSun" panose="02010600030101010101" pitchFamily="2" charset="-122"/>
                <a:cs typeface="Arial" panose="020B0604020202020204" pitchFamily="34" charset="0"/>
              </a:rPr>
              <a:t>), (</a:t>
            </a:r>
            <a:r>
              <a:rPr lang="en-US"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 2010 #17"/>
              </a:rPr>
              <a:t>20</a:t>
            </a:r>
            <a:r>
              <a:rPr lang="en-US" sz="1200" i="1" dirty="0">
                <a:latin typeface="Calibri" panose="020F0502020204030204" pitchFamily="34" charset="0"/>
                <a:ea typeface="SimSun" panose="02010600030101010101" pitchFamily="2" charset="-122"/>
                <a:cs typeface="Arial" panose="020B0604020202020204" pitchFamily="34" charset="0"/>
              </a:rPr>
              <a:t>), (</a:t>
            </a:r>
            <a:r>
              <a:rPr lang="en-US" sz="1200" i="1" dirty="0">
                <a:latin typeface="Calibri" panose="020F0502020204030204" pitchFamily="34" charset="0"/>
                <a:ea typeface="SimSun" panose="02010600030101010101" pitchFamily="2" charset="-122"/>
                <a:cs typeface="Arial" panose="020B0604020202020204" pitchFamily="34" charset="0"/>
                <a:hlinkClick r:id="rId5" action="ppaction://hlinkfile" tooltip="Garcia-Moreno C, 2006 #372"/>
              </a:rPr>
              <a:t>21</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disabilities also experience high rates of violence, abuse and neglect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psychosocial disabilities have been found to be the most at risk of violence among people with disabilities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6" action="ppaction://hlinkfile" tooltip="Hughes, 2012 #185"/>
              </a:rPr>
              <a:t>22</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57</a:t>
            </a:fld>
            <a:endParaRPr lang="en-GB"/>
          </a:p>
        </p:txBody>
      </p:sp>
    </p:spTree>
    <p:extLst>
      <p:ext uri="{BB962C8B-B14F-4D97-AF65-F5344CB8AC3E}">
        <p14:creationId xmlns:p14="http://schemas.microsoft.com/office/powerpoint/2010/main" val="3410283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Restrictions in exercising civil and political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US"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Throughout history, certain communities of people have been denied voting rights and the right to stand for government positions and therefore cannot have an influence in government. For example, during the Civil Rights Movement in the United States, protesters were denied the right of assembly which prevented their message being heard.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If people cannot exercise their civil and political rights they are unable to defend themselves, their interests and the interests of their community, which puts them at heightened risk for human rights violations.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58</a:t>
            </a:fld>
            <a:endParaRPr lang="en-GB"/>
          </a:p>
        </p:txBody>
      </p:sp>
    </p:spTree>
    <p:extLst>
      <p:ext uri="{BB962C8B-B14F-4D97-AF65-F5344CB8AC3E}">
        <p14:creationId xmlns:p14="http://schemas.microsoft.com/office/powerpoint/2010/main" val="1474130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Exclusion from participating fully in society:</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Some people or groups may be prevented from accessing mainstream services which are available to the public. </a:t>
            </a:r>
            <a:r>
              <a:rPr lang="en-GB" sz="1200" dirty="0">
                <a:latin typeface="Calibri" panose="020F0502020204030204" pitchFamily="34" charset="0"/>
                <a:ea typeface="SimSun" panose="02010600030101010101" pitchFamily="2" charset="-122"/>
                <a:cs typeface="Arial" panose="020B0604020202020204" pitchFamily="34" charset="0"/>
              </a:rPr>
              <a:t>They may face barriers to securing support structures such as a good education, a job and housing, which can result in these groups being unable to participate fully in society and in the life of their communities.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instance, people with sensory or physical disabilities may experience many accessibility problems in relation to their environment.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disabilities may also be forced to live in institutions with little or no contact with the outside world.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59</a:t>
            </a:fld>
            <a:endParaRPr lang="en-GB"/>
          </a:p>
        </p:txBody>
      </p:sp>
    </p:spTree>
    <p:extLst>
      <p:ext uri="{BB962C8B-B14F-4D97-AF65-F5344CB8AC3E}">
        <p14:creationId xmlns:p14="http://schemas.microsoft.com/office/powerpoint/2010/main" val="182382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Reduced access to social services, including housing:</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 groups are denied, or face significant barriers to accessing, social services (e.g. people in remote or isolated areas, refugees, people with HIV/AIDS, and people with psychosocial, intellectual or cognitive disabilities).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Their options may be limited due to the social and economic</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circumstances in the country or location where they live, which may be further restricted and reduced by the</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discrimination and exclusion that they face</a:t>
            </a:r>
            <a:r>
              <a:rPr lang="en-GB" sz="1200" b="1"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instance, housing options for people with psychosocial, intellectual or cognitive disabilities may be limited or non-existent (e.g. shelters or other housing options may refuse to accept them).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Consequently, many people end up in psychiatric hospitals or other institutions where they lack autonomy in their daily lives and are subjected to serious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60</a:t>
            </a:fld>
            <a:endParaRPr lang="en-GB"/>
          </a:p>
        </p:txBody>
      </p:sp>
    </p:spTree>
    <p:extLst>
      <p:ext uri="{BB962C8B-B14F-4D97-AF65-F5344CB8AC3E}">
        <p14:creationId xmlns:p14="http://schemas.microsoft.com/office/powerpoint/2010/main" val="10907216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Reduced access to health care and support: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When people are denied access to health services, receive treatment of a lesser quality, or when their health complaints are disregarded or not taken seriously, this has a significant impact on their morbidity and mortality.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instance, indigenous people suffer from poorer health than non-Indigenous people (e.g. reduced life expectancy, infant mortality, etc.) as a result of many factors – including</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lack of access to quality health services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forced displacement</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lack of access to education and social services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destruction of indigenous economies and </a:t>
            </a:r>
            <a:r>
              <a:rPr lang="en-GB" sz="1200" dirty="0" err="1">
                <a:latin typeface="Calibri" panose="020F0502020204030204" pitchFamily="34" charset="0"/>
                <a:ea typeface="SimSun" panose="02010600030101010101" pitchFamily="2" charset="-122"/>
                <a:cs typeface="Arial" panose="020B0604020202020204" pitchFamily="34" charset="0"/>
              </a:rPr>
              <a:t>sociopolitical</a:t>
            </a:r>
            <a:r>
              <a:rPr lang="en-GB" sz="1200" dirty="0">
                <a:latin typeface="Calibri" panose="020F0502020204030204" pitchFamily="34" charset="0"/>
                <a:ea typeface="SimSun" panose="02010600030101010101" pitchFamily="2" charset="-122"/>
                <a:cs typeface="Arial" panose="020B0604020202020204" pitchFamily="34" charset="0"/>
              </a:rPr>
              <a:t> structures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loss and degradation of customary lands and resources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exclusion of traditional practices and knowledge</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mistrust of the health-care system</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61</a:t>
            </a:fld>
            <a:endParaRPr lang="en-GB"/>
          </a:p>
        </p:txBody>
      </p:sp>
    </p:spTree>
    <p:extLst>
      <p:ext uri="{BB962C8B-B14F-4D97-AF65-F5344CB8AC3E}">
        <p14:creationId xmlns:p14="http://schemas.microsoft.com/office/powerpoint/2010/main" val="1465423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Reduced access to emergency relief services:</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Vulnerable groups/segments of the population may be excluded from relief operations after natural disasters or violent events. For instance, after Hurricane Katrina struck the United States in 2005, the needs of people with disabilities were largely disregarded by the relief operation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8"/>
              </a:rPr>
              <a:t>24</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When these groups or people are excluded from, or not specifically included in, emergency services and relief operations, injury and death can quickly occur.</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62</a:t>
            </a:fld>
            <a:endParaRPr lang="en-GB"/>
          </a:p>
        </p:txBody>
      </p:sp>
    </p:spTree>
    <p:extLst>
      <p:ext uri="{BB962C8B-B14F-4D97-AF65-F5344CB8AC3E}">
        <p14:creationId xmlns:p14="http://schemas.microsoft.com/office/powerpoint/2010/main" val="1084656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Lack of educational opportunities:</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Without access to good education it is difficult for people to rise out of poverty and disadvantaged circumstances since education has an impact on future prospects of obtaining employment and achieving independence.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some countries, girls in particular are denied educational opportunities because of gender-based discrimination.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In addition, children with intellectual or psychosocial disabilities may be prevented from going to the same schools as others, thus often leaving them with no education – or a second-rate education – which creates more barriers for inclusion at a later age and compounds discrimination.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63</a:t>
            </a:fld>
            <a:endParaRPr lang="en-GB"/>
          </a:p>
        </p:txBody>
      </p:sp>
    </p:spTree>
    <p:extLst>
      <p:ext uri="{BB962C8B-B14F-4D97-AF65-F5344CB8AC3E}">
        <p14:creationId xmlns:p14="http://schemas.microsoft.com/office/powerpoint/2010/main" val="2977540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Exclusion from or reduced access to income-generation and employment opportunities:</a:t>
            </a:r>
          </a:p>
          <a:p>
            <a:pPr algn="just">
              <a:lnSpc>
                <a:spcPct val="115000"/>
              </a:lnSpc>
            </a:pP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 groups and segments of the population have historically been denied equal access to employment and income on the grounds of race, colour, sex, gender, language, religion, disability or other status.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This can result in these groups being unable to live independently and participate fully in society and in the life of their communities.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Without the ability to earn an income, these groups or segments can quickly descend into poverty or are unable to rise out of it.</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64</a:t>
            </a:fld>
            <a:endParaRPr lang="en-GB"/>
          </a:p>
        </p:txBody>
      </p:sp>
    </p:spTree>
    <p:extLst>
      <p:ext uri="{BB962C8B-B14F-4D97-AF65-F5344CB8AC3E}">
        <p14:creationId xmlns:p14="http://schemas.microsoft.com/office/powerpoint/2010/main" val="1214726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Increased rates of illness and premature death</a:t>
            </a:r>
            <a:r>
              <a:rPr lang="en-GB" sz="1200" b="1" dirty="0">
                <a:latin typeface="Calibri" panose="020F0502020204030204" pitchFamily="34" charset="0"/>
                <a:ea typeface="SimSun" panose="02010600030101010101" pitchFamily="2" charset="-122"/>
                <a:cs typeface="Arial" panose="020B0604020202020204" pitchFamily="34" charset="0"/>
              </a:rPr>
              <a:t>:</a:t>
            </a:r>
          </a:p>
          <a:p>
            <a:pPr algn="just">
              <a:lnSpc>
                <a:spcPct val="115000"/>
              </a:lnSpc>
            </a:pP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As a result, all of these factors and challenges combined cause increased rates of illness and premature death.</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example, studies have found that people with severe mental health conditions die at an average age 10–20 years younger than the rest of the population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9"/>
              </a:rPr>
              <a:t>25</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Lawrence, 2013 #20"/>
              </a:rPr>
              <a:t>26</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This is due to a number of factors such as lack of access to preventive interventions and treatment for health conditions and infectious diseases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5" action="ppaction://hlinkfile" tooltip="Hjorthøj C, 2017 #375"/>
              </a:rPr>
              <a:t>27</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6" action="ppaction://hlinkfile" tooltip="Fekadu A, 2015 #376"/>
              </a:rPr>
              <a:t>28</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7" action="ppaction://hlinkfile" tooltip=", 2017 #377"/>
              </a:rPr>
              <a:t>29</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lack of adequate living conditions, lack of access to services and support and negative effects of medication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8" action="ppaction://hlinkfile" tooltip="European Society of Cardiology (ESC), 2018 #378"/>
              </a:rPr>
              <a:t>30</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9" action="ppaction://hlinkfile" tooltip="Maslej MM, 2017 #379"/>
              </a:rPr>
              <a:t>31</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65</a:t>
            </a:fld>
            <a:endParaRPr lang="en-GB"/>
          </a:p>
        </p:txBody>
      </p:sp>
    </p:spTree>
    <p:extLst>
      <p:ext uri="{BB962C8B-B14F-4D97-AF65-F5344CB8AC3E}">
        <p14:creationId xmlns:p14="http://schemas.microsoft.com/office/powerpoint/2010/main" val="1641914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40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66</a:t>
            </a:fld>
            <a:endParaRPr lang="en-GB"/>
          </a:p>
        </p:txBody>
      </p:sp>
    </p:spTree>
    <p:extLst>
      <p:ext uri="{BB962C8B-B14F-4D97-AF65-F5344CB8AC3E}">
        <p14:creationId xmlns:p14="http://schemas.microsoft.com/office/powerpoint/2010/main" val="3779992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6.1: Identify examples of human rights violations (40 min.)</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look at their copy of the UDHR.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Select two groups from the list below:</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Women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Refugees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Indigenous people</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who are lesbian, gay, bisexual, transgender, intersex or questioning (LGBTIQ)</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HIV/AIDS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 and adults with disabilities, particularly those with psychosocial, intellectual or cognitive disabilities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Older persons.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identify examples of human rights violations relevant to the two selected groups using their copies of the UDHR. Write the ideas of the participants on the flipchart.</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67</a:t>
            </a:fld>
            <a:endParaRPr lang="en-GB"/>
          </a:p>
        </p:txBody>
      </p:sp>
    </p:spTree>
    <p:extLst>
      <p:ext uri="{BB962C8B-B14F-4D97-AF65-F5344CB8AC3E}">
        <p14:creationId xmlns:p14="http://schemas.microsoft.com/office/powerpoint/2010/main" val="8997200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339725"/>
            <a:ext cx="4745037" cy="2670175"/>
          </a:xfrm>
        </p:spPr>
      </p:sp>
      <p:sp>
        <p:nvSpPr>
          <p:cNvPr id="3" name="Notes Placeholder 2"/>
          <p:cNvSpPr>
            <a:spLocks noGrp="1"/>
          </p:cNvSpPr>
          <p:nvPr>
            <p:ph type="body" idx="1"/>
          </p:nvPr>
        </p:nvSpPr>
        <p:spPr>
          <a:xfrm>
            <a:off x="680878" y="3143412"/>
            <a:ext cx="5628620" cy="5759383"/>
          </a:xfrm>
        </p:spPr>
        <p:txBody>
          <a:bodyPr/>
          <a:lstStyle/>
          <a:p>
            <a:pPr algn="just">
              <a:lnSpc>
                <a:spcPct val="115000"/>
              </a:lnSpc>
              <a:spcAft>
                <a:spcPts val="601"/>
              </a:spcAft>
            </a:pPr>
            <a:r>
              <a:rPr lang="en-GB" sz="1200" b="1" i="1" dirty="0">
                <a:latin typeface="Calibri" panose="020F0502020204030204" pitchFamily="34" charset="0"/>
                <a:ea typeface="SimSun" panose="02010600030101010101" pitchFamily="2" charset="-122"/>
                <a:cs typeface="Helvetica" panose="020B0604020202020204" pitchFamily="34" charset="0"/>
              </a:rPr>
              <a:t>Presentation (optional): Groups that are often subjected to human rights violations (20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presentation </a:t>
            </a:r>
            <a:r>
              <a:rPr lang="en-GB" sz="1200" b="1" u="sng" dirty="0">
                <a:solidFill>
                  <a:srgbClr val="4F81BD"/>
                </a:solidFill>
                <a:latin typeface="Calibri" panose="020F0502020204030204" pitchFamily="34" charset="0"/>
                <a:ea typeface="SimSun" panose="02010600030101010101" pitchFamily="2" charset="-122"/>
                <a:cs typeface="Arial" panose="020B0604020202020204" pitchFamily="34" charset="0"/>
              </a:rPr>
              <a:t>is optional</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depending on whether participants have been able to get a good grasp of the issues concerning human rights violations of different at-risk groups/segments of the population, based on previous exercises and presentations. However, if the facilitator feels that some of the issues need to be covered or re-emphasized, then the facilitator should go through the following information with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b="1" u="sng" dirty="0">
                <a:latin typeface="Calibri" panose="020F0502020204030204" pitchFamily="34" charset="0"/>
                <a:ea typeface="SimSun" panose="02010600030101010101" pitchFamily="2" charset="-122"/>
                <a:cs typeface="Arial" panose="020B0604020202020204" pitchFamily="34" charset="0"/>
              </a:rPr>
              <a:t>Women: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Many women have had, and continue to have, their human rights violated.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Examples of violations they can face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life (article 3): everyday, women die from domestic violence across the world.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have a job (article 23): some people believe women should not work and instead should stay at home and undertake only domestic activities.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education (article 26): in many countries girls are denied an education as people believe only boys should benefit from it.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equal pay for equal work (article 23): women are generally paid less than men for similar work/positions.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marry (article 16): in some countries women have no say in the choice of their husband.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torture and cruel, inhuman or degrading treatment or punishment (article 5): domestic violence and sexual violence are significant problems that particularly affect women around the world. In some countries, girls are subjected to female genital mutilation without their consent.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68</a:t>
            </a:fld>
            <a:endParaRPr lang="en-GB"/>
          </a:p>
        </p:txBody>
      </p:sp>
    </p:spTree>
    <p:extLst>
      <p:ext uri="{BB962C8B-B14F-4D97-AF65-F5344CB8AC3E}">
        <p14:creationId xmlns:p14="http://schemas.microsoft.com/office/powerpoint/2010/main" val="572307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Refugees: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When populations are forced to flee their own country due to war, famine or natural disasters, their human rights may often be abused.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Rights that are often violated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a nationality (article 15): children born in a foreign country may be left stateless when neither their parent’s country of origin, nor the country where they are born, recognize them and provide them with a nationality.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own property (article 17): land and homes are often stolen during war or destroyed as a consequence of natural disasters.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not to be detained or exiled (article 9): refugees are often detained in camps or other settings while their case is processed and this can last for many years.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return to your country (article 13): countries sometimes refuse to allow refugees to return.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a standard of living adequate for health and well-being (article 25): conditions in refugee camps and non-camp settings can be terrible.</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69</a:t>
            </a:fld>
            <a:endParaRPr lang="en-GB"/>
          </a:p>
        </p:txBody>
      </p:sp>
    </p:spTree>
    <p:extLst>
      <p:ext uri="{BB962C8B-B14F-4D97-AF65-F5344CB8AC3E}">
        <p14:creationId xmlns:p14="http://schemas.microsoft.com/office/powerpoint/2010/main" val="348109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spcAft>
                <a:spcPts val="601"/>
              </a:spcAft>
            </a:pPr>
            <a:r>
              <a:rPr lang="en-GB" sz="1200" b="1" dirty="0">
                <a:latin typeface="Calibri" panose="020F0502020204030204" pitchFamily="34" charset="0"/>
                <a:ea typeface="SimSun" panose="02010600030101010101" pitchFamily="2" charset="-122"/>
                <a:cs typeface="Calibri" panose="020F0502020204030204" pitchFamily="34" charset="0"/>
              </a:rPr>
              <a:t>Nine related topics are dealt with in this module. They are:</a:t>
            </a:r>
            <a:endParaRPr lang="x-none" sz="1200" dirty="0">
              <a:latin typeface="Calibri" panose="020F0502020204030204" pitchFamily="34" charset="0"/>
              <a:ea typeface="SimSun" panose="02010600030101010101" pitchFamily="2" charset="-122"/>
              <a:cs typeface="Arial" panose="020B0604020202020204" pitchFamily="34" charset="0"/>
            </a:endParaRPr>
          </a:p>
          <a:p>
            <a:r>
              <a:rPr lang="en-GB" sz="1200" b="1" dirty="0"/>
              <a:t>Topic 1</a:t>
            </a:r>
            <a:r>
              <a:rPr lang="en-GB" sz="1200" dirty="0"/>
              <a:t>:  Human rights and living a good life (30 minutes)</a:t>
            </a:r>
          </a:p>
          <a:p>
            <a:r>
              <a:rPr lang="en-GB" sz="1200" b="1" dirty="0"/>
              <a:t>Topic 2:</a:t>
            </a:r>
            <a:r>
              <a:rPr lang="en-GB" sz="1200" dirty="0"/>
              <a:t>  What are human rights? (1 hour and 5 minutes)</a:t>
            </a:r>
          </a:p>
          <a:p>
            <a:r>
              <a:rPr lang="en-GB" sz="1200" b="1" dirty="0"/>
              <a:t>Topic 3</a:t>
            </a:r>
            <a:r>
              <a:rPr lang="en-GB" sz="1200" dirty="0"/>
              <a:t>:  The relationship between different rights (20 minutes)</a:t>
            </a:r>
          </a:p>
          <a:p>
            <a:r>
              <a:rPr lang="en-GB" sz="1200" b="1" dirty="0"/>
              <a:t>Topic 4:</a:t>
            </a:r>
            <a:r>
              <a:rPr lang="en-GB" sz="1200" dirty="0"/>
              <a:t>  Examples of human rights violations (1 hour and 20 minutes)</a:t>
            </a:r>
          </a:p>
          <a:p>
            <a:r>
              <a:rPr lang="en-GB" sz="1200" b="1" dirty="0"/>
              <a:t>Topic 5:</a:t>
            </a:r>
            <a:r>
              <a:rPr lang="en-GB" sz="1200" dirty="0"/>
              <a:t>  Groups/segments of the population at risk of human rights violations (35 minutes)</a:t>
            </a:r>
          </a:p>
          <a:p>
            <a:r>
              <a:rPr lang="en-GB" sz="1200" b="1" dirty="0"/>
              <a:t>Topic 6</a:t>
            </a:r>
            <a:r>
              <a:rPr lang="en-GB" sz="1200" dirty="0"/>
              <a:t>:  Consequences of human rights violations (1 hour and 40 minutes)</a:t>
            </a:r>
          </a:p>
          <a:p>
            <a:r>
              <a:rPr lang="en-GB" sz="1200" b="1" dirty="0"/>
              <a:t>Topic 7</a:t>
            </a:r>
            <a:r>
              <a:rPr lang="en-GB" sz="1200" dirty="0"/>
              <a:t>:  Respecting, protecting and fulfilling human rights (35 minutes) </a:t>
            </a:r>
          </a:p>
          <a:p>
            <a:r>
              <a:rPr lang="en-GB" sz="1200" b="1" dirty="0"/>
              <a:t>Topic 8</a:t>
            </a:r>
            <a:r>
              <a:rPr lang="en-GB" sz="1200" dirty="0"/>
              <a:t>:  Empowering people to defend human rights (45 minutes) </a:t>
            </a:r>
          </a:p>
          <a:p>
            <a:r>
              <a:rPr lang="en-GB" sz="1200" b="1" dirty="0"/>
              <a:t>Topic 9</a:t>
            </a:r>
            <a:r>
              <a:rPr lang="en-GB" sz="1200" dirty="0"/>
              <a:t>:  Human rights advocacy (30 minutes)</a:t>
            </a:r>
          </a:p>
          <a:p>
            <a:endParaRPr lang="en-US" sz="1200" dirty="0"/>
          </a:p>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sz="1200" dirty="0"/>
          </a:p>
          <a:p>
            <a:endParaRPr lang="en-US" sz="1200" dirty="0"/>
          </a:p>
          <a:p>
            <a:endParaRPr lang="en-GB" sz="1200" dirty="0"/>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3782177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6"/>
          </a:xfrm>
        </p:spPr>
        <p:txBody>
          <a:bodyPr/>
          <a:lstStyle/>
          <a:p>
            <a:pPr>
              <a:lnSpc>
                <a:spcPct val="115000"/>
              </a:lnSpc>
              <a:spcAft>
                <a:spcPts val="1002"/>
              </a:spcAft>
            </a:pPr>
            <a:r>
              <a:rPr lang="en-GB" sz="1100" b="1" u="sng" dirty="0">
                <a:latin typeface="Calibri" panose="020F0502020204030204" pitchFamily="34" charset="0"/>
                <a:ea typeface="SimSun" panose="02010600030101010101" pitchFamily="2" charset="-122"/>
                <a:cs typeface="Arial" panose="020B0604020202020204" pitchFamily="34" charset="0"/>
              </a:rPr>
              <a:t>Indigenous people </a:t>
            </a:r>
            <a:r>
              <a:rPr lang="en-GB" sz="1100" b="1" i="1" u="sng" dirty="0">
                <a:latin typeface="Calibri" panose="020F0502020204030204" pitchFamily="34" charset="0"/>
                <a:ea typeface="SimSun" panose="02010600030101010101" pitchFamily="2" charset="-122"/>
                <a:cs typeface="Arial" panose="020B0604020202020204" pitchFamily="34" charset="0"/>
              </a:rPr>
              <a:t>(</a:t>
            </a:r>
            <a:r>
              <a:rPr lang="en-GB" sz="11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CR), 2007 #380"/>
              </a:rPr>
              <a:t>32</a:t>
            </a:r>
            <a:r>
              <a:rPr lang="en-GB" sz="1100" b="1" i="1" u="sng" dirty="0">
                <a:latin typeface="Calibri" panose="020F0502020204030204" pitchFamily="34" charset="0"/>
                <a:ea typeface="SimSun" panose="02010600030101010101" pitchFamily="2" charset="-122"/>
                <a:cs typeface="Arial" panose="020B0604020202020204" pitchFamily="34" charset="0"/>
              </a:rPr>
              <a:t>)</a:t>
            </a:r>
            <a:r>
              <a:rPr lang="en-GB" sz="1100" b="1" u="sng" dirty="0">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100" dirty="0">
                <a:latin typeface="Calibri" panose="020F0502020204030204" pitchFamily="34" charset="0"/>
                <a:ea typeface="SimSun" panose="02010600030101010101" pitchFamily="2" charset="-122"/>
                <a:cs typeface="Arial" panose="020B0604020202020204" pitchFamily="34" charset="0"/>
              </a:rPr>
              <a:t>Indigenous people often have their basic human rights violated and experience racial and cultural discrimination. For example, they are often denied: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be free from torture and cruel, inhuman or degrading treatment or punishment (article 5): indigenous women face high rates of sexual assault and are subjected to sex trafficking; indigenous persons in detention may be subjected to mistreatment and even torture.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not to be arbitrarily arrested or detained (article 9): indigenous people may be arbitrarily detained by authorities, in particular if they protest to defend their land.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own property and not to be arbitrarily deprived of one’s property (article 17): ancestral lands are taken away from individuals and communities.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take part in the government of the country (article 21): in many countries, Indigenous communities are not given an effective say either in self-governance or in the national government of the country.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an adequate standard of living (article 25): very often, natural resources on which they depend for subsistence and survival are destroyed; in consequence, some indigenous people migrate to urban areas where they live in terrible conditions.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work (article 23): they are often discriminated against in the area of employment and consequently unemployment rates among indigenous people are higher than in the general population.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Calibri" panose="020F0502020204030204" pitchFamily="34" charset="0"/>
              </a:rPr>
              <a:t>The right to participate in the cultural life of the community (article 27): they are often prevented from maintaining </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their own cultural identity (e.g. they are forbidden to speak their own language in schools and other public places) and </a:t>
            </a:r>
            <a:r>
              <a:rPr lang="en-GB" sz="1100" dirty="0">
                <a:latin typeface="Calibri" panose="020F0502020204030204" pitchFamily="34" charset="0"/>
                <a:ea typeface="SimSun" panose="02010600030101010101" pitchFamily="2" charset="-122"/>
                <a:cs typeface="Calibri" panose="020F0502020204030204" pitchFamily="34" charset="0"/>
              </a:rPr>
              <a:t>historically </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have been </a:t>
            </a:r>
            <a:r>
              <a:rPr lang="en-GB" sz="1100" dirty="0">
                <a:latin typeface="Calibri" panose="020F0502020204030204" pitchFamily="34" charset="0"/>
                <a:ea typeface="SimSun" panose="02010600030101010101" pitchFamily="2" charset="-122"/>
                <a:cs typeface="Calibri" panose="020F0502020204030204" pitchFamily="34" charset="0"/>
              </a:rPr>
              <a:t>subjected to forced assimilation (forced to adopt the culture of an established and generally larger community) despite their historical origins and links to the country or territory.</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91600A8A-902E-430E-A833-453AE05FDB61}" type="slidenum">
              <a:rPr lang="en-GB" smtClean="0"/>
              <a:t>70</a:t>
            </a:fld>
            <a:endParaRPr lang="en-GB"/>
          </a:p>
        </p:txBody>
      </p:sp>
    </p:spTree>
    <p:extLst>
      <p:ext uri="{BB962C8B-B14F-4D97-AF65-F5344CB8AC3E}">
        <p14:creationId xmlns:p14="http://schemas.microsoft.com/office/powerpoint/2010/main" val="8294045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People who are lesbian, gay, bisexual, transgender, intersex or questioning (LGBTIQ):</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many countries around the world, LGBTIQ people continue to face human rights violations. They can be denied: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life (article 3): they can be executed because of their identity, gender expression or sexual orientation.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work (article 23): they are refused jobs or are dismissed by their employer because of their sexual orientation.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marry and to have a family (article 16): they cannot marry or have children and sometimes are deprived of the custody of their children.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cruel, inhuman and degrading treatment (article 5): they are often subjected to verbal and physical abuse; young people who are gay or gender-nonconforming (i.e. who do not conform to existing or traditional feminine or masculine roles) are subjected to different types of interventions aimed at changing their identity and sexual orientation.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The right to freedom of movement (article 13)</a:t>
            </a:r>
            <a:r>
              <a:rPr lang="en-GB" sz="1200" dirty="0">
                <a:latin typeface="Calibri" panose="020F0502020204030204" pitchFamily="34" charset="0"/>
                <a:ea typeface="SimSun" panose="02010600030101010101" pitchFamily="2" charset="-122"/>
                <a:cs typeface="Arial" panose="020B0604020202020204" pitchFamily="34" charset="0"/>
              </a:rPr>
              <a:t>: people are denied identity papers which match their gender and therefore cannot travel.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71</a:t>
            </a:fld>
            <a:endParaRPr lang="en-GB"/>
          </a:p>
        </p:txBody>
      </p:sp>
    </p:spTree>
    <p:extLst>
      <p:ext uri="{BB962C8B-B14F-4D97-AF65-F5344CB8AC3E}">
        <p14:creationId xmlns:p14="http://schemas.microsoft.com/office/powerpoint/2010/main" val="3044018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Children: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Children rely on their parents, teachers and communities to flourish. Unfortunately, they are also at high risk of having their human rights denied, including:</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cruel, inhuman and degrading treatment (article 5): children may be victims of physical, psychological and sexual violence and abuse.</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education (article 26): in some countries child labour is rife and children do not access education; when educational opportunities are limited, boys are very often prioritized over girls.</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not to be a slave (article 4): some children are enslaved in forced labour (e.g. children forced to work in factories) and are also sometimes forced to join armed forces and to become child soldiers.</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Freedom of expression (article 19): children’s views are often not taken into account or even listened to.</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72</a:t>
            </a:fld>
            <a:endParaRPr lang="en-GB"/>
          </a:p>
        </p:txBody>
      </p:sp>
    </p:spTree>
    <p:extLst>
      <p:ext uri="{BB962C8B-B14F-4D97-AF65-F5344CB8AC3E}">
        <p14:creationId xmlns:p14="http://schemas.microsoft.com/office/powerpoint/2010/main" val="3460383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People with HIV/AIDS: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People who live with HIV or AIDS also often experience violations of their human rights. This can happen in the communities where they live, at work, in the home and even in health-care settings.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Examples of violations of rights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health (article 25): some people with HIV/AIDS are denied health insurance and treatment.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a job (article 23): people with HIV/AIDS are sometimes refused jobs or are fired by their employer.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tabLst>
                <a:tab pos="541196" algn="l"/>
              </a:tabLst>
            </a:pPr>
            <a:r>
              <a:rPr lang="en-US" sz="1200" dirty="0">
                <a:latin typeface="Calibri" panose="020F0502020204030204" pitchFamily="34" charset="0"/>
                <a:ea typeface="SimSun" panose="02010600030101010101" pitchFamily="2" charset="-122"/>
                <a:cs typeface="Arial" panose="020B0604020202020204" pitchFamily="34" charset="0"/>
              </a:rPr>
              <a:t>Freedom of movement (article 13): in the past, in some countries, people with HIV/AIDS were forced to live together in designated areas from which they were prevented from leaving.</a:t>
            </a:r>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73</a:t>
            </a:fld>
            <a:endParaRPr lang="en-GB"/>
          </a:p>
        </p:txBody>
      </p:sp>
    </p:spTree>
    <p:extLst>
      <p:ext uri="{BB962C8B-B14F-4D97-AF65-F5344CB8AC3E}">
        <p14:creationId xmlns:p14="http://schemas.microsoft.com/office/powerpoint/2010/main" val="19090278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04555" y="3324240"/>
            <a:ext cx="5832151" cy="6117916"/>
          </a:xfrm>
        </p:spPr>
        <p:txBody>
          <a:bodyPr/>
          <a:lstStyle/>
          <a:p>
            <a:pPr marL="360585" indent="-360585" algn="just">
              <a:lnSpc>
                <a:spcPct val="115000"/>
              </a:lnSpc>
              <a:spcAft>
                <a:spcPts val="601"/>
              </a:spcAft>
            </a:pPr>
            <a:r>
              <a:rPr lang="en-GB" sz="1000" b="1" u="sng" dirty="0">
                <a:latin typeface="Calibri" panose="020F0502020204030204" pitchFamily="34" charset="0"/>
                <a:ea typeface="SimSun" panose="02010600030101010101" pitchFamily="2" charset="-122"/>
                <a:cs typeface="Arial" panose="020B0604020202020204" pitchFamily="34" charset="0"/>
              </a:rPr>
              <a:t>Children and adults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dirty="0">
                <a:latin typeface="Calibri" panose="020F0502020204030204" pitchFamily="34" charset="0"/>
                <a:ea typeface="SimSun" panose="02010600030101010101" pitchFamily="2" charset="-122"/>
                <a:cs typeface="Arial" panose="020B0604020202020204" pitchFamily="34" charset="0"/>
              </a:rPr>
              <a:t>Children and adults with psychosocial, intellectual or cognitive disabilities are at risk of having their human rights violated or restricted in their homes, in the community, in mental health and social services, or in institutions.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601"/>
              </a:spcAft>
            </a:pPr>
            <a:r>
              <a:rPr lang="en-GB" sz="1000" dirty="0">
                <a:latin typeface="Calibri" panose="020F0502020204030204" pitchFamily="34" charset="0"/>
                <a:ea typeface="SimSun" panose="02010600030101010101" pitchFamily="2" charset="-122"/>
                <a:cs typeface="Arial" panose="020B0604020202020204" pitchFamily="34" charset="0"/>
              </a:rPr>
              <a:t>Some violations of human rights include: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not to be discriminated against (article 2): they are often treated unfairly and denied access to opportunities, services and activities just because they are perceived as different from others or are known to have received a mental health or related diagnosis.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not to be subjected to cruel, inhuman or degrading treatment or punishment (article 5): they are more likely to experience abuse, coercion and neglect than people without disabilities in mental health settings and in the community, and they may be inappropriately and/or forcefully treated with psychotropic drugs and other interventions.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education (article 26): some countries do not have education systems that can accommodate people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work (article 23): in most countries people with psychosocial, intellectual or cognitive disabilities experience discrimination in obtaining and retaining jobs, with employers refusing to employ them or dismissing them on the basis of their disability.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vote (article 21): in some countries they are not permitted to vote.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marry and to have a family (article 16): some countries make it illegal for </a:t>
            </a: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to marry or have children; in other cases, their condition or disability may also be used as a justification to deny them custody of their children or to remove their children from the home.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liberty (article 3): in many countries people are locked up in mental health facilities against their will and sometimes they are also detained in prisons.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recognition everywhere as a person before the law (article 6):</a:t>
            </a: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 people with psychosocial, intellectual or cognitive disabilities </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are often denied equal recognition before the law; this means they are not given the same legal protections as everyone else (e.g. they are often detained by mental health or related services or prison on the basis of disability); further, guardianship laws may deny people the right to make decisions for themselves (i.e. the right to exercise their legal capacity). </a:t>
            </a:r>
          </a:p>
          <a:p>
            <a:pPr>
              <a:lnSpc>
                <a:spcPct val="115000"/>
              </a:lnSpc>
              <a:tabLst>
                <a:tab pos="541196" algn="l"/>
              </a:tabLst>
            </a:pPr>
            <a:endParaRPr lang="x-none" sz="10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The topic of violations against people with psychosocial, intellectual and cognitive disabilities will be covered in much greater depth in the module on </a:t>
            </a:r>
            <a:r>
              <a:rPr lang="en-GB" sz="1000" i="1" dirty="0">
                <a:solidFill>
                  <a:srgbClr val="4F81BD"/>
                </a:solidFill>
                <a:latin typeface="Calibri" panose="020F0502020204030204" pitchFamily="34" charset="0"/>
                <a:ea typeface="SimSun" panose="02010600030101010101" pitchFamily="2" charset="-122"/>
                <a:cs typeface="Arial" panose="020B0604020202020204" pitchFamily="34" charset="0"/>
              </a:rPr>
              <a:t>Mental health, disability and human rights</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74</a:t>
            </a:fld>
            <a:endParaRPr lang="en-GB"/>
          </a:p>
        </p:txBody>
      </p:sp>
    </p:spTree>
    <p:extLst>
      <p:ext uri="{BB962C8B-B14F-4D97-AF65-F5344CB8AC3E}">
        <p14:creationId xmlns:p14="http://schemas.microsoft.com/office/powerpoint/2010/main" val="11997826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tabLst>
                <a:tab pos="541196" algn="l"/>
              </a:tabLst>
            </a:pPr>
            <a:r>
              <a:rPr lang="en-US"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Older persons:</a:t>
            </a:r>
          </a:p>
          <a:p>
            <a:pPr>
              <a:lnSpc>
                <a:spcPct val="115000"/>
              </a:lnSpc>
              <a:tabLst>
                <a:tab pos="541196" algn="l"/>
              </a:tabLst>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liberty (article 3): older persons are often placed in care homes against their wishes and prevented from leaving.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The right to be free from cruel, inhuman and degrading treatment (article 5): older people may be subjected to verbal, physical, emotional and financial abuse and neglect in institutions or in the community in which they live.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The right to own property and not to be arbitrarily deprived of one’s property (article 17): older people are sometime deprived of their property and of their resources when they are placed in care homes.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75</a:t>
            </a:fld>
            <a:endParaRPr lang="en-GB"/>
          </a:p>
        </p:txBody>
      </p:sp>
    </p:spTree>
    <p:extLst>
      <p:ext uri="{BB962C8B-B14F-4D97-AF65-F5344CB8AC3E}">
        <p14:creationId xmlns:p14="http://schemas.microsoft.com/office/powerpoint/2010/main" val="19594979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b="1" i="1" dirty="0">
                <a:latin typeface="Calibri" panose="020F0502020204030204" pitchFamily="34" charset="0"/>
                <a:ea typeface="SimSun" panose="02010600030101010101" pitchFamily="2" charset="-122"/>
                <a:cs typeface="Arial" panose="020B0604020202020204" pitchFamily="34" charset="0"/>
              </a:rPr>
              <a:t>Exercise 6.2: Impacts of violations (35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Helvetica"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Helvetica" panose="020B0604020202020204" pitchFamily="34" charset="0"/>
              </a:rPr>
              <a:t>Ask participants the following questions and write down ideas on the flipchart: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Helvetica"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What are the consequences of the violations of human rights that have just been discussed: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For the individuals within the two selected groups/segments of the population?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450890">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is an opportunity to reflect on the personal impacts of human rights violations. The facilitator can pose questions such as: How might a violation affect the person’s mental health and well-being? What about their family? Their future?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For each group as a whole?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450890">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Could this give rise to violations of human rights in the future for these groups? Is their social / cultural / economic and political participation or position in society being affected?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For the wider community or society in which they live?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450890">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Could this event give rise to human rights violations for other at-risk groups/segments of the population? Are societies that persecute groups/segments of society good places to live? Does this result in a loss of diversity or culture?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the discussion, summarize what has been said based on the ideas written down on the flipchart.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76</a:t>
            </a:fld>
            <a:endParaRPr lang="en-GB"/>
          </a:p>
        </p:txBody>
      </p:sp>
    </p:spTree>
    <p:extLst>
      <p:ext uri="{BB962C8B-B14F-4D97-AF65-F5344CB8AC3E}">
        <p14:creationId xmlns:p14="http://schemas.microsoft.com/office/powerpoint/2010/main" val="620376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314325"/>
            <a:ext cx="5481637" cy="3084513"/>
          </a:xfrm>
        </p:spPr>
      </p:sp>
      <p:sp>
        <p:nvSpPr>
          <p:cNvPr id="3" name="Notes Placeholder 2"/>
          <p:cNvSpPr>
            <a:spLocks noGrp="1"/>
          </p:cNvSpPr>
          <p:nvPr>
            <p:ph type="body" idx="1"/>
          </p:nvPr>
        </p:nvSpPr>
        <p:spPr>
          <a:xfrm>
            <a:off x="422966" y="3398960"/>
            <a:ext cx="5848371" cy="6043195"/>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Reflective exercise (5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b="1" dirty="0">
                <a:solidFill>
                  <a:srgbClr val="FF0000"/>
                </a:solidFill>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Warning:</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reflective exercise is a sensitive one and participants must feel secure and must understand that the point is not to judge them. Rather, it is designed to encourage participants to reflect on their own personal role in upholding or violating someone’s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Highlight and explain to participants the following information: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An important step for change is to reflect on how our own beliefs or actions may help or hinder other people’s enjoyment of human rights. </a:t>
            </a: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Here are two questions to reflect on. You can either write down your answer to discuss at the next session or simply think about your answers.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Has there ever been a time when you yourself have witnessed someone you know (a friend/neighbour, colleague or community member) violating someone’s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Has there ever been a time that you may have been responsible for not supporting and upholding someone’s human rights? This may be something you realized after a situation occurred and it may not have necessarily been intentional.</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Inform the participants that they will not be required to share details of this exercise with others if they do not wish to do so.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who would like to share their experience should be asked not to reveal the names of the individual(s) involved in the experience and not to give details that would allow these individuals to be identified.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Another option is for participants to write down their experience anonymously and share it with the facilitator who can read it out at the next session.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77</a:t>
            </a:fld>
            <a:endParaRPr lang="en-GB"/>
          </a:p>
        </p:txBody>
      </p:sp>
    </p:spTree>
    <p:extLst>
      <p:ext uri="{BB962C8B-B14F-4D97-AF65-F5344CB8AC3E}">
        <p14:creationId xmlns:p14="http://schemas.microsoft.com/office/powerpoint/2010/main" val="36997618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78</a:t>
            </a:fld>
            <a:endParaRPr lang="en-GB"/>
          </a:p>
        </p:txBody>
      </p:sp>
    </p:spTree>
    <p:extLst>
      <p:ext uri="{BB962C8B-B14F-4D97-AF65-F5344CB8AC3E}">
        <p14:creationId xmlns:p14="http://schemas.microsoft.com/office/powerpoint/2010/main" val="2641643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057275"/>
            <a:ext cx="5964238" cy="3354388"/>
          </a:xfrm>
        </p:spPr>
      </p:sp>
      <p:sp>
        <p:nvSpPr>
          <p:cNvPr id="3" name="Notes Placeholder 2"/>
          <p:cNvSpPr>
            <a:spLocks noGrp="1"/>
          </p:cNvSpPr>
          <p:nvPr>
            <p:ph type="body" idx="1"/>
          </p:nvPr>
        </p:nvSpPr>
        <p:spPr/>
        <p:txBody>
          <a:bodyPr/>
          <a:lstStyle/>
          <a:p>
            <a:pPr>
              <a:lnSpc>
                <a:spcPct val="115000"/>
              </a:lnSpc>
              <a:spcBef>
                <a:spcPts val="3005"/>
              </a:spcBef>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Reflective exercise from previous topic (20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is an opportunity for participants to share their reflections and examples from the reflective exercise at the end of the Topic 6. Remind participants not to provide</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details that would allow people to be identified when discussing the examples.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is also an opportunity to recap the overall rules of this training which aims to provide a non-judgemental and safe environment in which people can freely express their thoughts and experiences.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Without the need for specific details, would anyone like to share their experience of a time when </a:t>
            </a:r>
            <a:r>
              <a:rPr lang="en-GB" sz="1200" u="sng" dirty="0">
                <a:latin typeface="Calibri" panose="020F0502020204030204" pitchFamily="34" charset="0"/>
                <a:ea typeface="SimSun" panose="02010600030101010101" pitchFamily="2" charset="-122"/>
                <a:cs typeface="Arial" panose="020B0604020202020204" pitchFamily="34" charset="0"/>
              </a:rPr>
              <a:t>someone you know</a:t>
            </a:r>
            <a:r>
              <a:rPr lang="en-GB" sz="1200" dirty="0">
                <a:latin typeface="Calibri" panose="020F0502020204030204" pitchFamily="34" charset="0"/>
                <a:ea typeface="SimSun" panose="02010600030101010101" pitchFamily="2" charset="-122"/>
                <a:cs typeface="Arial" panose="020B0604020202020204" pitchFamily="34" charset="0"/>
              </a:rPr>
              <a:t> (such as a friend, employer, colleague, neighbour or community member) violated someone’s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79</a:t>
            </a:fld>
            <a:endParaRPr lang="en-GB"/>
          </a:p>
        </p:txBody>
      </p:sp>
    </p:spTree>
    <p:extLst>
      <p:ext uri="{BB962C8B-B14F-4D97-AF65-F5344CB8AC3E}">
        <p14:creationId xmlns:p14="http://schemas.microsoft.com/office/powerpoint/2010/main" val="157614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192372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While remaining aware of the sensitive nature of these examples, you can probe the story a little deeper by asking additional questions. For instance, you can ask: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Why do you think this violation occurred (causes)?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consequences did it have for the individual or community (impacts)?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How did you feel about this violation?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Were you aware this was a human rights violation at the time?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Do you think you would approach the situation differently?</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80</a:t>
            </a:fld>
            <a:endParaRPr lang="en-GB"/>
          </a:p>
        </p:txBody>
      </p:sp>
    </p:spTree>
    <p:extLst>
      <p:ext uri="{BB962C8B-B14F-4D97-AF65-F5344CB8AC3E}">
        <p14:creationId xmlns:p14="http://schemas.microsoft.com/office/powerpoint/2010/main" val="1705640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Then ask the group:</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Think about a time when you failed to support or uphold someone’s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Without the need for specific details, would anyone like to share how they felt on this occasion?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For this question, it is important to focus on the feelings surrounding the violation.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81</a:t>
            </a:fld>
            <a:endParaRPr lang="en-GB"/>
          </a:p>
        </p:txBody>
      </p:sp>
    </p:spTree>
    <p:extLst>
      <p:ext uri="{BB962C8B-B14F-4D97-AF65-F5344CB8AC3E}">
        <p14:creationId xmlns:p14="http://schemas.microsoft.com/office/powerpoint/2010/main" val="2222909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possible to probe further by asking: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Why do you think you failed to support or uphold human rights in this case (causes) and what consequences did it have for the individual and/or community (impacts)?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Were you aware this was a human rights violation at the time?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How did you feel about this experience?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Do you think you would approach the situation differently if it happened again?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Be mindful of participants’ reactions. Be aware that some participants may find the discussion emotionally difficult or distressing, so be prepared to offer support.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written anonymous experiences are shared by participants, the facilitator can read these out.</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82</a:t>
            </a:fld>
            <a:endParaRPr lang="en-GB"/>
          </a:p>
        </p:txBody>
      </p:sp>
    </p:spTree>
    <p:extLst>
      <p:ext uri="{BB962C8B-B14F-4D97-AF65-F5344CB8AC3E}">
        <p14:creationId xmlns:p14="http://schemas.microsoft.com/office/powerpoint/2010/main" val="12215541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14325"/>
            <a:ext cx="4605338" cy="2590800"/>
          </a:xfrm>
        </p:spPr>
      </p:sp>
      <p:sp>
        <p:nvSpPr>
          <p:cNvPr id="3" name="Notes Placeholder 2"/>
          <p:cNvSpPr>
            <a:spLocks noGrp="1"/>
          </p:cNvSpPr>
          <p:nvPr>
            <p:ph type="body" idx="1"/>
          </p:nvPr>
        </p:nvSpPr>
        <p:spPr>
          <a:xfrm>
            <a:off x="680878" y="3013343"/>
            <a:ext cx="5628620" cy="6054790"/>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Presentation: Respect / protect / fulfil</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b="1" i="1" dirty="0">
                <a:latin typeface="Calibri" panose="020F0502020204030204" pitchFamily="34" charset="0"/>
                <a:ea typeface="SimSun" panose="02010600030101010101" pitchFamily="2" charset="-122"/>
                <a:cs typeface="Arial" panose="020B0604020202020204" pitchFamily="34" charset="0"/>
              </a:rPr>
              <a:t>(15 min.)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Upholding the human rights of others involves 3 main tasks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1"/>
              </a:rPr>
              <a:t>33</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b="1" dirty="0">
                <a:latin typeface="Calibri" panose="020F0502020204030204" pitchFamily="34" charset="0"/>
                <a:ea typeface="SimSun" panose="02010600030101010101" pitchFamily="2" charset="-122"/>
                <a:cs typeface="Arial" panose="020B0604020202020204" pitchFamily="34" charset="0"/>
              </a:rPr>
              <a:t>To Respect:</a:t>
            </a:r>
            <a:r>
              <a:rPr lang="en-GB" sz="1200" dirty="0">
                <a:latin typeface="Calibri" panose="020F0502020204030204" pitchFamily="34" charset="0"/>
                <a:ea typeface="SimSun" panose="02010600030101010101" pitchFamily="2" charset="-122"/>
                <a:cs typeface="Arial" panose="020B0604020202020204" pitchFamily="34" charset="0"/>
              </a:rPr>
              <a:t> this is achieved by </a:t>
            </a:r>
            <a:r>
              <a:rPr lang="en-GB" sz="1200" b="1" i="1" dirty="0">
                <a:latin typeface="Calibri" panose="020F0502020204030204" pitchFamily="34" charset="0"/>
                <a:ea typeface="SimSun" panose="02010600030101010101" pitchFamily="2" charset="-122"/>
                <a:cs typeface="Arial" panose="020B0604020202020204" pitchFamily="34" charset="0"/>
              </a:rPr>
              <a:t>not violating</a:t>
            </a:r>
            <a:r>
              <a:rPr lang="en-GB" sz="1200" dirty="0">
                <a:latin typeface="Calibri" panose="020F0502020204030204" pitchFamily="34" charset="0"/>
                <a:ea typeface="SimSun" panose="02010600030101010101" pitchFamily="2" charset="-122"/>
                <a:cs typeface="Arial" panose="020B0604020202020204" pitchFamily="34" charset="0"/>
              </a:rPr>
              <a:t> the human rights of another person.</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Examples:</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Listen to and respect a person’s preference concerning what treatment they would like or not like (e.g. if someone says they don’t like a particular medicine because it makes them feel ill).</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Respect a person’s right to privacy by not going into their private room without their permission.</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1002"/>
              </a:spcAft>
              <a:buFont typeface="Arial" panose="020B0604020202020204" pitchFamily="34" charset="0"/>
              <a:buChar char="•"/>
            </a:pPr>
            <a:r>
              <a:rPr lang="en-GB" sz="1200" b="1" dirty="0">
                <a:latin typeface="Calibri" panose="020F0502020204030204" pitchFamily="34" charset="0"/>
                <a:ea typeface="SimSun" panose="02010600030101010101" pitchFamily="2" charset="-122"/>
                <a:cs typeface="Arial" panose="020B0604020202020204" pitchFamily="34" charset="0"/>
              </a:rPr>
              <a:t>To Protect:</a:t>
            </a:r>
            <a:r>
              <a:rPr lang="en-GB" sz="1200" dirty="0">
                <a:latin typeface="Calibri" panose="020F0502020204030204" pitchFamily="34" charset="0"/>
                <a:ea typeface="SimSun" panose="02010600030101010101" pitchFamily="2" charset="-122"/>
                <a:cs typeface="Arial" panose="020B0604020202020204" pitchFamily="34" charset="0"/>
              </a:rPr>
              <a:t> this is achieved by </a:t>
            </a:r>
            <a:r>
              <a:rPr lang="en-GB" sz="1200" b="1" i="1" dirty="0">
                <a:latin typeface="Calibri" panose="020F0502020204030204" pitchFamily="34" charset="0"/>
                <a:ea typeface="SimSun" panose="02010600030101010101" pitchFamily="2" charset="-122"/>
                <a:cs typeface="Arial" panose="020B0604020202020204" pitchFamily="34" charset="0"/>
              </a:rPr>
              <a:t>preventing others</a:t>
            </a:r>
            <a:r>
              <a:rPr lang="en-GB" sz="1200" dirty="0">
                <a:latin typeface="Calibri" panose="020F0502020204030204" pitchFamily="34" charset="0"/>
                <a:ea typeface="SimSun" panose="02010600030101010101" pitchFamily="2" charset="-122"/>
                <a:cs typeface="Arial" panose="020B0604020202020204" pitchFamily="34" charset="0"/>
              </a:rPr>
              <a:t> from violating a person’s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Make sure others do not give the person treatment or medication that the person may not want. </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Protect a person’s right to privacy by stopping others from going into their private room.</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1002"/>
              </a:spcAft>
              <a:buFont typeface="Arial" panose="020B0604020202020204" pitchFamily="34" charset="0"/>
              <a:buChar char="•"/>
            </a:pPr>
            <a:r>
              <a:rPr lang="en-GB" sz="1200" b="1" dirty="0">
                <a:latin typeface="Calibri" panose="020F0502020204030204" pitchFamily="34" charset="0"/>
                <a:ea typeface="SimSun" panose="02010600030101010101" pitchFamily="2" charset="-122"/>
                <a:cs typeface="Arial" panose="020B0604020202020204" pitchFamily="34" charset="0"/>
              </a:rPr>
              <a:t>To Fulfil:</a:t>
            </a:r>
            <a:r>
              <a:rPr lang="en-GB" sz="1200" dirty="0">
                <a:latin typeface="Calibri" panose="020F0502020204030204" pitchFamily="34" charset="0"/>
                <a:ea typeface="SimSun" panose="02010600030101010101" pitchFamily="2" charset="-122"/>
                <a:cs typeface="Arial" panose="020B0604020202020204" pitchFamily="34" charset="0"/>
              </a:rPr>
              <a:t> this is achieved </a:t>
            </a:r>
            <a:r>
              <a:rPr lang="en-GB" sz="1200" b="1" i="1" dirty="0">
                <a:latin typeface="Calibri" panose="020F0502020204030204" pitchFamily="34" charset="0"/>
                <a:ea typeface="SimSun" panose="02010600030101010101" pitchFamily="2" charset="-122"/>
                <a:cs typeface="Arial" panose="020B0604020202020204" pitchFamily="34" charset="0"/>
              </a:rPr>
              <a:t>by taking positive steps</a:t>
            </a:r>
            <a:r>
              <a:rPr lang="en-GB" sz="1200" dirty="0">
                <a:latin typeface="Calibri" panose="020F0502020204030204" pitchFamily="34" charset="0"/>
                <a:ea typeface="SimSun" panose="02010600030101010101" pitchFamily="2" charset="-122"/>
                <a:cs typeface="Arial" panose="020B0604020202020204" pitchFamily="34" charset="0"/>
              </a:rPr>
              <a:t> to make sure that a particular person or group has the same human rights protections as everyone else</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Write down in the person’s file or treatment plan what medication they dislike to make sure that they are not given it in the future.</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Enable the person to have a lock on their door (or a “Do not disturb” sign) so that they may choose when they want to have visitors.</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Educate others about the right to privacy.</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83</a:t>
            </a:fld>
            <a:endParaRPr lang="en-GB"/>
          </a:p>
        </p:txBody>
      </p:sp>
    </p:spTree>
    <p:extLst>
      <p:ext uri="{BB962C8B-B14F-4D97-AF65-F5344CB8AC3E}">
        <p14:creationId xmlns:p14="http://schemas.microsoft.com/office/powerpoint/2010/main" val="23583809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Read to participants the following question: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Can you think of examples from your work or life where you have taken steps to respect someone else’s rights? </a:t>
            </a: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Did you take action in one, two or all of the three areas (respect, protect and fulfil)?</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try to encourage the group to think of practical examples (e.g. supporting a person with a psychosocial, intellectual or cognitive disability to fill in voting papers for an election in order to help fulfil a person’s right to vote).</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84</a:t>
            </a:fld>
            <a:endParaRPr lang="en-GB"/>
          </a:p>
        </p:txBody>
      </p:sp>
    </p:spTree>
    <p:extLst>
      <p:ext uri="{BB962C8B-B14F-4D97-AF65-F5344CB8AC3E}">
        <p14:creationId xmlns:p14="http://schemas.microsoft.com/office/powerpoint/2010/main" val="30414782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85</a:t>
            </a:fld>
            <a:endParaRPr lang="en-GB"/>
          </a:p>
        </p:txBody>
      </p:sp>
    </p:spTree>
    <p:extLst>
      <p:ext uri="{BB962C8B-B14F-4D97-AF65-F5344CB8AC3E}">
        <p14:creationId xmlns:p14="http://schemas.microsoft.com/office/powerpoint/2010/main" val="24993922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1"/>
            <a:ext cx="5447030" cy="6158826"/>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8.1: Defending human rights in mental health (45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inspire personal action and to allow for a discussion as to how participants can become defenders of human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consider the following: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How can the following people defend the human rights of people with psychosocial, intellectual, and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themselves;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mental health and other practitioners;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families, care partners and other supporters;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other persons of status or influence in the community (e.g. members of the police force, teachers, religious or community leaders)?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Keep in mind that one person can belong to more than one of the groups above.</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Allow participants 15 minutes to discuss with the persons next to them and then give feedback to the main group. This is an opportunity to explore the relationship (which can be conflictual or cooperative) between mental health and other practitioners, families, care partners, other supporters and people with psychosocial, intellectual or cognitive disabilities. When discussing the responses of the different groups, the facilitator should highlight that people with psychosocial, intellectual and cognitive disabilities know best how their human rights should be defended and how others can support them.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86</a:t>
            </a:fld>
            <a:endParaRPr lang="en-GB"/>
          </a:p>
        </p:txBody>
      </p:sp>
    </p:spTree>
    <p:extLst>
      <p:ext uri="{BB962C8B-B14F-4D97-AF65-F5344CB8AC3E}">
        <p14:creationId xmlns:p14="http://schemas.microsoft.com/office/powerpoint/2010/main" val="36303736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about what people with psychosocial, intellectual or cognitive disabilities can do:</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Know and understand their own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Speak out about human rights violations and organize actions to stop these violations.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Support others in claiming their rights and form groups to come together and claim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Use the media to highlight problems and violations and to disseminate information about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Work with lawyers, human rights NGOs, institutions and mechanisms to enforce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Build the knowledge and capacity of practitioners, families and others to understand and promote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one’s own capacities on human rights through legal and human rights training.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programmes for peer-run alternatives and community-based services and supports.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model laws and policies relevant to the human rights of persons with psychosocial intellectual disabilities and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in plain language some easy-to-read and accessible materials to help people with different needs to build their own capacities for human rights advocacy and engagement.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87</a:t>
            </a:fld>
            <a:endParaRPr lang="en-GB"/>
          </a:p>
        </p:txBody>
      </p:sp>
    </p:spTree>
    <p:extLst>
      <p:ext uri="{BB962C8B-B14F-4D97-AF65-F5344CB8AC3E}">
        <p14:creationId xmlns:p14="http://schemas.microsoft.com/office/powerpoint/2010/main" val="23273323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85800"/>
            <a:ext cx="5964238" cy="3354388"/>
          </a:xfrm>
        </p:spPr>
      </p:sp>
      <p:sp>
        <p:nvSpPr>
          <p:cNvPr id="3" name="Notes Placeholder 2"/>
          <p:cNvSpPr>
            <a:spLocks noGrp="1"/>
          </p:cNvSpPr>
          <p:nvPr>
            <p:ph type="body" idx="1"/>
          </p:nvPr>
        </p:nvSpPr>
        <p:spPr>
          <a:xfrm>
            <a:off x="680878" y="4199029"/>
            <a:ext cx="5447030" cy="3914240"/>
          </a:xfrm>
        </p:spPr>
        <p:txBody>
          <a:bodyPr/>
          <a:lstStyle/>
          <a:p>
            <a:pPr algn="just">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concerning what mental health and other practitioners can do:</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Connect people who can provide support (lawyers, NGOs, peer supporters, advocates, etc.) in order to help them to defend their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Strengthen one’s own knowledge of the rights of people with psychosocial, intellectual and cognitive disabilities, including the rights of people using the services.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Identify and take responsibility for current practices (both personal and within services and society) that can violate people’s rights, and take action to change them.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Speak out about human rights violations in the workplace and take action to stop them.</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88</a:t>
            </a:fld>
            <a:endParaRPr lang="en-GB"/>
          </a:p>
        </p:txBody>
      </p:sp>
    </p:spTree>
    <p:extLst>
      <p:ext uri="{BB962C8B-B14F-4D97-AF65-F5344CB8AC3E}">
        <p14:creationId xmlns:p14="http://schemas.microsoft.com/office/powerpoint/2010/main" val="971345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concerning what families/supporters can do:</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Learn about the rights of people with disabilities.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Support relatives or friends to claim and defend their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the tools and information to exercise their autonomy and make decisions for themselves.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Speak up about violations and the impact of poor-quality services.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89</a:t>
            </a:fld>
            <a:endParaRPr lang="en-GB"/>
          </a:p>
        </p:txBody>
      </p:sp>
    </p:spTree>
    <p:extLst>
      <p:ext uri="{BB962C8B-B14F-4D97-AF65-F5344CB8AC3E}">
        <p14:creationId xmlns:p14="http://schemas.microsoft.com/office/powerpoint/2010/main" val="390169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US" sz="1200" dirty="0"/>
              <a:t>Approximately 30 minutes.</a:t>
            </a:r>
            <a:endParaRPr lang="en-GB" sz="1200" dirty="0"/>
          </a:p>
          <a:p>
            <a:pPr>
              <a:lnSpc>
                <a:spcPct val="115000"/>
              </a:lnSpc>
              <a:spcAft>
                <a:spcPts val="1002"/>
              </a:spcAft>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prstClr val="black"/>
                </a:solidFill>
                <a:latin typeface="Calibri" panose="020F0502020204030204" pitchFamily="34" charset="0"/>
                <a:ea typeface="SimSun" panose="02010600030101010101" pitchFamily="2" charset="-122"/>
                <a:cs typeface="Arial" panose="020B0604020202020204" pitchFamily="34" charset="0"/>
              </a:rPr>
              <a:t>What do you understand by the term “human rights”?</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moments to reflect and list their answers on the flipchart.</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After listening to participants, the facilitator can draw on the responses from within the group to show how people have an intuitive understanding of the concept of human rights.</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36730119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concerning what other person of status or influence in the community can do:</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Members of the police force can undergo training on human rights to ensure that they treat people with psychosocial, intellectual or cognitive disabilities with respect and dignity. They can make sure that they investigate complaints of abuse.</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Teachers can educate about disability and can talk to students about the value in accepting and respecting diversity.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Religious or community leaders can help raise awareness in communities about the need to respect people’s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90</a:t>
            </a:fld>
            <a:endParaRPr lang="en-GB"/>
          </a:p>
        </p:txBody>
      </p:sp>
    </p:spTree>
    <p:extLst>
      <p:ext uri="{BB962C8B-B14F-4D97-AF65-F5344CB8AC3E}">
        <p14:creationId xmlns:p14="http://schemas.microsoft.com/office/powerpoint/2010/main" val="14729512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marL="360585" indent="-360585" algn="just">
              <a:lnSpc>
                <a:spcPct val="115000"/>
              </a:lnSpc>
            </a:pPr>
            <a:r>
              <a:rPr lang="en-GB" sz="1200" b="1" i="1" dirty="0">
                <a:latin typeface="Calibri" panose="020F0502020204030204" pitchFamily="34" charset="0"/>
                <a:ea typeface="SimSun" panose="02010600030101010101" pitchFamily="2" charset="-122"/>
                <a:cs typeface="Arial" panose="020B0604020202020204" pitchFamily="34" charset="0"/>
              </a:rPr>
              <a:t>In plenary: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 plenary, ask all participants the following: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Why is defending human rights important for people with psychosocial, intellectual or cognitive disabilities?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Guide the conversation in order to emphasize the role of all these groups as advocates for the rights of people with psychosocial, intellectual and cognitive disabilities and to show how – by respecting, protecting and fulfilling human rights – peoples’ ability to live “the good life” can be realized.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necessary to enable people to realize their full potential and to be included and participate in society.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Without these rights, many people will continue to be marginalized, and less able to exercise power.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These rights allow people to live a good life and to contribute to their community.</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91</a:t>
            </a:fld>
            <a:endParaRPr lang="en-GB"/>
          </a:p>
        </p:txBody>
      </p:sp>
    </p:spTree>
    <p:extLst>
      <p:ext uri="{BB962C8B-B14F-4D97-AF65-F5344CB8AC3E}">
        <p14:creationId xmlns:p14="http://schemas.microsoft.com/office/powerpoint/2010/main" val="22861476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What resources are necessary to defend people’s rights successfully?</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participants to think about non-financial resources. Some answers may include:</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education about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 network of support people around a person to make sure that others respect this person’s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knowledge of institutions or organizations which advocate for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Increased involvement of people with lived experience.</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92</a:t>
            </a:fld>
            <a:endParaRPr lang="en-GB"/>
          </a:p>
        </p:txBody>
      </p:sp>
    </p:spTree>
    <p:extLst>
      <p:ext uri="{BB962C8B-B14F-4D97-AF65-F5344CB8AC3E}">
        <p14:creationId xmlns:p14="http://schemas.microsoft.com/office/powerpoint/2010/main" val="8511110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End this discussion by stating that:</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Although resources are often much needed and necessary, defending and promoting rights does not necessarily require a large financial budget. </a:t>
            </a:r>
          </a:p>
          <a:p>
            <a:pPr marL="171707" indent="-171707">
              <a:lnSpc>
                <a:spcPct val="115000"/>
              </a:lnSpc>
              <a:spcAft>
                <a:spcPts val="1002"/>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Much can be done, even with minimal resources, to change people’s attitudes and practices and to promote human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93</a:t>
            </a:fld>
            <a:endParaRPr lang="en-GB"/>
          </a:p>
        </p:txBody>
      </p:sp>
    </p:spTree>
    <p:extLst>
      <p:ext uri="{BB962C8B-B14F-4D97-AF65-F5344CB8AC3E}">
        <p14:creationId xmlns:p14="http://schemas.microsoft.com/office/powerpoint/2010/main" val="28961140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94</a:t>
            </a:fld>
            <a:endParaRPr lang="en-GB"/>
          </a:p>
        </p:txBody>
      </p:sp>
    </p:spTree>
    <p:extLst>
      <p:ext uri="{BB962C8B-B14F-4D97-AF65-F5344CB8AC3E}">
        <p14:creationId xmlns:p14="http://schemas.microsoft.com/office/powerpoint/2010/main" val="16244687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Helvetica" panose="020B0604020202020204" pitchFamily="34" charset="0"/>
              </a:rPr>
              <a:t>Presentation: Fighting for rights – human rights defenders (30 min.)</a:t>
            </a:r>
            <a:endParaRPr lang="en-US" sz="1200" dirty="0">
              <a:latin typeface="Calibri" panose="020F0502020204030204" pitchFamily="34" charset="0"/>
              <a:ea typeface="SimSun" panose="02010600030101010101" pitchFamily="2" charset="-122"/>
              <a:cs typeface="Helvetica"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final topic should be delivered as a positive message. Participants should leave with a clear idea that defending human rights can improve the lives of individuals, groups and society as a whole.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Who fights for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Individuals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Communities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Governments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The United Nations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Advocacy groups.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95</a:t>
            </a:fld>
            <a:endParaRPr lang="en-GB"/>
          </a:p>
        </p:txBody>
      </p:sp>
    </p:spTree>
    <p:extLst>
      <p:ext uri="{BB962C8B-B14F-4D97-AF65-F5344CB8AC3E}">
        <p14:creationId xmlns:p14="http://schemas.microsoft.com/office/powerpoint/2010/main" val="32164057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From among the examples below, present 2 or 3 of the individuals who are the most relevant to participants’ cultural or geographical context.</a:t>
            </a:r>
          </a:p>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Individuals</a:t>
            </a:r>
            <a:endParaRPr lang="x-none" sz="1200" b="1" u="sng">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b="1" dirty="0"/>
              <a:t>Example 1. </a:t>
            </a:r>
            <a:r>
              <a:rPr lang="en-US" sz="1200" b="1" dirty="0">
                <a:latin typeface="Calibri" panose="020F0502020204030204" pitchFamily="34" charset="0"/>
                <a:ea typeface="SimSun" panose="02010600030101010101" pitchFamily="2" charset="-122"/>
                <a:cs typeface="Arial" panose="020B0604020202020204" pitchFamily="34" charset="0"/>
              </a:rPr>
              <a:t>Mahatma Gandhi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02 #22"/>
              </a:rPr>
              <a:t>34</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One of the most famous individuals who fought for the human rights (before they were written down) of a whole nation was Mohandas Karamchand (Mahatma) Gandhi. He is considered as the father of the Indian independence movement and used the concept of </a:t>
            </a:r>
            <a:r>
              <a:rPr lang="en-US" sz="1200" i="1" dirty="0">
                <a:latin typeface="Calibri" panose="020F0502020204030204" pitchFamily="34" charset="0"/>
                <a:ea typeface="SimSun" panose="02010600030101010101" pitchFamily="2" charset="-122"/>
                <a:cs typeface="Arial" panose="020B0604020202020204" pitchFamily="34" charset="0"/>
              </a:rPr>
              <a:t>satyagraha</a:t>
            </a:r>
            <a:r>
              <a:rPr lang="en-US" sz="1200" dirty="0">
                <a:latin typeface="Calibri" panose="020F0502020204030204" pitchFamily="34" charset="0"/>
                <a:ea typeface="SimSun" panose="02010600030101010101" pitchFamily="2" charset="-122"/>
                <a:cs typeface="Arial" panose="020B0604020202020204" pitchFamily="34" charset="0"/>
              </a:rPr>
              <a:t>, as a means of non-violent protest against injustice. This form of protest has been adopted by many who have fought for human rights in the 20</a:t>
            </a:r>
            <a:r>
              <a:rPr lang="en-US" sz="1200" baseline="30000" dirty="0">
                <a:latin typeface="Calibri" panose="020F0502020204030204" pitchFamily="34" charset="0"/>
                <a:ea typeface="SimSun" panose="02010600030101010101" pitchFamily="2" charset="-122"/>
                <a:cs typeface="Arial" panose="020B0604020202020204" pitchFamily="34" charset="0"/>
              </a:rPr>
              <a:t>th</a:t>
            </a:r>
            <a:r>
              <a:rPr lang="en-US" sz="1200" dirty="0">
                <a:latin typeface="Calibri" panose="020F0502020204030204" pitchFamily="34" charset="0"/>
                <a:ea typeface="SimSun" panose="02010600030101010101" pitchFamily="2" charset="-122"/>
                <a:cs typeface="Arial" panose="020B0604020202020204" pitchFamily="34" charset="0"/>
              </a:rPr>
              <a:t> and 21</a:t>
            </a:r>
            <a:r>
              <a:rPr lang="en-US" sz="1200" baseline="30000" dirty="0">
                <a:latin typeface="Calibri" panose="020F0502020204030204" pitchFamily="34" charset="0"/>
                <a:ea typeface="SimSun" panose="02010600030101010101" pitchFamily="2" charset="-122"/>
                <a:cs typeface="Arial" panose="020B0604020202020204" pitchFamily="34" charset="0"/>
              </a:rPr>
              <a:t>st</a:t>
            </a:r>
            <a:r>
              <a:rPr lang="en-US" sz="1200" dirty="0">
                <a:latin typeface="Calibri" panose="020F0502020204030204" pitchFamily="34" charset="0"/>
                <a:ea typeface="SimSun" panose="02010600030101010101" pitchFamily="2" charset="-122"/>
                <a:cs typeface="Arial" panose="020B0604020202020204" pitchFamily="34" charset="0"/>
              </a:rPr>
              <a:t> centuries.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96</a:t>
            </a:fld>
            <a:endParaRPr lang="en-GB"/>
          </a:p>
        </p:txBody>
      </p:sp>
    </p:spTree>
    <p:extLst>
      <p:ext uri="{BB962C8B-B14F-4D97-AF65-F5344CB8AC3E}">
        <p14:creationId xmlns:p14="http://schemas.microsoft.com/office/powerpoint/2010/main" val="40726742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Example 2. Malala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8 #381"/>
              </a:rPr>
              <a:t>35</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b="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Malala is a young woman who was attacked and seriously injured for speaking up against the Taliban in Pakistan and for promoting girls’ right to education. She was able to recover and now continues her campaign, speaking all around the world in </a:t>
            </a:r>
            <a:r>
              <a:rPr lang="en-US" sz="1200" dirty="0" err="1">
                <a:latin typeface="Calibri" panose="020F0502020204030204" pitchFamily="34" charset="0"/>
                <a:ea typeface="SimSun" panose="02010600030101010101" pitchFamily="2" charset="-122"/>
                <a:cs typeface="Arial" panose="020B0604020202020204" pitchFamily="34" charset="0"/>
              </a:rPr>
              <a:t>favour</a:t>
            </a:r>
            <a:r>
              <a:rPr lang="en-US" sz="1200" dirty="0">
                <a:latin typeface="Calibri" panose="020F0502020204030204" pitchFamily="34" charset="0"/>
                <a:ea typeface="SimSun" panose="02010600030101010101" pitchFamily="2" charset="-122"/>
                <a:cs typeface="Arial" panose="020B0604020202020204" pitchFamily="34" charset="0"/>
              </a:rPr>
              <a:t> of girls’ education. She received the Nobel Peace Prize in 2014.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97</a:t>
            </a:fld>
            <a:endParaRPr lang="en-GB"/>
          </a:p>
        </p:txBody>
      </p:sp>
    </p:spTree>
    <p:extLst>
      <p:ext uri="{BB962C8B-B14F-4D97-AF65-F5344CB8AC3E}">
        <p14:creationId xmlns:p14="http://schemas.microsoft.com/office/powerpoint/2010/main" val="11647292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Example 3. Nelson Mandela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3 #24"/>
              </a:rPr>
              <a:t>36</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Nelson Mandela is the most famous leader in the fight against the Apartheid regime in South Africa. He was detained in prison by the pro-Apartheid regime for 27 years. After his release, he became President of South Africa from 1994 to 1999. He continued the fight for racial reconciliation and the realization of human rights for all in South Africa.</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98</a:t>
            </a:fld>
            <a:endParaRPr lang="en-GB"/>
          </a:p>
        </p:txBody>
      </p:sp>
    </p:spTree>
    <p:extLst>
      <p:ext uri="{BB962C8B-B14F-4D97-AF65-F5344CB8AC3E}">
        <p14:creationId xmlns:p14="http://schemas.microsoft.com/office/powerpoint/2010/main" val="2945638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Example 4. Rosa Parks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March–April 2015 #25"/>
              </a:rPr>
              <a:t>37</a:t>
            </a:r>
            <a:r>
              <a:rPr lang="en-GB"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Rosa Parks was an African-American woman who became famous in 1955 for refusing to give up her seat to a white passenger on a bus in Alabama in the United States. This act became an important symbol against racial segregation. She took part in the Civil Rights Movement and fought for racial equality.</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99</a:t>
            </a:fld>
            <a:endParaRPr lang="en-GB"/>
          </a:p>
        </p:txBody>
      </p:sp>
    </p:spTree>
    <p:extLst>
      <p:ext uri="{BB962C8B-B14F-4D97-AF65-F5344CB8AC3E}">
        <p14:creationId xmlns:p14="http://schemas.microsoft.com/office/powerpoint/2010/main" val="11768181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hemeOverride" Target="../theme/themeOverride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12.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13.x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5.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7.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8.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381421593"/>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495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p:spPr>
        <p:txBody>
          <a:bodyPr/>
          <a:lstStyle>
            <a:lvl1pPr>
              <a:defRPr sz="4000"/>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48735853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266367896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35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73511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5667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390486976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46709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240092021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1305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0179613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483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83161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93457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87822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4948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463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91082325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2706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26434385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4198377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extLst>
              <p:ext uri="{D42A27DB-BD31-4B8C-83A1-F6EECF244321}">
                <p14:modId xmlns:p14="http://schemas.microsoft.com/office/powerpoint/2010/main" val="3352196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53" imgH="353" progId="TCLayout.ActiveDocument.1">
                  <p:embed/>
                </p:oleObj>
              </mc:Choice>
              <mc:Fallback>
                <p:oleObj name="think-cell Slide" r:id="rId19" imgW="353" imgH="353"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r>
              <a:rPr lang="en-US"/>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p:custDataLst>
              <p:tags r:id="rId17"/>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p:custDataLst>
              <p:tags r:id="rId18"/>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43993882"/>
      </p:ext>
    </p:extLst>
  </p:cSld>
  <p:clrMap bg1="lt1" tx1="dk1" bg2="lt2" tx2="dk2" accent1="accent1" accent2="accent2" accent3="accent3" accent4="accent4" accent5="accent5" accent6="accent6" hlink="hlink" folHlink="folHlink"/>
  <p:sldLayoutIdLst>
    <p:sldLayoutId id="2147483695" r:id="rId1"/>
    <p:sldLayoutId id="2147483662" r:id="rId2"/>
    <p:sldLayoutId id="2147483663" r:id="rId3"/>
    <p:sldLayoutId id="2147483693" r:id="rId4"/>
    <p:sldLayoutId id="2147483678" r:id="rId5"/>
    <p:sldLayoutId id="2147483686" r:id="rId6"/>
    <p:sldLayoutId id="2147483691" r:id="rId7"/>
    <p:sldLayoutId id="2147483692" r:id="rId8"/>
    <p:sldLayoutId id="2147483683" r:id="rId9"/>
    <p:sldLayoutId id="2147483666" r:id="rId10"/>
    <p:sldLayoutId id="2147483667" r:id="rId11"/>
    <p:sldLayoutId id="2147483697" r:id="rId12"/>
    <p:sldLayoutId id="2147483694" r:id="rId13"/>
    <p:sldLayoutId id="2147483698" r:id="rId14"/>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userDrawn="1">
          <p15:clr>
            <a:srgbClr val="F26B43"/>
          </p15:clr>
        </p15:guide>
        <p15:guide id="2" pos="3840" userDrawn="1">
          <p15:clr>
            <a:srgbClr val="F26B43"/>
          </p15:clr>
        </p15:guide>
        <p15:guide id="3" pos="320" userDrawn="1">
          <p15:clr>
            <a:srgbClr val="F26B43"/>
          </p15:clr>
        </p15:guide>
        <p15:guide id="4" pos="7360" userDrawn="1">
          <p15:clr>
            <a:srgbClr val="F26B43"/>
          </p15:clr>
        </p15:guide>
        <p15:guide id="5" orient="horz" pos="319" userDrawn="1">
          <p15:clr>
            <a:srgbClr val="F26B43"/>
          </p15:clr>
        </p15:guide>
        <p15:guide id="6" orient="horz" pos="4001" userDrawn="1">
          <p15:clr>
            <a:srgbClr val="F26B43"/>
          </p15:clr>
        </p15:guide>
        <p15:guide id="7" orient="horz" pos="1200" userDrawn="1">
          <p15:clr>
            <a:srgbClr val="F26B43"/>
          </p15:clr>
        </p15:guide>
        <p15:guide id="8" orient="horz" pos="2160" userDrawn="1">
          <p15:clr>
            <a:srgbClr val="F26B43"/>
          </p15:clr>
        </p15:guide>
        <p15:guide id="9" pos="3761" userDrawn="1">
          <p15:clr>
            <a:srgbClr val="F26B43"/>
          </p15:clr>
        </p15:guide>
        <p15:guide id="10" pos="3920" userDrawn="1">
          <p15:clr>
            <a:srgbClr val="F26B43"/>
          </p15:clr>
        </p15:guide>
        <p15:guide id="11" pos="2718" userDrawn="1">
          <p15:clr>
            <a:srgbClr val="F26B43"/>
          </p15:clr>
        </p15:guide>
        <p15:guide id="12" pos="2560" userDrawn="1">
          <p15:clr>
            <a:srgbClr val="F26B43"/>
          </p15:clr>
        </p15:guide>
        <p15:guide id="13" pos="1518" userDrawn="1">
          <p15:clr>
            <a:srgbClr val="F26B43"/>
          </p15:clr>
        </p15:guide>
        <p15:guide id="14" pos="1360" userDrawn="1">
          <p15:clr>
            <a:srgbClr val="F26B43"/>
          </p15:clr>
        </p15:guide>
        <p15:guide id="15" pos="4961" userDrawn="1">
          <p15:clr>
            <a:srgbClr val="F26B43"/>
          </p15:clr>
        </p15:guide>
        <p15:guide id="16" pos="5120" userDrawn="1">
          <p15:clr>
            <a:srgbClr val="F26B43"/>
          </p15:clr>
        </p15:guide>
        <p15:guide id="17" pos="6163" userDrawn="1">
          <p15:clr>
            <a:srgbClr val="F26B43"/>
          </p15:clr>
        </p15:guide>
        <p15:guide id="18" pos="63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B205FCC-7DF1-410C-8C69-0B6BBFB019C7}"/>
              </a:ext>
            </a:extLst>
          </p:cNvPr>
          <p:cNvSpPr/>
          <p:nvPr/>
        </p:nvSpPr>
        <p:spPr>
          <a:xfrm>
            <a:off x="-14516" y="4992914"/>
            <a:ext cx="12206516" cy="18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 t="755" r="23" b="50107"/>
          <a:stretch/>
        </p:blipFill>
        <p:spPr bwMode="auto">
          <a:xfrm>
            <a:off x="-59700" y="-1"/>
            <a:ext cx="12245246" cy="393644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2" y="2766645"/>
            <a:ext cx="6239379" cy="1446353"/>
            <a:chOff x="438676" y="5077006"/>
            <a:chExt cx="5593309" cy="1446353"/>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5593309" cy="1155810"/>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77006"/>
              <a:ext cx="5362595"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FFFFFE"/>
                  </a:solidFill>
                  <a:effectLst/>
                  <a:latin typeface="Calibri" panose="020F0502020204030204" pitchFamily="34" charset="0"/>
                </a:rPr>
                <a:t>Los derechos</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humanos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1" name="Text Box 12">
            <a:extLst>
              <a:ext uri="{FF2B5EF4-FFF2-40B4-BE49-F238E27FC236}">
                <a16:creationId xmlns:a16="http://schemas.microsoft.com/office/drawing/2014/main" id="{8A889705-826F-4E1D-98E9-D019463EE526}"/>
              </a:ext>
            </a:extLst>
          </p:cNvPr>
          <p:cNvSpPr txBox="1">
            <a:spLocks noChangeArrowheads="1"/>
          </p:cNvSpPr>
          <p:nvPr/>
        </p:nvSpPr>
        <p:spPr bwMode="auto">
          <a:xfrm>
            <a:off x="395132" y="4231291"/>
            <a:ext cx="7388991" cy="12103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00B0F0"/>
                </a:solidFill>
                <a:latin typeface="Calibri" panose="020F0502020204030204" pitchFamily="34" charset="0"/>
              </a:rPr>
              <a:t>Formación</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básica</a:t>
            </a:r>
            <a:r>
              <a:rPr lang="en-GB" altLang="en-US" sz="3000" dirty="0">
                <a:solidFill>
                  <a:srgbClr val="00B0F0"/>
                </a:solidFill>
                <a:latin typeface="Calibri" panose="020F0502020204030204" pitchFamily="34" charset="0"/>
              </a:rPr>
              <a:t> de </a:t>
            </a:r>
            <a:r>
              <a:rPr lang="en-GB" altLang="en-US" sz="3000" dirty="0" err="1">
                <a:solidFill>
                  <a:srgbClr val="00B0F0"/>
                </a:solidFill>
                <a:latin typeface="Calibri" panose="020F0502020204030204" pitchFamily="34" charset="0"/>
              </a:rPr>
              <a:t>QualityRights</a:t>
            </a:r>
            <a:r>
              <a:rPr lang="en-GB" altLang="en-US" sz="3000" dirty="0">
                <a:solidFill>
                  <a:srgbClr val="00B0F0"/>
                </a:solidFill>
                <a:latin typeface="Calibri" panose="020F0502020204030204" pitchFamily="34" charset="0"/>
              </a:rPr>
              <a:t> de la OMS: para </a:t>
            </a:r>
            <a:r>
              <a:rPr lang="en-GB" altLang="en-US" sz="3000" dirty="0" err="1">
                <a:solidFill>
                  <a:srgbClr val="00B0F0"/>
                </a:solidFill>
                <a:latin typeface="Calibri" panose="020F0502020204030204" pitchFamily="34" charset="0"/>
              </a:rPr>
              <a:t>todos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los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servicios</a:t>
            </a:r>
            <a:r>
              <a:rPr lang="en-GB" altLang="en-US" sz="3000" dirty="0">
                <a:solidFill>
                  <a:srgbClr val="00B0F0"/>
                </a:solidFill>
                <a:latin typeface="Calibri" panose="020F0502020204030204" pitchFamily="34" charset="0"/>
              </a:rPr>
              <a:t> y </a:t>
            </a:r>
            <a:r>
              <a:rPr lang="en-GB" altLang="en-US" sz="3000" dirty="0" err="1">
                <a:solidFill>
                  <a:srgbClr val="00B0F0"/>
                </a:solidFill>
                <a:latin typeface="Calibri" panose="020F0502020204030204" pitchFamily="34" charset="0"/>
              </a:rPr>
              <a:t>todas</a:t>
            </a:r>
            <a:r>
              <a:rPr lang="en-GB" altLang="en-US" sz="3000" dirty="0">
                <a:solidFill>
                  <a:srgbClr val="00B0F0"/>
                </a:solidFill>
                <a:latin typeface="Calibri" panose="020F0502020204030204" pitchFamily="34" charset="0"/>
              </a:rPr>
              <a:t> las personas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460995" y="-1"/>
            <a:ext cx="3731005"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800" dirty="0" err="1">
                <a:solidFill>
                  <a:srgbClr val="FFFFFE"/>
                </a:solidFill>
                <a:latin typeface="Calibri" panose="020F0502020204030204" pitchFamily="34" charset="0"/>
              </a:rPr>
              <a:t>Diapositivas</a:t>
            </a:r>
            <a:r>
              <a:rPr lang="en-GB" altLang="en-US" sz="2800" dirty="0">
                <a:solidFill>
                  <a:srgbClr val="FFFFFE"/>
                </a:solidFill>
                <a:latin typeface="Calibri" panose="020F0502020204030204" pitchFamily="34" charset="0"/>
              </a:rPr>
              <a:t> del </a:t>
            </a:r>
            <a:r>
              <a:rPr lang="en-GB" altLang="en-US" sz="2800" dirty="0" err="1">
                <a:solidFill>
                  <a:srgbClr val="FFFFFE"/>
                </a:solidFill>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B158319C-2106-4198-8576-70841645B56D}"/>
              </a:ext>
            </a:extLst>
          </p:cNvPr>
          <p:cNvSpPr txBox="1">
            <a:spLocks noChangeArrowheads="1"/>
          </p:cNvSpPr>
          <p:nvPr/>
        </p:nvSpPr>
        <p:spPr bwMode="auto">
          <a:xfrm>
            <a:off x="11157084" y="3185587"/>
            <a:ext cx="1343025"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WHO/Heba Farid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Imatge 17">
            <a:extLst>
              <a:ext uri="{FF2B5EF4-FFF2-40B4-BE49-F238E27FC236}">
                <a16:creationId xmlns:a16="http://schemas.microsoft.com/office/drawing/2014/main" id="{7B9532B9-C660-79DB-2A22-36FF1462C4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93" y="5818171"/>
            <a:ext cx="2025434" cy="521194"/>
          </a:xfrm>
          <a:prstGeom prst="rect">
            <a:avLst/>
          </a:prstGeom>
        </p:spPr>
      </p:pic>
    </p:spTree>
    <p:extLst>
      <p:ext uri="{BB962C8B-B14F-4D97-AF65-F5344CB8AC3E}">
        <p14:creationId xmlns:p14="http://schemas.microsoft.com/office/powerpoint/2010/main" val="234741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4B302-75C3-0D4D-A3BA-ABDE9F30C0B1}"/>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5" name="Title 4">
            <a:extLst>
              <a:ext uri="{FF2B5EF4-FFF2-40B4-BE49-F238E27FC236}">
                <a16:creationId xmlns:a16="http://schemas.microsoft.com/office/drawing/2014/main" id="{EA1E28B0-F263-7249-82F6-187E5C3F5E87}"/>
              </a:ext>
            </a:extLst>
          </p:cNvPr>
          <p:cNvSpPr>
            <a:spLocks noGrp="1"/>
          </p:cNvSpPr>
          <p:nvPr>
            <p:ph type="title"/>
          </p:nvPr>
        </p:nvSpPr>
        <p:spPr/>
        <p:txBody>
          <a:bodyPr/>
          <a:lstStyle/>
          <a:p>
            <a:r>
              <a:rPr lang="es-ES" dirty="0"/>
              <a:t>Ejercicio 1.1: Todos nacemos libres e iguales -1 </a:t>
            </a:r>
            <a:endParaRPr lang="en-US" dirty="0"/>
          </a:p>
        </p:txBody>
      </p:sp>
      <p:sp>
        <p:nvSpPr>
          <p:cNvPr id="6" name="Content Placeholder 3">
            <a:extLst>
              <a:ext uri="{FF2B5EF4-FFF2-40B4-BE49-F238E27FC236}">
                <a16:creationId xmlns:a16="http://schemas.microsoft.com/office/drawing/2014/main" id="{8F260882-30AE-C148-AEDC-95AAAB4F2184}"/>
              </a:ext>
            </a:extLst>
          </p:cNvPr>
          <p:cNvSpPr>
            <a:spLocks noGrp="1"/>
          </p:cNvSpPr>
          <p:nvPr>
            <p:ph sz="quarter" idx="14"/>
          </p:nvPr>
        </p:nvSpPr>
        <p:spPr>
          <a:xfrm>
            <a:off x="507195" y="2760223"/>
            <a:ext cx="11174412" cy="583830"/>
          </a:xfrm>
        </p:spPr>
        <p:txBody>
          <a:bodyPr/>
          <a:lstStyle/>
          <a:p>
            <a:pPr marL="0" indent="0" algn="ctr">
              <a:buNone/>
            </a:pPr>
            <a:r>
              <a:rPr lang="es-ES" sz="2500" dirty="0"/>
              <a:t>¿Estáis de acuerdo con la afirmación siguiente? ¿O en desacuerdo? </a:t>
            </a:r>
          </a:p>
          <a:p>
            <a:pPr marL="0" indent="0" algn="ctr">
              <a:buNone/>
            </a:pPr>
            <a:r>
              <a:rPr lang="es-ES" sz="2500" b="1" dirty="0"/>
              <a:t> «Todos nacemos libres e iguales» </a:t>
            </a:r>
          </a:p>
        </p:txBody>
      </p:sp>
    </p:spTree>
    <p:extLst>
      <p:ext uri="{BB962C8B-B14F-4D97-AF65-F5344CB8AC3E}">
        <p14:creationId xmlns:p14="http://schemas.microsoft.com/office/powerpoint/2010/main" val="20030723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100</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871329"/>
            <a:ext cx="11174412" cy="4139857"/>
          </a:xfrm>
        </p:spPr>
        <p:txBody>
          <a:bodyPr/>
          <a:lstStyle/>
          <a:p>
            <a:pPr marL="0" indent="0" algn="just">
              <a:buNone/>
            </a:pPr>
            <a:r>
              <a:rPr lang="en-US" b="1" dirty="0" err="1"/>
              <a:t>Ejemplo</a:t>
            </a:r>
            <a:r>
              <a:rPr lang="en-US" b="1" dirty="0"/>
              <a:t> 5: Martin Luther King Jr.</a:t>
            </a:r>
          </a:p>
          <a:p>
            <a:pPr algn="just"/>
            <a:r>
              <a:rPr lang="es-ES" dirty="0"/>
              <a:t>Martin Luther King Jr. fue el líder del movimiento por los derechos civiles de los afroamericanos (véase a continuación). Hizo campaña por la igualdad de los derechos civiles para todos los estadounidenses, incluidos los afroamericanos, usando la desobediencia civil no violenta. En 1963, pronunció un influyente discurso («Tengo un sueño») para protestar contra la discriminación racial. Este discurso se hizo famoso en todo el mundo. En 1964 recibió el Premio Nobel de la Paz por su cometido. Fue asesinado en 1968. </a:t>
            </a:r>
          </a:p>
          <a:p>
            <a:pPr marL="0" indent="0" algn="just">
              <a:buNone/>
            </a:pPr>
            <a:endParaRPr lang="en-US" dirty="0"/>
          </a:p>
          <a:p>
            <a:pPr marL="0" indent="0" algn="just">
              <a:buNone/>
            </a:pPr>
            <a:endParaRPr lang="en-US" dirty="0"/>
          </a:p>
        </p:txBody>
      </p:sp>
      <p:sp>
        <p:nvSpPr>
          <p:cNvPr id="9"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- 6</a:t>
            </a:r>
          </a:p>
        </p:txBody>
      </p:sp>
      <p:sp>
        <p:nvSpPr>
          <p:cNvPr id="10"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a:t>Personas</a:t>
            </a:r>
          </a:p>
        </p:txBody>
      </p:sp>
    </p:spTree>
    <p:extLst>
      <p:ext uri="{BB962C8B-B14F-4D97-AF65-F5344CB8AC3E}">
        <p14:creationId xmlns:p14="http://schemas.microsoft.com/office/powerpoint/2010/main" val="4254348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101</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buNone/>
            </a:pPr>
            <a:r>
              <a:rPr lang="en-US" b="1" dirty="0" err="1"/>
              <a:t>Ejemplo</a:t>
            </a:r>
            <a:r>
              <a:rPr lang="en-US" b="1" dirty="0"/>
              <a:t> 1: </a:t>
            </a:r>
            <a:r>
              <a:rPr lang="es-ES" b="1" dirty="0"/>
              <a:t>Movimiento por los derechos civiles de los afroamericanos </a:t>
            </a:r>
            <a:endParaRPr lang="en-US" b="1" dirty="0"/>
          </a:p>
          <a:p>
            <a:pPr algn="just"/>
            <a:r>
              <a:rPr lang="es-ES" dirty="0"/>
              <a:t>En la década de 1960, la comunidad afroamericana en Estados Unidos continuó luchando para lograr los mismos derechos y combatir la privación de derechos, la segregación racial y la violencia inspirada en la raza que era común en los estados del sur. El uso de la protesta no violenta y la desobediencia civil dio lugar a la Ley de derechos civiles de 1964 y consiguió el derecho a voto para esta comunidad</a:t>
            </a:r>
            <a:r>
              <a:rPr lang="en-US" dirty="0"/>
              <a:t>.</a:t>
            </a:r>
          </a:p>
          <a:p>
            <a:pPr marL="0" indent="0">
              <a:buNone/>
            </a:pPr>
            <a:endParaRPr lang="en-US" dirty="0"/>
          </a:p>
        </p:txBody>
      </p:sp>
      <p:sp>
        <p:nvSpPr>
          <p:cNvPr id="8"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- 7</a:t>
            </a:r>
          </a:p>
        </p:txBody>
      </p:sp>
      <p:sp>
        <p:nvSpPr>
          <p:cNvPr id="9"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err="1"/>
              <a:t>Comunidades</a:t>
            </a:r>
            <a:endParaRPr lang="en-US" dirty="0"/>
          </a:p>
        </p:txBody>
      </p:sp>
    </p:spTree>
    <p:extLst>
      <p:ext uri="{BB962C8B-B14F-4D97-AF65-F5344CB8AC3E}">
        <p14:creationId xmlns:p14="http://schemas.microsoft.com/office/powerpoint/2010/main" val="23002800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102</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871330"/>
            <a:ext cx="11174412" cy="4139858"/>
          </a:xfrm>
        </p:spPr>
        <p:txBody>
          <a:bodyPr/>
          <a:lstStyle/>
          <a:p>
            <a:pPr marL="0" indent="0" algn="just">
              <a:buNone/>
            </a:pPr>
            <a:r>
              <a:rPr lang="en-US" b="1" dirty="0" err="1"/>
              <a:t>Ejemplo</a:t>
            </a:r>
            <a:r>
              <a:rPr lang="en-US" b="1" dirty="0"/>
              <a:t> 2: </a:t>
            </a:r>
            <a:r>
              <a:rPr lang="es-ES" b="1" dirty="0"/>
              <a:t>Movimiento de usuarios y supervivientes de psiquiatría </a:t>
            </a:r>
            <a:endParaRPr lang="en-US" b="1" dirty="0"/>
          </a:p>
          <a:p>
            <a:pPr algn="just"/>
            <a:r>
              <a:rPr lang="es-ES" dirty="0"/>
              <a:t>El movimiento de usuarios y supervivientes de psiquiatría se creó sobre todo en respuesta a los daños y los abusos de la psiquiatría. En las décadas de 1960 y 1970 en EE.UU., los antiguos «pacientes de salud mental» denunciaron públicamente el mal causado por los abusos en psiquiatría, como la violencia, el ingreso y el tratamiento forzado, el uso del aislamiento y las restricciones, y otras medidas coercitivas. Los antiguos «pacientes de salud mental» defendían la libre determinación y la plena participación en la sociedad. Este movimiento llevó a la creación de una ONG internacional como </a:t>
            </a:r>
            <a:r>
              <a:rPr lang="es-ES" dirty="0" err="1"/>
              <a:t>MindFreedom</a:t>
            </a:r>
            <a:r>
              <a:rPr lang="es-ES" dirty="0"/>
              <a:t> y la Red Mundial de Usuarios y Supervivientes de Psiquiatría. </a:t>
            </a:r>
          </a:p>
          <a:p>
            <a:pPr algn="just"/>
            <a:endParaRPr lang="en-US" dirty="0"/>
          </a:p>
        </p:txBody>
      </p:sp>
      <p:sp>
        <p:nvSpPr>
          <p:cNvPr id="8"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- 8</a:t>
            </a:r>
          </a:p>
        </p:txBody>
      </p:sp>
      <p:sp>
        <p:nvSpPr>
          <p:cNvPr id="10"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err="1"/>
              <a:t>Comunidades</a:t>
            </a:r>
            <a:endParaRPr lang="en-US" dirty="0"/>
          </a:p>
        </p:txBody>
      </p:sp>
    </p:spTree>
    <p:extLst>
      <p:ext uri="{BB962C8B-B14F-4D97-AF65-F5344CB8AC3E}">
        <p14:creationId xmlns:p14="http://schemas.microsoft.com/office/powerpoint/2010/main" val="1446501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103</a:t>
            </a:fld>
            <a:endParaRPr lang="en-US"/>
          </a:p>
        </p:txBody>
      </p:sp>
      <p:sp>
        <p:nvSpPr>
          <p:cNvPr id="3" name="Text Placeholder 2">
            <a:extLst>
              <a:ext uri="{FF2B5EF4-FFF2-40B4-BE49-F238E27FC236}">
                <a16:creationId xmlns:a16="http://schemas.microsoft.com/office/drawing/2014/main" id="{22FE5D4F-A0E0-094B-9A22-C0B2CBE95E9A}"/>
              </a:ext>
            </a:extLst>
          </p:cNvPr>
          <p:cNvSpPr>
            <a:spLocks noGrp="1"/>
          </p:cNvSpPr>
          <p:nvPr>
            <p:ph type="body" sz="quarter" idx="13"/>
          </p:nvPr>
        </p:nvSpPr>
        <p:spPr>
          <a:xfrm>
            <a:off x="552893" y="1371915"/>
            <a:ext cx="11128714" cy="393090"/>
          </a:xfrm>
        </p:spPr>
        <p:txBody>
          <a:bodyPr/>
          <a:lstStyle/>
          <a:p>
            <a:r>
              <a:rPr lang="en-US" dirty="0" err="1"/>
              <a:t>Gobiernos</a:t>
            </a:r>
            <a:endParaRPr lang="en-US" dirty="0"/>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35126"/>
            <a:ext cx="11174412" cy="4076062"/>
          </a:xfrm>
        </p:spPr>
        <p:txBody>
          <a:bodyPr/>
          <a:lstStyle/>
          <a:p>
            <a:r>
              <a:rPr lang="es-ES" dirty="0"/>
              <a:t>Los gobiernos son los principales responsables de proteger, respetar y cumplir los derechos humanos</a:t>
            </a:r>
            <a:r>
              <a:rPr lang="en-US" dirty="0"/>
              <a:t>. </a:t>
            </a:r>
          </a:p>
          <a:p>
            <a:r>
              <a:rPr lang="es-ES" dirty="0"/>
              <a:t>Los gobiernos del mundo han acordado defender los derechos que recoge la DUDH y otros tratados importantes de derechos humanos</a:t>
            </a:r>
            <a:r>
              <a:rPr lang="en-US" dirty="0"/>
              <a:t>. </a:t>
            </a:r>
          </a:p>
          <a:p>
            <a:r>
              <a:rPr lang="es-ES" dirty="0"/>
              <a:t>A pesar del papel de los gobiernos, las violaciones de los derechos humanos siguen siendo habituales en los países del mundo</a:t>
            </a:r>
            <a:r>
              <a:rPr lang="en-US" dirty="0"/>
              <a:t>.</a:t>
            </a:r>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- 9</a:t>
            </a:r>
          </a:p>
        </p:txBody>
      </p:sp>
    </p:spTree>
    <p:extLst>
      <p:ext uri="{BB962C8B-B14F-4D97-AF65-F5344CB8AC3E}">
        <p14:creationId xmlns:p14="http://schemas.microsoft.com/office/powerpoint/2010/main" val="3882091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104</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r>
              <a:rPr lang="es-ES" dirty="0"/>
              <a:t>Uno de los principales propósitos de las Naciones Unidas es «fomentar entre las naciones relaciones de amistad basadas en el respeto al principio de la igualdad de derechos y al de la libre determinación de los pueblos, y adoptar otras medidas adecuadas para fortalecer la paz universal»</a:t>
            </a:r>
            <a:r>
              <a:rPr lang="en-US" dirty="0"/>
              <a:t>. </a:t>
            </a:r>
          </a:p>
          <a:p>
            <a:r>
              <a:rPr lang="es-ES" dirty="0"/>
              <a:t>A través de la Oficina del Alto Comisariado para los Derechos Humanos, el Consejo de Derechos Humanos y otros organismos y mecanismos fundamentales, las Naciones Unidas trabajan para monitorizar, proteger y promover los derechos humanos en todo el mundo</a:t>
            </a:r>
            <a:r>
              <a:rPr lang="en-US" dirty="0"/>
              <a:t>. </a:t>
            </a:r>
          </a:p>
          <a:p>
            <a:pPr marL="0" indent="0">
              <a:buNone/>
            </a:pPr>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- 10</a:t>
            </a:r>
          </a:p>
        </p:txBody>
      </p:sp>
      <p:sp>
        <p:nvSpPr>
          <p:cNvPr id="9" name="Text Placeholder 2">
            <a:extLst>
              <a:ext uri="{FF2B5EF4-FFF2-40B4-BE49-F238E27FC236}">
                <a16:creationId xmlns:a16="http://schemas.microsoft.com/office/drawing/2014/main" id="{22FE5D4F-A0E0-094B-9A22-C0B2CBE95E9A}"/>
              </a:ext>
            </a:extLst>
          </p:cNvPr>
          <p:cNvSpPr>
            <a:spLocks noGrp="1"/>
          </p:cNvSpPr>
          <p:nvPr>
            <p:ph type="body" sz="quarter" idx="13"/>
          </p:nvPr>
        </p:nvSpPr>
        <p:spPr>
          <a:xfrm>
            <a:off x="552893" y="1371915"/>
            <a:ext cx="11128714" cy="393090"/>
          </a:xfrm>
        </p:spPr>
        <p:txBody>
          <a:bodyPr/>
          <a:lstStyle/>
          <a:p>
            <a:r>
              <a:rPr lang="es-ES" dirty="0"/>
              <a:t>Las Naciones Unidas </a:t>
            </a:r>
          </a:p>
        </p:txBody>
      </p:sp>
    </p:spTree>
    <p:extLst>
      <p:ext uri="{BB962C8B-B14F-4D97-AF65-F5344CB8AC3E}">
        <p14:creationId xmlns:p14="http://schemas.microsoft.com/office/powerpoint/2010/main" val="39786672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105</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74157" y="1828800"/>
            <a:ext cx="11107449" cy="4182388"/>
          </a:xfrm>
        </p:spPr>
        <p:txBody>
          <a:bodyPr/>
          <a:lstStyle/>
          <a:p>
            <a:r>
              <a:rPr lang="es-ES" sz="2000" dirty="0"/>
              <a:t>Se han fundado grupos para defender los derechos humanos en todo el mundo. Algunos ejemplos conocidos son</a:t>
            </a:r>
            <a:r>
              <a:rPr lang="en-US" sz="2000" dirty="0"/>
              <a:t>:</a:t>
            </a:r>
          </a:p>
          <a:p>
            <a:pPr lvl="2" fontAlgn="base"/>
            <a:r>
              <a:rPr lang="es-ES" dirty="0"/>
              <a:t>Amnistía Internacional </a:t>
            </a:r>
          </a:p>
          <a:p>
            <a:pPr lvl="2" fontAlgn="base"/>
            <a:r>
              <a:rPr lang="es-ES" dirty="0"/>
              <a:t>CBM </a:t>
            </a:r>
          </a:p>
          <a:p>
            <a:pPr lvl="2" fontAlgn="base"/>
            <a:r>
              <a:rPr lang="es-ES" dirty="0"/>
              <a:t>Human </a:t>
            </a:r>
            <a:r>
              <a:rPr lang="es-ES" dirty="0" err="1"/>
              <a:t>Rights</a:t>
            </a:r>
            <a:r>
              <a:rPr lang="es-ES" dirty="0"/>
              <a:t> </a:t>
            </a:r>
            <a:r>
              <a:rPr lang="es-ES" dirty="0" err="1"/>
              <a:t>Watch</a:t>
            </a:r>
            <a:r>
              <a:rPr lang="es-ES" dirty="0"/>
              <a:t> </a:t>
            </a:r>
          </a:p>
          <a:p>
            <a:pPr lvl="2" fontAlgn="base"/>
            <a:r>
              <a:rPr lang="es-ES" dirty="0"/>
              <a:t>Humanidad e Inclusión </a:t>
            </a:r>
            <a:endParaRPr lang="en-US" dirty="0"/>
          </a:p>
          <a:p>
            <a:r>
              <a:rPr lang="es-ES" sz="2000" dirty="0"/>
              <a:t>Estas organizaciones suelen estar formados por miembros individuales  y hacen campaña para respetar, proteger y cumplir los derechos humanos de las personas en todo el mundo. </a:t>
            </a:r>
          </a:p>
          <a:p>
            <a:r>
              <a:rPr lang="es-ES" sz="2000" dirty="0"/>
              <a:t>A menudo tienen una repercusión importante en los gobiernos, y su trabajo puede ser muy poderoso y traducirse en un cambio real</a:t>
            </a:r>
            <a:r>
              <a:rPr lang="en-US" sz="2000" dirty="0"/>
              <a:t>.</a:t>
            </a:r>
          </a:p>
          <a:p>
            <a:pPr marL="0" indent="0">
              <a:buNone/>
            </a:pPr>
            <a:endParaRPr lang="en-US" sz="2000"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- 11</a:t>
            </a:r>
          </a:p>
        </p:txBody>
      </p:sp>
      <p:sp>
        <p:nvSpPr>
          <p:cNvPr id="9" name="Text Placeholder 2">
            <a:extLst>
              <a:ext uri="{FF2B5EF4-FFF2-40B4-BE49-F238E27FC236}">
                <a16:creationId xmlns:a16="http://schemas.microsoft.com/office/drawing/2014/main" id="{22FE5D4F-A0E0-094B-9A22-C0B2CBE95E9A}"/>
              </a:ext>
            </a:extLst>
          </p:cNvPr>
          <p:cNvSpPr>
            <a:spLocks noGrp="1"/>
          </p:cNvSpPr>
          <p:nvPr>
            <p:ph type="body" sz="quarter" idx="13"/>
          </p:nvPr>
        </p:nvSpPr>
        <p:spPr>
          <a:xfrm>
            <a:off x="552893" y="1371915"/>
            <a:ext cx="11128714" cy="393090"/>
          </a:xfrm>
        </p:spPr>
        <p:txBody>
          <a:bodyPr/>
          <a:lstStyle/>
          <a:p>
            <a:r>
              <a:rPr lang="es-ES" dirty="0"/>
              <a:t>Grupos de defensa, ONG y organizaciones religiosas </a:t>
            </a:r>
          </a:p>
        </p:txBody>
      </p:sp>
    </p:spTree>
    <p:extLst>
      <p:ext uri="{BB962C8B-B14F-4D97-AF65-F5344CB8AC3E}">
        <p14:creationId xmlns:p14="http://schemas.microsoft.com/office/powerpoint/2010/main" val="217250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106</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¿Podéis pensar en defensores o grupos de defensa de los derechos humanos de vuestro país? </a:t>
            </a:r>
          </a:p>
          <a:p>
            <a:pPr marL="0" indent="0" algn="ctr">
              <a:buNone/>
            </a:pPr>
            <a:r>
              <a:rPr lang="es-ES" sz="2500" b="1" i="1" dirty="0"/>
              <a:t>¿Hay alguna institución nacional de derechos humanos en vuestro país?</a:t>
            </a:r>
            <a:r>
              <a:rPr lang="en-US" sz="2500" b="1" i="1" dirty="0"/>
              <a:t>? </a:t>
            </a:r>
          </a:p>
        </p:txBody>
      </p:sp>
      <p:sp>
        <p:nvSpPr>
          <p:cNvPr id="6"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- 12</a:t>
            </a:r>
          </a:p>
        </p:txBody>
      </p:sp>
    </p:spTree>
    <p:extLst>
      <p:ext uri="{BB962C8B-B14F-4D97-AF65-F5344CB8AC3E}">
        <p14:creationId xmlns:p14="http://schemas.microsoft.com/office/powerpoint/2010/main" val="20927503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6741D-4A6D-EE4F-AA6D-263A71865C04}"/>
              </a:ext>
            </a:extLst>
          </p:cNvPr>
          <p:cNvSpPr>
            <a:spLocks noGrp="1"/>
          </p:cNvSpPr>
          <p:nvPr>
            <p:ph type="sldNum" sz="quarter" idx="12"/>
          </p:nvPr>
        </p:nvSpPr>
        <p:spPr/>
        <p:txBody>
          <a:bodyPr/>
          <a:lstStyle/>
          <a:p>
            <a:fld id="{04260D4A-DEC1-45DD-8AB2-A3349BAAA59E}" type="slidenum">
              <a:rPr lang="en-US" smtClean="0"/>
              <a:pPr/>
              <a:t>107</a:t>
            </a:fld>
            <a:endParaRPr lang="en-US"/>
          </a:p>
        </p:txBody>
      </p:sp>
      <p:sp>
        <p:nvSpPr>
          <p:cNvPr id="4" name="Content Placeholder 3">
            <a:extLst>
              <a:ext uri="{FF2B5EF4-FFF2-40B4-BE49-F238E27FC236}">
                <a16:creationId xmlns:a16="http://schemas.microsoft.com/office/drawing/2014/main" id="{D8843342-852C-3341-B03D-3FE440742D1A}"/>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marL="0" indent="0" algn="ctr">
              <a:buNone/>
            </a:pPr>
            <a:r>
              <a:rPr lang="es-ES" sz="2500" b="1" i="1" dirty="0"/>
              <a:t>¿Cuáles son los tres puntos clave que habéis aprendido durante esta sesión? </a:t>
            </a:r>
            <a:endParaRPr lang="en-US" dirty="0"/>
          </a:p>
        </p:txBody>
      </p:sp>
      <p:sp>
        <p:nvSpPr>
          <p:cNvPr id="5" name="Title 4">
            <a:extLst>
              <a:ext uri="{FF2B5EF4-FFF2-40B4-BE49-F238E27FC236}">
                <a16:creationId xmlns:a16="http://schemas.microsoft.com/office/drawing/2014/main" id="{E645B53D-474A-C541-85A2-06B41EBB50E6}"/>
              </a:ext>
            </a:extLst>
          </p:cNvPr>
          <p:cNvSpPr>
            <a:spLocks noGrp="1"/>
          </p:cNvSpPr>
          <p:nvPr>
            <p:ph type="title"/>
          </p:nvPr>
        </p:nvSpPr>
        <p:spPr/>
        <p:txBody>
          <a:bodyPr/>
          <a:lstStyle/>
          <a:p>
            <a:r>
              <a:rPr lang="es-ES" dirty="0"/>
              <a:t>Finalizar la formación  -</a:t>
            </a:r>
            <a:r>
              <a:rPr lang="en-US" dirty="0"/>
              <a:t> 1 </a:t>
            </a:r>
          </a:p>
        </p:txBody>
      </p:sp>
    </p:spTree>
    <p:extLst>
      <p:ext uri="{BB962C8B-B14F-4D97-AF65-F5344CB8AC3E}">
        <p14:creationId xmlns:p14="http://schemas.microsoft.com/office/powerpoint/2010/main" val="17683176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6741D-4A6D-EE4F-AA6D-263A71865C04}"/>
              </a:ext>
            </a:extLst>
          </p:cNvPr>
          <p:cNvSpPr>
            <a:spLocks noGrp="1"/>
          </p:cNvSpPr>
          <p:nvPr>
            <p:ph type="sldNum" sz="quarter" idx="12"/>
          </p:nvPr>
        </p:nvSpPr>
        <p:spPr/>
        <p:txBody>
          <a:bodyPr/>
          <a:lstStyle/>
          <a:p>
            <a:fld id="{04260D4A-DEC1-45DD-8AB2-A3349BAAA59E}" type="slidenum">
              <a:rPr lang="en-US" smtClean="0"/>
              <a:pPr/>
              <a:t>108</a:t>
            </a:fld>
            <a:endParaRPr lang="en-US"/>
          </a:p>
        </p:txBody>
      </p:sp>
      <p:sp>
        <p:nvSpPr>
          <p:cNvPr id="4" name="Content Placeholder 3">
            <a:extLst>
              <a:ext uri="{FF2B5EF4-FFF2-40B4-BE49-F238E27FC236}">
                <a16:creationId xmlns:a16="http://schemas.microsoft.com/office/drawing/2014/main" id="{D8843342-852C-3341-B03D-3FE440742D1A}"/>
              </a:ext>
            </a:extLst>
          </p:cNvPr>
          <p:cNvSpPr>
            <a:spLocks noGrp="1"/>
          </p:cNvSpPr>
          <p:nvPr>
            <p:ph sz="quarter" idx="14"/>
          </p:nvPr>
        </p:nvSpPr>
        <p:spPr/>
        <p:txBody>
          <a:bodyPr/>
          <a:lstStyle/>
          <a:p>
            <a:r>
              <a:rPr lang="es-ES" sz="2000" dirty="0"/>
              <a:t>Puntos que tenéis que recordar: </a:t>
            </a:r>
          </a:p>
          <a:p>
            <a:pPr lvl="2" fontAlgn="base"/>
            <a:r>
              <a:rPr lang="es-ES" dirty="0"/>
              <a:t>Los derechos humanos son derechos básicos que tenemos simplemente porque somos humanos. </a:t>
            </a:r>
          </a:p>
          <a:p>
            <a:pPr lvl="2" fontAlgn="base"/>
            <a:r>
              <a:rPr lang="es-ES" dirty="0"/>
              <a:t>Todos nacemos con derechos humanos y nadie nos los debería quitar. </a:t>
            </a:r>
          </a:p>
          <a:p>
            <a:pPr lvl="2" fontAlgn="base"/>
            <a:r>
              <a:rPr lang="es-ES" dirty="0"/>
              <a:t>Algunos grupos o segmentos de la población pueden estar en mayor riesgo de sufrir violaciones de sus derechos humanos.  </a:t>
            </a:r>
          </a:p>
          <a:p>
            <a:pPr lvl="2" fontAlgn="base"/>
            <a:r>
              <a:rPr lang="es-ES" b="1" dirty="0"/>
              <a:t>Todos</a:t>
            </a:r>
            <a:r>
              <a:rPr lang="es-ES" dirty="0"/>
              <a:t> necesitamos respetar, proteger y cumplir los derechos humanos en todas partes: en casa, en la comunidad, en el ámbito sanitario y en cualquier otro entorno. </a:t>
            </a:r>
          </a:p>
          <a:p>
            <a:pPr lvl="2" fontAlgn="base"/>
            <a:r>
              <a:rPr lang="es-ES" dirty="0"/>
              <a:t>Todos tenemos un papel clave que ejercer en la promoción de los derechos humanos. </a:t>
            </a:r>
          </a:p>
          <a:p>
            <a:pPr lvl="2"/>
            <a:r>
              <a:rPr lang="es-ES" dirty="0"/>
              <a:t>En todo el mundo, los grupos de defensa, comunidades e individuos han trabajado para defender los derechos humanos</a:t>
            </a:r>
            <a:r>
              <a:rPr lang="en-US" dirty="0"/>
              <a:t>.</a:t>
            </a:r>
          </a:p>
          <a:p>
            <a:pPr marL="0" indent="0">
              <a:buNone/>
            </a:pPr>
            <a:endParaRPr lang="en-US" sz="2000" dirty="0"/>
          </a:p>
        </p:txBody>
      </p:sp>
      <p:sp>
        <p:nvSpPr>
          <p:cNvPr id="6" name="Title 4">
            <a:extLst>
              <a:ext uri="{FF2B5EF4-FFF2-40B4-BE49-F238E27FC236}">
                <a16:creationId xmlns:a16="http://schemas.microsoft.com/office/drawing/2014/main" id="{E645B53D-474A-C541-85A2-06B41EBB50E6}"/>
              </a:ext>
            </a:extLst>
          </p:cNvPr>
          <p:cNvSpPr>
            <a:spLocks noGrp="1"/>
          </p:cNvSpPr>
          <p:nvPr>
            <p:ph type="title"/>
          </p:nvPr>
        </p:nvSpPr>
        <p:spPr>
          <a:xfrm>
            <a:off x="507206" y="506412"/>
            <a:ext cx="9792000" cy="432000"/>
          </a:xfrm>
        </p:spPr>
        <p:txBody>
          <a:bodyPr/>
          <a:lstStyle/>
          <a:p>
            <a:r>
              <a:rPr lang="es-ES" dirty="0"/>
              <a:t>Finalizar la formación  -</a:t>
            </a:r>
            <a:r>
              <a:rPr lang="en-US" dirty="0"/>
              <a:t> 2 </a:t>
            </a:r>
          </a:p>
        </p:txBody>
      </p:sp>
    </p:spTree>
    <p:extLst>
      <p:ext uri="{BB962C8B-B14F-4D97-AF65-F5344CB8AC3E}">
        <p14:creationId xmlns:p14="http://schemas.microsoft.com/office/powerpoint/2010/main" val="26572084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109</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a:t>Reconocimientos</a:t>
            </a:r>
            <a:endParaRPr lang="en-US" dirty="0"/>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4481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96F0D-8A40-804C-94FD-2F8C1D167E5E}"/>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D8442376-B82C-7648-80A9-32C4A24FADB8}"/>
              </a:ext>
            </a:extLst>
          </p:cNvPr>
          <p:cNvSpPr>
            <a:spLocks noGrp="1"/>
          </p:cNvSpPr>
          <p:nvPr>
            <p:ph sz="quarter" idx="14"/>
          </p:nvPr>
        </p:nvSpPr>
        <p:spPr/>
        <p:txBody>
          <a:bodyPr/>
          <a:lstStyle/>
          <a:p>
            <a:endParaRPr lang="en-US" dirty="0"/>
          </a:p>
          <a:p>
            <a:r>
              <a:rPr lang="es-ES" dirty="0"/>
              <a:t>La afirmación «todos nacemos libres e iguales» es deliberadamente ambigua.</a:t>
            </a:r>
          </a:p>
          <a:p>
            <a:r>
              <a:rPr lang="es-ES" dirty="0"/>
              <a:t>Por un lado, en virtud de nuestra humanidad, todos nacemos libres e iguales.</a:t>
            </a:r>
          </a:p>
          <a:p>
            <a:r>
              <a:rPr lang="es-ES" dirty="0"/>
              <a:t>Por otro, en muchos casos el gobierno o la sociedad pueden negar a muchas personas el derecho a la libertad y a la igualdad.</a:t>
            </a:r>
          </a:p>
          <a:p>
            <a:r>
              <a:rPr lang="es-ES" dirty="0"/>
              <a:t>Los derechos humanos intentan asegurar que se respeten la libertad y la igualdad de todas las personas.</a:t>
            </a:r>
          </a:p>
          <a:p>
            <a:pPr marL="0" indent="0">
              <a:buNone/>
            </a:pPr>
            <a:endParaRPr lang="en-US" dirty="0"/>
          </a:p>
          <a:p>
            <a:endParaRPr lang="en-US" dirty="0"/>
          </a:p>
        </p:txBody>
      </p:sp>
      <p:sp>
        <p:nvSpPr>
          <p:cNvPr id="5" name="Title 4">
            <a:extLst>
              <a:ext uri="{FF2B5EF4-FFF2-40B4-BE49-F238E27FC236}">
                <a16:creationId xmlns:a16="http://schemas.microsoft.com/office/drawing/2014/main" id="{03B91CD3-73B1-B646-BEDC-BF82D821ED52}"/>
              </a:ext>
            </a:extLst>
          </p:cNvPr>
          <p:cNvSpPr>
            <a:spLocks noGrp="1"/>
          </p:cNvSpPr>
          <p:nvPr>
            <p:ph type="title"/>
          </p:nvPr>
        </p:nvSpPr>
        <p:spPr/>
        <p:txBody>
          <a:bodyPr/>
          <a:lstStyle/>
          <a:p>
            <a:r>
              <a:rPr lang="es-ES" dirty="0"/>
              <a:t>Ejercicio 1.1: Todos nacemos libres e iguales </a:t>
            </a:r>
            <a:r>
              <a:rPr lang="en-US" dirty="0"/>
              <a:t>- 2</a:t>
            </a:r>
          </a:p>
        </p:txBody>
      </p:sp>
    </p:spTree>
    <p:extLst>
      <p:ext uri="{BB962C8B-B14F-4D97-AF65-F5344CB8AC3E}">
        <p14:creationId xmlns:p14="http://schemas.microsoft.com/office/powerpoint/2010/main" val="88987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1A357-11B7-DF4A-BF1E-C32D3476FCFB}"/>
              </a:ext>
            </a:extLst>
          </p:cNvPr>
          <p:cNvSpPr>
            <a:spLocks noGrp="1"/>
          </p:cNvSpPr>
          <p:nvPr>
            <p:ph type="sldNum" sz="quarter" idx="12"/>
          </p:nvPr>
        </p:nvSpPr>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14138BC6-5C27-184A-8E72-D4E32DDAEE50}"/>
              </a:ext>
            </a:extLst>
          </p:cNvPr>
          <p:cNvSpPr>
            <a:spLocks noGrp="1"/>
          </p:cNvSpPr>
          <p:nvPr>
            <p:ph sz="quarter" idx="14"/>
          </p:nvPr>
        </p:nvSpPr>
        <p:spPr/>
        <p:txBody>
          <a:bodyPr/>
          <a:lstStyle/>
          <a:p>
            <a:pPr marL="0" indent="0">
              <a:buNone/>
            </a:pPr>
            <a:endParaRPr lang="en-US" dirty="0"/>
          </a:p>
          <a:p>
            <a:pPr marL="0" indent="0">
              <a:buNone/>
            </a:pPr>
            <a:r>
              <a:rPr lang="en-US" dirty="0" err="1"/>
              <a:t>Considerad</a:t>
            </a:r>
            <a:r>
              <a:rPr lang="en-US" dirty="0"/>
              <a:t>:</a:t>
            </a:r>
          </a:p>
          <a:p>
            <a:pPr lvl="0" fontAlgn="base"/>
            <a:r>
              <a:rPr lang="es-ES" dirty="0"/>
              <a:t>¿Qué es lo más importante para vosotros en la vida?</a:t>
            </a:r>
          </a:p>
          <a:p>
            <a:pPr lvl="0" fontAlgn="base"/>
            <a:r>
              <a:rPr lang="es-ES" dirty="0"/>
              <a:t>¿Qué es necesario para tener una buena vida?</a:t>
            </a:r>
          </a:p>
          <a:p>
            <a:endParaRPr lang="en-US" dirty="0"/>
          </a:p>
        </p:txBody>
      </p:sp>
      <p:sp>
        <p:nvSpPr>
          <p:cNvPr id="5" name="Title 4">
            <a:extLst>
              <a:ext uri="{FF2B5EF4-FFF2-40B4-BE49-F238E27FC236}">
                <a16:creationId xmlns:a16="http://schemas.microsoft.com/office/drawing/2014/main" id="{14C90941-1C64-B949-982B-693AB574F47C}"/>
              </a:ext>
            </a:extLst>
          </p:cNvPr>
          <p:cNvSpPr>
            <a:spLocks noGrp="1"/>
          </p:cNvSpPr>
          <p:nvPr>
            <p:ph type="title"/>
          </p:nvPr>
        </p:nvSpPr>
        <p:spPr/>
        <p:txBody>
          <a:bodyPr/>
          <a:lstStyle/>
          <a:p>
            <a:r>
              <a:rPr lang="es-ES" dirty="0"/>
              <a:t>Ejercicio 1.2: Tener una buena vida </a:t>
            </a:r>
            <a:endParaRPr lang="en-US" dirty="0"/>
          </a:p>
        </p:txBody>
      </p:sp>
    </p:spTree>
    <p:extLst>
      <p:ext uri="{BB962C8B-B14F-4D97-AF65-F5344CB8AC3E}">
        <p14:creationId xmlns:p14="http://schemas.microsoft.com/office/powerpoint/2010/main" val="77046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8248C-45E0-134B-83B4-2AF80C727D7D}"/>
              </a:ext>
            </a:extLst>
          </p:cNvPr>
          <p:cNvSpPr>
            <a:spLocks noGrp="1"/>
          </p:cNvSpPr>
          <p:nvPr>
            <p:ph type="sldNum" sz="quarter" idx="12"/>
          </p:nvPr>
        </p:nvSpPr>
        <p:spPr/>
        <p:txBody>
          <a:bodyPr/>
          <a:lstStyle/>
          <a:p>
            <a:fld id="{F169E07F-9A80-405D-B06A-876E4D356B83}" type="slidenum">
              <a:rPr lang="en-US" smtClean="0"/>
              <a:pPr/>
              <a:t>13</a:t>
            </a:fld>
            <a:endParaRPr lang="en-US"/>
          </a:p>
        </p:txBody>
      </p:sp>
      <p:sp>
        <p:nvSpPr>
          <p:cNvPr id="4" name="Title 3">
            <a:extLst>
              <a:ext uri="{FF2B5EF4-FFF2-40B4-BE49-F238E27FC236}">
                <a16:creationId xmlns:a16="http://schemas.microsoft.com/office/drawing/2014/main" id="{586FE32F-C0BD-F848-908A-83BF2C376E32}"/>
              </a:ext>
            </a:extLst>
          </p:cNvPr>
          <p:cNvSpPr>
            <a:spLocks noGrp="1"/>
          </p:cNvSpPr>
          <p:nvPr>
            <p:ph type="title"/>
          </p:nvPr>
        </p:nvSpPr>
        <p:spPr>
          <a:xfrm>
            <a:off x="507206" y="2313946"/>
            <a:ext cx="10954692" cy="535580"/>
          </a:xfrm>
        </p:spPr>
        <p:txBody>
          <a:bodyPr/>
          <a:lstStyle/>
          <a:p>
            <a:r>
              <a:rPr lang="es-ES" dirty="0"/>
              <a:t>Tema 2. ¿Qué son los derechos humanos?</a:t>
            </a:r>
          </a:p>
        </p:txBody>
      </p:sp>
    </p:spTree>
    <p:extLst>
      <p:ext uri="{BB962C8B-B14F-4D97-AF65-F5344CB8AC3E}">
        <p14:creationId xmlns:p14="http://schemas.microsoft.com/office/powerpoint/2010/main" val="160174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B41EF-EFCA-794F-AE74-BF9A8D685DAB}"/>
              </a:ext>
            </a:extLst>
          </p:cNvPr>
          <p:cNvSpPr>
            <a:spLocks noGrp="1"/>
          </p:cNvSpPr>
          <p:nvPr>
            <p:ph type="sldNum" sz="quarter" idx="12"/>
          </p:nvPr>
        </p:nvSpPr>
        <p:spPr/>
        <p:txBody>
          <a:bodyPr/>
          <a:lstStyle/>
          <a:p>
            <a:fld id="{04260D4A-DEC1-45DD-8AB2-A3349BAAA59E}" type="slidenum">
              <a:rPr lang="en-US" smtClean="0"/>
              <a:pPr/>
              <a:t>14</a:t>
            </a:fld>
            <a:endParaRPr lang="en-US"/>
          </a:p>
        </p:txBody>
      </p:sp>
      <p:sp>
        <p:nvSpPr>
          <p:cNvPr id="4" name="Content Placeholder 3">
            <a:extLst>
              <a:ext uri="{FF2B5EF4-FFF2-40B4-BE49-F238E27FC236}">
                <a16:creationId xmlns:a16="http://schemas.microsoft.com/office/drawing/2014/main" id="{0AFA0769-218D-2046-916B-CCF277B57A32}"/>
              </a:ext>
            </a:extLst>
          </p:cNvPr>
          <p:cNvSpPr>
            <a:spLocks noGrp="1"/>
          </p:cNvSpPr>
          <p:nvPr>
            <p:ph sz="quarter" idx="14"/>
          </p:nvPr>
        </p:nvSpPr>
        <p:spPr/>
        <p:txBody>
          <a:bodyPr/>
          <a:lstStyle/>
          <a:p>
            <a:pPr marL="0" indent="0" algn="ctr">
              <a:buNone/>
            </a:pPr>
            <a:r>
              <a:rPr lang="es-ES" sz="2500" b="1" i="1" dirty="0"/>
              <a:t>«Los derechos humanos son los no se deben sustraer a nadie» </a:t>
            </a:r>
          </a:p>
          <a:p>
            <a:pPr marL="0" indent="0">
              <a:buNone/>
            </a:pPr>
            <a:r>
              <a:rPr lang="es-ES" dirty="0"/>
              <a:t>Esta es una cita de René </a:t>
            </a:r>
            <a:r>
              <a:rPr lang="es-ES" dirty="0" err="1"/>
              <a:t>Cassin</a:t>
            </a:r>
            <a:r>
              <a:rPr lang="es-ES" dirty="0"/>
              <a:t>, uno de los redactores de la Declaración universal de los derechos humanos (DUDH).</a:t>
            </a:r>
          </a:p>
          <a:p>
            <a:endParaRPr lang="en-US" dirty="0"/>
          </a:p>
          <a:p>
            <a:r>
              <a:rPr lang="es-ES" dirty="0"/>
              <a:t>Los derechos humanos no son un regalo ni un privilegio. Los otros no nos los otorgan.</a:t>
            </a:r>
          </a:p>
          <a:p>
            <a:r>
              <a:rPr lang="es-ES" dirty="0"/>
              <a:t>Son derechos básicos que tenemos simplemente porque somos humanos. Son fundamentales para tener una buena vida y para prosperar.</a:t>
            </a:r>
          </a:p>
          <a:p>
            <a:endParaRPr lang="en-US" dirty="0"/>
          </a:p>
        </p:txBody>
      </p:sp>
      <p:sp>
        <p:nvSpPr>
          <p:cNvPr id="5" name="Title 4">
            <a:extLst>
              <a:ext uri="{FF2B5EF4-FFF2-40B4-BE49-F238E27FC236}">
                <a16:creationId xmlns:a16="http://schemas.microsoft.com/office/drawing/2014/main" id="{24B41652-FACC-6B40-9223-F6D2F973CC9D}"/>
              </a:ext>
            </a:extLst>
          </p:cNvPr>
          <p:cNvSpPr>
            <a:spLocks noGrp="1"/>
          </p:cNvSpPr>
          <p:nvPr>
            <p:ph type="title"/>
          </p:nvPr>
        </p:nvSpPr>
        <p:spPr/>
        <p:txBody>
          <a:bodyPr/>
          <a:lstStyle/>
          <a:p>
            <a:r>
              <a:rPr lang="es-ES" dirty="0"/>
              <a:t>Presentación: ¿Qué son los derechos humanos? </a:t>
            </a:r>
            <a:endParaRPr lang="en-US" dirty="0"/>
          </a:p>
        </p:txBody>
      </p:sp>
    </p:spTree>
    <p:extLst>
      <p:ext uri="{BB962C8B-B14F-4D97-AF65-F5344CB8AC3E}">
        <p14:creationId xmlns:p14="http://schemas.microsoft.com/office/powerpoint/2010/main" val="333006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68C742-E652-CC4F-99A9-9A11AF3C5E7B}"/>
              </a:ext>
            </a:extLst>
          </p:cNvPr>
          <p:cNvSpPr>
            <a:spLocks noGrp="1"/>
          </p:cNvSpPr>
          <p:nvPr>
            <p:ph type="sldNum" sz="quarter" idx="12"/>
          </p:nvPr>
        </p:nvSpPr>
        <p:spPr/>
        <p:txBody>
          <a:bodyPr/>
          <a:lstStyle/>
          <a:p>
            <a:fld id="{04260D4A-DEC1-45DD-8AB2-A3349BAAA59E}" type="slidenum">
              <a:rPr lang="en-US" smtClean="0"/>
              <a:pPr/>
              <a:t>15</a:t>
            </a:fld>
            <a:endParaRPr lang="en-US"/>
          </a:p>
        </p:txBody>
      </p:sp>
      <p:sp>
        <p:nvSpPr>
          <p:cNvPr id="5" name="Title 4">
            <a:extLst>
              <a:ext uri="{FF2B5EF4-FFF2-40B4-BE49-F238E27FC236}">
                <a16:creationId xmlns:a16="http://schemas.microsoft.com/office/drawing/2014/main" id="{1A50BE3A-382A-B84F-9621-48B50CF4DD22}"/>
              </a:ext>
            </a:extLst>
          </p:cNvPr>
          <p:cNvSpPr>
            <a:spLocks noGrp="1"/>
          </p:cNvSpPr>
          <p:nvPr>
            <p:ph type="title"/>
          </p:nvPr>
        </p:nvSpPr>
        <p:spPr>
          <a:xfrm>
            <a:off x="507206" y="506412"/>
            <a:ext cx="11188608" cy="429253"/>
          </a:xfrm>
        </p:spPr>
        <p:txBody>
          <a:bodyPr/>
          <a:lstStyle/>
          <a:p>
            <a:r>
              <a:rPr lang="es-ES" dirty="0"/>
              <a:t>¿Alguien sabe dónde se podría haber hecho esta fotografía? </a:t>
            </a:r>
          </a:p>
        </p:txBody>
      </p:sp>
      <p:pic>
        <p:nvPicPr>
          <p:cNvPr id="7" name="Picture 2">
            <a:extLst>
              <a:ext uri="{FF2B5EF4-FFF2-40B4-BE49-F238E27FC236}">
                <a16:creationId xmlns:a16="http://schemas.microsoft.com/office/drawing/2014/main" id="{9147506B-3EC8-1D47-ADE1-76F95726BA42}"/>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718197" y="1139825"/>
            <a:ext cx="6750844"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6D37C12-F08C-1444-AFDC-FC29ED8BE9F1}"/>
              </a:ext>
            </a:extLst>
          </p:cNvPr>
          <p:cNvSpPr txBox="1"/>
          <p:nvPr/>
        </p:nvSpPr>
        <p:spPr>
          <a:xfrm>
            <a:off x="1175067" y="5718175"/>
            <a:ext cx="8859520" cy="729430"/>
          </a:xfrm>
          <a:prstGeom prst="rect">
            <a:avLst/>
          </a:prstGeom>
          <a:noFill/>
        </p:spPr>
        <p:txBody>
          <a:bodyPr wrap="square" rtlCol="0">
            <a:spAutoFit/>
          </a:bodyPr>
          <a:lstStyle/>
          <a:p>
            <a:pPr>
              <a:lnSpc>
                <a:spcPct val="115000"/>
              </a:lnSpc>
            </a:pPr>
            <a:r>
              <a:rPr lang="en-GB" sz="1800" dirty="0">
                <a:ea typeface="SimSun" panose="02010600030101010101" pitchFamily="2" charset="-122"/>
                <a:cs typeface="Arial" panose="020B0604020202020204" pitchFamily="34" charset="0"/>
              </a:rPr>
              <a:t>Fuente: </a:t>
            </a:r>
            <a:r>
              <a:rPr lang="en-GB" sz="1800" i="1" dirty="0">
                <a:ea typeface="SimSun" panose="02010600030101010101" pitchFamily="2" charset="-122"/>
                <a:cs typeface="Arial" panose="020B0604020202020204" pitchFamily="34" charset="0"/>
              </a:rPr>
              <a:t>Lesson 1 Everyone Everywhere – Understanding human rights. </a:t>
            </a:r>
            <a:r>
              <a:rPr lang="en-GB" sz="1800" dirty="0">
                <a:ea typeface="SimSun" panose="02010600030101010101" pitchFamily="2" charset="-122"/>
                <a:cs typeface="Arial" panose="020B0604020202020204" pitchFamily="34" charset="0"/>
              </a:rPr>
              <a:t>(</a:t>
            </a:r>
            <a:r>
              <a:rPr lang="en-GB" sz="1800" dirty="0" err="1">
                <a:ea typeface="SimSun" panose="02010600030101010101" pitchFamily="2" charset="-122"/>
                <a:cs typeface="Arial" panose="020B0604020202020204" pitchFamily="34" charset="0"/>
              </a:rPr>
              <a:t>Presentación</a:t>
            </a:r>
            <a:r>
              <a:rPr lang="en-GB" sz="1800" dirty="0">
                <a:ea typeface="SimSun" panose="02010600030101010101" pitchFamily="2" charset="-122"/>
                <a:cs typeface="Arial" panose="020B0604020202020204" pitchFamily="34" charset="0"/>
              </a:rPr>
              <a:t> Power Point) Amnesty International UK. </a:t>
            </a:r>
            <a:endParaRPr lang="en-GB" sz="1800" dirty="0"/>
          </a:p>
        </p:txBody>
      </p:sp>
    </p:spTree>
    <p:extLst>
      <p:ext uri="{BB962C8B-B14F-4D97-AF65-F5344CB8AC3E}">
        <p14:creationId xmlns:p14="http://schemas.microsoft.com/office/powerpoint/2010/main" val="405786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313478-9D95-BA4C-A451-152728FECEC5}"/>
              </a:ext>
            </a:extLst>
          </p:cNvPr>
          <p:cNvSpPr>
            <a:spLocks noGrp="1"/>
          </p:cNvSpPr>
          <p:nvPr>
            <p:ph type="sldNum" sz="quarter" idx="12"/>
          </p:nvPr>
        </p:nvSpPr>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D74A5D28-54E4-0240-BA14-2264C6AD270D}"/>
              </a:ext>
            </a:extLst>
          </p:cNvPr>
          <p:cNvSpPr>
            <a:spLocks noGrp="1"/>
          </p:cNvSpPr>
          <p:nvPr>
            <p:ph sz="quarter" idx="14"/>
          </p:nvPr>
        </p:nvSpPr>
        <p:spPr/>
        <p:txBody>
          <a:bodyPr/>
          <a:lstStyle/>
          <a:p>
            <a:endParaRPr lang="en-US" dirty="0"/>
          </a:p>
          <a:p>
            <a:r>
              <a:rPr lang="es-ES" dirty="0"/>
              <a:t>Tras los horrores de la Segunda Guerra Mundial, los líderes del mundo se reunieron y crearon una nueva organización llamada </a:t>
            </a:r>
            <a:r>
              <a:rPr lang="es-ES" i="1" dirty="0"/>
              <a:t>Naciones Unidas</a:t>
            </a:r>
            <a:r>
              <a:rPr lang="es-ES" dirty="0"/>
              <a:t>. Su propósito era detener las guerras entre países y construir un mundo mejor</a:t>
            </a:r>
            <a:r>
              <a:rPr lang="en-US" dirty="0"/>
              <a:t>. </a:t>
            </a:r>
          </a:p>
          <a:p>
            <a:r>
              <a:rPr lang="es-ES" dirty="0"/>
              <a:t>Una de las primeras tareas de las Naciones Unidas fue preparar una lista de los derechos humanos pertenecientes a todos los seres humanos del mundo: la DUDH</a:t>
            </a:r>
            <a:r>
              <a:rPr lang="en-US" dirty="0"/>
              <a:t>.</a:t>
            </a:r>
          </a:p>
          <a:p>
            <a:r>
              <a:rPr lang="es-ES" dirty="0"/>
              <a:t>Los gobiernos del mundo prometieron que respetarían, protegerían y cumplirían los derechos que recoge la DUDH</a:t>
            </a:r>
            <a:r>
              <a:rPr lang="en-US" dirty="0"/>
              <a:t>. </a:t>
            </a:r>
          </a:p>
        </p:txBody>
      </p:sp>
      <p:sp>
        <p:nvSpPr>
          <p:cNvPr id="5" name="Title 4">
            <a:extLst>
              <a:ext uri="{FF2B5EF4-FFF2-40B4-BE49-F238E27FC236}">
                <a16:creationId xmlns:a16="http://schemas.microsoft.com/office/drawing/2014/main" id="{7E9F9377-B5B7-224F-9942-3530EB88E5EE}"/>
              </a:ext>
            </a:extLst>
          </p:cNvPr>
          <p:cNvSpPr>
            <a:spLocks noGrp="1"/>
          </p:cNvSpPr>
          <p:nvPr>
            <p:ph type="title"/>
          </p:nvPr>
        </p:nvSpPr>
        <p:spPr>
          <a:xfrm>
            <a:off x="507205" y="506412"/>
            <a:ext cx="11103547" cy="429253"/>
          </a:xfrm>
        </p:spPr>
        <p:txBody>
          <a:bodyPr/>
          <a:lstStyle/>
          <a:p>
            <a:r>
              <a:rPr lang="en-US" dirty="0"/>
              <a:t>¿</a:t>
            </a:r>
            <a:r>
              <a:rPr lang="en-US" dirty="0" err="1"/>
              <a:t>Cómo</a:t>
            </a:r>
            <a:r>
              <a:rPr lang="en-US" dirty="0"/>
              <a:t> se </a:t>
            </a:r>
            <a:r>
              <a:rPr lang="en-US" dirty="0" err="1"/>
              <a:t>creó</a:t>
            </a:r>
            <a:r>
              <a:rPr lang="en-US" dirty="0"/>
              <a:t> la </a:t>
            </a:r>
            <a:r>
              <a:rPr lang="en-US" dirty="0" err="1"/>
              <a:t>Declaración</a:t>
            </a:r>
            <a:r>
              <a:rPr lang="en-US" dirty="0"/>
              <a:t> Universal de </a:t>
            </a:r>
            <a:r>
              <a:rPr lang="en-US" dirty="0" err="1"/>
              <a:t>los</a:t>
            </a:r>
            <a:r>
              <a:rPr lang="en-US" dirty="0"/>
              <a:t> Derechos </a:t>
            </a:r>
            <a:r>
              <a:rPr lang="en-US" dirty="0" err="1"/>
              <a:t>Humanos</a:t>
            </a:r>
            <a:r>
              <a:rPr lang="en-US" dirty="0"/>
              <a:t>? - 1</a:t>
            </a:r>
          </a:p>
        </p:txBody>
      </p:sp>
    </p:spTree>
    <p:extLst>
      <p:ext uri="{BB962C8B-B14F-4D97-AF65-F5344CB8AC3E}">
        <p14:creationId xmlns:p14="http://schemas.microsoft.com/office/powerpoint/2010/main" val="342508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449D5-9AAB-3C45-87C1-91EF41B0527B}"/>
              </a:ext>
            </a:extLst>
          </p:cNvPr>
          <p:cNvSpPr>
            <a:spLocks noGrp="1"/>
          </p:cNvSpPr>
          <p:nvPr>
            <p:ph type="sldNum" sz="quarter" idx="12"/>
          </p:nvPr>
        </p:nvSpPr>
        <p:spPr/>
        <p:txBody>
          <a:bodyPr/>
          <a:lstStyle/>
          <a:p>
            <a:fld id="{04260D4A-DEC1-45DD-8AB2-A3349BAAA59E}" type="slidenum">
              <a:rPr lang="en-US" smtClean="0"/>
              <a:pPr/>
              <a:t>17</a:t>
            </a:fld>
            <a:endParaRPr lang="en-US"/>
          </a:p>
        </p:txBody>
      </p:sp>
      <p:sp>
        <p:nvSpPr>
          <p:cNvPr id="4" name="Content Placeholder 3">
            <a:extLst>
              <a:ext uri="{FF2B5EF4-FFF2-40B4-BE49-F238E27FC236}">
                <a16:creationId xmlns:a16="http://schemas.microsoft.com/office/drawing/2014/main" id="{0BF99C7A-E437-7048-992C-F908B507B094}"/>
              </a:ext>
            </a:extLst>
          </p:cNvPr>
          <p:cNvSpPr>
            <a:spLocks noGrp="1"/>
          </p:cNvSpPr>
          <p:nvPr>
            <p:ph sz="quarter" idx="14"/>
          </p:nvPr>
        </p:nvSpPr>
        <p:spPr/>
        <p:txBody>
          <a:bodyPr/>
          <a:lstStyle/>
          <a:p>
            <a:endParaRPr lang="en-US" dirty="0"/>
          </a:p>
          <a:p>
            <a:r>
              <a:rPr lang="es-ES" dirty="0"/>
              <a:t>La Declaración fue adoptada por la Asamblea General de las Naciones Unidas en 1948: 56 países de todo el mundo adoptaron un conjunto básico de derechos humanos</a:t>
            </a:r>
            <a:r>
              <a:rPr lang="en-US" dirty="0"/>
              <a:t>.</a:t>
            </a:r>
          </a:p>
          <a:p>
            <a:r>
              <a:rPr lang="es-ES" dirty="0"/>
              <a:t>La DUDH no es originalmente un documento jurídicamente vinculante pero, con los años, se considera que se ha acabado convirtiendo en una </a:t>
            </a:r>
            <a:r>
              <a:rPr lang="es-ES" b="1" u="sng" dirty="0"/>
              <a:t>ley internacional consuetudinaria vinculante</a:t>
            </a:r>
            <a:r>
              <a:rPr lang="es-ES" dirty="0"/>
              <a:t>, que significa que los gobiernos están obligados a respetarla</a:t>
            </a:r>
            <a:r>
              <a:rPr lang="en-US" dirty="0"/>
              <a:t>.</a:t>
            </a:r>
          </a:p>
          <a:p>
            <a:r>
              <a:rPr lang="es-ES" dirty="0"/>
              <a:t>Es importante señalar que la DUDH fue adoptada y ratificada por países de renta alta, media y baja de todo el mundo</a:t>
            </a:r>
            <a:r>
              <a:rPr lang="en-US" dirty="0"/>
              <a:t>. </a:t>
            </a:r>
          </a:p>
          <a:p>
            <a:endParaRPr lang="en-US" dirty="0"/>
          </a:p>
          <a:p>
            <a:endParaRPr lang="en-US" dirty="0"/>
          </a:p>
        </p:txBody>
      </p:sp>
      <p:sp>
        <p:nvSpPr>
          <p:cNvPr id="5" name="Title 4">
            <a:extLst>
              <a:ext uri="{FF2B5EF4-FFF2-40B4-BE49-F238E27FC236}">
                <a16:creationId xmlns:a16="http://schemas.microsoft.com/office/drawing/2014/main" id="{C984227B-9E02-804E-BB23-BCB51EFC5C13}"/>
              </a:ext>
            </a:extLst>
          </p:cNvPr>
          <p:cNvSpPr>
            <a:spLocks noGrp="1"/>
          </p:cNvSpPr>
          <p:nvPr>
            <p:ph type="title"/>
          </p:nvPr>
        </p:nvSpPr>
        <p:spPr>
          <a:xfrm>
            <a:off x="507206" y="506412"/>
            <a:ext cx="11188608" cy="365458"/>
          </a:xfrm>
        </p:spPr>
        <p:txBody>
          <a:bodyPr/>
          <a:lstStyle/>
          <a:p>
            <a:r>
              <a:rPr lang="en-US" dirty="0"/>
              <a:t>¿</a:t>
            </a:r>
            <a:r>
              <a:rPr lang="en-US" dirty="0" err="1"/>
              <a:t>Cómo</a:t>
            </a:r>
            <a:r>
              <a:rPr lang="en-US" dirty="0"/>
              <a:t> se </a:t>
            </a:r>
            <a:r>
              <a:rPr lang="en-US" dirty="0" err="1"/>
              <a:t>creó</a:t>
            </a:r>
            <a:r>
              <a:rPr lang="en-US" dirty="0"/>
              <a:t> la </a:t>
            </a:r>
            <a:r>
              <a:rPr lang="en-US" dirty="0" err="1"/>
              <a:t>Declaración</a:t>
            </a:r>
            <a:r>
              <a:rPr lang="en-US" dirty="0"/>
              <a:t> Universal de </a:t>
            </a:r>
            <a:r>
              <a:rPr lang="en-US" dirty="0" err="1"/>
              <a:t>los</a:t>
            </a:r>
            <a:r>
              <a:rPr lang="en-US" dirty="0"/>
              <a:t> Derechos </a:t>
            </a:r>
            <a:r>
              <a:rPr lang="en-US" dirty="0" err="1"/>
              <a:t>Humanos</a:t>
            </a:r>
            <a:r>
              <a:rPr lang="en-US" dirty="0"/>
              <a:t>? - 2</a:t>
            </a:r>
          </a:p>
        </p:txBody>
      </p:sp>
    </p:spTree>
    <p:extLst>
      <p:ext uri="{BB962C8B-B14F-4D97-AF65-F5344CB8AC3E}">
        <p14:creationId xmlns:p14="http://schemas.microsoft.com/office/powerpoint/2010/main" val="290386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C53A0-249B-A64D-9335-4406318C9374}"/>
              </a:ext>
            </a:extLst>
          </p:cNvPr>
          <p:cNvSpPr>
            <a:spLocks noGrp="1"/>
          </p:cNvSpPr>
          <p:nvPr>
            <p:ph type="sldNum" sz="quarter" idx="12"/>
          </p:nvPr>
        </p:nvSpPr>
        <p:spPr/>
        <p:txBody>
          <a:bodyPr/>
          <a:lstStyle/>
          <a:p>
            <a:fld id="{04260D4A-DEC1-45DD-8AB2-A3349BAAA59E}" type="slidenum">
              <a:rPr lang="en-US" smtClean="0"/>
              <a:pPr/>
              <a:t>18</a:t>
            </a:fld>
            <a:endParaRPr lang="en-US"/>
          </a:p>
        </p:txBody>
      </p:sp>
      <p:sp>
        <p:nvSpPr>
          <p:cNvPr id="4" name="Content Placeholder 3">
            <a:extLst>
              <a:ext uri="{FF2B5EF4-FFF2-40B4-BE49-F238E27FC236}">
                <a16:creationId xmlns:a16="http://schemas.microsoft.com/office/drawing/2014/main" id="{C10C62AA-CAAC-2845-9D64-AA82EB4EEED6}"/>
              </a:ext>
            </a:extLst>
          </p:cNvPr>
          <p:cNvSpPr>
            <a:spLocks noGrp="1"/>
          </p:cNvSpPr>
          <p:nvPr>
            <p:ph sz="quarter" idx="14"/>
          </p:nvPr>
        </p:nvSpPr>
        <p:spPr>
          <a:xfrm>
            <a:off x="507195" y="1084521"/>
            <a:ext cx="11174412" cy="4547530"/>
          </a:xfrm>
        </p:spPr>
        <p:txBody>
          <a:bodyPr/>
          <a:lstStyle/>
          <a:p>
            <a:r>
              <a:rPr lang="en-US" sz="1900" dirty="0" err="1"/>
              <a:t>En</a:t>
            </a:r>
            <a:r>
              <a:rPr lang="en-US" sz="1900" dirty="0"/>
              <a:t> 1966, </a:t>
            </a:r>
            <a:r>
              <a:rPr lang="en-US" sz="1900" dirty="0" err="1"/>
              <a:t>los</a:t>
            </a:r>
            <a:r>
              <a:rPr lang="en-US" sz="1900" dirty="0"/>
              <a:t> </a:t>
            </a:r>
            <a:r>
              <a:rPr lang="en-US" sz="1900" dirty="0" err="1"/>
              <a:t>miembros</a:t>
            </a:r>
            <a:r>
              <a:rPr lang="en-US" sz="1900" dirty="0"/>
              <a:t> de las </a:t>
            </a:r>
            <a:r>
              <a:rPr lang="en-US" sz="1900" dirty="0" err="1"/>
              <a:t>Naciones</a:t>
            </a:r>
            <a:r>
              <a:rPr lang="en-US" sz="1900" dirty="0"/>
              <a:t> </a:t>
            </a:r>
            <a:r>
              <a:rPr lang="en-US" sz="1900" dirty="0" err="1"/>
              <a:t>Unidas</a:t>
            </a:r>
            <a:r>
              <a:rPr lang="en-US" sz="1900" dirty="0"/>
              <a:t> </a:t>
            </a:r>
            <a:r>
              <a:rPr lang="en-US" sz="1900" dirty="0" err="1"/>
              <a:t>redactaron</a:t>
            </a:r>
            <a:r>
              <a:rPr lang="en-US" sz="1900" dirty="0"/>
              <a:t> dos </a:t>
            </a:r>
            <a:r>
              <a:rPr lang="en-US" sz="1900" dirty="0" err="1"/>
              <a:t>tratados</a:t>
            </a:r>
            <a:r>
              <a:rPr lang="en-US" sz="1900" dirty="0"/>
              <a:t> </a:t>
            </a:r>
            <a:r>
              <a:rPr lang="en-US" sz="1900" dirty="0" err="1"/>
              <a:t>importantes</a:t>
            </a:r>
            <a:r>
              <a:rPr lang="en-US" sz="1900" dirty="0"/>
              <a:t>: </a:t>
            </a:r>
          </a:p>
          <a:p>
            <a:pPr lvl="2"/>
            <a:r>
              <a:rPr lang="es-ES" sz="1900" dirty="0"/>
              <a:t>el Pacto Internacional de Derechos Civiles y Políticos (PIDCP) </a:t>
            </a:r>
          </a:p>
          <a:p>
            <a:pPr lvl="2"/>
            <a:r>
              <a:rPr lang="es-ES" sz="1900" dirty="0"/>
              <a:t>el Pacto Internacional de Derechos Económicos, Sociales y Culturales (PIDESC) </a:t>
            </a:r>
            <a:r>
              <a:rPr lang="en-US" sz="1900" dirty="0"/>
              <a:t> </a:t>
            </a:r>
          </a:p>
          <a:p>
            <a:r>
              <a:rPr lang="es-ES" sz="1900" dirty="0"/>
              <a:t>En consecuencia, gobiernos de todo el mundo tienen la obligación de proteger los derechos humanos de sus ciudadanos</a:t>
            </a:r>
            <a:r>
              <a:rPr lang="en-US" sz="1900" dirty="0"/>
              <a:t>. </a:t>
            </a:r>
          </a:p>
          <a:p>
            <a:r>
              <a:rPr lang="es-ES" sz="1900" dirty="0"/>
              <a:t>También se han adoptado otros tratados para ofrecer protecciones específicas a ciertos grupos de personas, por ejemplo:</a:t>
            </a:r>
          </a:p>
          <a:p>
            <a:pPr lvl="2"/>
            <a:r>
              <a:rPr lang="es-ES" sz="1900" dirty="0"/>
              <a:t>La Convención sobre los derechos de la infancia (CDI); </a:t>
            </a:r>
          </a:p>
          <a:p>
            <a:pPr lvl="2"/>
            <a:r>
              <a:rPr lang="es-ES" sz="1900" dirty="0"/>
              <a:t>La Convención sobre la eliminación de todas las formas de discriminación contra la mujer (CEDAW), y  </a:t>
            </a:r>
          </a:p>
          <a:p>
            <a:pPr lvl="2"/>
            <a:r>
              <a:rPr lang="es-ES" sz="1900" dirty="0"/>
              <a:t>la Convención sobre los derechos de las personas con discapacidad (CDPD), </a:t>
            </a:r>
            <a:r>
              <a:rPr lang="es-ES" sz="1900" b="1" dirty="0"/>
              <a:t>que analizaremos más adelante y en más detalle durante la formación. </a:t>
            </a:r>
          </a:p>
          <a:p>
            <a:pPr marL="530225" lvl="3" indent="0">
              <a:buNone/>
            </a:pPr>
            <a:r>
              <a:rPr lang="es-ES" sz="1900" dirty="0"/>
              <a:t>Muchos países protegen los derechos humanos en su legislación nacional (por ejemplo, en la carta de derechos o en la constitución nacional correspondiente)</a:t>
            </a:r>
            <a:endParaRPr lang="en-US" sz="1900" dirty="0"/>
          </a:p>
        </p:txBody>
      </p:sp>
      <p:sp>
        <p:nvSpPr>
          <p:cNvPr id="5" name="Title 4">
            <a:extLst>
              <a:ext uri="{FF2B5EF4-FFF2-40B4-BE49-F238E27FC236}">
                <a16:creationId xmlns:a16="http://schemas.microsoft.com/office/drawing/2014/main" id="{66D9B542-49DE-1A41-B051-70E9E2FB8531}"/>
              </a:ext>
            </a:extLst>
          </p:cNvPr>
          <p:cNvSpPr>
            <a:spLocks noGrp="1"/>
          </p:cNvSpPr>
          <p:nvPr>
            <p:ph type="title"/>
          </p:nvPr>
        </p:nvSpPr>
        <p:spPr/>
        <p:txBody>
          <a:bodyPr/>
          <a:lstStyle/>
          <a:p>
            <a:r>
              <a:rPr lang="en-US" dirty="0"/>
              <a:t>Las </a:t>
            </a:r>
            <a:r>
              <a:rPr lang="en-US" dirty="0" err="1"/>
              <a:t>Naciones</a:t>
            </a:r>
            <a:r>
              <a:rPr lang="en-US" dirty="0"/>
              <a:t> </a:t>
            </a:r>
            <a:r>
              <a:rPr lang="en-US" dirty="0" err="1"/>
              <a:t>unidas</a:t>
            </a:r>
            <a:r>
              <a:rPr lang="en-US" dirty="0"/>
              <a:t> y </a:t>
            </a:r>
            <a:r>
              <a:rPr lang="en-US" dirty="0" err="1"/>
              <a:t>los</a:t>
            </a:r>
            <a:r>
              <a:rPr lang="en-US" dirty="0"/>
              <a:t> Derechos </a:t>
            </a:r>
            <a:r>
              <a:rPr lang="en-US" dirty="0" err="1"/>
              <a:t>Humanos</a:t>
            </a:r>
            <a:endParaRPr lang="en-US" dirty="0"/>
          </a:p>
        </p:txBody>
      </p:sp>
    </p:spTree>
    <p:extLst>
      <p:ext uri="{BB962C8B-B14F-4D97-AF65-F5344CB8AC3E}">
        <p14:creationId xmlns:p14="http://schemas.microsoft.com/office/powerpoint/2010/main" val="303678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B898D-2EC8-EB4B-B1AA-84A6A79D5487}"/>
              </a:ext>
            </a:extLst>
          </p:cNvPr>
          <p:cNvSpPr>
            <a:spLocks noGrp="1"/>
          </p:cNvSpPr>
          <p:nvPr>
            <p:ph type="sldNum" sz="quarter" idx="12"/>
          </p:nvPr>
        </p:nvSpPr>
        <p:spPr/>
        <p:txBody>
          <a:bodyPr/>
          <a:lstStyle/>
          <a:p>
            <a:fld id="{04260D4A-DEC1-45DD-8AB2-A3349BAAA59E}" type="slidenum">
              <a:rPr lang="en-US" smtClean="0"/>
              <a:pPr/>
              <a:t>19</a:t>
            </a:fld>
            <a:endParaRPr lang="en-US"/>
          </a:p>
        </p:txBody>
      </p:sp>
      <p:sp>
        <p:nvSpPr>
          <p:cNvPr id="4" name="Content Placeholder 3">
            <a:extLst>
              <a:ext uri="{FF2B5EF4-FFF2-40B4-BE49-F238E27FC236}">
                <a16:creationId xmlns:a16="http://schemas.microsoft.com/office/drawing/2014/main" id="{E333AB00-230D-0B49-B91A-74CA86EF7797}"/>
              </a:ext>
            </a:extLst>
          </p:cNvPr>
          <p:cNvSpPr>
            <a:spLocks noGrp="1"/>
          </p:cNvSpPr>
          <p:nvPr>
            <p:ph sz="quarter" idx="14"/>
          </p:nvPr>
        </p:nvSpPr>
        <p:spPr/>
        <p:txBody>
          <a:bodyPr/>
          <a:lstStyle/>
          <a:p>
            <a:pPr marL="0" indent="0">
              <a:buNone/>
            </a:pPr>
            <a:r>
              <a:rPr lang="es-ES" u="sng" dirty="0"/>
              <a:t>Cita 1: </a:t>
            </a:r>
            <a:r>
              <a:rPr lang="es-ES" dirty="0"/>
              <a:t>«Los derechos humanos están inscritos en el corazón de las personas; estaban mucho antes de que los legisladores redactaran la primera proclamación».</a:t>
            </a:r>
            <a:endParaRPr lang="en-US" dirty="0"/>
          </a:p>
          <a:p>
            <a:pPr marL="0" indent="0">
              <a:buNone/>
            </a:pPr>
            <a:r>
              <a:rPr lang="es-ES" u="sng" dirty="0"/>
              <a:t>Cita 2: </a:t>
            </a:r>
            <a:r>
              <a:rPr lang="es-ES" dirty="0"/>
              <a:t>«Protegiendo estos derechos, podemos ayudar a evitar muchos conflictos basados en la pobreza, la discriminación y la exclusión (social, económica y política) que afectan a la humanidad y destruyen décadas de actividades de desarrollo. Se tiene que romper este círculo vicioso de violaciones de los derechos humanos que han llevado a conflictos —los cuales, al mismo tiempo, llevan a más violaciones. Creo que solo podemos romperlo si garantizamos el respeto por todos los derechos humanos».</a:t>
            </a:r>
          </a:p>
          <a:p>
            <a:pPr marL="0" indent="0">
              <a:buNone/>
            </a:pPr>
            <a:r>
              <a:rPr lang="en-US" i="1" dirty="0"/>
              <a:t>- Mary Robinson, </a:t>
            </a:r>
            <a:r>
              <a:rPr lang="es-ES" i="1" dirty="0"/>
              <a:t>ex alta </a:t>
            </a:r>
            <a:r>
              <a:rPr lang="es-ES" i="1" dirty="0" err="1"/>
              <a:t>comisariada</a:t>
            </a:r>
            <a:r>
              <a:rPr lang="es-ES" i="1" dirty="0"/>
              <a:t> de las Naciones Unidas por los derechos humanos y ex presidenta de Irlanda.</a:t>
            </a:r>
            <a:endParaRPr lang="en-US" dirty="0"/>
          </a:p>
        </p:txBody>
      </p:sp>
      <p:sp>
        <p:nvSpPr>
          <p:cNvPr id="5" name="Title 4">
            <a:extLst>
              <a:ext uri="{FF2B5EF4-FFF2-40B4-BE49-F238E27FC236}">
                <a16:creationId xmlns:a16="http://schemas.microsoft.com/office/drawing/2014/main" id="{14A6B8FB-EFBE-F943-948C-C45D83C0825A}"/>
              </a:ext>
            </a:extLst>
          </p:cNvPr>
          <p:cNvSpPr>
            <a:spLocks noGrp="1"/>
          </p:cNvSpPr>
          <p:nvPr>
            <p:ph type="title"/>
          </p:nvPr>
        </p:nvSpPr>
        <p:spPr>
          <a:xfrm>
            <a:off x="507206" y="506411"/>
            <a:ext cx="11146078" cy="471783"/>
          </a:xfrm>
        </p:spPr>
        <p:txBody>
          <a:bodyPr/>
          <a:lstStyle/>
          <a:p>
            <a:r>
              <a:rPr lang="en-US" dirty="0"/>
              <a:t>Se ha </a:t>
            </a:r>
            <a:r>
              <a:rPr lang="en-US" dirty="0" err="1"/>
              <a:t>dicho</a:t>
            </a:r>
            <a:r>
              <a:rPr lang="en-US" dirty="0"/>
              <a:t> </a:t>
            </a:r>
            <a:r>
              <a:rPr lang="en-US" dirty="0" err="1"/>
              <a:t>en</a:t>
            </a:r>
            <a:r>
              <a:rPr lang="en-US" dirty="0"/>
              <a:t> </a:t>
            </a:r>
            <a:r>
              <a:rPr lang="en-US" dirty="0" err="1"/>
              <a:t>relación</a:t>
            </a:r>
            <a:r>
              <a:rPr lang="en-US" dirty="0"/>
              <a:t> a </a:t>
            </a:r>
            <a:r>
              <a:rPr lang="en-US" dirty="0" err="1"/>
              <a:t>los</a:t>
            </a:r>
            <a:r>
              <a:rPr lang="en-US" dirty="0"/>
              <a:t> Derechos </a:t>
            </a:r>
            <a:r>
              <a:rPr lang="en-US" dirty="0" err="1"/>
              <a:t>Humanos</a:t>
            </a:r>
            <a:r>
              <a:rPr lang="en-US" dirty="0"/>
              <a:t> - 1 </a:t>
            </a:r>
          </a:p>
        </p:txBody>
      </p:sp>
    </p:spTree>
    <p:extLst>
      <p:ext uri="{BB962C8B-B14F-4D97-AF65-F5344CB8AC3E}">
        <p14:creationId xmlns:p14="http://schemas.microsoft.com/office/powerpoint/2010/main" val="3205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0AD52-2EFB-49E4-91F4-435D0696F08C}"/>
              </a:ext>
            </a:extLst>
          </p:cNvPr>
          <p:cNvSpPr>
            <a:spLocks noGrp="1"/>
          </p:cNvSpPr>
          <p:nvPr>
            <p:ph type="sldNum" sz="quarter" idx="12"/>
          </p:nvPr>
        </p:nvSpPr>
        <p:spPr/>
        <p:txBody>
          <a:bodyPr/>
          <a:lstStyle/>
          <a:p>
            <a:fld id="{04260D4A-DEC1-45DD-8AB2-A3349BAAA59E}" type="slidenum">
              <a:rPr lang="en-US" smtClean="0"/>
              <a:pPr/>
              <a:t>2</a:t>
            </a:fld>
            <a:endParaRPr lang="en-US"/>
          </a:p>
        </p:txBody>
      </p:sp>
      <p:sp>
        <p:nvSpPr>
          <p:cNvPr id="9" name="QuadreDeText 8">
            <a:extLst>
              <a:ext uri="{FF2B5EF4-FFF2-40B4-BE49-F238E27FC236}">
                <a16:creationId xmlns:a16="http://schemas.microsoft.com/office/drawing/2014/main" id="{05386DC2-8B2C-72D0-0566-300D6A404C17}"/>
              </a:ext>
            </a:extLst>
          </p:cNvPr>
          <p:cNvSpPr txBox="1"/>
          <p:nvPr/>
        </p:nvSpPr>
        <p:spPr>
          <a:xfrm>
            <a:off x="609599" y="433730"/>
            <a:ext cx="10807337" cy="5401479"/>
          </a:xfrm>
          <a:prstGeom prst="rect">
            <a:avLst/>
          </a:prstGeom>
          <a:noFill/>
        </p:spPr>
        <p:txBody>
          <a:bodyPr wrap="square">
            <a:spAutoFit/>
          </a:bodyPr>
          <a:lstStyle/>
          <a:p>
            <a:endParaRPr lang="es-ES" sz="1400" dirty="0"/>
          </a:p>
          <a:p>
            <a:r>
              <a:rPr lang="es-ES" sz="1400" b="1" dirty="0"/>
              <a:t>2022, ©Generalitat de Catalunya</a:t>
            </a:r>
          </a:p>
          <a:p>
            <a:endParaRPr lang="es-ES" sz="1400" dirty="0"/>
          </a:p>
          <a:p>
            <a:endParaRPr lang="es-ES" sz="1400" dirty="0"/>
          </a:p>
          <a:p>
            <a:endParaRPr lang="es-ES" sz="1400" dirty="0"/>
          </a:p>
          <a:p>
            <a:r>
              <a:rPr lang="es-ES" sz="1400" dirty="0"/>
              <a:t>Esta publicación es una traducción, de acuerdo con la licencia de Creative </a:t>
            </a:r>
            <a:r>
              <a:rPr lang="es-ES" sz="1400" dirty="0" err="1"/>
              <a:t>Commons</a:t>
            </a:r>
            <a:r>
              <a:rPr lang="es-ES" sz="1400" dirty="0"/>
              <a:t> CC BY-NC-SA 3.0  IGO, del texto original de la OMS escrito en inglés.</a:t>
            </a:r>
          </a:p>
          <a:p>
            <a:endParaRPr lang="es-ES" sz="1400" dirty="0"/>
          </a:p>
          <a:p>
            <a:r>
              <a:rPr lang="es-ES" sz="1400" dirty="0"/>
              <a:t>Esta traducción no es obra de la OMS, y por tanto no se hace responsable del contenido ni de la exactitud de la traducción. La edición original en inglés Human </a:t>
            </a:r>
            <a:r>
              <a:rPr lang="es-ES" sz="1400" dirty="0" err="1"/>
              <a:t>rights</a:t>
            </a:r>
            <a:r>
              <a:rPr lang="es-ES" sz="1400" dirty="0"/>
              <a:t>. WHO </a:t>
            </a:r>
            <a:r>
              <a:rPr lang="es-ES" sz="1400" dirty="0" err="1"/>
              <a:t>QualityRights</a:t>
            </a:r>
            <a:r>
              <a:rPr lang="es-ES" sz="1400" dirty="0"/>
              <a:t> Core training - </a:t>
            </a:r>
            <a:r>
              <a:rPr lang="es-ES" sz="1400" dirty="0" err="1"/>
              <a:t>for</a:t>
            </a:r>
            <a:r>
              <a:rPr lang="es-ES" sz="1400" dirty="0"/>
              <a:t> </a:t>
            </a:r>
            <a:r>
              <a:rPr lang="es-ES" sz="1400" dirty="0" err="1"/>
              <a:t>all</a:t>
            </a:r>
            <a:r>
              <a:rPr lang="es-ES" sz="1400" dirty="0"/>
              <a:t> </a:t>
            </a:r>
            <a:r>
              <a:rPr lang="es-ES" sz="1400" dirty="0" err="1"/>
              <a:t>services</a:t>
            </a:r>
            <a:r>
              <a:rPr lang="es-ES" sz="1400" dirty="0"/>
              <a:t> and </a:t>
            </a:r>
            <a:r>
              <a:rPr lang="es-ES" sz="1400" dirty="0" err="1"/>
              <a:t>all</a:t>
            </a:r>
            <a:r>
              <a:rPr lang="es-ES" sz="1400" dirty="0"/>
              <a:t> </a:t>
            </a:r>
            <a:r>
              <a:rPr lang="es-ES" sz="1400" dirty="0" err="1"/>
              <a:t>people</a:t>
            </a:r>
            <a:r>
              <a:rPr lang="es-ES" sz="1400" dirty="0"/>
              <a:t>. </a:t>
            </a:r>
            <a:r>
              <a:rPr lang="es-ES" sz="1400" dirty="0" err="1"/>
              <a:t>Course</a:t>
            </a:r>
            <a:r>
              <a:rPr lang="es-ES" sz="1400" dirty="0"/>
              <a:t> guide. Geneva: </a:t>
            </a:r>
            <a:r>
              <a:rPr lang="es-ES" sz="1400" dirty="0" err="1"/>
              <a:t>World</a:t>
            </a:r>
            <a:r>
              <a:rPr lang="es-ES" sz="1400" dirty="0"/>
              <a:t> </a:t>
            </a:r>
            <a:r>
              <a:rPr lang="es-ES" sz="1400" dirty="0" err="1"/>
              <a:t>Health</a:t>
            </a:r>
            <a:r>
              <a:rPr lang="es-ES" sz="1400" dirty="0"/>
              <a:t> </a:t>
            </a:r>
            <a:r>
              <a:rPr lang="es-ES" sz="1400" dirty="0" err="1"/>
              <a:t>Organization</a:t>
            </a:r>
            <a:r>
              <a:rPr lang="es-ES" sz="1400" dirty="0"/>
              <a:t>; 2019 es el texto auténtico y vinculante.</a:t>
            </a:r>
          </a:p>
          <a:p>
            <a:endParaRPr lang="es-ES" sz="1400" dirty="0"/>
          </a:p>
          <a:p>
            <a:r>
              <a:rPr lang="es-ES" sz="1400" dirty="0"/>
              <a:t>Edita: </a:t>
            </a:r>
          </a:p>
          <a:p>
            <a:r>
              <a:rPr lang="es-ES" sz="1400" dirty="0"/>
              <a:t>Pacto Nacional de Salud Mental. Generalitat de Catalunya.</a:t>
            </a:r>
          </a:p>
          <a:p>
            <a:endParaRPr lang="es-ES" sz="1400" dirty="0"/>
          </a:p>
          <a:p>
            <a:r>
              <a:rPr lang="es-ES" sz="1400" dirty="0"/>
              <a:t>Traducción: </a:t>
            </a:r>
          </a:p>
          <a:p>
            <a:r>
              <a:rPr lang="es-ES" sz="1400" dirty="0"/>
              <a:t>Servicio de Planificación Lingüística del </a:t>
            </a:r>
            <a:r>
              <a:rPr lang="es-ES" sz="1400" dirty="0" err="1"/>
              <a:t>Departament</a:t>
            </a:r>
            <a:r>
              <a:rPr lang="es-ES" sz="1400" dirty="0"/>
              <a:t> de Salut.</a:t>
            </a:r>
          </a:p>
          <a:p>
            <a:endParaRPr lang="es-ES" sz="1400" dirty="0"/>
          </a:p>
          <a:p>
            <a:r>
              <a:rPr lang="es-ES" sz="1400" dirty="0"/>
              <a:t>Primera edición: </a:t>
            </a:r>
          </a:p>
          <a:p>
            <a:r>
              <a:rPr lang="es-ES" sz="1400" dirty="0"/>
              <a:t>Octubre de 2022</a:t>
            </a:r>
          </a:p>
          <a:p>
            <a:endParaRPr lang="es-ES" sz="1400" dirty="0"/>
          </a:p>
          <a:p>
            <a:r>
              <a:rPr lang="es-ES" sz="1400" dirty="0"/>
              <a:t>La guía del curso está disponible aquí: https://supportgirona.cat/es/quality-rights</a:t>
            </a:r>
          </a:p>
          <a:p>
            <a:endParaRPr lang="es-ES" sz="1400" dirty="0"/>
          </a:p>
          <a:p>
            <a:r>
              <a:rPr lang="es-ES" sz="1400" dirty="0"/>
              <a:t>Foto portada: WHO/</a:t>
            </a:r>
            <a:r>
              <a:rPr lang="es-ES" sz="1400" dirty="0" err="1"/>
              <a:t>Heba</a:t>
            </a:r>
            <a:r>
              <a:rPr lang="es-ES" sz="1400" dirty="0"/>
              <a:t> Farid</a:t>
            </a:r>
          </a:p>
          <a:p>
            <a:endParaRPr lang="es-ES" dirty="0"/>
          </a:p>
        </p:txBody>
      </p:sp>
      <p:pic>
        <p:nvPicPr>
          <p:cNvPr id="10" name="Imagen 1">
            <a:extLst>
              <a:ext uri="{FF2B5EF4-FFF2-40B4-BE49-F238E27FC236}">
                <a16:creationId xmlns:a16="http://schemas.microsoft.com/office/drawing/2014/main" id="{3B12F99B-5904-5620-5F52-CE782C015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24" y="1069929"/>
            <a:ext cx="1029335" cy="363855"/>
          </a:xfrm>
          <a:prstGeom prst="rect">
            <a:avLst/>
          </a:prstGeom>
        </p:spPr>
      </p:pic>
    </p:spTree>
    <p:extLst>
      <p:ext uri="{BB962C8B-B14F-4D97-AF65-F5344CB8AC3E}">
        <p14:creationId xmlns:p14="http://schemas.microsoft.com/office/powerpoint/2010/main" val="159148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0F49C1-EC29-4C44-9AD9-CCAF70767FFC}"/>
              </a:ext>
            </a:extLst>
          </p:cNvPr>
          <p:cNvSpPr>
            <a:spLocks noGrp="1"/>
          </p:cNvSpPr>
          <p:nvPr>
            <p:ph type="sldNum" sz="quarter" idx="12"/>
          </p:nvPr>
        </p:nvSpPr>
        <p:spPr/>
        <p:txBody>
          <a:bodyPr/>
          <a:lstStyle/>
          <a:p>
            <a:fld id="{04260D4A-DEC1-45DD-8AB2-A3349BAAA59E}" type="slidenum">
              <a:rPr lang="en-US" smtClean="0"/>
              <a:pPr/>
              <a:t>20</a:t>
            </a:fld>
            <a:endParaRPr lang="en-US"/>
          </a:p>
        </p:txBody>
      </p:sp>
      <p:sp>
        <p:nvSpPr>
          <p:cNvPr id="4" name="Content Placeholder 3">
            <a:extLst>
              <a:ext uri="{FF2B5EF4-FFF2-40B4-BE49-F238E27FC236}">
                <a16:creationId xmlns:a16="http://schemas.microsoft.com/office/drawing/2014/main" id="{6285D03E-B084-8F42-A933-4A1B46E90C2F}"/>
              </a:ext>
            </a:extLst>
          </p:cNvPr>
          <p:cNvSpPr>
            <a:spLocks noGrp="1"/>
          </p:cNvSpPr>
          <p:nvPr>
            <p:ph sz="quarter" idx="14"/>
          </p:nvPr>
        </p:nvSpPr>
        <p:spPr/>
        <p:txBody>
          <a:bodyPr/>
          <a:lstStyle/>
          <a:p>
            <a:pPr marL="0" indent="0">
              <a:buNone/>
            </a:pPr>
            <a:r>
              <a:rPr lang="es-ES" u="sng" dirty="0"/>
              <a:t>Cita 3: </a:t>
            </a:r>
            <a:r>
              <a:rPr lang="es-ES" dirty="0"/>
              <a:t>«Al final, ¿dónde comienzan los derechos humanos universales? En lugares pequeños, cerca de casa —tan cerca y tan pequeños que no se ven en los mapas del mundo. Pero son el mundo de la persona individual; el vecindario donde vive; la escuela o la universidad adonde va; la fábrica, la granja o la oficina donde trabaja. Estos son los lugares donde cada hombre, cada mujer o niño busca igualdad de trato en la justicia, igualdad de oportunidades, igualdad de dignidad sin discriminación. A menos que estos derechos tengan significado aquí, tienen poco significado en ninguna otra parte. Sin una acción ciudadana interesada por defender esos derechos cerca de su casa, nuestra búsqueda de progreso en el ancho mundo será vana».</a:t>
            </a:r>
          </a:p>
          <a:p>
            <a:pPr marL="0" indent="0">
              <a:buNone/>
            </a:pPr>
            <a:r>
              <a:rPr lang="en-US" i="1" dirty="0"/>
              <a:t>- Eleanor Roosevelt</a:t>
            </a:r>
            <a:r>
              <a:rPr lang="es-ES" i="1" dirty="0"/>
              <a:t>, política, activista, primera dama de Estados Unidos durante la Segunda Guerra Mundial y presidenta de la comisión encargada de la adopción de la DUDH.</a:t>
            </a:r>
            <a:endParaRPr lang="en-US" dirty="0"/>
          </a:p>
        </p:txBody>
      </p:sp>
      <p:sp>
        <p:nvSpPr>
          <p:cNvPr id="5" name="Title 4">
            <a:extLst>
              <a:ext uri="{FF2B5EF4-FFF2-40B4-BE49-F238E27FC236}">
                <a16:creationId xmlns:a16="http://schemas.microsoft.com/office/drawing/2014/main" id="{6CC9828F-C430-BD4A-90AC-8E1A57270817}"/>
              </a:ext>
            </a:extLst>
          </p:cNvPr>
          <p:cNvSpPr>
            <a:spLocks noGrp="1"/>
          </p:cNvSpPr>
          <p:nvPr>
            <p:ph type="title"/>
          </p:nvPr>
        </p:nvSpPr>
        <p:spPr/>
        <p:txBody>
          <a:bodyPr/>
          <a:lstStyle/>
          <a:p>
            <a:r>
              <a:rPr lang="en-US" dirty="0"/>
              <a:t>Se ha </a:t>
            </a:r>
            <a:r>
              <a:rPr lang="en-US" dirty="0" err="1"/>
              <a:t>dicho</a:t>
            </a:r>
            <a:r>
              <a:rPr lang="en-US" dirty="0"/>
              <a:t> </a:t>
            </a:r>
            <a:r>
              <a:rPr lang="en-US" dirty="0" err="1"/>
              <a:t>en</a:t>
            </a:r>
            <a:r>
              <a:rPr lang="en-US" dirty="0"/>
              <a:t> </a:t>
            </a:r>
            <a:r>
              <a:rPr lang="en-US" dirty="0" err="1"/>
              <a:t>relación</a:t>
            </a:r>
            <a:r>
              <a:rPr lang="en-US" dirty="0"/>
              <a:t> a </a:t>
            </a:r>
            <a:r>
              <a:rPr lang="en-US" dirty="0" err="1"/>
              <a:t>los</a:t>
            </a:r>
            <a:r>
              <a:rPr lang="en-US" dirty="0"/>
              <a:t> Derechos </a:t>
            </a:r>
            <a:r>
              <a:rPr lang="en-US" dirty="0" err="1"/>
              <a:t>Humanos</a:t>
            </a:r>
            <a:r>
              <a:rPr lang="en-US" dirty="0"/>
              <a:t> - 2 </a:t>
            </a:r>
          </a:p>
        </p:txBody>
      </p:sp>
    </p:spTree>
    <p:extLst>
      <p:ext uri="{BB962C8B-B14F-4D97-AF65-F5344CB8AC3E}">
        <p14:creationId xmlns:p14="http://schemas.microsoft.com/office/powerpoint/2010/main" val="304914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5B4400-28C8-0E4A-B3B6-6416A42A2FD2}"/>
              </a:ext>
            </a:extLst>
          </p:cNvPr>
          <p:cNvSpPr>
            <a:spLocks noGrp="1"/>
          </p:cNvSpPr>
          <p:nvPr>
            <p:ph type="sldNum" sz="quarter" idx="12"/>
          </p:nvPr>
        </p:nvSpPr>
        <p:spPr/>
        <p:txBody>
          <a:bodyPr/>
          <a:lstStyle/>
          <a:p>
            <a:fld id="{04260D4A-DEC1-45DD-8AB2-A3349BAAA59E}" type="slidenum">
              <a:rPr lang="en-US" smtClean="0"/>
              <a:pPr/>
              <a:t>21</a:t>
            </a:fld>
            <a:endParaRPr lang="en-US"/>
          </a:p>
        </p:txBody>
      </p:sp>
      <p:sp>
        <p:nvSpPr>
          <p:cNvPr id="4" name="Content Placeholder 3">
            <a:extLst>
              <a:ext uri="{FF2B5EF4-FFF2-40B4-BE49-F238E27FC236}">
                <a16:creationId xmlns:a16="http://schemas.microsoft.com/office/drawing/2014/main" id="{57D2508B-5A07-F540-9C05-9483B8FB0E95}"/>
              </a:ext>
            </a:extLst>
          </p:cNvPr>
          <p:cNvSpPr>
            <a:spLocks noGrp="1"/>
          </p:cNvSpPr>
          <p:nvPr>
            <p:ph sz="quarter" idx="14"/>
          </p:nvPr>
        </p:nvSpPr>
        <p:spPr/>
        <p:txBody>
          <a:bodyPr/>
          <a:lstStyle/>
          <a:p>
            <a:endParaRPr lang="en-US" b="1" dirty="0"/>
          </a:p>
          <a:p>
            <a:pPr lvl="0" fontAlgn="base"/>
            <a:r>
              <a:rPr lang="es-ES" b="1" dirty="0"/>
              <a:t>Equidad </a:t>
            </a:r>
            <a:r>
              <a:rPr lang="es-ES" dirty="0"/>
              <a:t>hacia todos los seres humanos  </a:t>
            </a:r>
          </a:p>
          <a:p>
            <a:pPr lvl="0" fontAlgn="base"/>
            <a:r>
              <a:rPr lang="es-ES" b="1" dirty="0"/>
              <a:t>Respeto</a:t>
            </a:r>
            <a:r>
              <a:rPr lang="es-ES" dirty="0"/>
              <a:t> por los demás </a:t>
            </a:r>
          </a:p>
          <a:p>
            <a:pPr lvl="0" fontAlgn="base"/>
            <a:r>
              <a:rPr lang="es-ES" b="1" dirty="0"/>
              <a:t>Igualdad</a:t>
            </a:r>
            <a:r>
              <a:rPr lang="es-ES" dirty="0"/>
              <a:t> entre todas las personas </a:t>
            </a:r>
          </a:p>
          <a:p>
            <a:pPr lvl="0" fontAlgn="base"/>
            <a:r>
              <a:rPr lang="es-ES" b="1" dirty="0"/>
              <a:t>Dignidad</a:t>
            </a:r>
            <a:r>
              <a:rPr lang="es-ES" dirty="0"/>
              <a:t>, que hay que preservar en todo momento </a:t>
            </a:r>
          </a:p>
          <a:p>
            <a:r>
              <a:rPr lang="es-ES" b="1" dirty="0"/>
              <a:t>Libertad</a:t>
            </a:r>
            <a:r>
              <a:rPr lang="es-ES" dirty="0"/>
              <a:t> para todas las personas </a:t>
            </a:r>
            <a:endParaRPr lang="en-US" dirty="0"/>
          </a:p>
        </p:txBody>
      </p:sp>
      <p:sp>
        <p:nvSpPr>
          <p:cNvPr id="5" name="Title 4">
            <a:extLst>
              <a:ext uri="{FF2B5EF4-FFF2-40B4-BE49-F238E27FC236}">
                <a16:creationId xmlns:a16="http://schemas.microsoft.com/office/drawing/2014/main" id="{BC0EB46B-2815-AC4E-85C8-A0ACBB1F2237}"/>
              </a:ext>
            </a:extLst>
          </p:cNvPr>
          <p:cNvSpPr>
            <a:spLocks noGrp="1"/>
          </p:cNvSpPr>
          <p:nvPr>
            <p:ph type="title"/>
          </p:nvPr>
        </p:nvSpPr>
        <p:spPr/>
        <p:txBody>
          <a:bodyPr/>
          <a:lstStyle/>
          <a:p>
            <a:r>
              <a:rPr lang="en-US" dirty="0" err="1"/>
              <a:t>Principios</a:t>
            </a:r>
            <a:r>
              <a:rPr lang="en-US" dirty="0"/>
              <a:t> </a:t>
            </a:r>
            <a:r>
              <a:rPr lang="en-US" dirty="0" err="1"/>
              <a:t>básicos</a:t>
            </a:r>
            <a:r>
              <a:rPr lang="en-US" dirty="0"/>
              <a:t> de </a:t>
            </a:r>
            <a:r>
              <a:rPr lang="en-US" dirty="0" err="1"/>
              <a:t>los</a:t>
            </a:r>
            <a:r>
              <a:rPr lang="en-US" dirty="0"/>
              <a:t> Derechos </a:t>
            </a:r>
            <a:r>
              <a:rPr lang="en-US" dirty="0" err="1"/>
              <a:t>Humanos</a:t>
            </a:r>
            <a:endParaRPr lang="en-US" dirty="0"/>
          </a:p>
        </p:txBody>
      </p:sp>
    </p:spTree>
    <p:extLst>
      <p:ext uri="{BB962C8B-B14F-4D97-AF65-F5344CB8AC3E}">
        <p14:creationId xmlns:p14="http://schemas.microsoft.com/office/powerpoint/2010/main" val="163859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F5EC4-5963-0E42-B35C-F6FE6CA3F3C8}"/>
              </a:ext>
            </a:extLst>
          </p:cNvPr>
          <p:cNvSpPr>
            <a:spLocks noGrp="1"/>
          </p:cNvSpPr>
          <p:nvPr>
            <p:ph type="sldNum" sz="quarter" idx="12"/>
          </p:nvPr>
        </p:nvSpPr>
        <p:spPr/>
        <p:txBody>
          <a:bodyPr/>
          <a:lstStyle/>
          <a:p>
            <a:fld id="{04260D4A-DEC1-45DD-8AB2-A3349BAAA59E}" type="slidenum">
              <a:rPr lang="en-US" smtClean="0"/>
              <a:pPr/>
              <a:t>22</a:t>
            </a:fld>
            <a:endParaRPr lang="en-US"/>
          </a:p>
        </p:txBody>
      </p:sp>
      <p:sp>
        <p:nvSpPr>
          <p:cNvPr id="4" name="Content Placeholder 3">
            <a:extLst>
              <a:ext uri="{FF2B5EF4-FFF2-40B4-BE49-F238E27FC236}">
                <a16:creationId xmlns:a16="http://schemas.microsoft.com/office/drawing/2014/main" id="{CAD50651-6B10-7F41-B51F-63A606C3C4D5}"/>
              </a:ext>
            </a:extLst>
          </p:cNvPr>
          <p:cNvSpPr>
            <a:spLocks noGrp="1"/>
          </p:cNvSpPr>
          <p:nvPr>
            <p:ph sz="quarter" idx="14"/>
          </p:nvPr>
        </p:nvSpPr>
        <p:spPr>
          <a:xfrm>
            <a:off x="507195" y="1594884"/>
            <a:ext cx="11174412" cy="4416304"/>
          </a:xfrm>
        </p:spPr>
        <p:txBody>
          <a:bodyPr/>
          <a:lstStyle/>
          <a:p>
            <a:pPr algn="just"/>
            <a:r>
              <a:rPr lang="es-ES" sz="2000" dirty="0"/>
              <a:t>La DUDH promueve y protege diferentes derechos, tales como los derechos civiles, políticos, económicos, sociales y culturales</a:t>
            </a:r>
            <a:r>
              <a:rPr lang="en-US" sz="2000" dirty="0"/>
              <a:t>. </a:t>
            </a:r>
          </a:p>
          <a:p>
            <a:pPr algn="just"/>
            <a:r>
              <a:rPr lang="es-ES" sz="2000" dirty="0"/>
              <a:t>Algunos ejemplos de </a:t>
            </a:r>
            <a:r>
              <a:rPr lang="es-ES" sz="2000" b="1" dirty="0"/>
              <a:t>derechos civiles y políticos</a:t>
            </a:r>
            <a:r>
              <a:rPr lang="es-ES" sz="2000" dirty="0"/>
              <a:t> incluyen el derecho a la libertad, el reconocimiento de la personalidad jurídica y la libertad contra la tortura y otros tratos crueles, inhumanos o degradantes. También incluye el derecho a casarse o a contraer otras formas de unión o de relación civil, el derecho a fundar una familia; el derecho a la libertad de pensamiento, de conciencia y de religión; a la libertad de opinión y de expresión; a la reunión pacífica; a votar y a participar en el gobierno</a:t>
            </a:r>
            <a:r>
              <a:rPr lang="en-US" sz="2000" dirty="0"/>
              <a:t>.</a:t>
            </a:r>
          </a:p>
          <a:p>
            <a:pPr algn="just"/>
            <a:r>
              <a:rPr lang="es-ES" sz="2000" dirty="0"/>
              <a:t>Algunos ejemplos de </a:t>
            </a:r>
            <a:r>
              <a:rPr lang="es-ES" sz="2000" b="1" dirty="0"/>
              <a:t>derechos económicos, sociales y culturales</a:t>
            </a:r>
            <a:r>
              <a:rPr lang="es-ES" sz="2000" dirty="0"/>
              <a:t> incluyen el derecho al trabajo; el derecho a un nivel de vida adecuado; los derechos a la salud y a la educación; y el derecho a participar en los derechos culturales de nuestras comunidades</a:t>
            </a:r>
            <a:r>
              <a:rPr lang="en-US" sz="2000" dirty="0"/>
              <a:t>.</a:t>
            </a:r>
          </a:p>
          <a:p>
            <a:pPr algn="just"/>
            <a:r>
              <a:rPr lang="en-US" sz="2000" dirty="0" err="1"/>
              <a:t>Estos</a:t>
            </a:r>
            <a:r>
              <a:rPr lang="en-US" sz="2000" dirty="0"/>
              <a:t> derechos </a:t>
            </a:r>
            <a:r>
              <a:rPr lang="en-US" sz="2000" dirty="0" err="1"/>
              <a:t>garantizan</a:t>
            </a:r>
            <a:r>
              <a:rPr lang="en-US" sz="2000" dirty="0"/>
              <a:t> que </a:t>
            </a:r>
            <a:r>
              <a:rPr lang="en-US" sz="2000" dirty="0" err="1"/>
              <a:t>podamos</a:t>
            </a:r>
            <a:r>
              <a:rPr lang="en-US" sz="2000" dirty="0"/>
              <a:t> </a:t>
            </a:r>
            <a:r>
              <a:rPr lang="en-US" sz="2000" dirty="0" err="1"/>
              <a:t>participar</a:t>
            </a:r>
            <a:r>
              <a:rPr lang="en-US" sz="2000" dirty="0"/>
              <a:t> </a:t>
            </a:r>
            <a:r>
              <a:rPr lang="en-US" sz="2000" dirty="0" err="1"/>
              <a:t>en</a:t>
            </a:r>
            <a:r>
              <a:rPr lang="en-US" sz="2000" dirty="0"/>
              <a:t> la </a:t>
            </a:r>
            <a:r>
              <a:rPr lang="en-US" sz="2000" dirty="0" err="1"/>
              <a:t>sociedad</a:t>
            </a:r>
            <a:r>
              <a:rPr lang="en-US" sz="2000" dirty="0"/>
              <a:t> </a:t>
            </a:r>
            <a:r>
              <a:rPr lang="en-US" sz="2000" dirty="0" err="1"/>
              <a:t>plenamente</a:t>
            </a:r>
            <a:r>
              <a:rPr lang="en-US" sz="2000" dirty="0"/>
              <a:t> y sin </a:t>
            </a:r>
            <a:r>
              <a:rPr lang="en-US" sz="2000" dirty="0" err="1"/>
              <a:t>discriminación</a:t>
            </a:r>
            <a:r>
              <a:rPr lang="en-US" sz="2000" dirty="0"/>
              <a:t>.</a:t>
            </a:r>
          </a:p>
          <a:p>
            <a:pPr algn="just"/>
            <a:endParaRPr lang="en-US" sz="2000" dirty="0"/>
          </a:p>
        </p:txBody>
      </p:sp>
      <p:sp>
        <p:nvSpPr>
          <p:cNvPr id="5" name="Title 4">
            <a:extLst>
              <a:ext uri="{FF2B5EF4-FFF2-40B4-BE49-F238E27FC236}">
                <a16:creationId xmlns:a16="http://schemas.microsoft.com/office/drawing/2014/main" id="{0DEEE439-CFBF-4E42-8641-C0332E093B38}"/>
              </a:ext>
            </a:extLst>
          </p:cNvPr>
          <p:cNvSpPr>
            <a:spLocks noGrp="1"/>
          </p:cNvSpPr>
          <p:nvPr>
            <p:ph type="title"/>
          </p:nvPr>
        </p:nvSpPr>
        <p:spPr>
          <a:xfrm>
            <a:off x="507205" y="506412"/>
            <a:ext cx="11209874" cy="429253"/>
          </a:xfrm>
        </p:spPr>
        <p:txBody>
          <a:bodyPr/>
          <a:lstStyle/>
          <a:p>
            <a:r>
              <a:rPr lang="en-US" dirty="0" err="1"/>
              <a:t>Todos</a:t>
            </a:r>
            <a:r>
              <a:rPr lang="en-US" dirty="0"/>
              <a:t> </a:t>
            </a:r>
            <a:r>
              <a:rPr lang="en-US" dirty="0" err="1"/>
              <a:t>tenemos</a:t>
            </a:r>
            <a:r>
              <a:rPr lang="en-US" dirty="0"/>
              <a:t> derechos </a:t>
            </a:r>
            <a:r>
              <a:rPr lang="en-US" dirty="0" err="1"/>
              <a:t>civiles</a:t>
            </a:r>
            <a:r>
              <a:rPr lang="en-US" dirty="0"/>
              <a:t>, </a:t>
            </a:r>
            <a:r>
              <a:rPr lang="en-US" dirty="0" err="1"/>
              <a:t>políticos</a:t>
            </a:r>
            <a:r>
              <a:rPr lang="en-US" dirty="0"/>
              <a:t>, </a:t>
            </a:r>
            <a:r>
              <a:rPr lang="en-US" dirty="0" err="1"/>
              <a:t>económicos</a:t>
            </a:r>
            <a:r>
              <a:rPr lang="en-US" dirty="0"/>
              <a:t>, </a:t>
            </a:r>
            <a:r>
              <a:rPr lang="en-US" dirty="0" err="1"/>
              <a:t>sociales</a:t>
            </a:r>
            <a:r>
              <a:rPr lang="en-US" dirty="0"/>
              <a:t> y </a:t>
            </a:r>
            <a:r>
              <a:rPr lang="en-US" dirty="0" err="1"/>
              <a:t>culturales</a:t>
            </a:r>
            <a:endParaRPr lang="en-US" dirty="0"/>
          </a:p>
        </p:txBody>
      </p:sp>
    </p:spTree>
    <p:extLst>
      <p:ext uri="{BB962C8B-B14F-4D97-AF65-F5344CB8AC3E}">
        <p14:creationId xmlns:p14="http://schemas.microsoft.com/office/powerpoint/2010/main" val="329290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9D4698-846C-7F4A-BB46-FD05379144C7}"/>
              </a:ext>
            </a:extLst>
          </p:cNvPr>
          <p:cNvSpPr>
            <a:spLocks noGrp="1"/>
          </p:cNvSpPr>
          <p:nvPr>
            <p:ph type="sldNum" sz="quarter" idx="12"/>
          </p:nvPr>
        </p:nvSpPr>
        <p:spPr/>
        <p:txBody>
          <a:bodyPr/>
          <a:lstStyle/>
          <a:p>
            <a:fld id="{04260D4A-DEC1-45DD-8AB2-A3349BAAA59E}" type="slidenum">
              <a:rPr lang="en-US" smtClean="0"/>
              <a:pPr/>
              <a:t>23</a:t>
            </a:fld>
            <a:endParaRPr lang="en-US"/>
          </a:p>
        </p:txBody>
      </p:sp>
      <p:sp>
        <p:nvSpPr>
          <p:cNvPr id="4" name="Content Placeholder 3">
            <a:extLst>
              <a:ext uri="{FF2B5EF4-FFF2-40B4-BE49-F238E27FC236}">
                <a16:creationId xmlns:a16="http://schemas.microsoft.com/office/drawing/2014/main" id="{C2A5FD30-7D43-FD4A-8D5A-D1959EF7D720}"/>
              </a:ext>
            </a:extLst>
          </p:cNvPr>
          <p:cNvSpPr>
            <a:spLocks noGrp="1"/>
          </p:cNvSpPr>
          <p:nvPr>
            <p:ph sz="quarter" idx="14"/>
          </p:nvPr>
        </p:nvSpPr>
        <p:spPr>
          <a:xfrm>
            <a:off x="507195" y="1198956"/>
            <a:ext cx="11174412" cy="4500000"/>
          </a:xfrm>
        </p:spPr>
        <p:txBody>
          <a:bodyPr/>
          <a:lstStyle/>
          <a:p>
            <a:pPr algn="just"/>
            <a:r>
              <a:rPr lang="en-US" sz="2000" dirty="0" err="1"/>
              <a:t>Por</a:t>
            </a:r>
            <a:r>
              <a:rPr lang="en-US" sz="2000" dirty="0"/>
              <a:t> </a:t>
            </a:r>
            <a:r>
              <a:rPr lang="en-US" sz="2000" dirty="0" err="1"/>
              <a:t>ejemplo</a:t>
            </a:r>
            <a:r>
              <a:rPr lang="en-US" sz="2000" dirty="0"/>
              <a:t>:</a:t>
            </a:r>
          </a:p>
          <a:p>
            <a:pPr lvl="2" algn="just"/>
            <a:r>
              <a:rPr lang="en-US" dirty="0"/>
              <a:t>Si el </a:t>
            </a:r>
            <a:r>
              <a:rPr lang="en-US" dirty="0" err="1"/>
              <a:t>ejercicio</a:t>
            </a:r>
            <a:r>
              <a:rPr lang="en-US" dirty="0"/>
              <a:t> de </a:t>
            </a:r>
            <a:r>
              <a:rPr lang="en-US" dirty="0" err="1"/>
              <a:t>aquel</a:t>
            </a:r>
            <a:r>
              <a:rPr lang="en-US" dirty="0"/>
              <a:t> derecho </a:t>
            </a:r>
            <a:r>
              <a:rPr lang="en-US" dirty="0" err="1"/>
              <a:t>por</a:t>
            </a:r>
            <a:r>
              <a:rPr lang="en-US" dirty="0"/>
              <a:t> parte de </a:t>
            </a:r>
            <a:r>
              <a:rPr lang="en-US" dirty="0" err="1"/>
              <a:t>una</a:t>
            </a:r>
            <a:r>
              <a:rPr lang="en-US" dirty="0"/>
              <a:t> persona </a:t>
            </a:r>
            <a:r>
              <a:rPr lang="es-ES" dirty="0"/>
              <a:t>infringe los derechos de otra</a:t>
            </a:r>
            <a:r>
              <a:rPr lang="en-US" dirty="0"/>
              <a:t>.</a:t>
            </a:r>
          </a:p>
          <a:p>
            <a:pPr lvl="2" algn="just"/>
            <a:r>
              <a:rPr lang="es-ES" dirty="0"/>
              <a:t>Algunos derechos pueden estar limitados o suspendidos en ciertas situaciones extremas</a:t>
            </a:r>
            <a:r>
              <a:rPr lang="en-US" dirty="0"/>
              <a:t>.</a:t>
            </a:r>
          </a:p>
          <a:p>
            <a:pPr algn="just"/>
            <a:r>
              <a:rPr lang="es-ES" sz="2000" dirty="0"/>
              <a:t>Pero es importante señalar que</a:t>
            </a:r>
            <a:r>
              <a:rPr lang="en-US" sz="2000" dirty="0"/>
              <a:t>: </a:t>
            </a:r>
          </a:p>
          <a:p>
            <a:pPr lvl="2" algn="just"/>
            <a:r>
              <a:rPr lang="es-ES" dirty="0"/>
              <a:t>Las restricciones o limitaciones a un derecho no pueden ser arbitrarias</a:t>
            </a:r>
            <a:r>
              <a:rPr lang="en-US" dirty="0"/>
              <a:t>. </a:t>
            </a:r>
          </a:p>
          <a:p>
            <a:pPr lvl="2" algn="just"/>
            <a:r>
              <a:rPr lang="es-ES" dirty="0"/>
              <a:t>Algunos derechos no se pueden limitar nunca ni restringirse</a:t>
            </a:r>
            <a:r>
              <a:rPr lang="en-US" dirty="0"/>
              <a:t>:</a:t>
            </a:r>
          </a:p>
          <a:p>
            <a:pPr lvl="4" algn="just"/>
            <a:r>
              <a:rPr lang="en-US" dirty="0"/>
              <a:t>derecho a la </a:t>
            </a:r>
            <a:r>
              <a:rPr lang="en-US" dirty="0" err="1"/>
              <a:t>vida</a:t>
            </a:r>
            <a:r>
              <a:rPr lang="en-US" dirty="0"/>
              <a:t>; </a:t>
            </a:r>
          </a:p>
          <a:p>
            <a:pPr lvl="4" algn="just"/>
            <a:r>
              <a:rPr lang="es-ES" dirty="0"/>
              <a:t>derecho a no ser sometido a torturas, penas o tratos crueles, inhumanos o degradantes</a:t>
            </a:r>
            <a:r>
              <a:rPr lang="en-US" dirty="0"/>
              <a:t>; </a:t>
            </a:r>
          </a:p>
          <a:p>
            <a:pPr lvl="4" algn="just"/>
            <a:r>
              <a:rPr lang="es-ES" dirty="0"/>
              <a:t>derecho a no ser sometido a esclavitud</a:t>
            </a:r>
            <a:r>
              <a:rPr lang="en-US" dirty="0"/>
              <a:t>; </a:t>
            </a:r>
          </a:p>
          <a:p>
            <a:pPr lvl="4" algn="just"/>
            <a:r>
              <a:rPr lang="es-ES" dirty="0"/>
              <a:t>derecho al reconocimiento en cualquier lugar de la personalidad jurídica</a:t>
            </a:r>
            <a:r>
              <a:rPr lang="en-US" dirty="0"/>
              <a:t>; </a:t>
            </a:r>
          </a:p>
          <a:p>
            <a:pPr lvl="4" algn="just"/>
            <a:r>
              <a:rPr lang="es-ES" dirty="0"/>
              <a:t>derecho a no ser discriminado</a:t>
            </a:r>
            <a:r>
              <a:rPr lang="en-US" dirty="0"/>
              <a:t>.</a:t>
            </a:r>
          </a:p>
          <a:p>
            <a:pPr algn="just"/>
            <a:endParaRPr lang="en-US" sz="2000" dirty="0"/>
          </a:p>
        </p:txBody>
      </p:sp>
      <p:sp>
        <p:nvSpPr>
          <p:cNvPr id="5" name="Title 4">
            <a:extLst>
              <a:ext uri="{FF2B5EF4-FFF2-40B4-BE49-F238E27FC236}">
                <a16:creationId xmlns:a16="http://schemas.microsoft.com/office/drawing/2014/main" id="{69E0E203-8201-AC4A-AB5C-D07ABCE09690}"/>
              </a:ext>
            </a:extLst>
          </p:cNvPr>
          <p:cNvSpPr>
            <a:spLocks noGrp="1"/>
          </p:cNvSpPr>
          <p:nvPr>
            <p:ph type="title"/>
          </p:nvPr>
        </p:nvSpPr>
        <p:spPr>
          <a:xfrm>
            <a:off x="507205" y="506412"/>
            <a:ext cx="11018487" cy="429253"/>
          </a:xfrm>
        </p:spPr>
        <p:txBody>
          <a:bodyPr/>
          <a:lstStyle/>
          <a:p>
            <a:r>
              <a:rPr lang="en-US" dirty="0" err="1"/>
              <a:t>Algunos</a:t>
            </a:r>
            <a:r>
              <a:rPr lang="en-US" dirty="0"/>
              <a:t> derechos (</a:t>
            </a:r>
            <a:r>
              <a:rPr lang="en-US" dirty="0" err="1"/>
              <a:t>pero</a:t>
            </a:r>
            <a:r>
              <a:rPr lang="en-US" dirty="0"/>
              <a:t> </a:t>
            </a:r>
            <a:r>
              <a:rPr lang="en-US" dirty="0" err="1"/>
              <a:t>sólo</a:t>
            </a:r>
            <a:r>
              <a:rPr lang="en-US" dirty="0"/>
              <a:t> </a:t>
            </a:r>
            <a:r>
              <a:rPr lang="en-US" dirty="0" err="1"/>
              <a:t>algunos</a:t>
            </a:r>
            <a:r>
              <a:rPr lang="en-US" dirty="0"/>
              <a:t>) se </a:t>
            </a:r>
            <a:r>
              <a:rPr lang="en-US" dirty="0" err="1"/>
              <a:t>pueden</a:t>
            </a:r>
            <a:r>
              <a:rPr lang="en-US" dirty="0"/>
              <a:t> </a:t>
            </a:r>
            <a:r>
              <a:rPr lang="en-US" dirty="0" err="1"/>
              <a:t>restringir</a:t>
            </a:r>
            <a:endParaRPr lang="en-US" dirty="0"/>
          </a:p>
        </p:txBody>
      </p:sp>
    </p:spTree>
    <p:extLst>
      <p:ext uri="{BB962C8B-B14F-4D97-AF65-F5344CB8AC3E}">
        <p14:creationId xmlns:p14="http://schemas.microsoft.com/office/powerpoint/2010/main" val="330801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3BA03-EBE1-C446-BDAA-D96B9AF92170}"/>
              </a:ext>
            </a:extLst>
          </p:cNvPr>
          <p:cNvSpPr>
            <a:spLocks noGrp="1"/>
          </p:cNvSpPr>
          <p:nvPr>
            <p:ph type="sldNum" sz="quarter" idx="12"/>
          </p:nvPr>
        </p:nvSpPr>
        <p:spPr/>
        <p:txBody>
          <a:bodyPr/>
          <a:lstStyle/>
          <a:p>
            <a:fld id="{04260D4A-DEC1-45DD-8AB2-A3349BAAA59E}" type="slidenum">
              <a:rPr lang="en-US" smtClean="0"/>
              <a:pPr/>
              <a:t>24</a:t>
            </a:fld>
            <a:endParaRPr lang="en-US"/>
          </a:p>
        </p:txBody>
      </p:sp>
      <p:sp>
        <p:nvSpPr>
          <p:cNvPr id="4" name="Content Placeholder 3">
            <a:extLst>
              <a:ext uri="{FF2B5EF4-FFF2-40B4-BE49-F238E27FC236}">
                <a16:creationId xmlns:a16="http://schemas.microsoft.com/office/drawing/2014/main" id="{37AB3F79-5F32-674A-9CF5-2531EEA34943}"/>
              </a:ext>
            </a:extLst>
          </p:cNvPr>
          <p:cNvSpPr>
            <a:spLocks noGrp="1"/>
          </p:cNvSpPr>
          <p:nvPr>
            <p:ph sz="quarter" idx="14"/>
          </p:nvPr>
        </p:nvSpPr>
        <p:spPr/>
        <p:txBody>
          <a:bodyPr/>
          <a:lstStyle/>
          <a:p>
            <a:pPr algn="just"/>
            <a:r>
              <a:rPr lang="es-ES" dirty="0"/>
              <a:t>A lo largo de los años, los debates sobre derechos humanos han llevado a un conocimiento de dos generaciones distintas de derechos</a:t>
            </a:r>
            <a:r>
              <a:rPr lang="en-US" dirty="0"/>
              <a:t>: </a:t>
            </a:r>
          </a:p>
          <a:p>
            <a:pPr lvl="2" algn="just"/>
            <a:r>
              <a:rPr lang="es-ES" dirty="0"/>
              <a:t>la «primera generación de derechos» (derechos civiles y políticos) </a:t>
            </a:r>
          </a:p>
          <a:p>
            <a:pPr lvl="2" algn="just"/>
            <a:r>
              <a:rPr lang="es-ES" dirty="0"/>
              <a:t>la «segunda generación de derechos» (derechos económicos, sociales y culturales)</a:t>
            </a:r>
            <a:r>
              <a:rPr lang="en-US" dirty="0"/>
              <a:t>. </a:t>
            </a:r>
          </a:p>
          <a:p>
            <a:pPr algn="just"/>
            <a:r>
              <a:rPr lang="es-ES" dirty="0"/>
              <a:t>Más recientemente, se ha prestado una gran atención a una «tercera generación de derechos» que incluye derechos colectivos relacionados especialmente con pueblos indígenas, como</a:t>
            </a:r>
            <a:r>
              <a:rPr lang="en-US" dirty="0"/>
              <a:t>: </a:t>
            </a:r>
          </a:p>
          <a:p>
            <a:pPr lvl="2" algn="just"/>
            <a:r>
              <a:rPr lang="es-ES" dirty="0"/>
              <a:t>el derecho a la identidad, las tierras y los recursos</a:t>
            </a:r>
            <a:endParaRPr lang="en-US" dirty="0"/>
          </a:p>
          <a:p>
            <a:pPr lvl="2" algn="just"/>
            <a:r>
              <a:rPr lang="es-ES" dirty="0"/>
              <a:t>el derecho a un medio ambiente saludable y sostenible</a:t>
            </a:r>
          </a:p>
          <a:p>
            <a:pPr lvl="2" algn="just"/>
            <a:r>
              <a:rPr lang="es-ES" dirty="0"/>
              <a:t>el derecho al desarrollo</a:t>
            </a:r>
            <a:r>
              <a:rPr lang="en-US" dirty="0"/>
              <a:t>.</a:t>
            </a:r>
          </a:p>
          <a:p>
            <a:pPr algn="just"/>
            <a:endParaRPr lang="en-US" dirty="0"/>
          </a:p>
        </p:txBody>
      </p:sp>
      <p:sp>
        <p:nvSpPr>
          <p:cNvPr id="5" name="Title 4">
            <a:extLst>
              <a:ext uri="{FF2B5EF4-FFF2-40B4-BE49-F238E27FC236}">
                <a16:creationId xmlns:a16="http://schemas.microsoft.com/office/drawing/2014/main" id="{AA58E50A-C24E-0943-89D2-A6E5D82C723D}"/>
              </a:ext>
            </a:extLst>
          </p:cNvPr>
          <p:cNvSpPr>
            <a:spLocks noGrp="1"/>
          </p:cNvSpPr>
          <p:nvPr>
            <p:ph type="title"/>
          </p:nvPr>
        </p:nvSpPr>
        <p:spPr/>
        <p:txBody>
          <a:bodyPr/>
          <a:lstStyle/>
          <a:p>
            <a:r>
              <a:rPr lang="en-US" dirty="0"/>
              <a:t>Las “</a:t>
            </a:r>
            <a:r>
              <a:rPr lang="en-US" dirty="0" err="1"/>
              <a:t>Generaciones</a:t>
            </a:r>
            <a:r>
              <a:rPr lang="en-US" dirty="0"/>
              <a:t> de derechos”</a:t>
            </a:r>
          </a:p>
        </p:txBody>
      </p:sp>
    </p:spTree>
    <p:extLst>
      <p:ext uri="{BB962C8B-B14F-4D97-AF65-F5344CB8AC3E}">
        <p14:creationId xmlns:p14="http://schemas.microsoft.com/office/powerpoint/2010/main" val="381513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6A906-74FD-4444-83BF-439505A8B51A}"/>
              </a:ext>
            </a:extLst>
          </p:cNvPr>
          <p:cNvSpPr>
            <a:spLocks noGrp="1"/>
          </p:cNvSpPr>
          <p:nvPr>
            <p:ph type="sldNum" sz="quarter" idx="12"/>
          </p:nvPr>
        </p:nvSpPr>
        <p:spPr/>
        <p:txBody>
          <a:bodyPr/>
          <a:lstStyle/>
          <a:p>
            <a:fld id="{04260D4A-DEC1-45DD-8AB2-A3349BAAA59E}" type="slidenum">
              <a:rPr lang="en-US" smtClean="0"/>
              <a:pPr/>
              <a:t>25</a:t>
            </a:fld>
            <a:endParaRPr lang="en-US"/>
          </a:p>
        </p:txBody>
      </p:sp>
      <p:sp>
        <p:nvSpPr>
          <p:cNvPr id="4" name="Content Placeholder 3">
            <a:extLst>
              <a:ext uri="{FF2B5EF4-FFF2-40B4-BE49-F238E27FC236}">
                <a16:creationId xmlns:a16="http://schemas.microsoft.com/office/drawing/2014/main" id="{02C2117C-508A-784A-ABB5-ABA7E3546BC2}"/>
              </a:ext>
            </a:extLst>
          </p:cNvPr>
          <p:cNvSpPr>
            <a:spLocks noGrp="1"/>
          </p:cNvSpPr>
          <p:nvPr>
            <p:ph sz="quarter" idx="14"/>
          </p:nvPr>
        </p:nvSpPr>
        <p:spPr/>
        <p:txBody>
          <a:bodyPr/>
          <a:lstStyle/>
          <a:p>
            <a:pPr marL="0" indent="0">
              <a:buNone/>
            </a:pPr>
            <a:r>
              <a:rPr lang="en-US" dirty="0"/>
              <a:t>Los derechos </a:t>
            </a:r>
            <a:r>
              <a:rPr lang="en-US" dirty="0" err="1"/>
              <a:t>humanos</a:t>
            </a:r>
            <a:r>
              <a:rPr lang="en-US" dirty="0"/>
              <a:t>: </a:t>
            </a:r>
          </a:p>
          <a:p>
            <a:pPr lvl="0" fontAlgn="base"/>
            <a:r>
              <a:rPr lang="es-ES" dirty="0"/>
              <a:t>afectan a todas las esferas de nuestra vida</a:t>
            </a:r>
          </a:p>
          <a:p>
            <a:pPr lvl="0" fontAlgn="base"/>
            <a:r>
              <a:rPr lang="es-ES" dirty="0"/>
              <a:t>pertenecen a todas las personas del mundo</a:t>
            </a:r>
          </a:p>
          <a:p>
            <a:pPr lvl="0" fontAlgn="base"/>
            <a:r>
              <a:rPr lang="es-ES" dirty="0"/>
              <a:t>no se deben arrebatar arbitrariamente a las personas</a:t>
            </a:r>
          </a:p>
          <a:p>
            <a:pPr lvl="0" fontAlgn="base"/>
            <a:r>
              <a:rPr lang="es-ES" dirty="0"/>
              <a:t>todos son necesarios para que los seres humanos participen y prosperen en sociedad</a:t>
            </a:r>
          </a:p>
          <a:p>
            <a:endParaRPr lang="en-US" dirty="0"/>
          </a:p>
          <a:p>
            <a:pPr marL="0" indent="0" algn="ctr">
              <a:buNone/>
            </a:pPr>
            <a:r>
              <a:rPr lang="en-US" b="1" i="1" dirty="0"/>
              <a:t>https://</a:t>
            </a:r>
            <a:r>
              <a:rPr lang="en-US" b="1" i="1" dirty="0" err="1"/>
              <a:t>www.youtube.com</a:t>
            </a:r>
            <a:r>
              <a:rPr lang="en-US" b="1" i="1" dirty="0"/>
              <a:t>/</a:t>
            </a:r>
            <a:r>
              <a:rPr lang="en-US" b="1" i="1" dirty="0" err="1"/>
              <a:t>watch?v</a:t>
            </a:r>
            <a:r>
              <a:rPr lang="en-US" b="1" i="1" dirty="0"/>
              <a:t>=d-UuB1lKzJ0&amp;t=6s</a:t>
            </a:r>
          </a:p>
          <a:p>
            <a:pPr marL="0" indent="0" algn="ctr">
              <a:buNone/>
            </a:pPr>
            <a:endParaRPr lang="en-US" dirty="0"/>
          </a:p>
          <a:p>
            <a:endParaRPr lang="en-US" dirty="0"/>
          </a:p>
        </p:txBody>
      </p:sp>
      <p:sp>
        <p:nvSpPr>
          <p:cNvPr id="5" name="Title 4">
            <a:extLst>
              <a:ext uri="{FF2B5EF4-FFF2-40B4-BE49-F238E27FC236}">
                <a16:creationId xmlns:a16="http://schemas.microsoft.com/office/drawing/2014/main" id="{F7160820-0606-8445-8B1F-C9060FF16FEB}"/>
              </a:ext>
            </a:extLst>
          </p:cNvPr>
          <p:cNvSpPr>
            <a:spLocks noGrp="1"/>
          </p:cNvSpPr>
          <p:nvPr>
            <p:ph type="title"/>
          </p:nvPr>
        </p:nvSpPr>
        <p:spPr/>
        <p:txBody>
          <a:bodyPr/>
          <a:lstStyle/>
          <a:p>
            <a:r>
              <a:rPr lang="en-US" dirty="0" err="1"/>
              <a:t>Resumen</a:t>
            </a:r>
            <a:r>
              <a:rPr lang="en-US" dirty="0"/>
              <a:t> de la DUDH</a:t>
            </a:r>
          </a:p>
        </p:txBody>
      </p:sp>
    </p:spTree>
    <p:extLst>
      <p:ext uri="{BB962C8B-B14F-4D97-AF65-F5344CB8AC3E}">
        <p14:creationId xmlns:p14="http://schemas.microsoft.com/office/powerpoint/2010/main" val="121611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EF475-42E9-D04E-8C0A-40973518DE98}"/>
              </a:ext>
            </a:extLst>
          </p:cNvPr>
          <p:cNvSpPr>
            <a:spLocks noGrp="1"/>
          </p:cNvSpPr>
          <p:nvPr>
            <p:ph type="sldNum" sz="quarter" idx="12"/>
          </p:nvPr>
        </p:nvSpPr>
        <p:spPr/>
        <p:txBody>
          <a:bodyPr/>
          <a:lstStyle/>
          <a:p>
            <a:fld id="{04260D4A-DEC1-45DD-8AB2-A3349BAAA59E}" type="slidenum">
              <a:rPr lang="en-US" smtClean="0"/>
              <a:pPr/>
              <a:t>26</a:t>
            </a:fld>
            <a:endParaRPr lang="en-US"/>
          </a:p>
        </p:txBody>
      </p:sp>
      <p:sp>
        <p:nvSpPr>
          <p:cNvPr id="4" name="Content Placeholder 3">
            <a:extLst>
              <a:ext uri="{FF2B5EF4-FFF2-40B4-BE49-F238E27FC236}">
                <a16:creationId xmlns:a16="http://schemas.microsoft.com/office/drawing/2014/main" id="{9D0351A0-481A-CE43-A7C2-77D34B527A28}"/>
              </a:ext>
            </a:extLst>
          </p:cNvPr>
          <p:cNvSpPr>
            <a:spLocks noGrp="1"/>
          </p:cNvSpPr>
          <p:nvPr>
            <p:ph sz="quarter" idx="14"/>
          </p:nvPr>
        </p:nvSpPr>
        <p:spPr/>
        <p:txBody>
          <a:bodyPr/>
          <a:lstStyle/>
          <a:p>
            <a:pPr algn="just"/>
            <a:r>
              <a:rPr lang="es-ES" dirty="0"/>
              <a:t>Mostrar a los participantes la lista realizada durante el ejercicio 1.2 (Tener una buena vida</a:t>
            </a:r>
            <a:r>
              <a:rPr lang="en-US" dirty="0"/>
              <a:t>). </a:t>
            </a:r>
          </a:p>
          <a:p>
            <a:pPr algn="just"/>
            <a:r>
              <a:rPr lang="es-ES" dirty="0"/>
              <a:t>¿Podéis comparar la lista de derechos en la DUDH con la lista de lo que antes hemos identificado como importante para tener una buena vida?</a:t>
            </a:r>
          </a:p>
          <a:p>
            <a:pPr lvl="2" algn="just" fontAlgn="base"/>
            <a:r>
              <a:rPr lang="es-ES" dirty="0"/>
              <a:t>¿Cuáles son las similitudes?</a:t>
            </a:r>
          </a:p>
          <a:p>
            <a:pPr lvl="2" algn="just" fontAlgn="base"/>
            <a:r>
              <a:rPr lang="es-ES" dirty="0"/>
              <a:t>¿Cuáles son las diferencias?</a:t>
            </a:r>
          </a:p>
          <a:p>
            <a:pPr marL="346075" lvl="2" indent="0" algn="just">
              <a:buNone/>
            </a:pPr>
            <a:endParaRPr lang="en-US" sz="2200" dirty="0"/>
          </a:p>
        </p:txBody>
      </p:sp>
      <p:sp>
        <p:nvSpPr>
          <p:cNvPr id="5" name="Title 4">
            <a:extLst>
              <a:ext uri="{FF2B5EF4-FFF2-40B4-BE49-F238E27FC236}">
                <a16:creationId xmlns:a16="http://schemas.microsoft.com/office/drawing/2014/main" id="{6A0AD11C-D0FA-8048-9A91-D1F80E24E81D}"/>
              </a:ext>
            </a:extLst>
          </p:cNvPr>
          <p:cNvSpPr>
            <a:spLocks noGrp="1"/>
          </p:cNvSpPr>
          <p:nvPr>
            <p:ph type="title"/>
          </p:nvPr>
        </p:nvSpPr>
        <p:spPr>
          <a:xfrm>
            <a:off x="507205" y="506412"/>
            <a:ext cx="11124813" cy="514314"/>
          </a:xfrm>
        </p:spPr>
        <p:txBody>
          <a:bodyPr/>
          <a:lstStyle/>
          <a:p>
            <a:r>
              <a:rPr lang="es-ES" dirty="0"/>
              <a:t>Ejercicio 2.1: Ejercicio comparativo con tener una buena vida </a:t>
            </a:r>
            <a:endParaRPr lang="en-US" dirty="0"/>
          </a:p>
        </p:txBody>
      </p:sp>
    </p:spTree>
    <p:extLst>
      <p:ext uri="{BB962C8B-B14F-4D97-AF65-F5344CB8AC3E}">
        <p14:creationId xmlns:p14="http://schemas.microsoft.com/office/powerpoint/2010/main" val="423634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8A34D-D12F-BB46-86BC-908DED3293C5}"/>
              </a:ext>
            </a:extLst>
          </p:cNvPr>
          <p:cNvSpPr>
            <a:spLocks noGrp="1"/>
          </p:cNvSpPr>
          <p:nvPr>
            <p:ph type="sldNum" sz="quarter" idx="12"/>
          </p:nvPr>
        </p:nvSpPr>
        <p:spPr/>
        <p:txBody>
          <a:bodyPr/>
          <a:lstStyle/>
          <a:p>
            <a:fld id="{F169E07F-9A80-405D-B06A-876E4D356B83}" type="slidenum">
              <a:rPr lang="en-US" smtClean="0"/>
              <a:pPr/>
              <a:t>27</a:t>
            </a:fld>
            <a:endParaRPr lang="en-US"/>
          </a:p>
        </p:txBody>
      </p:sp>
      <p:sp>
        <p:nvSpPr>
          <p:cNvPr id="4" name="Title 3">
            <a:extLst>
              <a:ext uri="{FF2B5EF4-FFF2-40B4-BE49-F238E27FC236}">
                <a16:creationId xmlns:a16="http://schemas.microsoft.com/office/drawing/2014/main" id="{40EB1324-C5AA-524E-B907-5E4BB1B317FF}"/>
              </a:ext>
            </a:extLst>
          </p:cNvPr>
          <p:cNvSpPr>
            <a:spLocks noGrp="1"/>
          </p:cNvSpPr>
          <p:nvPr>
            <p:ph type="title"/>
          </p:nvPr>
        </p:nvSpPr>
        <p:spPr>
          <a:xfrm>
            <a:off x="507205" y="2313946"/>
            <a:ext cx="11061018" cy="1544376"/>
          </a:xfrm>
        </p:spPr>
        <p:txBody>
          <a:bodyPr/>
          <a:lstStyle/>
          <a:p>
            <a:r>
              <a:rPr lang="es-ES" dirty="0"/>
              <a:t>Tema 3. La relación entre los diferentes derechos humanos</a:t>
            </a:r>
          </a:p>
        </p:txBody>
      </p:sp>
    </p:spTree>
    <p:extLst>
      <p:ext uri="{BB962C8B-B14F-4D97-AF65-F5344CB8AC3E}">
        <p14:creationId xmlns:p14="http://schemas.microsoft.com/office/powerpoint/2010/main" val="329651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FFA9D-ED4F-6D4F-A8D6-10E470591F76}"/>
              </a:ext>
            </a:extLst>
          </p:cNvPr>
          <p:cNvSpPr>
            <a:spLocks noGrp="1"/>
          </p:cNvSpPr>
          <p:nvPr>
            <p:ph type="sldNum" sz="quarter" idx="12"/>
          </p:nvPr>
        </p:nvSpPr>
        <p:spPr/>
        <p:txBody>
          <a:bodyPr/>
          <a:lstStyle/>
          <a:p>
            <a:fld id="{04260D4A-DEC1-45DD-8AB2-A3349BAAA59E}" type="slidenum">
              <a:rPr lang="en-US" smtClean="0"/>
              <a:pPr/>
              <a:t>28</a:t>
            </a:fld>
            <a:endParaRPr lang="en-US"/>
          </a:p>
        </p:txBody>
      </p:sp>
      <p:sp>
        <p:nvSpPr>
          <p:cNvPr id="4" name="Content Placeholder 3">
            <a:extLst>
              <a:ext uri="{FF2B5EF4-FFF2-40B4-BE49-F238E27FC236}">
                <a16:creationId xmlns:a16="http://schemas.microsoft.com/office/drawing/2014/main" id="{876637DB-5C38-7C49-973E-0A6BFAEF80AB}"/>
              </a:ext>
            </a:extLst>
          </p:cNvPr>
          <p:cNvSpPr>
            <a:spLocks noGrp="1"/>
          </p:cNvSpPr>
          <p:nvPr>
            <p:ph sz="quarter" idx="14"/>
          </p:nvPr>
        </p:nvSpPr>
        <p:spPr/>
        <p:txBody>
          <a:bodyPr/>
          <a:lstStyle/>
          <a:p>
            <a:pPr algn="just"/>
            <a:endParaRPr lang="en-US" dirty="0"/>
          </a:p>
          <a:p>
            <a:pPr algn="just"/>
            <a:r>
              <a:rPr lang="es-ES" dirty="0"/>
              <a:t>Escoged el derecho de la DUDH que penséis que es más importante para permitiros vivir una buena vida </a:t>
            </a:r>
            <a:r>
              <a:rPr lang="en-US" dirty="0"/>
              <a:t>.</a:t>
            </a:r>
          </a:p>
          <a:p>
            <a:pPr algn="just"/>
            <a:r>
              <a:rPr lang="es-ES" dirty="0"/>
              <a:t>Durante el resto del debate, imaginaremos que este derecho es el único que está garantizado</a:t>
            </a:r>
            <a:r>
              <a:rPr lang="en-US" dirty="0"/>
              <a:t>. </a:t>
            </a:r>
          </a:p>
          <a:p>
            <a:pPr algn="just"/>
            <a:r>
              <a:rPr lang="es-ES" dirty="0"/>
              <a:t>Pensad por qué elegís este derecho y por qué es el más importante para vosotros</a:t>
            </a:r>
            <a:r>
              <a:rPr lang="en-US" dirty="0"/>
              <a:t>.</a:t>
            </a:r>
          </a:p>
          <a:p>
            <a:pPr lvl="2" algn="just"/>
            <a:r>
              <a:rPr lang="es-ES" sz="2200" dirty="0"/>
              <a:t>¿Qué otros derechos necesitaría esta persona para disfrutar plenamente de su derecho o derechos elegidos?</a:t>
            </a:r>
          </a:p>
          <a:p>
            <a:pPr algn="just"/>
            <a:endParaRPr lang="en-US" dirty="0"/>
          </a:p>
        </p:txBody>
      </p:sp>
      <p:sp>
        <p:nvSpPr>
          <p:cNvPr id="6" name="Title 4">
            <a:extLst>
              <a:ext uri="{FF2B5EF4-FFF2-40B4-BE49-F238E27FC236}">
                <a16:creationId xmlns:a16="http://schemas.microsoft.com/office/drawing/2014/main" id="{3BF07398-A201-C14F-9F16-546617C09696}"/>
              </a:ext>
            </a:extLst>
          </p:cNvPr>
          <p:cNvSpPr>
            <a:spLocks noGrp="1"/>
          </p:cNvSpPr>
          <p:nvPr>
            <p:ph type="title"/>
          </p:nvPr>
        </p:nvSpPr>
        <p:spPr>
          <a:xfrm>
            <a:off x="507206" y="506412"/>
            <a:ext cx="11231138" cy="429253"/>
          </a:xfrm>
        </p:spPr>
        <p:txBody>
          <a:bodyPr/>
          <a:lstStyle/>
          <a:p>
            <a:r>
              <a:rPr lang="es-ES" sz="2800" dirty="0"/>
              <a:t>Ejercicio 3.1: Cómo se relacionan todos los derechos humanos - 1 </a:t>
            </a:r>
            <a:endParaRPr lang="en-US" sz="2800" dirty="0"/>
          </a:p>
        </p:txBody>
      </p:sp>
    </p:spTree>
    <p:extLst>
      <p:ext uri="{BB962C8B-B14F-4D97-AF65-F5344CB8AC3E}">
        <p14:creationId xmlns:p14="http://schemas.microsoft.com/office/powerpoint/2010/main" val="87753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C34520-5137-7E4E-8CEC-00D31E180482}"/>
              </a:ext>
            </a:extLst>
          </p:cNvPr>
          <p:cNvSpPr>
            <a:spLocks noGrp="1"/>
          </p:cNvSpPr>
          <p:nvPr>
            <p:ph type="sldNum" sz="quarter" idx="12"/>
          </p:nvPr>
        </p:nvSpPr>
        <p:spPr/>
        <p:txBody>
          <a:bodyPr/>
          <a:lstStyle/>
          <a:p>
            <a:fld id="{04260D4A-DEC1-45DD-8AB2-A3349BAAA59E}" type="slidenum">
              <a:rPr lang="en-US" smtClean="0"/>
              <a:pPr/>
              <a:t>29</a:t>
            </a:fld>
            <a:endParaRPr lang="en-US"/>
          </a:p>
        </p:txBody>
      </p:sp>
      <p:sp>
        <p:nvSpPr>
          <p:cNvPr id="4" name="Content Placeholder 3">
            <a:extLst>
              <a:ext uri="{FF2B5EF4-FFF2-40B4-BE49-F238E27FC236}">
                <a16:creationId xmlns:a16="http://schemas.microsoft.com/office/drawing/2014/main" id="{DAB0FF10-2ADB-D94B-B4ED-7D8F0DF9406D}"/>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¿es posible tener «una buena vida» con solo uno o algunos de los derechos humanos?</a:t>
            </a:r>
            <a:endParaRPr lang="en-US" sz="2500" b="1" i="1" dirty="0"/>
          </a:p>
        </p:txBody>
      </p:sp>
      <p:sp>
        <p:nvSpPr>
          <p:cNvPr id="6" name="Title 4">
            <a:extLst>
              <a:ext uri="{FF2B5EF4-FFF2-40B4-BE49-F238E27FC236}">
                <a16:creationId xmlns:a16="http://schemas.microsoft.com/office/drawing/2014/main" id="{3BF07398-A201-C14F-9F16-546617C09696}"/>
              </a:ext>
            </a:extLst>
          </p:cNvPr>
          <p:cNvSpPr>
            <a:spLocks noGrp="1"/>
          </p:cNvSpPr>
          <p:nvPr>
            <p:ph type="title"/>
          </p:nvPr>
        </p:nvSpPr>
        <p:spPr>
          <a:xfrm>
            <a:off x="507206" y="506412"/>
            <a:ext cx="11231138" cy="429253"/>
          </a:xfrm>
        </p:spPr>
        <p:txBody>
          <a:bodyPr/>
          <a:lstStyle/>
          <a:p>
            <a:r>
              <a:rPr lang="es-ES" sz="2800" dirty="0"/>
              <a:t>Ejercicio 3.1: Cómo se relacionan todos los derechos humanos - 2 </a:t>
            </a:r>
            <a:endParaRPr lang="en-US" sz="2800" dirty="0"/>
          </a:p>
        </p:txBody>
      </p:sp>
    </p:spTree>
    <p:extLst>
      <p:ext uri="{BB962C8B-B14F-4D97-AF65-F5344CB8AC3E}">
        <p14:creationId xmlns:p14="http://schemas.microsoft.com/office/powerpoint/2010/main" val="222366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629115" y="2174966"/>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487899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B80028-9CCC-2C4D-B7F9-7DE3A89E9513}"/>
              </a:ext>
            </a:extLst>
          </p:cNvPr>
          <p:cNvSpPr>
            <a:spLocks noGrp="1"/>
          </p:cNvSpPr>
          <p:nvPr>
            <p:ph type="sldNum" sz="quarter" idx="12"/>
          </p:nvPr>
        </p:nvSpPr>
        <p:spPr/>
        <p:txBody>
          <a:bodyPr/>
          <a:lstStyle/>
          <a:p>
            <a:fld id="{04260D4A-DEC1-45DD-8AB2-A3349BAAA59E}" type="slidenum">
              <a:rPr lang="en-US" smtClean="0"/>
              <a:pPr/>
              <a:t>30</a:t>
            </a:fld>
            <a:endParaRPr lang="en-US"/>
          </a:p>
        </p:txBody>
      </p:sp>
      <p:sp>
        <p:nvSpPr>
          <p:cNvPr id="4" name="Content Placeholder 3">
            <a:extLst>
              <a:ext uri="{FF2B5EF4-FFF2-40B4-BE49-F238E27FC236}">
                <a16:creationId xmlns:a16="http://schemas.microsoft.com/office/drawing/2014/main" id="{DC8F30D0-F25A-B34F-802B-82CBF01D1BAF}"/>
              </a:ext>
            </a:extLst>
          </p:cNvPr>
          <p:cNvSpPr>
            <a:spLocks noGrp="1"/>
          </p:cNvSpPr>
          <p:nvPr>
            <p:ph sz="quarter" idx="14"/>
          </p:nvPr>
        </p:nvSpPr>
        <p:spPr>
          <a:xfrm>
            <a:off x="507195" y="1511188"/>
            <a:ext cx="10869642" cy="4500000"/>
          </a:xfrm>
        </p:spPr>
        <p:txBody>
          <a:bodyPr/>
          <a:lstStyle/>
          <a:p>
            <a:pPr lvl="0" algn="just" fontAlgn="base"/>
            <a:r>
              <a:rPr lang="es-ES" dirty="0"/>
              <a:t>Todos los derechos son indivisibles, interdependientes y están interrelacionados, ya sean derechos civiles, políticos, económicos, sociales o culturales.</a:t>
            </a:r>
          </a:p>
          <a:p>
            <a:pPr lvl="0" algn="just" fontAlgn="base"/>
            <a:r>
              <a:rPr lang="es-ES" dirty="0"/>
              <a:t>Disfrutar de un derecho depende de la posibilidad de poder disfrutar de otros derechos. </a:t>
            </a:r>
          </a:p>
          <a:p>
            <a:pPr lvl="0" algn="just" fontAlgn="base"/>
            <a:r>
              <a:rPr lang="es-ES" dirty="0"/>
              <a:t>De manera similar, negar un derecho afecta negativamente a otros derechos.</a:t>
            </a:r>
          </a:p>
          <a:p>
            <a:pPr marL="0" indent="0" algn="just">
              <a:buNone/>
            </a:pPr>
            <a:endParaRPr lang="en-US" dirty="0"/>
          </a:p>
        </p:txBody>
      </p:sp>
      <p:sp>
        <p:nvSpPr>
          <p:cNvPr id="6" name="Title 4">
            <a:extLst>
              <a:ext uri="{FF2B5EF4-FFF2-40B4-BE49-F238E27FC236}">
                <a16:creationId xmlns:a16="http://schemas.microsoft.com/office/drawing/2014/main" id="{3BF07398-A201-C14F-9F16-546617C09696}"/>
              </a:ext>
            </a:extLst>
          </p:cNvPr>
          <p:cNvSpPr>
            <a:spLocks noGrp="1"/>
          </p:cNvSpPr>
          <p:nvPr>
            <p:ph type="title"/>
          </p:nvPr>
        </p:nvSpPr>
        <p:spPr>
          <a:xfrm>
            <a:off x="507206" y="506412"/>
            <a:ext cx="11231138" cy="429253"/>
          </a:xfrm>
        </p:spPr>
        <p:txBody>
          <a:bodyPr/>
          <a:lstStyle/>
          <a:p>
            <a:r>
              <a:rPr lang="es-ES" sz="2800" dirty="0"/>
              <a:t>Ejercicio 3.1: Cómo se relacionan todos los derechos humanos - 3 </a:t>
            </a:r>
            <a:endParaRPr lang="en-US" sz="2800" dirty="0"/>
          </a:p>
        </p:txBody>
      </p:sp>
    </p:spTree>
    <p:extLst>
      <p:ext uri="{BB962C8B-B14F-4D97-AF65-F5344CB8AC3E}">
        <p14:creationId xmlns:p14="http://schemas.microsoft.com/office/powerpoint/2010/main" val="2402273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F2F48-2714-1949-8300-9202978893B9}"/>
              </a:ext>
            </a:extLst>
          </p:cNvPr>
          <p:cNvSpPr>
            <a:spLocks noGrp="1"/>
          </p:cNvSpPr>
          <p:nvPr>
            <p:ph type="sldNum" sz="quarter" idx="12"/>
          </p:nvPr>
        </p:nvSpPr>
        <p:spPr/>
        <p:txBody>
          <a:bodyPr/>
          <a:lstStyle/>
          <a:p>
            <a:fld id="{F169E07F-9A80-405D-B06A-876E4D356B83}" type="slidenum">
              <a:rPr lang="en-US" smtClean="0"/>
              <a:pPr/>
              <a:t>31</a:t>
            </a:fld>
            <a:endParaRPr lang="en-US"/>
          </a:p>
        </p:txBody>
      </p:sp>
      <p:sp>
        <p:nvSpPr>
          <p:cNvPr id="4" name="Title 3">
            <a:extLst>
              <a:ext uri="{FF2B5EF4-FFF2-40B4-BE49-F238E27FC236}">
                <a16:creationId xmlns:a16="http://schemas.microsoft.com/office/drawing/2014/main" id="{E49BBE4D-C4A8-F348-88EC-939A7F48A9EA}"/>
              </a:ext>
            </a:extLst>
          </p:cNvPr>
          <p:cNvSpPr>
            <a:spLocks noGrp="1"/>
          </p:cNvSpPr>
          <p:nvPr>
            <p:ph type="title"/>
          </p:nvPr>
        </p:nvSpPr>
        <p:spPr>
          <a:xfrm>
            <a:off x="507206" y="2313945"/>
            <a:ext cx="11231138" cy="599375"/>
          </a:xfrm>
        </p:spPr>
        <p:txBody>
          <a:bodyPr/>
          <a:lstStyle/>
          <a:p>
            <a:pPr>
              <a:lnSpc>
                <a:spcPct val="100000"/>
              </a:lnSpc>
            </a:pPr>
            <a:r>
              <a:rPr lang="es-ES" dirty="0"/>
              <a:t>Tema 4. Ejemplos de vulneración de los derechos humanos</a:t>
            </a:r>
            <a:endParaRPr lang="en-US" dirty="0"/>
          </a:p>
        </p:txBody>
      </p:sp>
    </p:spTree>
    <p:extLst>
      <p:ext uri="{BB962C8B-B14F-4D97-AF65-F5344CB8AC3E}">
        <p14:creationId xmlns:p14="http://schemas.microsoft.com/office/powerpoint/2010/main" val="154511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16D217-B8FC-474B-949C-C223D0A16F59}"/>
              </a:ext>
            </a:extLst>
          </p:cNvPr>
          <p:cNvSpPr>
            <a:spLocks noGrp="1"/>
          </p:cNvSpPr>
          <p:nvPr>
            <p:ph type="sldNum" sz="quarter" idx="12"/>
          </p:nvPr>
        </p:nvSpPr>
        <p:spPr/>
        <p:txBody>
          <a:bodyPr/>
          <a:lstStyle/>
          <a:p>
            <a:fld id="{04260D4A-DEC1-45DD-8AB2-A3349BAAA59E}" type="slidenum">
              <a:rPr lang="en-US" smtClean="0"/>
              <a:pPr/>
              <a:t>32</a:t>
            </a:fld>
            <a:endParaRPr lang="en-US"/>
          </a:p>
        </p:txBody>
      </p:sp>
      <p:sp>
        <p:nvSpPr>
          <p:cNvPr id="4" name="Content Placeholder 3">
            <a:extLst>
              <a:ext uri="{FF2B5EF4-FFF2-40B4-BE49-F238E27FC236}">
                <a16:creationId xmlns:a16="http://schemas.microsoft.com/office/drawing/2014/main" id="{27778951-D134-414C-959F-CB1F0F0C780B}"/>
              </a:ext>
            </a:extLst>
          </p:cNvPr>
          <p:cNvSpPr>
            <a:spLocks noGrp="1"/>
          </p:cNvSpPr>
          <p:nvPr>
            <p:ph sz="quarter" idx="14"/>
          </p:nvPr>
        </p:nvSpPr>
        <p:spPr>
          <a:xfrm>
            <a:off x="507195" y="1318437"/>
            <a:ext cx="11174412" cy="4692751"/>
          </a:xfrm>
        </p:spPr>
        <p:txBody>
          <a:bodyPr/>
          <a:lstStyle/>
          <a:p>
            <a:r>
              <a:rPr lang="es-ES" sz="2000" b="1" dirty="0"/>
              <a:t>Las vulneraciones de los derechos humanos las pueden realizar</a:t>
            </a:r>
            <a:r>
              <a:rPr lang="es-ES" sz="2000" dirty="0"/>
              <a:t>:</a:t>
            </a:r>
          </a:p>
          <a:p>
            <a:pPr lvl="2"/>
            <a:r>
              <a:rPr lang="es-ES" dirty="0"/>
              <a:t>Gobiernos y funcionarios </a:t>
            </a:r>
          </a:p>
          <a:p>
            <a:pPr lvl="2">
              <a:spcAft>
                <a:spcPts val="1800"/>
              </a:spcAft>
            </a:pPr>
            <a:r>
              <a:rPr lang="es-ES" dirty="0"/>
              <a:t>Actores no estatales como: organizaciones y corporaciones, profesionales de los servicios, personas.</a:t>
            </a:r>
          </a:p>
          <a:p>
            <a:pPr>
              <a:spcAft>
                <a:spcPts val="1800"/>
              </a:spcAft>
            </a:pPr>
            <a:r>
              <a:rPr lang="es-ES" sz="2000" b="1" dirty="0"/>
              <a:t>¿Cuándo se produce una vulneración</a:t>
            </a:r>
            <a:r>
              <a:rPr lang="en-US" sz="2000" b="1" dirty="0"/>
              <a:t>?</a:t>
            </a:r>
          </a:p>
          <a:p>
            <a:pPr lvl="2"/>
            <a:r>
              <a:rPr lang="es-ES" dirty="0"/>
              <a:t>Las vulneraciones se producen cuando los derechos humanos de una persona o grupo de personas no son respetados por los demás.</a:t>
            </a:r>
          </a:p>
          <a:p>
            <a:pPr lvl="2"/>
            <a:r>
              <a:rPr lang="es-ES" dirty="0"/>
              <a:t>Cualquiera de los 30 derechos de la DUDH está en riesgo de ser vulnerado y eso se puede producir y se produce en todo el mundo</a:t>
            </a:r>
            <a:r>
              <a:rPr lang="en-US" dirty="0"/>
              <a:t>.</a:t>
            </a:r>
          </a:p>
          <a:p>
            <a:pPr lvl="2"/>
            <a:r>
              <a:rPr lang="es-ES" dirty="0"/>
              <a:t>¿Podéis nombrar algún acontecimiento histórico que constituya una vulneración de los derechos humanos?</a:t>
            </a:r>
          </a:p>
          <a:p>
            <a:endParaRPr lang="en-US" sz="2000" dirty="0"/>
          </a:p>
        </p:txBody>
      </p:sp>
      <p:sp>
        <p:nvSpPr>
          <p:cNvPr id="5" name="Title 4">
            <a:extLst>
              <a:ext uri="{FF2B5EF4-FFF2-40B4-BE49-F238E27FC236}">
                <a16:creationId xmlns:a16="http://schemas.microsoft.com/office/drawing/2014/main" id="{A71488A4-2754-1743-9EBD-F3BEA812188D}"/>
              </a:ext>
            </a:extLst>
          </p:cNvPr>
          <p:cNvSpPr>
            <a:spLocks noGrp="1"/>
          </p:cNvSpPr>
          <p:nvPr>
            <p:ph type="title"/>
          </p:nvPr>
        </p:nvSpPr>
        <p:spPr/>
        <p:txBody>
          <a:bodyPr/>
          <a:lstStyle/>
          <a:p>
            <a:r>
              <a:rPr lang="es-ES" dirty="0"/>
              <a:t>Presentación: Vulneración de los derechos humanos </a:t>
            </a:r>
            <a:endParaRPr lang="en-US" dirty="0"/>
          </a:p>
        </p:txBody>
      </p:sp>
    </p:spTree>
    <p:extLst>
      <p:ext uri="{BB962C8B-B14F-4D97-AF65-F5344CB8AC3E}">
        <p14:creationId xmlns:p14="http://schemas.microsoft.com/office/powerpoint/2010/main" val="213914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8E5CD-91A2-EE45-8C30-EC89B4EC4A4B}"/>
              </a:ext>
            </a:extLst>
          </p:cNvPr>
          <p:cNvSpPr>
            <a:spLocks noGrp="1"/>
          </p:cNvSpPr>
          <p:nvPr>
            <p:ph type="sldNum" sz="quarter" idx="12"/>
          </p:nvPr>
        </p:nvSpPr>
        <p:spPr/>
        <p:txBody>
          <a:bodyPr/>
          <a:lstStyle/>
          <a:p>
            <a:fld id="{04260D4A-DEC1-45DD-8AB2-A3349BAAA59E}" type="slidenum">
              <a:rPr lang="en-US" smtClean="0"/>
              <a:pPr/>
              <a:t>33</a:t>
            </a:fld>
            <a:endParaRPr lang="en-US"/>
          </a:p>
        </p:txBody>
      </p:sp>
      <p:sp>
        <p:nvSpPr>
          <p:cNvPr id="3" name="Text Placeholder 2">
            <a:extLst>
              <a:ext uri="{FF2B5EF4-FFF2-40B4-BE49-F238E27FC236}">
                <a16:creationId xmlns:a16="http://schemas.microsoft.com/office/drawing/2014/main" id="{71B71BC5-54C0-2547-AD15-7AB9ECFAD9AA}"/>
              </a:ext>
            </a:extLst>
          </p:cNvPr>
          <p:cNvSpPr>
            <a:spLocks noGrp="1"/>
          </p:cNvSpPr>
          <p:nvPr>
            <p:ph type="body" sz="quarter" idx="13"/>
          </p:nvPr>
        </p:nvSpPr>
        <p:spPr>
          <a:xfrm>
            <a:off x="507207" y="946614"/>
            <a:ext cx="11174400" cy="456884"/>
          </a:xfrm>
        </p:spPr>
        <p:txBody>
          <a:bodyPr/>
          <a:lstStyle/>
          <a:p>
            <a:r>
              <a:rPr lang="es-ES" sz="2000" dirty="0"/>
              <a:t>Algunas vulneraciones históricas de los derechos humanos conocidas e importantes son, entre otras:</a:t>
            </a:r>
            <a:endParaRPr lang="en-US" sz="2000" dirty="0"/>
          </a:p>
        </p:txBody>
      </p:sp>
      <p:sp>
        <p:nvSpPr>
          <p:cNvPr id="4" name="Content Placeholder 3">
            <a:extLst>
              <a:ext uri="{FF2B5EF4-FFF2-40B4-BE49-F238E27FC236}">
                <a16:creationId xmlns:a16="http://schemas.microsoft.com/office/drawing/2014/main" id="{97B06E3D-062C-674C-B3E7-378BB16538A0}"/>
              </a:ext>
            </a:extLst>
          </p:cNvPr>
          <p:cNvSpPr>
            <a:spLocks noGrp="1"/>
          </p:cNvSpPr>
          <p:nvPr>
            <p:ph sz="quarter" idx="14"/>
          </p:nvPr>
        </p:nvSpPr>
        <p:spPr/>
        <p:txBody>
          <a:bodyPr/>
          <a:lstStyle/>
          <a:p>
            <a:pPr lvl="0" fontAlgn="base"/>
            <a:endParaRPr lang="es-ES" dirty="0"/>
          </a:p>
          <a:p>
            <a:pPr lvl="1" fontAlgn="base"/>
            <a:r>
              <a:rPr lang="es-ES" sz="2200" dirty="0"/>
              <a:t>El tráfico de esclavos</a:t>
            </a:r>
          </a:p>
          <a:p>
            <a:pPr lvl="1" fontAlgn="base"/>
            <a:r>
              <a:rPr lang="es-ES" sz="2200" dirty="0"/>
              <a:t>El Holocausto</a:t>
            </a:r>
          </a:p>
          <a:p>
            <a:pPr lvl="1" fontAlgn="base"/>
            <a:r>
              <a:rPr lang="es-ES" sz="2200" dirty="0"/>
              <a:t>La opresión del pueblo maorí</a:t>
            </a:r>
          </a:p>
          <a:p>
            <a:pPr lvl="1" fontAlgn="base"/>
            <a:r>
              <a:rPr lang="es-ES" sz="2200" dirty="0"/>
              <a:t>El apartheid en Sudáfrica</a:t>
            </a:r>
          </a:p>
          <a:p>
            <a:pPr lvl="1" fontAlgn="base"/>
            <a:r>
              <a:rPr lang="es-ES" sz="2200" dirty="0"/>
              <a:t>El genocidio de Camboya</a:t>
            </a:r>
          </a:p>
          <a:p>
            <a:pPr lvl="1"/>
            <a:r>
              <a:rPr lang="es-ES" sz="2200" dirty="0"/>
              <a:t>El genocidio de Ruanda</a:t>
            </a:r>
            <a:r>
              <a:rPr lang="en-US" sz="2200" dirty="0"/>
              <a:t>.</a:t>
            </a:r>
          </a:p>
          <a:p>
            <a:endParaRPr lang="en-US" dirty="0"/>
          </a:p>
        </p:txBody>
      </p:sp>
      <p:sp>
        <p:nvSpPr>
          <p:cNvPr id="5" name="Title 4">
            <a:extLst>
              <a:ext uri="{FF2B5EF4-FFF2-40B4-BE49-F238E27FC236}">
                <a16:creationId xmlns:a16="http://schemas.microsoft.com/office/drawing/2014/main" id="{26C1DBBD-C3C8-9F41-8104-25609DC8B44F}"/>
              </a:ext>
            </a:extLst>
          </p:cNvPr>
          <p:cNvSpPr>
            <a:spLocks noGrp="1"/>
          </p:cNvSpPr>
          <p:nvPr>
            <p:ph type="title"/>
          </p:nvPr>
        </p:nvSpPr>
        <p:spPr/>
        <p:txBody>
          <a:bodyPr/>
          <a:lstStyle/>
          <a:p>
            <a:r>
              <a:rPr lang="en-US" dirty="0" err="1"/>
              <a:t>Violaciones</a:t>
            </a:r>
            <a:r>
              <a:rPr lang="en-US" dirty="0"/>
              <a:t> </a:t>
            </a:r>
            <a:r>
              <a:rPr lang="en-US" dirty="0" err="1"/>
              <a:t>históricas</a:t>
            </a:r>
            <a:r>
              <a:rPr lang="en-US" dirty="0"/>
              <a:t> de </a:t>
            </a:r>
            <a:r>
              <a:rPr lang="en-US" dirty="0" err="1"/>
              <a:t>los</a:t>
            </a:r>
            <a:r>
              <a:rPr lang="en-US" dirty="0"/>
              <a:t> derechos </a:t>
            </a:r>
            <a:r>
              <a:rPr lang="en-US" dirty="0" err="1"/>
              <a:t>humanos</a:t>
            </a:r>
            <a:endParaRPr lang="en-US" dirty="0"/>
          </a:p>
        </p:txBody>
      </p:sp>
    </p:spTree>
    <p:extLst>
      <p:ext uri="{BB962C8B-B14F-4D97-AF65-F5344CB8AC3E}">
        <p14:creationId xmlns:p14="http://schemas.microsoft.com/office/powerpoint/2010/main" val="270296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8DB5AC-8A4D-DD41-93B5-FBF000E7A24F}"/>
              </a:ext>
            </a:extLst>
          </p:cNvPr>
          <p:cNvSpPr>
            <a:spLocks noGrp="1"/>
          </p:cNvSpPr>
          <p:nvPr>
            <p:ph type="sldNum" sz="quarter" idx="12"/>
          </p:nvPr>
        </p:nvSpPr>
        <p:spPr/>
        <p:txBody>
          <a:bodyPr/>
          <a:lstStyle/>
          <a:p>
            <a:fld id="{04260D4A-DEC1-45DD-8AB2-A3349BAAA59E}" type="slidenum">
              <a:rPr lang="en-US" smtClean="0"/>
              <a:pPr/>
              <a:t>34</a:t>
            </a:fld>
            <a:endParaRPr lang="en-US"/>
          </a:p>
        </p:txBody>
      </p:sp>
      <p:sp>
        <p:nvSpPr>
          <p:cNvPr id="4" name="Content Placeholder 3">
            <a:extLst>
              <a:ext uri="{FF2B5EF4-FFF2-40B4-BE49-F238E27FC236}">
                <a16:creationId xmlns:a16="http://schemas.microsoft.com/office/drawing/2014/main" id="{4AD62785-AA8D-E844-94A1-6F11BDF23E60}"/>
              </a:ext>
            </a:extLst>
          </p:cNvPr>
          <p:cNvSpPr>
            <a:spLocks noGrp="1"/>
          </p:cNvSpPr>
          <p:nvPr>
            <p:ph sz="quarter" idx="14"/>
          </p:nvPr>
        </p:nvSpPr>
        <p:spPr>
          <a:xfrm>
            <a:off x="616688" y="1042840"/>
            <a:ext cx="10951535" cy="4500000"/>
          </a:xfrm>
        </p:spPr>
        <p:txBody>
          <a:bodyPr/>
          <a:lstStyle/>
          <a:p>
            <a:pPr algn="just"/>
            <a:r>
              <a:rPr lang="es-ES" sz="2000" dirty="0"/>
              <a:t>Los barcos de transporte zarpaban desde Europa con un cargamento de productos hacia la costa occidental de África. Estos productos se intercambiaban por personas capturadas (esclavos) ofrecidas por mercantes africanos</a:t>
            </a:r>
            <a:r>
              <a:rPr lang="en-US" sz="2000" dirty="0"/>
              <a:t>. </a:t>
            </a:r>
          </a:p>
          <a:p>
            <a:pPr algn="just"/>
            <a:r>
              <a:rPr lang="es-ES" sz="2000" dirty="0"/>
              <a:t>Cuando los barcos de los mercantes europeos estaban llenos, cruzaban el Atlántico para ir hacia el continente americano, donde intercambiaban a los esclavos por ron, azúcar u otros artículos de lujo</a:t>
            </a:r>
            <a:r>
              <a:rPr lang="en-US" sz="2000" dirty="0"/>
              <a:t>. </a:t>
            </a:r>
          </a:p>
          <a:p>
            <a:pPr algn="just"/>
            <a:r>
              <a:rPr lang="es-ES" sz="2000" dirty="0"/>
              <a:t>Estos esclavos se destinaban a trabajar en plantaciones del Caribe o del continente americano que producían productos para el consumo en Europa</a:t>
            </a:r>
            <a:r>
              <a:rPr lang="en-US" sz="2000" dirty="0"/>
              <a:t>. </a:t>
            </a:r>
          </a:p>
          <a:p>
            <a:pPr algn="just"/>
            <a:r>
              <a:rPr lang="es-ES" sz="2000" dirty="0"/>
              <a:t>Los esclavos eran transportados en condiciones terribles y muchos morían durante el viaje</a:t>
            </a:r>
            <a:r>
              <a:rPr lang="en-US" sz="2000" dirty="0"/>
              <a:t>. </a:t>
            </a:r>
          </a:p>
          <a:p>
            <a:pPr algn="just"/>
            <a:r>
              <a:rPr lang="es-ES" sz="2000" dirty="0"/>
              <a:t>A los esclavos se los consideraba una propiedad y eran regularmente comprados y vendidos. A menudo eran víctimas de violencia y asesinato</a:t>
            </a:r>
            <a:r>
              <a:rPr lang="en-US" sz="2000" dirty="0"/>
              <a:t>.</a:t>
            </a:r>
          </a:p>
          <a:p>
            <a:pPr algn="just"/>
            <a:r>
              <a:rPr lang="es-ES" sz="2000" dirty="0"/>
              <a:t>Aunque se ha abolido, aún hay formas modernas de esclavitud. Muchas personas en todo el mundo están sometidas a trabajos forzados. Además, la esclavitud sexual, que afecta especialmente a chicas y mujeres, sigue siendo una realidad en muchas partes del mundo.</a:t>
            </a:r>
            <a:r>
              <a:rPr lang="en-US" sz="2000" dirty="0"/>
              <a:t>.</a:t>
            </a:r>
          </a:p>
          <a:p>
            <a:pPr algn="just"/>
            <a:r>
              <a:rPr lang="en-US" sz="2000" dirty="0"/>
              <a:t> </a:t>
            </a:r>
          </a:p>
          <a:p>
            <a:pPr algn="just"/>
            <a:endParaRPr lang="en-US" sz="2000" dirty="0"/>
          </a:p>
        </p:txBody>
      </p:sp>
      <p:sp>
        <p:nvSpPr>
          <p:cNvPr id="5" name="Title 4">
            <a:extLst>
              <a:ext uri="{FF2B5EF4-FFF2-40B4-BE49-F238E27FC236}">
                <a16:creationId xmlns:a16="http://schemas.microsoft.com/office/drawing/2014/main" id="{E352E335-ABB0-FF4F-80F9-6DD8E74EF86E}"/>
              </a:ext>
            </a:extLst>
          </p:cNvPr>
          <p:cNvSpPr>
            <a:spLocks noGrp="1"/>
          </p:cNvSpPr>
          <p:nvPr>
            <p:ph type="title"/>
          </p:nvPr>
        </p:nvSpPr>
        <p:spPr/>
        <p:txBody>
          <a:bodyPr/>
          <a:lstStyle/>
          <a:p>
            <a:r>
              <a:rPr lang="es-ES" dirty="0"/>
              <a:t>El tráfico de esclavos (siglos XVI a XIX) </a:t>
            </a:r>
            <a:endParaRPr lang="en-US" dirty="0"/>
          </a:p>
        </p:txBody>
      </p:sp>
    </p:spTree>
    <p:extLst>
      <p:ext uri="{BB962C8B-B14F-4D97-AF65-F5344CB8AC3E}">
        <p14:creationId xmlns:p14="http://schemas.microsoft.com/office/powerpoint/2010/main" val="61440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93952-6838-524F-B088-28861A3A26D0}"/>
              </a:ext>
            </a:extLst>
          </p:cNvPr>
          <p:cNvSpPr>
            <a:spLocks noGrp="1"/>
          </p:cNvSpPr>
          <p:nvPr>
            <p:ph type="sldNum" sz="quarter" idx="12"/>
          </p:nvPr>
        </p:nvSpPr>
        <p:spPr/>
        <p:txBody>
          <a:bodyPr/>
          <a:lstStyle/>
          <a:p>
            <a:fld id="{04260D4A-DEC1-45DD-8AB2-A3349BAAA59E}" type="slidenum">
              <a:rPr lang="en-US" smtClean="0"/>
              <a:pPr/>
              <a:t>35</a:t>
            </a:fld>
            <a:endParaRPr lang="en-US"/>
          </a:p>
        </p:txBody>
      </p:sp>
      <p:sp>
        <p:nvSpPr>
          <p:cNvPr id="4" name="Content Placeholder 3">
            <a:extLst>
              <a:ext uri="{FF2B5EF4-FFF2-40B4-BE49-F238E27FC236}">
                <a16:creationId xmlns:a16="http://schemas.microsoft.com/office/drawing/2014/main" id="{BE575476-20B2-B546-A11C-0E549A2F965D}"/>
              </a:ext>
            </a:extLst>
          </p:cNvPr>
          <p:cNvSpPr>
            <a:spLocks noGrp="1"/>
          </p:cNvSpPr>
          <p:nvPr>
            <p:ph sz="quarter" idx="14"/>
          </p:nvPr>
        </p:nvSpPr>
        <p:spPr/>
        <p:txBody>
          <a:bodyPr/>
          <a:lstStyle/>
          <a:p>
            <a:pPr algn="just"/>
            <a:r>
              <a:rPr lang="es-ES" dirty="0"/>
              <a:t>El Holocausto fue uno de los principales motivos para redactar la DUDH</a:t>
            </a:r>
            <a:r>
              <a:rPr lang="en-US" dirty="0"/>
              <a:t>. </a:t>
            </a:r>
          </a:p>
          <a:p>
            <a:pPr algn="just"/>
            <a:r>
              <a:rPr lang="es-ES" dirty="0"/>
              <a:t>El Holocausto de la Segunda Guerra Mundial supuso el asesinato de 6 millones de judíos en Europa por el régimen nazi y sus aliados</a:t>
            </a:r>
            <a:r>
              <a:rPr lang="en-US" dirty="0"/>
              <a:t>. </a:t>
            </a:r>
          </a:p>
          <a:p>
            <a:pPr algn="just"/>
            <a:r>
              <a:rPr lang="es-ES" dirty="0"/>
              <a:t>La mayoría de los asesinatos se produjeron en «campos de concentración» creados en territorios ocupados por los nazis. Otros grupos también fueron objeto de ataques y de asesinatos, tales como personas de diferente contexto político o de identidades étnicas, culturales, sexuales o religiosas concretas</a:t>
            </a:r>
            <a:r>
              <a:rPr lang="en-US" dirty="0"/>
              <a:t>. </a:t>
            </a:r>
          </a:p>
          <a:p>
            <a:pPr algn="just"/>
            <a:r>
              <a:rPr lang="es-ES" dirty="0"/>
              <a:t>Los exterminios nazis también incluyeron el asesinato de 250.000 a 275.000 personas con </a:t>
            </a:r>
            <a:r>
              <a:rPr lang="es-ES" b="1" dirty="0"/>
              <a:t>discapacidad, como personas con discapacidad psicosocial e intelectual </a:t>
            </a:r>
            <a:r>
              <a:rPr lang="es-ES" dirty="0"/>
              <a:t>que vivían en instituciones</a:t>
            </a:r>
            <a:r>
              <a:rPr lang="en-US" dirty="0"/>
              <a:t>.</a:t>
            </a:r>
          </a:p>
        </p:txBody>
      </p:sp>
      <p:sp>
        <p:nvSpPr>
          <p:cNvPr id="5" name="Title 4">
            <a:extLst>
              <a:ext uri="{FF2B5EF4-FFF2-40B4-BE49-F238E27FC236}">
                <a16:creationId xmlns:a16="http://schemas.microsoft.com/office/drawing/2014/main" id="{112079B6-0677-F243-A557-77D30F7747BB}"/>
              </a:ext>
            </a:extLst>
          </p:cNvPr>
          <p:cNvSpPr>
            <a:spLocks noGrp="1"/>
          </p:cNvSpPr>
          <p:nvPr>
            <p:ph type="title"/>
          </p:nvPr>
        </p:nvSpPr>
        <p:spPr/>
        <p:txBody>
          <a:bodyPr/>
          <a:lstStyle/>
          <a:p>
            <a:r>
              <a:rPr lang="en-US" dirty="0"/>
              <a:t>El </a:t>
            </a:r>
            <a:r>
              <a:rPr lang="en-US" dirty="0" err="1"/>
              <a:t>Holocausto</a:t>
            </a:r>
            <a:r>
              <a:rPr lang="en-US" dirty="0"/>
              <a:t> (1933-1945)</a:t>
            </a:r>
          </a:p>
        </p:txBody>
      </p:sp>
    </p:spTree>
    <p:extLst>
      <p:ext uri="{BB962C8B-B14F-4D97-AF65-F5344CB8AC3E}">
        <p14:creationId xmlns:p14="http://schemas.microsoft.com/office/powerpoint/2010/main" val="381261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65C51-E158-0645-9D3A-C9D145C68376}"/>
              </a:ext>
            </a:extLst>
          </p:cNvPr>
          <p:cNvSpPr>
            <a:spLocks noGrp="1"/>
          </p:cNvSpPr>
          <p:nvPr>
            <p:ph type="sldNum" sz="quarter" idx="12"/>
          </p:nvPr>
        </p:nvSpPr>
        <p:spPr/>
        <p:txBody>
          <a:bodyPr/>
          <a:lstStyle/>
          <a:p>
            <a:fld id="{04260D4A-DEC1-45DD-8AB2-A3349BAAA59E}" type="slidenum">
              <a:rPr lang="en-US" smtClean="0"/>
              <a:pPr/>
              <a:t>36</a:t>
            </a:fld>
            <a:endParaRPr lang="en-US"/>
          </a:p>
        </p:txBody>
      </p:sp>
      <p:sp>
        <p:nvSpPr>
          <p:cNvPr id="4" name="Content Placeholder 3">
            <a:extLst>
              <a:ext uri="{FF2B5EF4-FFF2-40B4-BE49-F238E27FC236}">
                <a16:creationId xmlns:a16="http://schemas.microsoft.com/office/drawing/2014/main" id="{0A1DA51A-B2CE-5C43-8D6D-DB29F2B877EB}"/>
              </a:ext>
            </a:extLst>
          </p:cNvPr>
          <p:cNvSpPr>
            <a:spLocks noGrp="1"/>
          </p:cNvSpPr>
          <p:nvPr>
            <p:ph sz="quarter" idx="14"/>
          </p:nvPr>
        </p:nvSpPr>
        <p:spPr/>
        <p:txBody>
          <a:bodyPr/>
          <a:lstStyle/>
          <a:p>
            <a:pPr algn="just"/>
            <a:r>
              <a:rPr lang="es-ES" dirty="0"/>
              <a:t>La llegada de colonos blancos a Nueva Zelanda comportó el descenso de la </a:t>
            </a:r>
            <a:r>
              <a:rPr lang="es-ES" dirty="0" err="1"/>
              <a:t>pueblación</a:t>
            </a:r>
            <a:r>
              <a:rPr lang="es-ES" dirty="0"/>
              <a:t> indígena maorí</a:t>
            </a:r>
            <a:r>
              <a:rPr lang="en-US" dirty="0"/>
              <a:t>. </a:t>
            </a:r>
          </a:p>
          <a:p>
            <a:pPr algn="just"/>
            <a:r>
              <a:rPr lang="es-ES" dirty="0"/>
              <a:t>La política colonial dio lugar a la privación de tierras y a la asimilación cultural. Privados de sus medios de supervivencia, muchos maoríes se vieron obligados a desplazarse a áreas urbanas</a:t>
            </a:r>
            <a:r>
              <a:rPr lang="en-US" dirty="0"/>
              <a:t>. </a:t>
            </a:r>
          </a:p>
          <a:p>
            <a:pPr algn="just"/>
            <a:r>
              <a:rPr lang="es-ES" dirty="0"/>
              <a:t>En 1881, tropas gubernamentales invadieron el asentamiento de </a:t>
            </a:r>
            <a:r>
              <a:rPr lang="es-ES" dirty="0" err="1"/>
              <a:t>Parihaka</a:t>
            </a:r>
            <a:r>
              <a:rPr lang="es-ES" dirty="0"/>
              <a:t>, que fue un símbolo de resistencia pacífica contra la apropiación de tierras</a:t>
            </a:r>
            <a:r>
              <a:rPr lang="en-US" dirty="0"/>
              <a:t>.</a:t>
            </a:r>
          </a:p>
          <a:p>
            <a:pPr algn="just"/>
            <a:r>
              <a:rPr lang="es-ES" dirty="0"/>
              <a:t>Se encarceló a cientos de hombres sin juicio, mientras se destruía el poblado y se dispersaba a los habitantes</a:t>
            </a:r>
            <a:r>
              <a:rPr lang="en-US" dirty="0"/>
              <a:t>. </a:t>
            </a:r>
          </a:p>
        </p:txBody>
      </p:sp>
      <p:sp>
        <p:nvSpPr>
          <p:cNvPr id="5" name="Title 4">
            <a:extLst>
              <a:ext uri="{FF2B5EF4-FFF2-40B4-BE49-F238E27FC236}">
                <a16:creationId xmlns:a16="http://schemas.microsoft.com/office/drawing/2014/main" id="{CC3CF134-E498-F24C-BC34-C724E2062CAF}"/>
              </a:ext>
            </a:extLst>
          </p:cNvPr>
          <p:cNvSpPr>
            <a:spLocks noGrp="1"/>
          </p:cNvSpPr>
          <p:nvPr>
            <p:ph type="title"/>
          </p:nvPr>
        </p:nvSpPr>
        <p:spPr/>
        <p:txBody>
          <a:bodyPr/>
          <a:lstStyle/>
          <a:p>
            <a:r>
              <a:rPr lang="es-ES" dirty="0"/>
              <a:t>La opresión del pueblo maorí (siglos XIX a XX) </a:t>
            </a:r>
            <a:endParaRPr lang="en-US" dirty="0"/>
          </a:p>
        </p:txBody>
      </p:sp>
    </p:spTree>
    <p:extLst>
      <p:ext uri="{BB962C8B-B14F-4D97-AF65-F5344CB8AC3E}">
        <p14:creationId xmlns:p14="http://schemas.microsoft.com/office/powerpoint/2010/main" val="132423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ED0B3-CE80-A440-A05C-286A9FA4CB6B}"/>
              </a:ext>
            </a:extLst>
          </p:cNvPr>
          <p:cNvSpPr>
            <a:spLocks noGrp="1"/>
          </p:cNvSpPr>
          <p:nvPr>
            <p:ph type="sldNum" sz="quarter" idx="12"/>
          </p:nvPr>
        </p:nvSpPr>
        <p:spPr/>
        <p:txBody>
          <a:bodyPr/>
          <a:lstStyle/>
          <a:p>
            <a:fld id="{04260D4A-DEC1-45DD-8AB2-A3349BAAA59E}" type="slidenum">
              <a:rPr lang="en-US" smtClean="0"/>
              <a:pPr/>
              <a:t>37</a:t>
            </a:fld>
            <a:endParaRPr lang="en-US"/>
          </a:p>
        </p:txBody>
      </p:sp>
      <p:sp>
        <p:nvSpPr>
          <p:cNvPr id="4" name="Content Placeholder 3">
            <a:extLst>
              <a:ext uri="{FF2B5EF4-FFF2-40B4-BE49-F238E27FC236}">
                <a16:creationId xmlns:a16="http://schemas.microsoft.com/office/drawing/2014/main" id="{B6DD118D-DAFA-9E41-8CCF-48AA499DAD51}"/>
              </a:ext>
            </a:extLst>
          </p:cNvPr>
          <p:cNvSpPr>
            <a:spLocks noGrp="1"/>
          </p:cNvSpPr>
          <p:nvPr>
            <p:ph sz="quarter" idx="14"/>
          </p:nvPr>
        </p:nvSpPr>
        <p:spPr>
          <a:xfrm>
            <a:off x="507195" y="1254641"/>
            <a:ext cx="11174412" cy="4355105"/>
          </a:xfrm>
        </p:spPr>
        <p:txBody>
          <a:bodyPr/>
          <a:lstStyle/>
          <a:p>
            <a:pPr algn="just"/>
            <a:r>
              <a:rPr lang="es-ES" sz="2000" dirty="0"/>
              <a:t>Entre 1948 y 1991 en Sudáfrica, el gobierno aplicó una serie de leyes que dieron lugar a la segregación de sudafricanos negros y otros no blancos respecto de la población blanca. La legislación clasificaba a los habitantes en cuatro grupos raciales: «negros», «blancos», «de color» e «indios».</a:t>
            </a:r>
          </a:p>
          <a:p>
            <a:pPr algn="just"/>
            <a:r>
              <a:rPr lang="es-ES" sz="2000" dirty="0"/>
              <a:t>Estas leyes forzaron a los sudafricanos no blancos a vivir en áreas diferentes de las personas blancas, a ir a escuelas diferentes y a utilizar instalaciones sanitarias y otros servicios públicos separados</a:t>
            </a:r>
            <a:r>
              <a:rPr lang="en-US" sz="2000" dirty="0"/>
              <a:t>. </a:t>
            </a:r>
          </a:p>
          <a:p>
            <a:pPr algn="just"/>
            <a:r>
              <a:rPr lang="es-ES" sz="2000" dirty="0"/>
              <a:t>La población no blanca no podía votar ni tener representación política en el gobierno. A las personas no blancas también se les negaba la libertad de asociación y el derecho a la ciudadanía</a:t>
            </a:r>
            <a:r>
              <a:rPr lang="en-US" sz="2000" dirty="0"/>
              <a:t>.</a:t>
            </a:r>
          </a:p>
          <a:p>
            <a:pPr algn="just"/>
            <a:r>
              <a:rPr lang="es-ES" sz="2000" dirty="0"/>
              <a:t>Se reservó aproximadamente el 80% de las tierras del país para la minoría blanca. Se prohibieron los matrimonios mixtos entre grupos raciales diferentes</a:t>
            </a:r>
            <a:r>
              <a:rPr lang="en-US" sz="2000" dirty="0"/>
              <a:t>. </a:t>
            </a:r>
          </a:p>
          <a:p>
            <a:pPr algn="just"/>
            <a:r>
              <a:rPr lang="es-ES" sz="2000" dirty="0"/>
              <a:t>Durante este periodo, también se produjo una violenta represión de los sudafricanos no blancos, con el encarcelamiento o el asesinato de cientos de personas </a:t>
            </a:r>
            <a:r>
              <a:rPr lang="en-US" sz="2000" dirty="0"/>
              <a:t>.</a:t>
            </a:r>
          </a:p>
          <a:p>
            <a:pPr algn="just"/>
            <a:endParaRPr lang="en-US" sz="2000" dirty="0"/>
          </a:p>
        </p:txBody>
      </p:sp>
      <p:sp>
        <p:nvSpPr>
          <p:cNvPr id="5" name="Title 4">
            <a:extLst>
              <a:ext uri="{FF2B5EF4-FFF2-40B4-BE49-F238E27FC236}">
                <a16:creationId xmlns:a16="http://schemas.microsoft.com/office/drawing/2014/main" id="{45AF8441-CD93-AC41-A8BD-35D28DD62F72}"/>
              </a:ext>
            </a:extLst>
          </p:cNvPr>
          <p:cNvSpPr>
            <a:spLocks noGrp="1"/>
          </p:cNvSpPr>
          <p:nvPr>
            <p:ph type="title"/>
          </p:nvPr>
        </p:nvSpPr>
        <p:spPr/>
        <p:txBody>
          <a:bodyPr/>
          <a:lstStyle/>
          <a:p>
            <a:r>
              <a:rPr lang="es-ES" dirty="0"/>
              <a:t>El apartheid en Sudáfrica (1948-1991) </a:t>
            </a:r>
          </a:p>
        </p:txBody>
      </p:sp>
    </p:spTree>
    <p:extLst>
      <p:ext uri="{BB962C8B-B14F-4D97-AF65-F5344CB8AC3E}">
        <p14:creationId xmlns:p14="http://schemas.microsoft.com/office/powerpoint/2010/main" val="18074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D377E-1CEE-CD46-B9FE-6790783FCA21}"/>
              </a:ext>
            </a:extLst>
          </p:cNvPr>
          <p:cNvSpPr>
            <a:spLocks noGrp="1"/>
          </p:cNvSpPr>
          <p:nvPr>
            <p:ph type="sldNum" sz="quarter" idx="12"/>
          </p:nvPr>
        </p:nvSpPr>
        <p:spPr/>
        <p:txBody>
          <a:bodyPr/>
          <a:lstStyle/>
          <a:p>
            <a:fld id="{04260D4A-DEC1-45DD-8AB2-A3349BAAA59E}" type="slidenum">
              <a:rPr lang="en-US" smtClean="0"/>
              <a:pPr/>
              <a:t>38</a:t>
            </a:fld>
            <a:endParaRPr lang="en-US"/>
          </a:p>
        </p:txBody>
      </p:sp>
      <p:sp>
        <p:nvSpPr>
          <p:cNvPr id="4" name="Content Placeholder 3">
            <a:extLst>
              <a:ext uri="{FF2B5EF4-FFF2-40B4-BE49-F238E27FC236}">
                <a16:creationId xmlns:a16="http://schemas.microsoft.com/office/drawing/2014/main" id="{A5217FEB-C50D-484D-9060-8AEF3CEF5C32}"/>
              </a:ext>
            </a:extLst>
          </p:cNvPr>
          <p:cNvSpPr>
            <a:spLocks noGrp="1"/>
          </p:cNvSpPr>
          <p:nvPr>
            <p:ph sz="quarter" idx="14"/>
          </p:nvPr>
        </p:nvSpPr>
        <p:spPr>
          <a:xfrm>
            <a:off x="507195" y="1169581"/>
            <a:ext cx="11174412" cy="4841607"/>
          </a:xfrm>
        </p:spPr>
        <p:txBody>
          <a:bodyPr/>
          <a:lstStyle/>
          <a:p>
            <a:pPr algn="just"/>
            <a:r>
              <a:rPr lang="es-ES" dirty="0"/>
              <a:t>Entre 1975 y 1979 murieron cerca de tres millones de personas a manos del régimen de los Jemeres Rojos en Camboya</a:t>
            </a:r>
            <a:r>
              <a:rPr lang="en-US" dirty="0"/>
              <a:t>. </a:t>
            </a:r>
          </a:p>
          <a:p>
            <a:pPr algn="just"/>
            <a:r>
              <a:rPr lang="es-ES" dirty="0"/>
              <a:t>El régimen de los Jemeres Rojos quería que todo el mundo trabajara en granjas dirigidas por el Estado para producir alimentos suficientes para hacer que Camboya fuera independiente de la ayuda exterior</a:t>
            </a:r>
            <a:r>
              <a:rPr lang="en-US" dirty="0"/>
              <a:t>. </a:t>
            </a:r>
          </a:p>
          <a:p>
            <a:pPr algn="just"/>
            <a:r>
              <a:rPr lang="es-ES" dirty="0"/>
              <a:t>Separaron a los niños de sus padres y se les hizo trabajar en campos de trabajo, y forzaron a los adultos a desplazarse a áreas rurales para trabajar en granjas</a:t>
            </a:r>
            <a:r>
              <a:rPr lang="en-US" dirty="0"/>
              <a:t>. </a:t>
            </a:r>
          </a:p>
          <a:p>
            <a:pPr algn="just"/>
            <a:r>
              <a:rPr lang="es-ES" dirty="0"/>
              <a:t>Muchas personas murieron de inanición y del trabajo forzado en las granjas. Se interrogó, torturó y asesinó a opositores u sospechosos opositores del régimen, intelectuales, minorías étnicas y gente religiosa</a:t>
            </a:r>
            <a:r>
              <a:rPr lang="en-US" dirty="0"/>
              <a:t>. </a:t>
            </a:r>
          </a:p>
          <a:p>
            <a:pPr algn="just"/>
            <a:r>
              <a:rPr lang="es-ES" dirty="0"/>
              <a:t>Se destruyeron numerosos templos budistas</a:t>
            </a:r>
            <a:r>
              <a:rPr lang="en-US" dirty="0"/>
              <a:t>.</a:t>
            </a:r>
          </a:p>
          <a:p>
            <a:pPr algn="just"/>
            <a:endParaRPr lang="en-US" dirty="0"/>
          </a:p>
        </p:txBody>
      </p:sp>
      <p:sp>
        <p:nvSpPr>
          <p:cNvPr id="5" name="Title 4">
            <a:extLst>
              <a:ext uri="{FF2B5EF4-FFF2-40B4-BE49-F238E27FC236}">
                <a16:creationId xmlns:a16="http://schemas.microsoft.com/office/drawing/2014/main" id="{83F7B69B-F0B2-DE41-8126-815715A5797D}"/>
              </a:ext>
            </a:extLst>
          </p:cNvPr>
          <p:cNvSpPr>
            <a:spLocks noGrp="1"/>
          </p:cNvSpPr>
          <p:nvPr>
            <p:ph type="title"/>
          </p:nvPr>
        </p:nvSpPr>
        <p:spPr/>
        <p:txBody>
          <a:bodyPr/>
          <a:lstStyle/>
          <a:p>
            <a:r>
              <a:rPr lang="es-ES" dirty="0"/>
              <a:t> El genocidio de Camboya </a:t>
            </a:r>
            <a:r>
              <a:rPr lang="en-US" dirty="0"/>
              <a:t>(1975-1979)</a:t>
            </a:r>
          </a:p>
        </p:txBody>
      </p:sp>
    </p:spTree>
    <p:extLst>
      <p:ext uri="{BB962C8B-B14F-4D97-AF65-F5344CB8AC3E}">
        <p14:creationId xmlns:p14="http://schemas.microsoft.com/office/powerpoint/2010/main" val="2303603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9221E-3DC9-094B-8CA4-25B2E1139474}"/>
              </a:ext>
            </a:extLst>
          </p:cNvPr>
          <p:cNvSpPr>
            <a:spLocks noGrp="1"/>
          </p:cNvSpPr>
          <p:nvPr>
            <p:ph type="sldNum" sz="quarter" idx="12"/>
          </p:nvPr>
        </p:nvSpPr>
        <p:spPr/>
        <p:txBody>
          <a:bodyPr/>
          <a:lstStyle/>
          <a:p>
            <a:fld id="{04260D4A-DEC1-45DD-8AB2-A3349BAAA59E}" type="slidenum">
              <a:rPr lang="en-US" smtClean="0"/>
              <a:pPr/>
              <a:t>39</a:t>
            </a:fld>
            <a:endParaRPr lang="en-US"/>
          </a:p>
        </p:txBody>
      </p:sp>
      <p:sp>
        <p:nvSpPr>
          <p:cNvPr id="4" name="Content Placeholder 3">
            <a:extLst>
              <a:ext uri="{FF2B5EF4-FFF2-40B4-BE49-F238E27FC236}">
                <a16:creationId xmlns:a16="http://schemas.microsoft.com/office/drawing/2014/main" id="{64BA5F68-F52A-4F45-A750-215471864C7A}"/>
              </a:ext>
            </a:extLst>
          </p:cNvPr>
          <p:cNvSpPr>
            <a:spLocks noGrp="1"/>
          </p:cNvSpPr>
          <p:nvPr>
            <p:ph sz="quarter" idx="14"/>
          </p:nvPr>
        </p:nvSpPr>
        <p:spPr/>
        <p:txBody>
          <a:bodyPr/>
          <a:lstStyle/>
          <a:p>
            <a:pPr algn="just"/>
            <a:r>
              <a:rPr lang="es-ES" dirty="0"/>
              <a:t>En 1994, durante la guerra civil, murió el 20% de la población ruandesa en un conflicto entre dos grupos étnicos</a:t>
            </a:r>
            <a:r>
              <a:rPr lang="en-US" dirty="0"/>
              <a:t>. </a:t>
            </a:r>
          </a:p>
          <a:p>
            <a:pPr algn="just"/>
            <a:r>
              <a:rPr lang="es-ES" dirty="0"/>
              <a:t>Tutsis y hutus moderados fueron torturados y asesinados de forma masiva por miembros de la mayoría hutu. Los asesinatos fueron perpetrados tanto por funcionarios como por civiles alentados por la propaganda racista</a:t>
            </a:r>
            <a:r>
              <a:rPr lang="en-US" dirty="0"/>
              <a:t>. </a:t>
            </a:r>
          </a:p>
          <a:p>
            <a:pPr algn="just"/>
            <a:r>
              <a:rPr lang="es-ES" dirty="0"/>
              <a:t>Las mujeres y las niñas fueron uno de los principales objetivos en el conflicto porque fueron violadas sistemáticamente</a:t>
            </a:r>
            <a:r>
              <a:rPr lang="en-US" dirty="0"/>
              <a:t>. </a:t>
            </a:r>
          </a:p>
          <a:p>
            <a:pPr algn="just"/>
            <a:r>
              <a:rPr lang="es-ES" dirty="0"/>
              <a:t>También se destruyeron muchos hogares tutsis</a:t>
            </a:r>
            <a:r>
              <a:rPr lang="en-US" dirty="0"/>
              <a:t>.</a:t>
            </a:r>
          </a:p>
          <a:p>
            <a:pPr algn="just"/>
            <a:r>
              <a:rPr lang="es-ES" dirty="0"/>
              <a:t>La comunidad internacional no logró intervenir rápidamente en el genocidio de Ruanda</a:t>
            </a:r>
            <a:r>
              <a:rPr lang="en-US" dirty="0"/>
              <a:t>.</a:t>
            </a:r>
          </a:p>
        </p:txBody>
      </p:sp>
      <p:sp>
        <p:nvSpPr>
          <p:cNvPr id="5" name="Title 4">
            <a:extLst>
              <a:ext uri="{FF2B5EF4-FFF2-40B4-BE49-F238E27FC236}">
                <a16:creationId xmlns:a16="http://schemas.microsoft.com/office/drawing/2014/main" id="{A721E6EB-BDBB-5348-BA8F-DA56CED65025}"/>
              </a:ext>
            </a:extLst>
          </p:cNvPr>
          <p:cNvSpPr>
            <a:spLocks noGrp="1"/>
          </p:cNvSpPr>
          <p:nvPr>
            <p:ph type="title"/>
          </p:nvPr>
        </p:nvSpPr>
        <p:spPr/>
        <p:txBody>
          <a:bodyPr/>
          <a:lstStyle/>
          <a:p>
            <a:r>
              <a:rPr lang="es-ES" dirty="0"/>
              <a:t>El genocidio de Ruanda </a:t>
            </a:r>
            <a:r>
              <a:rPr lang="en-US" dirty="0"/>
              <a:t>(1994)</a:t>
            </a:r>
          </a:p>
        </p:txBody>
      </p:sp>
    </p:spTree>
    <p:extLst>
      <p:ext uri="{BB962C8B-B14F-4D97-AF65-F5344CB8AC3E}">
        <p14:creationId xmlns:p14="http://schemas.microsoft.com/office/powerpoint/2010/main" val="40347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a:t>
            </a:r>
            <a:r>
              <a:rPr lang="es-ES" sz="2000"/>
              <a:t>la CDPD. </a:t>
            </a:r>
            <a:endParaRPr lang="es-ES" sz="2000" dirty="0"/>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248463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0707CD-E4D4-854A-AFFF-774732002AA0}"/>
              </a:ext>
            </a:extLst>
          </p:cNvPr>
          <p:cNvSpPr>
            <a:spLocks noGrp="1"/>
          </p:cNvSpPr>
          <p:nvPr>
            <p:ph type="sldNum" sz="quarter" idx="12"/>
          </p:nvPr>
        </p:nvSpPr>
        <p:spPr/>
        <p:txBody>
          <a:bodyPr/>
          <a:lstStyle/>
          <a:p>
            <a:fld id="{04260D4A-DEC1-45DD-8AB2-A3349BAAA59E}" type="slidenum">
              <a:rPr lang="en-US" smtClean="0"/>
              <a:pPr/>
              <a:t>40</a:t>
            </a:fld>
            <a:endParaRPr lang="en-US"/>
          </a:p>
        </p:txBody>
      </p:sp>
      <p:sp>
        <p:nvSpPr>
          <p:cNvPr id="4" name="Content Placeholder 3">
            <a:extLst>
              <a:ext uri="{FF2B5EF4-FFF2-40B4-BE49-F238E27FC236}">
                <a16:creationId xmlns:a16="http://schemas.microsoft.com/office/drawing/2014/main" id="{A4FFCA89-AA74-6C41-8347-93437FD90F29}"/>
              </a:ext>
            </a:extLst>
          </p:cNvPr>
          <p:cNvSpPr>
            <a:spLocks noGrp="1"/>
          </p:cNvSpPr>
          <p:nvPr>
            <p:ph sz="quarter" idx="14"/>
          </p:nvPr>
        </p:nvSpPr>
        <p:spPr/>
        <p:txBody>
          <a:bodyPr/>
          <a:lstStyle/>
          <a:p>
            <a:pPr marL="0" indent="0">
              <a:buNone/>
            </a:pPr>
            <a:r>
              <a:rPr lang="en-US" dirty="0" err="1"/>
              <a:t>Considerando</a:t>
            </a:r>
            <a:r>
              <a:rPr lang="en-US" dirty="0"/>
              <a:t> el </a:t>
            </a:r>
            <a:r>
              <a:rPr lang="en-US" dirty="0" err="1"/>
              <a:t>escenario</a:t>
            </a:r>
            <a:r>
              <a:rPr lang="en-US" dirty="0"/>
              <a:t>: </a:t>
            </a:r>
          </a:p>
          <a:p>
            <a:pPr marL="0" indent="0">
              <a:buNone/>
            </a:pPr>
            <a:endParaRPr lang="en-US" dirty="0"/>
          </a:p>
          <a:p>
            <a:pPr marL="0" indent="0">
              <a:buNone/>
            </a:pPr>
            <a:endParaRPr lang="en-US" dirty="0"/>
          </a:p>
          <a:p>
            <a:pPr marL="0" indent="0" algn="ctr">
              <a:buNone/>
            </a:pPr>
            <a:r>
              <a:rPr lang="es-ES" sz="2500" b="1" i="1" dirty="0"/>
              <a:t> Utilizando la copia de la DUDH, ¿podéis identificar qué derechos humanos se han violado en este caso?</a:t>
            </a:r>
            <a:endParaRPr lang="en-US" dirty="0"/>
          </a:p>
        </p:txBody>
      </p:sp>
      <p:sp>
        <p:nvSpPr>
          <p:cNvPr id="5"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599374"/>
          </a:xfrm>
        </p:spPr>
        <p:txBody>
          <a:bodyPr/>
          <a:lstStyle/>
          <a:p>
            <a:r>
              <a:rPr lang="es-ES" dirty="0"/>
              <a:t>Ejercicio 4.1: Escenarios sobre violaciones de los derechos humanos</a:t>
            </a:r>
            <a:endParaRPr lang="en-US" dirty="0"/>
          </a:p>
        </p:txBody>
      </p:sp>
    </p:spTree>
    <p:extLst>
      <p:ext uri="{BB962C8B-B14F-4D97-AF65-F5344CB8AC3E}">
        <p14:creationId xmlns:p14="http://schemas.microsoft.com/office/powerpoint/2010/main" val="585275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AA6D68-E5CD-5841-A1F9-C81459A3661C}"/>
              </a:ext>
            </a:extLst>
          </p:cNvPr>
          <p:cNvSpPr>
            <a:spLocks noGrp="1"/>
          </p:cNvSpPr>
          <p:nvPr>
            <p:ph type="sldNum" sz="quarter" idx="12"/>
          </p:nvPr>
        </p:nvSpPr>
        <p:spPr/>
        <p:txBody>
          <a:bodyPr/>
          <a:lstStyle/>
          <a:p>
            <a:fld id="{04260D4A-DEC1-45DD-8AB2-A3349BAAA59E}" type="slidenum">
              <a:rPr lang="en-US" smtClean="0"/>
              <a:pPr/>
              <a:t>41</a:t>
            </a:fld>
            <a:endParaRPr lang="en-US"/>
          </a:p>
        </p:txBody>
      </p:sp>
      <p:sp>
        <p:nvSpPr>
          <p:cNvPr id="3" name="Text Placeholder 2">
            <a:extLst>
              <a:ext uri="{FF2B5EF4-FFF2-40B4-BE49-F238E27FC236}">
                <a16:creationId xmlns:a16="http://schemas.microsoft.com/office/drawing/2014/main" id="{56913A2D-B8A3-F443-8F0C-58B5E79A56F6}"/>
              </a:ext>
            </a:extLst>
          </p:cNvPr>
          <p:cNvSpPr>
            <a:spLocks noGrp="1"/>
          </p:cNvSpPr>
          <p:nvPr>
            <p:ph type="body" sz="quarter" idx="13"/>
          </p:nvPr>
        </p:nvSpPr>
        <p:spPr/>
        <p:txBody>
          <a:bodyPr/>
          <a:lstStyle/>
          <a:p>
            <a:r>
              <a:rPr lang="en-US" dirty="0" err="1"/>
              <a:t>Escenario</a:t>
            </a:r>
            <a:r>
              <a:rPr lang="en-US" dirty="0"/>
              <a:t> 1: Mariko</a:t>
            </a:r>
          </a:p>
        </p:txBody>
      </p:sp>
      <p:sp>
        <p:nvSpPr>
          <p:cNvPr id="4" name="Content Placeholder 3">
            <a:extLst>
              <a:ext uri="{FF2B5EF4-FFF2-40B4-BE49-F238E27FC236}">
                <a16:creationId xmlns:a16="http://schemas.microsoft.com/office/drawing/2014/main" id="{BCFE57C0-4B0F-3948-9BBA-07181D0F5E9B}"/>
              </a:ext>
            </a:extLst>
          </p:cNvPr>
          <p:cNvSpPr>
            <a:spLocks noGrp="1"/>
          </p:cNvSpPr>
          <p:nvPr>
            <p:ph sz="quarter" idx="14"/>
          </p:nvPr>
        </p:nvSpPr>
        <p:spPr>
          <a:xfrm>
            <a:off x="507195" y="1511188"/>
            <a:ext cx="11174412" cy="2146412"/>
          </a:xfrm>
        </p:spPr>
        <p:txBody>
          <a:bodyPr/>
          <a:lstStyle/>
          <a:p>
            <a:pPr marL="0" indent="0" algn="just">
              <a:buNone/>
            </a:pPr>
            <a:endParaRPr lang="es-ES" dirty="0"/>
          </a:p>
          <a:p>
            <a:pPr marL="0" indent="0" algn="just">
              <a:buNone/>
            </a:pPr>
            <a:r>
              <a:rPr lang="es-ES" dirty="0" err="1"/>
              <a:t>Mariko</a:t>
            </a:r>
            <a:r>
              <a:rPr lang="es-ES" dirty="0"/>
              <a:t> es una estudiante de biología y líder del sindicato estudiantil universitario. Hace un año, escribió un artículo en el periódico estudiantil para pedir una reforma educativa y quejarse de la inacción del gobierno en este campo. Dos días después, la policía la detuvo en el campus. Ha estado en prisión desde entonces. No se han indicado los motivos de la detención, no ha podido contactar con ningún abogado y no hay fecha prevista para su audiencia judicial.</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- 1</a:t>
            </a:r>
            <a:endParaRPr lang="en-US" sz="2700" dirty="0"/>
          </a:p>
        </p:txBody>
      </p:sp>
    </p:spTree>
    <p:extLst>
      <p:ext uri="{BB962C8B-B14F-4D97-AF65-F5344CB8AC3E}">
        <p14:creationId xmlns:p14="http://schemas.microsoft.com/office/powerpoint/2010/main" val="1540940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85758-E6CC-5144-B808-E1145A81EE44}"/>
              </a:ext>
            </a:extLst>
          </p:cNvPr>
          <p:cNvSpPr>
            <a:spLocks noGrp="1"/>
          </p:cNvSpPr>
          <p:nvPr>
            <p:ph type="sldNum" sz="quarter" idx="12"/>
          </p:nvPr>
        </p:nvSpPr>
        <p:spPr/>
        <p:txBody>
          <a:bodyPr/>
          <a:lstStyle/>
          <a:p>
            <a:fld id="{04260D4A-DEC1-45DD-8AB2-A3349BAAA59E}" type="slidenum">
              <a:rPr lang="en-US" smtClean="0"/>
              <a:pPr/>
              <a:t>42</a:t>
            </a:fld>
            <a:endParaRPr lang="en-US"/>
          </a:p>
        </p:txBody>
      </p:sp>
      <p:sp>
        <p:nvSpPr>
          <p:cNvPr id="3" name="Text Placeholder 2">
            <a:extLst>
              <a:ext uri="{FF2B5EF4-FFF2-40B4-BE49-F238E27FC236}">
                <a16:creationId xmlns:a16="http://schemas.microsoft.com/office/drawing/2014/main" id="{A96EA6D7-83BA-E044-AF15-E74A3B36EB96}"/>
              </a:ext>
            </a:extLst>
          </p:cNvPr>
          <p:cNvSpPr>
            <a:spLocks noGrp="1"/>
          </p:cNvSpPr>
          <p:nvPr>
            <p:ph type="body" sz="quarter" idx="13"/>
          </p:nvPr>
        </p:nvSpPr>
        <p:spPr/>
        <p:txBody>
          <a:bodyPr/>
          <a:lstStyle/>
          <a:p>
            <a:r>
              <a:rPr lang="en-US" dirty="0" err="1"/>
              <a:t>Escenario</a:t>
            </a:r>
            <a:r>
              <a:rPr lang="en-US" dirty="0"/>
              <a:t> 2: Wei</a:t>
            </a:r>
          </a:p>
        </p:txBody>
      </p:sp>
      <p:sp>
        <p:nvSpPr>
          <p:cNvPr id="4" name="Content Placeholder 3">
            <a:extLst>
              <a:ext uri="{FF2B5EF4-FFF2-40B4-BE49-F238E27FC236}">
                <a16:creationId xmlns:a16="http://schemas.microsoft.com/office/drawing/2014/main" id="{ED270260-6AEE-384F-AAE9-88DE8148C1F0}"/>
              </a:ext>
            </a:extLst>
          </p:cNvPr>
          <p:cNvSpPr>
            <a:spLocks noGrp="1"/>
          </p:cNvSpPr>
          <p:nvPr>
            <p:ph sz="quarter" idx="14"/>
          </p:nvPr>
        </p:nvSpPr>
        <p:spPr/>
        <p:txBody>
          <a:bodyPr/>
          <a:lstStyle/>
          <a:p>
            <a:pPr marL="0" indent="0" algn="just">
              <a:buNone/>
            </a:pPr>
            <a:endParaRPr lang="es-ES" dirty="0"/>
          </a:p>
          <a:p>
            <a:pPr marL="0" indent="0" algn="just">
              <a:buNone/>
            </a:pPr>
            <a:r>
              <a:rPr lang="es-ES" dirty="0" err="1"/>
              <a:t>Wei</a:t>
            </a:r>
            <a:r>
              <a:rPr lang="es-ES" dirty="0"/>
              <a:t> es un hombre de 50 años que vive en una ciudad pequeña y apartada. La función de sus riñones se ha reducido significativamente y ha tenido que someterse a diálisis tres veces por semana. El centro sanitario más cercano es a doscientos kilómetros de su casa. El coste del servicio, de los medicamentos y de los desplazamientos afecta a su situación financiera. A pesar de este problema de salud, su jefe no le deja tomarse unas horas libres del trabajo. Si se coge un día libre, le reducen el sueldo.</a:t>
            </a:r>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- 2</a:t>
            </a:r>
            <a:endParaRPr lang="en-US" sz="2700" dirty="0"/>
          </a:p>
        </p:txBody>
      </p:sp>
    </p:spTree>
    <p:extLst>
      <p:ext uri="{BB962C8B-B14F-4D97-AF65-F5344CB8AC3E}">
        <p14:creationId xmlns:p14="http://schemas.microsoft.com/office/powerpoint/2010/main" val="414410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59908-FAD0-E74A-BA1D-F408CAA572E1}"/>
              </a:ext>
            </a:extLst>
          </p:cNvPr>
          <p:cNvSpPr>
            <a:spLocks noGrp="1"/>
          </p:cNvSpPr>
          <p:nvPr>
            <p:ph type="sldNum" sz="quarter" idx="12"/>
          </p:nvPr>
        </p:nvSpPr>
        <p:spPr/>
        <p:txBody>
          <a:bodyPr/>
          <a:lstStyle/>
          <a:p>
            <a:fld id="{04260D4A-DEC1-45DD-8AB2-A3349BAAA59E}" type="slidenum">
              <a:rPr lang="en-US" smtClean="0"/>
              <a:pPr/>
              <a:t>43</a:t>
            </a:fld>
            <a:endParaRPr lang="en-US"/>
          </a:p>
        </p:txBody>
      </p:sp>
      <p:sp>
        <p:nvSpPr>
          <p:cNvPr id="3" name="Text Placeholder 2">
            <a:extLst>
              <a:ext uri="{FF2B5EF4-FFF2-40B4-BE49-F238E27FC236}">
                <a16:creationId xmlns:a16="http://schemas.microsoft.com/office/drawing/2014/main" id="{7AF7E795-F339-3143-8570-4DD00BB4AD54}"/>
              </a:ext>
            </a:extLst>
          </p:cNvPr>
          <p:cNvSpPr>
            <a:spLocks noGrp="1"/>
          </p:cNvSpPr>
          <p:nvPr>
            <p:ph type="body" sz="quarter" idx="13"/>
          </p:nvPr>
        </p:nvSpPr>
        <p:spPr/>
        <p:txBody>
          <a:bodyPr/>
          <a:lstStyle/>
          <a:p>
            <a:r>
              <a:rPr lang="en-US" dirty="0" err="1"/>
              <a:t>Escenario</a:t>
            </a:r>
            <a:r>
              <a:rPr lang="en-US" dirty="0"/>
              <a:t> 3: Yonas</a:t>
            </a:r>
          </a:p>
        </p:txBody>
      </p:sp>
      <p:sp>
        <p:nvSpPr>
          <p:cNvPr id="4" name="Content Placeholder 3">
            <a:extLst>
              <a:ext uri="{FF2B5EF4-FFF2-40B4-BE49-F238E27FC236}">
                <a16:creationId xmlns:a16="http://schemas.microsoft.com/office/drawing/2014/main" id="{3AB4E2A5-7CAB-5B45-9428-0D2661D85453}"/>
              </a:ext>
            </a:extLst>
          </p:cNvPr>
          <p:cNvSpPr>
            <a:spLocks noGrp="1"/>
          </p:cNvSpPr>
          <p:nvPr>
            <p:ph sz="quarter" idx="14"/>
          </p:nvPr>
        </p:nvSpPr>
        <p:spPr/>
        <p:txBody>
          <a:bodyPr/>
          <a:lstStyle/>
          <a:p>
            <a:pPr marL="0" indent="0" algn="just">
              <a:buNone/>
            </a:pPr>
            <a:endParaRPr lang="en-US" dirty="0"/>
          </a:p>
          <a:p>
            <a:pPr marL="0" indent="0" algn="just">
              <a:buNone/>
            </a:pPr>
            <a:r>
              <a:rPr lang="es-ES" dirty="0" err="1"/>
              <a:t>Yonas</a:t>
            </a:r>
            <a:r>
              <a:rPr lang="es-ES" dirty="0"/>
              <a:t> es un músico y cantante famoso. También es un activista cercano al partido de la oposición y ha criticado varias veces al gobierno en público. Recientemente, se han cancelado todos los conciertos. Le han confiscado el pasaporte y ya no puede viajar al extranjero ni por motivos personales ni profesionales.</a:t>
            </a:r>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- 3</a:t>
            </a:r>
            <a:endParaRPr lang="en-US" sz="2700" dirty="0"/>
          </a:p>
        </p:txBody>
      </p:sp>
    </p:spTree>
    <p:extLst>
      <p:ext uri="{BB962C8B-B14F-4D97-AF65-F5344CB8AC3E}">
        <p14:creationId xmlns:p14="http://schemas.microsoft.com/office/powerpoint/2010/main" val="34249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8110F-0C8B-3144-94BF-D6A4A8296B49}"/>
              </a:ext>
            </a:extLst>
          </p:cNvPr>
          <p:cNvSpPr>
            <a:spLocks noGrp="1"/>
          </p:cNvSpPr>
          <p:nvPr>
            <p:ph type="sldNum" sz="quarter" idx="12"/>
          </p:nvPr>
        </p:nvSpPr>
        <p:spPr/>
        <p:txBody>
          <a:bodyPr/>
          <a:lstStyle/>
          <a:p>
            <a:fld id="{04260D4A-DEC1-45DD-8AB2-A3349BAAA59E}" type="slidenum">
              <a:rPr lang="en-US" smtClean="0"/>
              <a:pPr/>
              <a:t>44</a:t>
            </a:fld>
            <a:endParaRPr lang="en-US"/>
          </a:p>
        </p:txBody>
      </p:sp>
      <p:sp>
        <p:nvSpPr>
          <p:cNvPr id="3" name="Text Placeholder 2">
            <a:extLst>
              <a:ext uri="{FF2B5EF4-FFF2-40B4-BE49-F238E27FC236}">
                <a16:creationId xmlns:a16="http://schemas.microsoft.com/office/drawing/2014/main" id="{BCF19358-DF82-8241-8F68-CCAA9BB6959D}"/>
              </a:ext>
            </a:extLst>
          </p:cNvPr>
          <p:cNvSpPr>
            <a:spLocks noGrp="1"/>
          </p:cNvSpPr>
          <p:nvPr>
            <p:ph type="body" sz="quarter" idx="13"/>
          </p:nvPr>
        </p:nvSpPr>
        <p:spPr/>
        <p:txBody>
          <a:bodyPr/>
          <a:lstStyle/>
          <a:p>
            <a:r>
              <a:rPr lang="en-US" dirty="0" err="1"/>
              <a:t>Escenario</a:t>
            </a:r>
            <a:r>
              <a:rPr lang="en-US" dirty="0"/>
              <a:t> 4: </a:t>
            </a:r>
            <a:r>
              <a:rPr lang="en-US" dirty="0" err="1"/>
              <a:t>Esma</a:t>
            </a:r>
            <a:endParaRPr lang="en-US" dirty="0"/>
          </a:p>
        </p:txBody>
      </p:sp>
      <p:sp>
        <p:nvSpPr>
          <p:cNvPr id="4" name="Content Placeholder 3">
            <a:extLst>
              <a:ext uri="{FF2B5EF4-FFF2-40B4-BE49-F238E27FC236}">
                <a16:creationId xmlns:a16="http://schemas.microsoft.com/office/drawing/2014/main" id="{C3043312-AF5D-6B49-B26C-1C24621E9366}"/>
              </a:ext>
            </a:extLst>
          </p:cNvPr>
          <p:cNvSpPr>
            <a:spLocks noGrp="1"/>
          </p:cNvSpPr>
          <p:nvPr>
            <p:ph sz="quarter" idx="14"/>
          </p:nvPr>
        </p:nvSpPr>
        <p:spPr/>
        <p:txBody>
          <a:bodyPr/>
          <a:lstStyle/>
          <a:p>
            <a:pPr marL="0" indent="0" algn="just">
              <a:buNone/>
            </a:pPr>
            <a:endParaRPr lang="en-US" dirty="0"/>
          </a:p>
          <a:p>
            <a:pPr marL="0" indent="0" algn="just">
              <a:buNone/>
            </a:pPr>
            <a:r>
              <a:rPr lang="es-ES" dirty="0" err="1"/>
              <a:t>Esma</a:t>
            </a:r>
            <a:r>
              <a:rPr lang="es-ES" dirty="0"/>
              <a:t> se quiere casar con un hombre de otra religión y adoptar la fe de ese hombre. Dado que es un grupo religioso minoritario perseguido en su país, la raptan y la fuerzan a casarse con otro hombre. Él la trata como a una criada y la obliga a hacer cosas que ella no quiere. No tiene ninguna forma de escapar de esta situación. Por el derecho nacional del país respecto al matrimonio, hay muchas cosas que no puede hacer sin el consentimiento de su marido, como buscar otro lugar para vivir o presentar una denuncia a la policía. El divorcio también está prohibido</a:t>
            </a:r>
            <a:r>
              <a:rPr lang="en-US" dirty="0"/>
              <a:t>. </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- 4</a:t>
            </a:r>
            <a:endParaRPr lang="en-US" sz="2700" dirty="0"/>
          </a:p>
        </p:txBody>
      </p:sp>
    </p:spTree>
    <p:extLst>
      <p:ext uri="{BB962C8B-B14F-4D97-AF65-F5344CB8AC3E}">
        <p14:creationId xmlns:p14="http://schemas.microsoft.com/office/powerpoint/2010/main" val="3043702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7EC13-2120-5741-8C9E-49D871EC6737}"/>
              </a:ext>
            </a:extLst>
          </p:cNvPr>
          <p:cNvSpPr>
            <a:spLocks noGrp="1"/>
          </p:cNvSpPr>
          <p:nvPr>
            <p:ph type="sldNum" sz="quarter" idx="12"/>
          </p:nvPr>
        </p:nvSpPr>
        <p:spPr/>
        <p:txBody>
          <a:bodyPr/>
          <a:lstStyle/>
          <a:p>
            <a:fld id="{04260D4A-DEC1-45DD-8AB2-A3349BAAA59E}" type="slidenum">
              <a:rPr lang="en-US" smtClean="0"/>
              <a:pPr/>
              <a:t>45</a:t>
            </a:fld>
            <a:endParaRPr lang="en-US"/>
          </a:p>
        </p:txBody>
      </p:sp>
      <p:sp>
        <p:nvSpPr>
          <p:cNvPr id="3" name="Text Placeholder 2">
            <a:extLst>
              <a:ext uri="{FF2B5EF4-FFF2-40B4-BE49-F238E27FC236}">
                <a16:creationId xmlns:a16="http://schemas.microsoft.com/office/drawing/2014/main" id="{35596D8E-5642-B24B-A044-B07F0E6A8D7C}"/>
              </a:ext>
            </a:extLst>
          </p:cNvPr>
          <p:cNvSpPr>
            <a:spLocks noGrp="1"/>
          </p:cNvSpPr>
          <p:nvPr>
            <p:ph type="body" sz="quarter" idx="13"/>
          </p:nvPr>
        </p:nvSpPr>
        <p:spPr/>
        <p:txBody>
          <a:bodyPr/>
          <a:lstStyle/>
          <a:p>
            <a:r>
              <a:rPr lang="en-US" dirty="0" err="1"/>
              <a:t>Escenario</a:t>
            </a:r>
            <a:r>
              <a:rPr lang="en-US" dirty="0"/>
              <a:t> 5: David</a:t>
            </a:r>
          </a:p>
        </p:txBody>
      </p:sp>
      <p:sp>
        <p:nvSpPr>
          <p:cNvPr id="4" name="Content Placeholder 3">
            <a:extLst>
              <a:ext uri="{FF2B5EF4-FFF2-40B4-BE49-F238E27FC236}">
                <a16:creationId xmlns:a16="http://schemas.microsoft.com/office/drawing/2014/main" id="{C16F3555-0440-6E4E-BE55-D40BE7A4F439}"/>
              </a:ext>
            </a:extLst>
          </p:cNvPr>
          <p:cNvSpPr>
            <a:spLocks noGrp="1"/>
          </p:cNvSpPr>
          <p:nvPr>
            <p:ph sz="quarter" idx="14"/>
          </p:nvPr>
        </p:nvSpPr>
        <p:spPr/>
        <p:txBody>
          <a:bodyPr/>
          <a:lstStyle/>
          <a:p>
            <a:pPr marL="0" indent="0" algn="just">
              <a:buNone/>
            </a:pPr>
            <a:endParaRPr lang="en-US" dirty="0"/>
          </a:p>
          <a:p>
            <a:pPr marL="0" indent="0" algn="just">
              <a:buNone/>
            </a:pPr>
            <a:r>
              <a:rPr lang="es-ES" dirty="0"/>
              <a:t>David es un defensor de los derechos humanos y está intentando crear una ONG de defensa de los derechos humanos en su país. Hace dos meses, lo detuvieron y lo condenaron a pena de muerte por traición porque criticó al gobierno. Desde que entró en prisión, ha sido humillado y torturado repetidamente. Las cartas que recibe en prisión las abren los funcionarios penitenciarios antes de entregarlas y, en algunos casos, incluso se las confiscan</a:t>
            </a:r>
            <a:r>
              <a:rPr lang="en-US" dirty="0"/>
              <a:t>.</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- 5</a:t>
            </a:r>
            <a:endParaRPr lang="en-US" sz="2700" dirty="0"/>
          </a:p>
        </p:txBody>
      </p:sp>
    </p:spTree>
    <p:extLst>
      <p:ext uri="{BB962C8B-B14F-4D97-AF65-F5344CB8AC3E}">
        <p14:creationId xmlns:p14="http://schemas.microsoft.com/office/powerpoint/2010/main" val="231349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87BA1-332D-0946-A9C5-940877579BEA}"/>
              </a:ext>
            </a:extLst>
          </p:cNvPr>
          <p:cNvSpPr>
            <a:spLocks noGrp="1"/>
          </p:cNvSpPr>
          <p:nvPr>
            <p:ph type="sldNum" sz="quarter" idx="12"/>
          </p:nvPr>
        </p:nvSpPr>
        <p:spPr/>
        <p:txBody>
          <a:bodyPr/>
          <a:lstStyle/>
          <a:p>
            <a:fld id="{04260D4A-DEC1-45DD-8AB2-A3349BAAA59E}" type="slidenum">
              <a:rPr lang="en-US" smtClean="0"/>
              <a:pPr/>
              <a:t>46</a:t>
            </a:fld>
            <a:endParaRPr lang="en-US"/>
          </a:p>
        </p:txBody>
      </p:sp>
      <p:sp>
        <p:nvSpPr>
          <p:cNvPr id="3" name="Text Placeholder 2">
            <a:extLst>
              <a:ext uri="{FF2B5EF4-FFF2-40B4-BE49-F238E27FC236}">
                <a16:creationId xmlns:a16="http://schemas.microsoft.com/office/drawing/2014/main" id="{B11DCCF0-BB55-6146-ABD9-42B3D3717A9B}"/>
              </a:ext>
            </a:extLst>
          </p:cNvPr>
          <p:cNvSpPr>
            <a:spLocks noGrp="1"/>
          </p:cNvSpPr>
          <p:nvPr>
            <p:ph type="body" sz="quarter" idx="13"/>
          </p:nvPr>
        </p:nvSpPr>
        <p:spPr/>
        <p:txBody>
          <a:bodyPr/>
          <a:lstStyle/>
          <a:p>
            <a:r>
              <a:rPr lang="en-US" dirty="0" err="1"/>
              <a:t>Escenario</a:t>
            </a:r>
            <a:r>
              <a:rPr lang="en-US" dirty="0"/>
              <a:t> 6: Abdul</a:t>
            </a:r>
          </a:p>
        </p:txBody>
      </p:sp>
      <p:sp>
        <p:nvSpPr>
          <p:cNvPr id="4" name="Content Placeholder 3">
            <a:extLst>
              <a:ext uri="{FF2B5EF4-FFF2-40B4-BE49-F238E27FC236}">
                <a16:creationId xmlns:a16="http://schemas.microsoft.com/office/drawing/2014/main" id="{CFEDFBB0-5CF1-0F4C-91B8-E4BC33C73FA5}"/>
              </a:ext>
            </a:extLst>
          </p:cNvPr>
          <p:cNvSpPr>
            <a:spLocks noGrp="1"/>
          </p:cNvSpPr>
          <p:nvPr>
            <p:ph sz="quarter" idx="14"/>
          </p:nvPr>
        </p:nvSpPr>
        <p:spPr/>
        <p:txBody>
          <a:bodyPr/>
          <a:lstStyle/>
          <a:p>
            <a:pPr marL="0" indent="0" algn="just">
              <a:buNone/>
            </a:pPr>
            <a:endParaRPr lang="en-US" dirty="0"/>
          </a:p>
          <a:p>
            <a:pPr marL="0" indent="0" algn="just">
              <a:buNone/>
            </a:pPr>
            <a:r>
              <a:rPr lang="es-ES" dirty="0"/>
              <a:t>Abdul trabaja en una granja como jornalero. Cuando empezó a trabajar, le comentaron que recibiría alojamiento y comida como parte de su salario. El alojamiento es estrecho y muchos de los trabajadores han enfermado por infección porque las condiciones son insalubres. Abdul solo recibe una comida al día. Cuando fue a recoger la primera paga, vio que el coste del alojamiento y la comida era superior a su salario. Su jefe le dijo que ahora estaba en deuda con la granja y que debería trabajar más horas para saldarla. Cada mes Abdul acumula más deuda. Pasarán años hasta que la liquide completamente</a:t>
            </a:r>
            <a:r>
              <a:rPr lang="en-US" dirty="0"/>
              <a:t>.</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- 6</a:t>
            </a:r>
            <a:endParaRPr lang="en-US" sz="2700" dirty="0"/>
          </a:p>
        </p:txBody>
      </p:sp>
    </p:spTree>
    <p:extLst>
      <p:ext uri="{BB962C8B-B14F-4D97-AF65-F5344CB8AC3E}">
        <p14:creationId xmlns:p14="http://schemas.microsoft.com/office/powerpoint/2010/main" val="170574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87BA1-332D-0946-A9C5-940877579BEA}"/>
              </a:ext>
            </a:extLst>
          </p:cNvPr>
          <p:cNvSpPr>
            <a:spLocks noGrp="1"/>
          </p:cNvSpPr>
          <p:nvPr>
            <p:ph type="sldNum" sz="quarter" idx="12"/>
          </p:nvPr>
        </p:nvSpPr>
        <p:spPr/>
        <p:txBody>
          <a:bodyPr/>
          <a:lstStyle/>
          <a:p>
            <a:fld id="{04260D4A-DEC1-45DD-8AB2-A3349BAAA59E}" type="slidenum">
              <a:rPr lang="en-US" smtClean="0"/>
              <a:pPr/>
              <a:t>47</a:t>
            </a:fld>
            <a:endParaRPr lang="en-US"/>
          </a:p>
        </p:txBody>
      </p:sp>
      <p:sp>
        <p:nvSpPr>
          <p:cNvPr id="3" name="Text Placeholder 2">
            <a:extLst>
              <a:ext uri="{FF2B5EF4-FFF2-40B4-BE49-F238E27FC236}">
                <a16:creationId xmlns:a16="http://schemas.microsoft.com/office/drawing/2014/main" id="{B11DCCF0-BB55-6146-ABD9-42B3D3717A9B}"/>
              </a:ext>
            </a:extLst>
          </p:cNvPr>
          <p:cNvSpPr>
            <a:spLocks noGrp="1"/>
          </p:cNvSpPr>
          <p:nvPr>
            <p:ph type="body" sz="quarter" idx="13"/>
          </p:nvPr>
        </p:nvSpPr>
        <p:spPr/>
        <p:txBody>
          <a:bodyPr/>
          <a:lstStyle/>
          <a:p>
            <a:r>
              <a:rPr lang="en-US" dirty="0" err="1"/>
              <a:t>Escenario</a:t>
            </a:r>
            <a:r>
              <a:rPr lang="en-US" dirty="0"/>
              <a:t> 7: </a:t>
            </a:r>
            <a:r>
              <a:rPr lang="en-US" dirty="0" err="1"/>
              <a:t>Adsila</a:t>
            </a:r>
            <a:endParaRPr lang="en-US" dirty="0"/>
          </a:p>
        </p:txBody>
      </p:sp>
      <p:sp>
        <p:nvSpPr>
          <p:cNvPr id="4" name="Content Placeholder 3">
            <a:extLst>
              <a:ext uri="{FF2B5EF4-FFF2-40B4-BE49-F238E27FC236}">
                <a16:creationId xmlns:a16="http://schemas.microsoft.com/office/drawing/2014/main" id="{CFEDFBB0-5CF1-0F4C-91B8-E4BC33C73FA5}"/>
              </a:ext>
            </a:extLst>
          </p:cNvPr>
          <p:cNvSpPr>
            <a:spLocks noGrp="1"/>
          </p:cNvSpPr>
          <p:nvPr>
            <p:ph sz="quarter" idx="14"/>
          </p:nvPr>
        </p:nvSpPr>
        <p:spPr/>
        <p:txBody>
          <a:bodyPr/>
          <a:lstStyle/>
          <a:p>
            <a:pPr marL="0" indent="0" algn="just">
              <a:buNone/>
            </a:pPr>
            <a:endParaRPr lang="en-US" dirty="0"/>
          </a:p>
          <a:p>
            <a:pPr marL="0" indent="0" algn="just">
              <a:buNone/>
            </a:pPr>
            <a:r>
              <a:rPr lang="es-ES" dirty="0" err="1"/>
              <a:t>Adsila</a:t>
            </a:r>
            <a:r>
              <a:rPr lang="es-ES" dirty="0"/>
              <a:t> es una mujer joven con una discapacidad cognitiva. Deambulaba por la calle haciendo movimientos rápidos y repetidos que llamaron la atención de la policía. Como no pudo responder a las preguntas, la detuvieron, a lo que se resistió activamente.</a:t>
            </a:r>
          </a:p>
          <a:p>
            <a:pPr marL="0" indent="0" algn="just">
              <a:buNone/>
            </a:pPr>
            <a:r>
              <a:rPr lang="es-ES" dirty="0"/>
              <a:t>Más adelante la trasladaron a un hospital psiquiátrico donde la forzaron a tomar dosis altas de fármacos psicotrópicos que la hicieron encontrarse muy mal. Fue asediada y agredida por un miembro del personal y varios internos. No tiene ninguna vía de impugnar su detención</a:t>
            </a:r>
            <a:r>
              <a:rPr lang="en-US" dirty="0"/>
              <a:t>.</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- 7</a:t>
            </a:r>
            <a:endParaRPr lang="en-US" sz="2700" dirty="0"/>
          </a:p>
        </p:txBody>
      </p:sp>
    </p:spTree>
    <p:extLst>
      <p:ext uri="{BB962C8B-B14F-4D97-AF65-F5344CB8AC3E}">
        <p14:creationId xmlns:p14="http://schemas.microsoft.com/office/powerpoint/2010/main" val="2375823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373E9-95DC-194D-9B7B-1EE9FCD8B299}"/>
              </a:ext>
            </a:extLst>
          </p:cNvPr>
          <p:cNvSpPr>
            <a:spLocks noGrp="1"/>
          </p:cNvSpPr>
          <p:nvPr>
            <p:ph type="sldNum" sz="quarter" idx="12"/>
          </p:nvPr>
        </p:nvSpPr>
        <p:spPr/>
        <p:txBody>
          <a:bodyPr/>
          <a:lstStyle/>
          <a:p>
            <a:fld id="{04260D4A-DEC1-45DD-8AB2-A3349BAAA59E}" type="slidenum">
              <a:rPr lang="en-US" smtClean="0"/>
              <a:pPr/>
              <a:t>48</a:t>
            </a:fld>
            <a:endParaRPr lang="en-US"/>
          </a:p>
        </p:txBody>
      </p:sp>
      <p:sp>
        <p:nvSpPr>
          <p:cNvPr id="3" name="Text Placeholder 2">
            <a:extLst>
              <a:ext uri="{FF2B5EF4-FFF2-40B4-BE49-F238E27FC236}">
                <a16:creationId xmlns:a16="http://schemas.microsoft.com/office/drawing/2014/main" id="{57F12117-E2AC-6843-9C09-9F7FFB74CC29}"/>
              </a:ext>
            </a:extLst>
          </p:cNvPr>
          <p:cNvSpPr>
            <a:spLocks noGrp="1"/>
          </p:cNvSpPr>
          <p:nvPr>
            <p:ph type="body" sz="quarter" idx="13"/>
          </p:nvPr>
        </p:nvSpPr>
        <p:spPr/>
        <p:txBody>
          <a:bodyPr/>
          <a:lstStyle/>
          <a:p>
            <a:r>
              <a:rPr lang="en-US" dirty="0" err="1"/>
              <a:t>Escenario</a:t>
            </a:r>
            <a:r>
              <a:rPr lang="en-US" dirty="0"/>
              <a:t> 8: Jaya</a:t>
            </a:r>
          </a:p>
        </p:txBody>
      </p:sp>
      <p:sp>
        <p:nvSpPr>
          <p:cNvPr id="4" name="Content Placeholder 3">
            <a:extLst>
              <a:ext uri="{FF2B5EF4-FFF2-40B4-BE49-F238E27FC236}">
                <a16:creationId xmlns:a16="http://schemas.microsoft.com/office/drawing/2014/main" id="{AE86087A-3C89-C54C-9BC8-B201B5D37010}"/>
              </a:ext>
            </a:extLst>
          </p:cNvPr>
          <p:cNvSpPr>
            <a:spLocks noGrp="1"/>
          </p:cNvSpPr>
          <p:nvPr>
            <p:ph sz="quarter" idx="14"/>
          </p:nvPr>
        </p:nvSpPr>
        <p:spPr/>
        <p:txBody>
          <a:bodyPr/>
          <a:lstStyle/>
          <a:p>
            <a:pPr marL="0" indent="0" algn="just">
              <a:buNone/>
            </a:pPr>
            <a:endParaRPr lang="en-US" dirty="0"/>
          </a:p>
          <a:p>
            <a:pPr marL="0" indent="0" algn="just">
              <a:buNone/>
            </a:pPr>
            <a:r>
              <a:rPr lang="es-ES" dirty="0" err="1"/>
              <a:t>Jaya</a:t>
            </a:r>
            <a:r>
              <a:rPr lang="es-ES" dirty="0"/>
              <a:t> es una mujer de 24 años que está embarazada. En una visita a un centro sanitario, el médico le comunica que es seropositiva al VIH. Al oír esta noticia, su marido la llama </a:t>
            </a:r>
            <a:r>
              <a:rPr lang="es-ES" i="1" dirty="0"/>
              <a:t>prostituta</a:t>
            </a:r>
            <a:r>
              <a:rPr lang="es-ES" dirty="0"/>
              <a:t> y le dice que se vaya de casa sin llevarse nada. La ley del país no permite a </a:t>
            </a:r>
            <a:r>
              <a:rPr lang="es-ES" dirty="0" err="1"/>
              <a:t>Jaya</a:t>
            </a:r>
            <a:r>
              <a:rPr lang="es-ES" dirty="0"/>
              <a:t> enfrentarse a su marido en los tribunales para que le devuelva sus pertenencias. Nadie se ofrece a ayudarla ni a acogerla por miedo de «infectarse». </a:t>
            </a:r>
            <a:r>
              <a:rPr lang="es-ES" dirty="0" err="1"/>
              <a:t>Jaya</a:t>
            </a:r>
            <a:r>
              <a:rPr lang="es-ES" dirty="0"/>
              <a:t> no tiene acceso al apoyo social a pesar de ser indigente</a:t>
            </a:r>
            <a:r>
              <a:rPr lang="en-US" dirty="0"/>
              <a:t>. </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- 8</a:t>
            </a:r>
            <a:endParaRPr lang="en-US" sz="2700" dirty="0"/>
          </a:p>
        </p:txBody>
      </p:sp>
    </p:spTree>
    <p:extLst>
      <p:ext uri="{BB962C8B-B14F-4D97-AF65-F5344CB8AC3E}">
        <p14:creationId xmlns:p14="http://schemas.microsoft.com/office/powerpoint/2010/main" val="2286695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7C207-0B0A-8843-B100-7843EB45D2E7}"/>
              </a:ext>
            </a:extLst>
          </p:cNvPr>
          <p:cNvSpPr>
            <a:spLocks noGrp="1"/>
          </p:cNvSpPr>
          <p:nvPr>
            <p:ph type="sldNum" sz="quarter" idx="12"/>
          </p:nvPr>
        </p:nvSpPr>
        <p:spPr/>
        <p:txBody>
          <a:bodyPr/>
          <a:lstStyle/>
          <a:p>
            <a:fld id="{04260D4A-DEC1-45DD-8AB2-A3349BAAA59E}" type="slidenum">
              <a:rPr lang="en-US" smtClean="0"/>
              <a:pPr/>
              <a:t>49</a:t>
            </a:fld>
            <a:endParaRPr lang="en-US"/>
          </a:p>
        </p:txBody>
      </p:sp>
      <p:sp>
        <p:nvSpPr>
          <p:cNvPr id="3" name="Text Placeholder 2">
            <a:extLst>
              <a:ext uri="{FF2B5EF4-FFF2-40B4-BE49-F238E27FC236}">
                <a16:creationId xmlns:a16="http://schemas.microsoft.com/office/drawing/2014/main" id="{54E1995C-E53B-B94E-9B2D-BE0EBFAA66AF}"/>
              </a:ext>
            </a:extLst>
          </p:cNvPr>
          <p:cNvSpPr>
            <a:spLocks noGrp="1"/>
          </p:cNvSpPr>
          <p:nvPr>
            <p:ph type="body" sz="quarter" idx="13"/>
          </p:nvPr>
        </p:nvSpPr>
        <p:spPr/>
        <p:txBody>
          <a:bodyPr/>
          <a:lstStyle/>
          <a:p>
            <a:r>
              <a:rPr lang="en-US" dirty="0" err="1"/>
              <a:t>Escenario</a:t>
            </a:r>
            <a:r>
              <a:rPr lang="en-US" dirty="0"/>
              <a:t> 9: Ramon</a:t>
            </a:r>
          </a:p>
        </p:txBody>
      </p:sp>
      <p:sp>
        <p:nvSpPr>
          <p:cNvPr id="4" name="Content Placeholder 3">
            <a:extLst>
              <a:ext uri="{FF2B5EF4-FFF2-40B4-BE49-F238E27FC236}">
                <a16:creationId xmlns:a16="http://schemas.microsoft.com/office/drawing/2014/main" id="{892CD729-C8EE-734F-A14D-A926A502A858}"/>
              </a:ext>
            </a:extLst>
          </p:cNvPr>
          <p:cNvSpPr>
            <a:spLocks noGrp="1"/>
          </p:cNvSpPr>
          <p:nvPr>
            <p:ph sz="quarter" idx="14"/>
          </p:nvPr>
        </p:nvSpPr>
        <p:spPr/>
        <p:txBody>
          <a:bodyPr/>
          <a:lstStyle/>
          <a:p>
            <a:pPr marL="0" indent="0" algn="just">
              <a:buNone/>
            </a:pPr>
            <a:r>
              <a:rPr lang="es-ES" sz="2000" dirty="0" err="1"/>
              <a:t>Ramon</a:t>
            </a:r>
            <a:r>
              <a:rPr lang="es-ES" sz="2000" dirty="0"/>
              <a:t> es un joven de 25 años que proviene de una familia pobre. Sus padres lo sacaron de la escuela cuando era muy pequeño para que pudiera ganar dinero lavando tazas y platos en una casa de té de la carretera. A los 20 años, abrió su propio puesto de té y se empezó a ganar bien la vida. Sin embargo, cada vez estaba más angustiado y comenzó a oír voces amenazantes. Posteriormente, le diagnosticaron esquizofrenia. No había servicios de salud mental cerca de la ciudad natal del </a:t>
            </a:r>
            <a:r>
              <a:rPr lang="es-ES" sz="2000" dirty="0" err="1"/>
              <a:t>Ramon</a:t>
            </a:r>
            <a:r>
              <a:rPr lang="es-ES" sz="2000" dirty="0"/>
              <a:t>, así que los padres pensaron que la única opción, en contra de su voluntad, era internarlo en un hospital mental público de la capital, que era gratuito.</a:t>
            </a:r>
          </a:p>
          <a:p>
            <a:pPr marL="0" indent="0" algn="just">
              <a:buNone/>
            </a:pPr>
            <a:r>
              <a:rPr lang="es-ES" sz="2000" dirty="0"/>
              <a:t>En el hospital público, </a:t>
            </a:r>
            <a:r>
              <a:rPr lang="es-ES" sz="2000" dirty="0" err="1"/>
              <a:t>Ramon</a:t>
            </a:r>
            <a:r>
              <a:rPr lang="es-ES" sz="2000" dirty="0"/>
              <a:t> era golpeado regularmente, tenía que llevar uniforme y vivir en una sala cerrada, en condiciones insalubres. Después de casi un año, finalmente le dieron el alta. Ha solicitado trabajo como concejal en una oficina municipal local y le han seleccionado para el cargo. Sin embargo, cuando el director de la oficina se entera de su diagnóstico de salud mental, lo descarta</a:t>
            </a:r>
            <a:r>
              <a:rPr lang="en-US" sz="2000" dirty="0"/>
              <a:t>.</a:t>
            </a:r>
          </a:p>
          <a:p>
            <a:pPr algn="just"/>
            <a:endParaRPr lang="en-US" sz="2000"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a:t>Ejercicio 4.1: Escenarios sobre violaciones de los derechos humanos - 9</a:t>
            </a:r>
            <a:endParaRPr lang="en-US" sz="2700" dirty="0"/>
          </a:p>
        </p:txBody>
      </p:sp>
    </p:spTree>
    <p:extLst>
      <p:ext uri="{BB962C8B-B14F-4D97-AF65-F5344CB8AC3E}">
        <p14:creationId xmlns:p14="http://schemas.microsoft.com/office/powerpoint/2010/main" val="421859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Tree>
    <p:extLst>
      <p:ext uri="{BB962C8B-B14F-4D97-AF65-F5344CB8AC3E}">
        <p14:creationId xmlns:p14="http://schemas.microsoft.com/office/powerpoint/2010/main" val="3805298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6A4D82-5570-304C-A142-866EFF654A3E}"/>
              </a:ext>
            </a:extLst>
          </p:cNvPr>
          <p:cNvSpPr>
            <a:spLocks noGrp="1"/>
          </p:cNvSpPr>
          <p:nvPr>
            <p:ph type="sldNum" sz="quarter" idx="12"/>
          </p:nvPr>
        </p:nvSpPr>
        <p:spPr/>
        <p:txBody>
          <a:bodyPr/>
          <a:lstStyle/>
          <a:p>
            <a:fld id="{F169E07F-9A80-405D-B06A-876E4D356B83}" type="slidenum">
              <a:rPr lang="en-US" smtClean="0"/>
              <a:pPr/>
              <a:t>50</a:t>
            </a:fld>
            <a:endParaRPr lang="en-US"/>
          </a:p>
        </p:txBody>
      </p:sp>
      <p:sp>
        <p:nvSpPr>
          <p:cNvPr id="4" name="Title 3">
            <a:extLst>
              <a:ext uri="{FF2B5EF4-FFF2-40B4-BE49-F238E27FC236}">
                <a16:creationId xmlns:a16="http://schemas.microsoft.com/office/drawing/2014/main" id="{0648BB95-060F-5F4A-96CE-9E8CC80DA815}"/>
              </a:ext>
            </a:extLst>
          </p:cNvPr>
          <p:cNvSpPr>
            <a:spLocks noGrp="1"/>
          </p:cNvSpPr>
          <p:nvPr>
            <p:ph type="title"/>
          </p:nvPr>
        </p:nvSpPr>
        <p:spPr>
          <a:xfrm>
            <a:off x="507205" y="2313946"/>
            <a:ext cx="11124813" cy="1726426"/>
          </a:xfrm>
        </p:spPr>
        <p:txBody>
          <a:bodyPr/>
          <a:lstStyle/>
          <a:p>
            <a:r>
              <a:rPr lang="es-ES" dirty="0"/>
              <a:t>Tema 5. Grupos o segmentos de población en situación de riesgo de vulneración de los derechos humanos</a:t>
            </a:r>
          </a:p>
        </p:txBody>
      </p:sp>
    </p:spTree>
    <p:extLst>
      <p:ext uri="{BB962C8B-B14F-4D97-AF65-F5344CB8AC3E}">
        <p14:creationId xmlns:p14="http://schemas.microsoft.com/office/powerpoint/2010/main" val="2898634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22574-A6F2-3549-B7DF-D4DC544E024C}"/>
              </a:ext>
            </a:extLst>
          </p:cNvPr>
          <p:cNvSpPr>
            <a:spLocks noGrp="1"/>
          </p:cNvSpPr>
          <p:nvPr>
            <p:ph type="sldNum" sz="quarter" idx="12"/>
          </p:nvPr>
        </p:nvSpPr>
        <p:spPr/>
        <p:txBody>
          <a:bodyPr/>
          <a:lstStyle/>
          <a:p>
            <a:fld id="{04260D4A-DEC1-45DD-8AB2-A3349BAAA59E}" type="slidenum">
              <a:rPr lang="en-US" smtClean="0"/>
              <a:pPr/>
              <a:t>51</a:t>
            </a:fld>
            <a:endParaRPr lang="en-US"/>
          </a:p>
        </p:txBody>
      </p:sp>
      <p:sp>
        <p:nvSpPr>
          <p:cNvPr id="4" name="Content Placeholder 3">
            <a:extLst>
              <a:ext uri="{FF2B5EF4-FFF2-40B4-BE49-F238E27FC236}">
                <a16:creationId xmlns:a16="http://schemas.microsoft.com/office/drawing/2014/main" id="{04C4D967-9681-A640-BA66-8D31E032D2B8}"/>
              </a:ext>
            </a:extLst>
          </p:cNvPr>
          <p:cNvSpPr>
            <a:spLocks noGrp="1"/>
          </p:cNvSpPr>
          <p:nvPr>
            <p:ph sz="quarter" idx="14"/>
          </p:nvPr>
        </p:nvSpPr>
        <p:spPr/>
        <p:txBody>
          <a:bodyPr/>
          <a:lstStyle/>
          <a:p>
            <a:pPr marL="0" indent="0" algn="just">
              <a:buNone/>
            </a:pPr>
            <a:endParaRPr lang="en-US" dirty="0"/>
          </a:p>
          <a:p>
            <a:pPr algn="just"/>
            <a:r>
              <a:rPr lang="es-ES" dirty="0"/>
              <a:t>Algunos grupos de personas o segmentos de la población tienen más riesgo que otros de sufrir exclusión social, discriminación y otras violaciones de los derechos humanos. </a:t>
            </a:r>
          </a:p>
          <a:p>
            <a:pPr algn="just"/>
            <a:r>
              <a:rPr lang="es-ES" dirty="0"/>
              <a:t>A veces se les llama </a:t>
            </a:r>
            <a:r>
              <a:rPr lang="es-ES" i="1" dirty="0"/>
              <a:t>grupos marginados</a:t>
            </a:r>
            <a:r>
              <a:rPr lang="es-ES" dirty="0"/>
              <a:t> o </a:t>
            </a:r>
            <a:r>
              <a:rPr lang="es-ES" i="1" dirty="0"/>
              <a:t>vulnerables</a:t>
            </a:r>
            <a:r>
              <a:rPr lang="es-ES" dirty="0"/>
              <a:t> (el término </a:t>
            </a:r>
            <a:r>
              <a:rPr lang="es-ES" i="1" dirty="0"/>
              <a:t>vulnerabilidad</a:t>
            </a:r>
            <a:r>
              <a:rPr lang="es-ES" dirty="0"/>
              <a:t> en este contexto no implica fragilidad, debilidad ni deficiencia en los individuos o grupos afectados).</a:t>
            </a:r>
          </a:p>
        </p:txBody>
      </p:sp>
      <p:sp>
        <p:nvSpPr>
          <p:cNvPr id="5"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 </a:t>
            </a:r>
          </a:p>
        </p:txBody>
      </p:sp>
    </p:spTree>
    <p:extLst>
      <p:ext uri="{BB962C8B-B14F-4D97-AF65-F5344CB8AC3E}">
        <p14:creationId xmlns:p14="http://schemas.microsoft.com/office/powerpoint/2010/main" val="3218626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6D6E7-708F-2D4F-AA88-BF81A431B901}"/>
              </a:ext>
            </a:extLst>
          </p:cNvPr>
          <p:cNvSpPr>
            <a:spLocks noGrp="1"/>
          </p:cNvSpPr>
          <p:nvPr>
            <p:ph type="sldNum" sz="quarter" idx="12"/>
          </p:nvPr>
        </p:nvSpPr>
        <p:spPr/>
        <p:txBody>
          <a:bodyPr/>
          <a:lstStyle/>
          <a:p>
            <a:fld id="{04260D4A-DEC1-45DD-8AB2-A3349BAAA59E}" type="slidenum">
              <a:rPr lang="en-US" smtClean="0"/>
              <a:pPr/>
              <a:t>52</a:t>
            </a:fld>
            <a:endParaRPr lang="en-US"/>
          </a:p>
        </p:txBody>
      </p:sp>
      <p:sp>
        <p:nvSpPr>
          <p:cNvPr id="4" name="Content Placeholder 3">
            <a:extLst>
              <a:ext uri="{FF2B5EF4-FFF2-40B4-BE49-F238E27FC236}">
                <a16:creationId xmlns:a16="http://schemas.microsoft.com/office/drawing/2014/main" id="{7FD96011-ABD0-5F4A-AE02-7F9992A573E5}"/>
              </a:ext>
            </a:extLst>
          </p:cNvPr>
          <p:cNvSpPr>
            <a:spLocks noGrp="1"/>
          </p:cNvSpPr>
          <p:nvPr>
            <p:ph sz="quarter" idx="14"/>
          </p:nvPr>
        </p:nvSpPr>
        <p:spPr>
          <a:xfrm>
            <a:off x="507195" y="1701208"/>
            <a:ext cx="11174412" cy="4309979"/>
          </a:xfrm>
        </p:spPr>
        <p:txBody>
          <a:bodyPr numCol="1"/>
          <a:lstStyle/>
          <a:p>
            <a:pPr marL="0" indent="0" algn="just">
              <a:buNone/>
            </a:pPr>
            <a:r>
              <a:rPr lang="es-ES" sz="2000" dirty="0"/>
              <a:t>Ejemplos de estos grupos o segmentos de población en situación de riesgo son, entre otros:  </a:t>
            </a:r>
          </a:p>
          <a:p>
            <a:pPr lvl="0" algn="just" fontAlgn="base"/>
            <a:r>
              <a:rPr lang="es-ES" sz="2000" dirty="0"/>
              <a:t>Las mujeres                 </a:t>
            </a:r>
          </a:p>
          <a:p>
            <a:pPr lvl="0" algn="just" fontAlgn="base"/>
            <a:r>
              <a:rPr lang="es-ES" sz="2000" dirty="0"/>
              <a:t>Los indígenas </a:t>
            </a:r>
          </a:p>
          <a:p>
            <a:pPr algn="just" fontAlgn="base"/>
            <a:r>
              <a:rPr lang="es-ES" sz="2000" dirty="0"/>
              <a:t>Los refugiados</a:t>
            </a:r>
          </a:p>
          <a:p>
            <a:pPr algn="just" fontAlgn="base"/>
            <a:r>
              <a:rPr lang="es-ES" sz="2000" dirty="0"/>
              <a:t>Las personas con VIH/sida </a:t>
            </a:r>
          </a:p>
          <a:p>
            <a:pPr lvl="0" fontAlgn="base"/>
            <a:r>
              <a:rPr lang="es-ES" sz="2000" dirty="0"/>
              <a:t>Las personas lesbianas, </a:t>
            </a:r>
            <a:r>
              <a:rPr lang="es-ES" sz="2000" dirty="0" err="1"/>
              <a:t>gays</a:t>
            </a:r>
            <a:r>
              <a:rPr lang="es-ES" sz="2000" dirty="0"/>
              <a:t>, bisexuales, </a:t>
            </a:r>
            <a:r>
              <a:rPr lang="es-ES" sz="2000" dirty="0" err="1"/>
              <a:t>transgénero</a:t>
            </a:r>
            <a:r>
              <a:rPr lang="es-ES" sz="2000" dirty="0"/>
              <a:t>, intersexuales o de género en cuestionamiento (LGTBIQ) </a:t>
            </a:r>
          </a:p>
          <a:p>
            <a:pPr lvl="0" fontAlgn="base"/>
            <a:r>
              <a:rPr lang="es-ES" sz="2000" dirty="0"/>
              <a:t>Los niños y adultos con discapacidad (especialmente con discapacidad psicosocial, intelectual o cognitiva)</a:t>
            </a:r>
          </a:p>
          <a:p>
            <a:pPr marL="346075" lvl="2" indent="0">
              <a:spcAft>
                <a:spcPts val="500"/>
              </a:spcAft>
              <a:buNone/>
            </a:pPr>
            <a:endParaRPr lang="en-US" dirty="0"/>
          </a:p>
          <a:p>
            <a:pPr algn="just"/>
            <a:endParaRPr lang="en-US" sz="2000" dirty="0"/>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2 </a:t>
            </a:r>
          </a:p>
        </p:txBody>
      </p:sp>
      <p:sp>
        <p:nvSpPr>
          <p:cNvPr id="7" name="Content Placeholder 3">
            <a:extLst>
              <a:ext uri="{FF2B5EF4-FFF2-40B4-BE49-F238E27FC236}">
                <a16:creationId xmlns:a16="http://schemas.microsoft.com/office/drawing/2014/main" id="{7FD96011-ABD0-5F4A-AE02-7F9992A573E5}"/>
              </a:ext>
            </a:extLst>
          </p:cNvPr>
          <p:cNvSpPr txBox="1">
            <a:spLocks/>
          </p:cNvSpPr>
          <p:nvPr/>
        </p:nvSpPr>
        <p:spPr>
          <a:xfrm>
            <a:off x="5932967" y="1493467"/>
            <a:ext cx="9707496" cy="4500000"/>
          </a:xfrm>
          <a:prstGeom prst="rect">
            <a:avLst/>
          </a:prstGeom>
        </p:spPr>
        <p:txBody>
          <a:bodyPr vert="horz" lIns="0" tIns="46800" rIns="0" bIns="45720" numCol="1"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endParaRPr lang="es-ES" sz="2000" dirty="0"/>
          </a:p>
          <a:p>
            <a:pPr algn="just" fontAlgn="base"/>
            <a:r>
              <a:rPr lang="es-ES" sz="2000" dirty="0"/>
              <a:t>Los niños</a:t>
            </a:r>
          </a:p>
          <a:p>
            <a:pPr lvl="0" algn="just" fontAlgn="base"/>
            <a:r>
              <a:rPr lang="es-ES" sz="2000" dirty="0"/>
              <a:t>Las personas mayores</a:t>
            </a:r>
          </a:p>
          <a:p>
            <a:pPr lvl="0" algn="just" fontAlgn="base"/>
            <a:r>
              <a:rPr lang="es-ES" sz="2000" dirty="0"/>
              <a:t>Las personas migradas</a:t>
            </a:r>
          </a:p>
          <a:p>
            <a:pPr algn="just" fontAlgn="base"/>
            <a:endParaRPr lang="es-ES" sz="2000" dirty="0"/>
          </a:p>
          <a:p>
            <a:pPr marL="346075" lvl="2" indent="0" algn="just">
              <a:spcAft>
                <a:spcPts val="500"/>
              </a:spcAft>
              <a:buFont typeface="Arial" panose="020B0604020202020204" pitchFamily="34" charset="0"/>
              <a:buNone/>
            </a:pPr>
            <a:endParaRPr lang="es-ES" dirty="0"/>
          </a:p>
          <a:p>
            <a:pPr algn="just"/>
            <a:endParaRPr lang="es-ES" sz="2000" dirty="0"/>
          </a:p>
        </p:txBody>
      </p:sp>
    </p:spTree>
    <p:extLst>
      <p:ext uri="{BB962C8B-B14F-4D97-AF65-F5344CB8AC3E}">
        <p14:creationId xmlns:p14="http://schemas.microsoft.com/office/powerpoint/2010/main" val="2566754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C467B-4D81-0A4E-8736-44AD037587AB}"/>
              </a:ext>
            </a:extLst>
          </p:cNvPr>
          <p:cNvSpPr>
            <a:spLocks noGrp="1"/>
          </p:cNvSpPr>
          <p:nvPr>
            <p:ph type="sldNum" sz="quarter" idx="12"/>
          </p:nvPr>
        </p:nvSpPr>
        <p:spPr/>
        <p:txBody>
          <a:bodyPr/>
          <a:lstStyle/>
          <a:p>
            <a:fld id="{04260D4A-DEC1-45DD-8AB2-A3349BAAA59E}" type="slidenum">
              <a:rPr lang="en-US" smtClean="0"/>
              <a:pPr/>
              <a:t>53</a:t>
            </a:fld>
            <a:endParaRPr lang="en-US"/>
          </a:p>
        </p:txBody>
      </p:sp>
      <p:sp>
        <p:nvSpPr>
          <p:cNvPr id="4" name="Content Placeholder 3">
            <a:extLst>
              <a:ext uri="{FF2B5EF4-FFF2-40B4-BE49-F238E27FC236}">
                <a16:creationId xmlns:a16="http://schemas.microsoft.com/office/drawing/2014/main" id="{481F4FE2-D7F4-3A40-AC2C-25C53B4BA1DB}"/>
              </a:ext>
            </a:extLst>
          </p:cNvPr>
          <p:cNvSpPr>
            <a:spLocks noGrp="1"/>
          </p:cNvSpPr>
          <p:nvPr>
            <p:ph sz="quarter" idx="14"/>
          </p:nvPr>
        </p:nvSpPr>
        <p:spPr>
          <a:xfrm>
            <a:off x="507195" y="1743740"/>
            <a:ext cx="11174412" cy="4267448"/>
          </a:xfrm>
        </p:spPr>
        <p:txBody>
          <a:bodyPr/>
          <a:lstStyle/>
          <a:p>
            <a:pPr algn="just"/>
            <a:r>
              <a:rPr lang="es-ES" dirty="0"/>
              <a:t>A veces, los grupos o segmentos de la población sometidos a violaciones de los derechos humanos pueden representar una parte significativa de la población (por ejemplo, las mujeres)</a:t>
            </a:r>
            <a:r>
              <a:rPr lang="en-US" dirty="0"/>
              <a:t>. </a:t>
            </a:r>
          </a:p>
          <a:p>
            <a:pPr algn="just"/>
            <a:r>
              <a:rPr lang="es-ES" dirty="0"/>
              <a:t>Las personas pueden pertenecer a más de un grupo o segmento de la población en situación de riesgo que pueden exponerlas a más violaciones de los derechos humanos, incluidas las formas de discriminación múltiples e interrelacionadas</a:t>
            </a:r>
            <a:r>
              <a:rPr lang="en-US" dirty="0"/>
              <a:t>. </a:t>
            </a:r>
          </a:p>
          <a:p>
            <a:pPr algn="just"/>
            <a:r>
              <a:rPr lang="es-ES" dirty="0"/>
              <a:t>También puede haber diferencias importantes entre individuos dentro de estos grupos</a:t>
            </a:r>
            <a:r>
              <a:rPr lang="en-US" dirty="0"/>
              <a:t>.</a:t>
            </a:r>
          </a:p>
          <a:p>
            <a:pPr algn="just"/>
            <a:r>
              <a:rPr lang="es-ES" dirty="0"/>
              <a:t>los grupos que podrían considerarse en situación de riesgo de violación de los derechos humanos también pueden tener poder y ventaja y pueden demostrar mayor resiliencia</a:t>
            </a:r>
            <a:r>
              <a:rPr lang="en-US" dirty="0"/>
              <a:t>. </a:t>
            </a:r>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3 </a:t>
            </a:r>
          </a:p>
        </p:txBody>
      </p:sp>
    </p:spTree>
    <p:extLst>
      <p:ext uri="{BB962C8B-B14F-4D97-AF65-F5344CB8AC3E}">
        <p14:creationId xmlns:p14="http://schemas.microsoft.com/office/powerpoint/2010/main" val="503946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CE6A3C-950F-7748-893B-1F5920676E10}"/>
              </a:ext>
            </a:extLst>
          </p:cNvPr>
          <p:cNvSpPr>
            <a:spLocks noGrp="1"/>
          </p:cNvSpPr>
          <p:nvPr>
            <p:ph type="sldNum" sz="quarter" idx="12"/>
          </p:nvPr>
        </p:nvSpPr>
        <p:spPr/>
        <p:txBody>
          <a:bodyPr/>
          <a:lstStyle/>
          <a:p>
            <a:fld id="{04260D4A-DEC1-45DD-8AB2-A3349BAAA59E}" type="slidenum">
              <a:rPr lang="en-US" smtClean="0"/>
              <a:pPr/>
              <a:t>54</a:t>
            </a:fld>
            <a:endParaRPr lang="en-US"/>
          </a:p>
        </p:txBody>
      </p:sp>
      <p:sp>
        <p:nvSpPr>
          <p:cNvPr id="4" name="Content Placeholder 3">
            <a:extLst>
              <a:ext uri="{FF2B5EF4-FFF2-40B4-BE49-F238E27FC236}">
                <a16:creationId xmlns:a16="http://schemas.microsoft.com/office/drawing/2014/main" id="{4BF4DF01-45AB-F448-BFF2-2C14E7153298}"/>
              </a:ext>
            </a:extLst>
          </p:cNvPr>
          <p:cNvSpPr>
            <a:spLocks noGrp="1"/>
          </p:cNvSpPr>
          <p:nvPr>
            <p:ph sz="quarter" idx="14"/>
          </p:nvPr>
        </p:nvSpPr>
        <p:spPr/>
        <p:txBody>
          <a:bodyPr/>
          <a:lstStyle/>
          <a:p>
            <a:pPr marL="0" indent="0" algn="ctr">
              <a:buNone/>
            </a:pPr>
            <a:endParaRPr lang="en-US" dirty="0"/>
          </a:p>
          <a:p>
            <a:pPr marL="0" indent="0" algn="ctr">
              <a:buNone/>
            </a:pPr>
            <a:r>
              <a:rPr lang="es-ES" sz="2500" b="1" i="1" dirty="0"/>
              <a:t>¿Cuáles de estos grupos o segmentos de la sociedad pueden estar especialmente en riesgo de violación de los derechos humanos en su país?</a:t>
            </a:r>
          </a:p>
          <a:p>
            <a:pPr marL="0" indent="0" algn="ctr">
              <a:buNone/>
            </a:pPr>
            <a:endParaRPr lang="en-US" sz="2500" b="1" i="1" dirty="0"/>
          </a:p>
          <a:p>
            <a:pPr marL="0" indent="0" algn="ctr">
              <a:buNone/>
            </a:pPr>
            <a:r>
              <a:rPr lang="es-ES" sz="2500" b="1" i="1" dirty="0"/>
              <a:t>¿Qué hace que estos grupos o segmentos de la población tengan un alto riesgo de sufrir una violación de sus derechos humanos? </a:t>
            </a:r>
          </a:p>
          <a:p>
            <a:pPr marL="0" indent="0" algn="ctr">
              <a:buNone/>
            </a:pPr>
            <a:endParaRPr lang="en-US" sz="2500" b="1" i="1" dirty="0"/>
          </a:p>
          <a:p>
            <a:pPr marL="0" indent="0" algn="ctr">
              <a:buNone/>
            </a:pPr>
            <a:r>
              <a:rPr lang="es-ES" sz="2500" b="1" i="1" dirty="0"/>
              <a:t>¿cuáles son algunas de las experiencias generales/compartidas que tienen estos grupos en común?</a:t>
            </a:r>
            <a:endParaRPr lang="en-US" dirty="0"/>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4 </a:t>
            </a:r>
          </a:p>
        </p:txBody>
      </p:sp>
    </p:spTree>
    <p:extLst>
      <p:ext uri="{BB962C8B-B14F-4D97-AF65-F5344CB8AC3E}">
        <p14:creationId xmlns:p14="http://schemas.microsoft.com/office/powerpoint/2010/main" val="856887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A8049B-4A91-4A43-8559-83997673BCCE}"/>
              </a:ext>
            </a:extLst>
          </p:cNvPr>
          <p:cNvSpPr>
            <a:spLocks noGrp="1"/>
          </p:cNvSpPr>
          <p:nvPr>
            <p:ph type="sldNum" sz="quarter" idx="12"/>
          </p:nvPr>
        </p:nvSpPr>
        <p:spPr/>
        <p:txBody>
          <a:bodyPr/>
          <a:lstStyle/>
          <a:p>
            <a:fld id="{04260D4A-DEC1-45DD-8AB2-A3349BAAA59E}" type="slidenum">
              <a:rPr lang="en-US" smtClean="0"/>
              <a:pPr/>
              <a:t>55</a:t>
            </a:fld>
            <a:endParaRPr lang="en-US"/>
          </a:p>
        </p:txBody>
      </p:sp>
      <p:sp>
        <p:nvSpPr>
          <p:cNvPr id="4" name="Content Placeholder 3">
            <a:extLst>
              <a:ext uri="{FF2B5EF4-FFF2-40B4-BE49-F238E27FC236}">
                <a16:creationId xmlns:a16="http://schemas.microsoft.com/office/drawing/2014/main" id="{F7898566-EAFF-A744-A56B-E0D37A034681}"/>
              </a:ext>
            </a:extLst>
          </p:cNvPr>
          <p:cNvSpPr>
            <a:spLocks noGrp="1"/>
          </p:cNvSpPr>
          <p:nvPr>
            <p:ph sz="quarter" idx="14"/>
          </p:nvPr>
        </p:nvSpPr>
        <p:spPr/>
        <p:txBody>
          <a:bodyPr/>
          <a:lstStyle/>
          <a:p>
            <a:pPr algn="just"/>
            <a:r>
              <a:rPr lang="es-ES" sz="1900" dirty="0"/>
              <a:t>Estos grupos o segmentos de población comparten dificultades comunes</a:t>
            </a:r>
            <a:r>
              <a:rPr lang="en-US" sz="1900" dirty="0"/>
              <a:t>. </a:t>
            </a:r>
            <a:r>
              <a:rPr lang="es-ES" sz="1900" dirty="0"/>
              <a:t>Entre las dificultades principales hay</a:t>
            </a:r>
            <a:r>
              <a:rPr lang="en-US" sz="1900" dirty="0"/>
              <a:t>:</a:t>
            </a:r>
          </a:p>
          <a:p>
            <a:pPr lvl="2" algn="just" fontAlgn="base"/>
            <a:r>
              <a:rPr lang="es-ES" sz="1900" dirty="0"/>
              <a:t>la discriminación en todos los ámbitos de sus vidas; </a:t>
            </a:r>
          </a:p>
          <a:p>
            <a:pPr lvl="2" algn="just" fontAlgn="base"/>
            <a:r>
              <a:rPr lang="es-ES" sz="1900" dirty="0"/>
              <a:t>la violencia, maltrato y negligencia; </a:t>
            </a:r>
          </a:p>
          <a:p>
            <a:pPr lvl="2" algn="just" fontAlgn="base"/>
            <a:r>
              <a:rPr lang="es-ES" sz="1900" dirty="0"/>
              <a:t>las restricciones al ejercicio de sus derechos civiles y políticos; </a:t>
            </a:r>
          </a:p>
          <a:p>
            <a:pPr lvl="2" algn="just" fontAlgn="base"/>
            <a:r>
              <a:rPr lang="es-ES" sz="1900" dirty="0"/>
              <a:t>la exclusión a participar plenamente en la sociedad; </a:t>
            </a:r>
          </a:p>
          <a:p>
            <a:pPr lvl="2" algn="just" fontAlgn="base"/>
            <a:r>
              <a:rPr lang="es-ES" sz="1900" dirty="0"/>
              <a:t>el acceso restringido a los servicios sociales, incluyendo la vivienda; </a:t>
            </a:r>
          </a:p>
          <a:p>
            <a:pPr lvl="2" algn="just" fontAlgn="base"/>
            <a:r>
              <a:rPr lang="es-ES" sz="1900" dirty="0"/>
              <a:t>el acceso restringido a la atención y al apoyo sanitarios; </a:t>
            </a:r>
          </a:p>
          <a:p>
            <a:pPr lvl="2" algn="just" fontAlgn="base"/>
            <a:r>
              <a:rPr lang="es-ES" sz="1900" dirty="0"/>
              <a:t>el acceso restringido a los servicios de emergencias y de socorro; </a:t>
            </a:r>
          </a:p>
          <a:p>
            <a:pPr lvl="2" algn="just" fontAlgn="base"/>
            <a:r>
              <a:rPr lang="es-ES" sz="1900" dirty="0"/>
              <a:t>la falta de oportunidades educativas; </a:t>
            </a:r>
          </a:p>
          <a:p>
            <a:pPr lvl="2" algn="just" fontAlgn="base"/>
            <a:r>
              <a:rPr lang="es-ES" sz="1900" dirty="0"/>
              <a:t>la exclusión o el acceso restringido a las oportunidades de generación de ingresos y de empleo; </a:t>
            </a:r>
          </a:p>
          <a:p>
            <a:pPr lvl="2" algn="just"/>
            <a:r>
              <a:rPr lang="es-ES" sz="1900" dirty="0"/>
              <a:t>tasas más elevadas de enfermedad y de muerte prematura.</a:t>
            </a:r>
            <a:endParaRPr lang="en-US" sz="1900" dirty="0"/>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5 </a:t>
            </a:r>
          </a:p>
        </p:txBody>
      </p:sp>
    </p:spTree>
    <p:extLst>
      <p:ext uri="{BB962C8B-B14F-4D97-AF65-F5344CB8AC3E}">
        <p14:creationId xmlns:p14="http://schemas.microsoft.com/office/powerpoint/2010/main" val="58642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B7C73D-43F4-4D42-B0C3-F693C3C79DEE}"/>
              </a:ext>
            </a:extLst>
          </p:cNvPr>
          <p:cNvSpPr>
            <a:spLocks noGrp="1"/>
          </p:cNvSpPr>
          <p:nvPr>
            <p:ph type="sldNum" sz="quarter" idx="12"/>
          </p:nvPr>
        </p:nvSpPr>
        <p:spPr/>
        <p:txBody>
          <a:bodyPr/>
          <a:lstStyle/>
          <a:p>
            <a:fld id="{04260D4A-DEC1-45DD-8AB2-A3349BAAA59E}" type="slidenum">
              <a:rPr lang="en-US" smtClean="0"/>
              <a:pPr/>
              <a:t>56</a:t>
            </a:fld>
            <a:endParaRPr lang="en-US"/>
          </a:p>
        </p:txBody>
      </p:sp>
      <p:sp>
        <p:nvSpPr>
          <p:cNvPr id="3" name="Text Placeholder 2">
            <a:extLst>
              <a:ext uri="{FF2B5EF4-FFF2-40B4-BE49-F238E27FC236}">
                <a16:creationId xmlns:a16="http://schemas.microsoft.com/office/drawing/2014/main" id="{1B7064DF-EBA6-F74E-B1A1-12CA806A0659}"/>
              </a:ext>
            </a:extLst>
          </p:cNvPr>
          <p:cNvSpPr>
            <a:spLocks noGrp="1"/>
          </p:cNvSpPr>
          <p:nvPr>
            <p:ph type="body" sz="quarter" idx="13"/>
          </p:nvPr>
        </p:nvSpPr>
        <p:spPr>
          <a:xfrm>
            <a:off x="507207" y="1362252"/>
            <a:ext cx="11174400" cy="360000"/>
          </a:xfrm>
        </p:spPr>
        <p:txBody>
          <a:bodyPr/>
          <a:lstStyle/>
          <a:p>
            <a:r>
              <a:rPr lang="es-ES" dirty="0"/>
              <a:t>Discriminación en todos los ámbitos de sus vidas </a:t>
            </a:r>
          </a:p>
        </p:txBody>
      </p:sp>
      <p:sp>
        <p:nvSpPr>
          <p:cNvPr id="4" name="Content Placeholder 3">
            <a:extLst>
              <a:ext uri="{FF2B5EF4-FFF2-40B4-BE49-F238E27FC236}">
                <a16:creationId xmlns:a16="http://schemas.microsoft.com/office/drawing/2014/main" id="{C6641371-C97D-0A4E-AD77-BCDA7578FC9D}"/>
              </a:ext>
            </a:extLst>
          </p:cNvPr>
          <p:cNvSpPr>
            <a:spLocks noGrp="1"/>
          </p:cNvSpPr>
          <p:nvPr>
            <p:ph sz="quarter" idx="14"/>
          </p:nvPr>
        </p:nvSpPr>
        <p:spPr>
          <a:xfrm>
            <a:off x="507195" y="1932709"/>
            <a:ext cx="11174412" cy="4078479"/>
          </a:xfrm>
        </p:spPr>
        <p:txBody>
          <a:bodyPr/>
          <a:lstStyle/>
          <a:p>
            <a:pPr algn="just"/>
            <a:r>
              <a:rPr lang="es-ES" dirty="0"/>
              <a:t>Algunos grupos o segmentos de la población se enfrentan a discriminaciones en todos los ámbitos de sus vidas: educación, trabajo, vida familiar, ocio, </a:t>
            </a:r>
            <a:r>
              <a:rPr lang="es-ES" dirty="0" err="1"/>
              <a:t>etc</a:t>
            </a:r>
            <a:r>
              <a:rPr lang="en-US" dirty="0"/>
              <a:t>.</a:t>
            </a:r>
          </a:p>
          <a:p>
            <a:pPr algn="just"/>
            <a:r>
              <a:rPr lang="es-ES" dirty="0"/>
              <a:t>La discriminación está causada por factores complejos que interaccionan entre sí, como la falta de educación y la ignorancia entre segmentos de la población general</a:t>
            </a:r>
            <a:r>
              <a:rPr lang="en-US" dirty="0"/>
              <a:t>. </a:t>
            </a:r>
          </a:p>
          <a:p>
            <a:pPr algn="just"/>
            <a:r>
              <a:rPr lang="es-ES" dirty="0"/>
              <a:t>Los desequilibrios de poder entre diferentes grupos de la sociedad también pueden tener un papel relevante en la creación y perpetuación de la discriminación</a:t>
            </a:r>
            <a:r>
              <a:rPr lang="en-US" dirty="0"/>
              <a:t>. </a:t>
            </a:r>
          </a:p>
          <a:p>
            <a:pPr algn="just"/>
            <a:r>
              <a:rPr lang="es-ES" dirty="0"/>
              <a:t>Algunas personas podrían pertenecer a más de un grupo o segmento de la población en riesgo y, en consecuencia, enfrentarse a formas de discriminación múltiples e interrelacionadas</a:t>
            </a:r>
            <a:r>
              <a:rPr lang="en-US" dirty="0"/>
              <a:t>.</a:t>
            </a:r>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6 </a:t>
            </a:r>
          </a:p>
        </p:txBody>
      </p:sp>
    </p:spTree>
    <p:extLst>
      <p:ext uri="{BB962C8B-B14F-4D97-AF65-F5344CB8AC3E}">
        <p14:creationId xmlns:p14="http://schemas.microsoft.com/office/powerpoint/2010/main" val="2276060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A7A263-A90B-9546-847F-EA4D4CB068CC}"/>
              </a:ext>
            </a:extLst>
          </p:cNvPr>
          <p:cNvSpPr>
            <a:spLocks noGrp="1"/>
          </p:cNvSpPr>
          <p:nvPr>
            <p:ph type="sldNum" sz="quarter" idx="12"/>
          </p:nvPr>
        </p:nvSpPr>
        <p:spPr/>
        <p:txBody>
          <a:bodyPr/>
          <a:lstStyle/>
          <a:p>
            <a:fld id="{04260D4A-DEC1-45DD-8AB2-A3349BAAA59E}" type="slidenum">
              <a:rPr lang="en-US" smtClean="0"/>
              <a:pPr/>
              <a:t>57</a:t>
            </a:fld>
            <a:endParaRPr lang="en-US"/>
          </a:p>
        </p:txBody>
      </p:sp>
      <p:sp>
        <p:nvSpPr>
          <p:cNvPr id="3" name="Text Placeholder 2">
            <a:extLst>
              <a:ext uri="{FF2B5EF4-FFF2-40B4-BE49-F238E27FC236}">
                <a16:creationId xmlns:a16="http://schemas.microsoft.com/office/drawing/2014/main" id="{967AC67A-3190-1E47-87C9-899462FC5B1D}"/>
              </a:ext>
            </a:extLst>
          </p:cNvPr>
          <p:cNvSpPr>
            <a:spLocks noGrp="1"/>
          </p:cNvSpPr>
          <p:nvPr>
            <p:ph type="body" sz="quarter" idx="13"/>
          </p:nvPr>
        </p:nvSpPr>
        <p:spPr>
          <a:xfrm>
            <a:off x="507207" y="1424596"/>
            <a:ext cx="11174400" cy="360000"/>
          </a:xfrm>
        </p:spPr>
        <p:txBody>
          <a:bodyPr/>
          <a:lstStyle/>
          <a:p>
            <a:r>
              <a:rPr lang="es-ES" dirty="0"/>
              <a:t>Violencia, maltrato y negligencia </a:t>
            </a:r>
          </a:p>
        </p:txBody>
      </p:sp>
      <p:sp>
        <p:nvSpPr>
          <p:cNvPr id="4" name="Content Placeholder 3">
            <a:extLst>
              <a:ext uri="{FF2B5EF4-FFF2-40B4-BE49-F238E27FC236}">
                <a16:creationId xmlns:a16="http://schemas.microsoft.com/office/drawing/2014/main" id="{3503F2D4-0408-7246-A611-647D3C0FB3DA}"/>
              </a:ext>
            </a:extLst>
          </p:cNvPr>
          <p:cNvSpPr>
            <a:spLocks noGrp="1"/>
          </p:cNvSpPr>
          <p:nvPr>
            <p:ph sz="quarter" idx="14"/>
          </p:nvPr>
        </p:nvSpPr>
        <p:spPr>
          <a:xfrm>
            <a:off x="507195" y="1953490"/>
            <a:ext cx="11174412" cy="4057697"/>
          </a:xfrm>
        </p:spPr>
        <p:txBody>
          <a:bodyPr/>
          <a:lstStyle/>
          <a:p>
            <a:pPr algn="just"/>
            <a:r>
              <a:rPr lang="es-ES" dirty="0"/>
              <a:t>Los grupos o segmentos de la población de riesgo tienen más probabilidades de sufrir violencia, maltrato o negligencia</a:t>
            </a:r>
            <a:r>
              <a:rPr lang="en-US" dirty="0"/>
              <a:t>. </a:t>
            </a:r>
          </a:p>
          <a:p>
            <a:pPr algn="just"/>
            <a:r>
              <a:rPr lang="es-ES" dirty="0"/>
              <a:t>Diversos estudios han demostrado que la violencia doméstica contra las mujeres está extendida en todo el mundo </a:t>
            </a:r>
            <a:r>
              <a:rPr lang="en-US" dirty="0"/>
              <a:t>. </a:t>
            </a:r>
          </a:p>
          <a:p>
            <a:pPr algn="just"/>
            <a:r>
              <a:rPr lang="es-ES" dirty="0"/>
              <a:t>Las personas con discapacidad también sufren altos índices de violencia, maltrato y negligencia</a:t>
            </a:r>
            <a:r>
              <a:rPr lang="en-US" dirty="0"/>
              <a:t>. </a:t>
            </a:r>
          </a:p>
          <a:p>
            <a:pPr algn="just"/>
            <a:r>
              <a:rPr lang="es-ES" dirty="0"/>
              <a:t>las personas con discapacidad psicosocial son las que tienen más riesgo de violencia entre las personas con discapacidad </a:t>
            </a:r>
            <a:r>
              <a:rPr lang="en-US" dirty="0"/>
              <a:t>.</a:t>
            </a:r>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7 </a:t>
            </a:r>
          </a:p>
        </p:txBody>
      </p:sp>
    </p:spTree>
    <p:extLst>
      <p:ext uri="{BB962C8B-B14F-4D97-AF65-F5344CB8AC3E}">
        <p14:creationId xmlns:p14="http://schemas.microsoft.com/office/powerpoint/2010/main" val="3675112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61C32-44EC-CF48-B3D4-F3F3948BF2C0}"/>
              </a:ext>
            </a:extLst>
          </p:cNvPr>
          <p:cNvSpPr>
            <a:spLocks noGrp="1"/>
          </p:cNvSpPr>
          <p:nvPr>
            <p:ph type="sldNum" sz="quarter" idx="12"/>
          </p:nvPr>
        </p:nvSpPr>
        <p:spPr/>
        <p:txBody>
          <a:bodyPr/>
          <a:lstStyle/>
          <a:p>
            <a:fld id="{04260D4A-DEC1-45DD-8AB2-A3349BAAA59E}" type="slidenum">
              <a:rPr lang="en-US" smtClean="0"/>
              <a:pPr/>
              <a:t>58</a:t>
            </a:fld>
            <a:endParaRPr lang="en-US"/>
          </a:p>
        </p:txBody>
      </p:sp>
      <p:sp>
        <p:nvSpPr>
          <p:cNvPr id="3" name="Text Placeholder 2">
            <a:extLst>
              <a:ext uri="{FF2B5EF4-FFF2-40B4-BE49-F238E27FC236}">
                <a16:creationId xmlns:a16="http://schemas.microsoft.com/office/drawing/2014/main" id="{EBAD4312-8259-E44D-81C3-459B7F640CB9}"/>
              </a:ext>
            </a:extLst>
          </p:cNvPr>
          <p:cNvSpPr>
            <a:spLocks noGrp="1"/>
          </p:cNvSpPr>
          <p:nvPr>
            <p:ph type="body" sz="quarter" idx="13"/>
          </p:nvPr>
        </p:nvSpPr>
        <p:spPr>
          <a:xfrm>
            <a:off x="507207" y="1445377"/>
            <a:ext cx="11174400" cy="360000"/>
          </a:xfrm>
        </p:spPr>
        <p:txBody>
          <a:bodyPr/>
          <a:lstStyle/>
          <a:p>
            <a:r>
              <a:rPr lang="es-ES" dirty="0"/>
              <a:t>Restricciones al ejercicio de los derechos civiles y políticos </a:t>
            </a:r>
          </a:p>
        </p:txBody>
      </p:sp>
      <p:sp>
        <p:nvSpPr>
          <p:cNvPr id="4" name="Content Placeholder 3">
            <a:extLst>
              <a:ext uri="{FF2B5EF4-FFF2-40B4-BE49-F238E27FC236}">
                <a16:creationId xmlns:a16="http://schemas.microsoft.com/office/drawing/2014/main" id="{66117C74-21E1-2947-8377-E18637C7598C}"/>
              </a:ext>
            </a:extLst>
          </p:cNvPr>
          <p:cNvSpPr>
            <a:spLocks noGrp="1"/>
          </p:cNvSpPr>
          <p:nvPr>
            <p:ph sz="quarter" idx="14"/>
          </p:nvPr>
        </p:nvSpPr>
        <p:spPr>
          <a:xfrm>
            <a:off x="507195" y="1995054"/>
            <a:ext cx="11174412" cy="4016133"/>
          </a:xfrm>
        </p:spPr>
        <p:txBody>
          <a:bodyPr/>
          <a:lstStyle/>
          <a:p>
            <a:endParaRPr lang="en-US" dirty="0"/>
          </a:p>
          <a:p>
            <a:r>
              <a:rPr lang="es-ES" dirty="0"/>
              <a:t>A lo largo de la historia, a algunas comunidades de personas se les ha negado el derecho a voto y el derecho a presentarse a cargos del gobierno </a:t>
            </a:r>
            <a:r>
              <a:rPr lang="en-US" dirty="0"/>
              <a:t>. </a:t>
            </a:r>
          </a:p>
          <a:p>
            <a:r>
              <a:rPr lang="es-ES" dirty="0"/>
              <a:t>Si las personas no pueden ejercer sus derechos civiles y políticos, no pueden </a:t>
            </a:r>
            <a:r>
              <a:rPr lang="es-ES" dirty="0" err="1"/>
              <a:t>autodefenderse</a:t>
            </a:r>
            <a:r>
              <a:rPr lang="es-ES" dirty="0"/>
              <a:t> ni defender sus intereses ni los intereses de su comunidad</a:t>
            </a:r>
            <a:r>
              <a:rPr lang="en-US" dirty="0"/>
              <a:t>.</a:t>
            </a:r>
          </a:p>
          <a:p>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8 </a:t>
            </a:r>
          </a:p>
        </p:txBody>
      </p:sp>
    </p:spTree>
    <p:extLst>
      <p:ext uri="{BB962C8B-B14F-4D97-AF65-F5344CB8AC3E}">
        <p14:creationId xmlns:p14="http://schemas.microsoft.com/office/powerpoint/2010/main" val="1980624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BFAB9-73E1-A44A-B22E-62BD2EE1CC21}"/>
              </a:ext>
            </a:extLst>
          </p:cNvPr>
          <p:cNvSpPr>
            <a:spLocks noGrp="1"/>
          </p:cNvSpPr>
          <p:nvPr>
            <p:ph type="sldNum" sz="quarter" idx="12"/>
          </p:nvPr>
        </p:nvSpPr>
        <p:spPr/>
        <p:txBody>
          <a:bodyPr/>
          <a:lstStyle/>
          <a:p>
            <a:fld id="{04260D4A-DEC1-45DD-8AB2-A3349BAAA59E}" type="slidenum">
              <a:rPr lang="en-US" smtClean="0"/>
              <a:pPr/>
              <a:t>59</a:t>
            </a:fld>
            <a:endParaRPr lang="en-US"/>
          </a:p>
        </p:txBody>
      </p:sp>
      <p:sp>
        <p:nvSpPr>
          <p:cNvPr id="3" name="Text Placeholder 2">
            <a:extLst>
              <a:ext uri="{FF2B5EF4-FFF2-40B4-BE49-F238E27FC236}">
                <a16:creationId xmlns:a16="http://schemas.microsoft.com/office/drawing/2014/main" id="{A08A2564-E0C8-854E-882F-EDFB79758C80}"/>
              </a:ext>
            </a:extLst>
          </p:cNvPr>
          <p:cNvSpPr>
            <a:spLocks noGrp="1"/>
          </p:cNvSpPr>
          <p:nvPr>
            <p:ph type="body" sz="quarter" idx="13"/>
          </p:nvPr>
        </p:nvSpPr>
        <p:spPr>
          <a:xfrm>
            <a:off x="507207" y="1424596"/>
            <a:ext cx="11174400" cy="360000"/>
          </a:xfrm>
        </p:spPr>
        <p:txBody>
          <a:bodyPr/>
          <a:lstStyle/>
          <a:p>
            <a:r>
              <a:rPr lang="es-ES" dirty="0"/>
              <a:t>Exclusión a participar plenamente en la sociedad</a:t>
            </a:r>
            <a:endParaRPr lang="en-US" dirty="0"/>
          </a:p>
        </p:txBody>
      </p:sp>
      <p:sp>
        <p:nvSpPr>
          <p:cNvPr id="4" name="Content Placeholder 3">
            <a:extLst>
              <a:ext uri="{FF2B5EF4-FFF2-40B4-BE49-F238E27FC236}">
                <a16:creationId xmlns:a16="http://schemas.microsoft.com/office/drawing/2014/main" id="{F19412C5-BEEC-0B4A-9237-1B0CC7CE23EA}"/>
              </a:ext>
            </a:extLst>
          </p:cNvPr>
          <p:cNvSpPr>
            <a:spLocks noGrp="1"/>
          </p:cNvSpPr>
          <p:nvPr>
            <p:ph sz="quarter" idx="14"/>
          </p:nvPr>
        </p:nvSpPr>
        <p:spPr>
          <a:xfrm>
            <a:off x="507195" y="2000596"/>
            <a:ext cx="11174412" cy="4010592"/>
          </a:xfrm>
        </p:spPr>
        <p:txBody>
          <a:bodyPr/>
          <a:lstStyle/>
          <a:p>
            <a:r>
              <a:rPr lang="es-ES" dirty="0"/>
              <a:t>Se puede impedir que algunas personas o grupos accedan a servicios generales disponibles para la sociedad</a:t>
            </a:r>
            <a:r>
              <a:rPr lang="en-US" dirty="0"/>
              <a:t>.</a:t>
            </a:r>
          </a:p>
          <a:p>
            <a:r>
              <a:rPr lang="es-ES" dirty="0"/>
              <a:t>Las personas con discapacidad sensorial o física podrían tener problemas de accesibilidad en relación con su entorno</a:t>
            </a:r>
            <a:r>
              <a:rPr lang="en-US" dirty="0"/>
              <a:t>. </a:t>
            </a:r>
          </a:p>
          <a:p>
            <a:r>
              <a:rPr lang="es-ES" dirty="0"/>
              <a:t>Las personas con discapacidad también se pueden ver forzadas a vivir en instituciones con poco o ningún contacto con el mundo exterior</a:t>
            </a:r>
            <a:r>
              <a:rPr lang="en-US" dirty="0"/>
              <a:t>. </a:t>
            </a:r>
          </a:p>
          <a:p>
            <a:pPr marL="0" indent="0">
              <a:buNone/>
            </a:pP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9 </a:t>
            </a:r>
          </a:p>
        </p:txBody>
      </p:sp>
    </p:spTree>
    <p:extLst>
      <p:ext uri="{BB962C8B-B14F-4D97-AF65-F5344CB8AC3E}">
        <p14:creationId xmlns:p14="http://schemas.microsoft.com/office/powerpoint/2010/main" val="3393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12"/>
          </p:nvPr>
        </p:nvSpPr>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p:txBody>
          <a:bodyPr/>
          <a:lstStyle/>
          <a:p>
            <a:r>
              <a:rPr lang="en-US" dirty="0" err="1"/>
              <a:t>Cuando</a:t>
            </a:r>
            <a:r>
              <a:rPr lang="en-US" dirty="0"/>
              <a:t> se </a:t>
            </a:r>
            <a:r>
              <a:rPr lang="en-US" dirty="0" err="1"/>
              <a:t>finalice</a:t>
            </a:r>
            <a:r>
              <a:rPr lang="en-US" dirty="0"/>
              <a:t> la </a:t>
            </a:r>
            <a:r>
              <a:rPr lang="en-US" dirty="0" err="1"/>
              <a:t>formación</a:t>
            </a:r>
            <a:r>
              <a:rPr lang="en-US" dirty="0"/>
              <a:t>, </a:t>
            </a:r>
            <a:r>
              <a:rPr lang="en-US" dirty="0" err="1"/>
              <a:t>los</a:t>
            </a:r>
            <a:r>
              <a:rPr lang="en-US" dirty="0"/>
              <a:t> </a:t>
            </a:r>
            <a:r>
              <a:rPr lang="en-US" dirty="0" err="1"/>
              <a:t>participantes</a:t>
            </a:r>
            <a:r>
              <a:rPr lang="en-US" dirty="0"/>
              <a:t> </a:t>
            </a:r>
            <a:r>
              <a:rPr lang="en-US" dirty="0" err="1"/>
              <a:t>deben</a:t>
            </a:r>
            <a:r>
              <a:rPr lang="en-US" dirty="0"/>
              <a:t> </a:t>
            </a:r>
            <a:r>
              <a:rPr lang="en-US" dirty="0" err="1"/>
              <a:t>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algn="just"/>
            <a:r>
              <a:rPr lang="es-ES" sz="2000" dirty="0"/>
              <a:t>entender qué son los derechos humanos, y también cómo se relacionan los diferentes derechos</a:t>
            </a:r>
            <a:r>
              <a:rPr lang="en-US" sz="2000" dirty="0"/>
              <a:t>;</a:t>
            </a:r>
          </a:p>
          <a:p>
            <a:pPr algn="just"/>
            <a:r>
              <a:rPr lang="es-ES" sz="2000" dirty="0"/>
              <a:t>entender los orígenes y el contenido de la Declaración universal de los derechos humanos y cómo los derechos que contiene son aún relevantes hoy en día</a:t>
            </a:r>
            <a:r>
              <a:rPr lang="en-US" sz="2000" dirty="0"/>
              <a:t>;</a:t>
            </a:r>
          </a:p>
          <a:p>
            <a:pPr algn="just"/>
            <a:r>
              <a:rPr lang="es-ES" sz="2000" dirty="0"/>
              <a:t>reconocer las violaciones de derechos humanos en situaciones específicas</a:t>
            </a:r>
            <a:r>
              <a:rPr lang="en-US" sz="2000" dirty="0"/>
              <a:t>;</a:t>
            </a:r>
          </a:p>
          <a:p>
            <a:pPr algn="just"/>
            <a:r>
              <a:rPr lang="es-ES" sz="2000" dirty="0"/>
              <a:t>entender qué hace que los grupos de personas estén sometidos a mayor riesgo de violación de sus derechos humanos</a:t>
            </a:r>
            <a:r>
              <a:rPr lang="en-US" sz="2000" dirty="0"/>
              <a:t>; </a:t>
            </a:r>
          </a:p>
          <a:p>
            <a:pPr algn="just"/>
            <a:r>
              <a:rPr lang="es-ES" sz="2000" dirty="0"/>
              <a:t>identificar quién defiende los derechos humanos</a:t>
            </a:r>
            <a:r>
              <a:rPr lang="en-US" sz="2000" dirty="0"/>
              <a:t>;</a:t>
            </a:r>
          </a:p>
          <a:p>
            <a:pPr algn="just"/>
            <a:r>
              <a:rPr lang="es-ES" sz="2000" dirty="0"/>
              <a:t>identificar maneras específicas en que los profesionales de salud mental y otros profesionales, las personas con discapacidad psicosocial, intelectual o cognitiva, las familias, los cuidadores y otros pueden ser agentes de cambio y defensores de los derechos humanos</a:t>
            </a:r>
            <a:r>
              <a:rPr lang="en-US" sz="2000" dirty="0"/>
              <a:t>.</a:t>
            </a:r>
          </a:p>
          <a:p>
            <a:pPr algn="just"/>
            <a:endParaRPr lang="en-US" sz="2000"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en-US" dirty="0" err="1"/>
              <a:t>Objetivos</a:t>
            </a:r>
            <a:r>
              <a:rPr lang="en-US" dirty="0"/>
              <a:t> de </a:t>
            </a:r>
            <a:r>
              <a:rPr lang="en-US" dirty="0" err="1"/>
              <a:t>aprendizaje</a:t>
            </a:r>
            <a:r>
              <a:rPr lang="en-US" dirty="0"/>
              <a:t> de </a:t>
            </a:r>
            <a:r>
              <a:rPr lang="en-US" dirty="0" err="1"/>
              <a:t>éste</a:t>
            </a:r>
            <a:r>
              <a:rPr lang="en-US" dirty="0"/>
              <a:t> </a:t>
            </a:r>
            <a:r>
              <a:rPr lang="en-US" dirty="0" err="1"/>
              <a:t>módulo</a:t>
            </a:r>
            <a:endParaRPr lang="en-US" dirty="0"/>
          </a:p>
        </p:txBody>
      </p:sp>
    </p:spTree>
    <p:extLst>
      <p:ext uri="{BB962C8B-B14F-4D97-AF65-F5344CB8AC3E}">
        <p14:creationId xmlns:p14="http://schemas.microsoft.com/office/powerpoint/2010/main" val="1764044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811CF-36DE-6D49-9593-299F993F2DFA}"/>
              </a:ext>
            </a:extLst>
          </p:cNvPr>
          <p:cNvSpPr>
            <a:spLocks noGrp="1"/>
          </p:cNvSpPr>
          <p:nvPr>
            <p:ph type="sldNum" sz="quarter" idx="12"/>
          </p:nvPr>
        </p:nvSpPr>
        <p:spPr/>
        <p:txBody>
          <a:bodyPr/>
          <a:lstStyle/>
          <a:p>
            <a:fld id="{04260D4A-DEC1-45DD-8AB2-A3349BAAA59E}" type="slidenum">
              <a:rPr lang="en-US" smtClean="0"/>
              <a:pPr/>
              <a:t>60</a:t>
            </a:fld>
            <a:endParaRPr lang="en-US"/>
          </a:p>
        </p:txBody>
      </p:sp>
      <p:sp>
        <p:nvSpPr>
          <p:cNvPr id="3" name="Text Placeholder 2">
            <a:extLst>
              <a:ext uri="{FF2B5EF4-FFF2-40B4-BE49-F238E27FC236}">
                <a16:creationId xmlns:a16="http://schemas.microsoft.com/office/drawing/2014/main" id="{EE772678-1532-3D46-A7F3-246FCDBE2A52}"/>
              </a:ext>
            </a:extLst>
          </p:cNvPr>
          <p:cNvSpPr>
            <a:spLocks noGrp="1"/>
          </p:cNvSpPr>
          <p:nvPr>
            <p:ph type="body" sz="quarter" idx="13"/>
          </p:nvPr>
        </p:nvSpPr>
        <p:spPr>
          <a:xfrm>
            <a:off x="507207" y="1403816"/>
            <a:ext cx="11174400" cy="360000"/>
          </a:xfrm>
        </p:spPr>
        <p:txBody>
          <a:bodyPr/>
          <a:lstStyle/>
          <a:p>
            <a:r>
              <a:rPr lang="es-ES" dirty="0"/>
              <a:t>Acceso restringido a los servicios sociales, incluyendo la vivienda </a:t>
            </a:r>
            <a:endParaRPr lang="en-US" dirty="0"/>
          </a:p>
        </p:txBody>
      </p:sp>
      <p:sp>
        <p:nvSpPr>
          <p:cNvPr id="4" name="Content Placeholder 3">
            <a:extLst>
              <a:ext uri="{FF2B5EF4-FFF2-40B4-BE49-F238E27FC236}">
                <a16:creationId xmlns:a16="http://schemas.microsoft.com/office/drawing/2014/main" id="{9FD5C337-5B5A-2D44-A812-2454E520EE90}"/>
              </a:ext>
            </a:extLst>
          </p:cNvPr>
          <p:cNvSpPr>
            <a:spLocks noGrp="1"/>
          </p:cNvSpPr>
          <p:nvPr>
            <p:ph sz="quarter" idx="14"/>
          </p:nvPr>
        </p:nvSpPr>
        <p:spPr>
          <a:xfrm>
            <a:off x="507195" y="1953490"/>
            <a:ext cx="11174412" cy="4057697"/>
          </a:xfrm>
        </p:spPr>
        <p:txBody>
          <a:bodyPr/>
          <a:lstStyle/>
          <a:p>
            <a:r>
              <a:rPr lang="es-ES" dirty="0"/>
              <a:t>A algunos grupos se les niega el acceso a los servicios sociales</a:t>
            </a:r>
            <a:r>
              <a:rPr lang="en-US" dirty="0"/>
              <a:t>. </a:t>
            </a:r>
          </a:p>
          <a:p>
            <a:r>
              <a:rPr lang="es-ES" dirty="0"/>
              <a:t>Sus opciones pueden estar limitadas por las circunstancias sociales y económicas del país o el lugar donde viven, que además pueden estar restringidas y reducidas por la discriminación y la exclusión a la que se enfrentan</a:t>
            </a:r>
            <a:r>
              <a:rPr lang="en-US" dirty="0"/>
              <a:t>.</a:t>
            </a:r>
          </a:p>
          <a:p>
            <a:pPr lvl="2"/>
            <a:r>
              <a:rPr lang="es-ES" dirty="0"/>
              <a:t>Por ejemplo, las opciones de vivienda para personas con discapacidad psicosocial, intelectual o cognitiva pueden ser limitadas o inexistentes </a:t>
            </a:r>
            <a:r>
              <a:rPr lang="en-US" dirty="0"/>
              <a:t>. </a:t>
            </a:r>
          </a:p>
          <a:p>
            <a:r>
              <a:rPr lang="es-ES" dirty="0"/>
              <a:t>Muchas personas terminan en hospitales psiquiátricos u otras instituciones.</a:t>
            </a: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10</a:t>
            </a:r>
          </a:p>
        </p:txBody>
      </p:sp>
    </p:spTree>
    <p:extLst>
      <p:ext uri="{BB962C8B-B14F-4D97-AF65-F5344CB8AC3E}">
        <p14:creationId xmlns:p14="http://schemas.microsoft.com/office/powerpoint/2010/main" val="3629903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2F9448-35B5-E847-B6DC-C28480D79B5B}"/>
              </a:ext>
            </a:extLst>
          </p:cNvPr>
          <p:cNvSpPr>
            <a:spLocks noGrp="1"/>
          </p:cNvSpPr>
          <p:nvPr>
            <p:ph type="sldNum" sz="quarter" idx="12"/>
          </p:nvPr>
        </p:nvSpPr>
        <p:spPr/>
        <p:txBody>
          <a:bodyPr/>
          <a:lstStyle/>
          <a:p>
            <a:fld id="{04260D4A-DEC1-45DD-8AB2-A3349BAAA59E}" type="slidenum">
              <a:rPr lang="en-US" smtClean="0"/>
              <a:pPr/>
              <a:t>61</a:t>
            </a:fld>
            <a:endParaRPr lang="en-US"/>
          </a:p>
        </p:txBody>
      </p:sp>
      <p:sp>
        <p:nvSpPr>
          <p:cNvPr id="3" name="Text Placeholder 2">
            <a:extLst>
              <a:ext uri="{FF2B5EF4-FFF2-40B4-BE49-F238E27FC236}">
                <a16:creationId xmlns:a16="http://schemas.microsoft.com/office/drawing/2014/main" id="{2482AFDE-83A0-834F-B150-135C60B71672}"/>
              </a:ext>
            </a:extLst>
          </p:cNvPr>
          <p:cNvSpPr>
            <a:spLocks noGrp="1"/>
          </p:cNvSpPr>
          <p:nvPr>
            <p:ph type="body" sz="quarter" idx="13"/>
          </p:nvPr>
        </p:nvSpPr>
        <p:spPr>
          <a:xfrm>
            <a:off x="507207" y="1403814"/>
            <a:ext cx="11174400" cy="360000"/>
          </a:xfrm>
        </p:spPr>
        <p:txBody>
          <a:bodyPr/>
          <a:lstStyle/>
          <a:p>
            <a:r>
              <a:rPr lang="es-ES" dirty="0"/>
              <a:t>Acceso restringido a la atención y al apoyo sanitarios </a:t>
            </a:r>
            <a:endParaRPr lang="en-US" dirty="0"/>
          </a:p>
        </p:txBody>
      </p:sp>
      <p:sp>
        <p:nvSpPr>
          <p:cNvPr id="4" name="Content Placeholder 3">
            <a:extLst>
              <a:ext uri="{FF2B5EF4-FFF2-40B4-BE49-F238E27FC236}">
                <a16:creationId xmlns:a16="http://schemas.microsoft.com/office/drawing/2014/main" id="{A49EC901-894C-3A4B-B066-AC340646C4AB}"/>
              </a:ext>
            </a:extLst>
          </p:cNvPr>
          <p:cNvSpPr>
            <a:spLocks noGrp="1"/>
          </p:cNvSpPr>
          <p:nvPr>
            <p:ph sz="quarter" idx="14"/>
          </p:nvPr>
        </p:nvSpPr>
        <p:spPr>
          <a:xfrm>
            <a:off x="507195" y="1871330"/>
            <a:ext cx="11174412" cy="4139857"/>
          </a:xfrm>
        </p:spPr>
        <p:txBody>
          <a:bodyPr/>
          <a:lstStyle/>
          <a:p>
            <a:pPr algn="just"/>
            <a:r>
              <a:rPr lang="es-ES" sz="2000" dirty="0"/>
              <a:t>Cuando se niega a las personas el acceso a los servicios sanitarios, reciben un tratamiento de menor calidad, y cuando se desatienden los problemas de salud o no se toman en serio, eso tiene una repercusión significativa en su morbilidad y mortalidad</a:t>
            </a:r>
            <a:r>
              <a:rPr lang="en-US" sz="2000" dirty="0"/>
              <a:t>.</a:t>
            </a:r>
          </a:p>
          <a:p>
            <a:pPr algn="just"/>
            <a:r>
              <a:rPr lang="es-ES" sz="2000" dirty="0"/>
              <a:t>las personas indígenas tienen peor salud que las no indígenas como consecuencia de muchos factores, como</a:t>
            </a:r>
            <a:r>
              <a:rPr lang="en-US" sz="2000" dirty="0"/>
              <a:t>:</a:t>
            </a:r>
          </a:p>
          <a:p>
            <a:pPr lvl="3" algn="just">
              <a:spcAft>
                <a:spcPts val="500"/>
              </a:spcAft>
            </a:pPr>
            <a:r>
              <a:rPr lang="es-ES" dirty="0"/>
              <a:t>la falta de acceso a servicios sanitarios de calidad</a:t>
            </a:r>
          </a:p>
          <a:p>
            <a:pPr lvl="3" algn="just">
              <a:spcAft>
                <a:spcPts val="500"/>
              </a:spcAft>
            </a:pPr>
            <a:r>
              <a:rPr lang="es-ES" dirty="0"/>
              <a:t>el desplazamiento forzoso, la falta de acceso a la educación y a los servicios sociales</a:t>
            </a:r>
          </a:p>
          <a:p>
            <a:pPr lvl="3" algn="just">
              <a:spcAft>
                <a:spcPts val="500"/>
              </a:spcAft>
            </a:pPr>
            <a:r>
              <a:rPr lang="es-ES" dirty="0"/>
              <a:t>la destrucción de economías y estructuras sociopolíticas indígenas</a:t>
            </a:r>
          </a:p>
          <a:p>
            <a:pPr lvl="3" algn="just">
              <a:spcAft>
                <a:spcPts val="500"/>
              </a:spcAft>
            </a:pPr>
            <a:r>
              <a:rPr lang="es-ES" dirty="0"/>
              <a:t>la pérdida y degradación de tierras y recursos consuetudinarios</a:t>
            </a:r>
          </a:p>
          <a:p>
            <a:pPr lvl="3" algn="just">
              <a:spcAft>
                <a:spcPts val="500"/>
              </a:spcAft>
            </a:pPr>
            <a:r>
              <a:rPr lang="es-ES" dirty="0"/>
              <a:t>la exclusión en las prácticas y conocimientos tradicionales </a:t>
            </a:r>
          </a:p>
          <a:p>
            <a:pPr lvl="3" algn="just">
              <a:spcAft>
                <a:spcPts val="500"/>
              </a:spcAft>
            </a:pPr>
            <a:r>
              <a:rPr lang="es-ES" dirty="0"/>
              <a:t>la desconfianza del sistema sanitario </a:t>
            </a: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11</a:t>
            </a:r>
          </a:p>
        </p:txBody>
      </p:sp>
    </p:spTree>
    <p:extLst>
      <p:ext uri="{BB962C8B-B14F-4D97-AF65-F5344CB8AC3E}">
        <p14:creationId xmlns:p14="http://schemas.microsoft.com/office/powerpoint/2010/main" val="1377918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74D8E-5E65-2946-90B6-49A8676677D9}"/>
              </a:ext>
            </a:extLst>
          </p:cNvPr>
          <p:cNvSpPr>
            <a:spLocks noGrp="1"/>
          </p:cNvSpPr>
          <p:nvPr>
            <p:ph type="sldNum" sz="quarter" idx="12"/>
          </p:nvPr>
        </p:nvSpPr>
        <p:spPr/>
        <p:txBody>
          <a:bodyPr/>
          <a:lstStyle/>
          <a:p>
            <a:fld id="{04260D4A-DEC1-45DD-8AB2-A3349BAAA59E}" type="slidenum">
              <a:rPr lang="en-US" smtClean="0"/>
              <a:pPr/>
              <a:t>62</a:t>
            </a:fld>
            <a:endParaRPr lang="en-US"/>
          </a:p>
        </p:txBody>
      </p:sp>
      <p:sp>
        <p:nvSpPr>
          <p:cNvPr id="3" name="Text Placeholder 2">
            <a:extLst>
              <a:ext uri="{FF2B5EF4-FFF2-40B4-BE49-F238E27FC236}">
                <a16:creationId xmlns:a16="http://schemas.microsoft.com/office/drawing/2014/main" id="{8A58A0A7-D5E4-1D40-94EF-502D1B0A9F44}"/>
              </a:ext>
            </a:extLst>
          </p:cNvPr>
          <p:cNvSpPr>
            <a:spLocks noGrp="1"/>
          </p:cNvSpPr>
          <p:nvPr>
            <p:ph type="body" sz="quarter" idx="13"/>
          </p:nvPr>
        </p:nvSpPr>
        <p:spPr>
          <a:xfrm>
            <a:off x="507207" y="1403816"/>
            <a:ext cx="11174400" cy="360000"/>
          </a:xfrm>
        </p:spPr>
        <p:txBody>
          <a:bodyPr/>
          <a:lstStyle/>
          <a:p>
            <a:r>
              <a:rPr lang="es-ES" dirty="0"/>
              <a:t>Acceso restringido a los servicios de emergencias y de socorro</a:t>
            </a:r>
            <a:endParaRPr lang="en-US" dirty="0"/>
          </a:p>
        </p:txBody>
      </p:sp>
      <p:sp>
        <p:nvSpPr>
          <p:cNvPr id="4" name="Content Placeholder 3">
            <a:extLst>
              <a:ext uri="{FF2B5EF4-FFF2-40B4-BE49-F238E27FC236}">
                <a16:creationId xmlns:a16="http://schemas.microsoft.com/office/drawing/2014/main" id="{42DA9ADD-97CA-5547-A3DC-DD688957BA3F}"/>
              </a:ext>
            </a:extLst>
          </p:cNvPr>
          <p:cNvSpPr>
            <a:spLocks noGrp="1"/>
          </p:cNvSpPr>
          <p:nvPr>
            <p:ph sz="quarter" idx="14"/>
          </p:nvPr>
        </p:nvSpPr>
        <p:spPr>
          <a:xfrm>
            <a:off x="507195" y="1911926"/>
            <a:ext cx="11174412" cy="4099261"/>
          </a:xfrm>
        </p:spPr>
        <p:txBody>
          <a:bodyPr/>
          <a:lstStyle/>
          <a:p>
            <a:r>
              <a:rPr lang="es-ES" dirty="0"/>
              <a:t>Los grupos o segmentos de la población vulnerables pueden ser excluidos de operaciones de auxilio después de desastres naturales o hechos violentos</a:t>
            </a:r>
            <a:r>
              <a:rPr lang="en-US" dirty="0"/>
              <a:t>. </a:t>
            </a:r>
          </a:p>
          <a:p>
            <a:r>
              <a:rPr lang="es-ES" dirty="0"/>
              <a:t>Se pueden producir daños o incluso la muerte rápidamente.</a:t>
            </a: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12</a:t>
            </a:r>
          </a:p>
        </p:txBody>
      </p:sp>
    </p:spTree>
    <p:extLst>
      <p:ext uri="{BB962C8B-B14F-4D97-AF65-F5344CB8AC3E}">
        <p14:creationId xmlns:p14="http://schemas.microsoft.com/office/powerpoint/2010/main" val="1357228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53380-DBF2-2049-8EBD-92D3CE14F138}"/>
              </a:ext>
            </a:extLst>
          </p:cNvPr>
          <p:cNvSpPr>
            <a:spLocks noGrp="1"/>
          </p:cNvSpPr>
          <p:nvPr>
            <p:ph type="sldNum" sz="quarter" idx="12"/>
          </p:nvPr>
        </p:nvSpPr>
        <p:spPr/>
        <p:txBody>
          <a:bodyPr/>
          <a:lstStyle/>
          <a:p>
            <a:fld id="{04260D4A-DEC1-45DD-8AB2-A3349BAAA59E}" type="slidenum">
              <a:rPr lang="en-US" smtClean="0"/>
              <a:pPr/>
              <a:t>63</a:t>
            </a:fld>
            <a:endParaRPr lang="en-US"/>
          </a:p>
        </p:txBody>
      </p:sp>
      <p:sp>
        <p:nvSpPr>
          <p:cNvPr id="3" name="Text Placeholder 2">
            <a:extLst>
              <a:ext uri="{FF2B5EF4-FFF2-40B4-BE49-F238E27FC236}">
                <a16:creationId xmlns:a16="http://schemas.microsoft.com/office/drawing/2014/main" id="{562A73D8-BB01-824A-B5E3-7634414D2CC0}"/>
              </a:ext>
            </a:extLst>
          </p:cNvPr>
          <p:cNvSpPr>
            <a:spLocks noGrp="1"/>
          </p:cNvSpPr>
          <p:nvPr>
            <p:ph type="body" sz="quarter" idx="13"/>
          </p:nvPr>
        </p:nvSpPr>
        <p:spPr>
          <a:xfrm>
            <a:off x="507207" y="1403815"/>
            <a:ext cx="11174400" cy="360000"/>
          </a:xfrm>
        </p:spPr>
        <p:txBody>
          <a:bodyPr/>
          <a:lstStyle/>
          <a:p>
            <a:r>
              <a:rPr lang="es-ES" dirty="0"/>
              <a:t>Falta de oportunidades educativas</a:t>
            </a:r>
          </a:p>
        </p:txBody>
      </p:sp>
      <p:sp>
        <p:nvSpPr>
          <p:cNvPr id="4" name="Content Placeholder 3">
            <a:extLst>
              <a:ext uri="{FF2B5EF4-FFF2-40B4-BE49-F238E27FC236}">
                <a16:creationId xmlns:a16="http://schemas.microsoft.com/office/drawing/2014/main" id="{458F6373-B568-9C42-9946-9EBEBA36519E}"/>
              </a:ext>
            </a:extLst>
          </p:cNvPr>
          <p:cNvSpPr>
            <a:spLocks noGrp="1"/>
          </p:cNvSpPr>
          <p:nvPr>
            <p:ph sz="quarter" idx="14"/>
          </p:nvPr>
        </p:nvSpPr>
        <p:spPr>
          <a:xfrm>
            <a:off x="507195" y="1979814"/>
            <a:ext cx="11174412" cy="4031374"/>
          </a:xfrm>
        </p:spPr>
        <p:txBody>
          <a:bodyPr/>
          <a:lstStyle/>
          <a:p>
            <a:pPr algn="just"/>
            <a:r>
              <a:rPr lang="es-ES" dirty="0"/>
              <a:t>Sin acceso a una buena educación es difícil que las personas salgan de la pobreza y de circunstancias desfavorecidas</a:t>
            </a:r>
            <a:r>
              <a:rPr lang="en-US" dirty="0"/>
              <a:t>. </a:t>
            </a:r>
          </a:p>
          <a:p>
            <a:pPr algn="just"/>
            <a:r>
              <a:rPr lang="es-ES" dirty="0"/>
              <a:t>En algunos países, a las niñas en concreto se les niegan oportunidades educativas por discriminación por razón de sexo</a:t>
            </a:r>
            <a:r>
              <a:rPr lang="en-US" dirty="0"/>
              <a:t>. </a:t>
            </a:r>
          </a:p>
          <a:p>
            <a:pPr algn="just"/>
            <a:r>
              <a:rPr lang="es-ES" dirty="0"/>
              <a:t>Los niños con discapacidad psicosocial o intelectual se les puede impedir que asistan a las mismas escuelas que los demás y, por tanto, a menudo se les deja sin educación </a:t>
            </a:r>
            <a:r>
              <a:rPr lang="en-US" dirty="0"/>
              <a:t>.</a:t>
            </a:r>
          </a:p>
          <a:p>
            <a:pPr algn="just"/>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13 </a:t>
            </a:r>
          </a:p>
        </p:txBody>
      </p:sp>
    </p:spTree>
    <p:extLst>
      <p:ext uri="{BB962C8B-B14F-4D97-AF65-F5344CB8AC3E}">
        <p14:creationId xmlns:p14="http://schemas.microsoft.com/office/powerpoint/2010/main" val="64955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9A721B-015E-B94F-A4C5-AFF7F9398805}"/>
              </a:ext>
            </a:extLst>
          </p:cNvPr>
          <p:cNvSpPr>
            <a:spLocks noGrp="1"/>
          </p:cNvSpPr>
          <p:nvPr>
            <p:ph type="sldNum" sz="quarter" idx="12"/>
          </p:nvPr>
        </p:nvSpPr>
        <p:spPr/>
        <p:txBody>
          <a:bodyPr/>
          <a:lstStyle/>
          <a:p>
            <a:fld id="{04260D4A-DEC1-45DD-8AB2-A3349BAAA59E}" type="slidenum">
              <a:rPr lang="en-US" smtClean="0"/>
              <a:pPr/>
              <a:t>64</a:t>
            </a:fld>
            <a:endParaRPr lang="en-US"/>
          </a:p>
        </p:txBody>
      </p:sp>
      <p:sp>
        <p:nvSpPr>
          <p:cNvPr id="3" name="Text Placeholder 2">
            <a:extLst>
              <a:ext uri="{FF2B5EF4-FFF2-40B4-BE49-F238E27FC236}">
                <a16:creationId xmlns:a16="http://schemas.microsoft.com/office/drawing/2014/main" id="{1D953DFE-E188-864E-B214-1A483DC5D3DE}"/>
              </a:ext>
            </a:extLst>
          </p:cNvPr>
          <p:cNvSpPr>
            <a:spLocks noGrp="1"/>
          </p:cNvSpPr>
          <p:nvPr>
            <p:ph type="body" sz="quarter" idx="13"/>
          </p:nvPr>
        </p:nvSpPr>
        <p:spPr>
          <a:xfrm>
            <a:off x="507207" y="1403813"/>
            <a:ext cx="11174400" cy="765229"/>
          </a:xfrm>
        </p:spPr>
        <p:txBody>
          <a:bodyPr/>
          <a:lstStyle/>
          <a:p>
            <a:pPr marL="0">
              <a:lnSpc>
                <a:spcPct val="100000"/>
              </a:lnSpc>
            </a:pPr>
            <a:r>
              <a:rPr lang="es-ES" dirty="0"/>
              <a:t>Exclusión o acceso restringido a las oportunidades de generación de ingresos y de empleo</a:t>
            </a:r>
            <a:endParaRPr lang="en-US" dirty="0"/>
          </a:p>
        </p:txBody>
      </p:sp>
      <p:sp>
        <p:nvSpPr>
          <p:cNvPr id="4" name="Content Placeholder 3">
            <a:extLst>
              <a:ext uri="{FF2B5EF4-FFF2-40B4-BE49-F238E27FC236}">
                <a16:creationId xmlns:a16="http://schemas.microsoft.com/office/drawing/2014/main" id="{F467D6D0-33B4-FB4B-AD35-8796B2C0CA72}"/>
              </a:ext>
            </a:extLst>
          </p:cNvPr>
          <p:cNvSpPr>
            <a:spLocks noGrp="1"/>
          </p:cNvSpPr>
          <p:nvPr>
            <p:ph sz="quarter" idx="14"/>
          </p:nvPr>
        </p:nvSpPr>
        <p:spPr>
          <a:xfrm>
            <a:off x="507195" y="2402957"/>
            <a:ext cx="11174412" cy="3608229"/>
          </a:xfrm>
        </p:spPr>
        <p:txBody>
          <a:bodyPr/>
          <a:lstStyle/>
          <a:p>
            <a:pPr algn="just"/>
            <a:r>
              <a:rPr lang="es-ES" dirty="0"/>
              <a:t>A algunos grupos y segmentos de población se les ha negado históricamente la igualdad de acceso al empleo y los ingresos</a:t>
            </a:r>
            <a:r>
              <a:rPr lang="en-US" dirty="0"/>
              <a:t>.</a:t>
            </a:r>
          </a:p>
          <a:p>
            <a:pPr algn="just"/>
            <a:r>
              <a:rPr lang="es-ES" dirty="0"/>
              <a:t>Esto puede hacer que estos grupos no puedan vivir independientemente ni participar plenamente en la sociedad ni en la vida de sus comunidades</a:t>
            </a:r>
            <a:r>
              <a:rPr lang="en-US" dirty="0"/>
              <a:t>. </a:t>
            </a:r>
          </a:p>
          <a:p>
            <a:pPr algn="just"/>
            <a:r>
              <a:rPr lang="es-ES" dirty="0"/>
              <a:t>Sin la capacidad de generar ingresos, estos grupos o segmentos de población pueden caer rápidamente en la pobreza o ser incapaces de salir de ella</a:t>
            </a:r>
            <a:r>
              <a:rPr lang="en-US" dirty="0"/>
              <a:t>.</a:t>
            </a:r>
          </a:p>
          <a:p>
            <a:pPr marL="0" indent="0" algn="just">
              <a:buNone/>
            </a:pP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14</a:t>
            </a:r>
          </a:p>
        </p:txBody>
      </p:sp>
    </p:spTree>
    <p:extLst>
      <p:ext uri="{BB962C8B-B14F-4D97-AF65-F5344CB8AC3E}">
        <p14:creationId xmlns:p14="http://schemas.microsoft.com/office/powerpoint/2010/main" val="1224089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A3358-C29E-B14F-9E9D-6FFF42987100}"/>
              </a:ext>
            </a:extLst>
          </p:cNvPr>
          <p:cNvSpPr>
            <a:spLocks noGrp="1"/>
          </p:cNvSpPr>
          <p:nvPr>
            <p:ph type="sldNum" sz="quarter" idx="12"/>
          </p:nvPr>
        </p:nvSpPr>
        <p:spPr/>
        <p:txBody>
          <a:bodyPr/>
          <a:lstStyle/>
          <a:p>
            <a:fld id="{04260D4A-DEC1-45DD-8AB2-A3349BAAA59E}" type="slidenum">
              <a:rPr lang="en-US" smtClean="0"/>
              <a:pPr/>
              <a:t>65</a:t>
            </a:fld>
            <a:endParaRPr lang="en-US"/>
          </a:p>
        </p:txBody>
      </p:sp>
      <p:sp>
        <p:nvSpPr>
          <p:cNvPr id="3" name="Text Placeholder 2">
            <a:extLst>
              <a:ext uri="{FF2B5EF4-FFF2-40B4-BE49-F238E27FC236}">
                <a16:creationId xmlns:a16="http://schemas.microsoft.com/office/drawing/2014/main" id="{6ABEEBE0-1E12-0944-893E-01244A41C3B3}"/>
              </a:ext>
            </a:extLst>
          </p:cNvPr>
          <p:cNvSpPr>
            <a:spLocks noGrp="1"/>
          </p:cNvSpPr>
          <p:nvPr>
            <p:ph type="body" sz="quarter" idx="13"/>
          </p:nvPr>
        </p:nvSpPr>
        <p:spPr>
          <a:xfrm>
            <a:off x="507207" y="1403815"/>
            <a:ext cx="11174400" cy="360000"/>
          </a:xfrm>
        </p:spPr>
        <p:txBody>
          <a:bodyPr/>
          <a:lstStyle/>
          <a:p>
            <a:r>
              <a:rPr lang="es-ES" dirty="0"/>
              <a:t>Tasas más elevadas de enfermedad y de muerte prematura </a:t>
            </a:r>
          </a:p>
        </p:txBody>
      </p:sp>
      <p:sp>
        <p:nvSpPr>
          <p:cNvPr id="4" name="Content Placeholder 3">
            <a:extLst>
              <a:ext uri="{FF2B5EF4-FFF2-40B4-BE49-F238E27FC236}">
                <a16:creationId xmlns:a16="http://schemas.microsoft.com/office/drawing/2014/main" id="{26E490DE-A76C-CE4E-88AE-C5E7B4227CE1}"/>
              </a:ext>
            </a:extLst>
          </p:cNvPr>
          <p:cNvSpPr>
            <a:spLocks noGrp="1"/>
          </p:cNvSpPr>
          <p:nvPr>
            <p:ph sz="quarter" idx="14"/>
          </p:nvPr>
        </p:nvSpPr>
        <p:spPr>
          <a:xfrm>
            <a:off x="507195" y="2015836"/>
            <a:ext cx="11174412" cy="3995352"/>
          </a:xfrm>
        </p:spPr>
        <p:txBody>
          <a:bodyPr/>
          <a:lstStyle/>
          <a:p>
            <a:r>
              <a:rPr lang="es-ES" dirty="0"/>
              <a:t>Todos estos factores y dificultades combinados provocan un aumento de las tasas de enfermedad y muerte prematura</a:t>
            </a:r>
            <a:r>
              <a:rPr lang="en-US" dirty="0"/>
              <a:t>.</a:t>
            </a:r>
          </a:p>
          <a:p>
            <a:r>
              <a:rPr lang="es-ES" dirty="0"/>
              <a:t>Existen estudios que demuestran que las personas con trastorno mental grave mueren de media de 10 a 20 años antes que el resto de la población </a:t>
            </a:r>
            <a:r>
              <a:rPr lang="en-US" dirty="0"/>
              <a:t>.</a:t>
            </a:r>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Presentación: Grupos o segmentos de población en situación de riesgo de vulneración de los derechos humanos -</a:t>
            </a:r>
            <a:r>
              <a:rPr lang="en-US" dirty="0"/>
              <a:t> 15 </a:t>
            </a:r>
          </a:p>
        </p:txBody>
      </p:sp>
    </p:spTree>
    <p:extLst>
      <p:ext uri="{BB962C8B-B14F-4D97-AF65-F5344CB8AC3E}">
        <p14:creationId xmlns:p14="http://schemas.microsoft.com/office/powerpoint/2010/main" val="281814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CDC03-D1B2-2440-A7E0-708CBBD5F524}"/>
              </a:ext>
            </a:extLst>
          </p:cNvPr>
          <p:cNvSpPr>
            <a:spLocks noGrp="1"/>
          </p:cNvSpPr>
          <p:nvPr>
            <p:ph type="sldNum" sz="quarter" idx="12"/>
          </p:nvPr>
        </p:nvSpPr>
        <p:spPr/>
        <p:txBody>
          <a:bodyPr/>
          <a:lstStyle/>
          <a:p>
            <a:fld id="{F169E07F-9A80-405D-B06A-876E4D356B83}" type="slidenum">
              <a:rPr lang="en-US" smtClean="0"/>
              <a:pPr/>
              <a:t>66</a:t>
            </a:fld>
            <a:endParaRPr lang="en-US"/>
          </a:p>
        </p:txBody>
      </p:sp>
      <p:sp>
        <p:nvSpPr>
          <p:cNvPr id="4" name="Title 3">
            <a:extLst>
              <a:ext uri="{FF2B5EF4-FFF2-40B4-BE49-F238E27FC236}">
                <a16:creationId xmlns:a16="http://schemas.microsoft.com/office/drawing/2014/main" id="{CA7E8E91-0D84-2047-9199-F26A519A4663}"/>
              </a:ext>
            </a:extLst>
          </p:cNvPr>
          <p:cNvSpPr>
            <a:spLocks noGrp="1"/>
          </p:cNvSpPr>
          <p:nvPr>
            <p:ph type="title"/>
          </p:nvPr>
        </p:nvSpPr>
        <p:spPr>
          <a:xfrm>
            <a:off x="507205" y="2313945"/>
            <a:ext cx="11061017" cy="556845"/>
          </a:xfrm>
        </p:spPr>
        <p:txBody>
          <a:bodyPr/>
          <a:lstStyle/>
          <a:p>
            <a:pPr>
              <a:lnSpc>
                <a:spcPct val="100000"/>
              </a:lnSpc>
            </a:pPr>
            <a:r>
              <a:rPr lang="es-ES" dirty="0"/>
              <a:t>Tema 6. Consecuencias de la vulneración de los derechos humanos</a:t>
            </a:r>
            <a:endParaRPr lang="en-US" dirty="0"/>
          </a:p>
        </p:txBody>
      </p:sp>
    </p:spTree>
    <p:extLst>
      <p:ext uri="{BB962C8B-B14F-4D97-AF65-F5344CB8AC3E}">
        <p14:creationId xmlns:p14="http://schemas.microsoft.com/office/powerpoint/2010/main" val="3506446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BEDBD-7067-0042-A3A2-E974FBB5C775}"/>
              </a:ext>
            </a:extLst>
          </p:cNvPr>
          <p:cNvSpPr>
            <a:spLocks noGrp="1"/>
          </p:cNvSpPr>
          <p:nvPr>
            <p:ph type="sldNum" sz="quarter" idx="12"/>
          </p:nvPr>
        </p:nvSpPr>
        <p:spPr/>
        <p:txBody>
          <a:bodyPr/>
          <a:lstStyle/>
          <a:p>
            <a:fld id="{04260D4A-DEC1-45DD-8AB2-A3349BAAA59E}" type="slidenum">
              <a:rPr lang="en-US" smtClean="0"/>
              <a:pPr/>
              <a:t>67</a:t>
            </a:fld>
            <a:endParaRPr lang="en-US"/>
          </a:p>
        </p:txBody>
      </p:sp>
      <p:sp>
        <p:nvSpPr>
          <p:cNvPr id="4" name="Content Placeholder 3">
            <a:extLst>
              <a:ext uri="{FF2B5EF4-FFF2-40B4-BE49-F238E27FC236}">
                <a16:creationId xmlns:a16="http://schemas.microsoft.com/office/drawing/2014/main" id="{4A2350FC-967C-E14E-897B-0DC6022B2406}"/>
              </a:ext>
            </a:extLst>
          </p:cNvPr>
          <p:cNvSpPr>
            <a:spLocks noGrp="1"/>
          </p:cNvSpPr>
          <p:nvPr>
            <p:ph sz="quarter" idx="14"/>
          </p:nvPr>
        </p:nvSpPr>
        <p:spPr>
          <a:xfrm>
            <a:off x="507195" y="1573619"/>
            <a:ext cx="11174412" cy="4167403"/>
          </a:xfrm>
        </p:spPr>
        <p:txBody>
          <a:bodyPr/>
          <a:lstStyle/>
          <a:p>
            <a:pPr lvl="0" algn="just" fontAlgn="base"/>
            <a:r>
              <a:rPr lang="es-ES" sz="2000" dirty="0"/>
              <a:t>Las mujeres</a:t>
            </a:r>
          </a:p>
          <a:p>
            <a:pPr lvl="0" algn="just" fontAlgn="base"/>
            <a:r>
              <a:rPr lang="es-ES" sz="2000" dirty="0"/>
              <a:t>Los refugiados</a:t>
            </a:r>
          </a:p>
          <a:p>
            <a:pPr lvl="0" algn="just" fontAlgn="base"/>
            <a:r>
              <a:rPr lang="es-ES" sz="2000" dirty="0"/>
              <a:t>Los indígenas </a:t>
            </a:r>
          </a:p>
          <a:p>
            <a:pPr lvl="0" algn="just" fontAlgn="base"/>
            <a:r>
              <a:rPr lang="es-ES" sz="2000" dirty="0"/>
              <a:t>Las personas lesbianas, </a:t>
            </a:r>
            <a:r>
              <a:rPr lang="es-ES" sz="2000" dirty="0" err="1"/>
              <a:t>gays</a:t>
            </a:r>
            <a:r>
              <a:rPr lang="es-ES" sz="2000" dirty="0"/>
              <a:t>, bisexuales, </a:t>
            </a:r>
            <a:r>
              <a:rPr lang="es-ES" sz="2000" dirty="0" err="1"/>
              <a:t>transgénero</a:t>
            </a:r>
            <a:r>
              <a:rPr lang="es-ES" sz="2000" dirty="0"/>
              <a:t>, intersexuales o de género en cuestionamiento (LGTBIQ) </a:t>
            </a:r>
          </a:p>
          <a:p>
            <a:pPr lvl="0" algn="just" fontAlgn="base"/>
            <a:r>
              <a:rPr lang="es-ES" sz="2000" dirty="0"/>
              <a:t>Los niños</a:t>
            </a:r>
          </a:p>
          <a:p>
            <a:pPr lvl="0" algn="just" fontAlgn="base"/>
            <a:r>
              <a:rPr lang="es-ES" sz="2000" dirty="0"/>
              <a:t>Las personas con VIH/sida </a:t>
            </a:r>
          </a:p>
          <a:p>
            <a:pPr lvl="0" algn="just" fontAlgn="base"/>
            <a:r>
              <a:rPr lang="es-ES" sz="2000" dirty="0"/>
              <a:t>Los niños y adultos con discapacidad, especialmente con discapacidad psicosocial, intelectual o cognitiva </a:t>
            </a:r>
          </a:p>
          <a:p>
            <a:pPr lvl="0" algn="just" fontAlgn="base"/>
            <a:r>
              <a:rPr lang="es-ES" sz="2000" dirty="0"/>
              <a:t>Las personas mayores</a:t>
            </a:r>
            <a:endParaRPr lang="en-US" sz="2000" dirty="0"/>
          </a:p>
        </p:txBody>
      </p:sp>
      <p:sp>
        <p:nvSpPr>
          <p:cNvPr id="5" name="Title 4">
            <a:extLst>
              <a:ext uri="{FF2B5EF4-FFF2-40B4-BE49-F238E27FC236}">
                <a16:creationId xmlns:a16="http://schemas.microsoft.com/office/drawing/2014/main" id="{35D14EE0-9F97-1740-BDEA-F870438FF5CA}"/>
              </a:ext>
            </a:extLst>
          </p:cNvPr>
          <p:cNvSpPr>
            <a:spLocks noGrp="1"/>
          </p:cNvSpPr>
          <p:nvPr>
            <p:ph type="title"/>
          </p:nvPr>
        </p:nvSpPr>
        <p:spPr>
          <a:xfrm>
            <a:off x="507206" y="506412"/>
            <a:ext cx="11039752" cy="386723"/>
          </a:xfrm>
        </p:spPr>
        <p:txBody>
          <a:bodyPr/>
          <a:lstStyle/>
          <a:p>
            <a:r>
              <a:rPr lang="es-ES" dirty="0"/>
              <a:t>Ejercicio 6.1: Identificar ejemplos de vulneraciones de los derechos humanos </a:t>
            </a:r>
            <a:endParaRPr lang="en-US" dirty="0"/>
          </a:p>
        </p:txBody>
      </p:sp>
    </p:spTree>
    <p:extLst>
      <p:ext uri="{BB962C8B-B14F-4D97-AF65-F5344CB8AC3E}">
        <p14:creationId xmlns:p14="http://schemas.microsoft.com/office/powerpoint/2010/main" val="3448787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86BC7-CC40-FA41-B93C-BA7DFBD9125A}"/>
              </a:ext>
            </a:extLst>
          </p:cNvPr>
          <p:cNvSpPr>
            <a:spLocks noGrp="1"/>
          </p:cNvSpPr>
          <p:nvPr>
            <p:ph type="sldNum" sz="quarter" idx="12"/>
          </p:nvPr>
        </p:nvSpPr>
        <p:spPr/>
        <p:txBody>
          <a:bodyPr/>
          <a:lstStyle/>
          <a:p>
            <a:fld id="{04260D4A-DEC1-45DD-8AB2-A3349BAAA59E}" type="slidenum">
              <a:rPr lang="en-US" smtClean="0"/>
              <a:pPr/>
              <a:t>68</a:t>
            </a:fld>
            <a:endParaRPr lang="en-US"/>
          </a:p>
        </p:txBody>
      </p:sp>
      <p:sp>
        <p:nvSpPr>
          <p:cNvPr id="3" name="Text Placeholder 2">
            <a:extLst>
              <a:ext uri="{FF2B5EF4-FFF2-40B4-BE49-F238E27FC236}">
                <a16:creationId xmlns:a16="http://schemas.microsoft.com/office/drawing/2014/main" id="{849568F8-0DF7-464E-AF4C-B095637F7861}"/>
              </a:ext>
            </a:extLst>
          </p:cNvPr>
          <p:cNvSpPr>
            <a:spLocks noGrp="1"/>
          </p:cNvSpPr>
          <p:nvPr>
            <p:ph type="body" sz="quarter" idx="13"/>
          </p:nvPr>
        </p:nvSpPr>
        <p:spPr>
          <a:xfrm>
            <a:off x="507207" y="1424598"/>
            <a:ext cx="11174400" cy="360000"/>
          </a:xfrm>
        </p:spPr>
        <p:txBody>
          <a:bodyPr/>
          <a:lstStyle/>
          <a:p>
            <a:r>
              <a:rPr lang="en-US" dirty="0"/>
              <a:t>Las </a:t>
            </a:r>
            <a:r>
              <a:rPr lang="en-US" dirty="0" err="1"/>
              <a:t>mujeres</a:t>
            </a:r>
            <a:endParaRPr lang="en-US" dirty="0"/>
          </a:p>
        </p:txBody>
      </p:sp>
      <p:sp>
        <p:nvSpPr>
          <p:cNvPr id="4" name="Content Placeholder 3">
            <a:extLst>
              <a:ext uri="{FF2B5EF4-FFF2-40B4-BE49-F238E27FC236}">
                <a16:creationId xmlns:a16="http://schemas.microsoft.com/office/drawing/2014/main" id="{04AAADA6-4E67-0E4D-82A3-C09231BBBF54}"/>
              </a:ext>
            </a:extLst>
          </p:cNvPr>
          <p:cNvSpPr>
            <a:spLocks noGrp="1"/>
          </p:cNvSpPr>
          <p:nvPr>
            <p:ph sz="quarter" idx="14"/>
          </p:nvPr>
        </p:nvSpPr>
        <p:spPr>
          <a:xfrm>
            <a:off x="507195" y="1995054"/>
            <a:ext cx="10912172" cy="4016133"/>
          </a:xfrm>
        </p:spPr>
        <p:txBody>
          <a:bodyPr/>
          <a:lstStyle/>
          <a:p>
            <a:r>
              <a:rPr lang="es-ES" dirty="0"/>
              <a:t>Se han vulnerado y se siguen vulnerando los derechos humanos de muchas mujeres</a:t>
            </a:r>
            <a:r>
              <a:rPr lang="en-US" dirty="0"/>
              <a:t>.</a:t>
            </a:r>
          </a:p>
          <a:p>
            <a:r>
              <a:rPr lang="es-ES" dirty="0"/>
              <a:t>Ejemplos de vulneraciones a las que se enfrentan</a:t>
            </a:r>
            <a:r>
              <a:rPr lang="en-US" dirty="0"/>
              <a:t>:</a:t>
            </a:r>
          </a:p>
          <a:p>
            <a:pPr lvl="2"/>
            <a:r>
              <a:rPr lang="es-ES" dirty="0"/>
              <a:t>El derecho a la vida (artículo </a:t>
            </a:r>
            <a:r>
              <a:rPr lang="en-US" dirty="0"/>
              <a:t>3). </a:t>
            </a:r>
          </a:p>
          <a:p>
            <a:pPr lvl="2"/>
            <a:r>
              <a:rPr lang="es-ES" dirty="0"/>
              <a:t>El derecho al trabajo (artículo 23</a:t>
            </a:r>
            <a:r>
              <a:rPr lang="en-US" dirty="0"/>
              <a:t>).</a:t>
            </a:r>
          </a:p>
          <a:p>
            <a:pPr lvl="2"/>
            <a:r>
              <a:rPr lang="es-ES" dirty="0"/>
              <a:t>El derecho a la educación (artículo 26</a:t>
            </a:r>
            <a:r>
              <a:rPr lang="en-US" dirty="0"/>
              <a:t>).</a:t>
            </a:r>
          </a:p>
          <a:p>
            <a:pPr lvl="2"/>
            <a:r>
              <a:rPr lang="es-ES" dirty="0"/>
              <a:t>El derecho a la igualdad de remuneración (artículo 23</a:t>
            </a:r>
            <a:r>
              <a:rPr lang="en-US" dirty="0"/>
              <a:t>).</a:t>
            </a:r>
          </a:p>
          <a:p>
            <a:pPr lvl="2"/>
            <a:r>
              <a:rPr lang="es-ES" dirty="0"/>
              <a:t>El derecho al matrimonio (artículo 16</a:t>
            </a:r>
            <a:r>
              <a:rPr lang="en-US" dirty="0"/>
              <a:t>).</a:t>
            </a:r>
          </a:p>
          <a:p>
            <a:pPr lvl="2"/>
            <a:r>
              <a:rPr lang="es-ES" dirty="0"/>
              <a:t>El derecho a no ser sometido a torturas ni a penas o tratos crueles, inhumanos o degradantes (artículo 5</a:t>
            </a:r>
            <a:r>
              <a:rPr lang="en-US" dirty="0"/>
              <a:t>).</a:t>
            </a:r>
          </a:p>
          <a:p>
            <a:endParaRPr lang="en-US" dirty="0"/>
          </a:p>
        </p:txBody>
      </p:sp>
      <p:sp>
        <p:nvSpPr>
          <p:cNvPr id="5"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es-ES" sz="2800" dirty="0"/>
              <a:t>Presentación: Grupos que a menudo son objeto de vulneraciones de los derechos humanos</a:t>
            </a:r>
            <a:r>
              <a:rPr lang="en-US" sz="2800" dirty="0"/>
              <a:t> - 1</a:t>
            </a:r>
          </a:p>
        </p:txBody>
      </p:sp>
    </p:spTree>
    <p:extLst>
      <p:ext uri="{BB962C8B-B14F-4D97-AF65-F5344CB8AC3E}">
        <p14:creationId xmlns:p14="http://schemas.microsoft.com/office/powerpoint/2010/main" val="329571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BBDE5-B6EF-A249-99F9-08C1204FDA6F}"/>
              </a:ext>
            </a:extLst>
          </p:cNvPr>
          <p:cNvSpPr>
            <a:spLocks noGrp="1"/>
          </p:cNvSpPr>
          <p:nvPr>
            <p:ph type="sldNum" sz="quarter" idx="12"/>
          </p:nvPr>
        </p:nvSpPr>
        <p:spPr/>
        <p:txBody>
          <a:bodyPr/>
          <a:lstStyle/>
          <a:p>
            <a:fld id="{04260D4A-DEC1-45DD-8AB2-A3349BAAA59E}" type="slidenum">
              <a:rPr lang="en-US" smtClean="0"/>
              <a:pPr/>
              <a:t>69</a:t>
            </a:fld>
            <a:endParaRPr lang="en-US"/>
          </a:p>
        </p:txBody>
      </p:sp>
      <p:sp>
        <p:nvSpPr>
          <p:cNvPr id="3" name="Text Placeholder 2">
            <a:extLst>
              <a:ext uri="{FF2B5EF4-FFF2-40B4-BE49-F238E27FC236}">
                <a16:creationId xmlns:a16="http://schemas.microsoft.com/office/drawing/2014/main" id="{D892AFDD-5021-2244-A236-074A1FAFCB52}"/>
              </a:ext>
            </a:extLst>
          </p:cNvPr>
          <p:cNvSpPr>
            <a:spLocks noGrp="1"/>
          </p:cNvSpPr>
          <p:nvPr>
            <p:ph type="body" sz="quarter" idx="13"/>
          </p:nvPr>
        </p:nvSpPr>
        <p:spPr>
          <a:xfrm>
            <a:off x="507207" y="1403815"/>
            <a:ext cx="11174400" cy="360000"/>
          </a:xfrm>
        </p:spPr>
        <p:txBody>
          <a:bodyPr/>
          <a:lstStyle/>
          <a:p>
            <a:r>
              <a:rPr lang="en-US" dirty="0"/>
              <a:t>Los </a:t>
            </a:r>
            <a:r>
              <a:rPr lang="en-US" dirty="0" err="1"/>
              <a:t>refugiados</a:t>
            </a:r>
            <a:endParaRPr lang="en-US" dirty="0"/>
          </a:p>
        </p:txBody>
      </p:sp>
      <p:sp>
        <p:nvSpPr>
          <p:cNvPr id="4" name="Content Placeholder 3">
            <a:extLst>
              <a:ext uri="{FF2B5EF4-FFF2-40B4-BE49-F238E27FC236}">
                <a16:creationId xmlns:a16="http://schemas.microsoft.com/office/drawing/2014/main" id="{B5FF66BB-8528-BC46-8C42-1B3E66DB7373}"/>
              </a:ext>
            </a:extLst>
          </p:cNvPr>
          <p:cNvSpPr>
            <a:spLocks noGrp="1"/>
          </p:cNvSpPr>
          <p:nvPr>
            <p:ph sz="quarter" idx="14"/>
          </p:nvPr>
        </p:nvSpPr>
        <p:spPr>
          <a:xfrm>
            <a:off x="507195" y="2015836"/>
            <a:ext cx="11174412" cy="3995352"/>
          </a:xfrm>
        </p:spPr>
        <p:txBody>
          <a:bodyPr/>
          <a:lstStyle/>
          <a:p>
            <a:r>
              <a:rPr lang="es-ES" dirty="0"/>
              <a:t>Los derechos que a menudo se vulneren son, entre otros</a:t>
            </a:r>
            <a:r>
              <a:rPr lang="en-US" dirty="0"/>
              <a:t>:</a:t>
            </a:r>
          </a:p>
          <a:p>
            <a:pPr lvl="2"/>
            <a:r>
              <a:rPr lang="es-ES" dirty="0"/>
              <a:t>El derecho a tener una nacionalidad (artículo  </a:t>
            </a:r>
            <a:r>
              <a:rPr lang="en-US" dirty="0"/>
              <a:t>15).</a:t>
            </a:r>
          </a:p>
          <a:p>
            <a:pPr lvl="2"/>
            <a:r>
              <a:rPr lang="es-ES" dirty="0"/>
              <a:t>El derecho a la propiedad (artículo </a:t>
            </a:r>
            <a:r>
              <a:rPr lang="en-US" dirty="0"/>
              <a:t> 17).</a:t>
            </a:r>
          </a:p>
          <a:p>
            <a:pPr lvl="2"/>
            <a:r>
              <a:rPr lang="es-ES" dirty="0"/>
              <a:t>El derecho a no ser retenido o exiliado (artículo  </a:t>
            </a:r>
            <a:r>
              <a:rPr lang="en-US" dirty="0"/>
              <a:t>9).</a:t>
            </a:r>
          </a:p>
          <a:p>
            <a:pPr lvl="2"/>
            <a:r>
              <a:rPr lang="es-ES" dirty="0"/>
              <a:t>El derecho al retorno (artículo  </a:t>
            </a:r>
            <a:r>
              <a:rPr lang="en-US" dirty="0"/>
              <a:t>13).</a:t>
            </a:r>
          </a:p>
          <a:p>
            <a:pPr lvl="2"/>
            <a:r>
              <a:rPr lang="es-ES" dirty="0"/>
              <a:t>El derecho a un nivel de vida adecuado para la salud y el bienestar (artículo </a:t>
            </a:r>
            <a:r>
              <a:rPr lang="en-US" dirty="0"/>
              <a:t> 25).</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es-ES" sz="2800" dirty="0"/>
              <a:t>Presentación: Grupos que a menudo son objeto de vulneraciones de los derechos humanos</a:t>
            </a:r>
            <a:r>
              <a:rPr lang="en-US" sz="2800" dirty="0"/>
              <a:t> - 2</a:t>
            </a:r>
          </a:p>
        </p:txBody>
      </p:sp>
    </p:spTree>
    <p:extLst>
      <p:ext uri="{BB962C8B-B14F-4D97-AF65-F5344CB8AC3E}">
        <p14:creationId xmlns:p14="http://schemas.microsoft.com/office/powerpoint/2010/main" val="83088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6A9871-EED7-4545-8772-C14702ACB2C1}"/>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B93F3B01-E1FC-7B49-AE90-A4816915D601}"/>
              </a:ext>
            </a:extLst>
          </p:cNvPr>
          <p:cNvSpPr>
            <a:spLocks noGrp="1"/>
          </p:cNvSpPr>
          <p:nvPr>
            <p:ph sz="quarter" idx="14"/>
          </p:nvPr>
        </p:nvSpPr>
        <p:spPr>
          <a:xfrm>
            <a:off x="829341" y="1175521"/>
            <a:ext cx="10852266" cy="4500000"/>
          </a:xfrm>
        </p:spPr>
        <p:txBody>
          <a:bodyPr/>
          <a:lstStyle/>
          <a:p>
            <a:r>
              <a:rPr lang="en-US" b="1" dirty="0" err="1"/>
              <a:t>Tema</a:t>
            </a:r>
            <a:r>
              <a:rPr lang="en-US" b="1" dirty="0"/>
              <a:t> 1</a:t>
            </a:r>
            <a:r>
              <a:rPr lang="en-US" dirty="0"/>
              <a:t>: </a:t>
            </a:r>
            <a:r>
              <a:rPr lang="es-ES" dirty="0"/>
              <a:t>Los derechos humanos y tener una buena vida</a:t>
            </a:r>
          </a:p>
          <a:p>
            <a:r>
              <a:rPr lang="en-US" b="1" dirty="0" err="1"/>
              <a:t>Tema</a:t>
            </a:r>
            <a:r>
              <a:rPr lang="en-US" b="1" dirty="0"/>
              <a:t> 2</a:t>
            </a:r>
            <a:r>
              <a:rPr lang="en-US" dirty="0"/>
              <a:t>: </a:t>
            </a:r>
            <a:r>
              <a:rPr lang="es-ES" dirty="0"/>
              <a:t>¿Qué son los derechos humanos? </a:t>
            </a:r>
          </a:p>
          <a:p>
            <a:r>
              <a:rPr lang="en-US" b="1" dirty="0" err="1"/>
              <a:t>Tema</a:t>
            </a:r>
            <a:r>
              <a:rPr lang="en-US" b="1" dirty="0"/>
              <a:t> 3</a:t>
            </a:r>
            <a:r>
              <a:rPr lang="en-US" dirty="0"/>
              <a:t>: </a:t>
            </a:r>
            <a:r>
              <a:rPr lang="es-ES" dirty="0"/>
              <a:t>La relación entre los diferentes derechos </a:t>
            </a:r>
            <a:endParaRPr lang="en-US" dirty="0"/>
          </a:p>
          <a:p>
            <a:r>
              <a:rPr lang="en-US" b="1" dirty="0" err="1"/>
              <a:t>Tema</a:t>
            </a:r>
            <a:r>
              <a:rPr lang="en-US" b="1" dirty="0"/>
              <a:t> 4</a:t>
            </a:r>
            <a:r>
              <a:rPr lang="en-US" dirty="0"/>
              <a:t>: </a:t>
            </a:r>
            <a:r>
              <a:rPr lang="es-ES" dirty="0"/>
              <a:t>Ejemplos de vulneración de los derechos humanos</a:t>
            </a:r>
            <a:endParaRPr lang="en-US" dirty="0"/>
          </a:p>
          <a:p>
            <a:r>
              <a:rPr lang="en-US" b="1" dirty="0" err="1"/>
              <a:t>Tema</a:t>
            </a:r>
            <a:r>
              <a:rPr lang="en-US" b="1" dirty="0"/>
              <a:t> 5</a:t>
            </a:r>
            <a:r>
              <a:rPr lang="en-US" dirty="0"/>
              <a:t>: </a:t>
            </a:r>
            <a:r>
              <a:rPr lang="es-ES" dirty="0"/>
              <a:t>Grupos o segmentos de población en situación de riesgo de vulneración de los derechos humanos</a:t>
            </a:r>
            <a:endParaRPr lang="en-US" dirty="0"/>
          </a:p>
          <a:p>
            <a:r>
              <a:rPr lang="en-US" b="1" dirty="0" err="1"/>
              <a:t>Tema</a:t>
            </a:r>
            <a:r>
              <a:rPr lang="en-US" b="1" dirty="0"/>
              <a:t> 6</a:t>
            </a:r>
            <a:r>
              <a:rPr lang="en-US" dirty="0"/>
              <a:t>: </a:t>
            </a:r>
            <a:r>
              <a:rPr lang="es-ES" dirty="0"/>
              <a:t>Consecuencias de la vulneración de los derechos humanos </a:t>
            </a:r>
            <a:endParaRPr lang="en-US" dirty="0"/>
          </a:p>
          <a:p>
            <a:r>
              <a:rPr lang="en-US" b="1" dirty="0" err="1"/>
              <a:t>Tema</a:t>
            </a:r>
            <a:r>
              <a:rPr lang="en-US" b="1" dirty="0"/>
              <a:t> 7</a:t>
            </a:r>
            <a:r>
              <a:rPr lang="en-US" dirty="0"/>
              <a:t>: </a:t>
            </a:r>
            <a:r>
              <a:rPr lang="es-ES" dirty="0"/>
              <a:t>Respetar, proteger y ejercer los derechos humanos </a:t>
            </a:r>
            <a:endParaRPr lang="en-US" dirty="0"/>
          </a:p>
          <a:p>
            <a:r>
              <a:rPr lang="en-US" b="1" dirty="0" err="1"/>
              <a:t>Tema</a:t>
            </a:r>
            <a:r>
              <a:rPr lang="en-US" b="1" dirty="0"/>
              <a:t> 8</a:t>
            </a:r>
            <a:r>
              <a:rPr lang="en-US" dirty="0"/>
              <a:t>: </a:t>
            </a:r>
            <a:r>
              <a:rPr lang="es-ES" dirty="0"/>
              <a:t>Empoderar a las personas para defender los derechos humanos </a:t>
            </a:r>
            <a:endParaRPr lang="en-US" dirty="0"/>
          </a:p>
          <a:p>
            <a:r>
              <a:rPr lang="en-US" b="1" dirty="0" err="1"/>
              <a:t>Tema</a:t>
            </a:r>
            <a:r>
              <a:rPr lang="en-US" b="1" dirty="0"/>
              <a:t> 9</a:t>
            </a:r>
            <a:r>
              <a:rPr lang="en-US" dirty="0"/>
              <a:t>: </a:t>
            </a:r>
            <a:r>
              <a:rPr lang="es-ES" dirty="0"/>
              <a:t>La defensa de los derechos humanos </a:t>
            </a:r>
            <a:endParaRPr lang="en-US" dirty="0"/>
          </a:p>
          <a:p>
            <a:endParaRPr lang="en-US" dirty="0"/>
          </a:p>
        </p:txBody>
      </p:sp>
      <p:sp>
        <p:nvSpPr>
          <p:cNvPr id="5" name="Title 4">
            <a:extLst>
              <a:ext uri="{FF2B5EF4-FFF2-40B4-BE49-F238E27FC236}">
                <a16:creationId xmlns:a16="http://schemas.microsoft.com/office/drawing/2014/main" id="{0EC1C1F7-B244-9F4A-A4A0-8D46EC71D929}"/>
              </a:ext>
            </a:extLst>
          </p:cNvPr>
          <p:cNvSpPr>
            <a:spLocks noGrp="1"/>
          </p:cNvSpPr>
          <p:nvPr>
            <p:ph type="title"/>
          </p:nvPr>
        </p:nvSpPr>
        <p:spPr/>
        <p:txBody>
          <a:bodyPr/>
          <a:lstStyle/>
          <a:p>
            <a:r>
              <a:rPr lang="en-US" dirty="0" err="1"/>
              <a:t>Temas</a:t>
            </a:r>
            <a:r>
              <a:rPr lang="en-US" dirty="0"/>
              <a:t> </a:t>
            </a:r>
            <a:r>
              <a:rPr lang="en-US" dirty="0" err="1"/>
              <a:t>tratados</a:t>
            </a:r>
            <a:r>
              <a:rPr lang="en-US" dirty="0"/>
              <a:t> </a:t>
            </a:r>
            <a:r>
              <a:rPr lang="en-US" dirty="0" err="1"/>
              <a:t>en</a:t>
            </a:r>
            <a:r>
              <a:rPr lang="en-US" dirty="0"/>
              <a:t> </a:t>
            </a:r>
            <a:r>
              <a:rPr lang="en-US" dirty="0" err="1"/>
              <a:t>éste</a:t>
            </a:r>
            <a:r>
              <a:rPr lang="en-US" dirty="0"/>
              <a:t> </a:t>
            </a:r>
            <a:r>
              <a:rPr lang="en-US" dirty="0" err="1"/>
              <a:t>módulo</a:t>
            </a:r>
            <a:endParaRPr lang="en-US" dirty="0"/>
          </a:p>
        </p:txBody>
      </p:sp>
    </p:spTree>
    <p:extLst>
      <p:ext uri="{BB962C8B-B14F-4D97-AF65-F5344CB8AC3E}">
        <p14:creationId xmlns:p14="http://schemas.microsoft.com/office/powerpoint/2010/main" val="2197121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2DED6-336F-4F4B-8A79-9FBE0877962A}"/>
              </a:ext>
            </a:extLst>
          </p:cNvPr>
          <p:cNvSpPr>
            <a:spLocks noGrp="1"/>
          </p:cNvSpPr>
          <p:nvPr>
            <p:ph type="sldNum" sz="quarter" idx="12"/>
          </p:nvPr>
        </p:nvSpPr>
        <p:spPr/>
        <p:txBody>
          <a:bodyPr/>
          <a:lstStyle/>
          <a:p>
            <a:fld id="{04260D4A-DEC1-45DD-8AB2-A3349BAAA59E}" type="slidenum">
              <a:rPr lang="en-US" smtClean="0"/>
              <a:pPr/>
              <a:t>70</a:t>
            </a:fld>
            <a:endParaRPr lang="en-US"/>
          </a:p>
        </p:txBody>
      </p:sp>
      <p:sp>
        <p:nvSpPr>
          <p:cNvPr id="3" name="Text Placeholder 2">
            <a:extLst>
              <a:ext uri="{FF2B5EF4-FFF2-40B4-BE49-F238E27FC236}">
                <a16:creationId xmlns:a16="http://schemas.microsoft.com/office/drawing/2014/main" id="{7E30ED5B-8E79-4A42-BA31-68319A1F0F2B}"/>
              </a:ext>
            </a:extLst>
          </p:cNvPr>
          <p:cNvSpPr>
            <a:spLocks noGrp="1"/>
          </p:cNvSpPr>
          <p:nvPr>
            <p:ph type="body" sz="quarter" idx="13"/>
          </p:nvPr>
        </p:nvSpPr>
        <p:spPr>
          <a:xfrm>
            <a:off x="507207" y="1424597"/>
            <a:ext cx="11174400" cy="360000"/>
          </a:xfrm>
        </p:spPr>
        <p:txBody>
          <a:bodyPr/>
          <a:lstStyle/>
          <a:p>
            <a:r>
              <a:rPr lang="en-US" dirty="0"/>
              <a:t>Los </a:t>
            </a:r>
            <a:r>
              <a:rPr lang="en-US" dirty="0" err="1"/>
              <a:t>indígenas</a:t>
            </a:r>
            <a:endParaRPr lang="en-US" dirty="0"/>
          </a:p>
        </p:txBody>
      </p:sp>
      <p:sp>
        <p:nvSpPr>
          <p:cNvPr id="4" name="Content Placeholder 3">
            <a:extLst>
              <a:ext uri="{FF2B5EF4-FFF2-40B4-BE49-F238E27FC236}">
                <a16:creationId xmlns:a16="http://schemas.microsoft.com/office/drawing/2014/main" id="{62D3C546-2184-7740-9318-DBA8053BBA7B}"/>
              </a:ext>
            </a:extLst>
          </p:cNvPr>
          <p:cNvSpPr>
            <a:spLocks noGrp="1"/>
          </p:cNvSpPr>
          <p:nvPr>
            <p:ph sz="quarter" idx="14"/>
          </p:nvPr>
        </p:nvSpPr>
        <p:spPr>
          <a:xfrm>
            <a:off x="507195" y="1935126"/>
            <a:ext cx="11174412" cy="4076062"/>
          </a:xfrm>
        </p:spPr>
        <p:txBody>
          <a:bodyPr/>
          <a:lstStyle/>
          <a:p>
            <a:r>
              <a:rPr lang="es-ES" dirty="0"/>
              <a:t>A las personas indígenas a menudo se les niega</a:t>
            </a:r>
            <a:r>
              <a:rPr lang="en-US" dirty="0"/>
              <a:t>:  </a:t>
            </a:r>
          </a:p>
          <a:p>
            <a:pPr lvl="2"/>
            <a:r>
              <a:rPr lang="es-ES" dirty="0"/>
              <a:t>El derecho a no ser sometido a torturas ni a penas o tratos crueles, inhumanos o degradantes (artículo </a:t>
            </a:r>
            <a:r>
              <a:rPr lang="en-US" dirty="0"/>
              <a:t>5).</a:t>
            </a:r>
          </a:p>
          <a:p>
            <a:pPr lvl="2"/>
            <a:r>
              <a:rPr lang="es-ES" dirty="0"/>
              <a:t>El derecho a no ser detenido o retenido arbitrariamente (artículo  </a:t>
            </a:r>
            <a:r>
              <a:rPr lang="en-US" dirty="0"/>
              <a:t>9). </a:t>
            </a:r>
          </a:p>
          <a:p>
            <a:pPr lvl="2"/>
            <a:r>
              <a:rPr lang="es-ES" dirty="0"/>
              <a:t>El derecho a la propiedad y a que esta no sea usurpada arbitrariamente (artículo  </a:t>
            </a:r>
            <a:r>
              <a:rPr lang="en-US" dirty="0"/>
              <a:t>17). </a:t>
            </a:r>
          </a:p>
          <a:p>
            <a:pPr lvl="2"/>
            <a:r>
              <a:rPr lang="es-ES" dirty="0"/>
              <a:t>El derecho a participar en el gobierno de su país (artículo  </a:t>
            </a:r>
            <a:r>
              <a:rPr lang="en-US" dirty="0"/>
              <a:t>21). </a:t>
            </a:r>
          </a:p>
          <a:p>
            <a:pPr lvl="2"/>
            <a:r>
              <a:rPr lang="es-ES" dirty="0"/>
              <a:t>El derecho a un nivel de vida adecuado (artículo  </a:t>
            </a:r>
            <a:r>
              <a:rPr lang="en-US" dirty="0"/>
              <a:t>25).</a:t>
            </a:r>
          </a:p>
          <a:p>
            <a:pPr lvl="2"/>
            <a:r>
              <a:rPr lang="es-ES" dirty="0"/>
              <a:t>El derecho al trabajo (artículo </a:t>
            </a:r>
            <a:r>
              <a:rPr lang="en-US" dirty="0"/>
              <a:t> 23).</a:t>
            </a:r>
          </a:p>
          <a:p>
            <a:pPr lvl="2"/>
            <a:r>
              <a:rPr lang="es-ES" dirty="0"/>
              <a:t>El derecho a participar en la vida cultural de la comunidad (artículo  </a:t>
            </a:r>
            <a:r>
              <a:rPr lang="en-US" dirty="0"/>
              <a:t>27).</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es-ES" sz="2800" dirty="0"/>
              <a:t>Presentación: Grupos que a menudo son objeto de vulneraciones de los derechos humanos</a:t>
            </a:r>
            <a:r>
              <a:rPr lang="en-US" sz="2800" dirty="0"/>
              <a:t> - 3</a:t>
            </a:r>
          </a:p>
        </p:txBody>
      </p:sp>
    </p:spTree>
    <p:extLst>
      <p:ext uri="{BB962C8B-B14F-4D97-AF65-F5344CB8AC3E}">
        <p14:creationId xmlns:p14="http://schemas.microsoft.com/office/powerpoint/2010/main" val="3302262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A4669B-F54D-6F4B-844C-08227B75B306}"/>
              </a:ext>
            </a:extLst>
          </p:cNvPr>
          <p:cNvSpPr>
            <a:spLocks noGrp="1"/>
          </p:cNvSpPr>
          <p:nvPr>
            <p:ph type="sldNum" sz="quarter" idx="12"/>
          </p:nvPr>
        </p:nvSpPr>
        <p:spPr/>
        <p:txBody>
          <a:bodyPr/>
          <a:lstStyle/>
          <a:p>
            <a:fld id="{04260D4A-DEC1-45DD-8AB2-A3349BAAA59E}" type="slidenum">
              <a:rPr lang="en-US" smtClean="0"/>
              <a:pPr/>
              <a:t>71</a:t>
            </a:fld>
            <a:endParaRPr lang="en-US"/>
          </a:p>
        </p:txBody>
      </p:sp>
      <p:sp>
        <p:nvSpPr>
          <p:cNvPr id="3" name="Text Placeholder 2">
            <a:extLst>
              <a:ext uri="{FF2B5EF4-FFF2-40B4-BE49-F238E27FC236}">
                <a16:creationId xmlns:a16="http://schemas.microsoft.com/office/drawing/2014/main" id="{69E654AA-1CFC-F341-B09F-765F31A16EB0}"/>
              </a:ext>
            </a:extLst>
          </p:cNvPr>
          <p:cNvSpPr>
            <a:spLocks noGrp="1"/>
          </p:cNvSpPr>
          <p:nvPr>
            <p:ph type="body" sz="quarter" idx="13"/>
          </p:nvPr>
        </p:nvSpPr>
        <p:spPr>
          <a:xfrm>
            <a:off x="255182" y="1362251"/>
            <a:ext cx="11426426" cy="721730"/>
          </a:xfrm>
        </p:spPr>
        <p:txBody>
          <a:bodyPr/>
          <a:lstStyle/>
          <a:p>
            <a:pPr>
              <a:lnSpc>
                <a:spcPct val="100000"/>
              </a:lnSpc>
            </a:pPr>
            <a:r>
              <a:rPr lang="es-ES" dirty="0"/>
              <a:t>    Las personas lesbianas, gays, bisexuales, transgénero, intersexuales o de género en cuestionamiento (LGTBIQ) </a:t>
            </a:r>
          </a:p>
        </p:txBody>
      </p:sp>
      <p:sp>
        <p:nvSpPr>
          <p:cNvPr id="4" name="Content Placeholder 3">
            <a:extLst>
              <a:ext uri="{FF2B5EF4-FFF2-40B4-BE49-F238E27FC236}">
                <a16:creationId xmlns:a16="http://schemas.microsoft.com/office/drawing/2014/main" id="{5D32F99D-3A48-FB47-AB0A-7A8D62A2ADBF}"/>
              </a:ext>
            </a:extLst>
          </p:cNvPr>
          <p:cNvSpPr>
            <a:spLocks noGrp="1"/>
          </p:cNvSpPr>
          <p:nvPr>
            <p:ph sz="quarter" idx="14"/>
          </p:nvPr>
        </p:nvSpPr>
        <p:spPr>
          <a:xfrm>
            <a:off x="507195" y="2211572"/>
            <a:ext cx="11103558" cy="3799616"/>
          </a:xfrm>
        </p:spPr>
        <p:txBody>
          <a:bodyPr/>
          <a:lstStyle/>
          <a:p>
            <a:r>
              <a:rPr lang="es-ES" dirty="0"/>
              <a:t>En muchos países del mundo, las personas LGTBIQ siguen enfrentándose a vulneraciones de los derechos humanos. Se les puede negar</a:t>
            </a:r>
            <a:r>
              <a:rPr lang="en-US" dirty="0"/>
              <a:t>:</a:t>
            </a:r>
          </a:p>
          <a:p>
            <a:pPr lvl="2"/>
            <a:r>
              <a:rPr lang="es-ES" dirty="0"/>
              <a:t>El derecho a la vida (artículo  </a:t>
            </a:r>
            <a:r>
              <a:rPr lang="en-US" dirty="0"/>
              <a:t>3).</a:t>
            </a:r>
          </a:p>
          <a:p>
            <a:pPr lvl="2"/>
            <a:r>
              <a:rPr lang="es-ES" dirty="0"/>
              <a:t>El derecho al trabajo (artículo  </a:t>
            </a:r>
            <a:r>
              <a:rPr lang="en-US" dirty="0"/>
              <a:t>23).</a:t>
            </a:r>
          </a:p>
          <a:p>
            <a:pPr lvl="2"/>
            <a:r>
              <a:rPr lang="es-ES" dirty="0"/>
              <a:t>El derecho a casarse y a tener una familia (artículo  </a:t>
            </a:r>
            <a:r>
              <a:rPr lang="en-US" dirty="0"/>
              <a:t>16).</a:t>
            </a:r>
          </a:p>
          <a:p>
            <a:pPr lvl="2"/>
            <a:r>
              <a:rPr lang="es-ES" dirty="0"/>
              <a:t>El derecho a no ser sometidos a torturas ni a penas o tratos crueles, inhumanos o degradantes (artículo  </a:t>
            </a:r>
            <a:r>
              <a:rPr lang="en-US" dirty="0"/>
              <a:t>5).</a:t>
            </a:r>
          </a:p>
          <a:p>
            <a:pPr lvl="2"/>
            <a:r>
              <a:rPr lang="es-ES" dirty="0"/>
              <a:t>El derecho a la libertad de circulación (artículo </a:t>
            </a:r>
            <a:r>
              <a:rPr lang="en-US" dirty="0"/>
              <a:t>13). </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es-ES" sz="2800" dirty="0"/>
              <a:t>Presentación: Grupos que a menudo son objeto de vulneraciones de los derechos humanos</a:t>
            </a:r>
            <a:r>
              <a:rPr lang="en-US" sz="2800" dirty="0"/>
              <a:t> - 4</a:t>
            </a:r>
          </a:p>
        </p:txBody>
      </p:sp>
    </p:spTree>
    <p:extLst>
      <p:ext uri="{BB962C8B-B14F-4D97-AF65-F5344CB8AC3E}">
        <p14:creationId xmlns:p14="http://schemas.microsoft.com/office/powerpoint/2010/main" val="2406301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7EED8-D7A0-A74C-BFA1-F0E59D48F4B1}"/>
              </a:ext>
            </a:extLst>
          </p:cNvPr>
          <p:cNvSpPr>
            <a:spLocks noGrp="1"/>
          </p:cNvSpPr>
          <p:nvPr>
            <p:ph type="sldNum" sz="quarter" idx="12"/>
          </p:nvPr>
        </p:nvSpPr>
        <p:spPr/>
        <p:txBody>
          <a:bodyPr/>
          <a:lstStyle/>
          <a:p>
            <a:fld id="{04260D4A-DEC1-45DD-8AB2-A3349BAAA59E}" type="slidenum">
              <a:rPr lang="en-US" smtClean="0"/>
              <a:pPr/>
              <a:t>72</a:t>
            </a:fld>
            <a:endParaRPr lang="en-US"/>
          </a:p>
        </p:txBody>
      </p:sp>
      <p:sp>
        <p:nvSpPr>
          <p:cNvPr id="3" name="Text Placeholder 2">
            <a:extLst>
              <a:ext uri="{FF2B5EF4-FFF2-40B4-BE49-F238E27FC236}">
                <a16:creationId xmlns:a16="http://schemas.microsoft.com/office/drawing/2014/main" id="{5C99A398-84E4-4E4C-A815-AEB0DAEA5FDF}"/>
              </a:ext>
            </a:extLst>
          </p:cNvPr>
          <p:cNvSpPr>
            <a:spLocks noGrp="1"/>
          </p:cNvSpPr>
          <p:nvPr>
            <p:ph type="body" sz="quarter" idx="13"/>
          </p:nvPr>
        </p:nvSpPr>
        <p:spPr>
          <a:xfrm>
            <a:off x="507207" y="1341469"/>
            <a:ext cx="11174400" cy="360000"/>
          </a:xfrm>
        </p:spPr>
        <p:txBody>
          <a:bodyPr/>
          <a:lstStyle/>
          <a:p>
            <a:r>
              <a:rPr lang="en-US" dirty="0"/>
              <a:t>Los </a:t>
            </a:r>
            <a:r>
              <a:rPr lang="en-US" dirty="0" err="1"/>
              <a:t>niños</a:t>
            </a:r>
            <a:endParaRPr lang="en-US" dirty="0"/>
          </a:p>
        </p:txBody>
      </p:sp>
      <p:sp>
        <p:nvSpPr>
          <p:cNvPr id="4" name="Content Placeholder 3">
            <a:extLst>
              <a:ext uri="{FF2B5EF4-FFF2-40B4-BE49-F238E27FC236}">
                <a16:creationId xmlns:a16="http://schemas.microsoft.com/office/drawing/2014/main" id="{6CFFE15B-F2B0-F14E-92D6-82DB84B8E3B9}"/>
              </a:ext>
            </a:extLst>
          </p:cNvPr>
          <p:cNvSpPr>
            <a:spLocks noGrp="1"/>
          </p:cNvSpPr>
          <p:nvPr>
            <p:ph sz="quarter" idx="14"/>
          </p:nvPr>
        </p:nvSpPr>
        <p:spPr>
          <a:xfrm>
            <a:off x="507195" y="1974272"/>
            <a:ext cx="10954703" cy="4036915"/>
          </a:xfrm>
        </p:spPr>
        <p:txBody>
          <a:bodyPr/>
          <a:lstStyle/>
          <a:p>
            <a:r>
              <a:rPr lang="es-ES" dirty="0"/>
              <a:t>Los niños también tienen un riesgo elevado de negación de sus derechos humanos, tales como</a:t>
            </a:r>
            <a:r>
              <a:rPr lang="en-US" dirty="0"/>
              <a:t>:</a:t>
            </a:r>
          </a:p>
          <a:p>
            <a:pPr lvl="2"/>
            <a:r>
              <a:rPr lang="es-ES" dirty="0"/>
              <a:t>El derecho a no ser sometido a torturas ni a penas o tratos crueles, inhumanos o degradantes (artículo </a:t>
            </a:r>
            <a:r>
              <a:rPr lang="en-US" dirty="0"/>
              <a:t>5).</a:t>
            </a:r>
          </a:p>
          <a:p>
            <a:pPr lvl="2"/>
            <a:r>
              <a:rPr lang="es-ES" dirty="0"/>
              <a:t>El derecho a la educación (artículo  </a:t>
            </a:r>
            <a:r>
              <a:rPr lang="en-US" dirty="0"/>
              <a:t>26).</a:t>
            </a:r>
          </a:p>
          <a:p>
            <a:pPr lvl="2"/>
            <a:r>
              <a:rPr lang="es-ES" dirty="0"/>
              <a:t>El derecho a no ser sometidos a esclavitud (artículo  </a:t>
            </a:r>
            <a:r>
              <a:rPr lang="en-US" dirty="0"/>
              <a:t>4).</a:t>
            </a:r>
          </a:p>
          <a:p>
            <a:pPr lvl="2"/>
            <a:r>
              <a:rPr lang="es-ES" dirty="0"/>
              <a:t>La libertad de expresión (artículo  </a:t>
            </a:r>
            <a:r>
              <a:rPr lang="en-US" dirty="0"/>
              <a:t>19).</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es-ES" sz="2800" dirty="0"/>
              <a:t>Presentación: Grupos que a menudo son objeto de vulneraciones de los derechos humanos</a:t>
            </a:r>
            <a:r>
              <a:rPr lang="en-US" sz="2800" dirty="0"/>
              <a:t> - 5</a:t>
            </a:r>
          </a:p>
        </p:txBody>
      </p:sp>
    </p:spTree>
    <p:extLst>
      <p:ext uri="{BB962C8B-B14F-4D97-AF65-F5344CB8AC3E}">
        <p14:creationId xmlns:p14="http://schemas.microsoft.com/office/powerpoint/2010/main" val="3444232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64F9E9-AE36-0E44-8605-98709D7E18D7}"/>
              </a:ext>
            </a:extLst>
          </p:cNvPr>
          <p:cNvSpPr>
            <a:spLocks noGrp="1"/>
          </p:cNvSpPr>
          <p:nvPr>
            <p:ph type="sldNum" sz="quarter" idx="12"/>
          </p:nvPr>
        </p:nvSpPr>
        <p:spPr/>
        <p:txBody>
          <a:bodyPr/>
          <a:lstStyle/>
          <a:p>
            <a:fld id="{04260D4A-DEC1-45DD-8AB2-A3349BAAA59E}" type="slidenum">
              <a:rPr lang="en-US" smtClean="0"/>
              <a:pPr/>
              <a:t>73</a:t>
            </a:fld>
            <a:endParaRPr lang="en-US"/>
          </a:p>
        </p:txBody>
      </p:sp>
      <p:sp>
        <p:nvSpPr>
          <p:cNvPr id="3" name="Text Placeholder 2">
            <a:extLst>
              <a:ext uri="{FF2B5EF4-FFF2-40B4-BE49-F238E27FC236}">
                <a16:creationId xmlns:a16="http://schemas.microsoft.com/office/drawing/2014/main" id="{65FAEF0C-2B24-EE4B-AA8B-3ECB26F5787B}"/>
              </a:ext>
            </a:extLst>
          </p:cNvPr>
          <p:cNvSpPr>
            <a:spLocks noGrp="1"/>
          </p:cNvSpPr>
          <p:nvPr>
            <p:ph type="body" sz="quarter" idx="13"/>
          </p:nvPr>
        </p:nvSpPr>
        <p:spPr>
          <a:xfrm>
            <a:off x="507207" y="1424596"/>
            <a:ext cx="11174400" cy="360000"/>
          </a:xfrm>
        </p:spPr>
        <p:txBody>
          <a:bodyPr/>
          <a:lstStyle/>
          <a:p>
            <a:r>
              <a:rPr lang="es-ES" dirty="0"/>
              <a:t>Las personas con VIH/sida</a:t>
            </a:r>
          </a:p>
        </p:txBody>
      </p:sp>
      <p:sp>
        <p:nvSpPr>
          <p:cNvPr id="4" name="Content Placeholder 3">
            <a:extLst>
              <a:ext uri="{FF2B5EF4-FFF2-40B4-BE49-F238E27FC236}">
                <a16:creationId xmlns:a16="http://schemas.microsoft.com/office/drawing/2014/main" id="{AEE015BD-9811-DC40-A1AF-98AA228E8322}"/>
              </a:ext>
            </a:extLst>
          </p:cNvPr>
          <p:cNvSpPr>
            <a:spLocks noGrp="1"/>
          </p:cNvSpPr>
          <p:nvPr>
            <p:ph sz="quarter" idx="14"/>
          </p:nvPr>
        </p:nvSpPr>
        <p:spPr>
          <a:xfrm>
            <a:off x="507195" y="1977656"/>
            <a:ext cx="11174412" cy="4033531"/>
          </a:xfrm>
        </p:spPr>
        <p:txBody>
          <a:bodyPr/>
          <a:lstStyle/>
          <a:p>
            <a:r>
              <a:rPr lang="es-ES" dirty="0"/>
              <a:t>Las personas con VIH/sida a menudo también sufren vulneraciones de sus derechos humanos</a:t>
            </a:r>
            <a:r>
              <a:rPr lang="en-US" dirty="0"/>
              <a:t>: </a:t>
            </a:r>
          </a:p>
          <a:p>
            <a:pPr lvl="2"/>
            <a:r>
              <a:rPr lang="es-ES" dirty="0"/>
              <a:t>El derecho a la salud (artículo </a:t>
            </a:r>
            <a:r>
              <a:rPr lang="en-US" dirty="0"/>
              <a:t> 25).</a:t>
            </a:r>
          </a:p>
          <a:p>
            <a:pPr lvl="2"/>
            <a:r>
              <a:rPr lang="es-ES" dirty="0"/>
              <a:t>El derecho al trabajo (artículo 23</a:t>
            </a:r>
            <a:r>
              <a:rPr lang="en-US" dirty="0"/>
              <a:t>).</a:t>
            </a:r>
          </a:p>
          <a:p>
            <a:pPr lvl="2"/>
            <a:r>
              <a:rPr lang="es-ES" dirty="0"/>
              <a:t>El derecho a la libertad de circulación (artículo 13</a:t>
            </a:r>
            <a:r>
              <a:rPr lang="en-US" dirty="0"/>
              <a:t>).</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es-ES" sz="2800" dirty="0"/>
              <a:t>Presentación: Grupos que a menudo son objeto de vulneraciones de los derechos humanos</a:t>
            </a:r>
            <a:r>
              <a:rPr lang="en-US" sz="2800" dirty="0"/>
              <a:t> - 6</a:t>
            </a:r>
          </a:p>
        </p:txBody>
      </p:sp>
    </p:spTree>
    <p:extLst>
      <p:ext uri="{BB962C8B-B14F-4D97-AF65-F5344CB8AC3E}">
        <p14:creationId xmlns:p14="http://schemas.microsoft.com/office/powerpoint/2010/main" val="2273082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D47F2-6E95-6D44-885A-79B4CF6D6CFE}"/>
              </a:ext>
            </a:extLst>
          </p:cNvPr>
          <p:cNvSpPr>
            <a:spLocks noGrp="1"/>
          </p:cNvSpPr>
          <p:nvPr>
            <p:ph type="sldNum" sz="quarter" idx="12"/>
          </p:nvPr>
        </p:nvSpPr>
        <p:spPr/>
        <p:txBody>
          <a:bodyPr/>
          <a:lstStyle/>
          <a:p>
            <a:fld id="{04260D4A-DEC1-45DD-8AB2-A3349BAAA59E}" type="slidenum">
              <a:rPr lang="en-US" smtClean="0"/>
              <a:pPr/>
              <a:t>74</a:t>
            </a:fld>
            <a:endParaRPr lang="en-US"/>
          </a:p>
        </p:txBody>
      </p:sp>
      <p:sp>
        <p:nvSpPr>
          <p:cNvPr id="3" name="Text Placeholder 2">
            <a:extLst>
              <a:ext uri="{FF2B5EF4-FFF2-40B4-BE49-F238E27FC236}">
                <a16:creationId xmlns:a16="http://schemas.microsoft.com/office/drawing/2014/main" id="{9998BB47-A52C-E74C-BC87-5E8F817EEF9B}"/>
              </a:ext>
            </a:extLst>
          </p:cNvPr>
          <p:cNvSpPr>
            <a:spLocks noGrp="1"/>
          </p:cNvSpPr>
          <p:nvPr>
            <p:ph type="body" sz="quarter" idx="13"/>
          </p:nvPr>
        </p:nvSpPr>
        <p:spPr>
          <a:xfrm>
            <a:off x="507207" y="1424596"/>
            <a:ext cx="11174400" cy="360000"/>
          </a:xfrm>
        </p:spPr>
        <p:txBody>
          <a:bodyPr/>
          <a:lstStyle/>
          <a:p>
            <a:r>
              <a:rPr lang="es-ES" dirty="0"/>
              <a:t>Los niños y adultos con discapacidad psicosocial, intelectual o cognitiva</a:t>
            </a:r>
          </a:p>
        </p:txBody>
      </p:sp>
      <p:sp>
        <p:nvSpPr>
          <p:cNvPr id="4" name="Content Placeholder 3">
            <a:extLst>
              <a:ext uri="{FF2B5EF4-FFF2-40B4-BE49-F238E27FC236}">
                <a16:creationId xmlns:a16="http://schemas.microsoft.com/office/drawing/2014/main" id="{37DA24E6-FA0E-C849-979F-B1F75C02125C}"/>
              </a:ext>
            </a:extLst>
          </p:cNvPr>
          <p:cNvSpPr>
            <a:spLocks noGrp="1"/>
          </p:cNvSpPr>
          <p:nvPr>
            <p:ph sz="quarter" idx="14"/>
          </p:nvPr>
        </p:nvSpPr>
        <p:spPr>
          <a:xfrm>
            <a:off x="507195" y="1932708"/>
            <a:ext cx="11174412" cy="4078479"/>
          </a:xfrm>
        </p:spPr>
        <p:txBody>
          <a:bodyPr/>
          <a:lstStyle/>
          <a:p>
            <a:pPr algn="just"/>
            <a:r>
              <a:rPr lang="es-ES" sz="2000" dirty="0"/>
              <a:t>Los niños y adultos con discapacidad psicosocial, intelectual o cognitiva tienen riesgo de ver una violación o restricción de sus derechos humanos</a:t>
            </a:r>
            <a:r>
              <a:rPr lang="en-US" sz="2000" dirty="0"/>
              <a:t>: </a:t>
            </a:r>
          </a:p>
          <a:p>
            <a:pPr lvl="3" algn="just">
              <a:spcAft>
                <a:spcPts val="500"/>
              </a:spcAft>
            </a:pPr>
            <a:r>
              <a:rPr lang="es-ES" dirty="0"/>
              <a:t>El derecho a la no discriminación (artículo </a:t>
            </a:r>
            <a:r>
              <a:rPr lang="en-US" dirty="0"/>
              <a:t>2). </a:t>
            </a:r>
          </a:p>
          <a:p>
            <a:pPr lvl="3" algn="just">
              <a:spcAft>
                <a:spcPts val="500"/>
              </a:spcAft>
            </a:pPr>
            <a:r>
              <a:rPr lang="es-ES" dirty="0"/>
              <a:t>El derecho a no ser sometido a torturas ni a penas o tratos crueles, inhumanos o degradantes (artículo </a:t>
            </a:r>
            <a:r>
              <a:rPr lang="en-US" dirty="0"/>
              <a:t>5).</a:t>
            </a:r>
          </a:p>
          <a:p>
            <a:pPr lvl="3" algn="just">
              <a:spcAft>
                <a:spcPts val="500"/>
              </a:spcAft>
            </a:pPr>
            <a:r>
              <a:rPr lang="es-ES" dirty="0"/>
              <a:t>El derecho a la educación (artículo </a:t>
            </a:r>
            <a:r>
              <a:rPr lang="en-US" dirty="0"/>
              <a:t>26): </a:t>
            </a:r>
            <a:r>
              <a:rPr lang="es-ES" dirty="0"/>
              <a:t>algunos países no tienen sistemas educativos que se adapten a personas con discapacidad psicosocial, intelectual o cognitiva</a:t>
            </a:r>
            <a:r>
              <a:rPr lang="en-US" dirty="0"/>
              <a:t>.</a:t>
            </a:r>
          </a:p>
          <a:p>
            <a:pPr lvl="3" algn="just">
              <a:spcAft>
                <a:spcPts val="500"/>
              </a:spcAft>
            </a:pPr>
            <a:r>
              <a:rPr lang="es-ES" dirty="0"/>
              <a:t>El derecho al trabajo (artículo 23</a:t>
            </a:r>
            <a:r>
              <a:rPr lang="en-US" dirty="0"/>
              <a:t>).</a:t>
            </a:r>
          </a:p>
          <a:p>
            <a:pPr lvl="3" algn="just">
              <a:spcAft>
                <a:spcPts val="500"/>
              </a:spcAft>
            </a:pPr>
            <a:r>
              <a:rPr lang="es-ES" dirty="0"/>
              <a:t>El derecho a voto (artículo </a:t>
            </a:r>
            <a:r>
              <a:rPr lang="en-US" dirty="0"/>
              <a:t>21).</a:t>
            </a:r>
          </a:p>
          <a:p>
            <a:pPr lvl="3" algn="just">
              <a:spcAft>
                <a:spcPts val="500"/>
              </a:spcAft>
            </a:pPr>
            <a:r>
              <a:rPr lang="es-ES" dirty="0"/>
              <a:t>El derecho a casarse y a tener una familia (artículo </a:t>
            </a:r>
            <a:r>
              <a:rPr lang="en-US" dirty="0"/>
              <a:t>16).</a:t>
            </a:r>
          </a:p>
          <a:p>
            <a:pPr lvl="3" algn="just">
              <a:spcAft>
                <a:spcPts val="500"/>
              </a:spcAft>
            </a:pPr>
            <a:r>
              <a:rPr lang="es-ES" dirty="0"/>
              <a:t>El derecho a la libertad (artículo </a:t>
            </a:r>
            <a:r>
              <a:rPr lang="en-US" dirty="0"/>
              <a:t>3).</a:t>
            </a:r>
          </a:p>
          <a:p>
            <a:pPr lvl="3" algn="just">
              <a:spcAft>
                <a:spcPts val="500"/>
              </a:spcAft>
            </a:pPr>
            <a:r>
              <a:rPr lang="es-ES" dirty="0"/>
              <a:t>El derecho al reconocimiento de la propia personalidad jurídica (artículo </a:t>
            </a:r>
            <a:r>
              <a:rPr lang="en-US" dirty="0"/>
              <a:t>6). </a:t>
            </a:r>
          </a:p>
          <a:p>
            <a:pPr algn="just"/>
            <a:endParaRPr lang="en-US" sz="20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es-ES" sz="2800" dirty="0"/>
              <a:t>Presentación: Grupos que a menudo son objeto de vulneraciones de los derechos humanos</a:t>
            </a:r>
            <a:r>
              <a:rPr lang="en-US" sz="2800" dirty="0"/>
              <a:t> - 7</a:t>
            </a:r>
          </a:p>
        </p:txBody>
      </p:sp>
    </p:spTree>
    <p:extLst>
      <p:ext uri="{BB962C8B-B14F-4D97-AF65-F5344CB8AC3E}">
        <p14:creationId xmlns:p14="http://schemas.microsoft.com/office/powerpoint/2010/main" val="558599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C9E7C-2D89-C94F-8B09-6D63C08C7D3F}"/>
              </a:ext>
            </a:extLst>
          </p:cNvPr>
          <p:cNvSpPr>
            <a:spLocks noGrp="1"/>
          </p:cNvSpPr>
          <p:nvPr>
            <p:ph type="sldNum" sz="quarter" idx="12"/>
          </p:nvPr>
        </p:nvSpPr>
        <p:spPr/>
        <p:txBody>
          <a:bodyPr/>
          <a:lstStyle/>
          <a:p>
            <a:fld id="{04260D4A-DEC1-45DD-8AB2-A3349BAAA59E}" type="slidenum">
              <a:rPr lang="en-US" smtClean="0"/>
              <a:pPr/>
              <a:t>75</a:t>
            </a:fld>
            <a:endParaRPr lang="en-US"/>
          </a:p>
        </p:txBody>
      </p:sp>
      <p:sp>
        <p:nvSpPr>
          <p:cNvPr id="3" name="Text Placeholder 2">
            <a:extLst>
              <a:ext uri="{FF2B5EF4-FFF2-40B4-BE49-F238E27FC236}">
                <a16:creationId xmlns:a16="http://schemas.microsoft.com/office/drawing/2014/main" id="{0D4FFA4B-94CC-E543-BA49-A1316DF5AA90}"/>
              </a:ext>
            </a:extLst>
          </p:cNvPr>
          <p:cNvSpPr>
            <a:spLocks noGrp="1"/>
          </p:cNvSpPr>
          <p:nvPr>
            <p:ph type="body" sz="quarter" idx="13"/>
          </p:nvPr>
        </p:nvSpPr>
        <p:spPr>
          <a:xfrm>
            <a:off x="507207" y="1424596"/>
            <a:ext cx="11174400" cy="360000"/>
          </a:xfrm>
        </p:spPr>
        <p:txBody>
          <a:bodyPr/>
          <a:lstStyle/>
          <a:p>
            <a:r>
              <a:rPr lang="en-US" dirty="0"/>
              <a:t>Las personas </a:t>
            </a:r>
            <a:r>
              <a:rPr lang="en-US" dirty="0" err="1"/>
              <a:t>mayores</a:t>
            </a:r>
            <a:endParaRPr lang="en-US" dirty="0"/>
          </a:p>
        </p:txBody>
      </p:sp>
      <p:sp>
        <p:nvSpPr>
          <p:cNvPr id="4" name="Content Placeholder 3">
            <a:extLst>
              <a:ext uri="{FF2B5EF4-FFF2-40B4-BE49-F238E27FC236}">
                <a16:creationId xmlns:a16="http://schemas.microsoft.com/office/drawing/2014/main" id="{6A8565A4-FFBB-3846-BF42-946C007E9F5F}"/>
              </a:ext>
            </a:extLst>
          </p:cNvPr>
          <p:cNvSpPr>
            <a:spLocks noGrp="1"/>
          </p:cNvSpPr>
          <p:nvPr>
            <p:ph sz="quarter" idx="14"/>
          </p:nvPr>
        </p:nvSpPr>
        <p:spPr>
          <a:xfrm>
            <a:off x="507195" y="1974272"/>
            <a:ext cx="10975968" cy="4036915"/>
          </a:xfrm>
        </p:spPr>
        <p:txBody>
          <a:bodyPr/>
          <a:lstStyle/>
          <a:p>
            <a:r>
              <a:rPr lang="en-US" dirty="0"/>
              <a:t>Las personas </a:t>
            </a:r>
            <a:r>
              <a:rPr lang="en-US" dirty="0" err="1"/>
              <a:t>mayores</a:t>
            </a:r>
            <a:r>
              <a:rPr lang="en-US" dirty="0"/>
              <a:t> </a:t>
            </a:r>
            <a:r>
              <a:rPr lang="en-US" dirty="0" err="1"/>
              <a:t>pueden</a:t>
            </a:r>
            <a:r>
              <a:rPr lang="en-US" dirty="0"/>
              <a:t> </a:t>
            </a:r>
            <a:r>
              <a:rPr lang="en-US" dirty="0" err="1"/>
              <a:t>ser</a:t>
            </a:r>
            <a:r>
              <a:rPr lang="en-US" dirty="0"/>
              <a:t> </a:t>
            </a:r>
            <a:r>
              <a:rPr lang="en-US" dirty="0" err="1"/>
              <a:t>negados</a:t>
            </a:r>
            <a:r>
              <a:rPr lang="en-US" dirty="0"/>
              <a:t> de:</a:t>
            </a:r>
          </a:p>
          <a:p>
            <a:pPr lvl="2"/>
            <a:r>
              <a:rPr lang="es-ES" dirty="0"/>
              <a:t>El derecho a la libertad (artículo </a:t>
            </a:r>
            <a:r>
              <a:rPr lang="en-US" dirty="0"/>
              <a:t> 3).</a:t>
            </a:r>
          </a:p>
          <a:p>
            <a:pPr lvl="2"/>
            <a:r>
              <a:rPr lang="es-ES" dirty="0"/>
              <a:t>El derecho a no ser sometido a torturas ni a penas o tratos crueles, inhumanos o degradantes (artículo </a:t>
            </a:r>
            <a:r>
              <a:rPr lang="en-US" dirty="0"/>
              <a:t>5). </a:t>
            </a:r>
          </a:p>
          <a:p>
            <a:pPr lvl="2"/>
            <a:r>
              <a:rPr lang="es-ES" dirty="0"/>
              <a:t>El derecho a la propiedad y a que no sea incautado arbitrariamente (artículo </a:t>
            </a:r>
            <a:r>
              <a:rPr lang="en-US" dirty="0"/>
              <a:t>17).</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es-ES" sz="2800" dirty="0"/>
              <a:t>Presentación: Grupos que a menudo son objeto de vulneraciones de los derechos humanos</a:t>
            </a:r>
            <a:r>
              <a:rPr lang="en-US" sz="2800" dirty="0"/>
              <a:t> - 8</a:t>
            </a:r>
          </a:p>
        </p:txBody>
      </p:sp>
    </p:spTree>
    <p:extLst>
      <p:ext uri="{BB962C8B-B14F-4D97-AF65-F5344CB8AC3E}">
        <p14:creationId xmlns:p14="http://schemas.microsoft.com/office/powerpoint/2010/main" val="4106702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B947F-4317-8446-973C-2039FBDCA11C}"/>
              </a:ext>
            </a:extLst>
          </p:cNvPr>
          <p:cNvSpPr>
            <a:spLocks noGrp="1"/>
          </p:cNvSpPr>
          <p:nvPr>
            <p:ph type="sldNum" sz="quarter" idx="12"/>
          </p:nvPr>
        </p:nvSpPr>
        <p:spPr/>
        <p:txBody>
          <a:bodyPr/>
          <a:lstStyle/>
          <a:p>
            <a:fld id="{04260D4A-DEC1-45DD-8AB2-A3349BAAA59E}" type="slidenum">
              <a:rPr lang="en-US" smtClean="0"/>
              <a:pPr/>
              <a:t>76</a:t>
            </a:fld>
            <a:endParaRPr lang="en-US"/>
          </a:p>
        </p:txBody>
      </p:sp>
      <p:sp>
        <p:nvSpPr>
          <p:cNvPr id="4" name="Content Placeholder 3">
            <a:extLst>
              <a:ext uri="{FF2B5EF4-FFF2-40B4-BE49-F238E27FC236}">
                <a16:creationId xmlns:a16="http://schemas.microsoft.com/office/drawing/2014/main" id="{53C20A34-A1F2-9A46-96F0-3C2F488A4E30}"/>
              </a:ext>
            </a:extLst>
          </p:cNvPr>
          <p:cNvSpPr>
            <a:spLocks noGrp="1"/>
          </p:cNvSpPr>
          <p:nvPr>
            <p:ph sz="quarter" idx="14"/>
          </p:nvPr>
        </p:nvSpPr>
        <p:spPr/>
        <p:txBody>
          <a:bodyPr/>
          <a:lstStyle/>
          <a:p>
            <a:endParaRPr lang="en-US" dirty="0"/>
          </a:p>
          <a:p>
            <a:r>
              <a:rPr lang="es-ES" dirty="0"/>
              <a:t>Cuáles son las consecuencias de las violaciones de los derechos humanos que se acaban de debatir</a:t>
            </a:r>
            <a:r>
              <a:rPr lang="en-US" dirty="0"/>
              <a:t>:</a:t>
            </a:r>
          </a:p>
          <a:p>
            <a:pPr lvl="2"/>
            <a:r>
              <a:rPr lang="es-ES" sz="2200" dirty="0"/>
              <a:t>¿Para los individuos de los dos grupos o segmentos seleccionados de la población</a:t>
            </a:r>
            <a:r>
              <a:rPr lang="en-US" sz="2200" dirty="0"/>
              <a:t>?</a:t>
            </a:r>
          </a:p>
          <a:p>
            <a:pPr lvl="2" fontAlgn="base"/>
            <a:r>
              <a:rPr lang="es-ES" sz="2200" dirty="0"/>
              <a:t>¿Para cada grupo como un todo? </a:t>
            </a:r>
          </a:p>
          <a:p>
            <a:pPr lvl="2"/>
            <a:r>
              <a:rPr lang="es-ES" sz="2200" dirty="0"/>
              <a:t>¿Para la comunidad más amplia o la sociedad donde viven</a:t>
            </a:r>
            <a:r>
              <a:rPr lang="en-US" sz="2200" dirty="0"/>
              <a:t>?</a:t>
            </a:r>
          </a:p>
        </p:txBody>
      </p:sp>
      <p:sp>
        <p:nvSpPr>
          <p:cNvPr id="5" name="Title 4">
            <a:extLst>
              <a:ext uri="{FF2B5EF4-FFF2-40B4-BE49-F238E27FC236}">
                <a16:creationId xmlns:a16="http://schemas.microsoft.com/office/drawing/2014/main" id="{18B63A21-3758-5949-876A-403B0EEC6ABC}"/>
              </a:ext>
            </a:extLst>
          </p:cNvPr>
          <p:cNvSpPr>
            <a:spLocks noGrp="1"/>
          </p:cNvSpPr>
          <p:nvPr>
            <p:ph type="title"/>
          </p:nvPr>
        </p:nvSpPr>
        <p:spPr/>
        <p:txBody>
          <a:bodyPr/>
          <a:lstStyle/>
          <a:p>
            <a:r>
              <a:rPr lang="es-ES" dirty="0"/>
              <a:t>Ejercicio 6.2: Repercusiones de las vulneraciones </a:t>
            </a:r>
            <a:endParaRPr lang="en-US" dirty="0"/>
          </a:p>
        </p:txBody>
      </p:sp>
    </p:spTree>
    <p:extLst>
      <p:ext uri="{BB962C8B-B14F-4D97-AF65-F5344CB8AC3E}">
        <p14:creationId xmlns:p14="http://schemas.microsoft.com/office/powerpoint/2010/main" val="648641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CB2825-6122-0E49-8A59-610EA094CD6B}"/>
              </a:ext>
            </a:extLst>
          </p:cNvPr>
          <p:cNvSpPr>
            <a:spLocks noGrp="1"/>
          </p:cNvSpPr>
          <p:nvPr>
            <p:ph type="sldNum" sz="quarter" idx="12"/>
          </p:nvPr>
        </p:nvSpPr>
        <p:spPr/>
        <p:txBody>
          <a:bodyPr/>
          <a:lstStyle/>
          <a:p>
            <a:fld id="{04260D4A-DEC1-45DD-8AB2-A3349BAAA59E}" type="slidenum">
              <a:rPr lang="en-US" smtClean="0"/>
              <a:pPr/>
              <a:t>77</a:t>
            </a:fld>
            <a:endParaRPr lang="en-US"/>
          </a:p>
        </p:txBody>
      </p:sp>
      <p:sp>
        <p:nvSpPr>
          <p:cNvPr id="4" name="Content Placeholder 3">
            <a:extLst>
              <a:ext uri="{FF2B5EF4-FFF2-40B4-BE49-F238E27FC236}">
                <a16:creationId xmlns:a16="http://schemas.microsoft.com/office/drawing/2014/main" id="{DD7F4312-D2A8-794F-9286-39196622B0A1}"/>
              </a:ext>
            </a:extLst>
          </p:cNvPr>
          <p:cNvSpPr>
            <a:spLocks noGrp="1"/>
          </p:cNvSpPr>
          <p:nvPr>
            <p:ph sz="quarter" idx="14"/>
          </p:nvPr>
        </p:nvSpPr>
        <p:spPr>
          <a:xfrm>
            <a:off x="507195" y="1511188"/>
            <a:ext cx="10997233" cy="4500000"/>
          </a:xfrm>
        </p:spPr>
        <p:txBody>
          <a:bodyPr/>
          <a:lstStyle/>
          <a:p>
            <a:pPr algn="just"/>
            <a:r>
              <a:rPr lang="es-ES" dirty="0"/>
              <a:t>Un paso importante para cambiar es reflexionar sobre cómo nuestras propias opiniones o acciones podrían ayudar o impedir que otras personas disfruten de los derechos humanos</a:t>
            </a:r>
            <a:r>
              <a:rPr lang="en-US" dirty="0"/>
              <a:t>. </a:t>
            </a:r>
            <a:r>
              <a:rPr lang="en-US" dirty="0" err="1"/>
              <a:t>Por</a:t>
            </a:r>
            <a:r>
              <a:rPr lang="en-US" dirty="0"/>
              <a:t> </a:t>
            </a:r>
            <a:r>
              <a:rPr lang="en-US" dirty="0" err="1"/>
              <a:t>ejemplo</a:t>
            </a:r>
            <a:r>
              <a:rPr lang="en-US" dirty="0"/>
              <a:t>:</a:t>
            </a:r>
          </a:p>
          <a:p>
            <a:pPr algn="just"/>
            <a:endParaRPr lang="en-US" dirty="0"/>
          </a:p>
          <a:p>
            <a:pPr lvl="2" algn="just"/>
            <a:r>
              <a:rPr lang="es-ES" sz="2200" dirty="0"/>
              <a:t>¿Alguna vez habéis presenciado que algún conocido vuestro (amigo / vecino, colega o miembro de la comunidad) violara los derechos humanos de alguien? </a:t>
            </a:r>
          </a:p>
          <a:p>
            <a:pPr marL="346075" lvl="2" indent="0" algn="just">
              <a:spcAft>
                <a:spcPts val="600"/>
              </a:spcAft>
              <a:buNone/>
            </a:pPr>
            <a:endParaRPr lang="es-ES" sz="2200" dirty="0"/>
          </a:p>
          <a:p>
            <a:pPr lvl="2" algn="just"/>
            <a:r>
              <a:rPr lang="es-ES" sz="2200" dirty="0"/>
              <a:t>¿Podríais haber sido responsables de no apoyar y defender los derechos humanos de alguien en alguna ocasión?</a:t>
            </a:r>
            <a:endParaRPr lang="en-US" dirty="0"/>
          </a:p>
        </p:txBody>
      </p:sp>
      <p:sp>
        <p:nvSpPr>
          <p:cNvPr id="5" name="Title 4">
            <a:extLst>
              <a:ext uri="{FF2B5EF4-FFF2-40B4-BE49-F238E27FC236}">
                <a16:creationId xmlns:a16="http://schemas.microsoft.com/office/drawing/2014/main" id="{C954BC2E-D7D8-CF46-A615-0C557162B021}"/>
              </a:ext>
            </a:extLst>
          </p:cNvPr>
          <p:cNvSpPr>
            <a:spLocks noGrp="1"/>
          </p:cNvSpPr>
          <p:nvPr>
            <p:ph type="title"/>
          </p:nvPr>
        </p:nvSpPr>
        <p:spPr/>
        <p:txBody>
          <a:bodyPr/>
          <a:lstStyle/>
          <a:p>
            <a:r>
              <a:rPr lang="es-ES" dirty="0"/>
              <a:t>Ejercicio para reflexionar </a:t>
            </a:r>
            <a:endParaRPr lang="en-US" dirty="0"/>
          </a:p>
        </p:txBody>
      </p:sp>
    </p:spTree>
    <p:extLst>
      <p:ext uri="{BB962C8B-B14F-4D97-AF65-F5344CB8AC3E}">
        <p14:creationId xmlns:p14="http://schemas.microsoft.com/office/powerpoint/2010/main" val="428262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51C7AD-B309-FE4A-BDB0-DD7DB99FCA8C}"/>
              </a:ext>
            </a:extLst>
          </p:cNvPr>
          <p:cNvSpPr>
            <a:spLocks noGrp="1"/>
          </p:cNvSpPr>
          <p:nvPr>
            <p:ph type="sldNum" sz="quarter" idx="12"/>
          </p:nvPr>
        </p:nvSpPr>
        <p:spPr/>
        <p:txBody>
          <a:bodyPr/>
          <a:lstStyle/>
          <a:p>
            <a:fld id="{F169E07F-9A80-405D-B06A-876E4D356B83}" type="slidenum">
              <a:rPr lang="en-US" smtClean="0"/>
              <a:pPr/>
              <a:t>78</a:t>
            </a:fld>
            <a:endParaRPr lang="en-US"/>
          </a:p>
        </p:txBody>
      </p:sp>
      <p:sp>
        <p:nvSpPr>
          <p:cNvPr id="4" name="Title 3">
            <a:extLst>
              <a:ext uri="{FF2B5EF4-FFF2-40B4-BE49-F238E27FC236}">
                <a16:creationId xmlns:a16="http://schemas.microsoft.com/office/drawing/2014/main" id="{651B1AC1-C1FE-C94A-9EEF-7EAB08A464C6}"/>
              </a:ext>
            </a:extLst>
          </p:cNvPr>
          <p:cNvSpPr>
            <a:spLocks noGrp="1"/>
          </p:cNvSpPr>
          <p:nvPr>
            <p:ph type="title"/>
          </p:nvPr>
        </p:nvSpPr>
        <p:spPr>
          <a:xfrm>
            <a:off x="507205" y="2313946"/>
            <a:ext cx="11103547" cy="535580"/>
          </a:xfrm>
        </p:spPr>
        <p:txBody>
          <a:bodyPr/>
          <a:lstStyle/>
          <a:p>
            <a:r>
              <a:rPr lang="es-ES" dirty="0"/>
              <a:t>Tema 7. Respetar, proteger y ejercer los derechos humanos</a:t>
            </a:r>
          </a:p>
        </p:txBody>
      </p:sp>
    </p:spTree>
    <p:extLst>
      <p:ext uri="{BB962C8B-B14F-4D97-AF65-F5344CB8AC3E}">
        <p14:creationId xmlns:p14="http://schemas.microsoft.com/office/powerpoint/2010/main" val="2068594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D1A9A-F5DC-154D-9F74-64971073E741}"/>
              </a:ext>
            </a:extLst>
          </p:cNvPr>
          <p:cNvSpPr>
            <a:spLocks noGrp="1"/>
          </p:cNvSpPr>
          <p:nvPr>
            <p:ph type="sldNum" sz="quarter" idx="12"/>
          </p:nvPr>
        </p:nvSpPr>
        <p:spPr/>
        <p:txBody>
          <a:bodyPr/>
          <a:lstStyle/>
          <a:p>
            <a:fld id="{04260D4A-DEC1-45DD-8AB2-A3349BAAA59E}" type="slidenum">
              <a:rPr lang="en-US" smtClean="0"/>
              <a:pPr/>
              <a:t>79</a:t>
            </a:fld>
            <a:endParaRPr lang="en-US"/>
          </a:p>
        </p:txBody>
      </p:sp>
      <p:sp>
        <p:nvSpPr>
          <p:cNvPr id="4" name="Content Placeholder 3">
            <a:extLst>
              <a:ext uri="{FF2B5EF4-FFF2-40B4-BE49-F238E27FC236}">
                <a16:creationId xmlns:a16="http://schemas.microsoft.com/office/drawing/2014/main" id="{3930BE3A-6C00-2540-96F9-7402F8EFCDF3}"/>
              </a:ext>
            </a:extLst>
          </p:cNvPr>
          <p:cNvSpPr>
            <a:spLocks noGrp="1"/>
          </p:cNvSpPr>
          <p:nvPr>
            <p:ph sz="quarter" idx="14"/>
          </p:nvPr>
        </p:nvSpPr>
        <p:spPr/>
        <p:txBody>
          <a:bodyPr/>
          <a:lstStyle/>
          <a:p>
            <a:endParaRPr lang="en-US" dirty="0"/>
          </a:p>
          <a:p>
            <a:endParaRPr lang="en-US" dirty="0"/>
          </a:p>
          <a:p>
            <a:pPr marL="0" indent="0">
              <a:buNone/>
            </a:pPr>
            <a:endParaRPr lang="en-US" dirty="0"/>
          </a:p>
          <a:p>
            <a:pPr marL="0" indent="0" algn="ctr">
              <a:buNone/>
            </a:pPr>
            <a:r>
              <a:rPr lang="es-ES" sz="2500" b="1" i="1" dirty="0"/>
              <a:t>Sin tener que dar detalles concretos, ¿alguien querría compartir su experiencia sobre alguna ocasión en que alguien que conoce  violó los derechos humanos de otra persona? </a:t>
            </a:r>
            <a:r>
              <a:rPr lang="en-US" sz="2500" b="1" i="1" dirty="0"/>
              <a:t>.</a:t>
            </a:r>
          </a:p>
        </p:txBody>
      </p:sp>
      <p:sp>
        <p:nvSpPr>
          <p:cNvPr id="5" name="Title 4">
            <a:extLst>
              <a:ext uri="{FF2B5EF4-FFF2-40B4-BE49-F238E27FC236}">
                <a16:creationId xmlns:a16="http://schemas.microsoft.com/office/drawing/2014/main" id="{A02D4EBA-1611-0B44-8742-A953CD3B530E}"/>
              </a:ext>
            </a:extLst>
          </p:cNvPr>
          <p:cNvSpPr>
            <a:spLocks noGrp="1"/>
          </p:cNvSpPr>
          <p:nvPr>
            <p:ph type="title"/>
          </p:nvPr>
        </p:nvSpPr>
        <p:spPr/>
        <p:txBody>
          <a:bodyPr/>
          <a:lstStyle/>
          <a:p>
            <a:r>
              <a:rPr lang="es-ES" dirty="0"/>
              <a:t>Ejercicio de reflexión del tema anterior </a:t>
            </a:r>
            <a:r>
              <a:rPr lang="en-US" dirty="0"/>
              <a:t>- 1 </a:t>
            </a:r>
          </a:p>
        </p:txBody>
      </p:sp>
    </p:spTree>
    <p:extLst>
      <p:ext uri="{BB962C8B-B14F-4D97-AF65-F5344CB8AC3E}">
        <p14:creationId xmlns:p14="http://schemas.microsoft.com/office/powerpoint/2010/main" val="146675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5FD3C-8FEB-0247-B759-1D7A6A1A0217}"/>
              </a:ext>
            </a:extLst>
          </p:cNvPr>
          <p:cNvSpPr>
            <a:spLocks noGrp="1"/>
          </p:cNvSpPr>
          <p:nvPr>
            <p:ph type="sldNum" sz="quarter" idx="12"/>
          </p:nvPr>
        </p:nvSpPr>
        <p:spPr/>
        <p:txBody>
          <a:bodyPr/>
          <a:lstStyle/>
          <a:p>
            <a:fld id="{F169E07F-9A80-405D-B06A-876E4D356B83}" type="slidenum">
              <a:rPr lang="en-US" smtClean="0"/>
              <a:pPr/>
              <a:t>8</a:t>
            </a:fld>
            <a:endParaRPr lang="en-US"/>
          </a:p>
        </p:txBody>
      </p:sp>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507206" y="2313945"/>
            <a:ext cx="10956248" cy="473859"/>
          </a:xfrm>
        </p:spPr>
        <p:txBody>
          <a:bodyPr/>
          <a:lstStyle/>
          <a:p>
            <a:r>
              <a:rPr lang="es-ES" dirty="0"/>
              <a:t>Tema 1. Los derechos humanos y tener una buena vida</a:t>
            </a:r>
          </a:p>
        </p:txBody>
      </p:sp>
    </p:spTree>
    <p:extLst>
      <p:ext uri="{BB962C8B-B14F-4D97-AF65-F5344CB8AC3E}">
        <p14:creationId xmlns:p14="http://schemas.microsoft.com/office/powerpoint/2010/main" val="2601285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BEC00-1B4D-3049-8C1C-E796325FBF49}"/>
              </a:ext>
            </a:extLst>
          </p:cNvPr>
          <p:cNvSpPr>
            <a:spLocks noGrp="1"/>
          </p:cNvSpPr>
          <p:nvPr>
            <p:ph type="sldNum" sz="quarter" idx="12"/>
          </p:nvPr>
        </p:nvSpPr>
        <p:spPr/>
        <p:txBody>
          <a:bodyPr/>
          <a:lstStyle/>
          <a:p>
            <a:fld id="{04260D4A-DEC1-45DD-8AB2-A3349BAAA59E}" type="slidenum">
              <a:rPr lang="en-US" smtClean="0"/>
              <a:pPr/>
              <a:t>80</a:t>
            </a:fld>
            <a:endParaRPr lang="en-US"/>
          </a:p>
        </p:txBody>
      </p:sp>
      <p:sp>
        <p:nvSpPr>
          <p:cNvPr id="4" name="Content Placeholder 3">
            <a:extLst>
              <a:ext uri="{FF2B5EF4-FFF2-40B4-BE49-F238E27FC236}">
                <a16:creationId xmlns:a16="http://schemas.microsoft.com/office/drawing/2014/main" id="{8509B2C5-9FD4-4646-8550-B96C8F4FB9E9}"/>
              </a:ext>
            </a:extLst>
          </p:cNvPr>
          <p:cNvSpPr>
            <a:spLocks noGrp="1"/>
          </p:cNvSpPr>
          <p:nvPr>
            <p:ph sz="quarter" idx="14"/>
          </p:nvPr>
        </p:nvSpPr>
        <p:spPr>
          <a:xfrm>
            <a:off x="595423" y="1511188"/>
            <a:ext cx="11086184" cy="4500000"/>
          </a:xfrm>
        </p:spPr>
        <p:txBody>
          <a:bodyPr/>
          <a:lstStyle/>
          <a:p>
            <a:pPr lvl="0" algn="just" fontAlgn="base"/>
            <a:r>
              <a:rPr lang="es-ES" dirty="0"/>
              <a:t>¿Por qué pensáis que se produjo esta violación (causas)?</a:t>
            </a:r>
          </a:p>
          <a:p>
            <a:pPr lvl="0" algn="just" fontAlgn="base"/>
            <a:r>
              <a:rPr lang="es-ES" dirty="0"/>
              <a:t>¿Qué consecuencias tuvo para el individuo o la comunidad (repercusiones)?</a:t>
            </a:r>
          </a:p>
          <a:p>
            <a:pPr lvl="0" algn="just" fontAlgn="base"/>
            <a:r>
              <a:rPr lang="es-ES" dirty="0"/>
              <a:t>¿Cómo os sentisteis ante esta violación?</a:t>
            </a:r>
          </a:p>
          <a:p>
            <a:pPr lvl="0" algn="just" fontAlgn="base"/>
            <a:r>
              <a:rPr lang="es-ES" dirty="0"/>
              <a:t>En aquel momento, ¿os disteis cuenta de que era una violación de los derechos humanos?</a:t>
            </a:r>
          </a:p>
          <a:p>
            <a:pPr algn="just"/>
            <a:r>
              <a:rPr lang="es-ES" dirty="0"/>
              <a:t>¿Creéis que abordaríais la situación de manera diferente</a:t>
            </a:r>
            <a:r>
              <a:rPr lang="en-US" dirty="0"/>
              <a:t>?</a:t>
            </a:r>
          </a:p>
        </p:txBody>
      </p:sp>
      <p:sp>
        <p:nvSpPr>
          <p:cNvPr id="6" name="Title 4">
            <a:extLst>
              <a:ext uri="{FF2B5EF4-FFF2-40B4-BE49-F238E27FC236}">
                <a16:creationId xmlns:a16="http://schemas.microsoft.com/office/drawing/2014/main" id="{A02D4EBA-1611-0B44-8742-A953CD3B530E}"/>
              </a:ext>
            </a:extLst>
          </p:cNvPr>
          <p:cNvSpPr>
            <a:spLocks noGrp="1"/>
          </p:cNvSpPr>
          <p:nvPr>
            <p:ph type="title"/>
          </p:nvPr>
        </p:nvSpPr>
        <p:spPr>
          <a:xfrm>
            <a:off x="507206" y="506412"/>
            <a:ext cx="9792000" cy="432000"/>
          </a:xfrm>
        </p:spPr>
        <p:txBody>
          <a:bodyPr/>
          <a:lstStyle/>
          <a:p>
            <a:r>
              <a:rPr lang="es-ES" dirty="0"/>
              <a:t>Ejercicio de reflexión del tema anterior </a:t>
            </a:r>
            <a:r>
              <a:rPr lang="en-US" dirty="0"/>
              <a:t>- 2 </a:t>
            </a:r>
          </a:p>
        </p:txBody>
      </p:sp>
    </p:spTree>
    <p:extLst>
      <p:ext uri="{BB962C8B-B14F-4D97-AF65-F5344CB8AC3E}">
        <p14:creationId xmlns:p14="http://schemas.microsoft.com/office/powerpoint/2010/main" val="663463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B6BB8-A87C-9D4F-99EC-C6575CA9CD9B}"/>
              </a:ext>
            </a:extLst>
          </p:cNvPr>
          <p:cNvSpPr>
            <a:spLocks noGrp="1"/>
          </p:cNvSpPr>
          <p:nvPr>
            <p:ph type="sldNum" sz="quarter" idx="12"/>
          </p:nvPr>
        </p:nvSpPr>
        <p:spPr/>
        <p:txBody>
          <a:bodyPr/>
          <a:lstStyle/>
          <a:p>
            <a:fld id="{04260D4A-DEC1-45DD-8AB2-A3349BAAA59E}" type="slidenum">
              <a:rPr lang="en-US" smtClean="0"/>
              <a:pPr/>
              <a:t>81</a:t>
            </a:fld>
            <a:endParaRPr lang="en-US"/>
          </a:p>
        </p:txBody>
      </p:sp>
      <p:sp>
        <p:nvSpPr>
          <p:cNvPr id="4" name="Content Placeholder 3">
            <a:extLst>
              <a:ext uri="{FF2B5EF4-FFF2-40B4-BE49-F238E27FC236}">
                <a16:creationId xmlns:a16="http://schemas.microsoft.com/office/drawing/2014/main" id="{73E4690A-3EC1-1047-89F0-A62E609D6E24}"/>
              </a:ext>
            </a:extLst>
          </p:cNvPr>
          <p:cNvSpPr>
            <a:spLocks noGrp="1"/>
          </p:cNvSpPr>
          <p:nvPr>
            <p:ph sz="quarter" idx="14"/>
          </p:nvPr>
        </p:nvSpPr>
        <p:spPr>
          <a:xfrm>
            <a:off x="531629" y="1511188"/>
            <a:ext cx="11149978" cy="4500000"/>
          </a:xfrm>
        </p:spPr>
        <p:txBody>
          <a:bodyPr/>
          <a:lstStyle/>
          <a:p>
            <a:pPr lvl="0" algn="just" fontAlgn="base"/>
            <a:r>
              <a:rPr lang="es-ES" dirty="0"/>
              <a:t>Pensad en una ocasión en que no apoyasteis o no defendisteis los derechos humanos de alguien. </a:t>
            </a:r>
          </a:p>
          <a:p>
            <a:pPr algn="just"/>
            <a:r>
              <a:rPr lang="es-ES" dirty="0"/>
              <a:t>Sin tener que dar detalles concretos, ¿alguien querría compartir cómo se sintió en aquella ocasión</a:t>
            </a:r>
            <a:r>
              <a:rPr lang="en-US" dirty="0"/>
              <a:t>? </a:t>
            </a:r>
          </a:p>
        </p:txBody>
      </p:sp>
      <p:sp>
        <p:nvSpPr>
          <p:cNvPr id="6" name="Title 4">
            <a:extLst>
              <a:ext uri="{FF2B5EF4-FFF2-40B4-BE49-F238E27FC236}">
                <a16:creationId xmlns:a16="http://schemas.microsoft.com/office/drawing/2014/main" id="{A02D4EBA-1611-0B44-8742-A953CD3B530E}"/>
              </a:ext>
            </a:extLst>
          </p:cNvPr>
          <p:cNvSpPr>
            <a:spLocks noGrp="1"/>
          </p:cNvSpPr>
          <p:nvPr>
            <p:ph type="title"/>
          </p:nvPr>
        </p:nvSpPr>
        <p:spPr>
          <a:xfrm>
            <a:off x="507206" y="506412"/>
            <a:ext cx="9792000" cy="432000"/>
          </a:xfrm>
        </p:spPr>
        <p:txBody>
          <a:bodyPr/>
          <a:lstStyle/>
          <a:p>
            <a:r>
              <a:rPr lang="es-ES" dirty="0"/>
              <a:t>Ejercicio de reflexión del tema anterior </a:t>
            </a:r>
            <a:r>
              <a:rPr lang="en-US" dirty="0"/>
              <a:t>- 3</a:t>
            </a:r>
          </a:p>
        </p:txBody>
      </p:sp>
    </p:spTree>
    <p:extLst>
      <p:ext uri="{BB962C8B-B14F-4D97-AF65-F5344CB8AC3E}">
        <p14:creationId xmlns:p14="http://schemas.microsoft.com/office/powerpoint/2010/main" val="3024785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956C83-F16F-1940-B5B8-C5C4B48E5CA7}"/>
              </a:ext>
            </a:extLst>
          </p:cNvPr>
          <p:cNvSpPr>
            <a:spLocks noGrp="1"/>
          </p:cNvSpPr>
          <p:nvPr>
            <p:ph type="sldNum" sz="quarter" idx="12"/>
          </p:nvPr>
        </p:nvSpPr>
        <p:spPr/>
        <p:txBody>
          <a:bodyPr/>
          <a:lstStyle/>
          <a:p>
            <a:fld id="{04260D4A-DEC1-45DD-8AB2-A3349BAAA59E}" type="slidenum">
              <a:rPr lang="en-US" smtClean="0"/>
              <a:pPr/>
              <a:t>82</a:t>
            </a:fld>
            <a:endParaRPr lang="en-US"/>
          </a:p>
        </p:txBody>
      </p:sp>
      <p:sp>
        <p:nvSpPr>
          <p:cNvPr id="4" name="Content Placeholder 3">
            <a:extLst>
              <a:ext uri="{FF2B5EF4-FFF2-40B4-BE49-F238E27FC236}">
                <a16:creationId xmlns:a16="http://schemas.microsoft.com/office/drawing/2014/main" id="{BB7BBEBE-44C1-4141-AAAC-6FC7C985352E}"/>
              </a:ext>
            </a:extLst>
          </p:cNvPr>
          <p:cNvSpPr>
            <a:spLocks noGrp="1"/>
          </p:cNvSpPr>
          <p:nvPr>
            <p:ph sz="quarter" idx="14"/>
          </p:nvPr>
        </p:nvSpPr>
        <p:spPr>
          <a:xfrm>
            <a:off x="552893" y="1511188"/>
            <a:ext cx="11128713" cy="4500000"/>
          </a:xfrm>
        </p:spPr>
        <p:txBody>
          <a:bodyPr/>
          <a:lstStyle/>
          <a:p>
            <a:pPr lvl="0" algn="just" fontAlgn="base"/>
            <a:r>
              <a:rPr lang="es-ES" dirty="0"/>
              <a:t>¿Por qué pensáis que no conseguisteis apoyar o defender los derechos humanos en este caso (causas) y qué consecuencias tuvo para el individuo y/o la comunidad (repercusiones)? </a:t>
            </a:r>
          </a:p>
          <a:p>
            <a:pPr lvl="0" algn="just" fontAlgn="base"/>
            <a:r>
              <a:rPr lang="es-ES" dirty="0"/>
              <a:t>En aquel momento, ¿os disteis cuenta de que era una violación de los derechos humanos?  </a:t>
            </a:r>
          </a:p>
          <a:p>
            <a:pPr lvl="0" algn="just" fontAlgn="base"/>
            <a:r>
              <a:rPr lang="es-ES" dirty="0"/>
              <a:t>¿Cómo os sentisteis ante esta experiencia?  </a:t>
            </a:r>
          </a:p>
          <a:p>
            <a:pPr algn="just"/>
            <a:r>
              <a:rPr lang="es-ES" dirty="0"/>
              <a:t>¿Creéis que abordaríais la situación de manera diferente si se volviera a repetir</a:t>
            </a:r>
            <a:r>
              <a:rPr lang="en-US" dirty="0"/>
              <a:t>? </a:t>
            </a:r>
          </a:p>
        </p:txBody>
      </p:sp>
      <p:sp>
        <p:nvSpPr>
          <p:cNvPr id="6" name="Title 4">
            <a:extLst>
              <a:ext uri="{FF2B5EF4-FFF2-40B4-BE49-F238E27FC236}">
                <a16:creationId xmlns:a16="http://schemas.microsoft.com/office/drawing/2014/main" id="{A02D4EBA-1611-0B44-8742-A953CD3B530E}"/>
              </a:ext>
            </a:extLst>
          </p:cNvPr>
          <p:cNvSpPr>
            <a:spLocks noGrp="1"/>
          </p:cNvSpPr>
          <p:nvPr>
            <p:ph type="title"/>
          </p:nvPr>
        </p:nvSpPr>
        <p:spPr>
          <a:xfrm>
            <a:off x="507206" y="506412"/>
            <a:ext cx="9792000" cy="432000"/>
          </a:xfrm>
        </p:spPr>
        <p:txBody>
          <a:bodyPr/>
          <a:lstStyle/>
          <a:p>
            <a:r>
              <a:rPr lang="es-ES" dirty="0"/>
              <a:t>Ejercicio de reflexión del tema anterior </a:t>
            </a:r>
            <a:r>
              <a:rPr lang="en-US" dirty="0"/>
              <a:t>- 4</a:t>
            </a:r>
          </a:p>
        </p:txBody>
      </p:sp>
    </p:spTree>
    <p:extLst>
      <p:ext uri="{BB962C8B-B14F-4D97-AF65-F5344CB8AC3E}">
        <p14:creationId xmlns:p14="http://schemas.microsoft.com/office/powerpoint/2010/main" val="4226215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0B73DA-2AB1-9441-A971-351FF11449D2}"/>
              </a:ext>
            </a:extLst>
          </p:cNvPr>
          <p:cNvSpPr>
            <a:spLocks noGrp="1"/>
          </p:cNvSpPr>
          <p:nvPr>
            <p:ph type="sldNum" sz="quarter" idx="12"/>
          </p:nvPr>
        </p:nvSpPr>
        <p:spPr/>
        <p:txBody>
          <a:bodyPr/>
          <a:lstStyle/>
          <a:p>
            <a:fld id="{04260D4A-DEC1-45DD-8AB2-A3349BAAA59E}" type="slidenum">
              <a:rPr lang="en-US" smtClean="0"/>
              <a:pPr/>
              <a:t>83</a:t>
            </a:fld>
            <a:endParaRPr lang="en-US"/>
          </a:p>
        </p:txBody>
      </p:sp>
      <p:sp>
        <p:nvSpPr>
          <p:cNvPr id="4" name="Content Placeholder 3">
            <a:extLst>
              <a:ext uri="{FF2B5EF4-FFF2-40B4-BE49-F238E27FC236}">
                <a16:creationId xmlns:a16="http://schemas.microsoft.com/office/drawing/2014/main" id="{EE413694-E6B3-A341-A455-10B01821689D}"/>
              </a:ext>
            </a:extLst>
          </p:cNvPr>
          <p:cNvSpPr>
            <a:spLocks noGrp="1"/>
          </p:cNvSpPr>
          <p:nvPr>
            <p:ph sz="quarter" idx="14"/>
          </p:nvPr>
        </p:nvSpPr>
        <p:spPr>
          <a:xfrm>
            <a:off x="507195" y="1511188"/>
            <a:ext cx="10997233" cy="4500000"/>
          </a:xfrm>
        </p:spPr>
        <p:txBody>
          <a:bodyPr/>
          <a:lstStyle/>
          <a:p>
            <a:pPr algn="just"/>
            <a:r>
              <a:rPr lang="es-ES" dirty="0"/>
              <a:t>Defender los derechos humanos de los demás incluye tres tareas principales</a:t>
            </a:r>
            <a:r>
              <a:rPr lang="en-US" dirty="0"/>
              <a:t>:</a:t>
            </a:r>
          </a:p>
          <a:p>
            <a:pPr lvl="2" algn="just"/>
            <a:r>
              <a:rPr lang="es-ES" sz="2200" b="1" dirty="0"/>
              <a:t>Respetar:</a:t>
            </a:r>
            <a:r>
              <a:rPr lang="es-ES" sz="2200" dirty="0"/>
              <a:t> esto se consigue </a:t>
            </a:r>
            <a:r>
              <a:rPr lang="es-ES" sz="2200" b="1" dirty="0"/>
              <a:t>no violando</a:t>
            </a:r>
            <a:r>
              <a:rPr lang="es-ES" sz="2200" dirty="0"/>
              <a:t> los derechos humanos de otra persona</a:t>
            </a:r>
            <a:r>
              <a:rPr lang="en-US" sz="2200" dirty="0"/>
              <a:t>.</a:t>
            </a:r>
          </a:p>
          <a:p>
            <a:pPr lvl="2" algn="just"/>
            <a:r>
              <a:rPr lang="es-ES" sz="2200" b="1" dirty="0"/>
              <a:t>Proteger: </a:t>
            </a:r>
            <a:r>
              <a:rPr lang="es-ES" sz="2200" dirty="0"/>
              <a:t>se consigue </a:t>
            </a:r>
            <a:r>
              <a:rPr lang="es-ES" sz="2200" b="1" dirty="0"/>
              <a:t>impidiendo que </a:t>
            </a:r>
            <a:r>
              <a:rPr lang="es-ES" sz="2200" dirty="0"/>
              <a:t>otros violen los derechos humanos de una persona</a:t>
            </a:r>
            <a:r>
              <a:rPr lang="en-US" sz="2200" dirty="0"/>
              <a:t>.</a:t>
            </a:r>
          </a:p>
          <a:p>
            <a:pPr lvl="2" algn="just"/>
            <a:r>
              <a:rPr lang="es-ES" sz="2200" b="1" dirty="0"/>
              <a:t>Actuar: </a:t>
            </a:r>
            <a:r>
              <a:rPr lang="es-ES" sz="2200" dirty="0"/>
              <a:t>se consigue </a:t>
            </a:r>
            <a:r>
              <a:rPr lang="es-ES" sz="2200" b="1" dirty="0"/>
              <a:t>adoptando medidas positivas</a:t>
            </a:r>
            <a:r>
              <a:rPr lang="es-ES" sz="2200" dirty="0"/>
              <a:t> para garantizar que una persona o grupo concreto tengan la misma protección de los derechos humanos que los demás</a:t>
            </a:r>
            <a:r>
              <a:rPr lang="en-US" sz="2200" dirty="0"/>
              <a:t>.</a:t>
            </a:r>
          </a:p>
          <a:p>
            <a:pPr marL="0" indent="0" algn="just">
              <a:buNone/>
            </a:pPr>
            <a:endParaRPr lang="en-US" dirty="0"/>
          </a:p>
        </p:txBody>
      </p:sp>
      <p:sp>
        <p:nvSpPr>
          <p:cNvPr id="5" name="Title 4">
            <a:extLst>
              <a:ext uri="{FF2B5EF4-FFF2-40B4-BE49-F238E27FC236}">
                <a16:creationId xmlns:a16="http://schemas.microsoft.com/office/drawing/2014/main" id="{E796B012-4367-6047-8DC0-2817C97B5079}"/>
              </a:ext>
            </a:extLst>
          </p:cNvPr>
          <p:cNvSpPr>
            <a:spLocks noGrp="1"/>
          </p:cNvSpPr>
          <p:nvPr>
            <p:ph type="title"/>
          </p:nvPr>
        </p:nvSpPr>
        <p:spPr/>
        <p:txBody>
          <a:bodyPr/>
          <a:lstStyle/>
          <a:p>
            <a:r>
              <a:rPr lang="es-ES" dirty="0"/>
              <a:t>Presentación: Respetar/proteger/actuar -</a:t>
            </a:r>
            <a:r>
              <a:rPr lang="en-US" dirty="0"/>
              <a:t> 1 </a:t>
            </a:r>
          </a:p>
        </p:txBody>
      </p:sp>
    </p:spTree>
    <p:extLst>
      <p:ext uri="{BB962C8B-B14F-4D97-AF65-F5344CB8AC3E}">
        <p14:creationId xmlns:p14="http://schemas.microsoft.com/office/powerpoint/2010/main" val="295126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14735-F7D7-C14F-B94B-6117783F108E}"/>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4" name="Content Placeholder 3">
            <a:extLst>
              <a:ext uri="{FF2B5EF4-FFF2-40B4-BE49-F238E27FC236}">
                <a16:creationId xmlns:a16="http://schemas.microsoft.com/office/drawing/2014/main" id="{D40E7419-AD46-7246-9EE2-7E2A0C10EB2C}"/>
              </a:ext>
            </a:extLst>
          </p:cNvPr>
          <p:cNvSpPr>
            <a:spLocks noGrp="1"/>
          </p:cNvSpPr>
          <p:nvPr>
            <p:ph sz="quarter" idx="14"/>
          </p:nvPr>
        </p:nvSpPr>
        <p:spPr/>
        <p:txBody>
          <a:bodyPr/>
          <a:lstStyle/>
          <a:p>
            <a:pPr lvl="0" fontAlgn="base"/>
            <a:r>
              <a:rPr lang="es-ES" dirty="0"/>
              <a:t>¿Podéis pensar ejemplos de vuestro trabajo o de la vida en que hayáis adoptado medidas para respetar los derechos de otra persona?</a:t>
            </a:r>
          </a:p>
          <a:p>
            <a:pPr lvl="0" fontAlgn="base"/>
            <a:r>
              <a:rPr lang="es-ES" dirty="0"/>
              <a:t>¿Habéis actuado en una, dos o las tres tareas (respetar, proteger y cumplir)? </a:t>
            </a:r>
          </a:p>
          <a:p>
            <a:pPr marL="0" indent="0">
              <a:buNone/>
            </a:pPr>
            <a:endParaRPr lang="en-US" dirty="0"/>
          </a:p>
        </p:txBody>
      </p:sp>
      <p:sp>
        <p:nvSpPr>
          <p:cNvPr id="6" name="Title 4">
            <a:extLst>
              <a:ext uri="{FF2B5EF4-FFF2-40B4-BE49-F238E27FC236}">
                <a16:creationId xmlns:a16="http://schemas.microsoft.com/office/drawing/2014/main" id="{E796B012-4367-6047-8DC0-2817C97B5079}"/>
              </a:ext>
            </a:extLst>
          </p:cNvPr>
          <p:cNvSpPr>
            <a:spLocks noGrp="1"/>
          </p:cNvSpPr>
          <p:nvPr>
            <p:ph type="title"/>
          </p:nvPr>
        </p:nvSpPr>
        <p:spPr>
          <a:xfrm>
            <a:off x="507206" y="506412"/>
            <a:ext cx="9792000" cy="432000"/>
          </a:xfrm>
        </p:spPr>
        <p:txBody>
          <a:bodyPr/>
          <a:lstStyle/>
          <a:p>
            <a:r>
              <a:rPr lang="es-ES" dirty="0"/>
              <a:t>Presentación: Respetar/proteger/actuar -</a:t>
            </a:r>
            <a:r>
              <a:rPr lang="en-US" dirty="0"/>
              <a:t> 2 </a:t>
            </a:r>
          </a:p>
        </p:txBody>
      </p:sp>
    </p:spTree>
    <p:extLst>
      <p:ext uri="{BB962C8B-B14F-4D97-AF65-F5344CB8AC3E}">
        <p14:creationId xmlns:p14="http://schemas.microsoft.com/office/powerpoint/2010/main" val="3371783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E3E6C-0F20-4F47-9EAB-7365BEC663DA}"/>
              </a:ext>
            </a:extLst>
          </p:cNvPr>
          <p:cNvSpPr>
            <a:spLocks noGrp="1"/>
          </p:cNvSpPr>
          <p:nvPr>
            <p:ph type="sldNum" sz="quarter" idx="12"/>
          </p:nvPr>
        </p:nvSpPr>
        <p:spPr/>
        <p:txBody>
          <a:bodyPr/>
          <a:lstStyle/>
          <a:p>
            <a:fld id="{F169E07F-9A80-405D-B06A-876E4D356B83}" type="slidenum">
              <a:rPr lang="en-US" smtClean="0"/>
              <a:pPr/>
              <a:t>85</a:t>
            </a:fld>
            <a:endParaRPr lang="en-US"/>
          </a:p>
        </p:txBody>
      </p:sp>
      <p:sp>
        <p:nvSpPr>
          <p:cNvPr id="3" name="Title 2">
            <a:extLst>
              <a:ext uri="{FF2B5EF4-FFF2-40B4-BE49-F238E27FC236}">
                <a16:creationId xmlns:a16="http://schemas.microsoft.com/office/drawing/2014/main" id="{2BAECDF1-56AE-B248-9227-AC3CB3884B39}"/>
              </a:ext>
            </a:extLst>
          </p:cNvPr>
          <p:cNvSpPr>
            <a:spLocks noGrp="1"/>
          </p:cNvSpPr>
          <p:nvPr>
            <p:ph type="title"/>
          </p:nvPr>
        </p:nvSpPr>
        <p:spPr>
          <a:xfrm>
            <a:off x="507206" y="2313946"/>
            <a:ext cx="11146078" cy="514314"/>
          </a:xfrm>
        </p:spPr>
        <p:txBody>
          <a:bodyPr/>
          <a:lstStyle/>
          <a:p>
            <a:r>
              <a:rPr lang="es-ES" dirty="0"/>
              <a:t>Tema 8. Empoderar a las personas para defender los derechos humanos</a:t>
            </a:r>
          </a:p>
        </p:txBody>
      </p:sp>
    </p:spTree>
    <p:extLst>
      <p:ext uri="{BB962C8B-B14F-4D97-AF65-F5344CB8AC3E}">
        <p14:creationId xmlns:p14="http://schemas.microsoft.com/office/powerpoint/2010/main" val="1156860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82530-E284-D049-9A0D-7830FF471BEB}"/>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4" name="Content Placeholder 3">
            <a:extLst>
              <a:ext uri="{FF2B5EF4-FFF2-40B4-BE49-F238E27FC236}">
                <a16:creationId xmlns:a16="http://schemas.microsoft.com/office/drawing/2014/main" id="{F92E582C-9FF3-F140-A69E-67B77F8FBE2E}"/>
              </a:ext>
            </a:extLst>
          </p:cNvPr>
          <p:cNvSpPr>
            <a:spLocks noGrp="1"/>
          </p:cNvSpPr>
          <p:nvPr>
            <p:ph sz="quarter" idx="14"/>
          </p:nvPr>
        </p:nvSpPr>
        <p:spPr/>
        <p:txBody>
          <a:bodyPr/>
          <a:lstStyle/>
          <a:p>
            <a:r>
              <a:rPr lang="es-ES" dirty="0"/>
              <a:t>¿Cómo pueden las personas siguientes defender los derechos humanos de personas con discapacidad psicosocial, intelectual y cognitiva?</a:t>
            </a:r>
          </a:p>
          <a:p>
            <a:pPr lvl="3" fontAlgn="base"/>
            <a:r>
              <a:rPr lang="es-ES" sz="2200" dirty="0"/>
              <a:t>personas con discapacidad psicosocial, intelectual o cognitiva; </a:t>
            </a:r>
          </a:p>
          <a:p>
            <a:pPr lvl="3" fontAlgn="base"/>
            <a:r>
              <a:rPr lang="es-ES" sz="2200" dirty="0"/>
              <a:t>profesionales de salud mental y de otros tipos; </a:t>
            </a:r>
          </a:p>
          <a:p>
            <a:pPr lvl="3" fontAlgn="base"/>
            <a:r>
              <a:rPr lang="es-ES" sz="2200" dirty="0"/>
              <a:t>familias, cuidadores y otros defensores; </a:t>
            </a:r>
          </a:p>
          <a:p>
            <a:pPr lvl="3"/>
            <a:r>
              <a:rPr lang="es-ES" sz="2200" dirty="0"/>
              <a:t>otras personas de estatus o influencia en la comunidad </a:t>
            </a:r>
            <a:r>
              <a:rPr lang="en-US" sz="2200" dirty="0"/>
              <a:t>?</a:t>
            </a:r>
          </a:p>
          <a:p>
            <a:endParaRPr lang="en-US" dirty="0"/>
          </a:p>
        </p:txBody>
      </p:sp>
      <p:sp>
        <p:nvSpPr>
          <p:cNvPr id="5"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- 1</a:t>
            </a:r>
          </a:p>
        </p:txBody>
      </p:sp>
    </p:spTree>
    <p:extLst>
      <p:ext uri="{BB962C8B-B14F-4D97-AF65-F5344CB8AC3E}">
        <p14:creationId xmlns:p14="http://schemas.microsoft.com/office/powerpoint/2010/main" val="2929033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2AD33-3590-0544-BE25-A6E891CFED5D}"/>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4" name="Content Placeholder 3">
            <a:extLst>
              <a:ext uri="{FF2B5EF4-FFF2-40B4-BE49-F238E27FC236}">
                <a16:creationId xmlns:a16="http://schemas.microsoft.com/office/drawing/2014/main" id="{19FA0B7C-9451-9041-ACD3-154181B2EA23}"/>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pueden hacer las personas con discapacidad psicosocial, intelectual o cognitiva</a:t>
            </a:r>
            <a:r>
              <a:rPr lang="en-US" sz="2500" b="1" i="1" dirty="0"/>
              <a:t> para defender </a:t>
            </a:r>
            <a:r>
              <a:rPr lang="en-US" sz="2500" b="1" i="1" dirty="0" err="1"/>
              <a:t>sus</a:t>
            </a:r>
            <a:r>
              <a:rPr lang="en-US" sz="2500" b="1" i="1" dirty="0"/>
              <a:t> derechos?</a:t>
            </a:r>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- 2</a:t>
            </a:r>
          </a:p>
        </p:txBody>
      </p:sp>
    </p:spTree>
    <p:extLst>
      <p:ext uri="{BB962C8B-B14F-4D97-AF65-F5344CB8AC3E}">
        <p14:creationId xmlns:p14="http://schemas.microsoft.com/office/powerpoint/2010/main" val="3596251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09F07-3D84-8246-94FD-911B63D1BA4F}"/>
              </a:ext>
            </a:extLst>
          </p:cNvPr>
          <p:cNvSpPr>
            <a:spLocks noGrp="1"/>
          </p:cNvSpPr>
          <p:nvPr>
            <p:ph type="sldNum" sz="quarter" idx="12"/>
          </p:nvPr>
        </p:nvSpPr>
        <p:spPr/>
        <p:txBody>
          <a:bodyPr/>
          <a:lstStyle/>
          <a:p>
            <a:fld id="{04260D4A-DEC1-45DD-8AB2-A3349BAAA59E}" type="slidenum">
              <a:rPr lang="en-US" smtClean="0"/>
              <a:pPr/>
              <a:t>88</a:t>
            </a:fld>
            <a:endParaRPr lang="en-US"/>
          </a:p>
        </p:txBody>
      </p:sp>
      <p:sp>
        <p:nvSpPr>
          <p:cNvPr id="4" name="Content Placeholder 3">
            <a:extLst>
              <a:ext uri="{FF2B5EF4-FFF2-40B4-BE49-F238E27FC236}">
                <a16:creationId xmlns:a16="http://schemas.microsoft.com/office/drawing/2014/main" id="{1419F50E-9FB6-5F4C-8A8E-405EAFE1314D}"/>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pueden hacer los profesionales de la salud mental y otros profesionales </a:t>
            </a:r>
            <a:r>
              <a:rPr lang="en-US" sz="2500" b="1" i="1" dirty="0"/>
              <a:t>para defender </a:t>
            </a:r>
            <a:r>
              <a:rPr lang="en-US" sz="2500" b="1" i="1" dirty="0" err="1"/>
              <a:t>los</a:t>
            </a:r>
            <a:r>
              <a:rPr lang="en-US" sz="2500" b="1" i="1" dirty="0"/>
              <a:t> derechos de </a:t>
            </a:r>
            <a:r>
              <a:rPr lang="es-ES" sz="2500" b="1" i="1" dirty="0"/>
              <a:t>las personas con discapacidad psicosocial, intelectual o cognitiva</a:t>
            </a:r>
            <a:r>
              <a:rPr lang="en-US" sz="2500" b="1" i="1" dirty="0"/>
              <a:t>?</a:t>
            </a:r>
          </a:p>
          <a:p>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- 3</a:t>
            </a:r>
          </a:p>
        </p:txBody>
      </p:sp>
    </p:spTree>
    <p:extLst>
      <p:ext uri="{BB962C8B-B14F-4D97-AF65-F5344CB8AC3E}">
        <p14:creationId xmlns:p14="http://schemas.microsoft.com/office/powerpoint/2010/main" val="15125140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B31D58-E791-DE41-9F73-0A638B04DB1C}"/>
              </a:ext>
            </a:extLst>
          </p:cNvPr>
          <p:cNvSpPr>
            <a:spLocks noGrp="1"/>
          </p:cNvSpPr>
          <p:nvPr>
            <p:ph type="sldNum" sz="quarter" idx="12"/>
          </p:nvPr>
        </p:nvSpPr>
        <p:spPr/>
        <p:txBody>
          <a:bodyPr/>
          <a:lstStyle/>
          <a:p>
            <a:fld id="{04260D4A-DEC1-45DD-8AB2-A3349BAAA59E}" type="slidenum">
              <a:rPr lang="en-US" smtClean="0"/>
              <a:pPr/>
              <a:t>89</a:t>
            </a:fld>
            <a:endParaRPr lang="en-US"/>
          </a:p>
        </p:txBody>
      </p:sp>
      <p:sp>
        <p:nvSpPr>
          <p:cNvPr id="4" name="Content Placeholder 3">
            <a:extLst>
              <a:ext uri="{FF2B5EF4-FFF2-40B4-BE49-F238E27FC236}">
                <a16:creationId xmlns:a16="http://schemas.microsoft.com/office/drawing/2014/main" id="{3CEACE1E-C96D-314F-8068-44CEAEEC33A5}"/>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n-US" sz="2500" b="1" i="1" dirty="0"/>
              <a:t>¿</a:t>
            </a:r>
            <a:r>
              <a:rPr lang="es-ES" sz="2500" b="1" i="1" dirty="0"/>
              <a:t>qué pueden hacer las familias/defensores </a:t>
            </a:r>
            <a:r>
              <a:rPr lang="en-US" sz="2500" b="1" i="1" dirty="0"/>
              <a:t>para defender </a:t>
            </a:r>
            <a:r>
              <a:rPr lang="en-US" sz="2500" b="1" i="1" dirty="0" err="1"/>
              <a:t>los</a:t>
            </a:r>
            <a:r>
              <a:rPr lang="en-US" sz="2500" b="1" i="1" dirty="0"/>
              <a:t> derechos de </a:t>
            </a:r>
            <a:r>
              <a:rPr lang="es-ES" sz="2500" b="1" i="1" dirty="0"/>
              <a:t>las personas con discapacidad psicosocial, intelectual o cognitiva</a:t>
            </a:r>
            <a:r>
              <a:rPr lang="en-US" sz="2500" b="1" i="1" dirty="0"/>
              <a:t>?</a:t>
            </a:r>
          </a:p>
          <a:p>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- 4</a:t>
            </a:r>
          </a:p>
        </p:txBody>
      </p:sp>
    </p:spTree>
    <p:extLst>
      <p:ext uri="{BB962C8B-B14F-4D97-AF65-F5344CB8AC3E}">
        <p14:creationId xmlns:p14="http://schemas.microsoft.com/office/powerpoint/2010/main" val="409192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342056-D7C5-C04A-97FD-C704A4CAF0AE}"/>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242A542A-07A4-1940-B996-058CABA01077}"/>
              </a:ext>
            </a:extLst>
          </p:cNvPr>
          <p:cNvSpPr>
            <a:spLocks noGrp="1"/>
          </p:cNvSpPr>
          <p:nvPr>
            <p:ph sz="quarter" idx="14"/>
          </p:nvPr>
        </p:nvSpPr>
        <p:spPr>
          <a:xfrm>
            <a:off x="507195" y="3085343"/>
            <a:ext cx="11174412" cy="583830"/>
          </a:xfrm>
        </p:spPr>
        <p:txBody>
          <a:bodyPr/>
          <a:lstStyle/>
          <a:p>
            <a:pPr marL="0" indent="0" algn="ctr">
              <a:buNone/>
            </a:pPr>
            <a:r>
              <a:rPr lang="es-ES" sz="2500" b="1" i="1" dirty="0"/>
              <a:t>¿Qué entendéis por el término derechos humanos? </a:t>
            </a:r>
            <a:endParaRPr lang="en-US" sz="2500" b="1" i="1" dirty="0"/>
          </a:p>
        </p:txBody>
      </p:sp>
      <p:sp>
        <p:nvSpPr>
          <p:cNvPr id="5" name="Title 4">
            <a:extLst>
              <a:ext uri="{FF2B5EF4-FFF2-40B4-BE49-F238E27FC236}">
                <a16:creationId xmlns:a16="http://schemas.microsoft.com/office/drawing/2014/main" id="{735A8C9B-4011-5E42-B6E1-7C7EAFC145B2}"/>
              </a:ext>
            </a:extLst>
          </p:cNvPr>
          <p:cNvSpPr>
            <a:spLocks noGrp="1"/>
          </p:cNvSpPr>
          <p:nvPr>
            <p:ph type="title"/>
          </p:nvPr>
        </p:nvSpPr>
        <p:spPr/>
        <p:txBody>
          <a:bodyPr/>
          <a:lstStyle/>
          <a:p>
            <a:r>
              <a:rPr lang="es-ES" dirty="0"/>
              <a:t>Tema 1. Los derechos humanos y tener una buena vida</a:t>
            </a:r>
          </a:p>
        </p:txBody>
      </p:sp>
    </p:spTree>
    <p:extLst>
      <p:ext uri="{BB962C8B-B14F-4D97-AF65-F5344CB8AC3E}">
        <p14:creationId xmlns:p14="http://schemas.microsoft.com/office/powerpoint/2010/main" val="2265877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544D9-8119-604B-A805-03A108DBECCE}"/>
              </a:ext>
            </a:extLst>
          </p:cNvPr>
          <p:cNvSpPr>
            <a:spLocks noGrp="1"/>
          </p:cNvSpPr>
          <p:nvPr>
            <p:ph type="sldNum" sz="quarter" idx="12"/>
          </p:nvPr>
        </p:nvSpPr>
        <p:spPr/>
        <p:txBody>
          <a:bodyPr/>
          <a:lstStyle/>
          <a:p>
            <a:fld id="{04260D4A-DEC1-45DD-8AB2-A3349BAAA59E}" type="slidenum">
              <a:rPr lang="en-US" smtClean="0"/>
              <a:pPr/>
              <a:t>90</a:t>
            </a:fld>
            <a:endParaRPr lang="en-US"/>
          </a:p>
        </p:txBody>
      </p:sp>
      <p:sp>
        <p:nvSpPr>
          <p:cNvPr id="4" name="Content Placeholder 3">
            <a:extLst>
              <a:ext uri="{FF2B5EF4-FFF2-40B4-BE49-F238E27FC236}">
                <a16:creationId xmlns:a16="http://schemas.microsoft.com/office/drawing/2014/main" id="{21DD6A69-DF54-354C-8F9F-5BFF563D89C9}"/>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puede hacer otra persona de estatus o influencia en la comunidad </a:t>
            </a:r>
            <a:r>
              <a:rPr lang="en-US" sz="2500" b="1" i="1" dirty="0"/>
              <a:t>para defender </a:t>
            </a:r>
            <a:r>
              <a:rPr lang="en-US" sz="2500" b="1" i="1" dirty="0" err="1"/>
              <a:t>los</a:t>
            </a:r>
            <a:r>
              <a:rPr lang="en-US" sz="2500" b="1" i="1" dirty="0"/>
              <a:t> derechos de </a:t>
            </a:r>
            <a:r>
              <a:rPr lang="es-ES" sz="2500" b="1" i="1" dirty="0"/>
              <a:t>las personas con discapacidad psicosocial, intelectual o cognitiva</a:t>
            </a:r>
            <a:r>
              <a:rPr lang="en-US" sz="2500" b="1" i="1" dirty="0"/>
              <a:t>?</a:t>
            </a:r>
          </a:p>
          <a:p>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- 5</a:t>
            </a:r>
          </a:p>
        </p:txBody>
      </p:sp>
    </p:spTree>
    <p:extLst>
      <p:ext uri="{BB962C8B-B14F-4D97-AF65-F5344CB8AC3E}">
        <p14:creationId xmlns:p14="http://schemas.microsoft.com/office/powerpoint/2010/main" val="2700047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1EB80E-616F-914A-B0BE-E7A46DA5C65E}"/>
              </a:ext>
            </a:extLst>
          </p:cNvPr>
          <p:cNvSpPr>
            <a:spLocks noGrp="1"/>
          </p:cNvSpPr>
          <p:nvPr>
            <p:ph type="sldNum" sz="quarter" idx="12"/>
          </p:nvPr>
        </p:nvSpPr>
        <p:spPr/>
        <p:txBody>
          <a:bodyPr/>
          <a:lstStyle/>
          <a:p>
            <a:fld id="{04260D4A-DEC1-45DD-8AB2-A3349BAAA59E}" type="slidenum">
              <a:rPr lang="en-US" smtClean="0"/>
              <a:pPr/>
              <a:t>91</a:t>
            </a:fld>
            <a:endParaRPr lang="en-US"/>
          </a:p>
        </p:txBody>
      </p:sp>
      <p:sp>
        <p:nvSpPr>
          <p:cNvPr id="3" name="Text Placeholder 2">
            <a:extLst>
              <a:ext uri="{FF2B5EF4-FFF2-40B4-BE49-F238E27FC236}">
                <a16:creationId xmlns:a16="http://schemas.microsoft.com/office/drawing/2014/main" id="{85CBDCD6-60C3-814C-BECA-983E8F93008D}"/>
              </a:ext>
            </a:extLst>
          </p:cNvPr>
          <p:cNvSpPr>
            <a:spLocks noGrp="1"/>
          </p:cNvSpPr>
          <p:nvPr>
            <p:ph type="body" sz="quarter" idx="13"/>
          </p:nvPr>
        </p:nvSpPr>
        <p:spPr/>
        <p:txBody>
          <a:bodyPr/>
          <a:lstStyle/>
          <a:p>
            <a:r>
              <a:rPr lang="en-US" dirty="0"/>
              <a:t>Discussion </a:t>
            </a:r>
            <a:r>
              <a:rPr lang="en-US" dirty="0" err="1"/>
              <a:t>en</a:t>
            </a:r>
            <a:r>
              <a:rPr lang="en-US" dirty="0"/>
              <a:t> </a:t>
            </a:r>
            <a:r>
              <a:rPr lang="en-US" dirty="0" err="1"/>
              <a:t>grupo</a:t>
            </a:r>
            <a:endParaRPr lang="en-US" dirty="0"/>
          </a:p>
        </p:txBody>
      </p:sp>
      <p:sp>
        <p:nvSpPr>
          <p:cNvPr id="4" name="Content Placeholder 3">
            <a:extLst>
              <a:ext uri="{FF2B5EF4-FFF2-40B4-BE49-F238E27FC236}">
                <a16:creationId xmlns:a16="http://schemas.microsoft.com/office/drawing/2014/main" id="{AB31E912-0643-C746-921F-459AAD9AC3A2}"/>
              </a:ext>
            </a:extLst>
          </p:cNvPr>
          <p:cNvSpPr>
            <a:spLocks noGrp="1"/>
          </p:cNvSpPr>
          <p:nvPr>
            <p:ph sz="quarter" idx="14"/>
          </p:nvPr>
        </p:nvSpPr>
        <p:spPr/>
        <p:txBody>
          <a:bodyPr/>
          <a:lstStyle/>
          <a:p>
            <a:endParaRPr lang="en-US" dirty="0"/>
          </a:p>
          <a:p>
            <a:endParaRPr lang="en-US" dirty="0"/>
          </a:p>
          <a:p>
            <a:endParaRPr lang="en-US" dirty="0"/>
          </a:p>
          <a:p>
            <a:pPr marL="0" indent="0" algn="ctr">
              <a:buNone/>
            </a:pPr>
            <a:r>
              <a:rPr lang="es-ES" sz="2500" b="1" i="1" dirty="0"/>
              <a:t>¿Por qué es importante defender los derechos humanos para las personas con discapacidad psicosocial, intelectual o cognitiva</a:t>
            </a:r>
            <a:r>
              <a:rPr lang="en-US" sz="2500" b="1" i="1" dirty="0"/>
              <a:t>? </a:t>
            </a:r>
          </a:p>
        </p:txBody>
      </p:sp>
      <p:sp>
        <p:nvSpPr>
          <p:cNvPr id="7"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- 6</a:t>
            </a:r>
          </a:p>
        </p:txBody>
      </p:sp>
    </p:spTree>
    <p:extLst>
      <p:ext uri="{BB962C8B-B14F-4D97-AF65-F5344CB8AC3E}">
        <p14:creationId xmlns:p14="http://schemas.microsoft.com/office/powerpoint/2010/main" val="979597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730D9-B7B8-194F-9773-137850418429}"/>
              </a:ext>
            </a:extLst>
          </p:cNvPr>
          <p:cNvSpPr>
            <a:spLocks noGrp="1"/>
          </p:cNvSpPr>
          <p:nvPr>
            <p:ph type="sldNum" sz="quarter" idx="12"/>
          </p:nvPr>
        </p:nvSpPr>
        <p:spPr/>
        <p:txBody>
          <a:bodyPr/>
          <a:lstStyle/>
          <a:p>
            <a:fld id="{04260D4A-DEC1-45DD-8AB2-A3349BAAA59E}" type="slidenum">
              <a:rPr lang="en-US" smtClean="0"/>
              <a:pPr/>
              <a:t>92</a:t>
            </a:fld>
            <a:endParaRPr lang="en-US"/>
          </a:p>
        </p:txBody>
      </p:sp>
      <p:sp>
        <p:nvSpPr>
          <p:cNvPr id="4" name="Content Placeholder 3">
            <a:extLst>
              <a:ext uri="{FF2B5EF4-FFF2-40B4-BE49-F238E27FC236}">
                <a16:creationId xmlns:a16="http://schemas.microsoft.com/office/drawing/2014/main" id="{14D7030D-6441-4E4E-B1CE-9DCF99BDA3A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recursos se necesitan para defender con éxito los derechos de las personas?</a:t>
            </a:r>
            <a:r>
              <a:rPr lang="en-US" sz="2500" b="1" i="1" dirty="0"/>
              <a:t>? </a:t>
            </a:r>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- 7</a:t>
            </a:r>
          </a:p>
        </p:txBody>
      </p:sp>
    </p:spTree>
    <p:extLst>
      <p:ext uri="{BB962C8B-B14F-4D97-AF65-F5344CB8AC3E}">
        <p14:creationId xmlns:p14="http://schemas.microsoft.com/office/powerpoint/2010/main" val="42150974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48F574-44F0-354D-876B-1DEB1A864A17}"/>
              </a:ext>
            </a:extLst>
          </p:cNvPr>
          <p:cNvSpPr>
            <a:spLocks noGrp="1"/>
          </p:cNvSpPr>
          <p:nvPr>
            <p:ph type="sldNum" sz="quarter" idx="12"/>
          </p:nvPr>
        </p:nvSpPr>
        <p:spPr/>
        <p:txBody>
          <a:bodyPr/>
          <a:lstStyle/>
          <a:p>
            <a:fld id="{04260D4A-DEC1-45DD-8AB2-A3349BAAA59E}" type="slidenum">
              <a:rPr lang="en-US" smtClean="0"/>
              <a:pPr/>
              <a:t>93</a:t>
            </a:fld>
            <a:endParaRPr lang="en-US"/>
          </a:p>
        </p:txBody>
      </p:sp>
      <p:sp>
        <p:nvSpPr>
          <p:cNvPr id="4" name="Content Placeholder 3">
            <a:extLst>
              <a:ext uri="{FF2B5EF4-FFF2-40B4-BE49-F238E27FC236}">
                <a16:creationId xmlns:a16="http://schemas.microsoft.com/office/drawing/2014/main" id="{4256E5FD-F660-7043-BC62-53933E6E5FEB}"/>
              </a:ext>
            </a:extLst>
          </p:cNvPr>
          <p:cNvSpPr>
            <a:spLocks noGrp="1"/>
          </p:cNvSpPr>
          <p:nvPr>
            <p:ph sz="quarter" idx="14"/>
          </p:nvPr>
        </p:nvSpPr>
        <p:spPr/>
        <p:txBody>
          <a:bodyPr/>
          <a:lstStyle/>
          <a:p>
            <a:r>
              <a:rPr lang="es-ES" dirty="0"/>
              <a:t>Defender y promover los derechos no requiere necesariamente un gran presupuesto financiero</a:t>
            </a:r>
            <a:r>
              <a:rPr lang="en-US" dirty="0"/>
              <a:t>. </a:t>
            </a:r>
          </a:p>
          <a:p>
            <a:r>
              <a:rPr lang="es-ES" dirty="0"/>
              <a:t>Se puede hacer mucho, incluso con recursos mínimos, para cambiar las actitudes y las prácticas de las personas y promover los derechos humanos</a:t>
            </a:r>
            <a:r>
              <a:rPr lang="en-US" dirty="0"/>
              <a:t>.</a:t>
            </a:r>
          </a:p>
          <a:p>
            <a:pPr marL="0" indent="0">
              <a:buNone/>
            </a:pPr>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a:t>Ejercicio 8.1: Defender los derechos humanos en salud mental </a:t>
            </a:r>
            <a:r>
              <a:rPr lang="en-US" sz="2900" dirty="0"/>
              <a:t>- 8</a:t>
            </a:r>
          </a:p>
        </p:txBody>
      </p:sp>
    </p:spTree>
    <p:extLst>
      <p:ext uri="{BB962C8B-B14F-4D97-AF65-F5344CB8AC3E}">
        <p14:creationId xmlns:p14="http://schemas.microsoft.com/office/powerpoint/2010/main" val="243752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E989B-DDAA-E447-B044-2DD2FB2A3185}"/>
              </a:ext>
            </a:extLst>
          </p:cNvPr>
          <p:cNvSpPr>
            <a:spLocks noGrp="1"/>
          </p:cNvSpPr>
          <p:nvPr>
            <p:ph type="sldNum" sz="quarter" idx="12"/>
          </p:nvPr>
        </p:nvSpPr>
        <p:spPr/>
        <p:txBody>
          <a:bodyPr/>
          <a:lstStyle/>
          <a:p>
            <a:fld id="{F169E07F-9A80-405D-B06A-876E4D356B83}" type="slidenum">
              <a:rPr lang="en-US" smtClean="0"/>
              <a:pPr/>
              <a:t>94</a:t>
            </a:fld>
            <a:endParaRPr lang="en-US"/>
          </a:p>
        </p:txBody>
      </p:sp>
      <p:sp>
        <p:nvSpPr>
          <p:cNvPr id="3" name="Title 2">
            <a:extLst>
              <a:ext uri="{FF2B5EF4-FFF2-40B4-BE49-F238E27FC236}">
                <a16:creationId xmlns:a16="http://schemas.microsoft.com/office/drawing/2014/main" id="{69FFEFEE-C833-3F42-8F2D-491520FEC69A}"/>
              </a:ext>
            </a:extLst>
          </p:cNvPr>
          <p:cNvSpPr>
            <a:spLocks noGrp="1"/>
          </p:cNvSpPr>
          <p:nvPr>
            <p:ph type="title"/>
          </p:nvPr>
        </p:nvSpPr>
        <p:spPr>
          <a:xfrm>
            <a:off x="507206" y="2313946"/>
            <a:ext cx="11146078" cy="471784"/>
          </a:xfrm>
        </p:spPr>
        <p:txBody>
          <a:bodyPr/>
          <a:lstStyle/>
          <a:p>
            <a:r>
              <a:rPr lang="es-ES" dirty="0"/>
              <a:t>Tema 9. La defensa de los derechos humanos</a:t>
            </a:r>
          </a:p>
        </p:txBody>
      </p:sp>
    </p:spTree>
    <p:extLst>
      <p:ext uri="{BB962C8B-B14F-4D97-AF65-F5344CB8AC3E}">
        <p14:creationId xmlns:p14="http://schemas.microsoft.com/office/powerpoint/2010/main" val="6447263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E0EA1-F0E0-6B42-BF00-B1B0DAA606FA}"/>
              </a:ext>
            </a:extLst>
          </p:cNvPr>
          <p:cNvSpPr>
            <a:spLocks noGrp="1"/>
          </p:cNvSpPr>
          <p:nvPr>
            <p:ph type="sldNum" sz="quarter" idx="12"/>
          </p:nvPr>
        </p:nvSpPr>
        <p:spPr/>
        <p:txBody>
          <a:bodyPr/>
          <a:lstStyle/>
          <a:p>
            <a:fld id="{04260D4A-DEC1-45DD-8AB2-A3349BAAA59E}" type="slidenum">
              <a:rPr lang="en-US" smtClean="0"/>
              <a:pPr/>
              <a:t>95</a:t>
            </a:fld>
            <a:endParaRPr lang="en-US"/>
          </a:p>
        </p:txBody>
      </p:sp>
      <p:sp>
        <p:nvSpPr>
          <p:cNvPr id="4" name="Content Placeholder 3">
            <a:extLst>
              <a:ext uri="{FF2B5EF4-FFF2-40B4-BE49-F238E27FC236}">
                <a16:creationId xmlns:a16="http://schemas.microsoft.com/office/drawing/2014/main" id="{85BF29EC-4759-954B-B620-A66EFDD2976A}"/>
              </a:ext>
            </a:extLst>
          </p:cNvPr>
          <p:cNvSpPr>
            <a:spLocks noGrp="1"/>
          </p:cNvSpPr>
          <p:nvPr>
            <p:ph sz="quarter" idx="14"/>
          </p:nvPr>
        </p:nvSpPr>
        <p:spPr>
          <a:xfrm>
            <a:off x="507195" y="1658678"/>
            <a:ext cx="11174412" cy="4352509"/>
          </a:xfrm>
        </p:spPr>
        <p:txBody>
          <a:bodyPr/>
          <a:lstStyle/>
          <a:p>
            <a:r>
              <a:rPr lang="es-ES" dirty="0"/>
              <a:t>¿Quién lucha por los derechos humanos?  </a:t>
            </a:r>
          </a:p>
          <a:p>
            <a:pPr lvl="2" fontAlgn="base"/>
            <a:r>
              <a:rPr lang="es-ES" sz="2200" dirty="0"/>
              <a:t>Personas</a:t>
            </a:r>
          </a:p>
          <a:p>
            <a:pPr lvl="2" fontAlgn="base"/>
            <a:r>
              <a:rPr lang="es-ES" sz="2200" dirty="0"/>
              <a:t>Comunidades</a:t>
            </a:r>
          </a:p>
          <a:p>
            <a:pPr lvl="2" fontAlgn="base"/>
            <a:r>
              <a:rPr lang="es-ES" sz="2200" dirty="0"/>
              <a:t>Gobiernos </a:t>
            </a:r>
          </a:p>
          <a:p>
            <a:pPr lvl="2" fontAlgn="base"/>
            <a:r>
              <a:rPr lang="es-ES" sz="2200" dirty="0"/>
              <a:t>Naciones Unidas </a:t>
            </a:r>
          </a:p>
          <a:p>
            <a:pPr lvl="2" fontAlgn="base"/>
            <a:r>
              <a:rPr lang="es-ES" sz="2200" dirty="0"/>
              <a:t>Grupos de defensa de los derechos humanos</a:t>
            </a:r>
            <a:endParaRPr lang="en-US" sz="2200" dirty="0"/>
          </a:p>
          <a:p>
            <a:endParaRPr lang="en-US" dirty="0"/>
          </a:p>
        </p:txBody>
      </p:sp>
      <p:sp>
        <p:nvSpPr>
          <p:cNvPr id="5"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- 1</a:t>
            </a:r>
          </a:p>
        </p:txBody>
      </p:sp>
    </p:spTree>
    <p:extLst>
      <p:ext uri="{BB962C8B-B14F-4D97-AF65-F5344CB8AC3E}">
        <p14:creationId xmlns:p14="http://schemas.microsoft.com/office/powerpoint/2010/main" val="42339964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16763-DFB3-C047-A065-9D558308DC5A}"/>
              </a:ext>
            </a:extLst>
          </p:cNvPr>
          <p:cNvSpPr>
            <a:spLocks noGrp="1"/>
          </p:cNvSpPr>
          <p:nvPr>
            <p:ph type="sldNum" sz="quarter" idx="12"/>
          </p:nvPr>
        </p:nvSpPr>
        <p:spPr/>
        <p:txBody>
          <a:bodyPr/>
          <a:lstStyle/>
          <a:p>
            <a:fld id="{04260D4A-DEC1-45DD-8AB2-A3349BAAA59E}" type="slidenum">
              <a:rPr lang="en-US" smtClean="0"/>
              <a:pPr/>
              <a:t>96</a:t>
            </a:fld>
            <a:endParaRPr lang="en-US"/>
          </a:p>
        </p:txBody>
      </p:sp>
      <p:sp>
        <p:nvSpPr>
          <p:cNvPr id="3"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a:t>Personas</a:t>
            </a:r>
          </a:p>
        </p:txBody>
      </p:sp>
      <p:sp>
        <p:nvSpPr>
          <p:cNvPr id="4" name="Content Placeholder 3">
            <a:extLst>
              <a:ext uri="{FF2B5EF4-FFF2-40B4-BE49-F238E27FC236}">
                <a16:creationId xmlns:a16="http://schemas.microsoft.com/office/drawing/2014/main" id="{47EE3B55-3748-624E-A273-52CD80575FDA}"/>
              </a:ext>
            </a:extLst>
          </p:cNvPr>
          <p:cNvSpPr>
            <a:spLocks noGrp="1"/>
          </p:cNvSpPr>
          <p:nvPr>
            <p:ph sz="quarter" idx="14"/>
          </p:nvPr>
        </p:nvSpPr>
        <p:spPr>
          <a:xfrm>
            <a:off x="507195" y="1892596"/>
            <a:ext cx="11174412" cy="4118592"/>
          </a:xfrm>
        </p:spPr>
        <p:txBody>
          <a:bodyPr/>
          <a:lstStyle/>
          <a:p>
            <a:pPr marL="0" indent="0" algn="just">
              <a:buNone/>
            </a:pPr>
            <a:r>
              <a:rPr lang="en-US" b="1" dirty="0" err="1"/>
              <a:t>Ejemplo</a:t>
            </a:r>
            <a:r>
              <a:rPr lang="en-US" b="1" dirty="0"/>
              <a:t> 1: Mahatma Gandhi </a:t>
            </a:r>
          </a:p>
          <a:p>
            <a:pPr algn="just"/>
            <a:r>
              <a:rPr lang="es-ES" dirty="0"/>
              <a:t>Una de las personas más famosas que luchó por los derechos humanos (antes de que se redactaran) de toda una nación fue Mohandas </a:t>
            </a:r>
            <a:r>
              <a:rPr lang="es-ES" dirty="0" err="1"/>
              <a:t>Karamchand</a:t>
            </a:r>
            <a:r>
              <a:rPr lang="es-ES" dirty="0"/>
              <a:t> (Mahatma) Gandhi. Se le considera el padre del movimiento independentista de la India y usó el concepto de </a:t>
            </a:r>
            <a:r>
              <a:rPr lang="es-ES" i="1" dirty="0" err="1"/>
              <a:t>satyagraha</a:t>
            </a:r>
            <a:r>
              <a:rPr lang="es-ES" dirty="0"/>
              <a:t> como un medio de protesta no violenta contra la injusticia. Esta forma de protesta ha sido adoptada por muchas personas que han luchado por los derechos humanos en los siglos </a:t>
            </a:r>
            <a:r>
              <a:rPr lang="es-ES" cap="small" dirty="0"/>
              <a:t>XX</a:t>
            </a:r>
            <a:r>
              <a:rPr lang="es-ES" dirty="0"/>
              <a:t> y </a:t>
            </a:r>
            <a:r>
              <a:rPr lang="es-ES" cap="small" dirty="0"/>
              <a:t>XXI</a:t>
            </a:r>
            <a:r>
              <a:rPr lang="en-US" dirty="0"/>
              <a:t>. </a:t>
            </a:r>
          </a:p>
          <a:p>
            <a:pPr algn="just"/>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- 2</a:t>
            </a:r>
          </a:p>
        </p:txBody>
      </p:sp>
    </p:spTree>
    <p:extLst>
      <p:ext uri="{BB962C8B-B14F-4D97-AF65-F5344CB8AC3E}">
        <p14:creationId xmlns:p14="http://schemas.microsoft.com/office/powerpoint/2010/main" val="22485047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97</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lgn="just">
              <a:buNone/>
            </a:pPr>
            <a:r>
              <a:rPr lang="en-US" b="1" dirty="0" err="1"/>
              <a:t>Ejemplo</a:t>
            </a:r>
            <a:r>
              <a:rPr lang="en-US" b="1" dirty="0"/>
              <a:t> 2: Malala</a:t>
            </a:r>
          </a:p>
          <a:p>
            <a:pPr algn="just"/>
            <a:r>
              <a:rPr lang="es-ES" dirty="0" err="1"/>
              <a:t>Malala</a:t>
            </a:r>
            <a:r>
              <a:rPr lang="es-ES" dirty="0"/>
              <a:t> es una mujer joven que fue atacada y herida gravemente por hablar en contra de los talibanes en Pakistán y para promover el derecho a la educación de las niñas. Se pudo recuperar y ahora sigue con su campaña, hablando en todo el mundo a favor de la educación de las niñas. Recibió el Premio Nobel de la Paz en 2014. </a:t>
            </a:r>
          </a:p>
          <a:p>
            <a:pPr marL="0" indent="0" algn="just">
              <a:buNone/>
            </a:pPr>
            <a:r>
              <a:rPr lang="en-US" dirty="0"/>
              <a:t> </a:t>
            </a:r>
          </a:p>
          <a:p>
            <a:pPr algn="just"/>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- 3</a:t>
            </a:r>
          </a:p>
        </p:txBody>
      </p:sp>
      <p:sp>
        <p:nvSpPr>
          <p:cNvPr id="9"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a:t>Personas</a:t>
            </a:r>
          </a:p>
        </p:txBody>
      </p:sp>
    </p:spTree>
    <p:extLst>
      <p:ext uri="{BB962C8B-B14F-4D97-AF65-F5344CB8AC3E}">
        <p14:creationId xmlns:p14="http://schemas.microsoft.com/office/powerpoint/2010/main" val="26642070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98</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lgn="just">
              <a:buNone/>
            </a:pPr>
            <a:r>
              <a:rPr lang="en-US" b="1" dirty="0" err="1"/>
              <a:t>Ejemplo</a:t>
            </a:r>
            <a:r>
              <a:rPr lang="en-US" b="1" dirty="0"/>
              <a:t> 3: Nelson Mandela</a:t>
            </a:r>
          </a:p>
          <a:p>
            <a:pPr algn="just"/>
            <a:r>
              <a:rPr lang="es-ES" dirty="0"/>
              <a:t>Nelson Mandela fue el líder más famoso en la lucha contra el régimen del </a:t>
            </a:r>
            <a:r>
              <a:rPr lang="es-ES" i="1" dirty="0"/>
              <a:t>apartheid</a:t>
            </a:r>
            <a:r>
              <a:rPr lang="es-ES" dirty="0"/>
              <a:t> en Sudáfrica. Fue detenido por el régimen pro-</a:t>
            </a:r>
            <a:r>
              <a:rPr lang="es-ES" i="1" dirty="0"/>
              <a:t>apartheid</a:t>
            </a:r>
            <a:r>
              <a:rPr lang="es-ES" dirty="0"/>
              <a:t> y encarcelado durante 27 años. Después de su liberación, se convirtió en presidente de Sudáfrica de 1994 a 1999. Continuó la lucha por la reconciliación racial y el logro de los derechos humanos para todos en Sudáfrica. </a:t>
            </a:r>
          </a:p>
          <a:p>
            <a:pPr marL="0" indent="0" algn="just">
              <a:buNone/>
            </a:pPr>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- 4</a:t>
            </a:r>
          </a:p>
        </p:txBody>
      </p:sp>
      <p:sp>
        <p:nvSpPr>
          <p:cNvPr id="10"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a:t>Personas</a:t>
            </a:r>
          </a:p>
        </p:txBody>
      </p:sp>
    </p:spTree>
    <p:extLst>
      <p:ext uri="{BB962C8B-B14F-4D97-AF65-F5344CB8AC3E}">
        <p14:creationId xmlns:p14="http://schemas.microsoft.com/office/powerpoint/2010/main" val="34032451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99</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lgn="just">
              <a:buNone/>
            </a:pPr>
            <a:r>
              <a:rPr lang="en-US" b="1" dirty="0" err="1"/>
              <a:t>Ejemplo</a:t>
            </a:r>
            <a:r>
              <a:rPr lang="en-US" b="1" dirty="0"/>
              <a:t> 4: Rosa Parks</a:t>
            </a:r>
          </a:p>
          <a:p>
            <a:pPr algn="just"/>
            <a:r>
              <a:rPr lang="es-ES" dirty="0"/>
              <a:t>Rosa </a:t>
            </a:r>
            <a:r>
              <a:rPr lang="es-ES" dirty="0" err="1"/>
              <a:t>Parks</a:t>
            </a:r>
            <a:r>
              <a:rPr lang="es-ES" dirty="0"/>
              <a:t> fue una mujer afroamericana que se hizo famosa en 1955 por negarse a ceder su asiento a un pasajero blanco en un autobús en Alabama, Estados Unidos. Este hecho se convirtió en un símbolo importante contra la segregación racial. Participó en el Movimiento por los derechos civiles y luchó por la igualdad racial. </a:t>
            </a:r>
          </a:p>
          <a:p>
            <a:pPr marL="0" indent="0" algn="just">
              <a:buNone/>
            </a:pPr>
            <a:r>
              <a:rPr lang="en-US" dirty="0"/>
              <a:t> </a:t>
            </a:r>
          </a:p>
          <a:p>
            <a:pPr marL="0" indent="0" algn="just">
              <a:buNone/>
            </a:pPr>
            <a:endParaRPr lang="en-US" dirty="0"/>
          </a:p>
        </p:txBody>
      </p:sp>
      <p:sp>
        <p:nvSpPr>
          <p:cNvPr id="8"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a:t>Presentación: Luchar por los derechos: defensores de los derechos humanos </a:t>
            </a:r>
            <a:r>
              <a:rPr lang="en-US" dirty="0"/>
              <a:t>- 5</a:t>
            </a:r>
          </a:p>
        </p:txBody>
      </p:sp>
      <p:sp>
        <p:nvSpPr>
          <p:cNvPr id="10"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371916"/>
            <a:ext cx="11174400" cy="360000"/>
          </a:xfrm>
        </p:spPr>
        <p:txBody>
          <a:bodyPr/>
          <a:lstStyle/>
          <a:p>
            <a:r>
              <a:rPr lang="en-US" dirty="0"/>
              <a:t>Personas</a:t>
            </a:r>
          </a:p>
        </p:txBody>
      </p:sp>
    </p:spTree>
    <p:extLst>
      <p:ext uri="{BB962C8B-B14F-4D97-AF65-F5344CB8AC3E}">
        <p14:creationId xmlns:p14="http://schemas.microsoft.com/office/powerpoint/2010/main" val="1876392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LPB_169"/>
  <p:tag name="LANGUAGEID" val="1033"/>
  <p:tag name="COLORTHEMEID" val="LPBBlue"/>
  <p:tag name="BRANDID" val="LPB"/>
  <p:tag name="MARKETNAME" val="Pharma &amp; Biotech"/>
  <p:tag name="CLIENT" val="LZA"/>
  <p:tag name="VERSION" val="1001"/>
  <p:tag name="REFERENCEDATE" val="43545"/>
  <p:tag name="DATE" val="3 April 2019"/>
  <p:tag name="FOOTER1" val="Lonza Microbiome JV - media briefin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Source"/>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2.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56705E77DCC804E9BE7F1C1025886C8" ma:contentTypeVersion="2" ma:contentTypeDescription="Create a new document." ma:contentTypeScope="" ma:versionID="f1c990c1d5a8af9f80b633fb09d2bde5">
  <xsd:schema xmlns:xsd="http://www.w3.org/2001/XMLSchema" xmlns:xs="http://www.w3.org/2001/XMLSchema" xmlns:p="http://schemas.microsoft.com/office/2006/metadata/properties" xmlns:ns2="042b096b-4105-49eb-b55c-14c0faebc69d" xmlns:ns3="ef5a19a5-0bde-491a-9e5b-9baf636fab8c" targetNamespace="http://schemas.microsoft.com/office/2006/metadata/properties" ma:root="true" ma:fieldsID="ec4561506f63d7914714c578ad4965ca" ns2:_="" ns3:_="">
    <xsd:import namespace="042b096b-4105-49eb-b55c-14c0faebc69d"/>
    <xsd:import namespace="ef5a19a5-0bde-491a-9e5b-9baf636fab8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096b-4105-49eb-b55c-14c0faebc6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5a19a5-0bde-491a-9e5b-9baf636fab8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42b096b-4105-49eb-b55c-14c0faebc69d">CRM347QYS2NC-1659832294-68</_dlc_DocId>
    <_dlc_DocIdUrl xmlns="042b096b-4105-49eb-b55c-14c0faebc69d">
      <Url>https://lonzagroup.sharepoint.com/sites/l003/_layouts/15/DocIdRedir.aspx?ID=CRM347QYS2NC-1659832294-68</Url>
      <Description>CRM347QYS2NC-1659832294-68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80760B-1B5E-4DC8-826E-74FE9931AF94}">
  <ds:schemaRefs>
    <ds:schemaRef ds:uri="http://schemas.microsoft.com/sharepoint/events"/>
  </ds:schemaRefs>
</ds:datastoreItem>
</file>

<file path=customXml/itemProps2.xml><?xml version="1.0" encoding="utf-8"?>
<ds:datastoreItem xmlns:ds="http://schemas.openxmlformats.org/officeDocument/2006/customXml" ds:itemID="{D7801245-4ED9-47C9-9C04-7F899CAD05AA}">
  <ds:schemaRefs>
    <ds:schemaRef ds:uri="042b096b-4105-49eb-b55c-14c0faebc69d"/>
    <ds:schemaRef ds:uri="ef5a19a5-0bde-491a-9e5b-9baf636fab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AD0E1A-7E6E-4A7E-96B9-8EB3D8F53396}">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ef5a19a5-0bde-491a-9e5b-9baf636fab8c"/>
    <ds:schemaRef ds:uri="042b096b-4105-49eb-b55c-14c0faebc69d"/>
    <ds:schemaRef ds:uri="http://www.w3.org/XML/1998/namespace"/>
    <ds:schemaRef ds:uri="http://purl.org/dc/dcmitype/"/>
  </ds:schemaRefs>
</ds:datastoreItem>
</file>

<file path=customXml/itemProps4.xml><?xml version="1.0" encoding="utf-8"?>
<ds:datastoreItem xmlns:ds="http://schemas.openxmlformats.org/officeDocument/2006/customXml" ds:itemID="{059A2BC8-8DBB-433C-8417-516F08DCC3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LPB</Template>
  <TotalTime>6376</TotalTime>
  <Words>25904</Words>
  <Application>Microsoft Office PowerPoint</Application>
  <PresentationFormat>Pantalla panoràmica</PresentationFormat>
  <Paragraphs>1674</Paragraphs>
  <Slides>109</Slides>
  <Notes>109</Notes>
  <HiddenSlides>0</HiddenSlides>
  <MMClips>0</MMClips>
  <ScaleCrop>false</ScaleCrop>
  <HeadingPairs>
    <vt:vector size="8" baseType="variant">
      <vt:variant>
        <vt:lpstr>Tipus de lletra utilitzats</vt:lpstr>
      </vt:variant>
      <vt:variant>
        <vt:i4>7</vt:i4>
      </vt:variant>
      <vt:variant>
        <vt:lpstr>Tema</vt:lpstr>
      </vt:variant>
      <vt:variant>
        <vt:i4>1</vt:i4>
      </vt:variant>
      <vt:variant>
        <vt:lpstr>Servidors OLE incrustats</vt:lpstr>
      </vt:variant>
      <vt:variant>
        <vt:i4>1</vt:i4>
      </vt:variant>
      <vt:variant>
        <vt:lpstr>Títols de les diapositives</vt:lpstr>
      </vt:variant>
      <vt:variant>
        <vt:i4>109</vt:i4>
      </vt:variant>
    </vt:vector>
  </HeadingPairs>
  <TitlesOfParts>
    <vt:vector size="118" baseType="lpstr">
      <vt:lpstr>Arial</vt:lpstr>
      <vt:lpstr>Calibri</vt:lpstr>
      <vt:lpstr>Calibri Light</vt:lpstr>
      <vt:lpstr>Century Gothic</vt:lpstr>
      <vt:lpstr>Helvetica</vt:lpstr>
      <vt:lpstr>Symbol</vt:lpstr>
      <vt:lpstr>Times New Roman</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 éste módulo</vt:lpstr>
      <vt:lpstr>Temas tratados en éste módulo</vt:lpstr>
      <vt:lpstr>Tema 1. Los derechos humanos y tener una buena vida</vt:lpstr>
      <vt:lpstr>Tema 1. Los derechos humanos y tener una buena vida</vt:lpstr>
      <vt:lpstr>Ejercicio 1.1: Todos nacemos libres e iguales -1 </vt:lpstr>
      <vt:lpstr>Ejercicio 1.1: Todos nacemos libres e iguales - 2</vt:lpstr>
      <vt:lpstr>Ejercicio 1.2: Tener una buena vida </vt:lpstr>
      <vt:lpstr>Tema 2. ¿Qué son los derechos humanos?</vt:lpstr>
      <vt:lpstr>Presentación: ¿Qué son los derechos humanos? </vt:lpstr>
      <vt:lpstr>¿Alguien sabe dónde se podría haber hecho esta fotografía? </vt:lpstr>
      <vt:lpstr>¿Cómo se creó la Declaración Universal de los Derechos Humanos? - 1</vt:lpstr>
      <vt:lpstr>¿Cómo se creó la Declaración Universal de los Derechos Humanos? - 2</vt:lpstr>
      <vt:lpstr>Las Naciones unidas y los Derechos Humanos</vt:lpstr>
      <vt:lpstr>Se ha dicho en relación a los Derechos Humanos - 1 </vt:lpstr>
      <vt:lpstr>Se ha dicho en relación a los Derechos Humanos - 2 </vt:lpstr>
      <vt:lpstr>Principios básicos de los Derechos Humanos</vt:lpstr>
      <vt:lpstr>Todos tenemos derechos civiles, políticos, económicos, sociales y culturales</vt:lpstr>
      <vt:lpstr>Algunos derechos (pero sólo algunos) se pueden restringir</vt:lpstr>
      <vt:lpstr>Las “Generaciones de derechos”</vt:lpstr>
      <vt:lpstr>Resumen de la DUDH</vt:lpstr>
      <vt:lpstr>Ejercicio 2.1: Ejercicio comparativo con tener una buena vida </vt:lpstr>
      <vt:lpstr>Tema 3. La relación entre los diferentes derechos humanos</vt:lpstr>
      <vt:lpstr>Ejercicio 3.1: Cómo se relacionan todos los derechos humanos - 1 </vt:lpstr>
      <vt:lpstr>Ejercicio 3.1: Cómo se relacionan todos los derechos humanos - 2 </vt:lpstr>
      <vt:lpstr>Ejercicio 3.1: Cómo se relacionan todos los derechos humanos - 3 </vt:lpstr>
      <vt:lpstr>Tema 4. Ejemplos de vulneración de los derechos humanos</vt:lpstr>
      <vt:lpstr>Presentación: Vulneración de los derechos humanos </vt:lpstr>
      <vt:lpstr>Violaciones históricas de los derechos humanos</vt:lpstr>
      <vt:lpstr>El tráfico de esclavos (siglos XVI a XIX) </vt:lpstr>
      <vt:lpstr>El Holocausto (1933-1945)</vt:lpstr>
      <vt:lpstr>La opresión del pueblo maorí (siglos XIX a XX) </vt:lpstr>
      <vt:lpstr>El apartheid en Sudáfrica (1948-1991) </vt:lpstr>
      <vt:lpstr> El genocidio de Camboya (1975-1979)</vt:lpstr>
      <vt:lpstr>El genocidio de Ruanda (1994)</vt:lpstr>
      <vt:lpstr>Ejercicio 4.1: Escenarios sobre violaciones de los derechos humanos</vt:lpstr>
      <vt:lpstr>Ejercicio 4.1: Escenarios sobre violaciones de los derechos humanos - 1</vt:lpstr>
      <vt:lpstr>Ejercicio 4.1: Escenarios sobre violaciones de los derechos humanos - 2</vt:lpstr>
      <vt:lpstr>Ejercicio 4.1: Escenarios sobre violaciones de los derechos humanos - 3</vt:lpstr>
      <vt:lpstr>Ejercicio 4.1: Escenarios sobre violaciones de los derechos humanos - 4</vt:lpstr>
      <vt:lpstr>Ejercicio 4.1: Escenarios sobre violaciones de los derechos humanos - 5</vt:lpstr>
      <vt:lpstr>Ejercicio 4.1: Escenarios sobre violaciones de los derechos humanos - 6</vt:lpstr>
      <vt:lpstr>Ejercicio 4.1: Escenarios sobre violaciones de los derechos humanos - 7</vt:lpstr>
      <vt:lpstr>Ejercicio 4.1: Escenarios sobre violaciones de los derechos humanos - 8</vt:lpstr>
      <vt:lpstr>Ejercicio 4.1: Escenarios sobre violaciones de los derechos humanos - 9</vt:lpstr>
      <vt:lpstr>Tema 5. Grupos o segmentos de población en situación de riesgo de vulneración de los derechos humanos</vt:lpstr>
      <vt:lpstr>Presentación: Grupos o segmentos de población en situación de riesgo de vulneración de los derechos humanos - 1 </vt:lpstr>
      <vt:lpstr>Presentación: Grupos o segmentos de población en situación de riesgo de vulneración de los derechos humanos - 2 </vt:lpstr>
      <vt:lpstr>Presentación: Grupos o segmentos de población en situación de riesgo de vulneración de los derechos humanos - 3 </vt:lpstr>
      <vt:lpstr>Presentación: Grupos o segmentos de población en situación de riesgo de vulneración de los derechos humanos - 4 </vt:lpstr>
      <vt:lpstr>Presentación: Grupos o segmentos de población en situación de riesgo de vulneración de los derechos humanos - 5 </vt:lpstr>
      <vt:lpstr>Presentación: Grupos o segmentos de población en situación de riesgo de vulneración de los derechos humanos - 6 </vt:lpstr>
      <vt:lpstr>Presentación: Grupos o segmentos de población en situación de riesgo de vulneración de los derechos humanos - 7 </vt:lpstr>
      <vt:lpstr>Presentación: Grupos o segmentos de población en situación de riesgo de vulneración de los derechos humanos - 8 </vt:lpstr>
      <vt:lpstr>Presentación: Grupos o segmentos de población en situación de riesgo de vulneración de los derechos humanos - 9 </vt:lpstr>
      <vt:lpstr>Presentación: Grupos o segmentos de población en situación de riesgo de vulneración de los derechos humanos - 10</vt:lpstr>
      <vt:lpstr>Presentación: Grupos o segmentos de población en situación de riesgo de vulneración de los derechos humanos - 11</vt:lpstr>
      <vt:lpstr>Presentación: Grupos o segmentos de población en situación de riesgo de vulneración de los derechos humanos - 12</vt:lpstr>
      <vt:lpstr>Presentación: Grupos o segmentos de población en situación de riesgo de vulneración de los derechos humanos - 13 </vt:lpstr>
      <vt:lpstr>Presentación: Grupos o segmentos de población en situación de riesgo de vulneración de los derechos humanos - 14</vt:lpstr>
      <vt:lpstr>Presentación: Grupos o segmentos de población en situación de riesgo de vulneración de los derechos humanos - 15 </vt:lpstr>
      <vt:lpstr>Tema 6. Consecuencias de la vulneración de los derechos humanos</vt:lpstr>
      <vt:lpstr>Ejercicio 6.1: Identificar ejemplos de vulneraciones de los derechos humanos </vt:lpstr>
      <vt:lpstr>Presentación: Grupos que a menudo son objeto de vulneraciones de los derechos humanos - 1</vt:lpstr>
      <vt:lpstr>Presentación: Grupos que a menudo son objeto de vulneraciones de los derechos humanos - 2</vt:lpstr>
      <vt:lpstr>Presentación: Grupos que a menudo son objeto de vulneraciones de los derechos humanos - 3</vt:lpstr>
      <vt:lpstr>Presentación: Grupos que a menudo son objeto de vulneraciones de los derechos humanos - 4</vt:lpstr>
      <vt:lpstr>Presentación: Grupos que a menudo son objeto de vulneraciones de los derechos humanos - 5</vt:lpstr>
      <vt:lpstr>Presentación: Grupos que a menudo son objeto de vulneraciones de los derechos humanos - 6</vt:lpstr>
      <vt:lpstr>Presentación: Grupos que a menudo son objeto de vulneraciones de los derechos humanos - 7</vt:lpstr>
      <vt:lpstr>Presentación: Grupos que a menudo son objeto de vulneraciones de los derechos humanos - 8</vt:lpstr>
      <vt:lpstr>Ejercicio 6.2: Repercusiones de las vulneraciones </vt:lpstr>
      <vt:lpstr>Ejercicio para reflexionar </vt:lpstr>
      <vt:lpstr>Tema 7. Respetar, proteger y ejercer los derechos humanos</vt:lpstr>
      <vt:lpstr>Ejercicio de reflexión del tema anterior - 1 </vt:lpstr>
      <vt:lpstr>Ejercicio de reflexión del tema anterior - 2 </vt:lpstr>
      <vt:lpstr>Ejercicio de reflexión del tema anterior - 3</vt:lpstr>
      <vt:lpstr>Ejercicio de reflexión del tema anterior - 4</vt:lpstr>
      <vt:lpstr>Presentación: Respetar/proteger/actuar - 1 </vt:lpstr>
      <vt:lpstr>Presentación: Respetar/proteger/actuar - 2 </vt:lpstr>
      <vt:lpstr>Tema 8. Empoderar a las personas para defender los derechos humanos</vt:lpstr>
      <vt:lpstr>Ejercicio 8.1: Defender los derechos humanos en salud mental - 1</vt:lpstr>
      <vt:lpstr>Ejercicio 8.1: Defender los derechos humanos en salud mental - 2</vt:lpstr>
      <vt:lpstr>Ejercicio 8.1: Defender los derechos humanos en salud mental - 3</vt:lpstr>
      <vt:lpstr>Ejercicio 8.1: Defender los derechos humanos en salud mental - 4</vt:lpstr>
      <vt:lpstr>Ejercicio 8.1: Defender los derechos humanos en salud mental - 5</vt:lpstr>
      <vt:lpstr>Ejercicio 8.1: Defender los derechos humanos en salud mental - 6</vt:lpstr>
      <vt:lpstr>Ejercicio 8.1: Defender los derechos humanos en salud mental - 7</vt:lpstr>
      <vt:lpstr>Ejercicio 8.1: Defender los derechos humanos en salud mental - 8</vt:lpstr>
      <vt:lpstr>Tema 9. La defensa de los derechos humanos</vt:lpstr>
      <vt:lpstr>Presentación: Luchar por los derechos: defensores de los derechos humanos - 1</vt:lpstr>
      <vt:lpstr>Presentación: Luchar por los derechos: defensores de los derechos humanos - 2</vt:lpstr>
      <vt:lpstr>Presentación: Luchar por los derechos: defensores de los derechos humanos - 3</vt:lpstr>
      <vt:lpstr>Presentación: Luchar por los derechos: defensores de los derechos humanos - 4</vt:lpstr>
      <vt:lpstr>Presentación: Luchar por los derechos: defensores de los derechos humanos - 5</vt:lpstr>
      <vt:lpstr>Presentación: Luchar por los derechos: defensores de los derechos humanos - 6</vt:lpstr>
      <vt:lpstr>Presentación: Luchar por los derechos: defensores de los derechos humanos - 7</vt:lpstr>
      <vt:lpstr>Presentación: Luchar por los derechos: defensores de los derechos humanos - 8</vt:lpstr>
      <vt:lpstr>Presentación: Luchar por los derechos: defensores de los derechos humanos - 9</vt:lpstr>
      <vt:lpstr>Presentación: Luchar por los derechos: defensores de los derechos humanos - 10</vt:lpstr>
      <vt:lpstr>Presentación: Luchar por los derechos: defensores de los derechos humanos - 11</vt:lpstr>
      <vt:lpstr>Presentación: Luchar por los derechos: defensores de los derechos humanos - 12</vt:lpstr>
      <vt:lpstr>Finalizar la formación  - 1 </vt:lpstr>
      <vt:lpstr>Finalizar la formación  - 2 </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Bugs as drugs</dc:title>
  <dc:creator>Julia Faure</dc:creator>
  <cp:lastModifiedBy>Maria José Velasco</cp:lastModifiedBy>
  <cp:revision>199</cp:revision>
  <cp:lastPrinted>2019-10-28T11:52:56Z</cp:lastPrinted>
  <dcterms:created xsi:type="dcterms:W3CDTF">2019-04-14T11:40:43Z</dcterms:created>
  <dcterms:modified xsi:type="dcterms:W3CDTF">2023-03-27T20:39:32Z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ies>
</file>