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sldIdLst>
    <p:sldId id="267" r:id="rId2"/>
    <p:sldId id="534" r:id="rId3"/>
    <p:sldId id="542" r:id="rId4"/>
    <p:sldId id="543" r:id="rId5"/>
    <p:sldId id="544" r:id="rId6"/>
    <p:sldId id="528" r:id="rId7"/>
    <p:sldId id="477" r:id="rId8"/>
    <p:sldId id="408" r:id="rId9"/>
    <p:sldId id="409" r:id="rId10"/>
    <p:sldId id="478" r:id="rId11"/>
    <p:sldId id="410" r:id="rId12"/>
    <p:sldId id="412" r:id="rId13"/>
    <p:sldId id="413" r:id="rId14"/>
    <p:sldId id="480" r:id="rId15"/>
    <p:sldId id="414" r:id="rId16"/>
    <p:sldId id="415" r:id="rId17"/>
    <p:sldId id="416" r:id="rId18"/>
    <p:sldId id="417" r:id="rId19"/>
    <p:sldId id="418" r:id="rId20"/>
    <p:sldId id="419" r:id="rId21"/>
    <p:sldId id="420" r:id="rId22"/>
    <p:sldId id="421" r:id="rId23"/>
    <p:sldId id="481" r:id="rId24"/>
    <p:sldId id="422" r:id="rId25"/>
    <p:sldId id="423" r:id="rId26"/>
    <p:sldId id="424" r:id="rId27"/>
    <p:sldId id="425" r:id="rId28"/>
    <p:sldId id="427" r:id="rId29"/>
    <p:sldId id="428" r:id="rId30"/>
    <p:sldId id="529" r:id="rId31"/>
    <p:sldId id="432" r:id="rId32"/>
    <p:sldId id="433" r:id="rId33"/>
    <p:sldId id="434" r:id="rId34"/>
    <p:sldId id="436" r:id="rId35"/>
    <p:sldId id="437" r:id="rId36"/>
    <p:sldId id="439" r:id="rId37"/>
    <p:sldId id="440" r:id="rId38"/>
    <p:sldId id="441" r:id="rId39"/>
    <p:sldId id="442" r:id="rId40"/>
    <p:sldId id="443" r:id="rId41"/>
    <p:sldId id="482" r:id="rId42"/>
    <p:sldId id="445" r:id="rId43"/>
    <p:sldId id="446" r:id="rId44"/>
    <p:sldId id="444" r:id="rId45"/>
    <p:sldId id="447" r:id="rId46"/>
    <p:sldId id="448" r:id="rId47"/>
    <p:sldId id="429" r:id="rId48"/>
    <p:sldId id="450" r:id="rId49"/>
    <p:sldId id="451" r:id="rId50"/>
    <p:sldId id="453" r:id="rId51"/>
    <p:sldId id="454" r:id="rId52"/>
    <p:sldId id="455" r:id="rId53"/>
    <p:sldId id="456" r:id="rId54"/>
    <p:sldId id="457" r:id="rId55"/>
    <p:sldId id="458" r:id="rId56"/>
    <p:sldId id="459" r:id="rId57"/>
    <p:sldId id="461" r:id="rId58"/>
    <p:sldId id="462" r:id="rId59"/>
    <p:sldId id="464" r:id="rId60"/>
    <p:sldId id="470" r:id="rId61"/>
    <p:sldId id="541" r:id="rId62"/>
    <p:sldId id="539" r:id="rId63"/>
    <p:sldId id="540" r:id="rId64"/>
    <p:sldId id="474" r:id="rId65"/>
    <p:sldId id="475" r:id="rId66"/>
    <p:sldId id="535" r:id="rId67"/>
  </p:sldIdLst>
  <p:sldSz cx="12192000" cy="6858000"/>
  <p:notesSz cx="6888163" cy="10018713"/>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8" autoAdjust="0"/>
    <p:restoredTop sz="95827" autoAdjust="0"/>
  </p:normalViewPr>
  <p:slideViewPr>
    <p:cSldViewPr snapToGrid="0" showGuides="1">
      <p:cViewPr varScale="1">
        <p:scale>
          <a:sx n="110" d="100"/>
          <a:sy n="110" d="100"/>
        </p:scale>
        <p:origin x="258" y="108"/>
      </p:cViewPr>
      <p:guideLst>
        <p:guide orient="horz" pos="2160"/>
        <p:guide pos="3840"/>
      </p:guideLst>
    </p:cSldViewPr>
  </p:slideViewPr>
  <p:notesTextViewPr>
    <p:cViewPr>
      <p:scale>
        <a:sx n="1" d="1"/>
        <a:sy n="1" d="1"/>
      </p:scale>
      <p:origin x="0" y="0"/>
    </p:cViewPr>
  </p:notesTextViewPr>
  <p:sorterViewPr>
    <p:cViewPr>
      <p:scale>
        <a:sx n="100" d="100"/>
        <a:sy n="100" d="100"/>
      </p:scale>
      <p:origin x="0" y="-3402"/>
    </p:cViewPr>
  </p:sorterViewPr>
  <p:notesViewPr>
    <p:cSldViewPr snapToGrid="0" showGuides="1">
      <p:cViewPr varScale="1">
        <p:scale>
          <a:sx n="51" d="100"/>
          <a:sy n="51" d="100"/>
        </p:scale>
        <p:origin x="2964" y="72"/>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x-none"/>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9FFB399-A1F1-4695-888C-223977C3BE0F}" type="datetimeFigureOut">
              <a:rPr lang="x-none" smtClean="0"/>
              <a:t>24/4/2023</a:t>
            </a:fld>
            <a:endParaRPr lang="x-non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x-none"/>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x-none"/>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58AB9F27-5963-4392-885D-38DAE7528896}" type="slidenum">
              <a:rPr lang="x-none" smtClean="0"/>
              <a:t>‹#›</a:t>
            </a:fld>
            <a:endParaRPr lang="x-none"/>
          </a:p>
        </p:txBody>
      </p:sp>
    </p:spTree>
    <p:extLst>
      <p:ext uri="{BB962C8B-B14F-4D97-AF65-F5344CB8AC3E}">
        <p14:creationId xmlns:p14="http://schemas.microsoft.com/office/powerpoint/2010/main" val="107147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d40zY0sEJLY&amp;sns=e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nclusion-ghana.org/resources/brochures/Self%20Help%20Kit.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berta.senad.gov.br/medias/original/201701/20170123-160926-001.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leeds.gov.uk/docs/SupportnetworksPoster.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_ENREF_20"/><Relationship Id="rId5" Type="http://schemas.openxmlformats.org/officeDocument/2006/relationships/hyperlink" Target="#_ENREF_19"/><Relationship Id="rId4" Type="http://schemas.openxmlformats.org/officeDocument/2006/relationships/hyperlink" Target="#_ENREF_18"/></Relationships>
</file>

<file path=ppt/notesSlides/_rels/notesSlide27.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fsn.ie/uploads/research_files/GoodPracticeGuidelinesforPeerLedFamilySupportGroups.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fsn.ie/uploads/research_files/GoodPracticeGuidelinesforPeerLedFamilySupportGroups.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_ENREF_15"/></Relationships>
</file>

<file path=ppt/notesSlides/_rels/notesSlide39.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_ENREF_25"/><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koshishnepal.org/programs/4"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dragoncafe.co.uk/"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theguardian.com/commentisfree/2015/feb/06/mental-health-dragon-cafe-respite-respect"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_ENREF_29"/><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_ENREF_32"/></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_ENREF_1"/><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AB9F27-5963-4392-885D-38DAE7528896}" type="slidenum">
              <a:rPr lang="x-none" smtClean="0"/>
              <a:t>1</a:t>
            </a:fld>
            <a:endParaRPr lang="x-none"/>
          </a:p>
        </p:txBody>
      </p:sp>
    </p:spTree>
    <p:extLst>
      <p:ext uri="{BB962C8B-B14F-4D97-AF65-F5344CB8AC3E}">
        <p14:creationId xmlns:p14="http://schemas.microsoft.com/office/powerpoint/2010/main" val="237330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10</a:t>
            </a:fld>
            <a:endParaRPr lang="x-none"/>
          </a:p>
        </p:txBody>
      </p:sp>
    </p:spTree>
    <p:extLst>
      <p:ext uri="{BB962C8B-B14F-4D97-AF65-F5344CB8AC3E}">
        <p14:creationId xmlns:p14="http://schemas.microsoft.com/office/powerpoint/2010/main" val="1343457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1505"/>
            <a:ext cx="5510530" cy="4887759"/>
          </a:xfrm>
        </p:spPr>
        <p:txBody>
          <a:bodyPr/>
          <a:lstStyle/>
          <a:p>
            <a:pPr>
              <a:buSzPts val="1600"/>
            </a:pPr>
            <a:r>
              <a:rPr lang="en-GB" b="1" dirty="0">
                <a:latin typeface="Calibri" panose="020F0502020204030204" pitchFamily="34" charset="0"/>
                <a:ea typeface="SimSun" panose="02010600030101010101" pitchFamily="2" charset="-122"/>
                <a:cs typeface="Arial" panose="020B0604020202020204" pitchFamily="34" charset="0"/>
              </a:rPr>
              <a:t>What are peer support groups? </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groups bring together people who have similar concerns so they can explore solutions to overcome shared challenges and feel supported by others who have had similar experiences and who may better understand each other’s situation.</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groups may be considered by group members as alternatives to, or complementary to, traditional mental health and social services.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They are run </a:t>
            </a:r>
            <a:r>
              <a:rPr lang="en-GB" i="1" u="sng" dirty="0">
                <a:solidFill>
                  <a:srgbClr val="000000"/>
                </a:solidFill>
                <a:latin typeface="Calibri" panose="020F0502020204030204" pitchFamily="34" charset="0"/>
                <a:ea typeface="SimSun" panose="02010600030101010101" pitchFamily="2" charset="-122"/>
                <a:cs typeface="Arial" panose="020B0604020202020204" pitchFamily="34" charset="0"/>
              </a:rPr>
              <a:t>by</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members </a:t>
            </a:r>
            <a:r>
              <a:rPr lang="en-GB" i="1" u="sng" dirty="0">
                <a:solidFill>
                  <a:srgbClr val="000000"/>
                </a:solidFill>
                <a:latin typeface="Calibri" panose="020F0502020204030204" pitchFamily="34" charset="0"/>
                <a:ea typeface="SimSun" panose="02010600030101010101" pitchFamily="2" charset="-122"/>
                <a:cs typeface="Arial" panose="020B0604020202020204" pitchFamily="34" charset="0"/>
              </a:rPr>
              <a:t>for</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members so the priorities are directly based on their needs and preferences.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groups should ideally be independent from mental health services, although some services may facilitate and encourage the creation of peer support groups.</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groups also allow members to benefit from naturally occurring social support and networks in the community in order to form unique relationships that may not otherwise have been possible.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Sometimes peer support groups may gradually expand their scope to include other activities (e.g. income-generation activities, advocacy) that make them harder to define.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11</a:t>
            </a:fld>
            <a:endParaRPr lang="x-none"/>
          </a:p>
        </p:txBody>
      </p:sp>
    </p:spTree>
    <p:extLst>
      <p:ext uri="{BB962C8B-B14F-4D97-AF65-F5344CB8AC3E}">
        <p14:creationId xmlns:p14="http://schemas.microsoft.com/office/powerpoint/2010/main" val="183256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12</a:t>
            </a:fld>
            <a:endParaRPr lang="x-none"/>
          </a:p>
        </p:txBody>
      </p:sp>
    </p:spTree>
    <p:extLst>
      <p:ext uri="{BB962C8B-B14F-4D97-AF65-F5344CB8AC3E}">
        <p14:creationId xmlns:p14="http://schemas.microsoft.com/office/powerpoint/2010/main" val="340013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8AB9F27-5963-4392-885D-38DAE7528896}" type="slidenum">
              <a:rPr lang="x-none" smtClean="0"/>
              <a:t>13</a:t>
            </a:fld>
            <a:endParaRPr lang="x-none"/>
          </a:p>
        </p:txBody>
      </p:sp>
    </p:spTree>
    <p:extLst>
      <p:ext uri="{BB962C8B-B14F-4D97-AF65-F5344CB8AC3E}">
        <p14:creationId xmlns:p14="http://schemas.microsoft.com/office/powerpoint/2010/main" val="273962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14</a:t>
            </a:fld>
            <a:endParaRPr lang="x-none"/>
          </a:p>
        </p:txBody>
      </p:sp>
    </p:spTree>
    <p:extLst>
      <p:ext uri="{BB962C8B-B14F-4D97-AF65-F5344CB8AC3E}">
        <p14:creationId xmlns:p14="http://schemas.microsoft.com/office/powerpoint/2010/main" val="146379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8AB9F27-5963-4392-885D-38DAE7528896}" type="slidenum">
              <a:rPr lang="x-none" smtClean="0"/>
              <a:t>15</a:t>
            </a:fld>
            <a:endParaRPr lang="x-none"/>
          </a:p>
        </p:txBody>
      </p:sp>
      <p:graphicFrame>
        <p:nvGraphicFramePr>
          <p:cNvPr id="10" name="Table 9">
            <a:extLst>
              <a:ext uri="{FF2B5EF4-FFF2-40B4-BE49-F238E27FC236}">
                <a16:creationId xmlns:a16="http://schemas.microsoft.com/office/drawing/2014/main" id="{B544AECB-B6CF-4EB4-AA7B-FDB84790A85D}"/>
              </a:ext>
            </a:extLst>
          </p:cNvPr>
          <p:cNvGraphicFramePr>
            <a:graphicFrameLocks noGrp="1"/>
          </p:cNvGraphicFramePr>
          <p:nvPr/>
        </p:nvGraphicFramePr>
        <p:xfrm>
          <a:off x="568273" y="5009356"/>
          <a:ext cx="5751616" cy="2194560"/>
        </p:xfrm>
        <a:graphic>
          <a:graphicData uri="http://schemas.openxmlformats.org/drawingml/2006/table">
            <a:tbl>
              <a:tblPr firstRow="1" firstCol="1" bandRow="1"/>
              <a:tblGrid>
                <a:gridCol w="5751616">
                  <a:extLst>
                    <a:ext uri="{9D8B030D-6E8A-4147-A177-3AD203B41FA5}">
                      <a16:colId xmlns:a16="http://schemas.microsoft.com/office/drawing/2014/main" val="231679136"/>
                    </a:ext>
                  </a:extLst>
                </a:gridCol>
              </a:tblGrid>
              <a:tr h="2020440">
                <a:tc>
                  <a:txBody>
                    <a:bodyPr/>
                    <a:lstStyle/>
                    <a:p>
                      <a:pPr marL="0" marR="0" algn="just">
                        <a:spcBef>
                          <a:spcPts val="0"/>
                        </a:spcBef>
                        <a:spcAft>
                          <a:spcPts val="0"/>
                        </a:spcAft>
                      </a:pPr>
                      <a:r>
                        <a:rPr lang="en-GB" sz="12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0" marR="0" algn="just">
                        <a:spcBef>
                          <a:spcPts val="0"/>
                        </a:spcBef>
                        <a:spcAft>
                          <a:spcPts val="0"/>
                        </a:spcAft>
                      </a:pPr>
                      <a:r>
                        <a:rPr lang="en-GB" sz="12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Experience of  peer support group Mental Health Peer Support Champions, Uganda, 2013</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0" marR="0" algn="just">
                        <a:spcBef>
                          <a:spcPts val="0"/>
                        </a:spcBef>
                        <a:spcAft>
                          <a:spcPts val="0"/>
                        </a:spcAft>
                      </a:pPr>
                      <a:r>
                        <a:rPr lang="en-GB" sz="12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171450" marR="0" indent="-171450" algn="just">
                        <a:spcBef>
                          <a:spcPts val="0"/>
                        </a:spcBef>
                        <a:spcAft>
                          <a:spcPts val="0"/>
                        </a:spcAft>
                        <a:buFont typeface="Arial" panose="020B0604020202020204" pitchFamily="34" charset="0"/>
                        <a:buChar char="•"/>
                      </a:pPr>
                      <a:r>
                        <a:rPr lang="en-GB" sz="12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In Uganda, </a:t>
                      </a:r>
                      <a:r>
                        <a:rPr lang="en-GB" sz="1200" dirty="0" err="1">
                          <a:solidFill>
                            <a:srgbClr val="000000"/>
                          </a:solidFill>
                          <a:effectLst/>
                          <a:latin typeface="Calibri" panose="020F0502020204030204" pitchFamily="34" charset="0"/>
                          <a:ea typeface="SimSun" panose="02010600030101010101" pitchFamily="2" charset="-122"/>
                          <a:cs typeface="Arial" panose="020B0604020202020204" pitchFamily="34" charset="0"/>
                        </a:rPr>
                        <a:t>HeartSounds</a:t>
                      </a:r>
                      <a:r>
                        <a:rPr lang="en-GB" sz="12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 Peer Support programme provides training for peer support workers “who are empowered to take an active role in the provision of mental health care by supporting and advising fellow service users and their families” (1). </a:t>
                      </a:r>
                    </a:p>
                    <a:p>
                      <a:pPr marL="171450" marR="0" indent="-171450" algn="just">
                        <a:spcBef>
                          <a:spcPts val="0"/>
                        </a:spcBef>
                        <a:spcAft>
                          <a:spcPts val="0"/>
                        </a:spcAft>
                        <a:buFont typeface="Arial" panose="020B0604020202020204" pitchFamily="34" charset="0"/>
                        <a:buChar char="•"/>
                      </a:pPr>
                      <a:r>
                        <a:rPr lang="en-GB" sz="12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The video link below shows peer support workers and those who are being supported giving their points of view of about this process (2).</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0" marR="0" algn="just">
                        <a:spcBef>
                          <a:spcPts val="0"/>
                        </a:spcBef>
                        <a:spcAft>
                          <a:spcPts val="0"/>
                        </a:spcAft>
                      </a:pPr>
                      <a:r>
                        <a:rPr lang="en-GB" sz="12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0" marR="0" algn="just">
                        <a:spcBef>
                          <a:spcPts val="0"/>
                        </a:spcBef>
                        <a:spcAft>
                          <a:spcPts val="0"/>
                        </a:spcAft>
                      </a:pPr>
                      <a:r>
                        <a:rPr lang="en-GB" sz="12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See: </a:t>
                      </a:r>
                      <a:r>
                        <a:rPr lang="en-GB" sz="1200" b="1" u="sng" dirty="0">
                          <a:solidFill>
                            <a:srgbClr val="0000FF"/>
                          </a:solidFill>
                          <a:effectLst/>
                          <a:latin typeface="Calibri" panose="020F0502020204030204" pitchFamily="34" charset="0"/>
                          <a:ea typeface="SimSun" panose="02010600030101010101" pitchFamily="2" charset="-122"/>
                          <a:cs typeface="Arial" panose="020B0604020202020204" pitchFamily="34" charset="0"/>
                          <a:hlinkClick r:id="rId3"/>
                        </a:rPr>
                        <a:t>https://www.youtube.com/watch?v=d40zY0sEJLY&amp;sns=em</a:t>
                      </a:r>
                      <a:r>
                        <a:rPr lang="en-GB" sz="12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0" marR="0" algn="just">
                        <a:spcBef>
                          <a:spcPts val="0"/>
                        </a:spcBef>
                        <a:spcAft>
                          <a:spcPts val="0"/>
                        </a:spcAft>
                      </a:pPr>
                      <a:r>
                        <a:rPr lang="en-US" sz="12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endParaRPr lang="x-none" sz="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882" marR="68882" marT="0" marB="0">
                    <a:lnL>
                      <a:noFill/>
                    </a:lnL>
                    <a:lnR>
                      <a:noFill/>
                    </a:lnR>
                    <a:lnT>
                      <a:noFill/>
                    </a:lnT>
                    <a:lnB>
                      <a:noFill/>
                    </a:lnB>
                    <a:noFill/>
                  </a:tcPr>
                </a:tc>
                <a:extLst>
                  <a:ext uri="{0D108BD9-81ED-4DB2-BD59-A6C34878D82A}">
                    <a16:rowId xmlns:a16="http://schemas.microsoft.com/office/drawing/2014/main" val="140723843"/>
                  </a:ext>
                </a:extLst>
              </a:tr>
            </a:tbl>
          </a:graphicData>
        </a:graphic>
      </p:graphicFrame>
      <p:sp>
        <p:nvSpPr>
          <p:cNvPr id="3" name="Notes Placeholder 2">
            <a:extLst>
              <a:ext uri="{FF2B5EF4-FFF2-40B4-BE49-F238E27FC236}">
                <a16:creationId xmlns:a16="http://schemas.microsoft.com/office/drawing/2014/main" id="{88A7DD65-C365-D947-9D18-4D59E2C00A1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801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benefits of group peer support are wide-ranging. They can include: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the provision of a safe environment to freely express and share emotions and thoughts about one’s current situation and challenges;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81137"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sharing of information and experiences and learning from others in similar situations that can help provide ideas and solutions to overcome challenges and promote hope and recovery;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81137"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the opportunity to build new relationships and to strengthen social support networks, helping to reduce isolation and feelings of loneliness;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81137"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sharing of knowledge about available community resources and practical support to help group members access resources and support (e.g. helping others complete administrative procedures to access social and disability benefits, employment programmes etc.);</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81137"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contributing to overall health and well-being.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algn="just"/>
            <a:r>
              <a:rPr lang="en-GB" baseline="300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16</a:t>
            </a:fld>
            <a:endParaRPr lang="x-none"/>
          </a:p>
        </p:txBody>
      </p:sp>
    </p:spTree>
    <p:extLst>
      <p:ext uri="{BB962C8B-B14F-4D97-AF65-F5344CB8AC3E}">
        <p14:creationId xmlns:p14="http://schemas.microsoft.com/office/powerpoint/2010/main" val="191898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many forms of exclusion and stigmatization that people can face – related, for instance, to disability, gender, sexual orientation etc. – can be mitigated within peer support groups.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safe space that peer support groups can provide contributes to the empowerment and resilience of those involved. </a:t>
            </a: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17</a:t>
            </a:fld>
            <a:endParaRPr lang="x-none"/>
          </a:p>
        </p:txBody>
      </p:sp>
    </p:spTree>
    <p:extLst>
      <p:ext uri="{BB962C8B-B14F-4D97-AF65-F5344CB8AC3E}">
        <p14:creationId xmlns:p14="http://schemas.microsoft.com/office/powerpoint/2010/main" val="2561645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252538"/>
            <a:ext cx="5251450" cy="2954337"/>
          </a:xfrm>
        </p:spPr>
      </p:sp>
      <p:sp>
        <p:nvSpPr>
          <p:cNvPr id="4" name="Slide Number Placeholder 3"/>
          <p:cNvSpPr>
            <a:spLocks noGrp="1"/>
          </p:cNvSpPr>
          <p:nvPr>
            <p:ph type="sldNum" sz="quarter" idx="5"/>
          </p:nvPr>
        </p:nvSpPr>
        <p:spPr/>
        <p:txBody>
          <a:bodyPr/>
          <a:lstStyle/>
          <a:p>
            <a:fld id="{58AB9F27-5963-4392-885D-38DAE7528896}" type="slidenum">
              <a:rPr lang="x-none" smtClean="0"/>
              <a:t>18</a:t>
            </a:fld>
            <a:endParaRPr lang="x-none"/>
          </a:p>
        </p:txBody>
      </p:sp>
      <p:sp>
        <p:nvSpPr>
          <p:cNvPr id="6" name="Notes Placeholder 5">
            <a:extLst>
              <a:ext uri="{FF2B5EF4-FFF2-40B4-BE49-F238E27FC236}">
                <a16:creationId xmlns:a16="http://schemas.microsoft.com/office/drawing/2014/main" id="{6985B946-C05B-445E-A36D-2A50410F9AB3}"/>
              </a:ext>
            </a:extLst>
          </p:cNvPr>
          <p:cNvSpPr>
            <a:spLocks noGrp="1"/>
          </p:cNvSpPr>
          <p:nvPr>
            <p:ph type="body" sz="quarter" idx="3"/>
          </p:nvPr>
        </p:nvSpPr>
        <p:spPr>
          <a:noFill/>
        </p:spPr>
        <p:txBody>
          <a:bodyPr/>
          <a:lstStyle/>
          <a:p>
            <a:pPr marL="0" marR="0" lvl="0" indent="0" algn="l" defTabSz="966064" rtl="0" eaLnBrk="1" fontAlgn="auto" latinLnBrk="0" hangingPunct="1">
              <a:lnSpc>
                <a:spcPct val="100000"/>
              </a:lnSpc>
              <a:spcBef>
                <a:spcPts val="0"/>
              </a:spcBef>
              <a:spcAft>
                <a:spcPts val="0"/>
              </a:spcAft>
              <a:buClrTx/>
              <a:buSzTx/>
              <a:buFontTx/>
              <a:buNone/>
              <a:tabLst/>
              <a:defRPr/>
            </a:pPr>
            <a:r>
              <a:rPr lang="en-GB" dirty="0">
                <a:solidFill>
                  <a:srgbClr val="000000"/>
                </a:solidFill>
                <a:ea typeface="SimSun" panose="02010600030101010101" pitchFamily="2" charset="-122"/>
                <a:cs typeface="Arial" panose="020B0604020202020204" pitchFamily="34" charset="0"/>
              </a:rPr>
              <a:t>Some of the benefits of peer support groups are highlighted in the examples in this slides.</a:t>
            </a:r>
            <a:endParaRPr lang="x-none" dirty="0">
              <a:solidFill>
                <a:srgbClr val="000000"/>
              </a:solidFill>
              <a:ea typeface="SimSun" panose="02010600030101010101" pitchFamily="2" charset="-122"/>
              <a:cs typeface="Arial" panose="020B0604020202020204" pitchFamily="34" charset="0"/>
            </a:endParaRPr>
          </a:p>
          <a:p>
            <a:pPr defTabSz="966064">
              <a:defRPr/>
            </a:pPr>
            <a:endParaRPr lang="en-US" sz="1300" dirty="0">
              <a:solidFill>
                <a:srgbClr val="FF0000"/>
              </a:solidFill>
            </a:endParaRPr>
          </a:p>
          <a:p>
            <a:pPr defTabSz="966064">
              <a:defRPr/>
            </a:pPr>
            <a:r>
              <a:rPr lang="en-GB" sz="1300" dirty="0"/>
              <a:t>Inclusion Ghana. Self help kit. Forming and maintaining a parent self help group: a discussion guide for parents / caregivers of persons with intellectual disabilities. </a:t>
            </a:r>
            <a:r>
              <a:rPr lang="es-US" sz="1300" dirty="0"/>
              <a:t>Ghana: </a:t>
            </a:r>
            <a:r>
              <a:rPr lang="es-US" sz="1300" dirty="0" err="1"/>
              <a:t>Inclusion</a:t>
            </a:r>
            <a:r>
              <a:rPr lang="es-US" sz="1300" dirty="0"/>
              <a:t> Ghana. (</a:t>
            </a:r>
            <a:r>
              <a:rPr lang="es-US" sz="1300" u="sng" dirty="0">
                <a:hlinkClick r:id="rId3"/>
              </a:rPr>
              <a:t>http://inclusion-ghana.org/resources/brochures/Self%20Help%20Kit.pdf</a:t>
            </a:r>
            <a:r>
              <a:rPr lang="es-US" sz="1300" dirty="0"/>
              <a:t>, </a:t>
            </a:r>
            <a:r>
              <a:rPr lang="es-US" sz="1300" dirty="0" err="1"/>
              <a:t>accessed</a:t>
            </a:r>
            <a:r>
              <a:rPr lang="es-US" sz="1300" dirty="0"/>
              <a:t> 20 </a:t>
            </a:r>
            <a:r>
              <a:rPr lang="es-US" sz="1300" dirty="0" err="1"/>
              <a:t>November</a:t>
            </a:r>
            <a:r>
              <a:rPr lang="es-US" sz="1300" dirty="0"/>
              <a:t> 2018).</a:t>
            </a:r>
            <a:endParaRPr lang="en-GB" sz="1300" dirty="0"/>
          </a:p>
          <a:p>
            <a:pPr defTabSz="966064">
              <a:defRPr/>
            </a:pPr>
            <a:endParaRPr lang="en-GB" sz="1300" dirty="0">
              <a:solidFill>
                <a:srgbClr val="FF0000"/>
              </a:solidFill>
            </a:endParaRPr>
          </a:p>
          <a:p>
            <a:endParaRPr lang="en-GB" dirty="0"/>
          </a:p>
        </p:txBody>
      </p:sp>
    </p:spTree>
    <p:extLst>
      <p:ext uri="{BB962C8B-B14F-4D97-AF65-F5344CB8AC3E}">
        <p14:creationId xmlns:p14="http://schemas.microsoft.com/office/powerpoint/2010/main" val="962670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1252538"/>
            <a:ext cx="4117975" cy="2317750"/>
          </a:xfrm>
        </p:spPr>
      </p:sp>
      <p:sp>
        <p:nvSpPr>
          <p:cNvPr id="4" name="Slide Number Placeholder 3"/>
          <p:cNvSpPr>
            <a:spLocks noGrp="1"/>
          </p:cNvSpPr>
          <p:nvPr>
            <p:ph type="sldNum" sz="quarter" idx="5"/>
          </p:nvPr>
        </p:nvSpPr>
        <p:spPr/>
        <p:txBody>
          <a:bodyPr/>
          <a:lstStyle/>
          <a:p>
            <a:fld id="{58AB9F27-5963-4392-885D-38DAE7528896}" type="slidenum">
              <a:rPr lang="x-none" smtClean="0"/>
              <a:t>19</a:t>
            </a:fld>
            <a:endParaRPr lang="x-none"/>
          </a:p>
        </p:txBody>
      </p:sp>
      <p:sp>
        <p:nvSpPr>
          <p:cNvPr id="6" name="Notes Placeholder 5">
            <a:extLst>
              <a:ext uri="{FF2B5EF4-FFF2-40B4-BE49-F238E27FC236}">
                <a16:creationId xmlns:a16="http://schemas.microsoft.com/office/drawing/2014/main" id="{026A5305-142E-4339-BEDD-63B0083703F4}"/>
              </a:ext>
            </a:extLst>
          </p:cNvPr>
          <p:cNvSpPr>
            <a:spLocks noGrp="1"/>
          </p:cNvSpPr>
          <p:nvPr>
            <p:ph type="body" sz="quarter" idx="3"/>
          </p:nvPr>
        </p:nvSpPr>
        <p:spPr>
          <a:xfrm>
            <a:off x="688817" y="3971925"/>
            <a:ext cx="5510530" cy="4794449"/>
          </a:xfrm>
          <a:noFill/>
        </p:spPr>
        <p:txBody>
          <a:bodyPr/>
          <a:lstStyle/>
          <a:p>
            <a:r>
              <a:rPr lang="es-US" dirty="0">
                <a:latin typeface="Calibri" panose="020F0502020204030204" pitchFamily="34" charset="0"/>
                <a:ea typeface="Calibri" panose="020F0502020204030204" pitchFamily="34" charset="0"/>
                <a:cs typeface="Arial" panose="020B0604020202020204" pitchFamily="34" charset="0"/>
              </a:rPr>
              <a:t>Vasconcelos E, </a:t>
            </a:r>
            <a:r>
              <a:rPr lang="es-US" dirty="0" err="1">
                <a:latin typeface="Calibri" panose="020F0502020204030204" pitchFamily="34" charset="0"/>
                <a:ea typeface="Calibri" panose="020F0502020204030204" pitchFamily="34" charset="0"/>
                <a:cs typeface="Arial" panose="020B0604020202020204" pitchFamily="34" charset="0"/>
              </a:rPr>
              <a:t>Lotfi</a:t>
            </a:r>
            <a:r>
              <a:rPr lang="es-US" dirty="0">
                <a:latin typeface="Calibri" panose="020F0502020204030204" pitchFamily="34" charset="0"/>
                <a:ea typeface="Calibri" panose="020F0502020204030204" pitchFamily="34" charset="0"/>
                <a:cs typeface="Arial" panose="020B0604020202020204" pitchFamily="34" charset="0"/>
              </a:rPr>
              <a:t> G, </a:t>
            </a:r>
            <a:r>
              <a:rPr lang="es-US" dirty="0" err="1">
                <a:latin typeface="Calibri" panose="020F0502020204030204" pitchFamily="34" charset="0"/>
                <a:ea typeface="Calibri" panose="020F0502020204030204" pitchFamily="34" charset="0"/>
                <a:cs typeface="Arial" panose="020B0604020202020204" pitchFamily="34" charset="0"/>
              </a:rPr>
              <a:t>Braz</a:t>
            </a:r>
            <a:r>
              <a:rPr lang="es-US" dirty="0">
                <a:latin typeface="Calibri" panose="020F0502020204030204" pitchFamily="34" charset="0"/>
                <a:ea typeface="Calibri" panose="020F0502020204030204" pitchFamily="34" charset="0"/>
                <a:cs typeface="Arial" panose="020B0604020202020204" pitchFamily="34" charset="0"/>
              </a:rPr>
              <a:t> R, Di Lorenzo R, Rangel Reis T. </a:t>
            </a:r>
            <a:r>
              <a:rPr lang="es-US" dirty="0" err="1">
                <a:latin typeface="Calibri" panose="020F0502020204030204" pitchFamily="34" charset="0"/>
                <a:ea typeface="Calibri" panose="020F0502020204030204" pitchFamily="34" charset="0"/>
                <a:cs typeface="Arial" panose="020B0604020202020204" pitchFamily="34" charset="0"/>
              </a:rPr>
              <a:t>Cartilha</a:t>
            </a:r>
            <a:r>
              <a:rPr lang="es-US" dirty="0">
                <a:latin typeface="Calibri" panose="020F0502020204030204" pitchFamily="34" charset="0"/>
                <a:ea typeface="Calibri" panose="020F0502020204030204" pitchFamily="34" charset="0"/>
                <a:cs typeface="Arial" panose="020B0604020202020204" pitchFamily="34" charset="0"/>
              </a:rPr>
              <a:t> [de] </a:t>
            </a:r>
            <a:r>
              <a:rPr lang="es-US" dirty="0" err="1">
                <a:latin typeface="Calibri" panose="020F0502020204030204" pitchFamily="34" charset="0"/>
                <a:ea typeface="Calibri" panose="020F0502020204030204" pitchFamily="34" charset="0"/>
                <a:cs typeface="Arial" panose="020B0604020202020204" pitchFamily="34" charset="0"/>
              </a:rPr>
              <a:t>ajuda</a:t>
            </a:r>
            <a:r>
              <a:rPr lang="es-US" dirty="0">
                <a:latin typeface="Calibri" panose="020F0502020204030204" pitchFamily="34" charset="0"/>
                <a:ea typeface="Calibri" panose="020F0502020204030204" pitchFamily="34" charset="0"/>
                <a:cs typeface="Arial" panose="020B0604020202020204" pitchFamily="34" charset="0"/>
              </a:rPr>
              <a:t> e suporte </a:t>
            </a:r>
            <a:r>
              <a:rPr lang="es-US" dirty="0" err="1">
                <a:latin typeface="Calibri" panose="020F0502020204030204" pitchFamily="34" charset="0"/>
                <a:ea typeface="Calibri" panose="020F0502020204030204" pitchFamily="34" charset="0"/>
                <a:cs typeface="Arial" panose="020B0604020202020204" pitchFamily="34" charset="0"/>
              </a:rPr>
              <a:t>mútuos</a:t>
            </a:r>
            <a:r>
              <a:rPr lang="es-US" dirty="0">
                <a:latin typeface="Calibri" panose="020F0502020204030204" pitchFamily="34" charset="0"/>
                <a:ea typeface="Calibri" panose="020F0502020204030204" pitchFamily="34" charset="0"/>
                <a:cs typeface="Arial" panose="020B0604020202020204" pitchFamily="34" charset="0"/>
              </a:rPr>
              <a:t> em </a:t>
            </a:r>
            <a:r>
              <a:rPr lang="es-US" dirty="0" err="1">
                <a:latin typeface="Calibri" panose="020F0502020204030204" pitchFamily="34" charset="0"/>
                <a:ea typeface="Calibri" panose="020F0502020204030204" pitchFamily="34" charset="0"/>
                <a:cs typeface="Arial" panose="020B0604020202020204" pitchFamily="34" charset="0"/>
              </a:rPr>
              <a:t>saúde</a:t>
            </a:r>
            <a:r>
              <a:rPr lang="es-US" dirty="0">
                <a:latin typeface="Calibri" panose="020F0502020204030204" pitchFamily="34" charset="0"/>
                <a:ea typeface="Calibri" panose="020F0502020204030204" pitchFamily="34" charset="0"/>
                <a:cs typeface="Arial" panose="020B0604020202020204" pitchFamily="34" charset="0"/>
              </a:rPr>
              <a:t> mental: para participantes de grupos. Rio de Janeiro: Escola do </a:t>
            </a:r>
            <a:r>
              <a:rPr lang="es-US" dirty="0" err="1">
                <a:latin typeface="Calibri" panose="020F0502020204030204" pitchFamily="34" charset="0"/>
                <a:ea typeface="Calibri" panose="020F0502020204030204" pitchFamily="34" charset="0"/>
                <a:cs typeface="Arial" panose="020B0604020202020204" pitchFamily="34" charset="0"/>
              </a:rPr>
              <a:t>Serviço</a:t>
            </a:r>
            <a:r>
              <a:rPr lang="es-US" dirty="0">
                <a:latin typeface="Calibri" panose="020F0502020204030204" pitchFamily="34" charset="0"/>
                <a:ea typeface="Calibri" panose="020F0502020204030204" pitchFamily="34" charset="0"/>
                <a:cs typeface="Arial" panose="020B0604020202020204" pitchFamily="34" charset="0"/>
              </a:rPr>
              <a:t> Social da UFRJ. </a:t>
            </a:r>
            <a:r>
              <a:rPr lang="es-US" dirty="0" err="1">
                <a:latin typeface="Calibri" panose="020F0502020204030204" pitchFamily="34" charset="0"/>
                <a:ea typeface="Calibri" panose="020F0502020204030204" pitchFamily="34" charset="0"/>
                <a:cs typeface="Arial" panose="020B0604020202020204" pitchFamily="34" charset="0"/>
              </a:rPr>
              <a:t>Brasília</a:t>
            </a:r>
            <a:r>
              <a:rPr lang="es-US" dirty="0">
                <a:latin typeface="Calibri" panose="020F0502020204030204" pitchFamily="34" charset="0"/>
                <a:ea typeface="Calibri" panose="020F0502020204030204" pitchFamily="34" charset="0"/>
                <a:cs typeface="Arial" panose="020B0604020202020204" pitchFamily="34" charset="0"/>
              </a:rPr>
              <a:t>: </a:t>
            </a:r>
            <a:r>
              <a:rPr lang="es-US" dirty="0" err="1">
                <a:latin typeface="Calibri" panose="020F0502020204030204" pitchFamily="34" charset="0"/>
                <a:ea typeface="Calibri" panose="020F0502020204030204" pitchFamily="34" charset="0"/>
                <a:cs typeface="Arial" panose="020B0604020202020204" pitchFamily="34" charset="0"/>
              </a:rPr>
              <a:t>Ministério</a:t>
            </a:r>
            <a:r>
              <a:rPr lang="es-US" dirty="0">
                <a:latin typeface="Calibri" panose="020F0502020204030204" pitchFamily="34" charset="0"/>
                <a:ea typeface="Calibri" panose="020F0502020204030204" pitchFamily="34" charset="0"/>
                <a:cs typeface="Arial" panose="020B0604020202020204" pitchFamily="34" charset="0"/>
              </a:rPr>
              <a:t> da </a:t>
            </a:r>
            <a:r>
              <a:rPr lang="es-US" dirty="0" err="1">
                <a:latin typeface="Calibri" panose="020F0502020204030204" pitchFamily="34" charset="0"/>
                <a:ea typeface="Calibri" panose="020F0502020204030204" pitchFamily="34" charset="0"/>
                <a:cs typeface="Arial" panose="020B0604020202020204" pitchFamily="34" charset="0"/>
              </a:rPr>
              <a:t>Saúde</a:t>
            </a:r>
            <a:r>
              <a:rPr lang="es-US" dirty="0">
                <a:latin typeface="Calibri" panose="020F0502020204030204" pitchFamily="34" charset="0"/>
                <a:ea typeface="Calibri" panose="020F0502020204030204" pitchFamily="34" charset="0"/>
                <a:cs typeface="Arial" panose="020B0604020202020204" pitchFamily="34" charset="0"/>
              </a:rPr>
              <a:t>, Fundo Nacional de </a:t>
            </a:r>
            <a:r>
              <a:rPr lang="es-US" dirty="0" err="1">
                <a:latin typeface="Calibri" panose="020F0502020204030204" pitchFamily="34" charset="0"/>
                <a:ea typeface="Calibri" panose="020F0502020204030204" pitchFamily="34" charset="0"/>
                <a:cs typeface="Arial" panose="020B0604020202020204" pitchFamily="34" charset="0"/>
              </a:rPr>
              <a:t>Saúde</a:t>
            </a:r>
            <a:r>
              <a:rPr lang="es-US" dirty="0">
                <a:latin typeface="Calibri" panose="020F0502020204030204" pitchFamily="34" charset="0"/>
                <a:ea typeface="Calibri" panose="020F0502020204030204" pitchFamily="34" charset="0"/>
                <a:cs typeface="Arial" panose="020B0604020202020204" pitchFamily="34" charset="0"/>
              </a:rPr>
              <a:t>; 2013. </a:t>
            </a:r>
            <a:r>
              <a:rPr lang="en-GB" dirty="0">
                <a:latin typeface="Calibri" panose="020F0502020204030204" pitchFamily="34" charset="0"/>
                <a:ea typeface="Calibri" panose="020F0502020204030204" pitchFamily="34" charset="0"/>
                <a:cs typeface="Arial" panose="020B0604020202020204" pitchFamily="34" charset="0"/>
              </a:rPr>
              <a:t>(</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http://www.aberta.senad.gov.br/medias/original/201701/20170123-160926-001.pdf</a:t>
            </a:r>
            <a:r>
              <a:rPr lang="en-GB" dirty="0">
                <a:latin typeface="Calibri" panose="020F0502020204030204" pitchFamily="34" charset="0"/>
                <a:ea typeface="Calibri" panose="020F0502020204030204" pitchFamily="34" charset="0"/>
                <a:cs typeface="Arial" panose="020B0604020202020204" pitchFamily="34" charset="0"/>
              </a:rPr>
              <a:t>, accessed 19 April 2018).</a:t>
            </a:r>
            <a:endParaRPr lang="en-GB" dirty="0">
              <a:solidFill>
                <a:srgbClr val="FF0000"/>
              </a:solidFill>
            </a:endParaRPr>
          </a:p>
        </p:txBody>
      </p:sp>
    </p:spTree>
    <p:extLst>
      <p:ext uri="{BB962C8B-B14F-4D97-AF65-F5344CB8AC3E}">
        <p14:creationId xmlns:p14="http://schemas.microsoft.com/office/powerpoint/2010/main" val="256096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B9F27-5963-4392-885D-38DAE7528896}" type="slidenum">
              <a:rPr lang="x-none" smtClean="0"/>
              <a:t>2</a:t>
            </a:fld>
            <a:endParaRPr lang="x-none"/>
          </a:p>
        </p:txBody>
      </p:sp>
    </p:spTree>
    <p:extLst>
      <p:ext uri="{BB962C8B-B14F-4D97-AF65-F5344CB8AC3E}">
        <p14:creationId xmlns:p14="http://schemas.microsoft.com/office/powerpoint/2010/main" val="3557440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5009357"/>
            <a:ext cx="5510530" cy="3944868"/>
          </a:xfrm>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Case study, Mr Nilesh, Member of </a:t>
            </a:r>
            <a:r>
              <a:rPr lang="en-GB" dirty="0" err="1">
                <a:latin typeface="Calibri" panose="020F0502020204030204" pitchFamily="34" charset="0"/>
                <a:ea typeface="Calibri" panose="020F0502020204030204" pitchFamily="34" charset="0"/>
                <a:cs typeface="Arial" panose="020B0604020202020204" pitchFamily="34" charset="0"/>
              </a:rPr>
              <a:t>Maitri</a:t>
            </a:r>
            <a:r>
              <a:rPr lang="en-GB" dirty="0">
                <a:latin typeface="Calibri" panose="020F0502020204030204" pitchFamily="34" charset="0"/>
                <a:ea typeface="Calibri" panose="020F0502020204030204" pitchFamily="34" charset="0"/>
                <a:cs typeface="Arial" panose="020B0604020202020204" pitchFamily="34" charset="0"/>
              </a:rPr>
              <a:t>, established as part of the </a:t>
            </a:r>
            <a:r>
              <a:rPr lang="en-GB" dirty="0" err="1">
                <a:latin typeface="Calibri" panose="020F0502020204030204" pitchFamily="34" charset="0"/>
                <a:ea typeface="Calibri" panose="020F0502020204030204" pitchFamily="34" charset="0"/>
                <a:cs typeface="Arial" panose="020B0604020202020204" pitchFamily="34" charset="0"/>
              </a:rPr>
              <a:t>QualityRights</a:t>
            </a:r>
            <a:r>
              <a:rPr lang="en-GB" dirty="0">
                <a:latin typeface="Calibri" panose="020F0502020204030204" pitchFamily="34" charset="0"/>
                <a:ea typeface="Calibri" panose="020F0502020204030204" pitchFamily="34" charset="0"/>
                <a:cs typeface="Arial" panose="020B0604020202020204" pitchFamily="34" charset="0"/>
              </a:rPr>
              <a:t> Gujarat project. 2016.</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20</a:t>
            </a:fld>
            <a:endParaRPr lang="x-none"/>
          </a:p>
        </p:txBody>
      </p:sp>
    </p:spTree>
    <p:extLst>
      <p:ext uri="{BB962C8B-B14F-4D97-AF65-F5344CB8AC3E}">
        <p14:creationId xmlns:p14="http://schemas.microsoft.com/office/powerpoint/2010/main" val="4282080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pPr algn="just"/>
            <a:r>
              <a:rPr lang="en-GB" dirty="0">
                <a:latin typeface="Calibri" panose="020F0502020204030204" pitchFamily="34" charset="0"/>
                <a:ea typeface="Calibri" panose="020F0502020204030204" pitchFamily="34" charset="0"/>
                <a:cs typeface="Arial" panose="020B0604020202020204" pitchFamily="34" charset="0"/>
              </a:rPr>
              <a:t>Case study, Ms Shastri, Member of </a:t>
            </a:r>
            <a:r>
              <a:rPr lang="en-GB" dirty="0" err="1">
                <a:latin typeface="Calibri" panose="020F0502020204030204" pitchFamily="34" charset="0"/>
                <a:ea typeface="Calibri" panose="020F0502020204030204" pitchFamily="34" charset="0"/>
                <a:cs typeface="Arial" panose="020B0604020202020204" pitchFamily="34" charset="0"/>
              </a:rPr>
              <a:t>Saathi</a:t>
            </a:r>
            <a:r>
              <a:rPr lang="en-GB" dirty="0">
                <a:latin typeface="Calibri" panose="020F0502020204030204" pitchFamily="34" charset="0"/>
                <a:ea typeface="Calibri" panose="020F0502020204030204" pitchFamily="34" charset="0"/>
                <a:cs typeface="Arial" panose="020B0604020202020204" pitchFamily="34" charset="0"/>
              </a:rPr>
              <a:t>, established as part of the </a:t>
            </a:r>
            <a:r>
              <a:rPr lang="en-GB" dirty="0" err="1">
                <a:latin typeface="Calibri" panose="020F0502020204030204" pitchFamily="34" charset="0"/>
                <a:ea typeface="Calibri" panose="020F0502020204030204" pitchFamily="34" charset="0"/>
                <a:cs typeface="Arial" panose="020B0604020202020204" pitchFamily="34" charset="0"/>
              </a:rPr>
              <a:t>QualityRights</a:t>
            </a:r>
            <a:r>
              <a:rPr lang="en-GB" dirty="0">
                <a:latin typeface="Calibri" panose="020F0502020204030204" pitchFamily="34" charset="0"/>
                <a:ea typeface="Calibri" panose="020F0502020204030204" pitchFamily="34" charset="0"/>
                <a:cs typeface="Arial" panose="020B0604020202020204" pitchFamily="34" charset="0"/>
              </a:rPr>
              <a:t> Gujarat project. 2016</a:t>
            </a:r>
          </a:p>
          <a:p>
            <a:pPr algn="just"/>
            <a:endParaRPr lang="en-GB" dirty="0">
              <a:latin typeface="Calibri" panose="020F0502020204030204" pitchFamily="34" charset="0"/>
              <a:ea typeface="Calibri" panose="020F0502020204030204" pitchFamily="34" charset="0"/>
              <a:cs typeface="Arial" panose="020B0604020202020204" pitchFamily="34" charset="0"/>
            </a:endParaRPr>
          </a:p>
          <a:p>
            <a:pPr algn="just"/>
            <a:r>
              <a:rPr lang="en-GB" dirty="0">
                <a:latin typeface="Calibri" panose="020F0502020204030204" pitchFamily="34" charset="0"/>
                <a:ea typeface="Calibri" panose="020F0502020204030204" pitchFamily="34" charset="0"/>
                <a:cs typeface="Arial" panose="020B0604020202020204" pitchFamily="34" charset="0"/>
              </a:rPr>
              <a:t>and</a:t>
            </a:r>
          </a:p>
          <a:p>
            <a:pPr algn="just"/>
            <a:endParaRPr lang="en-GB" dirty="0">
              <a:latin typeface="Calibri" panose="020F0502020204030204" pitchFamily="34" charset="0"/>
              <a:ea typeface="Calibri" panose="020F0502020204030204" pitchFamily="34" charset="0"/>
              <a:cs typeface="Arial" panose="020B0604020202020204" pitchFamily="34" charset="0"/>
            </a:endParaRPr>
          </a:p>
          <a:p>
            <a:pPr algn="just"/>
            <a:r>
              <a:rPr lang="en-GB" dirty="0">
                <a:latin typeface="Calibri" panose="020F0502020204030204" pitchFamily="34" charset="0"/>
                <a:ea typeface="Calibri" panose="020F0502020204030204" pitchFamily="34" charset="0"/>
                <a:cs typeface="Arial" panose="020B0604020202020204" pitchFamily="34" charset="0"/>
              </a:rPr>
              <a:t>Case study, a family member’s perspective, Mr </a:t>
            </a:r>
            <a:r>
              <a:rPr lang="en-GB" dirty="0" err="1">
                <a:latin typeface="Calibri" panose="020F0502020204030204" pitchFamily="34" charset="0"/>
                <a:ea typeface="Calibri" panose="020F0502020204030204" pitchFamily="34" charset="0"/>
                <a:cs typeface="Arial" panose="020B0604020202020204" pitchFamily="34" charset="0"/>
              </a:rPr>
              <a:t>Thakor</a:t>
            </a:r>
            <a:r>
              <a:rPr lang="en-GB" dirty="0">
                <a:latin typeface="Calibri" panose="020F0502020204030204" pitchFamily="34" charset="0"/>
                <a:ea typeface="Calibri" panose="020F0502020204030204" pitchFamily="34" charset="0"/>
                <a:cs typeface="Arial" panose="020B0604020202020204" pitchFamily="34" charset="0"/>
              </a:rPr>
              <a:t>, Member of </a:t>
            </a:r>
            <a:r>
              <a:rPr lang="en-GB" dirty="0" err="1">
                <a:latin typeface="Calibri" panose="020F0502020204030204" pitchFamily="34" charset="0"/>
                <a:ea typeface="Calibri" panose="020F0502020204030204" pitchFamily="34" charset="0"/>
                <a:cs typeface="Arial" panose="020B0604020202020204" pitchFamily="34" charset="0"/>
              </a:rPr>
              <a:t>Saathi</a:t>
            </a:r>
            <a:r>
              <a:rPr lang="en-GB" dirty="0">
                <a:latin typeface="Calibri" panose="020F0502020204030204" pitchFamily="34" charset="0"/>
                <a:ea typeface="Calibri" panose="020F0502020204030204" pitchFamily="34" charset="0"/>
                <a:cs typeface="Arial" panose="020B0604020202020204" pitchFamily="34" charset="0"/>
              </a:rPr>
              <a:t>, established as part of the </a:t>
            </a:r>
            <a:r>
              <a:rPr lang="en-GB" dirty="0" err="1">
                <a:latin typeface="Calibri" panose="020F0502020204030204" pitchFamily="34" charset="0"/>
                <a:ea typeface="Calibri" panose="020F0502020204030204" pitchFamily="34" charset="0"/>
                <a:cs typeface="Arial" panose="020B0604020202020204" pitchFamily="34" charset="0"/>
              </a:rPr>
              <a:t>QualityRights</a:t>
            </a:r>
            <a:r>
              <a:rPr lang="en-GB" dirty="0">
                <a:latin typeface="Calibri" panose="020F0502020204030204" pitchFamily="34" charset="0"/>
                <a:ea typeface="Calibri" panose="020F0502020204030204" pitchFamily="34" charset="0"/>
                <a:cs typeface="Arial" panose="020B0604020202020204" pitchFamily="34" charset="0"/>
              </a:rPr>
              <a:t> Gujarat project. 2016.</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21</a:t>
            </a:fld>
            <a:endParaRPr lang="x-none"/>
          </a:p>
        </p:txBody>
      </p:sp>
    </p:spTree>
    <p:extLst>
      <p:ext uri="{BB962C8B-B14F-4D97-AF65-F5344CB8AC3E}">
        <p14:creationId xmlns:p14="http://schemas.microsoft.com/office/powerpoint/2010/main" val="243032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err="1">
                <a:latin typeface="Calibri" panose="020F0502020204030204" pitchFamily="34" charset="0"/>
                <a:ea typeface="Calibri" panose="020F0502020204030204" pitchFamily="34" charset="0"/>
                <a:cs typeface="Arial" panose="020B0604020202020204" pitchFamily="34" charset="0"/>
              </a:rPr>
              <a:t>Sunkel</a:t>
            </a:r>
            <a:r>
              <a:rPr lang="en-GB" dirty="0">
                <a:latin typeface="Calibri" panose="020F0502020204030204" pitchFamily="34" charset="0"/>
                <a:ea typeface="Calibri" panose="020F0502020204030204" pitchFamily="34" charset="0"/>
                <a:cs typeface="Arial" panose="020B0604020202020204" pitchFamily="34" charset="0"/>
              </a:rPr>
              <a:t> C. Personal communication, South African Federation for Mental Health. 2016.</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22</a:t>
            </a:fld>
            <a:endParaRPr lang="x-none"/>
          </a:p>
        </p:txBody>
      </p:sp>
    </p:spTree>
    <p:extLst>
      <p:ext uri="{BB962C8B-B14F-4D97-AF65-F5344CB8AC3E}">
        <p14:creationId xmlns:p14="http://schemas.microsoft.com/office/powerpoint/2010/main" val="3151593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23</a:t>
            </a:fld>
            <a:endParaRPr lang="x-none"/>
          </a:p>
        </p:txBody>
      </p:sp>
    </p:spTree>
    <p:extLst>
      <p:ext uri="{BB962C8B-B14F-4D97-AF65-F5344CB8AC3E}">
        <p14:creationId xmlns:p14="http://schemas.microsoft.com/office/powerpoint/2010/main" val="2848055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Sound planning lays the foundation for a successful peer support group. The factors below may need to be considered.</a:t>
            </a:r>
            <a:endParaRPr lang="x-none"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1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Identified need or common purpose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Most groups start in response to a need identified by one or more persons affected by similar needs or situations.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Often, this need is not addressed by traditional mental health and social services.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brings purpose to the group and helps to establish what will be shared and achieved.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groups can have different aims and can operate in a variety of ways.</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What works well for one group may not work well for another.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important point is that the group functions successfully for its community of peers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0 #240">
                  <a:extLst>
                    <a:ext uri="{A12FA001-AC4F-418D-AE19-62706E023703}">
                      <ahyp:hlinkClr xmlns:ahyp="http://schemas.microsoft.com/office/drawing/2018/hyperlinkcolor" val="tx"/>
                    </a:ext>
                  </a:extLst>
                </a:hlinkClick>
              </a:rPr>
              <a:t>15</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24</a:t>
            </a:fld>
            <a:endParaRPr lang="x-none"/>
          </a:p>
        </p:txBody>
      </p:sp>
    </p:spTree>
    <p:extLst>
      <p:ext uri="{BB962C8B-B14F-4D97-AF65-F5344CB8AC3E}">
        <p14:creationId xmlns:p14="http://schemas.microsoft.com/office/powerpoint/2010/main" val="4126683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8AB9F27-5963-4392-885D-38DAE7528896}" type="slidenum">
              <a:rPr lang="x-none" smtClean="0"/>
              <a:t>25</a:t>
            </a:fld>
            <a:endParaRPr lang="x-none"/>
          </a:p>
        </p:txBody>
      </p:sp>
      <p:sp>
        <p:nvSpPr>
          <p:cNvPr id="6" name="Notes Placeholder 5">
            <a:extLst>
              <a:ext uri="{FF2B5EF4-FFF2-40B4-BE49-F238E27FC236}">
                <a16:creationId xmlns:a16="http://schemas.microsoft.com/office/drawing/2014/main" id="{E6E5075A-65D6-4B5C-8887-B42B1EBC4FB3}"/>
              </a:ext>
            </a:extLst>
          </p:cNvPr>
          <p:cNvSpPr>
            <a:spLocks noGrp="1"/>
          </p:cNvSpPr>
          <p:nvPr>
            <p:ph type="body" sz="quarter" idx="3"/>
          </p:nvPr>
        </p:nvSpPr>
        <p:spPr>
          <a:noFill/>
        </p:spPr>
        <p:txBody>
          <a:bodyPr/>
          <a:lstStyle/>
          <a:p>
            <a:pPr marR="0" indent="7938">
              <a:lnSpc>
                <a:spcPct val="113000"/>
              </a:lnSpc>
              <a:spcBef>
                <a:spcPts val="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Peer support networks for people with dementia [online publication]. Leeds: Leeds City Council; 2013.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http://www.leeds.gov.uk/docs/SupportnetworksPoster.pdf</a:t>
            </a:r>
            <a:r>
              <a:rPr lang="en-GB" dirty="0">
                <a:latin typeface="Calibri" panose="020F0502020204030204" pitchFamily="34" charset="0"/>
                <a:ea typeface="Calibri" panose="020F0502020204030204" pitchFamily="34" charset="0"/>
                <a:cs typeface="Arial" panose="020B0604020202020204" pitchFamily="34" charset="0"/>
              </a:rPr>
              <a:t>, accessed 15 February 2017).</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481924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Attending to diversity</a:t>
            </a:r>
            <a:endParaRPr lang="x-none" b="1" u="sng"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Recognizing and attending to the diversity of those involved or potentially involved in peer support groups can facilitate inclusion.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peer support groups that reflect the needs of particular populations – such as young people, black or minority ethnic communities, LGBTIQ – have shown success in….:</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promoting recovery,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addressing stigma and discrimination,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increasing the diversity of who gets involved,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and improving access to support for people who often face barriers to peer support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6 #459">
                  <a:extLst>
                    <a:ext uri="{A12FA001-AC4F-418D-AE19-62706E023703}">
                      <ahyp:hlinkClr xmlns:ahyp="http://schemas.microsoft.com/office/drawing/2018/hyperlinkcolor" val="tx"/>
                    </a:ext>
                  </a:extLst>
                </a:hlinkClick>
              </a:rPr>
              <a:t>17</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Health Policy Project, 2015 #460">
                  <a:extLst>
                    <a:ext uri="{A12FA001-AC4F-418D-AE19-62706E023703}">
                      <ahyp:hlinkClr xmlns:ahyp="http://schemas.microsoft.com/office/drawing/2018/hyperlinkcolor" val="tx"/>
                    </a:ext>
                  </a:extLst>
                </a:hlinkClick>
              </a:rPr>
              <a:t>18</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5" action="ppaction://hlinkfile" tooltip="Jones N, 2015 #411">
                  <a:extLst>
                    <a:ext uri="{A12FA001-AC4F-418D-AE19-62706E023703}">
                      <ahyp:hlinkClr xmlns:ahyp="http://schemas.microsoft.com/office/drawing/2018/hyperlinkcolor" val="tx"/>
                    </a:ext>
                  </a:extLst>
                </a:hlinkClick>
              </a:rPr>
              <a:t>19</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6" action="ppaction://hlinkfile" tooltip="Willging CE, 2016 #461">
                  <a:extLst>
                    <a:ext uri="{A12FA001-AC4F-418D-AE19-62706E023703}">
                      <ahyp:hlinkClr xmlns:ahyp="http://schemas.microsoft.com/office/drawing/2018/hyperlinkcolor" val="tx"/>
                    </a:ext>
                  </a:extLst>
                </a:hlinkClick>
              </a:rPr>
              <a:t>20</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Overall, assessing which groups or segments of the population may not be participating and why is key to identifying potential barriers to participation in peer support.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26</a:t>
            </a:fld>
            <a:endParaRPr lang="x-none"/>
          </a:p>
        </p:txBody>
      </p:sp>
    </p:spTree>
    <p:extLst>
      <p:ext uri="{BB962C8B-B14F-4D97-AF65-F5344CB8AC3E}">
        <p14:creationId xmlns:p14="http://schemas.microsoft.com/office/powerpoint/2010/main" val="3023078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554038"/>
            <a:ext cx="6008687" cy="3381375"/>
          </a:xfrm>
        </p:spPr>
      </p:sp>
      <p:sp>
        <p:nvSpPr>
          <p:cNvPr id="3" name="Notes Placeholder 2"/>
          <p:cNvSpPr>
            <a:spLocks noGrp="1"/>
          </p:cNvSpPr>
          <p:nvPr>
            <p:ph type="body" idx="1"/>
          </p:nvPr>
        </p:nvSpPr>
        <p:spPr>
          <a:xfrm>
            <a:off x="439737" y="4110865"/>
            <a:ext cx="6008687" cy="5353809"/>
          </a:xfrm>
        </p:spPr>
        <p:txBody>
          <a:bodyPr/>
          <a:lstStyle/>
          <a:p>
            <a:pPr algn="just"/>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facilitator’s role (</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Bakhshy, n.d. #242">
                  <a:extLst>
                    <a:ext uri="{A12FA001-AC4F-418D-AE19-62706E023703}">
                      <ahyp:hlinkClr xmlns:ahyp="http://schemas.microsoft.com/office/drawing/2018/hyperlinkcolor" val="tx"/>
                    </a:ext>
                  </a:extLst>
                </a:hlinkClick>
              </a:rPr>
              <a:t>21</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When peer support groups are established, facilitators may be in charge to lead and facilitate discussions and to take responsibility for the development and functioning of the group. </a:t>
            </a:r>
            <a:endParaRPr lang="en-GB" sz="1200" kern="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638337" lvl="1" indent="-181137" algn="just">
              <a:spcAft>
                <a:spcPts val="634"/>
              </a:spcAft>
              <a:buFont typeface="Arial" panose="020B0604020202020204" pitchFamily="34" charset="0"/>
              <a:buChar char="•"/>
            </a:pPr>
            <a:r>
              <a:rPr lang="en-GB" sz="1200" kern="1200" dirty="0">
                <a:solidFill>
                  <a:schemeClr val="tx1"/>
                </a:solidFill>
                <a:effectLst/>
                <a:latin typeface="+mn-lt"/>
                <a:ea typeface="+mn-ea"/>
                <a:cs typeface="+mn-cs"/>
              </a:rPr>
              <a:t>It is important to note that having formal facilitators is not fundamental to creating and operating a peer support group and a lot of groups works well without having a person in charge.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In groups that decide to have facilitators, these should organize meetings, arrive on time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open and close the meeting, provide guidance and listen to group members, and they should arrange for a substitute if they are not able to attend.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Rotating facilitation can be a way to share responsibility and minimize power imbalances within the group members.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Facilitators may have lived experience but they are not expected to have answers to all the questions that come up during group meetings. </a:t>
            </a: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Once a group is established and has regular participants, the facilitator may look for members who can take over if they are absent or no longer able to continue.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When the group is large it is useful to have a co-facilitator.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Supervision or peer support structures can be beneficial to advise and support group facilitators.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marR="0" lvl="0" indent="-18113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Being a facilitator is not the equivalent of being the main “supporter”, helping others in the group - in peer support groups everyone supports and everyone receives support. </a:t>
            </a:r>
          </a:p>
          <a:p>
            <a:pPr marL="181137" indent="-181137"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27</a:t>
            </a:fld>
            <a:endParaRPr lang="x-none"/>
          </a:p>
        </p:txBody>
      </p:sp>
    </p:spTree>
    <p:extLst>
      <p:ext uri="{BB962C8B-B14F-4D97-AF65-F5344CB8AC3E}">
        <p14:creationId xmlns:p14="http://schemas.microsoft.com/office/powerpoint/2010/main" val="2420816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690563"/>
            <a:ext cx="6008687" cy="3381375"/>
          </a:xfrm>
        </p:spPr>
      </p:sp>
      <p:sp>
        <p:nvSpPr>
          <p:cNvPr id="3" name="Notes Placeholder 2"/>
          <p:cNvSpPr>
            <a:spLocks noGrp="1"/>
          </p:cNvSpPr>
          <p:nvPr>
            <p:ph type="body" idx="1"/>
          </p:nvPr>
        </p:nvSpPr>
        <p:spPr>
          <a:xfrm>
            <a:off x="688816" y="4203643"/>
            <a:ext cx="5510530" cy="3944868"/>
          </a:xfrm>
          <a:solidFill>
            <a:schemeClr val="bg1"/>
          </a:solidFill>
        </p:spPr>
        <p:txBody>
          <a:bodyPr/>
          <a:lstStyle/>
          <a:p>
            <a:pPr algn="just"/>
            <a:r>
              <a:rPr lang="en-GB" b="1" i="1" dirty="0">
                <a:latin typeface="Calibri" panose="020F0502020204030204" pitchFamily="34" charset="0"/>
                <a:ea typeface="SimSun" panose="02010600030101010101" pitchFamily="2" charset="-122"/>
                <a:cs typeface="Arial" panose="020B0604020202020204" pitchFamily="34" charset="0"/>
              </a:rPr>
              <a:t>Hints and tips for facilitation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 2010 #240">
                  <a:extLst>
                    <a:ext uri="{A12FA001-AC4F-418D-AE19-62706E023703}">
                      <ahyp:hlinkClr xmlns:ahyp="http://schemas.microsoft.com/office/drawing/2018/hyperlinkcolor" val="tx"/>
                    </a:ext>
                  </a:extLst>
                </a:hlinkClick>
              </a:rPr>
              <a:t>15</a:t>
            </a:r>
            <a:r>
              <a:rPr lang="en-GB" b="1"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marR="0" indent="7938">
              <a:lnSpc>
                <a:spcPct val="113000"/>
              </a:lnSpc>
              <a:spcBef>
                <a:spcPts val="0"/>
              </a:spcBef>
              <a:spcAft>
                <a:spcPts val="600"/>
              </a:spcAft>
            </a:pPr>
            <a:r>
              <a:rPr lang="en-GB" dirty="0">
                <a:latin typeface="Calibri" panose="020F0502020204030204" pitchFamily="34" charset="0"/>
                <a:ea typeface="Calibri" panose="020F0502020204030204" pitchFamily="34" charset="0"/>
                <a:cs typeface="Arial" panose="020B0604020202020204" pitchFamily="34" charset="0"/>
              </a:rPr>
              <a:t>Good practice guidelines for peer led family support groups [online publication]. Dublin: Family Support Network; 2010.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http://fsn.ie/uploads/research_files/GoodPracticeGuidelinesforPeerLedFamilySupportGroups.pdf</a:t>
            </a:r>
            <a:r>
              <a:rPr lang="en-GB" dirty="0">
                <a:latin typeface="Calibri" panose="020F0502020204030204" pitchFamily="34" charset="0"/>
                <a:ea typeface="Calibri" panose="020F0502020204030204" pitchFamily="34" charset="0"/>
                <a:cs typeface="Arial" panose="020B0604020202020204" pitchFamily="34" charset="0"/>
              </a:rPr>
              <a:t>, accessed 15 February 2017).</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28</a:t>
            </a:fld>
            <a:endParaRPr lang="x-none"/>
          </a:p>
        </p:txBody>
      </p:sp>
    </p:spTree>
    <p:extLst>
      <p:ext uri="{BB962C8B-B14F-4D97-AF65-F5344CB8AC3E}">
        <p14:creationId xmlns:p14="http://schemas.microsoft.com/office/powerpoint/2010/main" val="1204381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008687" cy="3381375"/>
          </a:xfrm>
        </p:spPr>
      </p:sp>
      <p:sp>
        <p:nvSpPr>
          <p:cNvPr id="3" name="Notes Placeholder 2"/>
          <p:cNvSpPr>
            <a:spLocks noGrp="1"/>
          </p:cNvSpPr>
          <p:nvPr>
            <p:ph type="body" idx="1"/>
          </p:nvPr>
        </p:nvSpPr>
        <p:spPr>
          <a:xfrm>
            <a:off x="439738" y="3858045"/>
            <a:ext cx="6008686" cy="5657994"/>
          </a:xfrm>
        </p:spPr>
        <p:txBody>
          <a:bodyPr/>
          <a:lstStyle/>
          <a:p>
            <a:pPr marL="0" indent="0" algn="just">
              <a:spcBef>
                <a:spcPts val="0"/>
              </a:spcBef>
              <a:spcAft>
                <a:spcPts val="1000"/>
              </a:spcAft>
              <a:buNone/>
            </a:pPr>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The facilitator’s role  </a:t>
            </a:r>
            <a:r>
              <a:rPr lang="en-US" b="1" u="sng" dirty="0">
                <a:solidFill>
                  <a:srgbClr val="4F81BD"/>
                </a:solidFill>
                <a:latin typeface="Calibri" panose="020F0502020204030204" pitchFamily="34" charset="0"/>
                <a:ea typeface="SimSun" panose="02010600030101010101" pitchFamily="2" charset="-122"/>
                <a:cs typeface="Arial" panose="020B0604020202020204" pitchFamily="34" charset="0"/>
              </a:rPr>
              <a:t>(cont’d)</a:t>
            </a:r>
            <a:endPar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Certain power dynamics experienced by those involved in peer support groups (both within and outside the group setting) might make some people reluctant to express their views.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general, the facilitator should emphasize the importance of listening to the diverse views of all participants and should stress that everyone brings a unique set of strengths, experience and knowledge to the table.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can be recognized at the inception of the peer support group, along with the establishment of other basic ground rules (e.g. listening, respect, confidentiality, critical reflection, nondiscrimination, being non-judgmental) to refer to when needed (also see “Ground rules” below). </a:t>
            </a:r>
          </a:p>
          <a:p>
            <a:pPr marL="181137" indent="-181137" algn="just">
              <a:spcAft>
                <a:spcPts val="634"/>
              </a:spcAft>
              <a:buFont typeface="Arial" panose="020B0604020202020204" pitchFamily="34" charset="0"/>
              <a:buChar char="•"/>
            </a:pPr>
            <a:r>
              <a:rPr lang="en-US" dirty="0">
                <a:solidFill>
                  <a:srgbClr val="000000"/>
                </a:solidFill>
                <a:latin typeface="Calibri" panose="020F0502020204030204" pitchFamily="34" charset="0"/>
                <a:ea typeface="MS Mincho" panose="02020609040205080304" pitchFamily="49" charset="-128"/>
                <a:cs typeface="Arial" panose="020B0604020202020204" pitchFamily="34" charset="0"/>
              </a:rPr>
              <a:t>I</a:t>
            </a: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n addition, training and education for both facilitators and peer support group members can promote inclusion. </a:t>
            </a:r>
          </a:p>
          <a:p>
            <a:pPr marL="181137" indent="-181137" algn="just">
              <a:spcAft>
                <a:spcPts val="634"/>
              </a:spcAf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Such training should include attention to “structural competence”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which</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involves taking account of the ways in which structural and institutional factors – such as racism, marginalization, welfare policies and other socioeconomic issues) combine to influence the risk for certain conditions and ultimately influence pathways to care, attitudes to treatment, availability of social support and outcomes</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181137" indent="-181137" algn="jus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Structural competence helps de-emphasize an individual’s problems or “deficits” and focuses on the uniqueness of individuals and their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29</a:t>
            </a:fld>
            <a:endParaRPr lang="x-none"/>
          </a:p>
        </p:txBody>
      </p:sp>
    </p:spTree>
    <p:extLst>
      <p:ext uri="{BB962C8B-B14F-4D97-AF65-F5344CB8AC3E}">
        <p14:creationId xmlns:p14="http://schemas.microsoft.com/office/powerpoint/2010/main" val="273952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8" y="500063"/>
            <a:ext cx="5576887" cy="3136900"/>
          </a:xfrm>
        </p:spPr>
      </p:sp>
      <p:sp>
        <p:nvSpPr>
          <p:cNvPr id="3" name="Notes Placeholder 2"/>
          <p:cNvSpPr>
            <a:spLocks noGrp="1"/>
          </p:cNvSpPr>
          <p:nvPr>
            <p:ph type="body" idx="1"/>
          </p:nvPr>
        </p:nvSpPr>
        <p:spPr>
          <a:xfrm>
            <a:off x="396071" y="3648656"/>
            <a:ext cx="6096024" cy="6118719"/>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30726" indent="-230726">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34496" lvl="1" indent="-173044">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34496" lvl="1" indent="-173044">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34496" lvl="1" indent="-173044">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30726" indent="-230726">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34496" lvl="1" indent="-173044">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34496" lvl="1" indent="-173044">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30726" indent="-230726">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34496" lvl="1" indent="-173044">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34496" lvl="1" indent="-173044">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30726" indent="-230726">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92178" lvl="1" indent="-230726">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6020" indent="-346020">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34496" lvl="1" indent="-173044">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10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Membership of the group</a:t>
            </a:r>
            <a:endParaRPr lang="x-none" b="1" u="sng"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peer support group can have open or closed membership depending on its purpose. </a:t>
            </a:r>
          </a:p>
          <a:p>
            <a:pPr marL="181137" indent="-181137" algn="just">
              <a:spcAft>
                <a:spcPts val="634"/>
              </a:spcAf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Each type of group has its own advantages.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With open membership:</a:t>
            </a:r>
          </a:p>
          <a:p>
            <a:pPr marL="422653" indent="-181137" algn="just">
              <a:spcAft>
                <a:spcPts val="634"/>
              </a:spcAft>
              <a:buFont typeface="Wingdings" panose="05000000000000000000" pitchFamily="2" charset="2"/>
              <a:buChar char="Ø"/>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Anyone who would like to participate can join in. </a:t>
            </a:r>
          </a:p>
          <a:p>
            <a:pPr marL="422653" indent="-181137" algn="just">
              <a:spcAft>
                <a:spcPts val="634"/>
              </a:spcAft>
              <a:buFont typeface="Wingdings" panose="05000000000000000000" pitchFamily="2" charset="2"/>
              <a:buChar char="Ø"/>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Members generally attend and stop attending according to their own needs. </a:t>
            </a:r>
          </a:p>
          <a:p>
            <a:pPr marL="422653" indent="-181137" algn="just">
              <a:buFont typeface="Wingdings" panose="05000000000000000000" pitchFamily="2" charset="2"/>
              <a:buChar char="Ø"/>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type of membership allows people to go to meetings whenever they would like, and it enables people to seek out peer support at short notice.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30</a:t>
            </a:fld>
            <a:endParaRPr lang="x-none"/>
          </a:p>
        </p:txBody>
      </p:sp>
    </p:spTree>
    <p:extLst>
      <p:ext uri="{BB962C8B-B14F-4D97-AF65-F5344CB8AC3E}">
        <p14:creationId xmlns:p14="http://schemas.microsoft.com/office/powerpoint/2010/main" val="4262905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1506"/>
            <a:ext cx="5435758" cy="4398694"/>
          </a:xfrm>
        </p:spPr>
        <p:txBody>
          <a:bodyPr/>
          <a:lstStyle/>
          <a:p>
            <a:pPr marL="0" marR="0" lvl="0" indent="0" algn="just" defTabSz="914400" rtl="0" eaLnBrk="1" fontAlgn="auto" latinLnBrk="0" hangingPunct="1">
              <a:lnSpc>
                <a:spcPct val="100000"/>
              </a:lnSpc>
              <a:spcBef>
                <a:spcPts val="0"/>
              </a:spcBef>
              <a:spcAft>
                <a:spcPts val="634"/>
              </a:spcAft>
              <a:buClrTx/>
              <a:buSzTx/>
              <a:buFont typeface="Arial" panose="020B0604020202020204" pitchFamily="34" charset="0"/>
              <a:buNone/>
              <a:tabLst/>
              <a:defRPr/>
            </a:pPr>
            <a:r>
              <a:rPr lang="en-GB"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Membership of the group (cont’d)</a:t>
            </a:r>
            <a:endParaRPr lang="x-none" sz="1200"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0" indent="0" algn="just">
              <a:spcAft>
                <a:spcPts val="634"/>
              </a:spcAft>
              <a:buFont typeface="Arial" panose="020B0604020202020204" pitchFamily="34" charset="0"/>
              <a:buNone/>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If membership is closed:</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Only people who have been accepted into the group are allowed to attend meetings.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People interested in joining may meet current members before the start of the peer support meeting in order to understand needs and expectations and whether there is a good fit with the purpose of the group.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type of membership allows members to get to know each other better over time, resulting in trusting relationships and a secure environment for sharing confidential experiences.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some group members, being in a closed group where the members stay the same may be the only kind of space in which they feel comfortable sharing their stories.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can be helpful to talk about the significance of the group as an entity and each person’s presence in the group. </a:t>
            </a:r>
          </a:p>
          <a:p>
            <a:pPr marL="638337" lvl="1"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some people, it can be important for their recovery to know that their presence and inputs are meaningful for the other members.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31</a:t>
            </a:fld>
            <a:endParaRPr lang="x-none"/>
          </a:p>
        </p:txBody>
      </p:sp>
    </p:spTree>
    <p:extLst>
      <p:ext uri="{BB962C8B-B14F-4D97-AF65-F5344CB8AC3E}">
        <p14:creationId xmlns:p14="http://schemas.microsoft.com/office/powerpoint/2010/main" val="3176557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634"/>
              </a:spcAft>
              <a:buClrTx/>
              <a:buSzTx/>
              <a:buFont typeface="Arial" panose="020B0604020202020204" pitchFamily="34" charset="0"/>
              <a:buNone/>
              <a:tabLst/>
              <a:defRPr/>
            </a:pPr>
            <a:r>
              <a:rPr lang="en-GB"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Membership of the group (cont’d)</a:t>
            </a:r>
            <a:endParaRPr lang="x-none"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Another option is to start the peer support group with an open membership and then close the group when members have come to know each other and if they do not wish to include more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Either form of membership can provide people with a sense of purpose and connectedness.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From the beginning, it is important to be clear about the type of membership.</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32</a:t>
            </a:fld>
            <a:endParaRPr lang="x-none"/>
          </a:p>
        </p:txBody>
      </p:sp>
    </p:spTree>
    <p:extLst>
      <p:ext uri="{BB962C8B-B14F-4D97-AF65-F5344CB8AC3E}">
        <p14:creationId xmlns:p14="http://schemas.microsoft.com/office/powerpoint/2010/main" val="3220221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454025"/>
            <a:ext cx="6008687" cy="3381375"/>
          </a:xfrm>
        </p:spPr>
      </p:sp>
      <p:sp>
        <p:nvSpPr>
          <p:cNvPr id="3" name="Notes Placeholder 2"/>
          <p:cNvSpPr>
            <a:spLocks noGrp="1"/>
          </p:cNvSpPr>
          <p:nvPr>
            <p:ph type="body" idx="1"/>
          </p:nvPr>
        </p:nvSpPr>
        <p:spPr>
          <a:xfrm>
            <a:off x="439737" y="4006858"/>
            <a:ext cx="6008687" cy="5557829"/>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New members</a:t>
            </a:r>
            <a:r>
              <a:rPr lang="en-US"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 </a:t>
            </a:r>
            <a:r>
              <a:rPr lang="en-GB" b="1" u="sng" dirty="0">
                <a:latin typeface="Calibri" panose="020F0502020204030204" pitchFamily="34" charset="0"/>
                <a:ea typeface="SimSun" panose="02010600030101010101" pitchFamily="2" charset="-122"/>
                <a:cs typeface="Arial" panose="020B0604020202020204" pitchFamily="34" charset="0"/>
              </a:rPr>
              <a:t>(</a:t>
            </a:r>
            <a:r>
              <a:rPr lang="en-GB" b="1" u="sng" dirty="0">
                <a:latin typeface="Calibri" panose="020F0502020204030204" pitchFamily="34" charset="0"/>
                <a:ea typeface="SimSun" panose="02010600030101010101" pitchFamily="2" charset="-122"/>
                <a:cs typeface="Arial" panose="020B0604020202020204" pitchFamily="34" charset="0"/>
                <a:hlinkClick r:id="rId3" action="ppaction://hlinkfile" tooltip=", 2010 #240">
                  <a:extLst>
                    <a:ext uri="{A12FA001-AC4F-418D-AE19-62706E023703}">
                      <ahyp:hlinkClr xmlns:ahyp="http://schemas.microsoft.com/office/drawing/2018/hyperlinkcolor" val="tx"/>
                    </a:ext>
                  </a:extLst>
                </a:hlinkClick>
              </a:rPr>
              <a:t>15</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Members have different reasons for joining support groups.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example, a person may have reached a crisis point in their life, feeling as if they can no longer cope with their situation alone, or they may simply want to join because they have heard about the group from other people.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If it is decided that new members should be met in advance in order to understand their personal needs and expectations, this should be done by the facilitator or a member(s) of the group who feel(s) comfortable giving details of the peer support  group, explaining its purpose and orienting the new member.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new group member can be provided with contact details (for telephone calls, text or WhatsApp messages, emails) for questions or information about meetings.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potential member needs to be helped to decide whether the group is a good fit for them, as well being informed of any particular needs for joining the group (e.g., physical access needs, language needs, etc.).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New members may also find useful to know in advance the following: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Who to contact if they wish to join the group.</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Meeting times, duration, venue and topics</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Values and principles, particularly in relation to confidentiality</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Any ground rules that may have been established by the group</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 brief description of the process of meetings</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 brief insight into what peer support means and how it might be of benefit.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81137" indent="-181137"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33</a:t>
            </a:fld>
            <a:endParaRPr lang="x-none"/>
          </a:p>
        </p:txBody>
      </p:sp>
    </p:spTree>
    <p:extLst>
      <p:ext uri="{BB962C8B-B14F-4D97-AF65-F5344CB8AC3E}">
        <p14:creationId xmlns:p14="http://schemas.microsoft.com/office/powerpoint/2010/main" val="3761472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52538"/>
            <a:ext cx="4581525" cy="2578100"/>
          </a:xfrm>
        </p:spPr>
      </p:sp>
      <p:sp>
        <p:nvSpPr>
          <p:cNvPr id="3" name="Notes Placeholder 2"/>
          <p:cNvSpPr>
            <a:spLocks noGrp="1"/>
          </p:cNvSpPr>
          <p:nvPr>
            <p:ph type="body" idx="1"/>
          </p:nvPr>
        </p:nvSpPr>
        <p:spPr>
          <a:xfrm>
            <a:off x="688817" y="4032532"/>
            <a:ext cx="5510530" cy="4733842"/>
          </a:xfrm>
        </p:spPr>
        <p:txBody>
          <a:bodyPr/>
          <a:lstStyle/>
          <a:p>
            <a:pPr marL="0" marR="0" indent="0" algn="just">
              <a:spcBef>
                <a:spcPts val="0"/>
              </a:spcBef>
              <a:spcAft>
                <a:spcPts val="1000"/>
              </a:spcAft>
              <a:buNone/>
            </a:pPr>
            <a:r>
              <a:rPr lang="en-GB"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Structure of the group</a:t>
            </a:r>
            <a:endParaRPr lang="x-none"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aims of the peer support group can be fulfilled in many different ways. It may be through:</a:t>
            </a:r>
          </a:p>
          <a:p>
            <a:pPr marL="638337" lvl="1"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….formal meetings…</a:t>
            </a:r>
          </a:p>
          <a:p>
            <a:pPr marL="638337" lvl="1"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…or informal meetings with less structure…</a:t>
            </a:r>
          </a:p>
          <a:p>
            <a:pPr marL="638337" lvl="1"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as well as through more recreational activities (e.g. outings or sports). </a:t>
            </a:r>
          </a:p>
          <a:p>
            <a:pPr marL="181137"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Before starting, it can be helpful to picture what the group might look like in order to decide on its structure and whether it should be more formal or informal.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38337" lvl="1"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Formal peer support groups generally have more delineated roles and responsibilities within their structure, such as a specific facilitator for each meeting. </a:t>
            </a:r>
          </a:p>
          <a:p>
            <a:pPr marL="638337" lvl="1"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Informal peer support groups generally have more flexibility, allowing members to have varying and dynamic roles. They can also allow for more flexibility in planning and implementing activities.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Discussing the structure with other group members and listening to their input is both necessary and beneficial. </a:t>
            </a:r>
          </a:p>
          <a:p>
            <a:pPr marL="181137"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 group’s structure can influence the group’s dynamics and understanding how to navigate these dynamics can be helpful. For instance, in a structured group with one facilitator and many members, a power imbalance exists.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There should be openness and transparency about this imbalance and awareness that these roles may change and evolve as the group develops.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34</a:t>
            </a:fld>
            <a:endParaRPr lang="x-none"/>
          </a:p>
        </p:txBody>
      </p:sp>
    </p:spTree>
    <p:extLst>
      <p:ext uri="{BB962C8B-B14F-4D97-AF65-F5344CB8AC3E}">
        <p14:creationId xmlns:p14="http://schemas.microsoft.com/office/powerpoint/2010/main" val="3219898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75" y="388938"/>
            <a:ext cx="4056063" cy="2282825"/>
          </a:xfrm>
        </p:spPr>
      </p:sp>
      <p:sp>
        <p:nvSpPr>
          <p:cNvPr id="3" name="Notes Placeholder 2"/>
          <p:cNvSpPr>
            <a:spLocks noGrp="1"/>
          </p:cNvSpPr>
          <p:nvPr>
            <p:ph type="body" idx="1"/>
          </p:nvPr>
        </p:nvSpPr>
        <p:spPr>
          <a:xfrm>
            <a:off x="513452" y="2804815"/>
            <a:ext cx="5787139" cy="5712883"/>
          </a:xfrm>
        </p:spPr>
        <p:txBody>
          <a:bodyPr/>
          <a:lstStyle/>
          <a:p>
            <a:pPr marL="0" marR="0" indent="0" algn="just">
              <a:spcBef>
                <a:spcPts val="0"/>
              </a:spcBef>
              <a:spcAft>
                <a:spcPts val="1000"/>
              </a:spcAft>
              <a:buNone/>
            </a:pPr>
            <a:r>
              <a:rPr lang="en-GB"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Ground rules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set of ground rules and principles for the operation of meetings can be developed and documented by the group members.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Setting ground rules will let members know what to expect from the group and will help to provide a safe place for people to meet.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Copies of the document should be distributed to the group and people attending the group should be regularly reminded about the rules.</a:t>
            </a:r>
          </a:p>
          <a:p>
            <a:pPr marL="638337" lvl="1" indent="-181137" algn="just">
              <a:spcAft>
                <a:spcPts val="634"/>
              </a:spcAf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principles for consideration are listed in this slide as an illustration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0 #240">
                  <a:extLst>
                    <a:ext uri="{A12FA001-AC4F-418D-AE19-62706E023703}">
                      <ahyp:hlinkClr xmlns:ahyp="http://schemas.microsoft.com/office/drawing/2018/hyperlinkcolor" val="tx"/>
                    </a:ext>
                  </a:extLst>
                </a:hlinkClick>
              </a:rPr>
              <a:t>15</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41516" indent="-241516">
              <a:spcAft>
                <a:spcPts val="634"/>
              </a:spcAft>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Maintaining confidentiality. Group members should not disclose information about other members outside the group.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41516" indent="-241516">
              <a:spcAft>
                <a:spcPts val="634"/>
              </a:spcAft>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Refrain from expressing judgement or being critical of other members.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41516" indent="-241516">
              <a:spcAft>
                <a:spcPts val="634"/>
              </a:spcAft>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Respect the right to share feelings or not. People should be encouraged to speak during the meetings, but if they wish just to “be there” at times the group should accept that. People should not feel they have to talk or share anything to join the group.</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41516" indent="-241516">
              <a:spcAft>
                <a:spcPts val="634"/>
              </a:spcAft>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Do not be intrusive. Respect how much or how little closeness people want to have with other group members.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41516" indent="-241516">
              <a:spcAft>
                <a:spcPts val="634"/>
              </a:spcAft>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Appreciate that each person’s feelings and experience are unique and group members need to respect and accept, without discrimination, what members have in common and what is specific to each individual,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41516" indent="-241516">
              <a:spcAft>
                <a:spcPts val="634"/>
              </a:spcAft>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Respect the right of all the members to express themselves, and to do so without interruption. However, people who may be in crisis may be allowed more time to talk through their issues.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241516" indent="-241516">
              <a:buFont typeface="Symbol" panose="05050102010706020507" pitchFamily="18" charset="2"/>
              <a:buChar char=""/>
            </a:pPr>
            <a:r>
              <a:rPr lang="en-GB" dirty="0">
                <a:latin typeface="Calibri" panose="020F0502020204030204" pitchFamily="34" charset="0"/>
                <a:ea typeface="SimSun" panose="02010600030101010101" pitchFamily="2" charset="-122"/>
                <a:cs typeface="Times New Roman" panose="02020603050405020304" pitchFamily="18" charset="0"/>
              </a:rPr>
              <a:t>Share responsibility by taking turns in various roles such as coffee-maker or facilitator.</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38337" lvl="1" indent="-181137" algn="just">
              <a:spcAft>
                <a:spcPts val="634"/>
              </a:spcAf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35</a:t>
            </a:fld>
            <a:endParaRPr lang="x-none"/>
          </a:p>
        </p:txBody>
      </p:sp>
    </p:spTree>
    <p:extLst>
      <p:ext uri="{BB962C8B-B14F-4D97-AF65-F5344CB8AC3E}">
        <p14:creationId xmlns:p14="http://schemas.microsoft.com/office/powerpoint/2010/main" val="3872178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Family Support Network. Good practice guidelines for Peer Led Family Support Groups, p.21 [online publication]. Dublin, Ireland: Family Support Network; 2010.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http://fsn.ie/uploads/research_files/GoodPracticeGuidelinesforPeerLedFamilySupportGroups.pdf</a:t>
            </a:r>
            <a:r>
              <a:rPr lang="en-GB" dirty="0">
                <a:latin typeface="Calibri" panose="020F0502020204030204" pitchFamily="34" charset="0"/>
                <a:ea typeface="Calibri" panose="020F0502020204030204" pitchFamily="34" charset="0"/>
                <a:cs typeface="Arial" panose="020B0604020202020204" pitchFamily="34" charset="0"/>
              </a:rPr>
              <a:t>, accessed 15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36</a:t>
            </a:fld>
            <a:endParaRPr lang="x-none"/>
          </a:p>
        </p:txBody>
      </p:sp>
    </p:spTree>
    <p:extLst>
      <p:ext uri="{BB962C8B-B14F-4D97-AF65-F5344CB8AC3E}">
        <p14:creationId xmlns:p14="http://schemas.microsoft.com/office/powerpoint/2010/main" val="1716547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1252538"/>
            <a:ext cx="5522913" cy="3106737"/>
          </a:xfrm>
        </p:spPr>
      </p:sp>
      <p:sp>
        <p:nvSpPr>
          <p:cNvPr id="3" name="Notes Placeholder 2"/>
          <p:cNvSpPr>
            <a:spLocks noGrp="1"/>
          </p:cNvSpPr>
          <p:nvPr>
            <p:ph type="body" idx="1"/>
          </p:nvPr>
        </p:nvSpPr>
        <p:spPr>
          <a:xfrm>
            <a:off x="688817" y="4621131"/>
            <a:ext cx="5510530" cy="4145243"/>
          </a:xfrm>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a:t>
            </a:r>
            <a:r>
              <a:rPr lang="en-GB" dirty="0" err="1">
                <a:latin typeface="Calibri" panose="020F0502020204030204" pitchFamily="34" charset="0"/>
                <a:ea typeface="Calibri" panose="020F0502020204030204" pitchFamily="34" charset="0"/>
                <a:cs typeface="Arial" panose="020B0604020202020204" pitchFamily="34" charset="0"/>
              </a:rPr>
              <a:t>Sihaya</a:t>
            </a:r>
            <a:r>
              <a:rPr lang="en-GB" dirty="0">
                <a:latin typeface="Calibri" panose="020F0502020204030204" pitchFamily="34" charset="0"/>
                <a:ea typeface="Calibri" panose="020F0502020204030204" pitchFamily="34" charset="0"/>
                <a:cs typeface="Arial" panose="020B0604020202020204" pitchFamily="34" charset="0"/>
              </a:rPr>
              <a:t> </a:t>
            </a:r>
            <a:r>
              <a:rPr lang="en-GB" dirty="0" err="1">
                <a:latin typeface="Calibri" panose="020F0502020204030204" pitchFamily="34" charset="0"/>
                <a:ea typeface="Calibri" panose="020F0502020204030204" pitchFamily="34" charset="0"/>
                <a:cs typeface="Arial" panose="020B0604020202020204" pitchFamily="34" charset="0"/>
              </a:rPr>
              <a:t>Samooh</a:t>
            </a:r>
            <a:r>
              <a:rPr lang="en-GB" dirty="0">
                <a:latin typeface="Calibri" panose="020F0502020204030204" pitchFamily="34" charset="0"/>
                <a:ea typeface="Calibri" panose="020F0502020204030204" pitchFamily="34" charset="0"/>
                <a:cs typeface="Arial" panose="020B0604020202020204" pitchFamily="34" charset="0"/>
              </a:rPr>
              <a:t>” - a mental health self-help support group in Pune. In: Murthy RS, editor. Mental health by the "People", p 115–119. Bangalore: People's Action for Mental Health (PAMH); 2006. (https://mhpolicy.files.wordpress.com/2011/05/mental-health-by-the-people.pdf, accessed 17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37</a:t>
            </a:fld>
            <a:endParaRPr lang="x-none"/>
          </a:p>
        </p:txBody>
      </p:sp>
    </p:spTree>
    <p:extLst>
      <p:ext uri="{BB962C8B-B14F-4D97-AF65-F5344CB8AC3E}">
        <p14:creationId xmlns:p14="http://schemas.microsoft.com/office/powerpoint/2010/main" val="4255990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52538"/>
            <a:ext cx="5011737" cy="2819400"/>
          </a:xfrm>
        </p:spPr>
      </p:sp>
      <p:sp>
        <p:nvSpPr>
          <p:cNvPr id="3" name="Notes Placeholder 2"/>
          <p:cNvSpPr>
            <a:spLocks noGrp="1"/>
          </p:cNvSpPr>
          <p:nvPr>
            <p:ph type="body" idx="1"/>
          </p:nvPr>
        </p:nvSpPr>
        <p:spPr>
          <a:xfrm>
            <a:off x="688817" y="4370664"/>
            <a:ext cx="5510530" cy="4395710"/>
          </a:xfrm>
        </p:spPr>
        <p:txBody>
          <a:bodyPr/>
          <a:lstStyle/>
          <a:p>
            <a:pPr marL="0" marR="0" indent="0" algn="just">
              <a:spcBef>
                <a:spcPts val="0"/>
              </a:spcBef>
              <a:spcAft>
                <a:spcPts val="800"/>
              </a:spcAft>
              <a:buNone/>
            </a:pPr>
            <a:r>
              <a:rPr lang="en-GB"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Confidentiality issues</a:t>
            </a:r>
            <a:endParaRPr lang="x-none"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Respect for the privacy of others within peer support groups is particularly important.</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People often share personal stories and are often able to do so only after having developed a trusted relationship with group members.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very important to respect this trust and for group members to keep all information and stories shared during meetings confidential, including, where requested, people’s participation in the group</a:t>
            </a: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 </a:t>
            </a:r>
            <a:r>
              <a:rPr lang="en-GB" i="1" dirty="0">
                <a:solidFill>
                  <a:srgbClr val="221E1F"/>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221E1F"/>
                </a:solidFill>
                <a:latin typeface="Calibri" panose="020F0502020204030204" pitchFamily="34" charset="0"/>
                <a:ea typeface="SimSun" panose="02010600030101010101" pitchFamily="2" charset="-122"/>
                <a:cs typeface="Arial" panose="020B0604020202020204" pitchFamily="34" charset="0"/>
                <a:hlinkClick r:id="rId3" action="ppaction://hlinkfile" tooltip=", 2007 #245">
                  <a:extLst>
                    <a:ext uri="{A12FA001-AC4F-418D-AE19-62706E023703}">
                      <ahyp:hlinkClr xmlns:ahyp="http://schemas.microsoft.com/office/drawing/2018/hyperlinkcolor" val="tx"/>
                    </a:ext>
                  </a:extLst>
                </a:hlinkClick>
              </a:rPr>
              <a:t>24</a:t>
            </a:r>
            <a:r>
              <a:rPr lang="en-GB" i="1" dirty="0">
                <a:solidFill>
                  <a:srgbClr val="221E1F"/>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If someone wants to gather information about group members, they should first ask for the group member’s consent. The person should clearly explain to them why they would like this information and how it will be used.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Information about members (e.g. contact details) should be kept in a secure place to prevent others from having access to private information, even by accident (e.g. locked drawer or a password-protected computer file)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ction="ppaction://hlinkfile" tooltip=", 2010 #240">
                  <a:extLst>
                    <a:ext uri="{A12FA001-AC4F-418D-AE19-62706E023703}">
                      <ahyp:hlinkClr xmlns:ahyp="http://schemas.microsoft.com/office/drawing/2018/hyperlinkcolor" val="tx"/>
                    </a:ext>
                  </a:extLst>
                </a:hlinkClick>
              </a:rPr>
              <a:t>15</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There may be some situations where exceptions to confidentiality are made, such as when a child has been abused or a group member is hurting someone. How these situations should be approached will depend on the law of the country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 2007 #245">
                  <a:extLst>
                    <a:ext uri="{A12FA001-AC4F-418D-AE19-62706E023703}">
                      <ahyp:hlinkClr xmlns:ahyp="http://schemas.microsoft.com/office/drawing/2018/hyperlinkcolor" val="tx"/>
                    </a:ext>
                  </a:extLst>
                </a:hlinkClick>
              </a:rPr>
              <a:t>24</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38</a:t>
            </a:fld>
            <a:endParaRPr lang="x-none"/>
          </a:p>
        </p:txBody>
      </p:sp>
    </p:spTree>
    <p:extLst>
      <p:ext uri="{BB962C8B-B14F-4D97-AF65-F5344CB8AC3E}">
        <p14:creationId xmlns:p14="http://schemas.microsoft.com/office/powerpoint/2010/main" val="3456874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External support for group members</a:t>
            </a:r>
            <a:r>
              <a:rPr lang="en-US"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 </a:t>
            </a:r>
            <a:r>
              <a:rPr lang="en-GB" b="1" u="sng" dirty="0">
                <a:latin typeface="Calibri" panose="020F0502020204030204" pitchFamily="34" charset="0"/>
                <a:ea typeface="SimSun" panose="02010600030101010101" pitchFamily="2" charset="-122"/>
                <a:cs typeface="Arial" panose="020B0604020202020204" pitchFamily="34" charset="0"/>
              </a:rPr>
              <a:t>(</a:t>
            </a:r>
            <a:r>
              <a:rPr lang="en-GB" b="1" u="sng" dirty="0">
                <a:latin typeface="Calibri" panose="020F0502020204030204" pitchFamily="34" charset="0"/>
                <a:ea typeface="SimSun" panose="02010600030101010101" pitchFamily="2" charset="-122"/>
                <a:cs typeface="Arial" panose="020B0604020202020204" pitchFamily="34" charset="0"/>
                <a:hlinkClick r:id="rId3" action="ppaction://hlinkfile" tooltip=", 2010 #240">
                  <a:extLst>
                    <a:ext uri="{A12FA001-AC4F-418D-AE19-62706E023703}">
                      <ahyp:hlinkClr xmlns:ahyp="http://schemas.microsoft.com/office/drawing/2018/hyperlinkcolor" val="tx"/>
                    </a:ext>
                  </a:extLst>
                </a:hlinkClick>
              </a:rPr>
              <a:t>15</a:t>
            </a:r>
            <a:r>
              <a:rPr lang="en-GB" b="1" u="sng" dirty="0">
                <a:latin typeface="Calibri" panose="020F0502020204030204" pitchFamily="34" charset="0"/>
                <a:ea typeface="SimSun" panose="02010600030101010101" pitchFamily="2" charset="-122"/>
                <a:cs typeface="Arial" panose="020B0604020202020204" pitchFamily="34" charset="0"/>
              </a:rPr>
              <a:t>)</a:t>
            </a:r>
            <a:endParaRPr lang="x-none" u="sng"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times the group may identify that a member is struggling with a personal issue and may need more support than what the group can provide.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If a group member would like more support, various options may be explored – such as the available support structures within the community.</a:t>
            </a:r>
            <a:endParaRPr lang="en-GB" b="1"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person can be provided with information about additional support, which they may or may not choose to use.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can be useful to share resource information and, over time, collectively to build a file on the possible sources of support that might be beneficial for group members.</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times, the group members may feel that they are facing limitations in term of the support they can provide to their fellow members.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needs to be discussed. Exploration of external resources may be a potential way to address this issue</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Discussing external support may also take pressure off the members of the group who are taking responsibility for issues they feel are beyond them.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39</a:t>
            </a:fld>
            <a:endParaRPr lang="x-none"/>
          </a:p>
        </p:txBody>
      </p:sp>
    </p:spTree>
    <p:extLst>
      <p:ext uri="{BB962C8B-B14F-4D97-AF65-F5344CB8AC3E}">
        <p14:creationId xmlns:p14="http://schemas.microsoft.com/office/powerpoint/2010/main" val="418542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401638"/>
            <a:ext cx="5272087" cy="2965450"/>
          </a:xfrm>
        </p:spPr>
      </p:sp>
      <p:sp>
        <p:nvSpPr>
          <p:cNvPr id="3" name="Notes Placeholder 2"/>
          <p:cNvSpPr>
            <a:spLocks noGrp="1"/>
          </p:cNvSpPr>
          <p:nvPr>
            <p:ph type="body" idx="1"/>
          </p:nvPr>
        </p:nvSpPr>
        <p:spPr>
          <a:xfrm>
            <a:off x="467846" y="3367054"/>
            <a:ext cx="6156433" cy="6431091"/>
          </a:xfrm>
        </p:spPr>
        <p:txBody>
          <a:bodyPr/>
          <a:lstStyle/>
          <a:p>
            <a:r>
              <a:rPr lang="en-US" b="1" dirty="0"/>
              <a:t>Preliminary note on language</a:t>
            </a:r>
          </a:p>
          <a:p>
            <a:endParaRPr lang="en-US" dirty="0"/>
          </a:p>
          <a:p>
            <a:pPr marL="173044" indent="-173044">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34496" lvl="1" indent="-173044">
              <a:buFont typeface="Arial" panose="020B0604020202020204" pitchFamily="34" charset="0"/>
              <a:buChar char="•"/>
            </a:pPr>
            <a:r>
              <a:rPr lang="en-US" dirty="0"/>
              <a:t>People must be able to decide on the vocabulary, idioms and descriptions of their experience, situation or distress. </a:t>
            </a:r>
          </a:p>
          <a:p>
            <a:pPr marL="634496" lvl="1" indent="-173044">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34496" lvl="1" indent="-173044">
              <a:buFont typeface="Arial" panose="020B0604020202020204" pitchFamily="34" charset="0"/>
              <a:buChar char="•"/>
            </a:pPr>
            <a:r>
              <a:rPr lang="en-US" dirty="0"/>
              <a:t>Others find some or all these terms stigmatizing or use different expressions to refer to their emotions, experiences or distress. </a:t>
            </a:r>
          </a:p>
          <a:p>
            <a:pPr marL="634496" lvl="1" indent="-173044">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3044" indent="-173044">
              <a:buFont typeface="Arial" panose="020B0604020202020204" pitchFamily="34" charset="0"/>
              <a:buChar char="•"/>
            </a:pPr>
            <a:endParaRPr lang="en-US" dirty="0"/>
          </a:p>
          <a:p>
            <a:pPr marL="173044" indent="-173044">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endParaRPr lang="en-US" dirty="0"/>
          </a:p>
          <a:p>
            <a:pPr marL="173044" indent="-173044">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3044" indent="-173044">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34496" lvl="1" indent="-173044">
              <a:buFont typeface="Arial" panose="020B0604020202020204" pitchFamily="34" charset="0"/>
              <a:buChar char="•"/>
            </a:pPr>
            <a:r>
              <a:rPr lang="en-US" dirty="0"/>
              <a:t>The use of the term “disability” in this context does not imply that people have an impairment or a disorder. </a:t>
            </a:r>
          </a:p>
          <a:p>
            <a:pPr marL="173044" indent="-173044">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spcBef>
                <a:spcPts val="0"/>
              </a:spcBef>
              <a:spcAft>
                <a:spcPts val="1000"/>
              </a:spcAft>
              <a:buNone/>
            </a:pPr>
            <a:r>
              <a:rPr lang="en-GB"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Promoting support groups</a:t>
            </a:r>
            <a:endParaRPr lang="x-none" sz="1200" b="1" u="sng"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181137" indent="-181137">
              <a:spcAft>
                <a:spcPts val="634"/>
              </a:spcAft>
              <a:buFont typeface="Arial" panose="020B0604020202020204" pitchFamily="34" charset="0"/>
              <a:buChar char="•"/>
            </a:pPr>
            <a:r>
              <a:rPr lang="en-US" dirty="0"/>
              <a:t>Information about the group can be disseminated to key community organizations as well as to NGOs, disabled persons organizations, social services, local community </a:t>
            </a:r>
            <a:r>
              <a:rPr lang="en-US" dirty="0" err="1"/>
              <a:t>centres</a:t>
            </a:r>
            <a:r>
              <a:rPr lang="en-US" dirty="0"/>
              <a:t>, markets, village meeting points, local television and radio, newspapers, mental health and social services, etc. </a:t>
            </a:r>
          </a:p>
          <a:p>
            <a:pPr marL="181137" indent="-181137">
              <a:spcAft>
                <a:spcPts val="634"/>
              </a:spcAft>
              <a:buFont typeface="Arial" panose="020B0604020202020204" pitchFamily="34" charset="0"/>
              <a:buChar char="•"/>
            </a:pPr>
            <a:r>
              <a:rPr lang="en-US" dirty="0"/>
              <a:t>The information may include….</a:t>
            </a:r>
          </a:p>
          <a:p>
            <a:pPr marL="638337" lvl="1" indent="-181137">
              <a:spcAft>
                <a:spcPts val="634"/>
              </a:spcAft>
              <a:buFont typeface="Arial" panose="020B0604020202020204" pitchFamily="34" charset="0"/>
              <a:buChar char="•"/>
            </a:pPr>
            <a:r>
              <a:rPr lang="en-US" dirty="0"/>
              <a:t>regular contact and discussions with people working in these organizations and services….</a:t>
            </a:r>
          </a:p>
          <a:p>
            <a:pPr marL="638337" lvl="1" indent="-181137">
              <a:spcAft>
                <a:spcPts val="634"/>
              </a:spcAft>
              <a:buFont typeface="Arial" panose="020B0604020202020204" pitchFamily="34" charset="0"/>
              <a:buChar char="•"/>
            </a:pPr>
            <a:r>
              <a:rPr lang="en-US" dirty="0"/>
              <a:t>….but also involves disseminating flyers and brochures in all relevant places in the community where potential members are likely to visit (e.g. mental health and social services). </a:t>
            </a:r>
          </a:p>
          <a:p>
            <a:pPr marL="1095537" lvl="2" indent="-181137">
              <a:spcAft>
                <a:spcPts val="634"/>
              </a:spcAft>
              <a:buFont typeface="Arial" panose="020B0604020202020204" pitchFamily="34" charset="0"/>
              <a:buChar char="•"/>
            </a:pPr>
            <a:r>
              <a:rPr lang="en-US" dirty="0"/>
              <a:t>Consideration of potential members who may face barriers in accessing services is also important.</a:t>
            </a:r>
          </a:p>
          <a:p>
            <a:pPr marL="181137" indent="-181137">
              <a:spcAft>
                <a:spcPts val="634"/>
              </a:spcAft>
              <a:buFont typeface="Arial" panose="020B0604020202020204" pitchFamily="34" charset="0"/>
              <a:buChar char="•"/>
            </a:pPr>
            <a:r>
              <a:rPr lang="en-US" dirty="0"/>
              <a:t> Flyers or brochures should state the purpose and activities of the group, as well as logistical information such as meeting dates, time and location.</a:t>
            </a:r>
          </a:p>
          <a:p>
            <a:pPr marL="181137" indent="-181137">
              <a:buFont typeface="Arial" panose="020B0604020202020204" pitchFamily="34" charset="0"/>
              <a:buChar char="•"/>
            </a:pPr>
            <a:r>
              <a:rPr lang="en-US" dirty="0"/>
              <a:t> Social media, such as Facebook and Twitter, can be an informal way of promoting support groups to a wider audience.</a:t>
            </a: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40</a:t>
            </a:fld>
            <a:endParaRPr lang="x-none"/>
          </a:p>
        </p:txBody>
      </p:sp>
    </p:spTree>
    <p:extLst>
      <p:ext uri="{BB962C8B-B14F-4D97-AF65-F5344CB8AC3E}">
        <p14:creationId xmlns:p14="http://schemas.microsoft.com/office/powerpoint/2010/main" val="3660075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57"/>
              </a:spcBef>
              <a:spcAft>
                <a:spcPts val="1057"/>
              </a:spcAft>
            </a:pPr>
            <a:r>
              <a:rPr lang="en-US" b="1" dirty="0">
                <a:solidFill>
                  <a:prstClr val="black"/>
                </a:solidFill>
              </a:rPr>
              <a:t>5. Running peer support meeting</a:t>
            </a: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section provides guidance for running peer support group meetings.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steps outlined below are suggestions that are designed to help groups get started; they are not meant to be prescriptive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468">
                  <a:extLst>
                    <a:ext uri="{A12FA001-AC4F-418D-AE19-62706E023703}">
                      <ahyp:hlinkClr xmlns:ahyp="http://schemas.microsoft.com/office/drawing/2018/hyperlinkcolor" val="tx"/>
                    </a:ext>
                  </a:extLst>
                </a:hlinkClick>
              </a:rPr>
              <a:t>25</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58AB9F27-5963-4392-885D-38DAE7528896}" type="slidenum">
              <a:rPr lang="x-none" smtClean="0"/>
              <a:t>41</a:t>
            </a:fld>
            <a:endParaRPr lang="x-none"/>
          </a:p>
        </p:txBody>
      </p:sp>
    </p:spTree>
    <p:extLst>
      <p:ext uri="{BB962C8B-B14F-4D97-AF65-F5344CB8AC3E}">
        <p14:creationId xmlns:p14="http://schemas.microsoft.com/office/powerpoint/2010/main" val="165437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Location and frequency of meetings</a:t>
            </a:r>
            <a:r>
              <a:rPr lang="en-US"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  #246">
                  <a:extLst>
                    <a:ext uri="{A12FA001-AC4F-418D-AE19-62706E023703}">
                      <ahyp:hlinkClr xmlns:ahyp="http://schemas.microsoft.com/office/drawing/2018/hyperlinkcolor" val="tx"/>
                    </a:ext>
                  </a:extLst>
                </a:hlinkClick>
              </a:rPr>
              <a:t>26</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34"/>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deciding a location for the peer support group meetings, it is useful to consider:</a:t>
            </a:r>
          </a:p>
          <a:p>
            <a:pPr marL="181137" indent="-181137" algn="just">
              <a:spcAft>
                <a:spcPts val="634"/>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Accessibility – Can people get there easily? Consider physical, logistical and financial issues (e.g. time of day, location, transport required).</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181137" indent="-181137" algn="just">
              <a:spcAft>
                <a:spcPts val="634"/>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Size – Is the meeting place large enough? Are there enough chairs?</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181137" indent="-181137" algn="just">
              <a:spcAft>
                <a:spcPts val="634"/>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Comfort – Is it quiet, welcoming and private enough to allow for a comfortable exchange between group members? </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181137" indent="-181137" algn="just">
              <a:spcAft>
                <a:spcPts val="634"/>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Convenience – Are there toilets/washrooms?</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181137" indent="-181137" algn="just">
              <a:spcAft>
                <a:spcPts val="634"/>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Cost – Is there a charge to use the meeting room?</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81137" indent="-181137">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Refreshments – Will anything be offered at meetings? Note that refreshments can contribute to creating a relaxed atmosphere.</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42</a:t>
            </a:fld>
            <a:endParaRPr lang="x-none"/>
          </a:p>
        </p:txBody>
      </p:sp>
    </p:spTree>
    <p:extLst>
      <p:ext uri="{BB962C8B-B14F-4D97-AF65-F5344CB8AC3E}">
        <p14:creationId xmlns:p14="http://schemas.microsoft.com/office/powerpoint/2010/main" val="1311793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6606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Location and frequency of </a:t>
            </a: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meetings</a:t>
            </a:r>
            <a:r>
              <a:rPr lang="en-US"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 </a:t>
            </a: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(cont’d)</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Possible locations may be community centres, schools, places of worship, coffee shops, libraries or mental health and social services.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use the same place whenever possible so that group members know where to meet, feel comfortable and become familiar with that particular space.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addition, there should be clear boundaries between the normal activities of the place where meetings will take place and the activities of the support group (e.g. the group can benefit from a private room so that meetings are not interrupted by people who are not group members).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Another consideration is how often the group will meet.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frequency of meetings and the time will need to be agreed. It depends on what is most convenient for the members of the group.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may need collective discussion and a period of experimentation during which arrangements can be adjusted.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43</a:t>
            </a:fld>
            <a:endParaRPr lang="x-none"/>
          </a:p>
        </p:txBody>
      </p:sp>
    </p:spTree>
    <p:extLst>
      <p:ext uri="{BB962C8B-B14F-4D97-AF65-F5344CB8AC3E}">
        <p14:creationId xmlns:p14="http://schemas.microsoft.com/office/powerpoint/2010/main" val="2012560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Peer support program [web page]. Kathmandu: KOSHISH National Mental Health Self-help Organisation.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http://www.koshishnepal.org/programs/4</a:t>
            </a:r>
            <a:r>
              <a:rPr lang="en-GB" dirty="0">
                <a:latin typeface="Calibri" panose="020F0502020204030204" pitchFamily="34" charset="0"/>
                <a:ea typeface="Calibri" panose="020F0502020204030204" pitchFamily="34" charset="0"/>
                <a:cs typeface="Arial" panose="020B0604020202020204" pitchFamily="34" charset="0"/>
              </a:rPr>
              <a:t>, accessed 20 November 2018).</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44</a:t>
            </a:fld>
            <a:endParaRPr lang="x-none"/>
          </a:p>
        </p:txBody>
      </p:sp>
    </p:spTree>
    <p:extLst>
      <p:ext uri="{BB962C8B-B14F-4D97-AF65-F5344CB8AC3E}">
        <p14:creationId xmlns:p14="http://schemas.microsoft.com/office/powerpoint/2010/main" val="4037485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Welcome! [website]. London: The Dragon Café; 2017.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www.dragoncafe.co.uk</a:t>
            </a:r>
            <a:r>
              <a:rPr lang="en-GB" dirty="0">
                <a:latin typeface="Calibri" panose="020F0502020204030204" pitchFamily="34" charset="0"/>
                <a:ea typeface="Calibri" panose="020F0502020204030204" pitchFamily="34" charset="0"/>
                <a:cs typeface="Arial" panose="020B0604020202020204" pitchFamily="34" charset="0"/>
              </a:rPr>
              <a:t>, accessed 15 February 2017)</a:t>
            </a:r>
          </a:p>
          <a:p>
            <a:endParaRPr lang="en-GB" dirty="0">
              <a:latin typeface="Calibri" panose="020F0502020204030204" pitchFamily="34" charset="0"/>
              <a:cs typeface="Arial" panose="020B0604020202020204" pitchFamily="34" charset="0"/>
            </a:endParaRPr>
          </a:p>
          <a:p>
            <a:r>
              <a:rPr lang="en-GB" dirty="0">
                <a:latin typeface="Calibri" panose="020F0502020204030204" pitchFamily="34" charset="0"/>
                <a:cs typeface="Arial" panose="020B0604020202020204" pitchFamily="34" charset="0"/>
              </a:rPr>
              <a:t>and</a:t>
            </a:r>
          </a:p>
          <a:p>
            <a:endParaRPr lang="en-GB" dirty="0">
              <a:latin typeface="Calibri" panose="020F0502020204030204" pitchFamily="34" charset="0"/>
              <a:cs typeface="Arial" panose="020B0604020202020204" pitchFamily="34" charset="0"/>
            </a:endParaRPr>
          </a:p>
          <a:p>
            <a:r>
              <a:rPr lang="en-GB" dirty="0">
                <a:latin typeface="Calibri" panose="020F0502020204030204" pitchFamily="34" charset="0"/>
                <a:ea typeface="Calibri" panose="020F0502020204030204" pitchFamily="34" charset="0"/>
                <a:cs typeface="Arial" panose="020B0604020202020204" pitchFamily="34" charset="0"/>
              </a:rPr>
              <a:t>Patterson C. I’ve found a little bit of heaven for those who’ve been in hell [website]. The Guardian; 6 February 2015. (https://</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www.theguardian.com/commentisfree/2015/feb/06/mental-health-dragon-cafe-respite-respect</a:t>
            </a:r>
            <a:r>
              <a:rPr lang="en-GB" dirty="0">
                <a:latin typeface="Calibri" panose="020F0502020204030204" pitchFamily="34" charset="0"/>
                <a:ea typeface="Calibri" panose="020F0502020204030204" pitchFamily="34" charset="0"/>
                <a:cs typeface="Arial" panose="020B0604020202020204" pitchFamily="34" charset="0"/>
              </a:rPr>
              <a:t>, accessed 15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45</a:t>
            </a:fld>
            <a:endParaRPr lang="x-none"/>
          </a:p>
        </p:txBody>
      </p:sp>
    </p:spTree>
    <p:extLst>
      <p:ext uri="{BB962C8B-B14F-4D97-AF65-F5344CB8AC3E}">
        <p14:creationId xmlns:p14="http://schemas.microsoft.com/office/powerpoint/2010/main" val="42048282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404813"/>
            <a:ext cx="6008687" cy="3381375"/>
          </a:xfrm>
        </p:spPr>
      </p:sp>
      <p:sp>
        <p:nvSpPr>
          <p:cNvPr id="3" name="Notes Placeholder 2"/>
          <p:cNvSpPr>
            <a:spLocks noGrp="1"/>
          </p:cNvSpPr>
          <p:nvPr>
            <p:ph type="body" idx="1"/>
          </p:nvPr>
        </p:nvSpPr>
        <p:spPr>
          <a:xfrm>
            <a:off x="439737" y="3786188"/>
            <a:ext cx="6008687" cy="572985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The first meeting</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 2007 #245">
                  <a:extLst>
                    <a:ext uri="{A12FA001-AC4F-418D-AE19-62706E023703}">
                      <ahyp:hlinkClr xmlns:ahyp="http://schemas.microsoft.com/office/drawing/2018/hyperlinkcolor" val="tx"/>
                    </a:ext>
                  </a:extLst>
                </a:hlinkClick>
              </a:rPr>
              <a:t>24</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first meeting of a support group is important and often sets the tone for future meetings of the group.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number of people attending should not be the main concern. What is more important is the connection with the people who do attend.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of the steps to consider are outlined below, but these are only suggestions and the group may decide on other methods for running the group that may be more appropriate.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0" indent="0" algn="just">
              <a:spcAft>
                <a:spcPts val="634"/>
              </a:spcAft>
              <a:buFont typeface="Arial" panose="020B0604020202020204" pitchFamily="34" charset="0"/>
              <a:buNone/>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Set up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22653" indent="-181137" algn="just">
              <a:buFont typeface="Wingdings" panose="05000000000000000000" pitchFamily="2" charset="2"/>
              <a:buChar char="Ø"/>
            </a:pP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Bring an agenda and any other resources the facilitator will need for the first meeting. </a:t>
            </a:r>
          </a:p>
          <a:p>
            <a:pPr marL="422653" indent="-181137" algn="just">
              <a:buFont typeface="Wingdings" panose="05000000000000000000" pitchFamily="2" charset="2"/>
              <a:buChar char="Ø"/>
            </a:pP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It is important that the room feels welcoming. </a:t>
            </a:r>
          </a:p>
          <a:p>
            <a:pPr marL="422653" indent="-181137" algn="just">
              <a:buFont typeface="Wingdings" panose="05000000000000000000" pitchFamily="2" charset="2"/>
              <a:buChar char="Ø"/>
            </a:pP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If the room is difficult to find, make sure signs are posted directing people to the meeting.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Greet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22653" indent="-181137" algn="just">
              <a:buFont typeface="Wingdings" panose="05000000000000000000" pitchFamily="2" charset="2"/>
              <a:buChar char="Ø"/>
            </a:pP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It is a good idea to have the facilitators or other members at the door to welcome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Discuss ground rules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22653" indent="-181137" algn="just">
              <a:buFont typeface="Wingdings" panose="05000000000000000000" pitchFamily="2" charset="2"/>
              <a:buChar char="Ø"/>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Ground rules are important as they set out how people are expected to interact with each other in order for the group to run more effectively for everyone. For more information, see the section on</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Ground rules</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46</a:t>
            </a:fld>
            <a:endParaRPr lang="x-none"/>
          </a:p>
        </p:txBody>
      </p:sp>
    </p:spTree>
    <p:extLst>
      <p:ext uri="{BB962C8B-B14F-4D97-AF65-F5344CB8AC3E}">
        <p14:creationId xmlns:p14="http://schemas.microsoft.com/office/powerpoint/2010/main" val="3865078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000"/>
              </a:spcAft>
              <a:buNone/>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The first meeting (cont’d)</a:t>
            </a: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Share stories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buFont typeface="Arial" panose="020B0604020202020204" pitchFamily="34" charset="0"/>
              <a:buChar char="•"/>
            </a:pPr>
            <a:r>
              <a:rPr lang="en-GB" dirty="0">
                <a:solidFill>
                  <a:srgbClr val="221E1F"/>
                </a:solidFill>
                <a:latin typeface="Calibri" panose="020F0502020204030204" pitchFamily="34" charset="0"/>
                <a:ea typeface="Calibri" panose="020F0502020204030204" pitchFamily="34" charset="0"/>
                <a:cs typeface="Arial" panose="020B0604020202020204" pitchFamily="34" charset="0"/>
              </a:rPr>
              <a:t>Many people will be nervous or reluctant to speak at the first meeting, so it is really helpful for facilitators to open the conversation. </a:t>
            </a:r>
          </a:p>
          <a:p>
            <a:pPr marL="181137" indent="-181137">
              <a:buFont typeface="Arial" panose="020B0604020202020204" pitchFamily="34" charset="0"/>
              <a:buChar char="•"/>
            </a:pPr>
            <a:r>
              <a:rPr lang="en-GB" dirty="0">
                <a:solidFill>
                  <a:srgbClr val="221E1F"/>
                </a:solidFill>
                <a:latin typeface="Calibri" panose="020F0502020204030204" pitchFamily="34" charset="0"/>
                <a:ea typeface="Calibri" panose="020F0502020204030204" pitchFamily="34" charset="0"/>
                <a:cs typeface="Arial" panose="020B0604020202020204" pitchFamily="34" charset="0"/>
              </a:rPr>
              <a:t>When stories are shared it is useful to remind people about the importance of </a:t>
            </a:r>
            <a:r>
              <a:rPr lang="en-GB" i="1" dirty="0">
                <a:solidFill>
                  <a:srgbClr val="221E1F"/>
                </a:solidFill>
                <a:latin typeface="Calibri" panose="020F0502020204030204" pitchFamily="34" charset="0"/>
                <a:ea typeface="Calibri" panose="020F0502020204030204" pitchFamily="34" charset="0"/>
                <a:cs typeface="Arial" panose="020B0604020202020204" pitchFamily="34" charset="0"/>
              </a:rPr>
              <a:t>confidentiality. </a:t>
            </a:r>
          </a:p>
          <a:p>
            <a:pPr marL="181137" indent="-181137">
              <a:buFont typeface="Arial" panose="020B0604020202020204" pitchFamily="34" charset="0"/>
              <a:buChar char="•"/>
            </a:pPr>
            <a:r>
              <a:rPr lang="en-GB" i="1" dirty="0">
                <a:solidFill>
                  <a:srgbClr val="221E1F"/>
                </a:solidFill>
                <a:latin typeface="Calibri" panose="020F0502020204030204" pitchFamily="34" charset="0"/>
                <a:ea typeface="Calibri" panose="020F0502020204030204" pitchFamily="34" charset="0"/>
                <a:cs typeface="Arial" panose="020B0604020202020204" pitchFamily="34" charset="0"/>
              </a:rPr>
              <a:t>F</a:t>
            </a:r>
            <a:r>
              <a:rPr lang="en-GB" dirty="0">
                <a:solidFill>
                  <a:srgbClr val="221E1F"/>
                </a:solidFill>
                <a:latin typeface="Calibri" panose="020F0502020204030204" pitchFamily="34" charset="0"/>
                <a:ea typeface="Calibri" panose="020F0502020204030204" pitchFamily="34" charset="0"/>
                <a:cs typeface="Arial" panose="020B0604020202020204" pitchFamily="34" charset="0"/>
              </a:rPr>
              <a:t>or instance, the names of the group members should not leave the room. </a:t>
            </a:r>
          </a:p>
          <a:p>
            <a:pPr marL="181137" indent="-181137">
              <a:buFont typeface="Arial" panose="020B0604020202020204" pitchFamily="34" charset="0"/>
              <a:buChar char="•"/>
            </a:pPr>
            <a:r>
              <a:rPr lang="en-GB" dirty="0">
                <a:solidFill>
                  <a:srgbClr val="221E1F"/>
                </a:solidFill>
                <a:latin typeface="Calibri" panose="020F0502020204030204" pitchFamily="34" charset="0"/>
                <a:ea typeface="Calibri" panose="020F0502020204030204" pitchFamily="34" charset="0"/>
                <a:cs typeface="Arial" panose="020B0604020202020204" pitchFamily="34" charset="0"/>
              </a:rPr>
              <a:t>Although it might be more appropriate to establish overall group rules at the second meeting. </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47</a:t>
            </a:fld>
            <a:endParaRPr lang="x-none"/>
          </a:p>
        </p:txBody>
      </p:sp>
    </p:spTree>
    <p:extLst>
      <p:ext uri="{BB962C8B-B14F-4D97-AF65-F5344CB8AC3E}">
        <p14:creationId xmlns:p14="http://schemas.microsoft.com/office/powerpoint/2010/main" val="3915762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000"/>
              </a:spcAft>
              <a:buNone/>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The first meeting (cont’d)</a:t>
            </a:r>
          </a:p>
          <a:p>
            <a:pPr algn="just">
              <a:spcAft>
                <a:spcPts val="1057"/>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Discuss barriers to attending support groups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1057"/>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It is important to understand and discuss with the group some of the challenges and feel­ings people have in relation to attending support groups. </a:t>
            </a:r>
          </a:p>
          <a:p>
            <a:pPr marL="181137" indent="-181137" algn="just">
              <a:spcAft>
                <a:spcPts val="1057"/>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Arial" panose="020B0604020202020204" pitchFamily="34" charset="0"/>
              </a:rPr>
              <a:t>Barriers may include: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03790" indent="-241516">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Fear of what others will think and potential stigma if it becomes known that they are participating in the group.</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03790" indent="-241516">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Experiences of discrimination and exclusion.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03790" indent="-241516">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Home or family responsibilities.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03790" indent="-241516">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Being too burned out due to life circumstances to participate in meetings.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03790" indent="-241516">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Nervousness about what might happen during the group sessions.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03790" indent="-241516">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Lack of availability of assistive and augmentative communication devices.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03790" indent="-241516">
              <a:spcAft>
                <a:spcPts val="1057"/>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Lack of trust that it will be a safe space where they can talk freely without repercussions.</a:t>
            </a:r>
            <a:endParaRPr lang="x-none" dirty="0">
              <a:latin typeface="Calibri" panose="020F0502020204030204" pitchFamily="34" charset="0"/>
              <a:ea typeface="Calibri" panose="020F0502020204030204" pitchFamily="34" charset="0"/>
              <a:cs typeface="Arial" panose="020B0604020202020204" pitchFamily="34" charset="0"/>
            </a:endParaRPr>
          </a:p>
          <a:p>
            <a:pPr marL="181137" indent="-181137" algn="just">
              <a:lnSpc>
                <a:spcPct val="115000"/>
              </a:lnSpc>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It is important to acknowledge these challenges and to identify how the group will try to address them. </a:t>
            </a:r>
            <a:endParaRPr lang="x-none"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8AB9F27-5963-4392-885D-38DAE7528896}" type="slidenum">
              <a:rPr lang="x-none" smtClean="0"/>
              <a:t>48</a:t>
            </a:fld>
            <a:endParaRPr lang="x-none"/>
          </a:p>
        </p:txBody>
      </p:sp>
    </p:spTree>
    <p:extLst>
      <p:ext uri="{BB962C8B-B14F-4D97-AF65-F5344CB8AC3E}">
        <p14:creationId xmlns:p14="http://schemas.microsoft.com/office/powerpoint/2010/main" val="4111624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71475"/>
            <a:ext cx="6008687" cy="3381375"/>
          </a:xfrm>
        </p:spPr>
      </p:sp>
      <p:sp>
        <p:nvSpPr>
          <p:cNvPr id="3" name="Notes Placeholder 2"/>
          <p:cNvSpPr>
            <a:spLocks noGrp="1"/>
          </p:cNvSpPr>
          <p:nvPr>
            <p:ph type="body" idx="1"/>
          </p:nvPr>
        </p:nvSpPr>
        <p:spPr>
          <a:xfrm>
            <a:off x="439737" y="3752850"/>
            <a:ext cx="6008687" cy="5894388"/>
          </a:xfrm>
        </p:spPr>
        <p:txBody>
          <a:bodyPr/>
          <a:lstStyle/>
          <a:p>
            <a:pPr marL="0" marR="0" indent="0">
              <a:spcBef>
                <a:spcPts val="0"/>
              </a:spcBef>
              <a:spcAft>
                <a:spcPts val="1000"/>
              </a:spcAft>
              <a:buNone/>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The first meeting (cont’d)</a:t>
            </a: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Encourage sharing between members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Sharing within the group provides common ground on which people can start to identify with others and trust that they are not alone in the personal and social challenges that they confront. </a:t>
            </a:r>
          </a:p>
          <a:p>
            <a:pPr marL="181137" indent="-181137">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It can also help people to understand that not everyone is necessarily there for the same reason. </a:t>
            </a:r>
          </a:p>
          <a:p>
            <a:pPr marL="181137" indent="-181137">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For a while, people may say they just want to hear from other people. </a:t>
            </a:r>
          </a:p>
          <a:p>
            <a:pPr marL="638337" lvl="1" indent="-181137">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It may take some time for members of the group to become comfortable speaking about the specific ideas, experiences and needs that they have</a:t>
            </a:r>
          </a:p>
          <a:p>
            <a:pPr algn="just">
              <a:spcAft>
                <a:spcPts val="1057"/>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Identify common experiences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There may be quite a range of experiences and challenges that bring people to a support group.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try to identify common elements and allow for differences as every individual’s experience is unique and equally important.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1057"/>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Provide a contact sheet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contact sheet allows the facilitator to contact participants on the list with future meet­ing information and general information.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People may not feel comfortable putting their name down on the first occasion, so it is important to let them know that they do not have to.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Facilitators can also distribute their own contact details.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buFont typeface="Arial" panose="020B0604020202020204" pitchFamily="34" charset="0"/>
              <a:buChar char="•"/>
            </a:pP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49</a:t>
            </a:fld>
            <a:endParaRPr lang="x-none"/>
          </a:p>
        </p:txBody>
      </p:sp>
    </p:spTree>
    <p:extLst>
      <p:ext uri="{BB962C8B-B14F-4D97-AF65-F5344CB8AC3E}">
        <p14:creationId xmlns:p14="http://schemas.microsoft.com/office/powerpoint/2010/main" val="19985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8" y="500063"/>
            <a:ext cx="5575300" cy="3136900"/>
          </a:xfrm>
        </p:spPr>
      </p:sp>
      <p:sp>
        <p:nvSpPr>
          <p:cNvPr id="3" name="Notes Placeholder 2"/>
          <p:cNvSpPr>
            <a:spLocks noGrp="1"/>
          </p:cNvSpPr>
          <p:nvPr>
            <p:ph type="body" idx="1"/>
          </p:nvPr>
        </p:nvSpPr>
        <p:spPr>
          <a:xfrm>
            <a:off x="688019" y="3637002"/>
            <a:ext cx="5904361" cy="6161143"/>
          </a:xfrm>
        </p:spPr>
        <p:txBody>
          <a:bodyPr/>
          <a:lstStyle/>
          <a:p>
            <a:pPr marL="173044" indent="-173044">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3044" indent="-173044">
              <a:buFont typeface="Arial" panose="020B0604020202020204" pitchFamily="34" charset="0"/>
              <a:buChar char="•"/>
            </a:pPr>
            <a:endParaRPr lang="en-US" dirty="0"/>
          </a:p>
          <a:p>
            <a:pPr marL="173044" indent="-173044">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3044" indent="-173044">
              <a:buFont typeface="Arial" panose="020B0604020202020204" pitchFamily="34" charset="0"/>
              <a:buChar char="•"/>
            </a:pPr>
            <a:endParaRPr lang="en-US" dirty="0"/>
          </a:p>
          <a:p>
            <a:pPr marL="173044" indent="-173044">
              <a:buFont typeface="Arial" panose="020B0604020202020204" pitchFamily="34" charset="0"/>
              <a:buChar char="•"/>
            </a:pPr>
            <a:r>
              <a:rPr lang="en-US" dirty="0"/>
              <a:t>The terminology adopted in this document has been selected for the sake of inclusiveness. </a:t>
            </a:r>
          </a:p>
          <a:p>
            <a:pPr marL="634496" lvl="1" indent="-173044">
              <a:buFont typeface="Arial" panose="020B0604020202020204" pitchFamily="34" charset="0"/>
              <a:buChar char="•"/>
            </a:pPr>
            <a:r>
              <a:rPr lang="en-US" dirty="0"/>
              <a:t>It is an individual choice to self-identify with certain expressions or concepts, but human rights still apply to everyone, everywhere. </a:t>
            </a:r>
          </a:p>
          <a:p>
            <a:pPr marL="634496" lvl="1" indent="-173044">
              <a:buFont typeface="Arial" panose="020B0604020202020204" pitchFamily="34" charset="0"/>
              <a:buChar char="•"/>
            </a:pPr>
            <a:r>
              <a:rPr lang="en-US" dirty="0"/>
              <a:t>Above all, a diagnosis or disability should never define a person. </a:t>
            </a:r>
          </a:p>
          <a:p>
            <a:pPr marL="634496" lvl="1" indent="-173044">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The first meeting (cont’d)</a:t>
            </a:r>
          </a:p>
          <a:p>
            <a:pPr algn="just"/>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Identify communication needs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have the group members identify how they would like to receive informa­tion. </a:t>
            </a:r>
          </a:p>
          <a:p>
            <a:pPr marL="181137"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Email can be the most time-efficient, but there are other modes of communication that also work, such as telephone calls, text messages, WhatsApp messages, or other group messaging services that may be accessible for all group members. </a:t>
            </a:r>
          </a:p>
          <a:p>
            <a:pPr marL="638337" lvl="1" indent="-181137" algn="just">
              <a:spcAft>
                <a:spcPts val="423"/>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Listening to group members and knowing their preference for communication is important in keeping the group together and functioning well.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preferred method of contact can be included on the sign-up sheet to identify the best options.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50</a:t>
            </a:fld>
            <a:endParaRPr lang="x-none"/>
          </a:p>
        </p:txBody>
      </p:sp>
    </p:spTree>
    <p:extLst>
      <p:ext uri="{BB962C8B-B14F-4D97-AF65-F5344CB8AC3E}">
        <p14:creationId xmlns:p14="http://schemas.microsoft.com/office/powerpoint/2010/main" val="5428896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66064" rtl="0" eaLnBrk="1" fontAlgn="auto" latinLnBrk="0" hangingPunct="1">
              <a:lnSpc>
                <a:spcPct val="100000"/>
              </a:lnSpc>
              <a:spcBef>
                <a:spcPts val="0"/>
              </a:spcBef>
              <a:spcAft>
                <a:spcPts val="0"/>
              </a:spcAft>
              <a:buClrTx/>
              <a:buSzTx/>
              <a:buFontTx/>
              <a:buNone/>
              <a:tabLst/>
              <a:defRPr/>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The first meeting (cont’d)</a:t>
            </a:r>
          </a:p>
          <a:p>
            <a:pPr algn="just" defTabSz="966064">
              <a:defRPr/>
            </a:pP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Meeting closure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often helpful to ask each member of the group if anyone would like to add any closing thoughts. For instance: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43411" indent="-301895">
              <a:lnSpc>
                <a:spcPct val="113000"/>
              </a:lnSpc>
              <a:buFont typeface="Wingdings" panose="05000000000000000000" pitchFamily="2" charset="2"/>
              <a:buChar char="Ø"/>
            </a:pPr>
            <a:r>
              <a:rPr lang="en-GB" dirty="0">
                <a:latin typeface="Calibri" panose="020F0502020204030204" pitchFamily="34" charset="0"/>
                <a:ea typeface="SimSun" panose="02010600030101010101" pitchFamily="2" charset="-122"/>
                <a:cs typeface="Arial" panose="020B0604020202020204" pitchFamily="34" charset="0"/>
              </a:rPr>
              <a:t>Something specific that they gained from the group meeting that was especially meaningful, and why</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543411" indent="-301895">
              <a:lnSpc>
                <a:spcPct val="113000"/>
              </a:lnSpc>
              <a:buFont typeface="Wingdings" panose="05000000000000000000" pitchFamily="2" charset="2"/>
              <a:buChar char="Ø"/>
            </a:pPr>
            <a:r>
              <a:rPr lang="en-GB" dirty="0">
                <a:latin typeface="Calibri" panose="020F0502020204030204" pitchFamily="34" charset="0"/>
                <a:ea typeface="SimSun" panose="02010600030101010101" pitchFamily="2" charset="-122"/>
                <a:cs typeface="Arial" panose="020B0604020202020204" pitchFamily="34" charset="0"/>
              </a:rPr>
              <a:t>Something that they were grateful for</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543411" indent="-301895">
              <a:lnSpc>
                <a:spcPct val="113000"/>
              </a:lnSpc>
              <a:buFont typeface="Wingdings" panose="05000000000000000000" pitchFamily="2" charset="2"/>
              <a:buChar char="Ø"/>
            </a:pPr>
            <a:r>
              <a:rPr lang="en-GB" dirty="0">
                <a:latin typeface="Calibri" panose="020F0502020204030204" pitchFamily="34" charset="0"/>
                <a:ea typeface="SimSun" panose="02010600030101010101" pitchFamily="2" charset="-122"/>
                <a:cs typeface="Arial" panose="020B0604020202020204" pitchFamily="34" charset="0"/>
              </a:rPr>
              <a:t>Something that was not addressed that could have been useful.</a:t>
            </a:r>
            <a:endParaRPr lang="x-none" dirty="0">
              <a:latin typeface="Calibri" panose="020F0502020204030204" pitchFamily="34" charset="0"/>
              <a:ea typeface="SimSun" panose="02010600030101010101" pitchFamily="2" charset="-122"/>
              <a:cs typeface="Arial" panose="020B0604020202020204" pitchFamily="34" charset="0"/>
            </a:endParaRPr>
          </a:p>
          <a:p>
            <a:pPr marL="543411" indent="-301895">
              <a:lnSpc>
                <a:spcPct val="113000"/>
              </a:lnSpc>
              <a:buFont typeface="Wingdings" panose="05000000000000000000" pitchFamily="2" charset="2"/>
              <a:buChar char="Ø"/>
            </a:pPr>
            <a:r>
              <a:rPr lang="en-GB" dirty="0">
                <a:latin typeface="Calibri" panose="020F0502020204030204" pitchFamily="34" charset="0"/>
                <a:ea typeface="SimSun" panose="02010600030101010101" pitchFamily="2" charset="-122"/>
                <a:cs typeface="Arial" panose="020B0604020202020204" pitchFamily="34" charset="0"/>
              </a:rPr>
              <a:t>Something that can be improved or done differently to enable group members to feel more at ease.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those who may have concerns or suggestions that they feel uncomfortable sharing in front of the group, an additional method for feedback should be available (e.g. written note, one-to-one meeting with the facilitator).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58AB9F27-5963-4392-885D-38DAE7528896}" type="slidenum">
              <a:rPr lang="x-none" smtClean="0"/>
              <a:t>51</a:t>
            </a:fld>
            <a:endParaRPr lang="x-none"/>
          </a:p>
        </p:txBody>
      </p:sp>
    </p:spTree>
    <p:extLst>
      <p:ext uri="{BB962C8B-B14F-4D97-AF65-F5344CB8AC3E}">
        <p14:creationId xmlns:p14="http://schemas.microsoft.com/office/powerpoint/2010/main" val="1263223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General guidance for all meetings </a:t>
            </a:r>
            <a:r>
              <a:rPr lang="en-GB" b="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 2007 #245">
                  <a:extLst>
                    <a:ext uri="{A12FA001-AC4F-418D-AE19-62706E023703}">
                      <ahyp:hlinkClr xmlns:ahyp="http://schemas.microsoft.com/office/drawing/2018/hyperlinkcolor" val="tx"/>
                    </a:ext>
                  </a:extLst>
                </a:hlinkClick>
              </a:rPr>
              <a:t>24</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Starting the meeting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Reminding members of the purpose and principles of the group and the importance of confidentiality may be a good way to open meetings.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relaxed atmosphere that favours confidence and discussion can be facilitated by offering beverages and food to members, planning a creative ice-breaker or telling a personal story.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If members of the group wish to start the meeting by talking about a particular issue or by sharing their own reflection on a specific topic, they should be encouraged to do so.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Having a welcome and warm environment that is conducive to sharing will be critical to the success of meetings.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52</a:t>
            </a:fld>
            <a:endParaRPr lang="x-none"/>
          </a:p>
        </p:txBody>
      </p:sp>
    </p:spTree>
    <p:extLst>
      <p:ext uri="{BB962C8B-B14F-4D97-AF65-F5344CB8AC3E}">
        <p14:creationId xmlns:p14="http://schemas.microsoft.com/office/powerpoint/2010/main" val="23261646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000"/>
              </a:spcAft>
              <a:buNone/>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General guidance for all meetings (cont’d)</a:t>
            </a: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Taking breaks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a good idea to take a break during the meeting to allow people to move around.</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will also provide an opportunity for people to talk one-to-one, which is particularly useful for those who find it difficult to speak in a group.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can also contribute to creating a more relaxed and informal atmosphere where group members can connect on different levels.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53</a:t>
            </a:fld>
            <a:endParaRPr lang="x-none"/>
          </a:p>
        </p:txBody>
      </p:sp>
    </p:spTree>
    <p:extLst>
      <p:ext uri="{BB962C8B-B14F-4D97-AF65-F5344CB8AC3E}">
        <p14:creationId xmlns:p14="http://schemas.microsoft.com/office/powerpoint/2010/main" val="951620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000"/>
              </a:spcAft>
              <a:buNone/>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General guidance for all meetings (cont’d)</a:t>
            </a: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Content of meetings (a)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content of meetings may include informal sharing as well as more formal components such as providing</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good quality up-to-date and locally relevant information,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drawing on external resources and speakers from time to time in line with the needs and wishes of group members.</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Group members should be encouraged to discuss freely any topic that is relevant to their life at that time, including sharing their experiences since the group met last, any problems that arose and how these were managed.</a:t>
            </a:r>
            <a:r>
              <a:rPr lang="en-GB" baseline="30000"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Members should be encouraged to share their own views about possible ways of handling challenging situations and resilience strategies.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the same time, it is important to promote conversation that flow both ways and is not just advice-giving.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also important to listen attentively without interruption and maintain a neutral attitude, allowing objective listening without invalidating or trying to change people’s feelings</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World Health Organization and Columbia University, 2016 #467">
                  <a:extLst>
                    <a:ext uri="{A12FA001-AC4F-418D-AE19-62706E023703}">
                      <ahyp:hlinkClr xmlns:ahyp="http://schemas.microsoft.com/office/drawing/2018/hyperlinkcolor" val="tx"/>
                    </a:ext>
                  </a:extLst>
                </a:hlinkClick>
              </a:rPr>
              <a:t>29</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54</a:t>
            </a:fld>
            <a:endParaRPr lang="x-none"/>
          </a:p>
        </p:txBody>
      </p:sp>
    </p:spTree>
    <p:extLst>
      <p:ext uri="{BB962C8B-B14F-4D97-AF65-F5344CB8AC3E}">
        <p14:creationId xmlns:p14="http://schemas.microsoft.com/office/powerpoint/2010/main" val="34460354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General guidance for all meetings (cont’d)</a:t>
            </a:r>
          </a:p>
          <a:p>
            <a:pPr algn="just"/>
            <a:endParaRPr lang="en-GB" b="1"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Content of meetings (b)</a:t>
            </a:r>
          </a:p>
          <a:p>
            <a:pPr algn="just"/>
            <a:endParaRPr lang="en-GB"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Group members should avoid making discriminatory, offensive or insensitive comments, including sexual remarks or offensive jokes.  </a:t>
            </a:r>
            <a:endParaRPr lang="en-US" sz="1200" kern="1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sz="1200" kern="1200" dirty="0">
                <a:solidFill>
                  <a:schemeClr val="tx1"/>
                </a:solidFill>
                <a:effectLst/>
                <a:latin typeface="+mn-lt"/>
                <a:ea typeface="+mn-ea"/>
                <a:cs typeface="+mn-cs"/>
              </a:rPr>
              <a:t>Members should feel free not to take part in discussions in which they do not feel comfortable  - There should be no pressure to share experiences. </a:t>
            </a:r>
          </a:p>
          <a:p>
            <a:pPr marL="181137" indent="-181137" algn="just">
              <a:spcAft>
                <a:spcPts val="634"/>
              </a:spcAft>
              <a:buFont typeface="Arial" panose="020B0604020202020204" pitchFamily="34" charset="0"/>
              <a:buChar char="•"/>
            </a:pPr>
            <a:r>
              <a:rPr lang="en-GB" sz="1200" kern="1200" dirty="0">
                <a:solidFill>
                  <a:schemeClr val="tx1"/>
                </a:solidFill>
                <a:effectLst/>
                <a:latin typeface="+mn-lt"/>
                <a:ea typeface="+mn-ea"/>
                <a:cs typeface="+mn-cs"/>
              </a:rPr>
              <a:t>Some members may just like to observe and listen to others in the first few meetings and this may also benefit them - it is important to respect the fact that each experience is unique to the individual </a:t>
            </a:r>
            <a:r>
              <a:rPr lang="en-GB" sz="1200" i="1" kern="1200" dirty="0">
                <a:solidFill>
                  <a:schemeClr val="tx1"/>
                </a:solidFill>
                <a:effectLst/>
                <a:latin typeface="+mn-lt"/>
                <a:ea typeface="+mn-ea"/>
                <a:cs typeface="+mn-cs"/>
              </a:rPr>
              <a:t>(</a:t>
            </a:r>
            <a:r>
              <a:rPr lang="en-GB" sz="1200" i="1" u="none" strike="noStrike" kern="1200" dirty="0">
                <a:solidFill>
                  <a:schemeClr val="tx1"/>
                </a:solidFill>
                <a:effectLst/>
                <a:latin typeface="+mn-lt"/>
                <a:ea typeface="+mn-ea"/>
                <a:cs typeface="+mn-cs"/>
                <a:hlinkClick r:id="rId3" action="ppaction://hlinkfile" tooltip="Bakhshy, n.d. #242"/>
              </a:rPr>
              <a:t>21</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p>
          <a:p>
            <a:pPr marL="181137" indent="-181137" algn="just">
              <a:spcAft>
                <a:spcPts val="634"/>
              </a:spcAft>
              <a:buFont typeface="Arial" panose="020B0604020202020204" pitchFamily="34" charset="0"/>
              <a:buChar char="•"/>
            </a:pPr>
            <a:r>
              <a:rPr lang="en-GB" sz="1200" kern="1200" dirty="0">
                <a:solidFill>
                  <a:schemeClr val="tx1"/>
                </a:solidFill>
                <a:effectLst/>
                <a:latin typeface="+mn-lt"/>
                <a:ea typeface="+mn-ea"/>
                <a:cs typeface="+mn-cs"/>
              </a:rPr>
              <a:t>If group members feel distressed during certain discussions, the facilitator and other members should be mindful of this and should accommodate and support the person according to the person’s wishes and preferences.</a:t>
            </a: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55</a:t>
            </a:fld>
            <a:endParaRPr lang="x-none"/>
          </a:p>
        </p:txBody>
      </p:sp>
    </p:spTree>
    <p:extLst>
      <p:ext uri="{BB962C8B-B14F-4D97-AF65-F5344CB8AC3E}">
        <p14:creationId xmlns:p14="http://schemas.microsoft.com/office/powerpoint/2010/main" val="2836598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471488"/>
            <a:ext cx="6008687" cy="3381375"/>
          </a:xfrm>
        </p:spPr>
      </p:sp>
      <p:sp>
        <p:nvSpPr>
          <p:cNvPr id="3" name="Notes Placeholder 2"/>
          <p:cNvSpPr>
            <a:spLocks noGrp="1"/>
          </p:cNvSpPr>
          <p:nvPr>
            <p:ph type="body" idx="1"/>
          </p:nvPr>
        </p:nvSpPr>
        <p:spPr>
          <a:xfrm>
            <a:off x="439737" y="4006859"/>
            <a:ext cx="6008687" cy="5509180"/>
          </a:xfrm>
        </p:spPr>
        <p:txBody>
          <a:bodyPr/>
          <a:lstStyle/>
          <a:p>
            <a:pPr marL="0" indent="0">
              <a:spcBef>
                <a:spcPts val="0"/>
              </a:spcBef>
              <a:spcAft>
                <a:spcPts val="1000"/>
              </a:spcAft>
              <a:buNone/>
            </a:pPr>
            <a:r>
              <a:rPr lang="en-GB"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General guidance for all meetings (cont’d)</a:t>
            </a:r>
          </a:p>
          <a:p>
            <a:pPr algn="just"/>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Contributing as a group member and sharing responsibilities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Listening, being open and supporting group members as they discuss their experiences and feelings is an important aspect of peer support groups.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Furthermore, sharing the responsibilities in a peer sup­port group can help prevent burn-out and create mutuality within the group.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One way to identify and clarify roles is to create a volunteer sign-up sheet to identify tasks and responsibilities that different group members are comfortable with doing.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algn="just"/>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Group members may find it beneficial to have guest speakers to share their experience or expertise on different topics of interest to the individuals within the group.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Speakers may include, for instance….:</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people with lived experience, </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people who identify as being survivors of psychiatry, </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care partners, </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human rights advocates, </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mental health and other practitioners, </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government health officials, </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persons representing a range of disabilities</a:t>
            </a:r>
          </a:p>
          <a:p>
            <a:pPr marL="638337" lvl="1" indent="-181137"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lawyers or other relevant persons.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56</a:t>
            </a:fld>
            <a:endParaRPr lang="x-none"/>
          </a:p>
        </p:txBody>
      </p:sp>
    </p:spTree>
    <p:extLst>
      <p:ext uri="{BB962C8B-B14F-4D97-AF65-F5344CB8AC3E}">
        <p14:creationId xmlns:p14="http://schemas.microsoft.com/office/powerpoint/2010/main" val="2178694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Patel J. Photo Essay: The perspective of people using mental health services. </a:t>
            </a:r>
            <a:r>
              <a:rPr lang="en-GB" dirty="0" err="1">
                <a:latin typeface="Calibri" panose="020F0502020204030204" pitchFamily="34" charset="0"/>
                <a:ea typeface="Calibri" panose="020F0502020204030204" pitchFamily="34" charset="0"/>
                <a:cs typeface="Arial" panose="020B0604020202020204" pitchFamily="34" charset="0"/>
              </a:rPr>
              <a:t>QualityRights</a:t>
            </a:r>
            <a:r>
              <a:rPr lang="en-GB" dirty="0">
                <a:latin typeface="Calibri" panose="020F0502020204030204" pitchFamily="34" charset="0"/>
                <a:ea typeface="Calibri" panose="020F0502020204030204" pitchFamily="34" charset="0"/>
                <a:cs typeface="Arial" panose="020B0604020202020204" pitchFamily="34" charset="0"/>
              </a:rPr>
              <a:t> </a:t>
            </a:r>
            <a:r>
              <a:rPr lang="en-GB" dirty="0" err="1">
                <a:latin typeface="Calibri" panose="020F0502020204030204" pitchFamily="34" charset="0"/>
                <a:ea typeface="Calibri" panose="020F0502020204030204" pitchFamily="34" charset="0"/>
                <a:cs typeface="Arial" panose="020B0604020202020204" pitchFamily="34" charset="0"/>
              </a:rPr>
              <a:t>Gujurat</a:t>
            </a:r>
            <a:r>
              <a:rPr lang="en-GB" dirty="0">
                <a:latin typeface="Calibri" panose="020F0502020204030204" pitchFamily="34" charset="0"/>
                <a:ea typeface="Calibri" panose="020F0502020204030204" pitchFamily="34" charset="0"/>
                <a:cs typeface="Arial" panose="020B0604020202020204" pitchFamily="34" charset="0"/>
              </a:rPr>
              <a:t>;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57</a:t>
            </a:fld>
            <a:endParaRPr lang="x-none"/>
          </a:p>
        </p:txBody>
      </p:sp>
    </p:spTree>
    <p:extLst>
      <p:ext uri="{BB962C8B-B14F-4D97-AF65-F5344CB8AC3E}">
        <p14:creationId xmlns:p14="http://schemas.microsoft.com/office/powerpoint/2010/main" val="41536747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821505"/>
            <a:ext cx="5510530" cy="4694533"/>
          </a:xfrm>
          <a:noFill/>
        </p:spPr>
        <p:txBody>
          <a:bodyPr/>
          <a:lstStyle/>
          <a:p>
            <a:pPr lvl="0"/>
            <a:r>
              <a:rPr lang="en-GB" dirty="0">
                <a:solidFill>
                  <a:prstClr val="black"/>
                </a:solidFill>
                <a:latin typeface="Calibri" panose="020F0502020204030204" pitchFamily="34" charset="0"/>
                <a:ea typeface="Calibri" panose="020F0502020204030204" pitchFamily="34" charset="0"/>
                <a:cs typeface="Arial" panose="020B0604020202020204" pitchFamily="34" charset="0"/>
              </a:rPr>
              <a:t>Patel J. Photo Essay: The perspective of people using mental health services. </a:t>
            </a:r>
            <a:r>
              <a:rPr lang="en-GB" dirty="0" err="1">
                <a:solidFill>
                  <a:prstClr val="black"/>
                </a:solidFill>
                <a:latin typeface="Calibri" panose="020F0502020204030204" pitchFamily="34" charset="0"/>
                <a:ea typeface="Calibri" panose="020F0502020204030204" pitchFamily="34" charset="0"/>
                <a:cs typeface="Arial" panose="020B0604020202020204" pitchFamily="34" charset="0"/>
              </a:rPr>
              <a:t>QualityRights</a:t>
            </a:r>
            <a:r>
              <a:rPr lang="en-GB"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en-GB" dirty="0" err="1">
                <a:solidFill>
                  <a:prstClr val="black"/>
                </a:solidFill>
                <a:latin typeface="Calibri" panose="020F0502020204030204" pitchFamily="34" charset="0"/>
                <a:ea typeface="Calibri" panose="020F0502020204030204" pitchFamily="34" charset="0"/>
                <a:cs typeface="Arial" panose="020B0604020202020204" pitchFamily="34" charset="0"/>
              </a:rPr>
              <a:t>Gujurat</a:t>
            </a:r>
            <a:r>
              <a:rPr lang="en-GB" dirty="0">
                <a:solidFill>
                  <a:prstClr val="black"/>
                </a:solidFill>
                <a:latin typeface="Calibri" panose="020F0502020204030204" pitchFamily="34" charset="0"/>
                <a:ea typeface="Calibri" panose="020F0502020204030204" pitchFamily="34" charset="0"/>
                <a:cs typeface="Arial" panose="020B0604020202020204" pitchFamily="34" charset="0"/>
              </a:rPr>
              <a:t>; 2017.</a:t>
            </a:r>
            <a:endParaRPr lang="x-none" dirty="0">
              <a:solidFill>
                <a:prstClr val="black"/>
              </a:solidFill>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58</a:t>
            </a:fld>
            <a:endParaRPr lang="x-none"/>
          </a:p>
        </p:txBody>
      </p:sp>
    </p:spTree>
    <p:extLst>
      <p:ext uri="{BB962C8B-B14F-4D97-AF65-F5344CB8AC3E}">
        <p14:creationId xmlns:p14="http://schemas.microsoft.com/office/powerpoint/2010/main" val="4802150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008687" cy="3381375"/>
          </a:xfrm>
        </p:spPr>
      </p:sp>
      <p:sp>
        <p:nvSpPr>
          <p:cNvPr id="3" name="Notes Placeholder 2"/>
          <p:cNvSpPr>
            <a:spLocks noGrp="1"/>
          </p:cNvSpPr>
          <p:nvPr>
            <p:ph type="body" idx="1"/>
          </p:nvPr>
        </p:nvSpPr>
        <p:spPr>
          <a:xfrm>
            <a:off x="439738" y="3735387"/>
            <a:ext cx="6008686" cy="5780651"/>
          </a:xfrm>
        </p:spPr>
        <p:txBody>
          <a:bodyPr/>
          <a:lstStyle/>
          <a:p>
            <a:pPr marL="0" indent="0">
              <a:spcBef>
                <a:spcPts val="0"/>
              </a:spcBef>
              <a:spcAft>
                <a:spcPts val="1000"/>
              </a:spcAft>
              <a:buNone/>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Challenges and sustainability of peer support groups</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Reflection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0 #251">
                  <a:extLst>
                    <a:ext uri="{A12FA001-AC4F-418D-AE19-62706E023703}">
                      <ahyp:hlinkClr xmlns:ahyp="http://schemas.microsoft.com/office/drawing/2018/hyperlinkcolor" val="tx"/>
                    </a:ext>
                  </a:extLst>
                </a:hlinkClick>
              </a:rPr>
              <a:t>31</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and ongoing evaluation are critical inputs that can help the group remain responsive and sustainable over time.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Members should systematically set aside time to explore…:</a:t>
            </a:r>
          </a:p>
          <a:p>
            <a:pPr marL="638337" lvl="1"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whether the group is meeting the needs of its members, </a:t>
            </a:r>
          </a:p>
          <a:p>
            <a:pPr marL="638337" lvl="1"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whether activities are aligned with the original principles and intentions, </a:t>
            </a:r>
          </a:p>
          <a:p>
            <a:pPr marL="638337" lvl="1"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and if improvements can be made to enhance the responsiveness of the group to members’ needs.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criticism or a complaint from one member does not mean that the group and its activities are not valuable. </a:t>
            </a:r>
          </a:p>
          <a:p>
            <a:pPr marL="638337" lvl="1"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However, such concerns should be heard and taken into consideration.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particular, if many members agree that changes need to be implemented, it may be necessary to discuss with all members why this needs to be done and to explore how improvements can be made.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Organizing regular scheduled meetings to discuss the usefulness of activities may be a helpful way to obtain feedback and new ideas. </a:t>
            </a:r>
          </a:p>
          <a:p>
            <a:pPr marL="638337" lvl="1"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will help ensure that a group continues to provide a beneficial service to its members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Centre of Excellence in Peer Support Mental Health, 2013 #253">
                  <a:extLst>
                    <a:ext uri="{A12FA001-AC4F-418D-AE19-62706E023703}">
                      <ahyp:hlinkClr xmlns:ahyp="http://schemas.microsoft.com/office/drawing/2018/hyperlinkcolor" val="tx"/>
                    </a:ext>
                  </a:extLst>
                </a:hlinkClick>
              </a:rPr>
              <a:t>32</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59</a:t>
            </a:fld>
            <a:endParaRPr lang="x-none"/>
          </a:p>
        </p:txBody>
      </p:sp>
    </p:spTree>
    <p:extLst>
      <p:ext uri="{BB962C8B-B14F-4D97-AF65-F5344CB8AC3E}">
        <p14:creationId xmlns:p14="http://schemas.microsoft.com/office/powerpoint/2010/main" val="400870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x-none"/>
          </a:p>
        </p:txBody>
      </p:sp>
      <p:sp>
        <p:nvSpPr>
          <p:cNvPr id="4" name="Slide Number Placeholder 3"/>
          <p:cNvSpPr>
            <a:spLocks noGrp="1"/>
          </p:cNvSpPr>
          <p:nvPr>
            <p:ph type="sldNum" sz="quarter" idx="5"/>
          </p:nvPr>
        </p:nvSpPr>
        <p:spPr/>
        <p:txBody>
          <a:bodyPr/>
          <a:lstStyle/>
          <a:p>
            <a:fld id="{58AB9F27-5963-4392-885D-38DAE7528896}" type="slidenum">
              <a:rPr lang="x-none" smtClean="0"/>
              <a:t>6</a:t>
            </a:fld>
            <a:endParaRPr lang="x-none"/>
          </a:p>
        </p:txBody>
      </p:sp>
    </p:spTree>
    <p:extLst>
      <p:ext uri="{BB962C8B-B14F-4D97-AF65-F5344CB8AC3E}">
        <p14:creationId xmlns:p14="http://schemas.microsoft.com/office/powerpoint/2010/main" val="10930833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a:t>
            </a:r>
            <a:r>
              <a:rPr lang="en-GB" dirty="0" err="1">
                <a:latin typeface="Calibri" panose="020F0502020204030204" pitchFamily="34" charset="0"/>
                <a:ea typeface="Calibri" panose="020F0502020204030204" pitchFamily="34" charset="0"/>
                <a:cs typeface="Arial" panose="020B0604020202020204" pitchFamily="34" charset="0"/>
              </a:rPr>
              <a:t>Sihaya</a:t>
            </a:r>
            <a:r>
              <a:rPr lang="en-GB" dirty="0">
                <a:latin typeface="Calibri" panose="020F0502020204030204" pitchFamily="34" charset="0"/>
                <a:ea typeface="Calibri" panose="020F0502020204030204" pitchFamily="34" charset="0"/>
                <a:cs typeface="Arial" panose="020B0604020202020204" pitchFamily="34" charset="0"/>
              </a:rPr>
              <a:t> </a:t>
            </a:r>
            <a:r>
              <a:rPr lang="en-GB" dirty="0" err="1">
                <a:latin typeface="Calibri" panose="020F0502020204030204" pitchFamily="34" charset="0"/>
                <a:ea typeface="Calibri" panose="020F0502020204030204" pitchFamily="34" charset="0"/>
                <a:cs typeface="Arial" panose="020B0604020202020204" pitchFamily="34" charset="0"/>
              </a:rPr>
              <a:t>Samooh</a:t>
            </a:r>
            <a:r>
              <a:rPr lang="en-GB" dirty="0">
                <a:latin typeface="Calibri" panose="020F0502020204030204" pitchFamily="34" charset="0"/>
                <a:ea typeface="Calibri" panose="020F0502020204030204" pitchFamily="34" charset="0"/>
                <a:cs typeface="Arial" panose="020B0604020202020204" pitchFamily="34" charset="0"/>
              </a:rPr>
              <a:t>” - a mental health self-help support group in Pune. In: Murthy RS, editor. Mental health by the "People", p 115–119. Bangalore: People's Action for Mental Health (PAMH); 2006. (https://mhpolicy.files.wordpress.com/2011/05/mental-health-by-the-people.pdf, accessed 17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60</a:t>
            </a:fld>
            <a:endParaRPr lang="x-none"/>
          </a:p>
        </p:txBody>
      </p:sp>
    </p:spTree>
    <p:extLst>
      <p:ext uri="{BB962C8B-B14F-4D97-AF65-F5344CB8AC3E}">
        <p14:creationId xmlns:p14="http://schemas.microsoft.com/office/powerpoint/2010/main" val="11285153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a:t>
            </a:r>
            <a:r>
              <a:rPr lang="en-GB" dirty="0" err="1">
                <a:latin typeface="Calibri" panose="020F0502020204030204" pitchFamily="34" charset="0"/>
                <a:ea typeface="Calibri" panose="020F0502020204030204" pitchFamily="34" charset="0"/>
                <a:cs typeface="Arial" panose="020B0604020202020204" pitchFamily="34" charset="0"/>
              </a:rPr>
              <a:t>Sihaya</a:t>
            </a:r>
            <a:r>
              <a:rPr lang="en-GB" dirty="0">
                <a:latin typeface="Calibri" panose="020F0502020204030204" pitchFamily="34" charset="0"/>
                <a:ea typeface="Calibri" panose="020F0502020204030204" pitchFamily="34" charset="0"/>
                <a:cs typeface="Arial" panose="020B0604020202020204" pitchFamily="34" charset="0"/>
              </a:rPr>
              <a:t> </a:t>
            </a:r>
            <a:r>
              <a:rPr lang="en-GB" dirty="0" err="1">
                <a:latin typeface="Calibri" panose="020F0502020204030204" pitchFamily="34" charset="0"/>
                <a:ea typeface="Calibri" panose="020F0502020204030204" pitchFamily="34" charset="0"/>
                <a:cs typeface="Arial" panose="020B0604020202020204" pitchFamily="34" charset="0"/>
              </a:rPr>
              <a:t>Samooh</a:t>
            </a:r>
            <a:r>
              <a:rPr lang="en-GB" dirty="0">
                <a:latin typeface="Calibri" panose="020F0502020204030204" pitchFamily="34" charset="0"/>
                <a:ea typeface="Calibri" panose="020F0502020204030204" pitchFamily="34" charset="0"/>
                <a:cs typeface="Arial" panose="020B0604020202020204" pitchFamily="34" charset="0"/>
              </a:rPr>
              <a:t>” - a mental health self-help support group in Pune. In: Murthy RS, editor. Mental health by the "People", p 115–119. Bangalore: People's Action for Mental Health (PAMH); 2006. (https://mhpolicy.files.wordpress.com/2011/05/mental-health-by-the-people.pdf, accessed 17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61</a:t>
            </a:fld>
            <a:endParaRPr lang="x-none"/>
          </a:p>
        </p:txBody>
      </p:sp>
    </p:spTree>
    <p:extLst>
      <p:ext uri="{BB962C8B-B14F-4D97-AF65-F5344CB8AC3E}">
        <p14:creationId xmlns:p14="http://schemas.microsoft.com/office/powerpoint/2010/main" val="11285153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a:t>
            </a:r>
            <a:r>
              <a:rPr lang="en-GB" dirty="0" err="1">
                <a:latin typeface="Calibri" panose="020F0502020204030204" pitchFamily="34" charset="0"/>
                <a:ea typeface="Calibri" panose="020F0502020204030204" pitchFamily="34" charset="0"/>
                <a:cs typeface="Arial" panose="020B0604020202020204" pitchFamily="34" charset="0"/>
              </a:rPr>
              <a:t>Sihaya</a:t>
            </a:r>
            <a:r>
              <a:rPr lang="en-GB" dirty="0">
                <a:latin typeface="Calibri" panose="020F0502020204030204" pitchFamily="34" charset="0"/>
                <a:ea typeface="Calibri" panose="020F0502020204030204" pitchFamily="34" charset="0"/>
                <a:cs typeface="Arial" panose="020B0604020202020204" pitchFamily="34" charset="0"/>
              </a:rPr>
              <a:t> </a:t>
            </a:r>
            <a:r>
              <a:rPr lang="en-GB" dirty="0" err="1">
                <a:latin typeface="Calibri" panose="020F0502020204030204" pitchFamily="34" charset="0"/>
                <a:ea typeface="Calibri" panose="020F0502020204030204" pitchFamily="34" charset="0"/>
                <a:cs typeface="Arial" panose="020B0604020202020204" pitchFamily="34" charset="0"/>
              </a:rPr>
              <a:t>Samooh</a:t>
            </a:r>
            <a:r>
              <a:rPr lang="en-GB" dirty="0">
                <a:latin typeface="Calibri" panose="020F0502020204030204" pitchFamily="34" charset="0"/>
                <a:ea typeface="Calibri" panose="020F0502020204030204" pitchFamily="34" charset="0"/>
                <a:cs typeface="Arial" panose="020B0604020202020204" pitchFamily="34" charset="0"/>
              </a:rPr>
              <a:t>” - a mental health self-help support group in Pune. In: Murthy RS, editor. Mental health by the "People", p 115–119. Bangalore: People's Action for Mental Health (PAMH); 2006. (https://mhpolicy.files.wordpress.com/2011/05/mental-health-by-the-people.pdf, accessed 17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62</a:t>
            </a:fld>
            <a:endParaRPr lang="x-none"/>
          </a:p>
        </p:txBody>
      </p:sp>
    </p:spTree>
    <p:extLst>
      <p:ext uri="{BB962C8B-B14F-4D97-AF65-F5344CB8AC3E}">
        <p14:creationId xmlns:p14="http://schemas.microsoft.com/office/powerpoint/2010/main" val="11285153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GB" dirty="0">
                <a:latin typeface="Calibri" panose="020F0502020204030204" pitchFamily="34" charset="0"/>
                <a:ea typeface="Calibri" panose="020F0502020204030204" pitchFamily="34" charset="0"/>
                <a:cs typeface="Arial" panose="020B0604020202020204" pitchFamily="34" charset="0"/>
              </a:rPr>
              <a:t>"</a:t>
            </a:r>
            <a:r>
              <a:rPr lang="en-GB" dirty="0" err="1">
                <a:latin typeface="Calibri" panose="020F0502020204030204" pitchFamily="34" charset="0"/>
                <a:ea typeface="Calibri" panose="020F0502020204030204" pitchFamily="34" charset="0"/>
                <a:cs typeface="Arial" panose="020B0604020202020204" pitchFamily="34" charset="0"/>
              </a:rPr>
              <a:t>Sihaya</a:t>
            </a:r>
            <a:r>
              <a:rPr lang="en-GB" dirty="0">
                <a:latin typeface="Calibri" panose="020F0502020204030204" pitchFamily="34" charset="0"/>
                <a:ea typeface="Calibri" panose="020F0502020204030204" pitchFamily="34" charset="0"/>
                <a:cs typeface="Arial" panose="020B0604020202020204" pitchFamily="34" charset="0"/>
              </a:rPr>
              <a:t> </a:t>
            </a:r>
            <a:r>
              <a:rPr lang="en-GB" dirty="0" err="1">
                <a:latin typeface="Calibri" panose="020F0502020204030204" pitchFamily="34" charset="0"/>
                <a:ea typeface="Calibri" panose="020F0502020204030204" pitchFamily="34" charset="0"/>
                <a:cs typeface="Arial" panose="020B0604020202020204" pitchFamily="34" charset="0"/>
              </a:rPr>
              <a:t>Samooh</a:t>
            </a:r>
            <a:r>
              <a:rPr lang="en-GB" dirty="0">
                <a:latin typeface="Calibri" panose="020F0502020204030204" pitchFamily="34" charset="0"/>
                <a:ea typeface="Calibri" panose="020F0502020204030204" pitchFamily="34" charset="0"/>
                <a:cs typeface="Arial" panose="020B0604020202020204" pitchFamily="34" charset="0"/>
              </a:rPr>
              <a:t>” - a mental health self-help support group in Pune. In: Murthy RS, editor. Mental health by the "People", p 115–119. Bangalore: People's Action for Mental Health (PAMH); 2006. (https://mhpolicy.files.wordpress.com/2011/05/mental-health-by-the-people.pdf, accessed 17 February 2017).</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63</a:t>
            </a:fld>
            <a:endParaRPr lang="x-none"/>
          </a:p>
        </p:txBody>
      </p:sp>
    </p:spTree>
    <p:extLst>
      <p:ext uri="{BB962C8B-B14F-4D97-AF65-F5344CB8AC3E}">
        <p14:creationId xmlns:p14="http://schemas.microsoft.com/office/powerpoint/2010/main" val="11285153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1252538"/>
            <a:ext cx="2447925" cy="1377950"/>
          </a:xfrm>
        </p:spPr>
      </p:sp>
      <p:sp>
        <p:nvSpPr>
          <p:cNvPr id="3" name="Notes Placeholder 2"/>
          <p:cNvSpPr>
            <a:spLocks noGrp="1"/>
          </p:cNvSpPr>
          <p:nvPr>
            <p:ph type="body" idx="1"/>
          </p:nvPr>
        </p:nvSpPr>
        <p:spPr>
          <a:xfrm>
            <a:off x="688817" y="2917950"/>
            <a:ext cx="5510530" cy="5848424"/>
          </a:xfrm>
          <a:noFill/>
        </p:spPr>
        <p:txBody>
          <a:bodyPr/>
          <a:lstStyle/>
          <a:p>
            <a:pPr algn="just">
              <a:spcAft>
                <a:spcPts val="634"/>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Self-management and peer support groups, Mental Health Foundation, Wales, United Kingdom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Crepaz-Keay D, 2012 #466">
                  <a:extLst>
                    <a:ext uri="{A12FA001-AC4F-418D-AE19-62706E023703}">
                      <ahyp:hlinkClr xmlns:ahyp="http://schemas.microsoft.com/office/drawing/2018/hyperlinkcolor" val="tx"/>
                    </a:ext>
                  </a:extLst>
                </a:hlinkClick>
              </a:rPr>
              <a:t>33</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Mental Health Foundation, a nongovernmental organization in the United Kingdom, developed and delivered a national programme of peer support groups with a focus on self-management for people who had used mental health services across Wales. </a:t>
            </a:r>
            <a:endParaRPr lang="x-none" sz="15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In order to keep peer support groups going over time, the foundation identified the characteristics of a good peer support group and the potential barriers to sustainability. </a:t>
            </a:r>
          </a:p>
          <a:p>
            <a:pPr marL="181137" indent="-181137" algn="just">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 consultation included a questionnaire and two consultation days. </a:t>
            </a:r>
          </a:p>
          <a:p>
            <a:pPr marL="181137" indent="-181137" algn="just">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A questionnaire was developed with the aim of gathering ideas about what would make people want to attend a peer support group, what makes such a group successful and long-lasting, and what the barriers are to playing a full role in the group. </a:t>
            </a:r>
          </a:p>
          <a:p>
            <a:pPr marL="181137" indent="-181137" algn="just">
              <a:spcAft>
                <a:spcPts val="634"/>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 consultation included existing participants and other interested organizations.</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two consultation days were carried out in different areas of Wales. </a:t>
            </a: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process identified the following elements: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62274"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One (or ideally more than one) person needs to take responsibility for keeping a group going.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62274"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This person (or people) should come from the group, not from outside the group.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62274"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The group needs to have a clear purpose; setting and reviewing goals were regarded as important.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62274"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Groups need to have agreed ground rules.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62274" indent="-181137">
              <a:buFont typeface="Wingdings" panose="05000000000000000000" pitchFamily="2" charset="2"/>
              <a:buChar char="Ø"/>
            </a:pPr>
            <a:r>
              <a:rPr lang="en-GB" dirty="0">
                <a:latin typeface="Calibri" panose="020F0502020204030204" pitchFamily="34" charset="0"/>
                <a:ea typeface="SimSun" panose="02010600030101010101" pitchFamily="2" charset="-122"/>
                <a:cs typeface="Times New Roman" panose="02020603050405020304" pitchFamily="18" charset="0"/>
              </a:rPr>
              <a:t>Groups need to have opportunities to share learning with other groups.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Tree>
    <p:extLst>
      <p:ext uri="{BB962C8B-B14F-4D97-AF65-F5344CB8AC3E}">
        <p14:creationId xmlns:p14="http://schemas.microsoft.com/office/powerpoint/2010/main" val="3877467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Possible challenges for developing peer support groups, Uganda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Atukunda J, 2011 #464">
                  <a:extLst>
                    <a:ext uri="{A12FA001-AC4F-418D-AE19-62706E023703}">
                      <ahyp:hlinkClr xmlns:ahyp="http://schemas.microsoft.com/office/drawing/2018/hyperlinkcolor" val="tx"/>
                    </a:ext>
                  </a:extLst>
                </a:hlinkClick>
              </a:rPr>
              <a:t>1</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p>
          <a:p>
            <a:pPr algn="just"/>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r>
              <a:rPr lang="en-GB" dirty="0"/>
              <a:t>Joseph </a:t>
            </a:r>
            <a:r>
              <a:rPr lang="en-GB" dirty="0" err="1"/>
              <a:t>Atukunda</a:t>
            </a:r>
            <a:r>
              <a:rPr lang="en-GB" dirty="0"/>
              <a:t>, a service leader of </a:t>
            </a:r>
            <a:r>
              <a:rPr lang="en-GB" dirty="0" err="1"/>
              <a:t>HeartSounds</a:t>
            </a:r>
            <a:r>
              <a:rPr lang="en-GB" dirty="0"/>
              <a:t> in Uganda, explains in a short video what a peer support group is and talks about his experience of running a peer support initiative in Uganda, describing the challenges involved in this process.</a:t>
            </a:r>
            <a:endParaRPr lang="x-none" dirty="0"/>
          </a:p>
          <a:p>
            <a:r>
              <a:rPr lang="en-GB" dirty="0"/>
              <a:t> </a:t>
            </a:r>
            <a:endParaRPr lang="x-none" dirty="0"/>
          </a:p>
          <a:p>
            <a:r>
              <a:rPr lang="en-GB" dirty="0"/>
              <a:t>Video (4:46 min.) is available at </a:t>
            </a:r>
            <a:r>
              <a:rPr lang="en-GB" u="sng" dirty="0"/>
              <a:t>https://</a:t>
            </a:r>
            <a:r>
              <a:rPr lang="en-GB" u="sng" dirty="0" err="1"/>
              <a:t>youtu.be</a:t>
            </a:r>
            <a:r>
              <a:rPr lang="en-GB" u="sng" dirty="0"/>
              <a:t>/</a:t>
            </a:r>
            <a:r>
              <a:rPr lang="en-GB" u="sng" dirty="0" err="1"/>
              <a:t>xpyjTmUDhHs</a:t>
            </a:r>
            <a:r>
              <a:rPr lang="en-GB" u="sng" dirty="0"/>
              <a:t> </a:t>
            </a:r>
            <a:r>
              <a:rPr lang="en-GB" dirty="0"/>
              <a:t>(accessed 9 April 2019).</a:t>
            </a:r>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65</a:t>
            </a:fld>
            <a:endParaRPr lang="x-none"/>
          </a:p>
        </p:txBody>
      </p:sp>
    </p:spTree>
    <p:extLst>
      <p:ext uri="{BB962C8B-B14F-4D97-AF65-F5344CB8AC3E}">
        <p14:creationId xmlns:p14="http://schemas.microsoft.com/office/powerpoint/2010/main" val="27645791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66</a:t>
            </a:fld>
            <a:endParaRPr lang="en-GB"/>
          </a:p>
        </p:txBody>
      </p:sp>
      <p:sp>
        <p:nvSpPr>
          <p:cNvPr id="6" name="Notes Placeholder 2">
            <a:extLst>
              <a:ext uri="{FF2B5EF4-FFF2-40B4-BE49-F238E27FC236}">
                <a16:creationId xmlns:a16="http://schemas.microsoft.com/office/drawing/2014/main" id="{89DC2DDA-7018-2C48-BC15-A598D68D242E}"/>
              </a:ext>
            </a:extLst>
          </p:cNvPr>
          <p:cNvSpPr txBox="1">
            <a:spLocks/>
          </p:cNvSpPr>
          <p:nvPr/>
        </p:nvSpPr>
        <p:spPr>
          <a:xfrm>
            <a:off x="457200" y="457200"/>
            <a:ext cx="5862577" cy="9428585"/>
          </a:xfrm>
          <a:prstGeom prst="rect">
            <a:avLst/>
          </a:prstGeom>
        </p:spPr>
        <p:txBody>
          <a:bodyPr vert="horz" lIns="96606" tIns="48303" rIns="96606" bIns="48303"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a:t>Conceptualization </a:t>
            </a:r>
          </a:p>
          <a:p>
            <a:r>
              <a:rPr lang="en-US" sz="1100"/>
              <a:t>Michelle Funk (Coordinator) and Natalie Drew Bold (Technical Officer) Mental Health Policy and Service Development, Department of Mental Health and Substance Abuse (WHO, Geneva)</a:t>
            </a:r>
          </a:p>
          <a:p>
            <a:endParaRPr lang="en-US" sz="1100"/>
          </a:p>
          <a:p>
            <a:r>
              <a:rPr lang="en-US" sz="1100" b="1"/>
              <a:t>Writing and editorial team</a:t>
            </a:r>
          </a:p>
          <a:p>
            <a:r>
              <a:rPr lang="en-US" sz="1100"/>
              <a:t>Dr Michelle Funk, (WHO, Geneva), Natalie Drew Bold (WHO, Geneva); Marie Baudel, Université de Nantes, France</a:t>
            </a:r>
          </a:p>
          <a:p>
            <a:endParaRPr lang="en-US" sz="1100"/>
          </a:p>
          <a:p>
            <a:r>
              <a:rPr lang="en-US" sz="1100" b="1"/>
              <a:t>Key international experts</a:t>
            </a:r>
          </a:p>
          <a:p>
            <a:r>
              <a:rPr lang="en-US" sz="1100"/>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p>
          <a:p>
            <a:endParaRPr lang="en-US" sz="1100"/>
          </a:p>
          <a:p>
            <a:r>
              <a:rPr lang="en-US" sz="1100" b="1"/>
              <a:t>Contributions</a:t>
            </a:r>
          </a:p>
          <a:p>
            <a:r>
              <a:rPr lang="en-US" sz="1100">
                <a:solidFill>
                  <a:schemeClr val="accent2"/>
                </a:solidFill>
              </a:rPr>
              <a:t>Technical reviewers</a:t>
            </a:r>
          </a:p>
          <a:p>
            <a:r>
              <a:rPr lang="en-US" sz="1100"/>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Tree>
    <p:extLst>
      <p:ext uri="{BB962C8B-B14F-4D97-AF65-F5344CB8AC3E}">
        <p14:creationId xmlns:p14="http://schemas.microsoft.com/office/powerpoint/2010/main" val="348202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5009357"/>
            <a:ext cx="5510530" cy="394486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7</a:t>
            </a:fld>
            <a:endParaRPr lang="x-none"/>
          </a:p>
        </p:txBody>
      </p:sp>
    </p:spTree>
    <p:extLst>
      <p:ext uri="{BB962C8B-B14F-4D97-AF65-F5344CB8AC3E}">
        <p14:creationId xmlns:p14="http://schemas.microsoft.com/office/powerpoint/2010/main" val="331987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274" indent="-362274">
              <a:buSzPts val="1600"/>
              <a:buFont typeface="+mj-lt"/>
              <a:buAutoNum type="arabicPeriod"/>
            </a:pPr>
            <a:r>
              <a:rPr lang="en-GB" sz="1900" b="1" dirty="0">
                <a:solidFill>
                  <a:srgbClr val="4F81BD"/>
                </a:solidFill>
                <a:latin typeface="Calibri" panose="020F0502020204030204" pitchFamily="34" charset="0"/>
                <a:ea typeface="SimSun" panose="02010600030101010101" pitchFamily="2" charset="-122"/>
                <a:cs typeface="Arial" panose="020B0604020202020204" pitchFamily="34" charset="0"/>
              </a:rPr>
              <a:t>Introduction </a:t>
            </a:r>
            <a:endParaRPr lang="x-none" sz="190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purpose of this module is to provide guidance on how to build and strengthen peer support groups, sometimes called “self-help groups”, for and by people with psychosocial, intellectual or cognitive disabilities, and also groups for and by families and/or care partners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spcAft>
                <a:spcPts val="634"/>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While this module focuses on group peer support, one-to-one peer support (see the module on</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One-to-one peer support by and for people with lived experience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Internet- and media-based peer support can also be beneficial. </a:t>
            </a: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Not everyone will be able – or want – to meet up or attend regular meetings in person, so telephone discussions, video calls, online forums, websites and social media can be potential alternatives.</a:t>
            </a:r>
          </a:p>
          <a:p>
            <a:pPr marL="181137" indent="-181137"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NOTE - This module should be used in conjunction with other QualityRights training and guidance tools.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81137" indent="-181137"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8</a:t>
            </a:fld>
            <a:endParaRPr lang="x-none"/>
          </a:p>
        </p:txBody>
      </p:sp>
    </p:spTree>
    <p:extLst>
      <p:ext uri="{BB962C8B-B14F-4D97-AF65-F5344CB8AC3E}">
        <p14:creationId xmlns:p14="http://schemas.microsoft.com/office/powerpoint/2010/main" val="305743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5009357"/>
            <a:ext cx="5510530" cy="394486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x-none" dirty="0"/>
          </a:p>
        </p:txBody>
      </p:sp>
      <p:sp>
        <p:nvSpPr>
          <p:cNvPr id="4" name="Slide Number Placeholder 3"/>
          <p:cNvSpPr>
            <a:spLocks noGrp="1"/>
          </p:cNvSpPr>
          <p:nvPr>
            <p:ph type="sldNum" sz="quarter" idx="5"/>
          </p:nvPr>
        </p:nvSpPr>
        <p:spPr/>
        <p:txBody>
          <a:bodyPr/>
          <a:lstStyle/>
          <a:p>
            <a:fld id="{58AB9F27-5963-4392-885D-38DAE7528896}" type="slidenum">
              <a:rPr lang="x-none" smtClean="0"/>
              <a:t>9</a:t>
            </a:fld>
            <a:endParaRPr lang="x-none"/>
          </a:p>
        </p:txBody>
      </p:sp>
    </p:spTree>
    <p:extLst>
      <p:ext uri="{BB962C8B-B14F-4D97-AF65-F5344CB8AC3E}">
        <p14:creationId xmlns:p14="http://schemas.microsoft.com/office/powerpoint/2010/main" val="11622689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4.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572309499"/>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10954" y="506412"/>
            <a:ext cx="9792000" cy="432000"/>
          </a:xfrm>
          <a:prstGeom prst="rect">
            <a:avLst/>
          </a:prstGeom>
        </p:spPr>
        <p:txBody>
          <a:bodyPr/>
          <a:lstStyle>
            <a:lvl1pPr>
              <a:defRPr sz="3000"/>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13" name="Slide Number Placeholder 5">
            <a:extLst>
              <a:ext uri="{FF2B5EF4-FFF2-40B4-BE49-F238E27FC236}">
                <a16:creationId xmlns:a16="http://schemas.microsoft.com/office/drawing/2014/main" id="{933F2E86-5A2C-B846-ADEB-A1E401F18E1A}"/>
              </a:ext>
            </a:extLst>
          </p:cNvPr>
          <p:cNvSpPr txBox="1">
            <a:spLocks/>
          </p:cNvSpPr>
          <p:nvPr userDrawn="1"/>
        </p:nvSpPr>
        <p:spPr>
          <a:xfrm>
            <a:off x="10186987" y="6628018"/>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dirty="0"/>
          </a:p>
        </p:txBody>
      </p:sp>
      <p:sp>
        <p:nvSpPr>
          <p:cNvPr id="5" name="TextBox 4">
            <a:extLst>
              <a:ext uri="{FF2B5EF4-FFF2-40B4-BE49-F238E27FC236}">
                <a16:creationId xmlns:a16="http://schemas.microsoft.com/office/drawing/2014/main" id="{EC6F89B2-DA34-8B43-9794-3B9E40A79278}"/>
              </a:ext>
            </a:extLst>
          </p:cNvPr>
          <p:cNvSpPr txBox="1"/>
          <p:nvPr userDrawn="1"/>
        </p:nvSpPr>
        <p:spPr>
          <a:xfrm>
            <a:off x="264695" y="6063916"/>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12272284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endParaRPr lang="en-US" dirty="0"/>
          </a:p>
        </p:txBody>
      </p:sp>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5">
            <a:extLst>
              <a:ext uri="{FF2B5EF4-FFF2-40B4-BE49-F238E27FC236}">
                <a16:creationId xmlns:a16="http://schemas.microsoft.com/office/drawing/2014/main" id="{FEE463F8-C537-F443-BEC1-646DF060215C}"/>
              </a:ext>
            </a:extLst>
          </p:cNvPr>
          <p:cNvSpPr txBox="1">
            <a:spLocks/>
          </p:cNvSpPr>
          <p:nvPr userDrawn="1"/>
        </p:nvSpPr>
        <p:spPr>
          <a:xfrm>
            <a:off x="10186987" y="6628018"/>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dirty="0"/>
          </a:p>
        </p:txBody>
      </p:sp>
    </p:spTree>
    <p:extLst>
      <p:ext uri="{BB962C8B-B14F-4D97-AF65-F5344CB8AC3E}">
        <p14:creationId xmlns:p14="http://schemas.microsoft.com/office/powerpoint/2010/main" val="374589124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dirty="0"/>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dirty="0"/>
              <a:t>Edit Master text styles</a:t>
            </a:r>
          </a:p>
          <a:p>
            <a:pPr lvl="3"/>
            <a:r>
              <a:rPr lang="en-US" dirty="0"/>
              <a:t>Second level</a:t>
            </a:r>
          </a:p>
          <a:p>
            <a:pPr lvl="4"/>
            <a:r>
              <a:rPr lang="en-US" dirty="0"/>
              <a:t>Third level</a:t>
            </a:r>
          </a:p>
          <a:p>
            <a:pPr lvl="4"/>
            <a:r>
              <a:rPr lang="en-US" dirty="0"/>
              <a:t>Fourth level</a:t>
            </a:r>
          </a:p>
          <a:p>
            <a:pPr lvl="4"/>
            <a:r>
              <a:rPr lang="en-US" dirty="0"/>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x-none" smtClean="0"/>
              <a:t>‹#›</a:t>
            </a:fld>
            <a:endParaRPr lang="x-none"/>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263757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3733587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15726233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426959737"/>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4/24/2023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239025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53" imgH="353" progId="TCLayout.ActiveDocument.1">
                  <p:embed/>
                </p:oleObj>
              </mc:Choice>
              <mc:Fallback>
                <p:oleObj name="think-cell Slide" r:id="rId12" imgW="353" imgH="35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dirty="0"/>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0"/>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11"/>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userDrawn="1"/>
        </p:nvSpPr>
        <p:spPr>
          <a:xfrm>
            <a:off x="10034587" y="6623100"/>
            <a:ext cx="1648619" cy="2160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460114"/>
            <a:ext cx="982980" cy="1122363"/>
          </a:xfrm>
          <a:prstGeom prst="rect">
            <a:avLst/>
          </a:prstGeom>
          <a:noFill/>
          <a:ln>
            <a:noFill/>
          </a:ln>
        </p:spPr>
      </p:pic>
    </p:spTree>
    <p:extLst>
      <p:ext uri="{BB962C8B-B14F-4D97-AF65-F5344CB8AC3E}">
        <p14:creationId xmlns:p14="http://schemas.microsoft.com/office/powerpoint/2010/main" val="1494049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BzHINRBkdS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youtu.be/xpyjTmUDhH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8lNkDRTpqq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C072FC-C036-4A32-885B-0C11E825ABED}"/>
              </a:ext>
            </a:extLst>
          </p:cNvPr>
          <p:cNvSpPr/>
          <p:nvPr/>
        </p:nvSpPr>
        <p:spPr>
          <a:xfrm>
            <a:off x="0" y="5035463"/>
            <a:ext cx="12192000" cy="1841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11" name="Picture 10">
            <a:extLst>
              <a:ext uri="{FF2B5EF4-FFF2-40B4-BE49-F238E27FC236}">
                <a16:creationId xmlns:a16="http://schemas.microsoft.com/office/drawing/2014/main" id="{89D64727-0932-44B7-80DE-31B998B963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52" t="17295" r="1852" b="44737"/>
          <a:stretch/>
        </p:blipFill>
        <p:spPr>
          <a:xfrm>
            <a:off x="1" y="0"/>
            <a:ext cx="12192000" cy="3204585"/>
          </a:xfrm>
          <a:prstGeom prst="rect">
            <a:avLst/>
          </a:prstGeom>
        </p:spPr>
      </p:pic>
      <p:sp>
        <p:nvSpPr>
          <p:cNvPr id="6" name="Text Box 3">
            <a:extLst>
              <a:ext uri="{FF2B5EF4-FFF2-40B4-BE49-F238E27FC236}">
                <a16:creationId xmlns:a16="http://schemas.microsoft.com/office/drawing/2014/main" id="{C802B9EF-FFE6-4BBA-A3A2-450FD1174C72}"/>
              </a:ext>
            </a:extLst>
          </p:cNvPr>
          <p:cNvSpPr txBox="1">
            <a:spLocks noChangeArrowheads="1"/>
          </p:cNvSpPr>
          <p:nvPr/>
        </p:nvSpPr>
        <p:spPr bwMode="auto">
          <a:xfrm>
            <a:off x="2" y="3059002"/>
            <a:ext cx="9473710" cy="1830497"/>
          </a:xfrm>
          <a:prstGeom prst="rect">
            <a:avLst/>
          </a:prstGeom>
          <a:solidFill>
            <a:srgbClr val="59B171"/>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053088C5-44CB-4436-B5CE-A90AB5AAAC3F}"/>
              </a:ext>
            </a:extLst>
          </p:cNvPr>
          <p:cNvSpPr>
            <a:spLocks noChangeArrowheads="1"/>
          </p:cNvSpPr>
          <p:nvPr/>
        </p:nvSpPr>
        <p:spPr bwMode="auto">
          <a:xfrm rot="16200000">
            <a:off x="4969669" y="-344872"/>
            <a:ext cx="2252663" cy="12192002"/>
          </a:xfrm>
          <a:prstGeom prst="rect">
            <a:avLst/>
          </a:prstGeom>
          <a:gradFill rotWithShape="1">
            <a:gsLst>
              <a:gs pos="0">
                <a:srgbClr val="59B171">
                  <a:gamma/>
                  <a:shade val="60000"/>
                  <a:invGamma/>
                </a:srgbClr>
              </a:gs>
              <a:gs pos="100000">
                <a:srgbClr val="59B171">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233916" y="3177600"/>
            <a:ext cx="9239796" cy="15861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R="34925" lvl="0" eaLnBrk="0" fontAlgn="base" hangingPunct="0">
              <a:spcBef>
                <a:spcPct val="0"/>
              </a:spcBef>
              <a:spcAft>
                <a:spcPct val="0"/>
              </a:spcAft>
            </a:pPr>
            <a:r>
              <a:rPr kumimoji="0" lang="en-US" altLang="en-US" sz="4800" b="1" i="0" u="none" strike="noStrike" cap="none" normalizeH="0" baseline="0" dirty="0" err="1">
                <a:ln>
                  <a:noFill/>
                </a:ln>
                <a:solidFill>
                  <a:srgbClr val="FFFFFE"/>
                </a:solidFill>
                <a:effectLst/>
                <a:latin typeface="Calibri" panose="020F0502020204030204" pitchFamily="34" charset="0"/>
              </a:rPr>
              <a:t>Grups</a:t>
            </a:r>
            <a:r>
              <a:rPr kumimoji="0" lang="en-US" altLang="en-US" sz="4800" b="1" i="0" u="none" strike="noStrike" cap="none" normalizeH="0" baseline="0" dirty="0">
                <a:ln>
                  <a:noFill/>
                </a:ln>
                <a:solidFill>
                  <a:srgbClr val="FFFFFE"/>
                </a:solidFill>
                <a:effectLst/>
                <a:latin typeface="Calibri" panose="020F0502020204030204" pitchFamily="34" charset="0"/>
              </a:rPr>
              <a:t> de </a:t>
            </a:r>
            <a:r>
              <a:rPr kumimoji="0" lang="en-US" altLang="en-US" sz="4800" b="1" i="0" u="none" strike="noStrike" cap="none" normalizeH="0" baseline="0" dirty="0" err="1">
                <a:ln>
                  <a:noFill/>
                </a:ln>
                <a:solidFill>
                  <a:srgbClr val="FFFFFE"/>
                </a:solidFill>
                <a:effectLst/>
                <a:latin typeface="Calibri" panose="020F0502020204030204" pitchFamily="34" charset="0"/>
              </a:rPr>
              <a:t>suport</a:t>
            </a:r>
            <a:r>
              <a:rPr kumimoji="0" lang="en-US" altLang="en-US" sz="4800" b="1" i="0" u="none" strike="noStrike" cap="none" normalizeH="0" dirty="0">
                <a:ln>
                  <a:noFill/>
                </a:ln>
                <a:solidFill>
                  <a:srgbClr val="FFFFFE"/>
                </a:solidFill>
                <a:effectLst/>
                <a:latin typeface="Calibri" panose="020F0502020204030204" pitchFamily="34" charset="0"/>
              </a:rPr>
              <a:t> </a:t>
            </a:r>
            <a:r>
              <a:rPr kumimoji="0" lang="en-US" altLang="en-US" sz="4800" b="1" i="0" u="none" strike="noStrike" cap="none" normalizeH="0" baseline="0" dirty="0">
                <a:ln>
                  <a:noFill/>
                </a:ln>
                <a:solidFill>
                  <a:srgbClr val="FFFFFE"/>
                </a:solidFill>
                <a:effectLst/>
                <a:latin typeface="Calibri" panose="020F0502020204030204" pitchFamily="34" charset="0"/>
              </a:rPr>
              <a:t>entre </a:t>
            </a:r>
            <a:r>
              <a:rPr kumimoji="0" lang="en-US" altLang="en-US" sz="4800" b="1" i="0" u="none" strike="noStrike" cap="none" normalizeH="0" baseline="0" dirty="0" err="1">
                <a:ln>
                  <a:noFill/>
                </a:ln>
                <a:solidFill>
                  <a:srgbClr val="FFFFFE"/>
                </a:solidFill>
                <a:effectLst/>
                <a:latin typeface="Calibri" panose="020F0502020204030204" pitchFamily="34" charset="0"/>
              </a:rPr>
              <a:t>iguals</a:t>
            </a:r>
            <a:r>
              <a:rPr kumimoji="0" lang="en-US" altLang="en-US" sz="4800" b="1" i="0" u="none" strike="noStrike" cap="none" normalizeH="0" dirty="0">
                <a:ln>
                  <a:noFill/>
                </a:ln>
                <a:solidFill>
                  <a:srgbClr val="FFFFFE"/>
                </a:solidFill>
                <a:effectLst/>
                <a:latin typeface="Calibri" panose="020F0502020204030204" pitchFamily="34" charset="0"/>
              </a:rPr>
              <a:t> per a </a:t>
            </a:r>
            <a:r>
              <a:rPr kumimoji="0" lang="en-US" altLang="en-US" sz="4800" b="1" i="0" u="none" strike="noStrike" cap="none" normalizeH="0" dirty="0" err="1">
                <a:ln>
                  <a:noFill/>
                </a:ln>
                <a:solidFill>
                  <a:srgbClr val="FFFFFE"/>
                </a:solidFill>
                <a:effectLst/>
                <a:latin typeface="Calibri" panose="020F0502020204030204" pitchFamily="34" charset="0"/>
              </a:rPr>
              <a:t>persones</a:t>
            </a:r>
            <a:r>
              <a:rPr kumimoji="0" lang="en-US" altLang="en-US" sz="4800" b="1" i="0" u="none" strike="noStrike" cap="none" normalizeH="0" dirty="0">
                <a:ln>
                  <a:noFill/>
                </a:ln>
                <a:solidFill>
                  <a:srgbClr val="FFFFFE"/>
                </a:solidFill>
                <a:effectLst/>
                <a:latin typeface="Calibri" panose="020F0502020204030204" pitchFamily="34" charset="0"/>
              </a:rPr>
              <a:t> </a:t>
            </a:r>
            <a:r>
              <a:rPr kumimoji="0" lang="en-US" altLang="en-US" sz="4800" b="1" i="0" u="none" strike="noStrike" cap="none" normalizeH="0" dirty="0" err="1">
                <a:ln>
                  <a:noFill/>
                </a:ln>
                <a:solidFill>
                  <a:srgbClr val="FFFFFE"/>
                </a:solidFill>
                <a:effectLst/>
                <a:latin typeface="Calibri" panose="020F0502020204030204" pitchFamily="34" charset="0"/>
              </a:rPr>
              <a:t>amb</a:t>
            </a:r>
            <a:r>
              <a:rPr kumimoji="0" lang="en-US" altLang="en-US" sz="4800" b="1" i="0" u="none" strike="noStrike" cap="none" normalizeH="0" dirty="0">
                <a:ln>
                  <a:noFill/>
                </a:ln>
                <a:solidFill>
                  <a:srgbClr val="FFFFFE"/>
                </a:solidFill>
                <a:effectLst/>
                <a:latin typeface="Calibri" panose="020F0502020204030204" pitchFamily="34" charset="0"/>
              </a:rPr>
              <a:t> </a:t>
            </a:r>
            <a:r>
              <a:rPr kumimoji="0" lang="en-US" altLang="en-US" sz="4800" b="1" i="0" u="none" strike="noStrike" cap="none" normalizeH="0" dirty="0" err="1">
                <a:ln>
                  <a:noFill/>
                </a:ln>
                <a:solidFill>
                  <a:srgbClr val="FFFFFE"/>
                </a:solidFill>
                <a:effectLst/>
                <a:latin typeface="Calibri" panose="020F0502020204030204" pitchFamily="34" charset="0"/>
              </a:rPr>
              <a:t>experiència</a:t>
            </a:r>
            <a:r>
              <a:rPr kumimoji="0" lang="en-US" altLang="en-US" sz="4800" b="1" i="0" u="none" strike="noStrike" cap="none" normalizeH="0" dirty="0">
                <a:ln>
                  <a:noFill/>
                </a:ln>
                <a:solidFill>
                  <a:srgbClr val="FFFFFE"/>
                </a:solidFill>
                <a:effectLst/>
                <a:latin typeface="Calibri" panose="020F0502020204030204" pitchFamily="34" charset="0"/>
              </a:rPr>
              <a:t> </a:t>
            </a:r>
            <a:r>
              <a:rPr kumimoji="0" lang="en-US" altLang="en-US" sz="4800" b="1" i="0" u="none" strike="noStrike" cap="none" normalizeH="0" dirty="0" err="1">
                <a:ln>
                  <a:noFill/>
                </a:ln>
                <a:solidFill>
                  <a:srgbClr val="FFFFFE"/>
                </a:solidFill>
                <a:effectLst/>
                <a:latin typeface="Calibri" panose="020F0502020204030204" pitchFamily="34" charset="0"/>
              </a:rPr>
              <a:t>viscuda</a:t>
            </a:r>
            <a:endParaRPr kumimoji="0" lang="en-US" altLang="en-US" sz="4800" b="1" i="0" u="none" strike="noStrike" cap="none" normalizeH="0" baseline="0" dirty="0">
              <a:ln>
                <a:noFill/>
              </a:ln>
              <a:solidFill>
                <a:srgbClr val="FFFFFE"/>
              </a:solidFill>
              <a:effectLst/>
              <a:latin typeface="Calibri" panose="020F0502020204030204" pitchFamily="34" charset="0"/>
            </a:endParaRPr>
          </a:p>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101" y="4245"/>
            <a:ext cx="3390901" cy="514692"/>
          </a:xfrm>
          <a:prstGeom prst="rect">
            <a:avLst/>
          </a:prstGeom>
          <a:solidFill>
            <a:srgbClr val="59B171"/>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GB" altLang="en-US" sz="2800" dirty="0" err="1">
                <a:solidFill>
                  <a:srgbClr val="FFFFFE"/>
                </a:solidFill>
                <a:latin typeface="Calibri" panose="020F0502020204030204" pitchFamily="34" charset="0"/>
              </a:rPr>
              <a:t>Diapositives</a:t>
            </a:r>
            <a:r>
              <a:rPr lang="en-GB" altLang="en-US" sz="2800" dirty="0">
                <a:solidFill>
                  <a:srgbClr val="FFFFFE"/>
                </a:solidFill>
                <a:latin typeface="Calibri" panose="020F0502020204030204" pitchFamily="34" charset="0"/>
              </a:rPr>
              <a:t> del curs</a:t>
            </a:r>
            <a:endParaRPr lang="en-US" altLang="en-US" sz="2800" dirty="0">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931786"/>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59B171"/>
                </a:solidFill>
                <a:latin typeface="Calibri" panose="020F0502020204030204" pitchFamily="34" charset="0"/>
              </a:rPr>
              <a:t>Mòdul</a:t>
            </a:r>
            <a:r>
              <a:rPr lang="en-GB" altLang="en-US" sz="3000" dirty="0">
                <a:solidFill>
                  <a:srgbClr val="59B171"/>
                </a:solidFill>
                <a:latin typeface="Calibri" panose="020F0502020204030204" pitchFamily="34" charset="0"/>
              </a:rPr>
              <a:t> </a:t>
            </a:r>
            <a:r>
              <a:rPr lang="en-GB" altLang="en-US" sz="3000" dirty="0" err="1">
                <a:solidFill>
                  <a:srgbClr val="59B171"/>
                </a:solidFill>
                <a:latin typeface="Calibri" panose="020F0502020204030204" pitchFamily="34" charset="0"/>
              </a:rPr>
              <a:t>d’orientació</a:t>
            </a:r>
            <a:r>
              <a:rPr lang="en-GB" altLang="en-US" sz="3000" dirty="0">
                <a:solidFill>
                  <a:srgbClr val="59B171"/>
                </a:solidFill>
                <a:latin typeface="Calibri" panose="020F0502020204030204" pitchFamily="34" charset="0"/>
              </a:rPr>
              <a:t> Quality Rights de </a:t>
            </a:r>
            <a:r>
              <a:rPr lang="en-GB" altLang="en-US" sz="3000" dirty="0" err="1">
                <a:solidFill>
                  <a:srgbClr val="59B171"/>
                </a:solidFill>
                <a:latin typeface="Calibri" panose="020F0502020204030204" pitchFamily="34" charset="0"/>
              </a:rPr>
              <a:t>l’OMS</a:t>
            </a:r>
            <a:endParaRPr lang="en-GB" altLang="en-US" sz="3000" dirty="0">
              <a:solidFill>
                <a:srgbClr val="59B171"/>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59B171"/>
              </a:solidFill>
              <a:effectLst/>
              <a:latin typeface="Arial" panose="020B0604020202020204" pitchFamily="34" charset="0"/>
            </a:endParaRPr>
          </a:p>
        </p:txBody>
      </p:sp>
      <p:sp>
        <p:nvSpPr>
          <p:cNvPr id="4" name="Text Box 2">
            <a:extLst>
              <a:ext uri="{FF2B5EF4-FFF2-40B4-BE49-F238E27FC236}">
                <a16:creationId xmlns:a16="http://schemas.microsoft.com/office/drawing/2014/main" id="{6B3A14BB-7E0B-43F6-A4C1-BBD120EAAF6C}"/>
              </a:ext>
            </a:extLst>
          </p:cNvPr>
          <p:cNvSpPr txBox="1">
            <a:spLocks noChangeArrowheads="1"/>
          </p:cNvSpPr>
          <p:nvPr/>
        </p:nvSpPr>
        <p:spPr bwMode="auto">
          <a:xfrm>
            <a:off x="10614678" y="2926774"/>
            <a:ext cx="1509712"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E"/>
                </a:solidFill>
                <a:effectLst/>
                <a:latin typeface="Calibri" panose="020F0502020204030204" pitchFamily="34" charset="0"/>
              </a:rPr>
              <a:t>UN Photo/Shehzad Noorani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Imatge 6">
            <a:extLst>
              <a:ext uri="{FF2B5EF4-FFF2-40B4-BE49-F238E27FC236}">
                <a16:creationId xmlns:a16="http://schemas.microsoft.com/office/drawing/2014/main" id="{70E8DDE5-6E80-1140-E699-9DD9A4FFBD5B}"/>
              </a:ext>
            </a:extLst>
          </p:cNvPr>
          <p:cNvPicPr>
            <a:picLocks noChangeAspect="1"/>
          </p:cNvPicPr>
          <p:nvPr/>
        </p:nvPicPr>
        <p:blipFill>
          <a:blip r:embed="rId6"/>
          <a:stretch>
            <a:fillRect/>
          </a:stretch>
        </p:blipFill>
        <p:spPr>
          <a:xfrm>
            <a:off x="377006" y="5867915"/>
            <a:ext cx="1719221" cy="445047"/>
          </a:xfrm>
          <a:prstGeom prst="rect">
            <a:avLst/>
          </a:prstGeom>
        </p:spPr>
      </p:pic>
    </p:spTree>
    <p:extLst>
      <p:ext uri="{BB962C8B-B14F-4D97-AF65-F5344CB8AC3E}">
        <p14:creationId xmlns:p14="http://schemas.microsoft.com/office/powerpoint/2010/main" val="2970101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1ED578-71A3-4B5E-8515-D462305AA598}"/>
              </a:ext>
            </a:extLst>
          </p:cNvPr>
          <p:cNvSpPr>
            <a:spLocks noGrp="1"/>
          </p:cNvSpPr>
          <p:nvPr>
            <p:ph type="title"/>
          </p:nvPr>
        </p:nvSpPr>
        <p:spPr>
          <a:xfrm>
            <a:off x="507206" y="2313945"/>
            <a:ext cx="11290784" cy="496161"/>
          </a:xfrm>
        </p:spPr>
        <p:txBody>
          <a:bodyPr/>
          <a:lstStyle/>
          <a:p>
            <a:pPr lvl="0"/>
            <a:r>
              <a:rPr lang="en-GB" sz="3800" dirty="0"/>
              <a:t>2. </a:t>
            </a:r>
            <a:r>
              <a:rPr lang="ca-ES" sz="3600" dirty="0"/>
              <a:t>Què són els grups de suport entre iguals? </a:t>
            </a:r>
            <a:endParaRPr lang="x-none" sz="3800" dirty="0"/>
          </a:p>
        </p:txBody>
      </p:sp>
    </p:spTree>
    <p:extLst>
      <p:ext uri="{BB962C8B-B14F-4D97-AF65-F5344CB8AC3E}">
        <p14:creationId xmlns:p14="http://schemas.microsoft.com/office/powerpoint/2010/main" val="223511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BF4F97-C558-44CE-9B7E-68F5CE1FF992}"/>
              </a:ext>
            </a:extLst>
          </p:cNvPr>
          <p:cNvSpPr>
            <a:spLocks noGrp="1"/>
          </p:cNvSpPr>
          <p:nvPr>
            <p:ph sz="quarter" idx="14"/>
          </p:nvPr>
        </p:nvSpPr>
        <p:spPr>
          <a:xfrm>
            <a:off x="507195" y="1127051"/>
            <a:ext cx="11174412" cy="5095329"/>
          </a:xfrm>
        </p:spPr>
        <p:txBody>
          <a:bodyPr>
            <a:normAutofit lnSpcReduction="10000"/>
          </a:bodyPr>
          <a:lstStyle/>
          <a:p>
            <a:pPr algn="just"/>
            <a:r>
              <a:rPr lang="ca-ES" dirty="0"/>
              <a:t>Els grups de suport entre iguals reuneixen persones amb problemes semblants per intentar buscar solucions per superar les dificultats compartides i sentir que tenen el suport d’altres persones amb experiències semblants</a:t>
            </a:r>
            <a:r>
              <a:rPr lang="en-GB" dirty="0"/>
              <a:t>. </a:t>
            </a:r>
          </a:p>
          <a:p>
            <a:pPr algn="just"/>
            <a:r>
              <a:rPr lang="ca-ES" dirty="0"/>
              <a:t>Els integrants dels grups de suport entre iguals poden considerar els grups com a alternatives o complements als serveis de salut mental tradicionals</a:t>
            </a:r>
            <a:r>
              <a:rPr lang="en-GB" dirty="0"/>
              <a:t>. </a:t>
            </a:r>
          </a:p>
          <a:p>
            <a:pPr algn="just"/>
            <a:r>
              <a:rPr lang="ca-ES" dirty="0"/>
              <a:t>Els gestionen </a:t>
            </a:r>
            <a:r>
              <a:rPr lang="ca-ES" u="sng" dirty="0"/>
              <a:t>els mateixos membres</a:t>
            </a:r>
            <a:r>
              <a:rPr lang="ca-ES" dirty="0"/>
              <a:t> a què van destinats</a:t>
            </a:r>
            <a:r>
              <a:rPr lang="en-GB" dirty="0"/>
              <a:t>. </a:t>
            </a:r>
          </a:p>
          <a:p>
            <a:pPr algn="just"/>
            <a:r>
              <a:rPr lang="ca-ES" dirty="0"/>
              <a:t>Els grups de suport entre iguals haurien de ser independents dels serveis socials i de salut mental, si bé alguns d’aquests serveis poden facilitar i fomentar la creació de grups d’aquest tipus</a:t>
            </a:r>
            <a:r>
              <a:rPr lang="en-GB" dirty="0"/>
              <a:t>.</a:t>
            </a:r>
          </a:p>
          <a:p>
            <a:pPr algn="just"/>
            <a:r>
              <a:rPr lang="ca-ES" dirty="0"/>
              <a:t>Els grups de suport entre iguals permeten als seus membres beneficiar-se de l’acompanyament social i de les xarxes que sorgeixen de manera natural.</a:t>
            </a:r>
          </a:p>
          <a:p>
            <a:pPr algn="just"/>
            <a:r>
              <a:rPr lang="ca-ES" dirty="0"/>
              <a:t>De vegades, els grups de suport entre iguals poden anar ampliant gradualment el seu abast per incloure-hi altres activitats.</a:t>
            </a:r>
            <a:endParaRPr lang="x-none" dirty="0"/>
          </a:p>
        </p:txBody>
      </p:sp>
      <p:sp>
        <p:nvSpPr>
          <p:cNvPr id="2" name="Title 1">
            <a:extLst>
              <a:ext uri="{FF2B5EF4-FFF2-40B4-BE49-F238E27FC236}">
                <a16:creationId xmlns:a16="http://schemas.microsoft.com/office/drawing/2014/main" id="{365969DE-1166-4DA1-84A9-C639808E8D18}"/>
              </a:ext>
            </a:extLst>
          </p:cNvPr>
          <p:cNvSpPr>
            <a:spLocks noGrp="1"/>
          </p:cNvSpPr>
          <p:nvPr>
            <p:ph type="title"/>
          </p:nvPr>
        </p:nvSpPr>
        <p:spPr/>
        <p:txBody>
          <a:bodyPr/>
          <a:lstStyle/>
          <a:p>
            <a:pPr lvl="0"/>
            <a:r>
              <a:rPr lang="en-GB" dirty="0"/>
              <a:t>2. </a:t>
            </a:r>
            <a:r>
              <a:rPr lang="ca-ES" dirty="0"/>
              <a:t>Què són els grups de suport entre iguals? </a:t>
            </a:r>
            <a:r>
              <a:rPr lang="en-GB" dirty="0"/>
              <a:t>- 1 </a:t>
            </a:r>
            <a:br>
              <a:rPr lang="x-none" dirty="0"/>
            </a:br>
            <a:endParaRPr lang="x-none" dirty="0"/>
          </a:p>
        </p:txBody>
      </p:sp>
    </p:spTree>
    <p:extLst>
      <p:ext uri="{BB962C8B-B14F-4D97-AF65-F5344CB8AC3E}">
        <p14:creationId xmlns:p14="http://schemas.microsoft.com/office/powerpoint/2010/main" val="396227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D77963-F6B2-41B5-B05A-038625F12DD1}"/>
              </a:ext>
            </a:extLst>
          </p:cNvPr>
          <p:cNvSpPr>
            <a:spLocks noGrp="1"/>
          </p:cNvSpPr>
          <p:nvPr>
            <p:ph sz="quarter" idx="14"/>
          </p:nvPr>
        </p:nvSpPr>
        <p:spPr>
          <a:xfrm>
            <a:off x="440288" y="1399675"/>
            <a:ext cx="11174412" cy="4500000"/>
          </a:xfrm>
        </p:spPr>
        <p:txBody>
          <a:bodyPr>
            <a:normAutofit/>
          </a:bodyPr>
          <a:lstStyle/>
          <a:p>
            <a:pPr marL="0" indent="0" algn="just">
              <a:buNone/>
            </a:pPr>
            <a:r>
              <a:rPr lang="ca-ES" i="1" dirty="0"/>
              <a:t>«Als grups de suport entre iguals, els membres parlen entre si, es donen suport recíprocament i es donen l’amor que tant els cal. Com és ben sabut, a la salut mental hi ha molta soledat. Es perden els cercles socials, però a través dels iguals es poden recuperar.»</a:t>
            </a:r>
            <a:r>
              <a:rPr lang="es-ES" dirty="0"/>
              <a:t>.</a:t>
            </a:r>
          </a:p>
          <a:p>
            <a:pPr marL="0" indent="0" algn="just">
              <a:buNone/>
            </a:pPr>
            <a:endParaRPr lang="es-ES" dirty="0"/>
          </a:p>
          <a:p>
            <a:pPr marL="0" indent="0" algn="just">
              <a:buNone/>
            </a:pPr>
            <a:r>
              <a:rPr lang="ca-ES" i="1" dirty="0"/>
              <a:t>«Quan les persones troben afinitat amb altres persones que perceben “iguals” que ells, senten una connexió. Aquesta connexió o afinitat és una comprensió profunda i integral fonamentada en l’experiència mútua que permet a les persones “estar” amb els altres sense les limitacions de les relacions tradicionals (amb experts).»</a:t>
            </a:r>
            <a:r>
              <a:rPr lang="es-ES" dirty="0"/>
              <a:t>. </a:t>
            </a:r>
            <a:endParaRPr lang="x-none" dirty="0"/>
          </a:p>
          <a:p>
            <a:pPr algn="just"/>
            <a:endParaRPr lang="en-GB" dirty="0"/>
          </a:p>
        </p:txBody>
      </p:sp>
      <p:sp>
        <p:nvSpPr>
          <p:cNvPr id="2" name="Title 1">
            <a:extLst>
              <a:ext uri="{FF2B5EF4-FFF2-40B4-BE49-F238E27FC236}">
                <a16:creationId xmlns:a16="http://schemas.microsoft.com/office/drawing/2014/main" id="{0267821B-392D-443E-B564-22E541F830C4}"/>
              </a:ext>
            </a:extLst>
          </p:cNvPr>
          <p:cNvSpPr>
            <a:spLocks noGrp="1"/>
          </p:cNvSpPr>
          <p:nvPr>
            <p:ph type="title"/>
          </p:nvPr>
        </p:nvSpPr>
        <p:spPr/>
        <p:txBody>
          <a:bodyPr/>
          <a:lstStyle/>
          <a:p>
            <a:r>
              <a:rPr lang="en-GB" dirty="0"/>
              <a:t>2. </a:t>
            </a:r>
            <a:r>
              <a:rPr lang="ca-ES" dirty="0"/>
              <a:t>Què són els grups de suport entre iguals? </a:t>
            </a:r>
            <a:r>
              <a:rPr lang="en-GB" dirty="0"/>
              <a:t>- 2</a:t>
            </a:r>
            <a:endParaRPr lang="x-none" dirty="0"/>
          </a:p>
        </p:txBody>
      </p:sp>
    </p:spTree>
    <p:extLst>
      <p:ext uri="{BB962C8B-B14F-4D97-AF65-F5344CB8AC3E}">
        <p14:creationId xmlns:p14="http://schemas.microsoft.com/office/powerpoint/2010/main" val="970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6E97E-298A-4563-8E8C-69578445B6A4}"/>
              </a:ext>
            </a:extLst>
          </p:cNvPr>
          <p:cNvSpPr>
            <a:spLocks noGrp="1"/>
          </p:cNvSpPr>
          <p:nvPr>
            <p:ph sz="quarter" idx="14"/>
          </p:nvPr>
        </p:nvSpPr>
        <p:spPr>
          <a:xfrm>
            <a:off x="462590" y="1182029"/>
            <a:ext cx="11174412" cy="4728117"/>
          </a:xfrm>
        </p:spPr>
        <p:txBody>
          <a:bodyPr>
            <a:normAutofit/>
          </a:bodyPr>
          <a:lstStyle/>
          <a:p>
            <a:pPr marL="0" indent="0" algn="just">
              <a:buNone/>
            </a:pPr>
            <a:r>
              <a:rPr lang="ca-ES" sz="2100" i="1" dirty="0"/>
              <a:t>«El suport entre iguals [en el context d’un grup]... es basa en la creença que persones que han fet front, suportat i superat adversitats poden oferir un acompanyament, encoratjament, esperança i fins i tot tutoria de gran utilitat a altres persones que afronten situacions semblants.» </a:t>
            </a:r>
          </a:p>
          <a:p>
            <a:pPr marL="0" indent="0" algn="just">
              <a:buNone/>
            </a:pPr>
            <a:endParaRPr lang="ca-ES" sz="1800" i="1" dirty="0"/>
          </a:p>
          <a:p>
            <a:pPr marL="0" indent="0" algn="just">
              <a:buNone/>
            </a:pPr>
            <a:r>
              <a:rPr lang="ca-ES" sz="2100" i="1" dirty="0"/>
              <a:t>«El suport entre iguals se sol entendre com una relació d’acompanyament mutu en què persones amb experiències viscudes semblants s’ajuden entre si, sobretot mentre afronten situacions difícils o que els comporten un desafiament.»</a:t>
            </a:r>
          </a:p>
          <a:p>
            <a:pPr marL="0" indent="0" algn="just">
              <a:buNone/>
            </a:pPr>
            <a:endParaRPr lang="ca-ES" sz="1800" i="1" dirty="0"/>
          </a:p>
          <a:p>
            <a:pPr marL="0" indent="0" algn="just">
              <a:buNone/>
            </a:pPr>
            <a:r>
              <a:rPr lang="ca-ES" sz="2100" i="1" dirty="0"/>
              <a:t>«El suport entre iguals permet que persones que han viscut problemes a la seva vida... ofereixin suport a altres persones que estan travessant problemes semblants. Escoltant amb empatia, compartint les seves pròpies experiències i fent suggeriments basats en aquesta experiència vital, les persones que han viscut aquests problemes tenen la capacitat única d’ajudar altres persones.»</a:t>
            </a:r>
            <a:endParaRPr lang="x-none" sz="2100" i="1" dirty="0"/>
          </a:p>
        </p:txBody>
      </p:sp>
      <p:sp>
        <p:nvSpPr>
          <p:cNvPr id="2" name="Title 1">
            <a:extLst>
              <a:ext uri="{FF2B5EF4-FFF2-40B4-BE49-F238E27FC236}">
                <a16:creationId xmlns:a16="http://schemas.microsoft.com/office/drawing/2014/main" id="{8F9B04AC-22B5-42A5-9C92-00FE99B2516E}"/>
              </a:ext>
            </a:extLst>
          </p:cNvPr>
          <p:cNvSpPr>
            <a:spLocks noGrp="1"/>
          </p:cNvSpPr>
          <p:nvPr>
            <p:ph type="title"/>
          </p:nvPr>
        </p:nvSpPr>
        <p:spPr/>
        <p:txBody>
          <a:bodyPr/>
          <a:lstStyle/>
          <a:p>
            <a:r>
              <a:rPr lang="en-GB" dirty="0"/>
              <a:t>2. </a:t>
            </a:r>
            <a:r>
              <a:rPr lang="ca-ES" dirty="0"/>
              <a:t>Què són els grups de suport entre iguals? </a:t>
            </a:r>
            <a:r>
              <a:rPr lang="en-GB" dirty="0"/>
              <a:t>- 3</a:t>
            </a:r>
            <a:endParaRPr lang="x-none" dirty="0"/>
          </a:p>
        </p:txBody>
      </p:sp>
    </p:spTree>
    <p:extLst>
      <p:ext uri="{BB962C8B-B14F-4D97-AF65-F5344CB8AC3E}">
        <p14:creationId xmlns:p14="http://schemas.microsoft.com/office/powerpoint/2010/main" val="390873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8BAB90-E17B-4E6C-9531-E82681582275}"/>
              </a:ext>
            </a:extLst>
          </p:cNvPr>
          <p:cNvSpPr>
            <a:spLocks noGrp="1"/>
          </p:cNvSpPr>
          <p:nvPr>
            <p:ph type="title"/>
          </p:nvPr>
        </p:nvSpPr>
        <p:spPr>
          <a:xfrm>
            <a:off x="507205" y="2313946"/>
            <a:ext cx="11112365" cy="362347"/>
          </a:xfrm>
        </p:spPr>
        <p:txBody>
          <a:bodyPr/>
          <a:lstStyle/>
          <a:p>
            <a:pPr lvl="0"/>
            <a:r>
              <a:rPr lang="en-US" dirty="0"/>
              <a:t>3. </a:t>
            </a:r>
            <a:r>
              <a:rPr lang="ca-ES" dirty="0"/>
              <a:t>Beneficis dels grups de suport entre iguals</a:t>
            </a:r>
            <a:endParaRPr lang="x-none" dirty="0"/>
          </a:p>
        </p:txBody>
      </p:sp>
    </p:spTree>
    <p:extLst>
      <p:ext uri="{BB962C8B-B14F-4D97-AF65-F5344CB8AC3E}">
        <p14:creationId xmlns:p14="http://schemas.microsoft.com/office/powerpoint/2010/main" val="356033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E3D0-0329-4E49-B635-58B63338E1E2}"/>
              </a:ext>
            </a:extLst>
          </p:cNvPr>
          <p:cNvSpPr>
            <a:spLocks noGrp="1"/>
          </p:cNvSpPr>
          <p:nvPr>
            <p:ph type="title"/>
          </p:nvPr>
        </p:nvSpPr>
        <p:spPr/>
        <p:txBody>
          <a:bodyPr/>
          <a:lstStyle/>
          <a:p>
            <a:pPr lvl="0"/>
            <a:r>
              <a:rPr lang="en-US" dirty="0"/>
              <a:t>3. </a:t>
            </a:r>
            <a:r>
              <a:rPr lang="ca-ES" dirty="0"/>
              <a:t>Beneficis dels grups de suport entre iguals </a:t>
            </a:r>
            <a:r>
              <a:rPr lang="es-ES" dirty="0"/>
              <a:t>- 1</a:t>
            </a:r>
            <a:br>
              <a:rPr lang="x-none" dirty="0"/>
            </a:br>
            <a:endParaRPr lang="x-none" dirty="0"/>
          </a:p>
        </p:txBody>
      </p:sp>
      <p:sp>
        <p:nvSpPr>
          <p:cNvPr id="8" name="Content Placeholder 7">
            <a:extLst>
              <a:ext uri="{FF2B5EF4-FFF2-40B4-BE49-F238E27FC236}">
                <a16:creationId xmlns:a16="http://schemas.microsoft.com/office/drawing/2014/main" id="{37E36199-BED0-124D-B6B1-03033EC0BF84}"/>
              </a:ext>
            </a:extLst>
          </p:cNvPr>
          <p:cNvSpPr>
            <a:spLocks noGrp="1"/>
          </p:cNvSpPr>
          <p:nvPr>
            <p:ph sz="quarter" idx="14"/>
          </p:nvPr>
        </p:nvSpPr>
        <p:spPr/>
        <p:txBody>
          <a:bodyPr/>
          <a:lstStyle/>
          <a:p>
            <a:pPr marL="0" algn="just">
              <a:spcAft>
                <a:spcPts val="0"/>
              </a:spcAft>
            </a:pPr>
            <a:r>
              <a:rPr lang="en-GB" sz="105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05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9" name="Content Placeholder 3">
            <a:extLst>
              <a:ext uri="{FF2B5EF4-FFF2-40B4-BE49-F238E27FC236}">
                <a16:creationId xmlns:a16="http://schemas.microsoft.com/office/drawing/2014/main" id="{83CE8E17-3865-C04F-B733-605EB758217D}"/>
              </a:ext>
            </a:extLst>
          </p:cNvPr>
          <p:cNvGraphicFramePr>
            <a:graphicFrameLocks/>
          </p:cNvGraphicFramePr>
          <p:nvPr>
            <p:extLst>
              <p:ext uri="{D42A27DB-BD31-4B8C-83A1-F6EECF244321}">
                <p14:modId xmlns:p14="http://schemas.microsoft.com/office/powerpoint/2010/main" val="42105579"/>
              </p:ext>
            </p:extLst>
          </p:nvPr>
        </p:nvGraphicFramePr>
        <p:xfrm>
          <a:off x="840908" y="1329438"/>
          <a:ext cx="10424160" cy="4023360"/>
        </p:xfrm>
        <a:graphic>
          <a:graphicData uri="http://schemas.openxmlformats.org/drawingml/2006/table">
            <a:tbl>
              <a:tblPr firstRow="1" firstCol="1" bandRow="1"/>
              <a:tblGrid>
                <a:gridCol w="10424160">
                  <a:extLst>
                    <a:ext uri="{9D8B030D-6E8A-4147-A177-3AD203B41FA5}">
                      <a16:colId xmlns:a16="http://schemas.microsoft.com/office/drawing/2014/main" val="715844080"/>
                    </a:ext>
                  </a:extLst>
                </a:gridCol>
              </a:tblGrid>
              <a:tr h="3029000">
                <a:tc>
                  <a:txBody>
                    <a:bodyPr/>
                    <a:lstStyle/>
                    <a:p>
                      <a:pPr algn="just"/>
                      <a:r>
                        <a:rPr lang="ca-ES" sz="2200" b="1" kern="1200" dirty="0">
                          <a:solidFill>
                            <a:schemeClr val="tx1"/>
                          </a:solidFill>
                          <a:effectLst/>
                          <a:latin typeface="+mn-lt"/>
                          <a:ea typeface="+mn-ea"/>
                          <a:cs typeface="+mn-cs"/>
                        </a:rPr>
                        <a:t>Experiència del grup de suport entre iguals Mental Health </a:t>
                      </a:r>
                      <a:r>
                        <a:rPr lang="ca-ES" sz="2200" b="1" kern="1200" dirty="0" err="1">
                          <a:solidFill>
                            <a:schemeClr val="tx1"/>
                          </a:solidFill>
                          <a:effectLst/>
                          <a:latin typeface="+mn-lt"/>
                          <a:ea typeface="+mn-ea"/>
                          <a:cs typeface="+mn-cs"/>
                        </a:rPr>
                        <a:t>Peer</a:t>
                      </a:r>
                      <a:r>
                        <a:rPr lang="ca-ES" sz="2200" b="1" kern="1200" dirty="0">
                          <a:solidFill>
                            <a:schemeClr val="tx1"/>
                          </a:solidFill>
                          <a:effectLst/>
                          <a:latin typeface="+mn-lt"/>
                          <a:ea typeface="+mn-ea"/>
                          <a:cs typeface="+mn-cs"/>
                        </a:rPr>
                        <a:t> </a:t>
                      </a:r>
                      <a:r>
                        <a:rPr lang="ca-ES" sz="2200" b="1" kern="1200" dirty="0" err="1">
                          <a:solidFill>
                            <a:schemeClr val="tx1"/>
                          </a:solidFill>
                          <a:effectLst/>
                          <a:latin typeface="+mn-lt"/>
                          <a:ea typeface="+mn-ea"/>
                          <a:cs typeface="+mn-cs"/>
                        </a:rPr>
                        <a:t>Support</a:t>
                      </a:r>
                      <a:r>
                        <a:rPr lang="ca-ES" sz="2200" b="1" kern="1200" dirty="0">
                          <a:solidFill>
                            <a:schemeClr val="tx1"/>
                          </a:solidFill>
                          <a:effectLst/>
                          <a:latin typeface="+mn-lt"/>
                          <a:ea typeface="+mn-ea"/>
                          <a:cs typeface="+mn-cs"/>
                        </a:rPr>
                        <a:t> </a:t>
                      </a:r>
                      <a:r>
                        <a:rPr lang="ca-ES" sz="2200" b="1" kern="1200" dirty="0" err="1">
                          <a:solidFill>
                            <a:schemeClr val="tx1"/>
                          </a:solidFill>
                          <a:effectLst/>
                          <a:latin typeface="+mn-lt"/>
                          <a:ea typeface="+mn-ea"/>
                          <a:cs typeface="+mn-cs"/>
                        </a:rPr>
                        <a:t>Champions</a:t>
                      </a:r>
                      <a:r>
                        <a:rPr lang="ca-ES" sz="2200" b="1" kern="1200" dirty="0">
                          <a:solidFill>
                            <a:schemeClr val="tx1"/>
                          </a:solidFill>
                          <a:effectLst/>
                          <a:latin typeface="+mn-lt"/>
                          <a:ea typeface="+mn-ea"/>
                          <a:cs typeface="+mn-cs"/>
                        </a:rPr>
                        <a:t> a Uganda, 2013 </a:t>
                      </a:r>
                      <a:endParaRPr lang="es-ES" sz="2200" b="1" kern="1200" dirty="0">
                        <a:solidFill>
                          <a:schemeClr val="tx1"/>
                        </a:solidFill>
                        <a:effectLst/>
                        <a:latin typeface="+mn-lt"/>
                        <a:ea typeface="+mn-ea"/>
                        <a:cs typeface="+mn-cs"/>
                      </a:endParaRPr>
                    </a:p>
                    <a:p>
                      <a:pPr algn="just"/>
                      <a:r>
                        <a:rPr lang="ca-ES" sz="2200" kern="1200" dirty="0">
                          <a:solidFill>
                            <a:schemeClr val="tx1"/>
                          </a:solidFill>
                          <a:effectLst/>
                          <a:latin typeface="+mn-lt"/>
                          <a:ea typeface="+mn-ea"/>
                          <a:cs typeface="+mn-cs"/>
                        </a:rPr>
                        <a:t> </a:t>
                      </a:r>
                      <a:endParaRPr lang="es-ES" sz="2200" kern="1200" dirty="0">
                        <a:solidFill>
                          <a:schemeClr val="tx1"/>
                        </a:solidFill>
                        <a:effectLst/>
                        <a:latin typeface="+mn-lt"/>
                        <a:ea typeface="+mn-ea"/>
                        <a:cs typeface="+mn-cs"/>
                      </a:endParaRPr>
                    </a:p>
                    <a:p>
                      <a:pPr algn="just"/>
                      <a:r>
                        <a:rPr lang="ca-ES" sz="2200" kern="1200" dirty="0">
                          <a:solidFill>
                            <a:schemeClr val="tx1"/>
                          </a:solidFill>
                          <a:effectLst/>
                          <a:latin typeface="+mn-lt"/>
                          <a:ea typeface="+mn-ea"/>
                          <a:cs typeface="+mn-cs"/>
                        </a:rPr>
                        <a:t>A Uganda, el programa de suport entre iguals </a:t>
                      </a:r>
                      <a:r>
                        <a:rPr lang="ca-ES" sz="2200" kern="1200" dirty="0" err="1">
                          <a:solidFill>
                            <a:schemeClr val="tx1"/>
                          </a:solidFill>
                          <a:effectLst/>
                          <a:latin typeface="+mn-lt"/>
                          <a:ea typeface="+mn-ea"/>
                          <a:cs typeface="+mn-cs"/>
                        </a:rPr>
                        <a:t>HeartSounds</a:t>
                      </a:r>
                      <a:r>
                        <a:rPr lang="ca-ES" sz="2200" kern="1200" dirty="0">
                          <a:solidFill>
                            <a:schemeClr val="tx1"/>
                          </a:solidFill>
                          <a:effectLst/>
                          <a:latin typeface="+mn-lt"/>
                          <a:ea typeface="+mn-ea"/>
                          <a:cs typeface="+mn-cs"/>
                        </a:rPr>
                        <a:t> proporciona formació als treballadors de grups de suport entre iguals «preparats per assumir un paper actiu en la prestació d’assistència en salut mental mitjançant el suport i l’assessorament a altres usuaris dels serveis i les seves famílies». L’enllaç de vídeo següent mostra els treballadors dels grups de suport entre iguals i les persones que reben suport exposant els seus punts de vista sobre aquest procés. </a:t>
                      </a:r>
                      <a:endParaRPr lang="es-ES" sz="2200" kern="1200" dirty="0">
                        <a:solidFill>
                          <a:schemeClr val="tx1"/>
                        </a:solidFill>
                        <a:effectLst/>
                        <a:latin typeface="+mn-lt"/>
                        <a:ea typeface="+mn-ea"/>
                        <a:cs typeface="+mn-cs"/>
                      </a:endParaRPr>
                    </a:p>
                    <a:p>
                      <a:pPr algn="just"/>
                      <a:r>
                        <a:rPr lang="ca-ES" sz="2200" kern="1200" dirty="0">
                          <a:solidFill>
                            <a:schemeClr val="tx1"/>
                          </a:solidFill>
                          <a:effectLst/>
                          <a:latin typeface="+mn-lt"/>
                          <a:ea typeface="+mn-ea"/>
                          <a:cs typeface="+mn-cs"/>
                        </a:rPr>
                        <a:t> </a:t>
                      </a:r>
                      <a:endParaRPr lang="es-ES" sz="2200" kern="1200" dirty="0">
                        <a:solidFill>
                          <a:schemeClr val="tx1"/>
                        </a:solidFill>
                        <a:effectLst/>
                        <a:latin typeface="+mn-lt"/>
                        <a:ea typeface="+mn-ea"/>
                        <a:cs typeface="+mn-cs"/>
                      </a:endParaRPr>
                    </a:p>
                    <a:p>
                      <a:pPr algn="just"/>
                      <a:r>
                        <a:rPr lang="ca-ES" sz="2200" b="1" kern="1200" dirty="0">
                          <a:solidFill>
                            <a:schemeClr val="tx1"/>
                          </a:solidFill>
                          <a:effectLst/>
                          <a:latin typeface="+mn-lt"/>
                          <a:ea typeface="+mn-ea"/>
                          <a:cs typeface="+mn-cs"/>
                        </a:rPr>
                        <a:t>Consulteu: </a:t>
                      </a:r>
                      <a:r>
                        <a:rPr lang="ca-ES" sz="2200" u="sng" kern="1200" dirty="0">
                          <a:solidFill>
                            <a:schemeClr val="tx1"/>
                          </a:solidFill>
                          <a:effectLst/>
                          <a:latin typeface="+mn-lt"/>
                          <a:ea typeface="+mn-ea"/>
                          <a:cs typeface="+mn-cs"/>
                          <a:hlinkClick r:id="rId3"/>
                        </a:rPr>
                        <a:t>https://youtu.be/BzHINRBkdSw</a:t>
                      </a:r>
                      <a:r>
                        <a:rPr lang="ca-ES" sz="2200" u="none" strike="noStrike" kern="1200" dirty="0">
                          <a:solidFill>
                            <a:schemeClr val="tx1"/>
                          </a:solidFill>
                          <a:effectLst/>
                          <a:latin typeface="+mn-lt"/>
                          <a:ea typeface="+mn-ea"/>
                          <a:cs typeface="+mn-cs"/>
                          <a:hlinkClick r:id="rId3"/>
                        </a:rPr>
                        <a:t> </a:t>
                      </a:r>
                      <a:r>
                        <a:rPr lang="ca-ES" sz="2200" b="1" kern="1200" dirty="0">
                          <a:solidFill>
                            <a:schemeClr val="tx1"/>
                          </a:solidFill>
                          <a:effectLst/>
                          <a:latin typeface="+mn-lt"/>
                          <a:ea typeface="+mn-ea"/>
                          <a:cs typeface="+mn-cs"/>
                        </a:rPr>
                        <a:t>.</a:t>
                      </a:r>
                      <a:endParaRPr lang="es-ES" sz="2200" kern="1200" dirty="0">
                        <a:solidFill>
                          <a:schemeClr val="tx1"/>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1200"/>
                        </a:spcAft>
                        <a:buClr>
                          <a:srgbClr val="183F5A"/>
                        </a:buClr>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1140697379"/>
                  </a:ext>
                </a:extLst>
              </a:tr>
            </a:tbl>
          </a:graphicData>
        </a:graphic>
      </p:graphicFrame>
    </p:spTree>
    <p:extLst>
      <p:ext uri="{BB962C8B-B14F-4D97-AF65-F5344CB8AC3E}">
        <p14:creationId xmlns:p14="http://schemas.microsoft.com/office/powerpoint/2010/main" val="354315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13A37-795E-42E3-A5FF-E1D87C81F065}"/>
              </a:ext>
            </a:extLst>
          </p:cNvPr>
          <p:cNvSpPr>
            <a:spLocks noGrp="1"/>
          </p:cNvSpPr>
          <p:nvPr>
            <p:ph sz="quarter" idx="14"/>
          </p:nvPr>
        </p:nvSpPr>
        <p:spPr/>
        <p:txBody>
          <a:bodyPr/>
          <a:lstStyle/>
          <a:p>
            <a:pPr marL="0" indent="0" algn="just">
              <a:buNone/>
            </a:pPr>
            <a:r>
              <a:rPr lang="ca-ES" dirty="0"/>
              <a:t>Els beneficis dels grups de suport entre iguals són molt diversos. Poden incloure: </a:t>
            </a:r>
            <a:endParaRPr lang="es-ES" dirty="0"/>
          </a:p>
          <a:p>
            <a:pPr algn="just"/>
            <a:r>
              <a:rPr lang="ca-ES" dirty="0"/>
              <a:t>Oferir un entorn segur on expressar-se amb llibertat i compartir emocions i pensaments</a:t>
            </a:r>
            <a:r>
              <a:rPr lang="en-GB" dirty="0"/>
              <a:t>; </a:t>
            </a:r>
            <a:endParaRPr lang="x-none" dirty="0"/>
          </a:p>
          <a:p>
            <a:pPr lvl="0" algn="just"/>
            <a:r>
              <a:rPr lang="ca-ES" dirty="0"/>
              <a:t>Compartir informació i experiències i aprendre d’altres persones</a:t>
            </a:r>
            <a:r>
              <a:rPr lang="en-GB" dirty="0"/>
              <a:t>; </a:t>
            </a:r>
            <a:endParaRPr lang="x-none" dirty="0"/>
          </a:p>
          <a:p>
            <a:pPr lvl="0" algn="just"/>
            <a:r>
              <a:rPr lang="ca-ES" dirty="0"/>
              <a:t>Oferir l’oportunitat de construir noves relacions i reforçar les xarxes d’acompanyament social</a:t>
            </a:r>
            <a:r>
              <a:rPr lang="en-GB" dirty="0"/>
              <a:t>; </a:t>
            </a:r>
            <a:endParaRPr lang="x-none" dirty="0"/>
          </a:p>
          <a:p>
            <a:pPr algn="just"/>
            <a:r>
              <a:rPr lang="ca-ES" dirty="0"/>
              <a:t>Compartir coneixement sobre els recursos comunitaris disponibles i el suport pràctic</a:t>
            </a:r>
            <a:r>
              <a:rPr lang="en-GB" dirty="0"/>
              <a:t>; </a:t>
            </a:r>
            <a:endParaRPr lang="x-none" dirty="0"/>
          </a:p>
          <a:p>
            <a:pPr lvl="0" algn="just"/>
            <a:r>
              <a:rPr lang="ca-ES" dirty="0"/>
              <a:t>Contribuir a la salut i el benestar general</a:t>
            </a:r>
            <a:r>
              <a:rPr lang="en-GB" dirty="0"/>
              <a:t>. </a:t>
            </a:r>
            <a:endParaRPr lang="x-none" dirty="0"/>
          </a:p>
        </p:txBody>
      </p:sp>
      <p:sp>
        <p:nvSpPr>
          <p:cNvPr id="2" name="Title 1">
            <a:extLst>
              <a:ext uri="{FF2B5EF4-FFF2-40B4-BE49-F238E27FC236}">
                <a16:creationId xmlns:a16="http://schemas.microsoft.com/office/drawing/2014/main" id="{D0D6994D-3876-429A-85F4-9BBD615891CA}"/>
              </a:ext>
            </a:extLst>
          </p:cNvPr>
          <p:cNvSpPr>
            <a:spLocks noGrp="1"/>
          </p:cNvSpPr>
          <p:nvPr>
            <p:ph type="title"/>
          </p:nvPr>
        </p:nvSpPr>
        <p:spPr/>
        <p:txBody>
          <a:bodyPr/>
          <a:lstStyle/>
          <a:p>
            <a:r>
              <a:rPr lang="en-US" dirty="0"/>
              <a:t>3. </a:t>
            </a:r>
            <a:r>
              <a:rPr lang="ca-ES" dirty="0"/>
              <a:t>Beneficis dels grups de suport entre iguals </a:t>
            </a:r>
            <a:r>
              <a:rPr lang="es-ES" dirty="0"/>
              <a:t>- 2</a:t>
            </a:r>
            <a:endParaRPr lang="x-none" dirty="0"/>
          </a:p>
        </p:txBody>
      </p:sp>
    </p:spTree>
    <p:extLst>
      <p:ext uri="{BB962C8B-B14F-4D97-AF65-F5344CB8AC3E}">
        <p14:creationId xmlns:p14="http://schemas.microsoft.com/office/powerpoint/2010/main" val="223084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C68713-9563-4AAD-8773-8619190566A6}"/>
              </a:ext>
            </a:extLst>
          </p:cNvPr>
          <p:cNvSpPr>
            <a:spLocks noGrp="1"/>
          </p:cNvSpPr>
          <p:nvPr>
            <p:ph sz="quarter" idx="14"/>
          </p:nvPr>
        </p:nvSpPr>
        <p:spPr/>
        <p:txBody>
          <a:bodyPr/>
          <a:lstStyle/>
          <a:p>
            <a:pPr algn="just"/>
            <a:r>
              <a:rPr lang="ca-ES" dirty="0"/>
              <a:t>Les múltiples formes d’exclusió i estigmatització que les persones poden afrontar</a:t>
            </a:r>
            <a:r>
              <a:rPr lang="es-ES" dirty="0"/>
              <a:t>, </a:t>
            </a:r>
            <a:r>
              <a:rPr lang="ca-ES" dirty="0"/>
              <a:t>poden mitigar-se en els grups de suport entre iguals</a:t>
            </a:r>
            <a:r>
              <a:rPr lang="en-GB" dirty="0"/>
              <a:t>. </a:t>
            </a:r>
          </a:p>
          <a:p>
            <a:pPr algn="just"/>
            <a:r>
              <a:rPr lang="ca-ES" dirty="0"/>
              <a:t>L’espai segur que poden proporcionar aquests grups contribueix a </a:t>
            </a:r>
            <a:r>
              <a:rPr lang="ca-ES" dirty="0" err="1"/>
              <a:t>l’empoderament</a:t>
            </a:r>
            <a:r>
              <a:rPr lang="ca-ES" dirty="0"/>
              <a:t> i la resiliència de tots els participants</a:t>
            </a:r>
            <a:r>
              <a:rPr lang="en-GB" dirty="0"/>
              <a:t>. </a:t>
            </a:r>
          </a:p>
          <a:p>
            <a:pPr algn="just"/>
            <a:endParaRPr lang="en-GB" dirty="0"/>
          </a:p>
        </p:txBody>
      </p:sp>
      <p:sp>
        <p:nvSpPr>
          <p:cNvPr id="2" name="Title 1">
            <a:extLst>
              <a:ext uri="{FF2B5EF4-FFF2-40B4-BE49-F238E27FC236}">
                <a16:creationId xmlns:a16="http://schemas.microsoft.com/office/drawing/2014/main" id="{1D760657-2223-49EA-9776-D77D7B18A171}"/>
              </a:ext>
            </a:extLst>
          </p:cNvPr>
          <p:cNvSpPr>
            <a:spLocks noGrp="1"/>
          </p:cNvSpPr>
          <p:nvPr>
            <p:ph type="title"/>
          </p:nvPr>
        </p:nvSpPr>
        <p:spPr/>
        <p:txBody>
          <a:bodyPr/>
          <a:lstStyle/>
          <a:p>
            <a:r>
              <a:rPr lang="en-US" dirty="0"/>
              <a:t>3. </a:t>
            </a:r>
            <a:r>
              <a:rPr lang="ca-ES" dirty="0"/>
              <a:t>Beneficis dels grups de suport entre iguals </a:t>
            </a:r>
            <a:r>
              <a:rPr lang="es-ES" dirty="0"/>
              <a:t>- 3</a:t>
            </a:r>
            <a:br>
              <a:rPr lang="en-US" dirty="0"/>
            </a:br>
            <a:endParaRPr lang="x-none" dirty="0"/>
          </a:p>
        </p:txBody>
      </p:sp>
    </p:spTree>
    <p:extLst>
      <p:ext uri="{BB962C8B-B14F-4D97-AF65-F5344CB8AC3E}">
        <p14:creationId xmlns:p14="http://schemas.microsoft.com/office/powerpoint/2010/main" val="3094748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01474F3-B43E-B848-89DA-AFBCDD8A7641}"/>
              </a:ext>
            </a:extLst>
          </p:cNvPr>
          <p:cNvSpPr>
            <a:spLocks noGrp="1"/>
          </p:cNvSpPr>
          <p:nvPr>
            <p:ph type="body" sz="quarter" idx="13"/>
          </p:nvPr>
        </p:nvSpPr>
        <p:spPr/>
        <p:txBody>
          <a:bodyPr/>
          <a:lstStyle/>
          <a:p>
            <a:r>
              <a:rPr lang="ca-ES" dirty="0"/>
              <a:t>Membre d’un grup d’ajuda mútua per a pares i mares, Ghana </a:t>
            </a:r>
            <a:endParaRPr lang="es-ES" dirty="0"/>
          </a:p>
        </p:txBody>
      </p:sp>
      <p:sp>
        <p:nvSpPr>
          <p:cNvPr id="4" name="Notes Placeholder 2">
            <a:extLst>
              <a:ext uri="{FF2B5EF4-FFF2-40B4-BE49-F238E27FC236}">
                <a16:creationId xmlns:a16="http://schemas.microsoft.com/office/drawing/2014/main" id="{9DC22990-B07D-4B67-B388-2959F04DDAB8}"/>
              </a:ext>
            </a:extLst>
          </p:cNvPr>
          <p:cNvSpPr>
            <a:spLocks noGrp="1"/>
          </p:cNvSpPr>
          <p:nvPr>
            <p:ph sz="quarter" idx="14"/>
          </p:nvPr>
        </p:nvSpPr>
        <p:spPr>
          <a:xfrm>
            <a:off x="507195" y="1438999"/>
            <a:ext cx="11174412" cy="4119591"/>
          </a:xfrm>
          <a:solidFill>
            <a:srgbClr val="D1EEFC"/>
          </a:solidFill>
        </p:spPr>
        <p:txBody>
          <a:bodyPr>
            <a:normAutofit fontScale="85000" lnSpcReduction="20000"/>
          </a:bodyPr>
          <a:lstStyle/>
          <a:p>
            <a:pPr marL="0" indent="0" algn="just">
              <a:buNone/>
            </a:pPr>
            <a:r>
              <a:rPr lang="es-ES" dirty="0"/>
              <a:t>«</a:t>
            </a:r>
            <a:r>
              <a:rPr lang="es-ES" dirty="0" err="1"/>
              <a:t>Aquesta</a:t>
            </a:r>
            <a:r>
              <a:rPr lang="es-ES" dirty="0"/>
              <a:t> </a:t>
            </a:r>
            <a:r>
              <a:rPr lang="es-ES" dirty="0" err="1"/>
              <a:t>setmana</a:t>
            </a:r>
            <a:r>
              <a:rPr lang="es-ES" dirty="0"/>
              <a:t>, el </a:t>
            </a:r>
            <a:r>
              <a:rPr lang="es-ES" dirty="0" err="1"/>
              <a:t>nostre</a:t>
            </a:r>
            <a:r>
              <a:rPr lang="es-ES" dirty="0"/>
              <a:t> </a:t>
            </a:r>
            <a:r>
              <a:rPr lang="es-ES" dirty="0" err="1"/>
              <a:t>grup</a:t>
            </a:r>
            <a:r>
              <a:rPr lang="es-ES" dirty="0"/>
              <a:t> </a:t>
            </a:r>
            <a:r>
              <a:rPr lang="es-ES" dirty="0" err="1"/>
              <a:t>debat</a:t>
            </a:r>
            <a:r>
              <a:rPr lang="es-ES" dirty="0"/>
              <a:t> sobre </a:t>
            </a:r>
            <a:r>
              <a:rPr lang="es-ES" dirty="0" err="1"/>
              <a:t>l’escola</a:t>
            </a:r>
            <a:r>
              <a:rPr lang="es-ES" dirty="0"/>
              <a:t> i </a:t>
            </a:r>
            <a:r>
              <a:rPr lang="es-ES" dirty="0" err="1"/>
              <a:t>com</a:t>
            </a:r>
            <a:r>
              <a:rPr lang="es-ES" dirty="0"/>
              <a:t> </a:t>
            </a:r>
            <a:r>
              <a:rPr lang="es-ES" dirty="0" err="1"/>
              <a:t>és</a:t>
            </a:r>
            <a:r>
              <a:rPr lang="es-ES" dirty="0"/>
              <a:t> </a:t>
            </a:r>
            <a:r>
              <a:rPr lang="es-ES" dirty="0" err="1"/>
              <a:t>d’important</a:t>
            </a:r>
            <a:r>
              <a:rPr lang="es-ES" dirty="0"/>
              <a:t> que </a:t>
            </a:r>
            <a:r>
              <a:rPr lang="es-ES" dirty="0" err="1"/>
              <a:t>tots</a:t>
            </a:r>
            <a:r>
              <a:rPr lang="es-ES" dirty="0"/>
              <a:t> </a:t>
            </a:r>
            <a:r>
              <a:rPr lang="es-ES" dirty="0" err="1"/>
              <a:t>els</a:t>
            </a:r>
            <a:r>
              <a:rPr lang="es-ES" dirty="0"/>
              <a:t> </a:t>
            </a:r>
            <a:r>
              <a:rPr lang="es-ES" dirty="0" err="1"/>
              <a:t>nostres</a:t>
            </a:r>
            <a:r>
              <a:rPr lang="es-ES" dirty="0"/>
              <a:t> </a:t>
            </a:r>
            <a:r>
              <a:rPr lang="es-ES" dirty="0" err="1"/>
              <a:t>nens</a:t>
            </a:r>
            <a:r>
              <a:rPr lang="es-ES" dirty="0"/>
              <a:t> i nenes hi </a:t>
            </a:r>
            <a:r>
              <a:rPr lang="es-ES" dirty="0" err="1"/>
              <a:t>vagin</a:t>
            </a:r>
            <a:r>
              <a:rPr lang="es-ES" dirty="0"/>
              <a:t>. </a:t>
            </a:r>
            <a:r>
              <a:rPr lang="es-ES" dirty="0" err="1"/>
              <a:t>Kwasi</a:t>
            </a:r>
            <a:r>
              <a:rPr lang="es-ES" dirty="0"/>
              <a:t> i </a:t>
            </a:r>
            <a:r>
              <a:rPr lang="es-ES" dirty="0" err="1"/>
              <a:t>Ayishetu</a:t>
            </a:r>
            <a:r>
              <a:rPr lang="es-ES" dirty="0"/>
              <a:t> expliquen al </a:t>
            </a:r>
            <a:r>
              <a:rPr lang="es-ES" dirty="0" err="1"/>
              <a:t>grup</a:t>
            </a:r>
            <a:r>
              <a:rPr lang="es-ES" dirty="0"/>
              <a:t> que han </a:t>
            </a:r>
            <a:r>
              <a:rPr lang="es-ES" dirty="0" err="1"/>
              <a:t>intentat</a:t>
            </a:r>
            <a:r>
              <a:rPr lang="es-ES" dirty="0"/>
              <a:t> matricular </a:t>
            </a:r>
            <a:r>
              <a:rPr lang="es-ES" dirty="0" err="1"/>
              <a:t>els</a:t>
            </a:r>
            <a:r>
              <a:rPr lang="es-ES" dirty="0"/>
              <a:t> </a:t>
            </a:r>
            <a:r>
              <a:rPr lang="es-ES" dirty="0" err="1"/>
              <a:t>seus</a:t>
            </a:r>
            <a:r>
              <a:rPr lang="es-ES" dirty="0"/>
              <a:t> </a:t>
            </a:r>
            <a:r>
              <a:rPr lang="es-ES" dirty="0" err="1"/>
              <a:t>fills</a:t>
            </a:r>
            <a:r>
              <a:rPr lang="es-ES" dirty="0"/>
              <a:t> a </a:t>
            </a:r>
            <a:r>
              <a:rPr lang="es-ES" dirty="0" err="1"/>
              <a:t>l’escola</a:t>
            </a:r>
            <a:r>
              <a:rPr lang="es-ES" dirty="0"/>
              <a:t> </a:t>
            </a:r>
            <a:r>
              <a:rPr lang="es-ES" dirty="0" err="1"/>
              <a:t>primària</a:t>
            </a:r>
            <a:r>
              <a:rPr lang="es-ES" dirty="0"/>
              <a:t>, </a:t>
            </a:r>
            <a:r>
              <a:rPr lang="es-ES" dirty="0" err="1"/>
              <a:t>però</a:t>
            </a:r>
            <a:r>
              <a:rPr lang="es-ES" dirty="0"/>
              <a:t> que </a:t>
            </a:r>
            <a:r>
              <a:rPr lang="es-ES" dirty="0" err="1"/>
              <a:t>l’escola</a:t>
            </a:r>
            <a:r>
              <a:rPr lang="es-ES" dirty="0"/>
              <a:t> ha </a:t>
            </a:r>
            <a:r>
              <a:rPr lang="es-ES" dirty="0" err="1"/>
              <a:t>rebutjat</a:t>
            </a:r>
            <a:r>
              <a:rPr lang="es-ES" dirty="0"/>
              <a:t> les </a:t>
            </a:r>
            <a:r>
              <a:rPr lang="es-ES" dirty="0" err="1"/>
              <a:t>seves</a:t>
            </a:r>
            <a:r>
              <a:rPr lang="es-ES" dirty="0"/>
              <a:t> </a:t>
            </a:r>
            <a:r>
              <a:rPr lang="es-ES" dirty="0" err="1"/>
              <a:t>sol·licituds</a:t>
            </a:r>
            <a:r>
              <a:rPr lang="es-ES" dirty="0"/>
              <a:t>. </a:t>
            </a:r>
            <a:r>
              <a:rPr lang="es-ES" dirty="0" err="1"/>
              <a:t>Ayishetu</a:t>
            </a:r>
            <a:r>
              <a:rPr lang="es-ES" dirty="0"/>
              <a:t> explica que el director va </a:t>
            </a:r>
            <a:r>
              <a:rPr lang="es-ES" dirty="0" err="1"/>
              <a:t>tenir</a:t>
            </a:r>
            <a:r>
              <a:rPr lang="es-ES" dirty="0"/>
              <a:t> la mala </a:t>
            </a:r>
            <a:r>
              <a:rPr lang="es-ES" dirty="0" err="1"/>
              <a:t>educació</a:t>
            </a:r>
            <a:r>
              <a:rPr lang="es-ES" dirty="0"/>
              <a:t> de </a:t>
            </a:r>
            <a:r>
              <a:rPr lang="es-ES" dirty="0" err="1"/>
              <a:t>dir</a:t>
            </a:r>
            <a:r>
              <a:rPr lang="es-ES" dirty="0"/>
              <a:t> que no es </a:t>
            </a:r>
            <a:r>
              <a:rPr lang="es-ES" dirty="0" err="1"/>
              <a:t>podia</a:t>
            </a:r>
            <a:r>
              <a:rPr lang="es-ES" dirty="0"/>
              <a:t> </a:t>
            </a:r>
            <a:r>
              <a:rPr lang="es-ES" dirty="0" err="1"/>
              <a:t>ensenyar</a:t>
            </a:r>
            <a:r>
              <a:rPr lang="es-ES" dirty="0"/>
              <a:t> res </a:t>
            </a:r>
            <a:r>
              <a:rPr lang="es-ES" dirty="0" err="1"/>
              <a:t>als</a:t>
            </a:r>
            <a:r>
              <a:rPr lang="es-ES" dirty="0"/>
              <a:t> </a:t>
            </a:r>
            <a:r>
              <a:rPr lang="es-ES" dirty="0" err="1"/>
              <a:t>ximples</a:t>
            </a:r>
            <a:r>
              <a:rPr lang="es-ES" dirty="0"/>
              <a:t>.</a:t>
            </a:r>
          </a:p>
          <a:p>
            <a:pPr marL="0" indent="0" algn="just">
              <a:buNone/>
            </a:pPr>
            <a:r>
              <a:rPr lang="es-ES" dirty="0"/>
              <a:t> Jo explico que </a:t>
            </a:r>
            <a:r>
              <a:rPr lang="es-ES" dirty="0" err="1"/>
              <a:t>vaig</a:t>
            </a:r>
            <a:r>
              <a:rPr lang="es-ES" dirty="0"/>
              <a:t> </a:t>
            </a:r>
            <a:r>
              <a:rPr lang="es-ES" dirty="0" err="1"/>
              <a:t>aconseguir</a:t>
            </a:r>
            <a:r>
              <a:rPr lang="es-ES" dirty="0"/>
              <a:t> matricular el </a:t>
            </a:r>
            <a:r>
              <a:rPr lang="es-ES" dirty="0" err="1"/>
              <a:t>meu</a:t>
            </a:r>
            <a:r>
              <a:rPr lang="es-ES" dirty="0"/>
              <a:t> </a:t>
            </a:r>
            <a:r>
              <a:rPr lang="es-ES" dirty="0" err="1"/>
              <a:t>fill</a:t>
            </a:r>
            <a:r>
              <a:rPr lang="es-ES" dirty="0"/>
              <a:t> </a:t>
            </a:r>
            <a:r>
              <a:rPr lang="es-ES" dirty="0" err="1"/>
              <a:t>Nii</a:t>
            </a:r>
            <a:r>
              <a:rPr lang="es-ES" dirty="0"/>
              <a:t> a </a:t>
            </a:r>
            <a:r>
              <a:rPr lang="es-ES" dirty="0" err="1"/>
              <a:t>l’escola</a:t>
            </a:r>
            <a:r>
              <a:rPr lang="es-ES" dirty="0"/>
              <a:t> i que, des de </a:t>
            </a:r>
            <a:r>
              <a:rPr lang="es-ES" dirty="0" err="1"/>
              <a:t>llavors</a:t>
            </a:r>
            <a:r>
              <a:rPr lang="es-ES" dirty="0"/>
              <a:t>, ha </a:t>
            </a:r>
            <a:r>
              <a:rPr lang="es-ES" dirty="0" err="1"/>
              <a:t>après</a:t>
            </a:r>
            <a:r>
              <a:rPr lang="es-ES" dirty="0"/>
              <a:t> a </a:t>
            </a:r>
            <a:r>
              <a:rPr lang="es-ES" dirty="0" err="1"/>
              <a:t>llegir</a:t>
            </a:r>
            <a:r>
              <a:rPr lang="es-ES" dirty="0"/>
              <a:t> i </a:t>
            </a:r>
            <a:r>
              <a:rPr lang="es-ES" dirty="0" err="1"/>
              <a:t>escriure</a:t>
            </a:r>
            <a:r>
              <a:rPr lang="es-ES" dirty="0"/>
              <a:t> </a:t>
            </a:r>
            <a:r>
              <a:rPr lang="es-ES" dirty="0" err="1"/>
              <a:t>algunes</a:t>
            </a:r>
            <a:r>
              <a:rPr lang="es-ES" dirty="0"/>
              <a:t> </a:t>
            </a:r>
            <a:r>
              <a:rPr lang="es-ES" dirty="0" err="1"/>
              <a:t>paraules</a:t>
            </a:r>
            <a:r>
              <a:rPr lang="es-ES" dirty="0"/>
              <a:t>. Les </a:t>
            </a:r>
            <a:r>
              <a:rPr lang="es-ES" dirty="0" err="1"/>
              <a:t>seves</a:t>
            </a:r>
            <a:r>
              <a:rPr lang="es-ES" dirty="0"/>
              <a:t> </a:t>
            </a:r>
            <a:r>
              <a:rPr lang="es-ES" dirty="0" err="1"/>
              <a:t>habilitats</a:t>
            </a:r>
            <a:r>
              <a:rPr lang="es-ES" dirty="0"/>
              <a:t> de </a:t>
            </a:r>
            <a:r>
              <a:rPr lang="es-ES" dirty="0" err="1"/>
              <a:t>comunicació</a:t>
            </a:r>
            <a:r>
              <a:rPr lang="es-ES" dirty="0"/>
              <a:t> han </a:t>
            </a:r>
            <a:r>
              <a:rPr lang="es-ES" dirty="0" err="1"/>
              <a:t>millorat</a:t>
            </a:r>
            <a:r>
              <a:rPr lang="es-ES" dirty="0"/>
              <a:t> </a:t>
            </a:r>
            <a:r>
              <a:rPr lang="es-ES" dirty="0" err="1"/>
              <a:t>enormement</a:t>
            </a:r>
            <a:r>
              <a:rPr lang="es-ES" dirty="0"/>
              <a:t> i </a:t>
            </a:r>
            <a:r>
              <a:rPr lang="es-ES" dirty="0" err="1"/>
              <a:t>està</a:t>
            </a:r>
            <a:r>
              <a:rPr lang="es-ES" dirty="0"/>
              <a:t> </a:t>
            </a:r>
            <a:r>
              <a:rPr lang="es-ES" dirty="0" err="1"/>
              <a:t>més</a:t>
            </a:r>
            <a:r>
              <a:rPr lang="es-ES" dirty="0"/>
              <a:t> </a:t>
            </a:r>
            <a:r>
              <a:rPr lang="es-ES" dirty="0" err="1"/>
              <a:t>relaxat</a:t>
            </a:r>
            <a:r>
              <a:rPr lang="es-ES" dirty="0"/>
              <a:t> </a:t>
            </a:r>
            <a:r>
              <a:rPr lang="es-ES" dirty="0" err="1"/>
              <a:t>quan</a:t>
            </a:r>
            <a:r>
              <a:rPr lang="es-ES" dirty="0"/>
              <a:t> </a:t>
            </a:r>
            <a:r>
              <a:rPr lang="es-ES" dirty="0" err="1"/>
              <a:t>està</a:t>
            </a:r>
            <a:r>
              <a:rPr lang="es-ES" dirty="0"/>
              <a:t> </a:t>
            </a:r>
            <a:r>
              <a:rPr lang="es-ES" dirty="0" err="1"/>
              <a:t>amb</a:t>
            </a:r>
            <a:r>
              <a:rPr lang="es-ES" dirty="0"/>
              <a:t> </a:t>
            </a:r>
            <a:r>
              <a:rPr lang="es-ES" dirty="0" err="1"/>
              <a:t>gent</a:t>
            </a:r>
            <a:r>
              <a:rPr lang="es-ES" dirty="0"/>
              <a:t> nova. </a:t>
            </a:r>
            <a:r>
              <a:rPr lang="es-ES" dirty="0" err="1"/>
              <a:t>Veig</a:t>
            </a:r>
            <a:r>
              <a:rPr lang="es-ES" dirty="0"/>
              <a:t> que </a:t>
            </a:r>
            <a:r>
              <a:rPr lang="es-ES" dirty="0" err="1"/>
              <a:t>tots</a:t>
            </a:r>
            <a:r>
              <a:rPr lang="es-ES" dirty="0"/>
              <a:t> </a:t>
            </a:r>
            <a:r>
              <a:rPr lang="es-ES" dirty="0" err="1"/>
              <a:t>els</a:t>
            </a:r>
            <a:r>
              <a:rPr lang="es-ES" dirty="0"/>
              <a:t> pares </a:t>
            </a:r>
            <a:r>
              <a:rPr lang="es-ES" dirty="0" err="1"/>
              <a:t>s’inclinen</a:t>
            </a:r>
            <a:r>
              <a:rPr lang="es-ES" dirty="0"/>
              <a:t> </a:t>
            </a:r>
            <a:r>
              <a:rPr lang="es-ES" dirty="0" err="1"/>
              <a:t>cap</a:t>
            </a:r>
            <a:r>
              <a:rPr lang="es-ES" dirty="0"/>
              <a:t> </a:t>
            </a:r>
            <a:r>
              <a:rPr lang="es-ES" dirty="0" err="1"/>
              <a:t>endavant</a:t>
            </a:r>
            <a:r>
              <a:rPr lang="es-ES" dirty="0"/>
              <a:t> a les </a:t>
            </a:r>
            <a:r>
              <a:rPr lang="es-ES" dirty="0" err="1"/>
              <a:t>seves</a:t>
            </a:r>
            <a:r>
              <a:rPr lang="es-ES" dirty="0"/>
              <a:t> </a:t>
            </a:r>
            <a:r>
              <a:rPr lang="es-ES" dirty="0" err="1"/>
              <a:t>cadires</a:t>
            </a:r>
            <a:r>
              <a:rPr lang="es-ES" dirty="0"/>
              <a:t> per escoltar </a:t>
            </a:r>
            <a:r>
              <a:rPr lang="es-ES" dirty="0" err="1"/>
              <a:t>atentament</a:t>
            </a:r>
            <a:r>
              <a:rPr lang="es-ES" dirty="0"/>
              <a:t> les </a:t>
            </a:r>
            <a:r>
              <a:rPr lang="es-ES" dirty="0" err="1"/>
              <a:t>meves</a:t>
            </a:r>
            <a:r>
              <a:rPr lang="es-ES" dirty="0"/>
              <a:t> </a:t>
            </a:r>
            <a:r>
              <a:rPr lang="es-ES" dirty="0" err="1"/>
              <a:t>paraules</a:t>
            </a:r>
            <a:r>
              <a:rPr lang="es-ES" dirty="0"/>
              <a:t>. </a:t>
            </a:r>
            <a:r>
              <a:rPr lang="es-ES" dirty="0" err="1"/>
              <a:t>Tots</a:t>
            </a:r>
            <a:r>
              <a:rPr lang="es-ES" dirty="0"/>
              <a:t> </a:t>
            </a:r>
            <a:r>
              <a:rPr lang="es-ES" dirty="0" err="1"/>
              <a:t>volen</a:t>
            </a:r>
            <a:r>
              <a:rPr lang="es-ES" dirty="0"/>
              <a:t> que </a:t>
            </a:r>
            <a:r>
              <a:rPr lang="es-ES" dirty="0" err="1"/>
              <a:t>els</a:t>
            </a:r>
            <a:r>
              <a:rPr lang="es-ES" dirty="0"/>
              <a:t> </a:t>
            </a:r>
            <a:r>
              <a:rPr lang="es-ES" dirty="0" err="1"/>
              <a:t>seus</a:t>
            </a:r>
            <a:r>
              <a:rPr lang="es-ES" dirty="0"/>
              <a:t> </a:t>
            </a:r>
            <a:r>
              <a:rPr lang="es-ES" dirty="0" err="1"/>
              <a:t>fills</a:t>
            </a:r>
            <a:r>
              <a:rPr lang="es-ES" dirty="0"/>
              <a:t> també </a:t>
            </a:r>
            <a:r>
              <a:rPr lang="es-ES" dirty="0" err="1"/>
              <a:t>vagin</a:t>
            </a:r>
            <a:r>
              <a:rPr lang="es-ES" dirty="0"/>
              <a:t> a </a:t>
            </a:r>
            <a:r>
              <a:rPr lang="es-ES" dirty="0" err="1"/>
              <a:t>l'escola</a:t>
            </a:r>
            <a:r>
              <a:rPr lang="es-ES" dirty="0"/>
              <a:t>. </a:t>
            </a:r>
            <a:r>
              <a:rPr lang="es-ES" dirty="0" err="1"/>
              <a:t>Però</a:t>
            </a:r>
            <a:r>
              <a:rPr lang="es-ES" dirty="0"/>
              <a:t> </a:t>
            </a:r>
            <a:r>
              <a:rPr lang="es-ES" dirty="0" err="1"/>
              <a:t>com</a:t>
            </a:r>
            <a:r>
              <a:rPr lang="es-ES" dirty="0"/>
              <a:t> </a:t>
            </a:r>
            <a:r>
              <a:rPr lang="es-ES" dirty="0" err="1"/>
              <a:t>podem</a:t>
            </a:r>
            <a:r>
              <a:rPr lang="es-ES" dirty="0"/>
              <a:t> </a:t>
            </a:r>
            <a:r>
              <a:rPr lang="es-ES" dirty="0" err="1"/>
              <a:t>fer-ho</a:t>
            </a:r>
            <a:r>
              <a:rPr lang="es-ES" dirty="0"/>
              <a:t>? Me </a:t>
            </a:r>
            <a:r>
              <a:rPr lang="es-ES" dirty="0" err="1"/>
              <a:t>n’adono</a:t>
            </a:r>
            <a:r>
              <a:rPr lang="es-ES" dirty="0"/>
              <a:t> que, </a:t>
            </a:r>
            <a:r>
              <a:rPr lang="es-ES" dirty="0" err="1"/>
              <a:t>com</a:t>
            </a:r>
            <a:r>
              <a:rPr lang="es-ES" dirty="0"/>
              <a:t> a </a:t>
            </a:r>
            <a:r>
              <a:rPr lang="es-ES" dirty="0" err="1"/>
              <a:t>grup</a:t>
            </a:r>
            <a:r>
              <a:rPr lang="es-ES" dirty="0"/>
              <a:t>, </a:t>
            </a:r>
            <a:r>
              <a:rPr lang="es-ES" dirty="0" err="1"/>
              <a:t>tenim</a:t>
            </a:r>
            <a:r>
              <a:rPr lang="es-ES" dirty="0"/>
              <a:t> un </a:t>
            </a:r>
            <a:r>
              <a:rPr lang="es-ES" dirty="0" err="1"/>
              <a:t>cert</a:t>
            </a:r>
            <a:r>
              <a:rPr lang="es-ES" dirty="0"/>
              <a:t> poder.</a:t>
            </a:r>
          </a:p>
          <a:p>
            <a:pPr marL="0" indent="0" algn="just">
              <a:buNone/>
            </a:pPr>
            <a:r>
              <a:rPr lang="es-ES" dirty="0" err="1"/>
              <a:t>Proposo</a:t>
            </a:r>
            <a:r>
              <a:rPr lang="es-ES" dirty="0"/>
              <a:t> que </a:t>
            </a:r>
            <a:r>
              <a:rPr lang="es-ES" dirty="0" err="1"/>
              <a:t>parlem</a:t>
            </a:r>
            <a:r>
              <a:rPr lang="es-ES" dirty="0"/>
              <a:t> </a:t>
            </a:r>
            <a:r>
              <a:rPr lang="es-ES" dirty="0" err="1"/>
              <a:t>amb</a:t>
            </a:r>
            <a:r>
              <a:rPr lang="es-ES" dirty="0"/>
              <a:t> el director de </a:t>
            </a:r>
            <a:r>
              <a:rPr lang="es-ES" dirty="0" err="1"/>
              <a:t>l'escola</a:t>
            </a:r>
            <a:r>
              <a:rPr lang="es-ES" dirty="0"/>
              <a:t> del </a:t>
            </a:r>
            <a:r>
              <a:rPr lang="es-ES" dirty="0" err="1"/>
              <a:t>meu</a:t>
            </a:r>
            <a:r>
              <a:rPr lang="es-ES" dirty="0"/>
              <a:t> </a:t>
            </a:r>
            <a:r>
              <a:rPr lang="es-ES" dirty="0" err="1"/>
              <a:t>fill</a:t>
            </a:r>
            <a:r>
              <a:rPr lang="es-ES" dirty="0"/>
              <a:t> i li </a:t>
            </a:r>
            <a:r>
              <a:rPr lang="es-ES" dirty="0" err="1"/>
              <a:t>demanem</a:t>
            </a:r>
            <a:r>
              <a:rPr lang="es-ES" dirty="0"/>
              <a:t> si </a:t>
            </a:r>
            <a:r>
              <a:rPr lang="es-ES" dirty="0" err="1"/>
              <a:t>s’hi</a:t>
            </a:r>
            <a:r>
              <a:rPr lang="es-ES" dirty="0"/>
              <a:t> poden apuntar </a:t>
            </a:r>
            <a:r>
              <a:rPr lang="es-ES" dirty="0" err="1"/>
              <a:t>més</a:t>
            </a:r>
            <a:r>
              <a:rPr lang="es-ES" dirty="0"/>
              <a:t> </a:t>
            </a:r>
            <a:r>
              <a:rPr lang="es-ES" dirty="0" err="1"/>
              <a:t>nens</a:t>
            </a:r>
            <a:r>
              <a:rPr lang="es-ES" dirty="0"/>
              <a:t> i nenes </a:t>
            </a:r>
            <a:r>
              <a:rPr lang="es-ES" dirty="0" err="1"/>
              <a:t>amb</a:t>
            </a:r>
            <a:r>
              <a:rPr lang="es-ES" dirty="0"/>
              <a:t> </a:t>
            </a:r>
            <a:r>
              <a:rPr lang="es-ES" dirty="0" err="1"/>
              <a:t>discapacitat</a:t>
            </a:r>
            <a:r>
              <a:rPr lang="es-ES" dirty="0"/>
              <a:t> </a:t>
            </a:r>
            <a:r>
              <a:rPr lang="es-ES" dirty="0" err="1"/>
              <a:t>intel·lectual</a:t>
            </a:r>
            <a:r>
              <a:rPr lang="es-ES" dirty="0"/>
              <a:t>. </a:t>
            </a:r>
            <a:r>
              <a:rPr lang="es-ES" dirty="0" err="1"/>
              <a:t>Toufic</a:t>
            </a:r>
            <a:r>
              <a:rPr lang="es-ES" dirty="0"/>
              <a:t> </a:t>
            </a:r>
            <a:r>
              <a:rPr lang="es-ES" dirty="0" err="1"/>
              <a:t>diu</a:t>
            </a:r>
            <a:r>
              <a:rPr lang="es-ES" dirty="0"/>
              <a:t> que </a:t>
            </a:r>
            <a:r>
              <a:rPr lang="es-ES" dirty="0" err="1"/>
              <a:t>tots</a:t>
            </a:r>
            <a:r>
              <a:rPr lang="es-ES" dirty="0"/>
              <a:t> </a:t>
            </a:r>
            <a:r>
              <a:rPr lang="es-ES" dirty="0" err="1"/>
              <a:t>els</a:t>
            </a:r>
            <a:r>
              <a:rPr lang="es-ES" dirty="0"/>
              <a:t> </a:t>
            </a:r>
            <a:r>
              <a:rPr lang="es-ES" dirty="0" err="1"/>
              <a:t>infants</a:t>
            </a:r>
            <a:r>
              <a:rPr lang="es-ES" dirty="0"/>
              <a:t> </a:t>
            </a:r>
            <a:r>
              <a:rPr lang="es-ES" dirty="0" err="1"/>
              <a:t>tenen</a:t>
            </a:r>
            <a:r>
              <a:rPr lang="es-ES" dirty="0"/>
              <a:t> </a:t>
            </a:r>
            <a:r>
              <a:rPr lang="es-ES" dirty="0" err="1"/>
              <a:t>dret</a:t>
            </a:r>
            <a:r>
              <a:rPr lang="es-ES" dirty="0"/>
              <a:t> a </a:t>
            </a:r>
            <a:r>
              <a:rPr lang="es-ES" dirty="0" err="1"/>
              <a:t>l’escolarització</a:t>
            </a:r>
            <a:r>
              <a:rPr lang="es-ES" dirty="0"/>
              <a:t>, </a:t>
            </a:r>
            <a:r>
              <a:rPr lang="es-ES" dirty="0" err="1"/>
              <a:t>però</a:t>
            </a:r>
            <a:r>
              <a:rPr lang="es-ES" dirty="0"/>
              <a:t> que, </a:t>
            </a:r>
            <a:r>
              <a:rPr lang="es-ES" dirty="0" err="1"/>
              <a:t>fins</a:t>
            </a:r>
            <a:r>
              <a:rPr lang="es-ES" dirty="0"/>
              <a:t> que no es va unir a </a:t>
            </a:r>
            <a:r>
              <a:rPr lang="es-ES" dirty="0" err="1"/>
              <a:t>aquest</a:t>
            </a:r>
            <a:r>
              <a:rPr lang="es-ES" dirty="0"/>
              <a:t> </a:t>
            </a:r>
            <a:r>
              <a:rPr lang="es-ES" dirty="0" err="1"/>
              <a:t>grup</a:t>
            </a:r>
            <a:r>
              <a:rPr lang="es-ES" dirty="0"/>
              <a:t>, </a:t>
            </a:r>
            <a:r>
              <a:rPr lang="es-ES" dirty="0" err="1"/>
              <a:t>mai</a:t>
            </a:r>
            <a:r>
              <a:rPr lang="es-ES" dirty="0"/>
              <a:t> </a:t>
            </a:r>
            <a:r>
              <a:rPr lang="es-ES" dirty="0" err="1"/>
              <a:t>havia</a:t>
            </a:r>
            <a:r>
              <a:rPr lang="es-ES" dirty="0"/>
              <a:t> </a:t>
            </a:r>
            <a:r>
              <a:rPr lang="es-ES" dirty="0" err="1"/>
              <a:t>vist</a:t>
            </a:r>
            <a:r>
              <a:rPr lang="es-ES" dirty="0"/>
              <a:t> </a:t>
            </a:r>
            <a:r>
              <a:rPr lang="es-ES" dirty="0" err="1"/>
              <a:t>interès</a:t>
            </a:r>
            <a:r>
              <a:rPr lang="es-ES" dirty="0"/>
              <a:t> en </a:t>
            </a:r>
            <a:r>
              <a:rPr lang="es-ES" dirty="0" err="1"/>
              <a:t>què</a:t>
            </a:r>
            <a:r>
              <a:rPr lang="es-ES" dirty="0"/>
              <a:t> el </a:t>
            </a:r>
            <a:r>
              <a:rPr lang="es-ES" dirty="0" err="1"/>
              <a:t>seu</a:t>
            </a:r>
            <a:r>
              <a:rPr lang="es-ES" dirty="0"/>
              <a:t> </a:t>
            </a:r>
            <a:r>
              <a:rPr lang="es-ES" dirty="0" err="1"/>
              <a:t>fill</a:t>
            </a:r>
            <a:r>
              <a:rPr lang="es-ES" dirty="0"/>
              <a:t> </a:t>
            </a:r>
            <a:r>
              <a:rPr lang="es-ES" dirty="0" err="1"/>
              <a:t>anés</a:t>
            </a:r>
            <a:r>
              <a:rPr lang="es-ES" dirty="0"/>
              <a:t> a </a:t>
            </a:r>
            <a:r>
              <a:rPr lang="es-ES" dirty="0" err="1"/>
              <a:t>l'escola</a:t>
            </a:r>
            <a:r>
              <a:rPr lang="es-ES" dirty="0"/>
              <a:t>. </a:t>
            </a:r>
            <a:r>
              <a:rPr lang="es-ES" dirty="0" err="1"/>
              <a:t>Afegeix</a:t>
            </a:r>
            <a:r>
              <a:rPr lang="es-ES" dirty="0"/>
              <a:t> que </a:t>
            </a:r>
            <a:r>
              <a:rPr lang="es-ES" dirty="0" err="1"/>
              <a:t>tot</a:t>
            </a:r>
            <a:r>
              <a:rPr lang="es-ES" dirty="0"/>
              <a:t> </a:t>
            </a:r>
            <a:r>
              <a:rPr lang="es-ES" dirty="0" err="1"/>
              <a:t>això</a:t>
            </a:r>
            <a:r>
              <a:rPr lang="es-ES" dirty="0"/>
              <a:t> </a:t>
            </a:r>
            <a:r>
              <a:rPr lang="es-ES" dirty="0" err="1"/>
              <a:t>canviarà</a:t>
            </a:r>
            <a:r>
              <a:rPr lang="es-ES" dirty="0"/>
              <a:t> ara i que </a:t>
            </a:r>
            <a:r>
              <a:rPr lang="es-ES" dirty="0" err="1"/>
              <a:t>farà</a:t>
            </a:r>
            <a:r>
              <a:rPr lang="es-ES" dirty="0"/>
              <a:t> servir la </a:t>
            </a:r>
            <a:r>
              <a:rPr lang="es-ES" dirty="0" err="1"/>
              <a:t>seva</a:t>
            </a:r>
            <a:r>
              <a:rPr lang="es-ES" dirty="0"/>
              <a:t> </a:t>
            </a:r>
            <a:r>
              <a:rPr lang="es-ES" dirty="0" err="1"/>
              <a:t>influència</a:t>
            </a:r>
            <a:r>
              <a:rPr lang="es-ES" dirty="0"/>
              <a:t> per </a:t>
            </a:r>
            <a:r>
              <a:rPr lang="es-ES" dirty="0" err="1"/>
              <a:t>fer</a:t>
            </a:r>
            <a:r>
              <a:rPr lang="es-ES" dirty="0"/>
              <a:t> </a:t>
            </a:r>
            <a:r>
              <a:rPr lang="es-ES" dirty="0" err="1"/>
              <a:t>pressió</a:t>
            </a:r>
            <a:r>
              <a:rPr lang="es-ES" dirty="0"/>
              <a:t> a </a:t>
            </a:r>
            <a:r>
              <a:rPr lang="es-ES" dirty="0" err="1"/>
              <a:t>l’escola</a:t>
            </a:r>
            <a:r>
              <a:rPr lang="es-ES" dirty="0"/>
              <a:t> també. </a:t>
            </a:r>
            <a:r>
              <a:rPr lang="es-ES" dirty="0" err="1"/>
              <a:t>Ayishetu</a:t>
            </a:r>
            <a:r>
              <a:rPr lang="es-ES" dirty="0"/>
              <a:t> </a:t>
            </a:r>
            <a:r>
              <a:rPr lang="es-ES" dirty="0" err="1"/>
              <a:t>està</a:t>
            </a:r>
            <a:r>
              <a:rPr lang="es-ES" dirty="0"/>
              <a:t> emocionada i </a:t>
            </a:r>
            <a:r>
              <a:rPr lang="es-ES" dirty="0" err="1"/>
              <a:t>diu</a:t>
            </a:r>
            <a:r>
              <a:rPr lang="es-ES" dirty="0"/>
              <a:t> que </a:t>
            </a:r>
            <a:r>
              <a:rPr lang="es-ES" dirty="0" err="1"/>
              <a:t>farà</a:t>
            </a:r>
            <a:r>
              <a:rPr lang="es-ES" dirty="0"/>
              <a:t> </a:t>
            </a:r>
            <a:r>
              <a:rPr lang="es-ES" dirty="0" err="1"/>
              <a:t>tot</a:t>
            </a:r>
            <a:r>
              <a:rPr lang="es-ES" dirty="0"/>
              <a:t> el que </a:t>
            </a:r>
            <a:r>
              <a:rPr lang="es-ES" dirty="0" err="1"/>
              <a:t>pugui</a:t>
            </a:r>
            <a:r>
              <a:rPr lang="es-ES" dirty="0"/>
              <a:t>. </a:t>
            </a:r>
            <a:r>
              <a:rPr lang="es-ES" dirty="0" err="1"/>
              <a:t>Acordem</a:t>
            </a:r>
            <a:r>
              <a:rPr lang="es-ES" dirty="0"/>
              <a:t> que la </a:t>
            </a:r>
            <a:r>
              <a:rPr lang="es-ES" dirty="0" err="1"/>
              <a:t>setmana</a:t>
            </a:r>
            <a:r>
              <a:rPr lang="es-ES" dirty="0"/>
              <a:t> </a:t>
            </a:r>
            <a:r>
              <a:rPr lang="es-ES" dirty="0" err="1"/>
              <a:t>vinent</a:t>
            </a:r>
            <a:r>
              <a:rPr lang="es-ES" dirty="0"/>
              <a:t> </a:t>
            </a:r>
            <a:r>
              <a:rPr lang="es-ES" dirty="0" err="1"/>
              <a:t>elaborarem</a:t>
            </a:r>
            <a:r>
              <a:rPr lang="es-ES" dirty="0"/>
              <a:t> un </a:t>
            </a:r>
            <a:r>
              <a:rPr lang="es-ES" dirty="0" err="1"/>
              <a:t>pla</a:t>
            </a:r>
            <a:r>
              <a:rPr lang="es-ES" dirty="0"/>
              <a:t> </a:t>
            </a:r>
            <a:r>
              <a:rPr lang="es-ES" dirty="0" err="1"/>
              <a:t>clar</a:t>
            </a:r>
            <a:r>
              <a:rPr lang="es-ES" dirty="0"/>
              <a:t> sobre </a:t>
            </a:r>
            <a:r>
              <a:rPr lang="es-ES" dirty="0" err="1"/>
              <a:t>com</a:t>
            </a:r>
            <a:r>
              <a:rPr lang="es-ES" dirty="0"/>
              <a:t> abordar </a:t>
            </a:r>
            <a:r>
              <a:rPr lang="es-ES" dirty="0" err="1"/>
              <a:t>l’escola</a:t>
            </a:r>
            <a:r>
              <a:rPr lang="es-ES" dirty="0"/>
              <a:t> i </a:t>
            </a:r>
            <a:r>
              <a:rPr lang="es-ES" dirty="0" err="1"/>
              <a:t>què</a:t>
            </a:r>
            <a:r>
              <a:rPr lang="es-ES" dirty="0"/>
              <a:t> </a:t>
            </a:r>
            <a:r>
              <a:rPr lang="es-ES" dirty="0" err="1"/>
              <a:t>podem</a:t>
            </a:r>
            <a:r>
              <a:rPr lang="es-ES" dirty="0"/>
              <a:t> aportar </a:t>
            </a:r>
            <a:r>
              <a:rPr lang="es-ES" dirty="0" err="1"/>
              <a:t>cadascun</a:t>
            </a:r>
            <a:r>
              <a:rPr lang="es-ES" dirty="0"/>
              <a:t> de </a:t>
            </a:r>
            <a:r>
              <a:rPr lang="es-ES" dirty="0" err="1"/>
              <a:t>nosaltres</a:t>
            </a:r>
            <a:r>
              <a:rPr lang="es-ES" dirty="0"/>
              <a:t>. </a:t>
            </a:r>
            <a:r>
              <a:rPr lang="es-ES" dirty="0" err="1"/>
              <a:t>Convenim</a:t>
            </a:r>
            <a:r>
              <a:rPr lang="es-ES" dirty="0"/>
              <a:t> que no </a:t>
            </a:r>
            <a:r>
              <a:rPr lang="es-ES" dirty="0" err="1"/>
              <a:t>descansarem</a:t>
            </a:r>
            <a:r>
              <a:rPr lang="es-ES" dirty="0"/>
              <a:t> </a:t>
            </a:r>
            <a:r>
              <a:rPr lang="es-ES" dirty="0" err="1"/>
              <a:t>fins</a:t>
            </a:r>
            <a:r>
              <a:rPr lang="es-ES" dirty="0"/>
              <a:t> que </a:t>
            </a:r>
            <a:r>
              <a:rPr lang="es-ES" dirty="0" err="1"/>
              <a:t>tots</a:t>
            </a:r>
            <a:r>
              <a:rPr lang="es-ES" dirty="0"/>
              <a:t> </a:t>
            </a:r>
            <a:r>
              <a:rPr lang="es-ES" dirty="0" err="1"/>
              <a:t>els</a:t>
            </a:r>
            <a:r>
              <a:rPr lang="es-ES" dirty="0"/>
              <a:t> </a:t>
            </a:r>
            <a:r>
              <a:rPr lang="es-ES" dirty="0" err="1"/>
              <a:t>nostres</a:t>
            </a:r>
            <a:r>
              <a:rPr lang="es-ES" dirty="0"/>
              <a:t> </a:t>
            </a:r>
            <a:r>
              <a:rPr lang="es-ES" dirty="0" err="1"/>
              <a:t>fills</a:t>
            </a:r>
            <a:r>
              <a:rPr lang="es-ES" dirty="0"/>
              <a:t> </a:t>
            </a:r>
            <a:r>
              <a:rPr lang="es-ES" dirty="0" err="1"/>
              <a:t>estiguin</a:t>
            </a:r>
            <a:r>
              <a:rPr lang="es-ES" dirty="0"/>
              <a:t> </a:t>
            </a:r>
            <a:r>
              <a:rPr lang="es-ES" dirty="0" err="1"/>
              <a:t>escolaritzats</a:t>
            </a:r>
            <a:r>
              <a:rPr lang="es-ES" dirty="0"/>
              <a:t>.» </a:t>
            </a:r>
          </a:p>
        </p:txBody>
      </p:sp>
      <p:sp>
        <p:nvSpPr>
          <p:cNvPr id="2" name="Title 1">
            <a:extLst>
              <a:ext uri="{FF2B5EF4-FFF2-40B4-BE49-F238E27FC236}">
                <a16:creationId xmlns:a16="http://schemas.microsoft.com/office/drawing/2014/main" id="{433BD9D3-C31B-496D-AD03-9F49DA9AC7A3}"/>
              </a:ext>
            </a:extLst>
          </p:cNvPr>
          <p:cNvSpPr>
            <a:spLocks noGrp="1"/>
          </p:cNvSpPr>
          <p:nvPr>
            <p:ph type="title"/>
          </p:nvPr>
        </p:nvSpPr>
        <p:spPr/>
        <p:txBody>
          <a:bodyPr/>
          <a:lstStyle/>
          <a:p>
            <a:r>
              <a:rPr lang="en-US" dirty="0"/>
              <a:t>3. </a:t>
            </a:r>
            <a:r>
              <a:rPr lang="ca-ES" dirty="0"/>
              <a:t>Beneficis dels grups de suport entre iguals </a:t>
            </a:r>
            <a:r>
              <a:rPr lang="es-ES" dirty="0"/>
              <a:t>- 4</a:t>
            </a:r>
            <a:endParaRPr lang="x-none" dirty="0"/>
          </a:p>
        </p:txBody>
      </p:sp>
    </p:spTree>
    <p:extLst>
      <p:ext uri="{BB962C8B-B14F-4D97-AF65-F5344CB8AC3E}">
        <p14:creationId xmlns:p14="http://schemas.microsoft.com/office/powerpoint/2010/main" val="2216975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4C220A7-8B75-A045-9226-C7E41CA35D69}"/>
              </a:ext>
            </a:extLst>
          </p:cNvPr>
          <p:cNvSpPr>
            <a:spLocks noGrp="1"/>
          </p:cNvSpPr>
          <p:nvPr>
            <p:ph type="body" sz="quarter" idx="13"/>
          </p:nvPr>
        </p:nvSpPr>
        <p:spPr/>
        <p:txBody>
          <a:bodyPr/>
          <a:lstStyle/>
          <a:p>
            <a:r>
              <a:rPr lang="ca-ES" dirty="0"/>
              <a:t>Membre d’un grup de suport entre iguals: Brasil</a:t>
            </a:r>
            <a:endParaRPr lang="es-ES" dirty="0"/>
          </a:p>
        </p:txBody>
      </p:sp>
      <p:sp>
        <p:nvSpPr>
          <p:cNvPr id="3" name="Content Placeholder 2">
            <a:extLst>
              <a:ext uri="{FF2B5EF4-FFF2-40B4-BE49-F238E27FC236}">
                <a16:creationId xmlns:a16="http://schemas.microsoft.com/office/drawing/2014/main" id="{2D8A60CD-161E-4E23-A472-E4E42F6CB572}"/>
              </a:ext>
            </a:extLst>
          </p:cNvPr>
          <p:cNvSpPr>
            <a:spLocks noGrp="1"/>
          </p:cNvSpPr>
          <p:nvPr>
            <p:ph sz="quarter" idx="14"/>
          </p:nvPr>
        </p:nvSpPr>
        <p:spPr>
          <a:xfrm>
            <a:off x="507195" y="1417882"/>
            <a:ext cx="11174412" cy="4157727"/>
          </a:xfrm>
          <a:solidFill>
            <a:srgbClr val="D1EEFC"/>
          </a:solidFill>
        </p:spPr>
        <p:txBody>
          <a:bodyPr>
            <a:noAutofit/>
          </a:bodyPr>
          <a:lstStyle/>
          <a:p>
            <a:pPr marL="0" indent="0" algn="just">
              <a:buNone/>
            </a:pPr>
            <a:r>
              <a:rPr lang="es-ES" sz="1750" dirty="0"/>
              <a:t>«En primer </a:t>
            </a:r>
            <a:r>
              <a:rPr lang="es-ES" sz="1750" dirty="0" err="1"/>
              <a:t>lloc</a:t>
            </a:r>
            <a:r>
              <a:rPr lang="es-ES" sz="1750" dirty="0"/>
              <a:t>, </a:t>
            </a:r>
            <a:r>
              <a:rPr lang="es-ES" sz="1750" dirty="0" err="1"/>
              <a:t>vull</a:t>
            </a:r>
            <a:r>
              <a:rPr lang="es-ES" sz="1750" dirty="0"/>
              <a:t> </a:t>
            </a:r>
            <a:r>
              <a:rPr lang="es-ES" sz="1750" dirty="0" err="1"/>
              <a:t>deixar</a:t>
            </a:r>
            <a:r>
              <a:rPr lang="es-ES" sz="1750" dirty="0"/>
              <a:t> </a:t>
            </a:r>
            <a:r>
              <a:rPr lang="es-ES" sz="1750" dirty="0" err="1"/>
              <a:t>clar</a:t>
            </a:r>
            <a:r>
              <a:rPr lang="es-ES" sz="1750" dirty="0"/>
              <a:t> que </a:t>
            </a:r>
            <a:r>
              <a:rPr lang="es-ES" sz="1750" dirty="0" err="1"/>
              <a:t>abans</a:t>
            </a:r>
            <a:r>
              <a:rPr lang="es-ES" sz="1750" dirty="0"/>
              <a:t> no </a:t>
            </a:r>
            <a:r>
              <a:rPr lang="es-ES" sz="1750" dirty="0" err="1"/>
              <a:t>m’agradava</a:t>
            </a:r>
            <a:r>
              <a:rPr lang="es-ES" sz="1750" dirty="0"/>
              <a:t> [participar en </a:t>
            </a:r>
            <a:r>
              <a:rPr lang="es-ES" sz="1750" dirty="0" err="1"/>
              <a:t>grups</a:t>
            </a:r>
            <a:r>
              <a:rPr lang="es-ES" sz="1750" dirty="0"/>
              <a:t>]. En el </a:t>
            </a:r>
            <a:r>
              <a:rPr lang="es-ES" sz="1750" dirty="0" err="1"/>
              <a:t>fons</a:t>
            </a:r>
            <a:r>
              <a:rPr lang="es-ES" sz="1750" dirty="0"/>
              <a:t> tenia la </a:t>
            </a:r>
            <a:r>
              <a:rPr lang="es-ES" sz="1750" dirty="0" err="1"/>
              <a:t>sensació</a:t>
            </a:r>
            <a:r>
              <a:rPr lang="es-ES" sz="1750" dirty="0"/>
              <a:t> </a:t>
            </a:r>
            <a:r>
              <a:rPr lang="es-ES" sz="1750" dirty="0" err="1"/>
              <a:t>d’estar</a:t>
            </a:r>
            <a:r>
              <a:rPr lang="es-ES" sz="1750" dirty="0"/>
              <a:t> </a:t>
            </a:r>
            <a:r>
              <a:rPr lang="es-ES" sz="1750" dirty="0" err="1"/>
              <a:t>rebent</a:t>
            </a:r>
            <a:r>
              <a:rPr lang="es-ES" sz="1750" dirty="0"/>
              <a:t> </a:t>
            </a:r>
            <a:r>
              <a:rPr lang="es-ES" sz="1750" dirty="0" err="1"/>
              <a:t>tractament</a:t>
            </a:r>
            <a:r>
              <a:rPr lang="es-ES" sz="1750" dirty="0"/>
              <a:t>, la </a:t>
            </a:r>
            <a:r>
              <a:rPr lang="es-ES" sz="1750" dirty="0" err="1"/>
              <a:t>qual</a:t>
            </a:r>
            <a:r>
              <a:rPr lang="es-ES" sz="1750" dirty="0"/>
              <a:t> cosa </a:t>
            </a:r>
            <a:r>
              <a:rPr lang="es-ES" sz="1750" dirty="0" err="1"/>
              <a:t>m’avergonyia</a:t>
            </a:r>
            <a:r>
              <a:rPr lang="es-ES" sz="1750" dirty="0"/>
              <a:t>. [</a:t>
            </a:r>
            <a:r>
              <a:rPr lang="es-ES" sz="1750" dirty="0" err="1"/>
              <a:t>Però</a:t>
            </a:r>
            <a:r>
              <a:rPr lang="es-ES" sz="1750" dirty="0"/>
              <a:t>] el </a:t>
            </a:r>
            <a:r>
              <a:rPr lang="es-ES" sz="1750" dirty="0" err="1"/>
              <a:t>grup</a:t>
            </a:r>
            <a:r>
              <a:rPr lang="es-ES" sz="1750" dirty="0"/>
              <a:t> </a:t>
            </a:r>
            <a:r>
              <a:rPr lang="es-ES" sz="1750" dirty="0" err="1"/>
              <a:t>d’ajuda</a:t>
            </a:r>
            <a:r>
              <a:rPr lang="es-ES" sz="1750" dirty="0"/>
              <a:t> i </a:t>
            </a:r>
            <a:r>
              <a:rPr lang="es-ES" sz="1750" dirty="0" err="1"/>
              <a:t>suport</a:t>
            </a:r>
            <a:r>
              <a:rPr lang="es-ES" sz="1750" dirty="0"/>
              <a:t> </a:t>
            </a:r>
            <a:r>
              <a:rPr lang="es-ES" sz="1750" dirty="0" err="1"/>
              <a:t>mutu</a:t>
            </a:r>
            <a:r>
              <a:rPr lang="es-ES" sz="1750" dirty="0"/>
              <a:t> </a:t>
            </a:r>
            <a:r>
              <a:rPr lang="es-ES" sz="1750" dirty="0" err="1"/>
              <a:t>és</a:t>
            </a:r>
            <a:r>
              <a:rPr lang="es-ES" sz="1750" dirty="0"/>
              <a:t> </a:t>
            </a:r>
            <a:r>
              <a:rPr lang="es-ES" sz="1750" dirty="0" err="1"/>
              <a:t>diferent</a:t>
            </a:r>
            <a:r>
              <a:rPr lang="es-ES" sz="1750" dirty="0"/>
              <a:t>. </a:t>
            </a:r>
            <a:r>
              <a:rPr lang="es-ES" sz="1750" dirty="0" err="1"/>
              <a:t>Malgrat</a:t>
            </a:r>
            <a:r>
              <a:rPr lang="es-ES" sz="1750" dirty="0"/>
              <a:t> que hi ha unes normes </a:t>
            </a:r>
            <a:r>
              <a:rPr lang="es-ES" sz="1750" dirty="0" err="1"/>
              <a:t>bàsiques</a:t>
            </a:r>
            <a:r>
              <a:rPr lang="es-ES" sz="1750" dirty="0"/>
              <a:t> de conducta, participo en el </a:t>
            </a:r>
            <a:r>
              <a:rPr lang="es-ES" sz="1750" dirty="0" err="1"/>
              <a:t>grup</a:t>
            </a:r>
            <a:r>
              <a:rPr lang="es-ES" sz="1750" dirty="0"/>
              <a:t> per </a:t>
            </a:r>
            <a:r>
              <a:rPr lang="es-ES" sz="1750" dirty="0" err="1"/>
              <a:t>voluntat</a:t>
            </a:r>
            <a:r>
              <a:rPr lang="es-ES" sz="1750" dirty="0"/>
              <a:t> </a:t>
            </a:r>
            <a:r>
              <a:rPr lang="es-ES" sz="1750" dirty="0" err="1"/>
              <a:t>pròpia</a:t>
            </a:r>
            <a:r>
              <a:rPr lang="es-ES" sz="1750" dirty="0"/>
              <a:t> i/o </a:t>
            </a:r>
            <a:r>
              <a:rPr lang="es-ES" sz="1750" dirty="0" err="1"/>
              <a:t>segons</a:t>
            </a:r>
            <a:r>
              <a:rPr lang="es-ES" sz="1750" dirty="0"/>
              <a:t> les </a:t>
            </a:r>
            <a:r>
              <a:rPr lang="es-ES" sz="1750" dirty="0" err="1"/>
              <a:t>meves</a:t>
            </a:r>
            <a:r>
              <a:rPr lang="es-ES" sz="1750" dirty="0"/>
              <a:t> </a:t>
            </a:r>
            <a:r>
              <a:rPr lang="es-ES" sz="1750" dirty="0" err="1"/>
              <a:t>necessitats</a:t>
            </a:r>
            <a:r>
              <a:rPr lang="es-ES" sz="1750" dirty="0"/>
              <a:t>, i res </a:t>
            </a:r>
            <a:r>
              <a:rPr lang="es-ES" sz="1750" dirty="0" err="1"/>
              <a:t>més</a:t>
            </a:r>
            <a:r>
              <a:rPr lang="es-ES" sz="1750" dirty="0"/>
              <a:t>. No </a:t>
            </a:r>
            <a:r>
              <a:rPr lang="es-ES" sz="1750" dirty="0" err="1"/>
              <a:t>sento</a:t>
            </a:r>
            <a:r>
              <a:rPr lang="es-ES" sz="1750" dirty="0"/>
              <a:t> </a:t>
            </a:r>
            <a:r>
              <a:rPr lang="es-ES" sz="1750" dirty="0" err="1"/>
              <a:t>pressió</a:t>
            </a:r>
            <a:r>
              <a:rPr lang="es-ES" sz="1750" dirty="0"/>
              <a:t>. I </a:t>
            </a:r>
            <a:r>
              <a:rPr lang="es-ES" sz="1750" dirty="0" err="1"/>
              <a:t>quan</a:t>
            </a:r>
            <a:r>
              <a:rPr lang="es-ES" sz="1750" dirty="0"/>
              <a:t> parlo </a:t>
            </a:r>
            <a:r>
              <a:rPr lang="es-ES" sz="1750" dirty="0" err="1"/>
              <a:t>dels</a:t>
            </a:r>
            <a:r>
              <a:rPr lang="es-ES" sz="1750" dirty="0"/>
              <a:t> </a:t>
            </a:r>
            <a:r>
              <a:rPr lang="es-ES" sz="1750" dirty="0" err="1"/>
              <a:t>meus</a:t>
            </a:r>
            <a:r>
              <a:rPr lang="es-ES" sz="1750" dirty="0"/>
              <a:t> </a:t>
            </a:r>
            <a:r>
              <a:rPr lang="es-ES" sz="1750" dirty="0" err="1"/>
              <a:t>problemes</a:t>
            </a:r>
            <a:r>
              <a:rPr lang="es-ES" sz="1750" dirty="0"/>
              <a:t>, ja no </a:t>
            </a:r>
            <a:r>
              <a:rPr lang="es-ES" sz="1750" dirty="0" err="1"/>
              <a:t>estic</a:t>
            </a:r>
            <a:r>
              <a:rPr lang="es-ES" sz="1750" dirty="0"/>
              <a:t> sol. </a:t>
            </a:r>
            <a:r>
              <a:rPr lang="es-ES" sz="1750" dirty="0" err="1"/>
              <a:t>Perquè</a:t>
            </a:r>
            <a:r>
              <a:rPr lang="es-ES" sz="1750" dirty="0"/>
              <a:t>, al </a:t>
            </a:r>
            <a:r>
              <a:rPr lang="es-ES" sz="1750" dirty="0" err="1"/>
              <a:t>grup</a:t>
            </a:r>
            <a:r>
              <a:rPr lang="es-ES" sz="1750" dirty="0"/>
              <a:t>, la </a:t>
            </a:r>
            <a:r>
              <a:rPr lang="es-ES" sz="1750" dirty="0" err="1"/>
              <a:t>meva</a:t>
            </a:r>
            <a:r>
              <a:rPr lang="es-ES" sz="1750" dirty="0"/>
              <a:t> </a:t>
            </a:r>
            <a:r>
              <a:rPr lang="es-ES" sz="1750" dirty="0" err="1"/>
              <a:t>participació</a:t>
            </a:r>
            <a:r>
              <a:rPr lang="es-ES" sz="1750" dirty="0"/>
              <a:t> </a:t>
            </a:r>
            <a:r>
              <a:rPr lang="es-ES" sz="1750" dirty="0" err="1"/>
              <a:t>és</a:t>
            </a:r>
            <a:r>
              <a:rPr lang="es-ES" sz="1750" dirty="0"/>
              <a:t> única. I </a:t>
            </a:r>
            <a:r>
              <a:rPr lang="es-ES" sz="1750" dirty="0" err="1"/>
              <a:t>escoltant</a:t>
            </a:r>
            <a:r>
              <a:rPr lang="es-ES" sz="1750" dirty="0"/>
              <a:t> i </a:t>
            </a:r>
            <a:r>
              <a:rPr lang="es-ES" sz="1750" dirty="0" err="1"/>
              <a:t>parlant</a:t>
            </a:r>
            <a:r>
              <a:rPr lang="es-ES" sz="1750" dirty="0"/>
              <a:t>, </a:t>
            </a:r>
            <a:r>
              <a:rPr lang="es-ES" sz="1750" dirty="0" err="1"/>
              <a:t>descobreixo</a:t>
            </a:r>
            <a:r>
              <a:rPr lang="es-ES" sz="1750" dirty="0"/>
              <a:t> coses i </a:t>
            </a:r>
            <a:r>
              <a:rPr lang="es-ES" sz="1750" dirty="0" err="1"/>
              <a:t>sentiments</a:t>
            </a:r>
            <a:r>
              <a:rPr lang="es-ES" sz="1750" dirty="0"/>
              <a:t> que </a:t>
            </a:r>
            <a:r>
              <a:rPr lang="es-ES" sz="1750" dirty="0" err="1"/>
              <a:t>m’ajuden</a:t>
            </a:r>
            <a:r>
              <a:rPr lang="es-ES" sz="1750" dirty="0"/>
              <a:t> a ubicar-me </a:t>
            </a:r>
            <a:r>
              <a:rPr lang="es-ES" sz="1750" dirty="0" err="1"/>
              <a:t>més</a:t>
            </a:r>
            <a:r>
              <a:rPr lang="es-ES" sz="1750" dirty="0"/>
              <a:t> en el </a:t>
            </a:r>
            <a:r>
              <a:rPr lang="es-ES" sz="1750" dirty="0" err="1"/>
              <a:t>món</a:t>
            </a:r>
            <a:r>
              <a:rPr lang="es-ES" sz="1750" dirty="0"/>
              <a:t> de la </a:t>
            </a:r>
            <a:r>
              <a:rPr lang="es-ES" sz="1750" dirty="0" err="1"/>
              <a:t>gent</a:t>
            </a:r>
            <a:r>
              <a:rPr lang="es-ES" sz="1750" dirty="0"/>
              <a:t> “normal”.</a:t>
            </a:r>
          </a:p>
          <a:p>
            <a:pPr marL="0" indent="0" algn="just">
              <a:buNone/>
            </a:pPr>
            <a:r>
              <a:rPr lang="es-ES" sz="1750" dirty="0" err="1"/>
              <a:t>Dins</a:t>
            </a:r>
            <a:r>
              <a:rPr lang="es-ES" sz="1750" dirty="0"/>
              <a:t> del </a:t>
            </a:r>
            <a:r>
              <a:rPr lang="es-ES" sz="1750" dirty="0" err="1"/>
              <a:t>grup</a:t>
            </a:r>
            <a:r>
              <a:rPr lang="es-ES" sz="1750" dirty="0"/>
              <a:t> he </a:t>
            </a:r>
            <a:r>
              <a:rPr lang="es-ES" sz="1750" dirty="0" err="1"/>
              <a:t>après</a:t>
            </a:r>
            <a:r>
              <a:rPr lang="es-ES" sz="1750" dirty="0"/>
              <a:t> a </a:t>
            </a:r>
            <a:r>
              <a:rPr lang="es-ES" sz="1750" dirty="0" err="1"/>
              <a:t>acceptar</a:t>
            </a:r>
            <a:r>
              <a:rPr lang="es-ES" sz="1750" dirty="0"/>
              <a:t> </a:t>
            </a:r>
            <a:r>
              <a:rPr lang="es-ES" sz="1750" dirty="0" err="1"/>
              <a:t>els</a:t>
            </a:r>
            <a:r>
              <a:rPr lang="es-ES" sz="1750" dirty="0"/>
              <a:t> </a:t>
            </a:r>
            <a:r>
              <a:rPr lang="es-ES" sz="1750" dirty="0" err="1"/>
              <a:t>meus</a:t>
            </a:r>
            <a:r>
              <a:rPr lang="es-ES" sz="1750" dirty="0"/>
              <a:t> </a:t>
            </a:r>
            <a:r>
              <a:rPr lang="es-ES" sz="1750" dirty="0" err="1"/>
              <a:t>trastorns</a:t>
            </a:r>
            <a:r>
              <a:rPr lang="es-ES" sz="1750" dirty="0"/>
              <a:t> (</a:t>
            </a:r>
            <a:r>
              <a:rPr lang="es-ES" sz="1750" dirty="0" err="1"/>
              <a:t>abans</a:t>
            </a:r>
            <a:r>
              <a:rPr lang="es-ES" sz="1750" dirty="0"/>
              <a:t> </a:t>
            </a:r>
            <a:r>
              <a:rPr lang="es-ES" sz="1750" dirty="0" err="1"/>
              <a:t>plorava</a:t>
            </a:r>
            <a:r>
              <a:rPr lang="es-ES" sz="1750" dirty="0"/>
              <a:t> </a:t>
            </a:r>
            <a:r>
              <a:rPr lang="es-ES" sz="1750" dirty="0" err="1"/>
              <a:t>molt</a:t>
            </a:r>
            <a:r>
              <a:rPr lang="es-ES" sz="1750" dirty="0"/>
              <a:t> </a:t>
            </a:r>
            <a:r>
              <a:rPr lang="es-ES" sz="1750" dirty="0" err="1"/>
              <a:t>quan</a:t>
            </a:r>
            <a:r>
              <a:rPr lang="es-ES" sz="1750" dirty="0"/>
              <a:t>, encara que </a:t>
            </a:r>
            <a:r>
              <a:rPr lang="es-ES" sz="1750" dirty="0" err="1"/>
              <a:t>fos</a:t>
            </a:r>
            <a:r>
              <a:rPr lang="es-ES" sz="1750" dirty="0"/>
              <a:t> de manera no intencionada, </a:t>
            </a:r>
            <a:r>
              <a:rPr lang="es-ES" sz="1750" dirty="0" err="1"/>
              <a:t>em</a:t>
            </a:r>
            <a:r>
              <a:rPr lang="es-ES" sz="1750" dirty="0"/>
              <a:t> </a:t>
            </a:r>
            <a:r>
              <a:rPr lang="es-ES" sz="1750" dirty="0" err="1"/>
              <a:t>feien</a:t>
            </a:r>
            <a:r>
              <a:rPr lang="es-ES" sz="1750" dirty="0"/>
              <a:t> </a:t>
            </a:r>
            <a:r>
              <a:rPr lang="es-ES" sz="1750" dirty="0" err="1"/>
              <a:t>adonar</a:t>
            </a:r>
            <a:r>
              <a:rPr lang="es-ES" sz="1750" dirty="0"/>
              <a:t> de </a:t>
            </a:r>
            <a:r>
              <a:rPr lang="es-ES" sz="1750" dirty="0" err="1"/>
              <a:t>com</a:t>
            </a:r>
            <a:r>
              <a:rPr lang="es-ES" sz="1750" dirty="0"/>
              <a:t> </a:t>
            </a:r>
            <a:r>
              <a:rPr lang="es-ES" sz="1750" dirty="0" err="1"/>
              <a:t>n’era</a:t>
            </a:r>
            <a:r>
              <a:rPr lang="es-ES" sz="1750" dirty="0"/>
              <a:t>, de </a:t>
            </a:r>
            <a:r>
              <a:rPr lang="es-ES" sz="1750" dirty="0" err="1"/>
              <a:t>diferent</a:t>
            </a:r>
            <a:r>
              <a:rPr lang="es-ES" sz="1750" dirty="0"/>
              <a:t>). He </a:t>
            </a:r>
            <a:r>
              <a:rPr lang="es-ES" sz="1750" dirty="0" err="1"/>
              <a:t>après</a:t>
            </a:r>
            <a:r>
              <a:rPr lang="es-ES" sz="1750" dirty="0"/>
              <a:t> que </a:t>
            </a:r>
            <a:r>
              <a:rPr lang="es-ES" sz="1750" dirty="0" err="1"/>
              <a:t>l’acte</a:t>
            </a:r>
            <a:r>
              <a:rPr lang="es-ES" sz="1750" dirty="0"/>
              <a:t> de cuidar, de </a:t>
            </a:r>
            <a:r>
              <a:rPr lang="es-ES" sz="1750" dirty="0" err="1"/>
              <a:t>tractar</a:t>
            </a:r>
            <a:r>
              <a:rPr lang="es-ES" sz="1750" dirty="0"/>
              <a:t> </a:t>
            </a:r>
            <a:r>
              <a:rPr lang="es-ES" sz="1750" dirty="0" err="1"/>
              <a:t>algú</a:t>
            </a:r>
            <a:r>
              <a:rPr lang="es-ES" sz="1750" dirty="0"/>
              <a:t> </a:t>
            </a:r>
            <a:r>
              <a:rPr lang="es-ES" sz="1750" dirty="0" err="1"/>
              <a:t>amb</a:t>
            </a:r>
            <a:r>
              <a:rPr lang="es-ES" sz="1750" dirty="0"/>
              <a:t> afecte, té un poder </a:t>
            </a:r>
            <a:r>
              <a:rPr lang="es-ES" sz="1750" dirty="0" err="1"/>
              <a:t>sorprenent</a:t>
            </a:r>
            <a:r>
              <a:rPr lang="es-ES" sz="1750" dirty="0"/>
              <a:t> i fa que </a:t>
            </a:r>
            <a:r>
              <a:rPr lang="es-ES" sz="1750" dirty="0" err="1"/>
              <a:t>tothom</a:t>
            </a:r>
            <a:r>
              <a:rPr lang="es-ES" sz="1750" dirty="0"/>
              <a:t> </a:t>
            </a:r>
            <a:r>
              <a:rPr lang="es-ES" sz="1750" dirty="0" err="1"/>
              <a:t>sigui</a:t>
            </a:r>
            <a:r>
              <a:rPr lang="es-ES" sz="1750" dirty="0"/>
              <a:t> </a:t>
            </a:r>
            <a:r>
              <a:rPr lang="es-ES" sz="1750" dirty="0" err="1"/>
              <a:t>conscient</a:t>
            </a:r>
            <a:r>
              <a:rPr lang="es-ES" sz="1750" dirty="0"/>
              <a:t> del </a:t>
            </a:r>
            <a:r>
              <a:rPr lang="es-ES" sz="1750" dirty="0" err="1"/>
              <a:t>seu</a:t>
            </a:r>
            <a:r>
              <a:rPr lang="es-ES" sz="1750" dirty="0"/>
              <a:t> potencial </a:t>
            </a:r>
            <a:r>
              <a:rPr lang="es-ES" sz="1750" dirty="0" err="1"/>
              <a:t>d’una</a:t>
            </a:r>
            <a:r>
              <a:rPr lang="es-ES" sz="1750" dirty="0"/>
              <a:t> manera </a:t>
            </a:r>
            <a:r>
              <a:rPr lang="es-ES" sz="1750" dirty="0" err="1"/>
              <a:t>més</a:t>
            </a:r>
            <a:r>
              <a:rPr lang="es-ES" sz="1750" dirty="0"/>
              <a:t> natural. Supera </a:t>
            </a:r>
            <a:r>
              <a:rPr lang="es-ES" sz="1750" dirty="0" err="1"/>
              <a:t>amb</a:t>
            </a:r>
            <a:r>
              <a:rPr lang="es-ES" sz="1750" dirty="0"/>
              <a:t> </a:t>
            </a:r>
            <a:r>
              <a:rPr lang="es-ES" sz="1750" dirty="0" err="1"/>
              <a:t>escreix</a:t>
            </a:r>
            <a:r>
              <a:rPr lang="es-ES" sz="1750" dirty="0"/>
              <a:t> les </a:t>
            </a:r>
            <a:r>
              <a:rPr lang="es-ES" sz="1750" dirty="0" err="1"/>
              <a:t>meves</a:t>
            </a:r>
            <a:r>
              <a:rPr lang="es-ES" sz="1750" dirty="0"/>
              <a:t> </a:t>
            </a:r>
            <a:r>
              <a:rPr lang="es-ES" sz="1750" dirty="0" err="1"/>
              <a:t>expectatives</a:t>
            </a:r>
            <a:r>
              <a:rPr lang="es-ES" sz="1750" dirty="0"/>
              <a:t>.</a:t>
            </a:r>
          </a:p>
          <a:p>
            <a:pPr marL="0" indent="0" algn="just">
              <a:buNone/>
            </a:pPr>
            <a:r>
              <a:rPr lang="es-ES" sz="1750" dirty="0"/>
              <a:t>Ara </a:t>
            </a:r>
            <a:r>
              <a:rPr lang="es-ES" sz="1750" dirty="0" err="1"/>
              <a:t>puc</a:t>
            </a:r>
            <a:r>
              <a:rPr lang="es-ES" sz="1750" dirty="0"/>
              <a:t> </a:t>
            </a:r>
            <a:r>
              <a:rPr lang="es-ES" sz="1750" dirty="0" err="1"/>
              <a:t>escriure</a:t>
            </a:r>
            <a:r>
              <a:rPr lang="es-ES" sz="1750" dirty="0"/>
              <a:t> </a:t>
            </a:r>
            <a:r>
              <a:rPr lang="es-ES" sz="1750" dirty="0" err="1"/>
              <a:t>així</a:t>
            </a:r>
            <a:r>
              <a:rPr lang="es-ES" sz="1750" dirty="0"/>
              <a:t>. He </a:t>
            </a:r>
            <a:r>
              <a:rPr lang="es-ES" sz="1750" dirty="0" err="1"/>
              <a:t>viscut</a:t>
            </a:r>
            <a:r>
              <a:rPr lang="es-ES" sz="1750" dirty="0"/>
              <a:t> </a:t>
            </a:r>
            <a:r>
              <a:rPr lang="es-ES" sz="1750" dirty="0" err="1"/>
              <a:t>experiències</a:t>
            </a:r>
            <a:r>
              <a:rPr lang="es-ES" sz="1750" dirty="0"/>
              <a:t> </a:t>
            </a:r>
            <a:r>
              <a:rPr lang="es-ES" sz="1750" dirty="0" err="1"/>
              <a:t>imprevistes</a:t>
            </a:r>
            <a:r>
              <a:rPr lang="es-ES" sz="1750" dirty="0"/>
              <a:t>, </a:t>
            </a:r>
            <a:r>
              <a:rPr lang="es-ES" sz="1750" dirty="0" err="1"/>
              <a:t>però</a:t>
            </a:r>
            <a:r>
              <a:rPr lang="es-ES" sz="1750" dirty="0"/>
              <a:t> he </a:t>
            </a:r>
            <a:r>
              <a:rPr lang="es-ES" sz="1750" dirty="0" err="1"/>
              <a:t>estat</a:t>
            </a:r>
            <a:r>
              <a:rPr lang="es-ES" sz="1750" dirty="0"/>
              <a:t> </a:t>
            </a:r>
            <a:r>
              <a:rPr lang="es-ES" sz="1750" dirty="0" err="1"/>
              <a:t>capaç</a:t>
            </a:r>
            <a:r>
              <a:rPr lang="es-ES" sz="1750" dirty="0"/>
              <a:t> de </a:t>
            </a:r>
            <a:r>
              <a:rPr lang="es-ES" sz="1750" dirty="0" err="1"/>
              <a:t>comptar</a:t>
            </a:r>
            <a:r>
              <a:rPr lang="es-ES" sz="1750" dirty="0"/>
              <a:t> </a:t>
            </a:r>
            <a:r>
              <a:rPr lang="es-ES" sz="1750" dirty="0" err="1"/>
              <a:t>amb</a:t>
            </a:r>
            <a:r>
              <a:rPr lang="es-ES" sz="1750" dirty="0"/>
              <a:t> </a:t>
            </a:r>
            <a:r>
              <a:rPr lang="es-ES" sz="1750" dirty="0" err="1"/>
              <a:t>l’ajuda</a:t>
            </a:r>
            <a:r>
              <a:rPr lang="es-ES" sz="1750" dirty="0"/>
              <a:t> de persones que </a:t>
            </a:r>
            <a:r>
              <a:rPr lang="es-ES" sz="1750" dirty="0" err="1"/>
              <a:t>creien</a:t>
            </a:r>
            <a:r>
              <a:rPr lang="es-ES" sz="1750" dirty="0"/>
              <a:t> en mi i </a:t>
            </a:r>
            <a:r>
              <a:rPr lang="es-ES" sz="1750" dirty="0" err="1"/>
              <a:t>després</a:t>
            </a:r>
            <a:r>
              <a:rPr lang="es-ES" sz="1750" dirty="0"/>
              <a:t>, a </a:t>
            </a:r>
            <a:r>
              <a:rPr lang="es-ES" sz="1750" dirty="0" err="1"/>
              <a:t>poc</a:t>
            </a:r>
            <a:r>
              <a:rPr lang="es-ES" sz="1750" dirty="0"/>
              <a:t> a </a:t>
            </a:r>
            <a:r>
              <a:rPr lang="es-ES" sz="1750" dirty="0" err="1"/>
              <a:t>poc</a:t>
            </a:r>
            <a:r>
              <a:rPr lang="es-ES" sz="1750" dirty="0"/>
              <a:t>, he </a:t>
            </a:r>
            <a:r>
              <a:rPr lang="es-ES" sz="1750" dirty="0" err="1"/>
              <a:t>anat</a:t>
            </a:r>
            <a:r>
              <a:rPr lang="es-ES" sz="1750" dirty="0"/>
              <a:t> </a:t>
            </a:r>
            <a:r>
              <a:rPr lang="es-ES" sz="1750" dirty="0" err="1"/>
              <a:t>coneixent</a:t>
            </a:r>
            <a:r>
              <a:rPr lang="es-ES" sz="1750" dirty="0"/>
              <a:t> </a:t>
            </a:r>
            <a:r>
              <a:rPr lang="es-ES" sz="1750" dirty="0" err="1"/>
              <a:t>els</a:t>
            </a:r>
            <a:r>
              <a:rPr lang="es-ES" sz="1750" dirty="0"/>
              <a:t> </a:t>
            </a:r>
            <a:r>
              <a:rPr lang="es-ES" sz="1750" dirty="0" err="1"/>
              <a:t>participants</a:t>
            </a:r>
            <a:r>
              <a:rPr lang="es-ES" sz="1750" dirty="0"/>
              <a:t> del </a:t>
            </a:r>
            <a:r>
              <a:rPr lang="es-ES" sz="1750" dirty="0" err="1"/>
              <a:t>grup</a:t>
            </a:r>
            <a:r>
              <a:rPr lang="es-ES" sz="1750" dirty="0"/>
              <a:t>. Fa dos </a:t>
            </a:r>
            <a:r>
              <a:rPr lang="es-ES" sz="1750" dirty="0" err="1"/>
              <a:t>anys</a:t>
            </a:r>
            <a:r>
              <a:rPr lang="es-ES" sz="1750" dirty="0"/>
              <a:t>, la </a:t>
            </a:r>
            <a:r>
              <a:rPr lang="es-ES" sz="1750" dirty="0" err="1"/>
              <a:t>meva</a:t>
            </a:r>
            <a:r>
              <a:rPr lang="es-ES" sz="1750" dirty="0"/>
              <a:t> </a:t>
            </a:r>
            <a:r>
              <a:rPr lang="es-ES" sz="1750" dirty="0" err="1"/>
              <a:t>situació</a:t>
            </a:r>
            <a:r>
              <a:rPr lang="es-ES" sz="1750" dirty="0"/>
              <a:t> emocional no </a:t>
            </a:r>
            <a:r>
              <a:rPr lang="es-ES" sz="1750" dirty="0" err="1"/>
              <a:t>m’hauria</a:t>
            </a:r>
            <a:r>
              <a:rPr lang="es-ES" sz="1750" dirty="0"/>
              <a:t> </a:t>
            </a:r>
            <a:r>
              <a:rPr lang="es-ES" sz="1750" dirty="0" err="1"/>
              <a:t>permès</a:t>
            </a:r>
            <a:r>
              <a:rPr lang="es-ES" sz="1750" dirty="0"/>
              <a:t> ni tan </a:t>
            </a:r>
            <a:r>
              <a:rPr lang="es-ES" sz="1750" dirty="0" err="1"/>
              <a:t>sols</a:t>
            </a:r>
            <a:r>
              <a:rPr lang="es-ES" sz="1750" dirty="0"/>
              <a:t> </a:t>
            </a:r>
            <a:r>
              <a:rPr lang="es-ES" sz="1750" dirty="0" err="1"/>
              <a:t>començar</a:t>
            </a:r>
            <a:r>
              <a:rPr lang="es-ES" sz="1750" dirty="0"/>
              <a:t> [a redactar] una </a:t>
            </a:r>
            <a:r>
              <a:rPr lang="es-ES" sz="1750" dirty="0" err="1"/>
              <a:t>línia</a:t>
            </a:r>
            <a:r>
              <a:rPr lang="es-ES" sz="1750" dirty="0"/>
              <a:t>. </a:t>
            </a:r>
            <a:r>
              <a:rPr lang="es-ES" sz="1750" dirty="0" err="1"/>
              <a:t>Em</a:t>
            </a:r>
            <a:r>
              <a:rPr lang="es-ES" sz="1750" dirty="0"/>
              <a:t> fa </a:t>
            </a:r>
            <a:r>
              <a:rPr lang="es-ES" sz="1750" dirty="0" err="1"/>
              <a:t>feliç</a:t>
            </a:r>
            <a:r>
              <a:rPr lang="es-ES" sz="1750" dirty="0"/>
              <a:t> saber que hi ha persones que </a:t>
            </a:r>
            <a:r>
              <a:rPr lang="es-ES" sz="1750" dirty="0" err="1"/>
              <a:t>lluiten</a:t>
            </a:r>
            <a:r>
              <a:rPr lang="es-ES" sz="1750" dirty="0"/>
              <a:t> per donar-nos </a:t>
            </a:r>
            <a:r>
              <a:rPr lang="es-ES" sz="1750" dirty="0" err="1"/>
              <a:t>dignitat</a:t>
            </a:r>
            <a:r>
              <a:rPr lang="es-ES" sz="1750" dirty="0"/>
              <a:t> i una </a:t>
            </a:r>
            <a:r>
              <a:rPr lang="es-ES" sz="1750" dirty="0" err="1"/>
              <a:t>veu</a:t>
            </a:r>
            <a:r>
              <a:rPr lang="es-ES" sz="1750" dirty="0"/>
              <a:t> </a:t>
            </a:r>
            <a:r>
              <a:rPr lang="es-ES" sz="1750" dirty="0" err="1"/>
              <a:t>amb</a:t>
            </a:r>
            <a:r>
              <a:rPr lang="es-ES" sz="1750" dirty="0"/>
              <a:t> </a:t>
            </a:r>
            <a:r>
              <a:rPr lang="es-ES" sz="1750" dirty="0" err="1"/>
              <a:t>què</a:t>
            </a:r>
            <a:r>
              <a:rPr lang="es-ES" sz="1750" dirty="0"/>
              <a:t> </a:t>
            </a:r>
            <a:r>
              <a:rPr lang="es-ES" sz="1750" dirty="0" err="1"/>
              <a:t>expressar</a:t>
            </a:r>
            <a:r>
              <a:rPr lang="es-ES" sz="1750" dirty="0"/>
              <a:t> el </a:t>
            </a:r>
            <a:r>
              <a:rPr lang="es-ES" sz="1750" dirty="0" err="1"/>
              <a:t>nostre</a:t>
            </a:r>
            <a:r>
              <a:rPr lang="es-ES" sz="1750" dirty="0"/>
              <a:t> </a:t>
            </a:r>
            <a:r>
              <a:rPr lang="es-ES" sz="1750" dirty="0" err="1"/>
              <a:t>patiment</a:t>
            </a:r>
            <a:r>
              <a:rPr lang="es-ES" sz="1750" dirty="0"/>
              <a:t> </a:t>
            </a:r>
            <a:r>
              <a:rPr lang="es-ES" sz="1750" dirty="0" err="1"/>
              <a:t>diari</a:t>
            </a:r>
            <a:r>
              <a:rPr lang="es-ES" sz="1750" dirty="0"/>
              <a:t> </a:t>
            </a:r>
            <a:r>
              <a:rPr lang="es-ES" sz="1750" dirty="0" err="1"/>
              <a:t>mentre</a:t>
            </a:r>
            <a:r>
              <a:rPr lang="es-ES" sz="1750" dirty="0"/>
              <a:t> </a:t>
            </a:r>
            <a:r>
              <a:rPr lang="es-ES" sz="1750" dirty="0" err="1"/>
              <a:t>nosaltres</a:t>
            </a:r>
            <a:r>
              <a:rPr lang="es-ES" sz="1750" dirty="0"/>
              <a:t> </a:t>
            </a:r>
            <a:r>
              <a:rPr lang="es-ES" sz="1750" dirty="0" err="1"/>
              <a:t>ens</a:t>
            </a:r>
            <a:r>
              <a:rPr lang="es-ES" sz="1750" dirty="0"/>
              <a:t> </a:t>
            </a:r>
            <a:r>
              <a:rPr lang="es-ES" sz="1750" dirty="0" err="1"/>
              <a:t>esforcem</a:t>
            </a:r>
            <a:r>
              <a:rPr lang="es-ES" sz="1750" dirty="0"/>
              <a:t> per existir i </a:t>
            </a:r>
            <a:r>
              <a:rPr lang="es-ES" sz="1750" dirty="0" err="1"/>
              <a:t>assolir</a:t>
            </a:r>
            <a:r>
              <a:rPr lang="es-ES" sz="1750" dirty="0"/>
              <a:t> </a:t>
            </a:r>
            <a:r>
              <a:rPr lang="es-ES" sz="1750" dirty="0" err="1"/>
              <a:t>els</a:t>
            </a:r>
            <a:r>
              <a:rPr lang="es-ES" sz="1750" dirty="0"/>
              <a:t> </a:t>
            </a:r>
            <a:r>
              <a:rPr lang="es-ES" sz="1750" dirty="0" err="1"/>
              <a:t>nostres</a:t>
            </a:r>
            <a:r>
              <a:rPr lang="es-ES" sz="1750" dirty="0"/>
              <a:t> </a:t>
            </a:r>
            <a:r>
              <a:rPr lang="es-ES" sz="1750" dirty="0" err="1"/>
              <a:t>somnis</a:t>
            </a:r>
            <a:r>
              <a:rPr lang="es-ES" sz="1750" dirty="0"/>
              <a:t>, per </a:t>
            </a:r>
            <a:r>
              <a:rPr lang="es-ES" sz="1750" dirty="0" err="1"/>
              <a:t>molt</a:t>
            </a:r>
            <a:r>
              <a:rPr lang="es-ES" sz="1750" dirty="0"/>
              <a:t> que la </a:t>
            </a:r>
            <a:r>
              <a:rPr lang="es-ES" sz="1750" dirty="0" err="1"/>
              <a:t>societat</a:t>
            </a:r>
            <a:r>
              <a:rPr lang="es-ES" sz="1750" dirty="0"/>
              <a:t> encara </a:t>
            </a:r>
            <a:r>
              <a:rPr lang="es-ES" sz="1750" dirty="0" err="1"/>
              <a:t>ens</a:t>
            </a:r>
            <a:r>
              <a:rPr lang="es-ES" sz="1750" dirty="0"/>
              <a:t> </a:t>
            </a:r>
            <a:r>
              <a:rPr lang="es-ES" sz="1750" dirty="0" err="1"/>
              <a:t>miri</a:t>
            </a:r>
            <a:r>
              <a:rPr lang="es-ES" sz="1750" dirty="0"/>
              <a:t> </a:t>
            </a:r>
            <a:r>
              <a:rPr lang="es-ES" sz="1750" dirty="0" err="1"/>
              <a:t>amb</a:t>
            </a:r>
            <a:r>
              <a:rPr lang="es-ES" sz="1750" dirty="0"/>
              <a:t> </a:t>
            </a:r>
            <a:r>
              <a:rPr lang="es-ES" sz="1750" dirty="0" err="1"/>
              <a:t>recel</a:t>
            </a:r>
            <a:r>
              <a:rPr lang="es-ES" sz="1750" dirty="0"/>
              <a:t> i por...» </a:t>
            </a:r>
          </a:p>
        </p:txBody>
      </p:sp>
      <p:sp>
        <p:nvSpPr>
          <p:cNvPr id="2" name="Title 1">
            <a:extLst>
              <a:ext uri="{FF2B5EF4-FFF2-40B4-BE49-F238E27FC236}">
                <a16:creationId xmlns:a16="http://schemas.microsoft.com/office/drawing/2014/main" id="{A7C26767-9432-4077-BA12-09032502EA0B}"/>
              </a:ext>
            </a:extLst>
          </p:cNvPr>
          <p:cNvSpPr>
            <a:spLocks noGrp="1"/>
          </p:cNvSpPr>
          <p:nvPr>
            <p:ph type="title"/>
          </p:nvPr>
        </p:nvSpPr>
        <p:spPr/>
        <p:txBody>
          <a:bodyPr/>
          <a:lstStyle/>
          <a:p>
            <a:r>
              <a:rPr lang="en-US" dirty="0"/>
              <a:t>3. </a:t>
            </a:r>
            <a:r>
              <a:rPr lang="ca-ES" dirty="0"/>
              <a:t>Beneficis dels grups de suport entre iguals </a:t>
            </a:r>
            <a:r>
              <a:rPr lang="es-ES" dirty="0"/>
              <a:t>- 5</a:t>
            </a:r>
            <a:endParaRPr lang="x-none" dirty="0"/>
          </a:p>
        </p:txBody>
      </p:sp>
    </p:spTree>
    <p:extLst>
      <p:ext uri="{BB962C8B-B14F-4D97-AF65-F5344CB8AC3E}">
        <p14:creationId xmlns:p14="http://schemas.microsoft.com/office/powerpoint/2010/main" val="189645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544465-488D-47D1-9433-5D53FB2E7634}"/>
              </a:ext>
            </a:extLst>
          </p:cNvPr>
          <p:cNvSpPr>
            <a:spLocks noGrp="1"/>
          </p:cNvSpPr>
          <p:nvPr>
            <p:ph type="sldNum" sz="quarter" idx="12"/>
          </p:nvPr>
        </p:nvSpPr>
        <p:spPr/>
        <p:txBody>
          <a:bodyPr/>
          <a:lstStyle/>
          <a:p>
            <a:fld id="{CFE7C01E-97B8-4569-8908-63AB0F06FED5}" type="slidenum">
              <a:rPr lang="en-US" smtClean="0"/>
              <a:t>2</a:t>
            </a:fld>
            <a:endParaRPr lang="en-US"/>
          </a:p>
        </p:txBody>
      </p:sp>
      <p:sp>
        <p:nvSpPr>
          <p:cNvPr id="7" name="Rectangle 6">
            <a:extLst>
              <a:ext uri="{FF2B5EF4-FFF2-40B4-BE49-F238E27FC236}">
                <a16:creationId xmlns:a16="http://schemas.microsoft.com/office/drawing/2014/main" id="{946DC27F-F56A-41F5-B382-4E3EBEC57FA2}"/>
              </a:ext>
            </a:extLst>
          </p:cNvPr>
          <p:cNvSpPr/>
          <p:nvPr/>
        </p:nvSpPr>
        <p:spPr>
          <a:xfrm>
            <a:off x="373606" y="939746"/>
            <a:ext cx="11604731" cy="4915385"/>
          </a:xfrm>
          <a:prstGeom prst="rect">
            <a:avLst/>
          </a:prstGeom>
        </p:spPr>
        <p:txBody>
          <a:bodyPr wrap="square">
            <a:spAutoFit/>
          </a:bodyPr>
          <a:lstStyle/>
          <a:p>
            <a:endParaRPr lang="es-ES" sz="1800"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ea typeface="Calibri" panose="020F0502020204030204" pitchFamily="34" charset="0"/>
              <a:cs typeface="Calibri" panose="020F0502020204030204" pitchFamily="34" charset="0"/>
            </a:endParaRPr>
          </a:p>
          <a:p>
            <a:r>
              <a:rPr lang="es-ES" sz="1400" dirty="0" err="1">
                <a:effectLst/>
                <a:ea typeface="Calibri" panose="020F0502020204030204" pitchFamily="34" charset="0"/>
                <a:cs typeface="Calibri" panose="020F0502020204030204" pitchFamily="34" charset="0"/>
              </a:rPr>
              <a:t>Aquesta</a:t>
            </a:r>
            <a:r>
              <a:rPr lang="es-ES" sz="1400" dirty="0">
                <a:effectLst/>
                <a:ea typeface="Calibri" panose="020F0502020204030204" pitchFamily="34" charset="0"/>
                <a:cs typeface="Calibri" panose="020F0502020204030204" pitchFamily="34" charset="0"/>
              </a:rPr>
              <a:t> </a:t>
            </a:r>
            <a:r>
              <a:rPr lang="es-ES" sz="1400" dirty="0" err="1">
                <a:effectLst/>
                <a:ea typeface="Calibri" panose="020F0502020204030204" pitchFamily="34" charset="0"/>
                <a:cs typeface="Calibri" panose="020F0502020204030204" pitchFamily="34" charset="0"/>
              </a:rPr>
              <a:t>publicació</a:t>
            </a:r>
            <a:r>
              <a:rPr lang="es-ES" sz="1400" dirty="0">
                <a:effectLst/>
                <a:ea typeface="Calibri" panose="020F0502020204030204" pitchFamily="34" charset="0"/>
                <a:cs typeface="Calibri" panose="020F0502020204030204" pitchFamily="34" charset="0"/>
              </a:rPr>
              <a:t> </a:t>
            </a:r>
            <a:r>
              <a:rPr lang="es-ES" sz="1400" dirty="0" err="1">
                <a:effectLst/>
                <a:ea typeface="Calibri" panose="020F0502020204030204" pitchFamily="34" charset="0"/>
                <a:cs typeface="Calibri" panose="020F0502020204030204" pitchFamily="34" charset="0"/>
              </a:rPr>
              <a:t>és</a:t>
            </a:r>
            <a:r>
              <a:rPr lang="es-ES" sz="1400" dirty="0">
                <a:effectLst/>
                <a:ea typeface="Calibri" panose="020F0502020204030204" pitchFamily="34" charset="0"/>
                <a:cs typeface="Calibri" panose="020F0502020204030204" pitchFamily="34" charset="0"/>
              </a:rPr>
              <a:t> una </a:t>
            </a:r>
            <a:r>
              <a:rPr lang="es-ES" sz="1400" dirty="0" err="1">
                <a:effectLst/>
                <a:ea typeface="Calibri" panose="020F0502020204030204" pitchFamily="34" charset="0"/>
                <a:cs typeface="Calibri" panose="020F0502020204030204" pitchFamily="34" charset="0"/>
              </a:rPr>
              <a:t>traducció</a:t>
            </a:r>
            <a:r>
              <a:rPr lang="es-ES" sz="1400" dirty="0">
                <a:effectLst/>
                <a:ea typeface="Calibri" panose="020F0502020204030204" pitchFamily="34" charset="0"/>
                <a:cs typeface="Calibri" panose="020F0502020204030204" pitchFamily="34" charset="0"/>
              </a:rPr>
              <a:t>, </a:t>
            </a:r>
            <a:r>
              <a:rPr lang="es-ES" sz="1400" dirty="0" err="1">
                <a:effectLst/>
                <a:ea typeface="Calibri" panose="020F0502020204030204" pitchFamily="34" charset="0"/>
                <a:cs typeface="Calibri" panose="020F0502020204030204" pitchFamily="34" charset="0"/>
              </a:rPr>
              <a:t>d’acord</a:t>
            </a:r>
            <a:r>
              <a:rPr lang="es-ES" sz="1400" dirty="0">
                <a:effectLst/>
                <a:ea typeface="Calibri" panose="020F0502020204030204" pitchFamily="34" charset="0"/>
                <a:cs typeface="Calibri" panose="020F0502020204030204" pitchFamily="34" charset="0"/>
              </a:rPr>
              <a:t> </a:t>
            </a:r>
            <a:r>
              <a:rPr lang="es-ES" sz="1400" dirty="0" err="1">
                <a:effectLst/>
                <a:ea typeface="Calibri" panose="020F0502020204030204" pitchFamily="34" charset="0"/>
                <a:cs typeface="Calibri" panose="020F0502020204030204" pitchFamily="34" charset="0"/>
              </a:rPr>
              <a:t>amb</a:t>
            </a:r>
            <a:r>
              <a:rPr lang="es-ES" sz="1400" dirty="0">
                <a:effectLst/>
                <a:ea typeface="Calibri" panose="020F0502020204030204" pitchFamily="34" charset="0"/>
                <a:cs typeface="Calibri" panose="020F0502020204030204" pitchFamily="34" charset="0"/>
              </a:rPr>
              <a:t> la </a:t>
            </a:r>
            <a:r>
              <a:rPr lang="es-ES" sz="1400" dirty="0" err="1">
                <a:effectLst/>
                <a:ea typeface="Calibri" panose="020F0502020204030204" pitchFamily="34" charset="0"/>
                <a:cs typeface="Calibri" panose="020F0502020204030204" pitchFamily="34" charset="0"/>
              </a:rPr>
              <a:t>llicència</a:t>
            </a:r>
            <a:r>
              <a:rPr lang="es-ES" sz="1400" dirty="0">
                <a:effectLst/>
                <a:ea typeface="Calibri" panose="020F0502020204030204" pitchFamily="34" charset="0"/>
                <a:cs typeface="Calibri" panose="020F0502020204030204" pitchFamily="34" charset="0"/>
              </a:rPr>
              <a:t> de Creative </a:t>
            </a:r>
            <a:r>
              <a:rPr lang="es-ES" sz="1400" dirty="0" err="1">
                <a:effectLst/>
                <a:ea typeface="Calibri" panose="020F0502020204030204" pitchFamily="34" charset="0"/>
                <a:cs typeface="Calibri" panose="020F0502020204030204" pitchFamily="34" charset="0"/>
              </a:rPr>
              <a:t>Commons</a:t>
            </a:r>
            <a:r>
              <a:rPr lang="es-ES" sz="1400" dirty="0">
                <a:effectLst/>
                <a:ea typeface="Calibri" panose="020F0502020204030204" pitchFamily="34" charset="0"/>
                <a:cs typeface="Calibri" panose="020F0502020204030204" pitchFamily="34" charset="0"/>
              </a:rPr>
              <a:t>  </a:t>
            </a:r>
            <a:r>
              <a:rPr lang="es-ES" sz="1400" u="sng" dirty="0">
                <a:solidFill>
                  <a:srgbClr val="0563C1"/>
                </a:solidFill>
                <a:effectLst/>
                <a:ea typeface="Calibri" panose="020F0502020204030204" pitchFamily="34" charset="0"/>
                <a:cs typeface="Times New Roman" panose="02020603050405020304" pitchFamily="18" charset="0"/>
                <a:hlinkClick r:id="rId3"/>
              </a:rPr>
              <a:t>CC BY-NC-SA 3.0  IGO</a:t>
            </a:r>
            <a:r>
              <a:rPr lang="es-ES" sz="1400" dirty="0">
                <a:effectLst/>
                <a:ea typeface="Calibri" panose="020F0502020204030204" pitchFamily="34" charset="0"/>
                <a:cs typeface="Calibri" panose="020F0502020204030204" pitchFamily="34" charset="0"/>
              </a:rPr>
              <a:t>, del </a:t>
            </a:r>
            <a:r>
              <a:rPr lang="es-ES" sz="1400" dirty="0" err="1">
                <a:effectLst/>
                <a:ea typeface="Calibri" panose="020F0502020204030204" pitchFamily="34" charset="0"/>
                <a:cs typeface="Calibri" panose="020F0502020204030204" pitchFamily="34" charset="0"/>
              </a:rPr>
              <a:t>text</a:t>
            </a:r>
            <a:r>
              <a:rPr lang="es-ES" sz="1400" dirty="0">
                <a:effectLst/>
                <a:ea typeface="Calibri" panose="020F0502020204030204" pitchFamily="34" charset="0"/>
                <a:cs typeface="Calibri" panose="020F0502020204030204" pitchFamily="34" charset="0"/>
              </a:rPr>
              <a:t> original de </a:t>
            </a:r>
            <a:r>
              <a:rPr lang="es-ES" sz="1400" dirty="0" err="1">
                <a:effectLst/>
                <a:ea typeface="Calibri" panose="020F0502020204030204" pitchFamily="34" charset="0"/>
                <a:cs typeface="Calibri" panose="020F0502020204030204" pitchFamily="34" charset="0"/>
              </a:rPr>
              <a:t>l’OMS</a:t>
            </a:r>
            <a:r>
              <a:rPr lang="es-ES" sz="1400" dirty="0">
                <a:effectLst/>
                <a:ea typeface="Calibri" panose="020F0502020204030204" pitchFamily="34" charset="0"/>
                <a:cs typeface="Calibri" panose="020F0502020204030204" pitchFamily="34" charset="0"/>
              </a:rPr>
              <a:t> </a:t>
            </a:r>
            <a:r>
              <a:rPr lang="es-ES" sz="1400" dirty="0" err="1">
                <a:effectLst/>
                <a:ea typeface="Calibri" panose="020F0502020204030204" pitchFamily="34" charset="0"/>
                <a:cs typeface="Calibri" panose="020F0502020204030204" pitchFamily="34" charset="0"/>
              </a:rPr>
              <a:t>escrit</a:t>
            </a:r>
            <a:r>
              <a:rPr lang="es-ES" sz="1400" dirty="0">
                <a:effectLst/>
                <a:ea typeface="Calibri" panose="020F0502020204030204" pitchFamily="34" charset="0"/>
                <a:cs typeface="Calibri" panose="020F0502020204030204" pitchFamily="34" charset="0"/>
              </a:rPr>
              <a:t> en </a:t>
            </a:r>
            <a:r>
              <a:rPr lang="es-ES" sz="1400" dirty="0" err="1">
                <a:effectLst/>
                <a:ea typeface="Calibri" panose="020F0502020204030204" pitchFamily="34" charset="0"/>
                <a:cs typeface="Calibri" panose="020F0502020204030204" pitchFamily="34" charset="0"/>
              </a:rPr>
              <a:t>anglès</a:t>
            </a:r>
            <a:r>
              <a:rPr lang="es-AR" sz="1400" dirty="0">
                <a:solidFill>
                  <a:srgbClr val="0E0E0E"/>
                </a:solidFill>
                <a:effectLst/>
                <a:ea typeface="Calibri" panose="020F0502020204030204" pitchFamily="34" charset="0"/>
                <a:cs typeface="Calibri" panose="020F0502020204030204" pitchFamily="34" charset="0"/>
              </a:rPr>
              <a:t>.</a:t>
            </a:r>
            <a:endParaRPr lang="ca-ES" sz="1400" dirty="0">
              <a:effectLst/>
              <a:ea typeface="Calibri" panose="020F0502020204030204" pitchFamily="34" charset="0"/>
              <a:cs typeface="Times New Roman" panose="02020603050405020304" pitchFamily="18" charset="0"/>
            </a:endParaRPr>
          </a:p>
          <a:p>
            <a:r>
              <a:rPr lang="es-AR" sz="1400" dirty="0">
                <a:solidFill>
                  <a:srgbClr val="0E0E0E"/>
                </a:solidFill>
                <a:effectLst/>
                <a:ea typeface="Calibri" panose="020F0502020204030204" pitchFamily="34" charset="0"/>
                <a:cs typeface="Times New Roman" panose="02020603050405020304" pitchFamily="18" charset="0"/>
              </a:rPr>
              <a:t> </a:t>
            </a:r>
            <a:endParaRPr lang="ca-ES" sz="1400" dirty="0">
              <a:effectLst/>
              <a:ea typeface="Calibri" panose="020F0502020204030204" pitchFamily="34" charset="0"/>
              <a:cs typeface="Times New Roman" panose="02020603050405020304" pitchFamily="18" charset="0"/>
            </a:endParaRPr>
          </a:p>
          <a:p>
            <a:pPr>
              <a:spcAft>
                <a:spcPts val="500"/>
              </a:spcAft>
            </a:pPr>
            <a:r>
              <a:rPr lang="ca-ES" sz="1400" dirty="0">
                <a:effectLst/>
                <a:ea typeface="Calibri" panose="020F0502020204030204" pitchFamily="34" charset="0"/>
              </a:rPr>
              <a:t>Aquesta traducció no és obra de de l’OMS, i per tant no es fa responsable del contingut ni de l’exactitud de la traducció</a:t>
            </a:r>
            <a:r>
              <a:rPr lang="es-AR" sz="1400" dirty="0">
                <a:solidFill>
                  <a:srgbClr val="0E0E0E"/>
                </a:solidFill>
                <a:effectLst/>
                <a:ea typeface="Calibri" panose="020F0502020204030204" pitchFamily="34" charset="0"/>
              </a:rPr>
              <a:t>. </a:t>
            </a:r>
            <a:r>
              <a:rPr lang="en-US" sz="1400" dirty="0" err="1">
                <a:solidFill>
                  <a:srgbClr val="0E0E0E"/>
                </a:solidFill>
                <a:effectLst/>
                <a:ea typeface="Calibri" panose="020F0502020204030204" pitchFamily="34" charset="0"/>
              </a:rPr>
              <a:t>L’</a:t>
            </a:r>
            <a:r>
              <a:rPr lang="en-US" sz="1400" dirty="0" err="1">
                <a:solidFill>
                  <a:srgbClr val="222222"/>
                </a:solidFill>
                <a:effectLst/>
                <a:ea typeface="Calibri" panose="020F0502020204030204" pitchFamily="34" charset="0"/>
              </a:rPr>
              <a:t>edició</a:t>
            </a:r>
            <a:r>
              <a:rPr lang="en-US" sz="1400" dirty="0">
                <a:solidFill>
                  <a:srgbClr val="222222"/>
                </a:solidFill>
                <a:effectLst/>
                <a:ea typeface="Calibri" panose="020F0502020204030204" pitchFamily="34" charset="0"/>
              </a:rPr>
              <a:t> </a:t>
            </a:r>
            <a:r>
              <a:rPr lang="en-US" sz="1400" dirty="0">
                <a:solidFill>
                  <a:srgbClr val="0E0E0E"/>
                </a:solidFill>
                <a:effectLst/>
                <a:ea typeface="Calibri" panose="020F0502020204030204" pitchFamily="34" charset="0"/>
              </a:rPr>
              <a:t>original </a:t>
            </a:r>
            <a:r>
              <a:rPr lang="en-US" sz="1400" dirty="0" err="1">
                <a:solidFill>
                  <a:srgbClr val="0E0E0E"/>
                </a:solidFill>
                <a:effectLst/>
                <a:ea typeface="Calibri" panose="020F0502020204030204" pitchFamily="34" charset="0"/>
              </a:rPr>
              <a:t>en</a:t>
            </a:r>
            <a:r>
              <a:rPr lang="en-US" sz="1400" dirty="0">
                <a:solidFill>
                  <a:srgbClr val="0E0E0E"/>
                </a:solidFill>
                <a:effectLst/>
                <a:ea typeface="Calibri" panose="020F0502020204030204" pitchFamily="34" charset="0"/>
              </a:rPr>
              <a:t> </a:t>
            </a:r>
            <a:r>
              <a:rPr lang="en-US" sz="1400" dirty="0" err="1">
                <a:solidFill>
                  <a:srgbClr val="0E0E0E"/>
                </a:solidFill>
                <a:effectLst/>
                <a:ea typeface="Calibri" panose="020F0502020204030204" pitchFamily="34" charset="0"/>
              </a:rPr>
              <a:t>anglès</a:t>
            </a:r>
            <a:r>
              <a:rPr lang="en-US" sz="1400" dirty="0">
                <a:solidFill>
                  <a:srgbClr val="0E0E0E"/>
                </a:solidFill>
                <a:effectLst/>
                <a:ea typeface="Calibri" panose="020F0502020204030204" pitchFamily="34" charset="0"/>
              </a:rPr>
              <a:t> </a:t>
            </a:r>
            <a:r>
              <a:rPr lang="en-US" sz="1400" i="1" dirty="0">
                <a:effectLst/>
                <a:ea typeface="Calibri" panose="020F0502020204030204" pitchFamily="34" charset="0"/>
              </a:rPr>
              <a:t>Peer support groups by and for people with lived experience. WHO </a:t>
            </a:r>
            <a:r>
              <a:rPr lang="en-US" sz="1400" i="1" dirty="0" err="1">
                <a:effectLst/>
                <a:ea typeface="Calibri" panose="020F0502020204030204" pitchFamily="34" charset="0"/>
              </a:rPr>
              <a:t>QualityRights</a:t>
            </a:r>
            <a:r>
              <a:rPr lang="en-US" sz="1400" i="1" dirty="0">
                <a:effectLst/>
                <a:ea typeface="Calibri" panose="020F0502020204030204" pitchFamily="34" charset="0"/>
              </a:rPr>
              <a:t> guidance module. </a:t>
            </a:r>
            <a:r>
              <a:rPr lang="en-US" sz="1400" dirty="0">
                <a:effectLst/>
                <a:ea typeface="Calibri" panose="020F0502020204030204" pitchFamily="34" charset="0"/>
              </a:rPr>
              <a:t>Geneva: World Health Organization; 2019</a:t>
            </a:r>
            <a:r>
              <a:rPr lang="en-US" sz="1400" dirty="0">
                <a:solidFill>
                  <a:srgbClr val="000000"/>
                </a:solidFill>
                <a:effectLst/>
                <a:ea typeface="Calibri" panose="020F0502020204030204" pitchFamily="34" charset="0"/>
              </a:rPr>
              <a:t> </a:t>
            </a:r>
            <a:r>
              <a:rPr lang="ca-ES" sz="1400" dirty="0">
                <a:effectLst/>
                <a:ea typeface="Calibri" panose="020F0502020204030204" pitchFamily="34" charset="0"/>
              </a:rPr>
              <a:t>és el text autèntic i vinculant</a:t>
            </a:r>
            <a:r>
              <a:rPr lang="en-US" sz="1400" dirty="0">
                <a:solidFill>
                  <a:srgbClr val="222222"/>
                </a:solidFill>
                <a:effectLst/>
                <a:ea typeface="Calibri" panose="020F0502020204030204" pitchFamily="34" charset="0"/>
              </a:rPr>
              <a:t>.</a:t>
            </a:r>
            <a:endParaRPr lang="ca-ES" sz="1400" dirty="0">
              <a:effectLst/>
              <a:ea typeface="Calibri" panose="020F0502020204030204" pitchFamily="34" charset="0"/>
            </a:endParaRPr>
          </a:p>
          <a:p>
            <a:r>
              <a:rPr lang="en-US" sz="1400" dirty="0">
                <a:effectLst/>
                <a:ea typeface="Calibri" panose="020F0502020204030204" pitchFamily="34" charset="0"/>
                <a:cs typeface="Times New Roman" panose="02020603050405020304" pitchFamily="18" charset="0"/>
              </a:rPr>
              <a:t> </a:t>
            </a:r>
            <a:endParaRPr lang="ca-ES" sz="1400" dirty="0">
              <a:effectLst/>
              <a:ea typeface="Calibri" panose="020F0502020204030204" pitchFamily="34" charset="0"/>
              <a:cs typeface="Times New Roman" panose="02020603050405020304" pitchFamily="18" charset="0"/>
            </a:endParaRPr>
          </a:p>
          <a:p>
            <a:r>
              <a:rPr lang="es-ES" sz="1400" b="1" dirty="0">
                <a:effectLst/>
                <a:ea typeface="Calibri" panose="020F0502020204030204" pitchFamily="34" charset="0"/>
                <a:cs typeface="Times New Roman" panose="02020603050405020304" pitchFamily="18" charset="0"/>
              </a:rPr>
              <a:t>Edita: </a:t>
            </a:r>
            <a:endParaRPr lang="ca-ES" sz="1400" dirty="0">
              <a:effectLst/>
              <a:ea typeface="Calibri" panose="020F0502020204030204" pitchFamily="34" charset="0"/>
              <a:cs typeface="Times New Roman" panose="02020603050405020304" pitchFamily="18" charset="0"/>
            </a:endParaRPr>
          </a:p>
          <a:p>
            <a:r>
              <a:rPr lang="es-ES" sz="1400" dirty="0">
                <a:effectLst/>
                <a:ea typeface="Calibri" panose="020F0502020204030204" pitchFamily="34" charset="0"/>
                <a:cs typeface="Times New Roman" panose="02020603050405020304" pitchFamily="18" charset="0"/>
              </a:rPr>
              <a:t>Pacte Nacional de Salut Mental. Generalitat de Catalunya.</a:t>
            </a:r>
            <a:endParaRPr lang="ca-ES" sz="1400" dirty="0">
              <a:effectLst/>
              <a:ea typeface="Calibri" panose="020F0502020204030204" pitchFamily="34" charset="0"/>
              <a:cs typeface="Times New Roman" panose="02020603050405020304" pitchFamily="18" charset="0"/>
            </a:endParaRPr>
          </a:p>
          <a:p>
            <a:r>
              <a:rPr lang="es-ES" sz="1400" dirty="0">
                <a:effectLst/>
                <a:ea typeface="Calibri" panose="020F0502020204030204" pitchFamily="34" charset="0"/>
                <a:cs typeface="Times New Roman" panose="02020603050405020304" pitchFamily="18" charset="0"/>
              </a:rPr>
              <a:t> </a:t>
            </a:r>
            <a:endParaRPr lang="ca-ES" sz="1400" dirty="0">
              <a:effectLst/>
              <a:ea typeface="Calibri" panose="020F0502020204030204" pitchFamily="34" charset="0"/>
              <a:cs typeface="Times New Roman" panose="02020603050405020304" pitchFamily="18" charset="0"/>
            </a:endParaRPr>
          </a:p>
          <a:p>
            <a:r>
              <a:rPr lang="es-ES" sz="1400" b="1" dirty="0" err="1">
                <a:effectLst/>
                <a:ea typeface="Calibri" panose="020F0502020204030204" pitchFamily="34" charset="0"/>
                <a:cs typeface="Times New Roman" panose="02020603050405020304" pitchFamily="18" charset="0"/>
              </a:rPr>
              <a:t>Traducció</a:t>
            </a:r>
            <a:r>
              <a:rPr lang="es-ES" sz="1400" b="1" dirty="0">
                <a:effectLst/>
                <a:ea typeface="Calibri" panose="020F0502020204030204" pitchFamily="34" charset="0"/>
                <a:cs typeface="Times New Roman" panose="02020603050405020304" pitchFamily="18" charset="0"/>
              </a:rPr>
              <a:t>: </a:t>
            </a:r>
            <a:endParaRPr lang="ca-ES" sz="1400" dirty="0">
              <a:effectLst/>
              <a:ea typeface="Calibri" panose="020F0502020204030204" pitchFamily="34" charset="0"/>
              <a:cs typeface="Times New Roman" panose="02020603050405020304" pitchFamily="18" charset="0"/>
            </a:endParaRPr>
          </a:p>
          <a:p>
            <a:r>
              <a:rPr lang="es-ES" sz="1400" dirty="0" err="1">
                <a:effectLst/>
                <a:ea typeface="Calibri" panose="020F0502020204030204" pitchFamily="34" charset="0"/>
                <a:cs typeface="Times New Roman" panose="02020603050405020304" pitchFamily="18" charset="0"/>
              </a:rPr>
              <a:t>Servei</a:t>
            </a:r>
            <a:r>
              <a:rPr lang="es-ES" sz="1400" dirty="0">
                <a:effectLst/>
                <a:ea typeface="Calibri" panose="020F0502020204030204" pitchFamily="34" charset="0"/>
                <a:cs typeface="Times New Roman" panose="02020603050405020304" pitchFamily="18" charset="0"/>
              </a:rPr>
              <a:t> de </a:t>
            </a:r>
            <a:r>
              <a:rPr lang="es-ES" sz="1400" dirty="0" err="1">
                <a:effectLst/>
                <a:ea typeface="Calibri" panose="020F0502020204030204" pitchFamily="34" charset="0"/>
                <a:cs typeface="Times New Roman" panose="02020603050405020304" pitchFamily="18" charset="0"/>
              </a:rPr>
              <a:t>Planificació</a:t>
            </a:r>
            <a:r>
              <a:rPr lang="es-ES" sz="1400" dirty="0">
                <a:effectLst/>
                <a:ea typeface="Calibri" panose="020F0502020204030204" pitchFamily="34" charset="0"/>
                <a:cs typeface="Times New Roman" panose="02020603050405020304" pitchFamily="18" charset="0"/>
              </a:rPr>
              <a:t> Lingüística del </a:t>
            </a:r>
            <a:r>
              <a:rPr lang="es-ES" sz="1400" dirty="0" err="1">
                <a:effectLst/>
                <a:ea typeface="Calibri" panose="020F0502020204030204" pitchFamily="34" charset="0"/>
                <a:cs typeface="Times New Roman" panose="02020603050405020304" pitchFamily="18" charset="0"/>
              </a:rPr>
              <a:t>Departament</a:t>
            </a:r>
            <a:r>
              <a:rPr lang="es-ES" sz="1400" dirty="0">
                <a:effectLst/>
                <a:ea typeface="Calibri" panose="020F0502020204030204" pitchFamily="34" charset="0"/>
                <a:cs typeface="Times New Roman" panose="02020603050405020304" pitchFamily="18" charset="0"/>
              </a:rPr>
              <a:t> de Salut.</a:t>
            </a:r>
            <a:endParaRPr lang="ca-ES" sz="1400" dirty="0">
              <a:effectLst/>
              <a:ea typeface="Calibri" panose="020F0502020204030204" pitchFamily="34" charset="0"/>
              <a:cs typeface="Times New Roman" panose="02020603050405020304" pitchFamily="18" charset="0"/>
            </a:endParaRPr>
          </a:p>
          <a:p>
            <a:r>
              <a:rPr lang="es-ES" sz="1400" dirty="0">
                <a:effectLst/>
                <a:ea typeface="Calibri" panose="020F0502020204030204" pitchFamily="34" charset="0"/>
                <a:cs typeface="Times New Roman" panose="02020603050405020304" pitchFamily="18" charset="0"/>
              </a:rPr>
              <a:t> </a:t>
            </a:r>
            <a:endParaRPr lang="ca-ES" sz="1400" dirty="0">
              <a:effectLst/>
              <a:ea typeface="Calibri" panose="020F0502020204030204" pitchFamily="34" charset="0"/>
              <a:cs typeface="Times New Roman" panose="02020603050405020304" pitchFamily="18" charset="0"/>
            </a:endParaRPr>
          </a:p>
          <a:p>
            <a:r>
              <a:rPr lang="es-ES" sz="1400" b="1" dirty="0">
                <a:effectLst/>
                <a:ea typeface="Calibri" panose="020F0502020204030204" pitchFamily="34" charset="0"/>
                <a:cs typeface="Times New Roman" panose="02020603050405020304" pitchFamily="18" charset="0"/>
              </a:rPr>
              <a:t>Primera </a:t>
            </a:r>
            <a:r>
              <a:rPr lang="es-ES" sz="1400" b="1" dirty="0" err="1">
                <a:effectLst/>
                <a:ea typeface="Calibri" panose="020F0502020204030204" pitchFamily="34" charset="0"/>
                <a:cs typeface="Times New Roman" panose="02020603050405020304" pitchFamily="18" charset="0"/>
              </a:rPr>
              <a:t>edició</a:t>
            </a:r>
            <a:r>
              <a:rPr lang="es-ES" sz="1400" b="1" dirty="0">
                <a:effectLst/>
                <a:ea typeface="Calibri" panose="020F0502020204030204" pitchFamily="34" charset="0"/>
                <a:cs typeface="Times New Roman" panose="02020603050405020304" pitchFamily="18" charset="0"/>
              </a:rPr>
              <a:t>: </a:t>
            </a:r>
            <a:endParaRPr lang="ca-ES" sz="1400" dirty="0">
              <a:effectLst/>
              <a:ea typeface="Calibri" panose="020F0502020204030204" pitchFamily="34" charset="0"/>
              <a:cs typeface="Times New Roman" panose="02020603050405020304" pitchFamily="18" charset="0"/>
            </a:endParaRPr>
          </a:p>
          <a:p>
            <a:r>
              <a:rPr lang="es-ES" sz="1400" dirty="0">
                <a:effectLst/>
                <a:ea typeface="Calibri" panose="020F0502020204030204" pitchFamily="34" charset="0"/>
                <a:cs typeface="Times New Roman" panose="02020603050405020304" pitchFamily="18" charset="0"/>
              </a:rPr>
              <a:t>Octubre de 2022</a:t>
            </a:r>
            <a:endParaRPr lang="ca-ES" sz="1400" dirty="0">
              <a:effectLst/>
              <a:ea typeface="Calibri" panose="020F0502020204030204" pitchFamily="34" charset="0"/>
              <a:cs typeface="Times New Roman" panose="02020603050405020304" pitchFamily="18" charset="0"/>
            </a:endParaRPr>
          </a:p>
          <a:p>
            <a:pPr algn="just" fontAlgn="base"/>
            <a:r>
              <a:rPr lang="en-GB" sz="1400" dirty="0">
                <a:ea typeface="Times New Roman" panose="02020603050405020304" pitchFamily="18" charset="0"/>
                <a:cs typeface="Calibri" panose="020F0502020204030204" pitchFamily="34" charset="0"/>
              </a:rPr>
              <a:t> </a:t>
            </a:r>
          </a:p>
          <a:p>
            <a:r>
              <a:rPr lang="es-ES" sz="1400" dirty="0">
                <a:latin typeface="Calibri Light" panose="020F0302020204030204" pitchFamily="34" charset="0"/>
                <a:cs typeface="Calibri Light" panose="020F0302020204030204" pitchFamily="34" charset="0"/>
              </a:rPr>
              <a:t>La </a:t>
            </a:r>
            <a:r>
              <a:rPr lang="es-ES" sz="1400" dirty="0" err="1">
                <a:latin typeface="Calibri Light" panose="020F0302020204030204" pitchFamily="34" charset="0"/>
                <a:cs typeface="Calibri Light" panose="020F0302020204030204" pitchFamily="34" charset="0"/>
              </a:rPr>
              <a:t>guia</a:t>
            </a:r>
            <a:r>
              <a:rPr lang="es-ES" sz="1400" dirty="0">
                <a:latin typeface="Calibri Light" panose="020F0302020204030204" pitchFamily="34" charset="0"/>
                <a:cs typeface="Calibri Light" panose="020F0302020204030204" pitchFamily="34" charset="0"/>
              </a:rPr>
              <a:t> del </a:t>
            </a:r>
            <a:r>
              <a:rPr lang="es-ES" sz="1400" dirty="0" err="1">
                <a:latin typeface="Calibri Light" panose="020F0302020204030204" pitchFamily="34" charset="0"/>
                <a:cs typeface="Calibri Light" panose="020F0302020204030204" pitchFamily="34" charset="0"/>
              </a:rPr>
              <a:t>curs</a:t>
            </a:r>
            <a:r>
              <a:rPr lang="es-ES" sz="1400" dirty="0">
                <a:latin typeface="Calibri Light" panose="020F0302020204030204" pitchFamily="34" charset="0"/>
                <a:cs typeface="Calibri Light" panose="020F0302020204030204" pitchFamily="34" charset="0"/>
              </a:rPr>
              <a:t> </a:t>
            </a:r>
            <a:r>
              <a:rPr lang="es-ES" sz="1400" dirty="0" err="1">
                <a:latin typeface="Calibri Light" panose="020F0302020204030204" pitchFamily="34" charset="0"/>
                <a:cs typeface="Calibri Light" panose="020F0302020204030204" pitchFamily="34" charset="0"/>
              </a:rPr>
              <a:t>està</a:t>
            </a:r>
            <a:r>
              <a:rPr lang="es-ES" sz="1400" dirty="0">
                <a:latin typeface="Calibri Light" panose="020F0302020204030204" pitchFamily="34" charset="0"/>
                <a:cs typeface="Calibri Light" panose="020F0302020204030204" pitchFamily="34" charset="0"/>
              </a:rPr>
              <a:t> disponible aquí: https://supportgirona.cat/quality-rights</a:t>
            </a:r>
          </a:p>
          <a:p>
            <a:pPr>
              <a:lnSpc>
                <a:spcPct val="115000"/>
              </a:lnSpc>
            </a:pPr>
            <a:endParaRPr lang="en-GB" sz="1400" b="1" dirty="0">
              <a:latin typeface="Calibri Light" panose="020F0302020204030204" pitchFamily="34" charset="0"/>
              <a:ea typeface="SimSun" panose="02010600030101010101" pitchFamily="2" charset="-122"/>
              <a:cs typeface="Calibri Light" panose="020F0302020204030204" pitchFamily="34" charset="0"/>
            </a:endParaRPr>
          </a:p>
          <a:p>
            <a:pPr>
              <a:lnSpc>
                <a:spcPct val="115000"/>
              </a:lnSpc>
            </a:pPr>
            <a:r>
              <a:rPr lang="en-GB" sz="1400" dirty="0" err="1">
                <a:latin typeface="Calibri Light" panose="020F0302020204030204" pitchFamily="34" charset="0"/>
                <a:ea typeface="SimSun" panose="02010600030101010101" pitchFamily="2" charset="-122"/>
                <a:cs typeface="Calibri Light" panose="020F0302020204030204" pitchFamily="34" charset="0"/>
              </a:rPr>
              <a:t>Foto</a:t>
            </a:r>
            <a:r>
              <a:rPr lang="en-GB" sz="1400" dirty="0">
                <a:latin typeface="Calibri Light" panose="020F0302020204030204" pitchFamily="34" charset="0"/>
                <a:ea typeface="SimSun" panose="02010600030101010101" pitchFamily="2" charset="-122"/>
                <a:cs typeface="Calibri Light" panose="020F0302020204030204" pitchFamily="34" charset="0"/>
              </a:rPr>
              <a:t> de </a:t>
            </a:r>
            <a:r>
              <a:rPr lang="en-GB" sz="1400" dirty="0" err="1">
                <a:latin typeface="Calibri Light" panose="020F0302020204030204" pitchFamily="34" charset="0"/>
                <a:ea typeface="SimSun" panose="02010600030101010101" pitchFamily="2" charset="-122"/>
                <a:cs typeface="Calibri Light" panose="020F0302020204030204" pitchFamily="34" charset="0"/>
              </a:rPr>
              <a:t>portada</a:t>
            </a:r>
            <a:r>
              <a:rPr lang="en-GB" sz="1400" dirty="0">
                <a:latin typeface="Calibri Light" panose="020F0302020204030204" pitchFamily="34" charset="0"/>
                <a:ea typeface="SimSun" panose="02010600030101010101" pitchFamily="2" charset="-122"/>
                <a:cs typeface="Calibri Light" panose="020F0302020204030204" pitchFamily="34" charset="0"/>
              </a:rPr>
              <a:t>. UN Photo/Shehzad Noorani</a:t>
            </a:r>
          </a:p>
          <a:p>
            <a:pPr>
              <a:lnSpc>
                <a:spcPct val="115000"/>
              </a:lnSpc>
            </a:pPr>
            <a:endParaRPr lang="en-US" sz="1400" dirty="0">
              <a:ea typeface="Times New Roman" panose="02020603050405020304" pitchFamily="18" charset="0"/>
              <a:cs typeface="Calibri" panose="020F0502020204030204" pitchFamily="34" charset="0"/>
            </a:endParaRPr>
          </a:p>
          <a:p>
            <a:pPr algn="just">
              <a:lnSpc>
                <a:spcPct val="113000"/>
              </a:lnSpc>
            </a:pPr>
            <a:r>
              <a:rPr lang="en-CA" sz="1400" dirty="0">
                <a:ea typeface="SimSun" panose="02010600030101010101" pitchFamily="2" charset="-122"/>
                <a:cs typeface="Calibri" panose="020F0502020204030204" pitchFamily="34" charset="0"/>
              </a:rPr>
              <a:t> </a:t>
            </a:r>
            <a:endParaRPr lang="en-US" sz="1400" dirty="0"/>
          </a:p>
        </p:txBody>
      </p:sp>
      <p:pic>
        <p:nvPicPr>
          <p:cNvPr id="2" name="Imagen 1">
            <a:extLst>
              <a:ext uri="{FF2B5EF4-FFF2-40B4-BE49-F238E27FC236}">
                <a16:creationId xmlns:a16="http://schemas.microsoft.com/office/drawing/2014/main" id="{2DD1A432-1ABF-C4FD-14F4-A564134A5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01" y="1052511"/>
            <a:ext cx="1029335" cy="363855"/>
          </a:xfrm>
          <a:prstGeom prst="rect">
            <a:avLst/>
          </a:prstGeom>
        </p:spPr>
      </p:pic>
      <p:sp>
        <p:nvSpPr>
          <p:cNvPr id="4" name="QuadreDeText 3">
            <a:extLst>
              <a:ext uri="{FF2B5EF4-FFF2-40B4-BE49-F238E27FC236}">
                <a16:creationId xmlns:a16="http://schemas.microsoft.com/office/drawing/2014/main" id="{994E652A-F7D6-B14D-116C-6115A7FC761A}"/>
              </a:ext>
            </a:extLst>
          </p:cNvPr>
          <p:cNvSpPr txBox="1"/>
          <p:nvPr/>
        </p:nvSpPr>
        <p:spPr>
          <a:xfrm>
            <a:off x="261257" y="26632"/>
            <a:ext cx="6096000" cy="584775"/>
          </a:xfrm>
          <a:prstGeom prst="rect">
            <a:avLst/>
          </a:prstGeom>
          <a:noFill/>
        </p:spPr>
        <p:txBody>
          <a:bodyPr wrap="square">
            <a:spAutoFit/>
          </a:bodyPr>
          <a:lstStyle/>
          <a:p>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400" b="1" dirty="0">
                <a:effectLst/>
                <a:latin typeface="Calibri" panose="020F0502020204030204" pitchFamily="34" charset="0"/>
                <a:ea typeface="Calibri" panose="020F0502020204030204" pitchFamily="34" charset="0"/>
                <a:cs typeface="Times New Roman" panose="02020603050405020304" pitchFamily="18" charset="0"/>
              </a:rPr>
              <a:t>2022, </a:t>
            </a:r>
            <a:r>
              <a:rPr lang="es-ES" sz="1400" dirty="0">
                <a:effectLst/>
                <a:latin typeface="Calibri" panose="020F0502020204030204" pitchFamily="34" charset="0"/>
                <a:ea typeface="Calibri" panose="020F0502020204030204" pitchFamily="34" charset="0"/>
                <a:cs typeface="Times New Roman" panose="02020603050405020304" pitchFamily="18" charset="0"/>
              </a:rPr>
              <a:t>©</a:t>
            </a:r>
            <a:r>
              <a:rPr lang="es-ES" sz="1400" b="1" dirty="0">
                <a:effectLst/>
                <a:latin typeface="Calibri" panose="020F0502020204030204" pitchFamily="34" charset="0"/>
                <a:ea typeface="Calibri" panose="020F0502020204030204" pitchFamily="34" charset="0"/>
                <a:cs typeface="Times New Roman" panose="02020603050405020304" pitchFamily="18" charset="0"/>
              </a:rPr>
              <a:t>Generalitat de Catalunya</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88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980B133-C0DE-974D-80B4-0128D7C9E0BB}"/>
              </a:ext>
            </a:extLst>
          </p:cNvPr>
          <p:cNvSpPr>
            <a:spLocks noGrp="1"/>
          </p:cNvSpPr>
          <p:nvPr>
            <p:ph type="body" sz="quarter" idx="13"/>
          </p:nvPr>
        </p:nvSpPr>
        <p:spPr>
          <a:xfrm>
            <a:off x="267629" y="946613"/>
            <a:ext cx="11413978" cy="714235"/>
          </a:xfrm>
        </p:spPr>
        <p:txBody>
          <a:bodyPr/>
          <a:lstStyle/>
          <a:p>
            <a:pPr indent="0" defTabSz="0">
              <a:lnSpc>
                <a:spcPct val="100000"/>
              </a:lnSpc>
            </a:pPr>
            <a:r>
              <a:rPr lang="es-ES" dirty="0"/>
              <a:t> </a:t>
            </a:r>
            <a:r>
              <a:rPr lang="ca-ES" dirty="0"/>
              <a:t>Membres de Maitri, un grup de suport entre iguals dirigit per persones amb discapacitat psicosocial i adreçat a aquestes persones, Índia</a:t>
            </a:r>
            <a:endParaRPr lang="x-none"/>
          </a:p>
        </p:txBody>
      </p:sp>
      <p:sp>
        <p:nvSpPr>
          <p:cNvPr id="3" name="Content Placeholder 2">
            <a:extLst>
              <a:ext uri="{FF2B5EF4-FFF2-40B4-BE49-F238E27FC236}">
                <a16:creationId xmlns:a16="http://schemas.microsoft.com/office/drawing/2014/main" id="{8311962D-CF3B-42BF-8613-7289EB2BCC1A}"/>
              </a:ext>
            </a:extLst>
          </p:cNvPr>
          <p:cNvSpPr>
            <a:spLocks noGrp="1"/>
          </p:cNvSpPr>
          <p:nvPr>
            <p:ph sz="quarter" idx="14"/>
          </p:nvPr>
        </p:nvSpPr>
        <p:spPr>
          <a:xfrm>
            <a:off x="529498" y="2070494"/>
            <a:ext cx="11174412" cy="2246326"/>
          </a:xfrm>
          <a:solidFill>
            <a:srgbClr val="D1EEFC"/>
          </a:solidFill>
        </p:spPr>
        <p:txBody>
          <a:bodyPr>
            <a:normAutofit/>
          </a:bodyPr>
          <a:lstStyle/>
          <a:p>
            <a:pPr marL="0" indent="0" algn="just">
              <a:buNone/>
            </a:pPr>
            <a:r>
              <a:rPr lang="es-ES" sz="2000" dirty="0"/>
              <a:t>«Des que </a:t>
            </a:r>
            <a:r>
              <a:rPr lang="es-ES" sz="2000" dirty="0" err="1"/>
              <a:t>vaig</a:t>
            </a:r>
            <a:r>
              <a:rPr lang="es-ES" sz="2000" dirty="0"/>
              <a:t> </a:t>
            </a:r>
            <a:r>
              <a:rPr lang="es-ES" sz="2000" dirty="0" err="1"/>
              <a:t>començar</a:t>
            </a:r>
            <a:r>
              <a:rPr lang="es-ES" sz="2000" dirty="0"/>
              <a:t> a </a:t>
            </a:r>
            <a:r>
              <a:rPr lang="es-ES" sz="2000" dirty="0" err="1"/>
              <a:t>expressar</a:t>
            </a:r>
            <a:r>
              <a:rPr lang="es-ES" sz="2000" dirty="0"/>
              <a:t> les </a:t>
            </a:r>
            <a:r>
              <a:rPr lang="es-ES" sz="2000" dirty="0" err="1"/>
              <a:t>meves</a:t>
            </a:r>
            <a:r>
              <a:rPr lang="es-ES" sz="2000" dirty="0"/>
              <a:t> </a:t>
            </a:r>
            <a:r>
              <a:rPr lang="es-ES" sz="2000" dirty="0" err="1"/>
              <a:t>necessitats</a:t>
            </a:r>
            <a:r>
              <a:rPr lang="es-ES" sz="2000" dirty="0"/>
              <a:t> i </a:t>
            </a:r>
            <a:r>
              <a:rPr lang="es-ES" sz="2000" dirty="0" err="1"/>
              <a:t>desitjos</a:t>
            </a:r>
            <a:r>
              <a:rPr lang="es-ES" sz="2000" dirty="0"/>
              <a:t> </a:t>
            </a:r>
            <a:r>
              <a:rPr lang="es-ES" sz="2000" dirty="0" err="1"/>
              <a:t>als</a:t>
            </a:r>
            <a:r>
              <a:rPr lang="es-ES" sz="2000" dirty="0"/>
              <a:t> </a:t>
            </a:r>
            <a:r>
              <a:rPr lang="es-ES" sz="2000" dirty="0" err="1"/>
              <a:t>meus</a:t>
            </a:r>
            <a:r>
              <a:rPr lang="es-ES" sz="2000" dirty="0"/>
              <a:t> </a:t>
            </a:r>
            <a:r>
              <a:rPr lang="es-ES" sz="2000" dirty="0" err="1"/>
              <a:t>iguals</a:t>
            </a:r>
            <a:r>
              <a:rPr lang="es-ES" sz="2000" dirty="0"/>
              <a:t> del </a:t>
            </a:r>
            <a:r>
              <a:rPr lang="es-ES" sz="2000" dirty="0" err="1"/>
              <a:t>grup</a:t>
            </a:r>
            <a:r>
              <a:rPr lang="es-ES" sz="2000" dirty="0"/>
              <a:t> </a:t>
            </a:r>
            <a:r>
              <a:rPr lang="es-ES" sz="2000" dirty="0" err="1"/>
              <a:t>Maitri</a:t>
            </a:r>
            <a:r>
              <a:rPr lang="es-ES" sz="2000" dirty="0"/>
              <a:t> </a:t>
            </a:r>
            <a:r>
              <a:rPr lang="es-ES" sz="2000" dirty="0" err="1"/>
              <a:t>m’he</a:t>
            </a:r>
            <a:r>
              <a:rPr lang="es-ES" sz="2000" dirty="0"/>
              <a:t> </a:t>
            </a:r>
            <a:r>
              <a:rPr lang="es-ES" sz="2000" dirty="0" err="1"/>
              <a:t>adonat</a:t>
            </a:r>
            <a:r>
              <a:rPr lang="es-ES" sz="2000" dirty="0"/>
              <a:t> que </a:t>
            </a:r>
            <a:r>
              <a:rPr lang="es-ES" sz="2000" dirty="0" err="1"/>
              <a:t>estic</a:t>
            </a:r>
            <a:r>
              <a:rPr lang="es-ES" sz="2000" dirty="0"/>
              <a:t> </a:t>
            </a:r>
            <a:r>
              <a:rPr lang="es-ES" sz="2000" dirty="0" err="1"/>
              <a:t>més</a:t>
            </a:r>
            <a:r>
              <a:rPr lang="es-ES" sz="2000" dirty="0"/>
              <a:t> </a:t>
            </a:r>
            <a:r>
              <a:rPr lang="es-ES" sz="2000" dirty="0" err="1"/>
              <a:t>obert</a:t>
            </a:r>
            <a:r>
              <a:rPr lang="es-ES" sz="2000" dirty="0"/>
              <a:t> a </a:t>
            </a:r>
            <a:r>
              <a:rPr lang="es-ES" sz="2000" dirty="0" err="1"/>
              <a:t>nous</a:t>
            </a:r>
            <a:r>
              <a:rPr lang="es-ES" sz="2000" dirty="0"/>
              <a:t> </a:t>
            </a:r>
            <a:r>
              <a:rPr lang="es-ES" sz="2000" dirty="0" err="1"/>
              <a:t>canvis</a:t>
            </a:r>
            <a:r>
              <a:rPr lang="es-ES" sz="2000" dirty="0"/>
              <a:t> i reptes que en el </a:t>
            </a:r>
            <a:r>
              <a:rPr lang="es-ES" sz="2000" dirty="0" err="1"/>
              <a:t>passat</a:t>
            </a:r>
            <a:r>
              <a:rPr lang="es-ES" sz="2000" dirty="0"/>
              <a:t> no </a:t>
            </a:r>
            <a:r>
              <a:rPr lang="es-ES" sz="2000" dirty="0" err="1"/>
              <a:t>hagués</a:t>
            </a:r>
            <a:r>
              <a:rPr lang="es-ES" sz="2000" dirty="0"/>
              <a:t> </a:t>
            </a:r>
            <a:r>
              <a:rPr lang="es-ES" sz="2000" dirty="0" err="1"/>
              <a:t>estat</a:t>
            </a:r>
            <a:r>
              <a:rPr lang="es-ES" sz="2000" dirty="0"/>
              <a:t> </a:t>
            </a:r>
            <a:r>
              <a:rPr lang="es-ES" sz="2000" dirty="0" err="1"/>
              <a:t>capaç</a:t>
            </a:r>
            <a:r>
              <a:rPr lang="es-ES" sz="2000" dirty="0"/>
              <a:t> </a:t>
            </a:r>
            <a:r>
              <a:rPr lang="es-ES" sz="2000" dirty="0" err="1"/>
              <a:t>d’afrontar</a:t>
            </a:r>
            <a:r>
              <a:rPr lang="es-ES" sz="2000" dirty="0"/>
              <a:t>. Ara </a:t>
            </a:r>
            <a:r>
              <a:rPr lang="es-ES" sz="2000" dirty="0" err="1"/>
              <a:t>demano</a:t>
            </a:r>
            <a:r>
              <a:rPr lang="es-ES" sz="2000" dirty="0"/>
              <a:t> </a:t>
            </a:r>
            <a:r>
              <a:rPr lang="es-ES" sz="2000" dirty="0" err="1"/>
              <a:t>ajuda</a:t>
            </a:r>
            <a:r>
              <a:rPr lang="es-ES" sz="2000" dirty="0"/>
              <a:t> </a:t>
            </a:r>
            <a:r>
              <a:rPr lang="es-ES" sz="2000" dirty="0" err="1"/>
              <a:t>quan</a:t>
            </a:r>
            <a:r>
              <a:rPr lang="es-ES" sz="2000" dirty="0"/>
              <a:t> la </a:t>
            </a:r>
            <a:r>
              <a:rPr lang="es-ES" sz="2000" dirty="0" err="1"/>
              <a:t>necessito</a:t>
            </a:r>
            <a:r>
              <a:rPr lang="es-ES" sz="2000" dirty="0"/>
              <a:t>... El </a:t>
            </a:r>
            <a:r>
              <a:rPr lang="es-ES" sz="2000" dirty="0" err="1"/>
              <a:t>grup</a:t>
            </a:r>
            <a:r>
              <a:rPr lang="es-ES" sz="2000" dirty="0"/>
              <a:t> </a:t>
            </a:r>
            <a:r>
              <a:rPr lang="es-ES" sz="2000" dirty="0" err="1"/>
              <a:t>Maitri</a:t>
            </a:r>
            <a:r>
              <a:rPr lang="es-ES" sz="2000" dirty="0"/>
              <a:t> </a:t>
            </a:r>
            <a:r>
              <a:rPr lang="es-ES" sz="2000" dirty="0" err="1"/>
              <a:t>m’ha</a:t>
            </a:r>
            <a:r>
              <a:rPr lang="es-ES" sz="2000" dirty="0"/>
              <a:t> </a:t>
            </a:r>
            <a:r>
              <a:rPr lang="es-ES" sz="2000" dirty="0" err="1"/>
              <a:t>motivat</a:t>
            </a:r>
            <a:r>
              <a:rPr lang="es-ES" sz="2000" dirty="0"/>
              <a:t> a </a:t>
            </a:r>
            <a:r>
              <a:rPr lang="es-ES" sz="2000" dirty="0" err="1"/>
              <a:t>entendre</a:t>
            </a:r>
            <a:r>
              <a:rPr lang="es-ES" sz="2000" dirty="0"/>
              <a:t> el </a:t>
            </a:r>
            <a:r>
              <a:rPr lang="es-ES" sz="2000" dirty="0" err="1"/>
              <a:t>meu</a:t>
            </a:r>
            <a:r>
              <a:rPr lang="es-ES" sz="2000" dirty="0"/>
              <a:t> </a:t>
            </a:r>
            <a:r>
              <a:rPr lang="es-ES" sz="2000" dirty="0" err="1"/>
              <a:t>dret</a:t>
            </a:r>
            <a:r>
              <a:rPr lang="es-ES" sz="2000" dirty="0"/>
              <a:t> a </a:t>
            </a:r>
            <a:r>
              <a:rPr lang="es-ES" sz="2000" dirty="0" err="1"/>
              <a:t>romandre</a:t>
            </a:r>
            <a:r>
              <a:rPr lang="es-ES" sz="2000" dirty="0"/>
              <a:t> a la </a:t>
            </a:r>
            <a:r>
              <a:rPr lang="es-ES" sz="2000" dirty="0" err="1"/>
              <a:t>comunitat</a:t>
            </a:r>
            <a:r>
              <a:rPr lang="es-ES" sz="2000" dirty="0"/>
              <a:t>. I també he </a:t>
            </a:r>
            <a:r>
              <a:rPr lang="es-ES" sz="2000" dirty="0" err="1"/>
              <a:t>après</a:t>
            </a:r>
            <a:r>
              <a:rPr lang="es-ES" sz="2000" dirty="0"/>
              <a:t> a </a:t>
            </a:r>
            <a:r>
              <a:rPr lang="es-ES" sz="2000" dirty="0" err="1"/>
              <a:t>demanar</a:t>
            </a:r>
            <a:r>
              <a:rPr lang="es-ES" sz="2000" dirty="0"/>
              <a:t> el que </a:t>
            </a:r>
            <a:r>
              <a:rPr lang="es-ES" sz="2000" dirty="0" err="1"/>
              <a:t>necessito</a:t>
            </a:r>
            <a:r>
              <a:rPr lang="es-ES" sz="2000" dirty="0"/>
              <a:t> </a:t>
            </a:r>
            <a:r>
              <a:rPr lang="es-ES" sz="2000" dirty="0" err="1"/>
              <a:t>perquè</a:t>
            </a:r>
            <a:r>
              <a:rPr lang="es-ES" sz="2000" dirty="0"/>
              <a:t> considero que </a:t>
            </a:r>
            <a:r>
              <a:rPr lang="es-ES" sz="2000" dirty="0" err="1"/>
              <a:t>és</a:t>
            </a:r>
            <a:r>
              <a:rPr lang="es-ES" sz="2000" dirty="0"/>
              <a:t> un </a:t>
            </a:r>
            <a:r>
              <a:rPr lang="es-ES" sz="2000" dirty="0" err="1"/>
              <a:t>dret</a:t>
            </a:r>
            <a:r>
              <a:rPr lang="es-ES" sz="2000" dirty="0"/>
              <a:t> </a:t>
            </a:r>
            <a:r>
              <a:rPr lang="es-ES" sz="2000" dirty="0" err="1"/>
              <a:t>tenir-ho</a:t>
            </a:r>
            <a:r>
              <a:rPr lang="es-ES" sz="2000" dirty="0"/>
              <a:t>.» </a:t>
            </a:r>
          </a:p>
          <a:p>
            <a:pPr marL="0" indent="0" algn="just">
              <a:buNone/>
            </a:pPr>
            <a:r>
              <a:rPr lang="es-ES" sz="2000" dirty="0"/>
              <a:t>«</a:t>
            </a:r>
            <a:r>
              <a:rPr lang="es-ES" sz="2000" dirty="0" err="1"/>
              <a:t>Quan</a:t>
            </a:r>
            <a:r>
              <a:rPr lang="es-ES" sz="2000" dirty="0"/>
              <a:t> </a:t>
            </a:r>
            <a:r>
              <a:rPr lang="es-ES" sz="2000" dirty="0" err="1"/>
              <a:t>vinc</a:t>
            </a:r>
            <a:r>
              <a:rPr lang="es-ES" sz="2000" dirty="0"/>
              <a:t> a </a:t>
            </a:r>
            <a:r>
              <a:rPr lang="es-ES" sz="2000" dirty="0" err="1"/>
              <a:t>aquestes</a:t>
            </a:r>
            <a:r>
              <a:rPr lang="es-ES" sz="2000" dirty="0"/>
              <a:t> </a:t>
            </a:r>
            <a:r>
              <a:rPr lang="es-ES" sz="2000" dirty="0" err="1"/>
              <a:t>reunions</a:t>
            </a:r>
            <a:r>
              <a:rPr lang="es-ES" sz="2000" dirty="0"/>
              <a:t> de </a:t>
            </a:r>
            <a:r>
              <a:rPr lang="es-ES" sz="2000" dirty="0" err="1"/>
              <a:t>grup</a:t>
            </a:r>
            <a:r>
              <a:rPr lang="es-ES" sz="2000" dirty="0"/>
              <a:t>, </a:t>
            </a:r>
            <a:r>
              <a:rPr lang="es-ES" sz="2000" dirty="0" err="1"/>
              <a:t>em</a:t>
            </a:r>
            <a:r>
              <a:rPr lang="es-ES" sz="2000" dirty="0"/>
              <a:t> </a:t>
            </a:r>
            <a:r>
              <a:rPr lang="es-ES" sz="2000" dirty="0" err="1"/>
              <a:t>sento</a:t>
            </a:r>
            <a:r>
              <a:rPr lang="es-ES" sz="2000" dirty="0"/>
              <a:t> </a:t>
            </a:r>
            <a:r>
              <a:rPr lang="es-ES" sz="2000" dirty="0" err="1"/>
              <a:t>feliç</a:t>
            </a:r>
            <a:r>
              <a:rPr lang="es-ES" sz="2000" dirty="0"/>
              <a:t> </a:t>
            </a:r>
            <a:r>
              <a:rPr lang="es-ES" sz="2000" dirty="0" err="1"/>
              <a:t>perquè</a:t>
            </a:r>
            <a:r>
              <a:rPr lang="es-ES" sz="2000" dirty="0"/>
              <a:t> </a:t>
            </a:r>
            <a:r>
              <a:rPr lang="es-ES" sz="2000" dirty="0" err="1"/>
              <a:t>em</a:t>
            </a:r>
            <a:r>
              <a:rPr lang="es-ES" sz="2000" dirty="0"/>
              <a:t> </a:t>
            </a:r>
            <a:r>
              <a:rPr lang="es-ES" sz="2000" dirty="0" err="1"/>
              <a:t>transmeten</a:t>
            </a:r>
            <a:r>
              <a:rPr lang="es-ES" sz="2000" dirty="0"/>
              <a:t> que </a:t>
            </a:r>
            <a:r>
              <a:rPr lang="es-ES" sz="2000" dirty="0" err="1"/>
              <a:t>pertanyo</a:t>
            </a:r>
            <a:r>
              <a:rPr lang="es-ES" sz="2000" dirty="0"/>
              <a:t> a </a:t>
            </a:r>
            <a:r>
              <a:rPr lang="es-ES" sz="2000" dirty="0" err="1"/>
              <a:t>algun</a:t>
            </a:r>
            <a:r>
              <a:rPr lang="es-ES" sz="2000" dirty="0"/>
              <a:t> </a:t>
            </a:r>
            <a:r>
              <a:rPr lang="es-ES" sz="2000" dirty="0" err="1"/>
              <a:t>lloc</a:t>
            </a:r>
            <a:r>
              <a:rPr lang="es-ES" sz="2000" dirty="0"/>
              <a:t> i que </a:t>
            </a:r>
            <a:r>
              <a:rPr lang="es-ES" sz="2000" dirty="0" err="1"/>
              <a:t>tinc</a:t>
            </a:r>
            <a:r>
              <a:rPr lang="es-ES" sz="2000" dirty="0"/>
              <a:t> </a:t>
            </a:r>
            <a:r>
              <a:rPr lang="es-ES" sz="2000" dirty="0" err="1"/>
              <a:t>algú</a:t>
            </a:r>
            <a:r>
              <a:rPr lang="es-ES" sz="2000" dirty="0"/>
              <a:t> que </a:t>
            </a:r>
            <a:r>
              <a:rPr lang="es-ES" sz="2000" dirty="0" err="1"/>
              <a:t>em</a:t>
            </a:r>
            <a:r>
              <a:rPr lang="es-ES" sz="2000" dirty="0"/>
              <a:t> dona </a:t>
            </a:r>
            <a:r>
              <a:rPr lang="es-ES" sz="2000" dirty="0" err="1"/>
              <a:t>suport</a:t>
            </a:r>
            <a:r>
              <a:rPr lang="es-ES" sz="2000" dirty="0"/>
              <a:t>. He </a:t>
            </a:r>
            <a:r>
              <a:rPr lang="es-ES" sz="2000" dirty="0" err="1"/>
              <a:t>descobert</a:t>
            </a:r>
            <a:r>
              <a:rPr lang="es-ES" sz="2000" dirty="0"/>
              <a:t> que hi ha </a:t>
            </a:r>
            <a:r>
              <a:rPr lang="es-ES" sz="2000" dirty="0" err="1"/>
              <a:t>moltes</a:t>
            </a:r>
            <a:r>
              <a:rPr lang="es-ES" sz="2000" dirty="0"/>
              <a:t> </a:t>
            </a:r>
            <a:r>
              <a:rPr lang="es-ES" sz="2000" dirty="0" err="1"/>
              <a:t>altres</a:t>
            </a:r>
            <a:r>
              <a:rPr lang="es-ES" sz="2000" dirty="0"/>
              <a:t> persones </a:t>
            </a:r>
            <a:r>
              <a:rPr lang="es-ES" sz="2000" dirty="0" err="1"/>
              <a:t>com</a:t>
            </a:r>
            <a:r>
              <a:rPr lang="es-ES" sz="2000" dirty="0"/>
              <a:t> </a:t>
            </a:r>
            <a:r>
              <a:rPr lang="es-ES" sz="2000" dirty="0" err="1"/>
              <a:t>jo</a:t>
            </a:r>
            <a:r>
              <a:rPr lang="es-ES" sz="2000" dirty="0"/>
              <a:t>.» </a:t>
            </a:r>
          </a:p>
        </p:txBody>
      </p:sp>
      <p:sp>
        <p:nvSpPr>
          <p:cNvPr id="2" name="Title 1">
            <a:extLst>
              <a:ext uri="{FF2B5EF4-FFF2-40B4-BE49-F238E27FC236}">
                <a16:creationId xmlns:a16="http://schemas.microsoft.com/office/drawing/2014/main" id="{183DE3D9-1998-482B-8D1A-E11343E2F241}"/>
              </a:ext>
            </a:extLst>
          </p:cNvPr>
          <p:cNvSpPr>
            <a:spLocks noGrp="1"/>
          </p:cNvSpPr>
          <p:nvPr>
            <p:ph type="title"/>
          </p:nvPr>
        </p:nvSpPr>
        <p:spPr/>
        <p:txBody>
          <a:bodyPr/>
          <a:lstStyle/>
          <a:p>
            <a:r>
              <a:rPr lang="en-US" dirty="0"/>
              <a:t>3. </a:t>
            </a:r>
            <a:r>
              <a:rPr lang="ca-ES" dirty="0"/>
              <a:t>Beneficis dels grups de suport entre iguals </a:t>
            </a:r>
            <a:r>
              <a:rPr lang="es-ES" dirty="0"/>
              <a:t>- 6</a:t>
            </a:r>
            <a:endParaRPr lang="x-none" dirty="0"/>
          </a:p>
        </p:txBody>
      </p:sp>
    </p:spTree>
    <p:extLst>
      <p:ext uri="{BB962C8B-B14F-4D97-AF65-F5344CB8AC3E}">
        <p14:creationId xmlns:p14="http://schemas.microsoft.com/office/powerpoint/2010/main" val="3176056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9AEE21-7B5A-4442-93BA-35222D341855}"/>
              </a:ext>
            </a:extLst>
          </p:cNvPr>
          <p:cNvSpPr>
            <a:spLocks noGrp="1"/>
          </p:cNvSpPr>
          <p:nvPr>
            <p:ph sz="quarter" idx="14"/>
          </p:nvPr>
        </p:nvSpPr>
        <p:spPr>
          <a:xfrm>
            <a:off x="507195" y="1934935"/>
            <a:ext cx="11174412" cy="2488210"/>
          </a:xfrm>
          <a:solidFill>
            <a:srgbClr val="D1EEFC"/>
          </a:solidFill>
        </p:spPr>
        <p:txBody>
          <a:bodyPr>
            <a:normAutofit/>
          </a:bodyPr>
          <a:lstStyle/>
          <a:p>
            <a:pPr marL="0" indent="0" algn="just">
              <a:buNone/>
            </a:pPr>
            <a:r>
              <a:rPr lang="es-ES" sz="2000" dirty="0"/>
              <a:t>«El </a:t>
            </a:r>
            <a:r>
              <a:rPr lang="es-ES" sz="2000" dirty="0" err="1"/>
              <a:t>grup</a:t>
            </a:r>
            <a:r>
              <a:rPr lang="es-ES" sz="2000" dirty="0"/>
              <a:t> </a:t>
            </a:r>
            <a:r>
              <a:rPr lang="es-ES" sz="2000" dirty="0" err="1"/>
              <a:t>Saathi</a:t>
            </a:r>
            <a:r>
              <a:rPr lang="es-ES" sz="2000" dirty="0"/>
              <a:t>… </a:t>
            </a:r>
            <a:r>
              <a:rPr lang="es-ES" sz="2000" dirty="0" err="1"/>
              <a:t>ens</a:t>
            </a:r>
            <a:r>
              <a:rPr lang="es-ES" sz="2000" dirty="0"/>
              <a:t> ha </a:t>
            </a:r>
            <a:r>
              <a:rPr lang="es-ES" sz="2000" dirty="0" err="1"/>
              <a:t>ajudat</a:t>
            </a:r>
            <a:r>
              <a:rPr lang="es-ES" sz="2000" dirty="0"/>
              <a:t> [al </a:t>
            </a:r>
            <a:r>
              <a:rPr lang="es-ES" sz="2000" dirty="0" err="1"/>
              <a:t>meu</a:t>
            </a:r>
            <a:r>
              <a:rPr lang="es-ES" sz="2000" dirty="0"/>
              <a:t> </a:t>
            </a:r>
            <a:r>
              <a:rPr lang="es-ES" sz="2000" dirty="0" err="1"/>
              <a:t>marit</a:t>
            </a:r>
            <a:r>
              <a:rPr lang="es-ES" sz="2000" dirty="0"/>
              <a:t> i a mi] a </a:t>
            </a:r>
            <a:r>
              <a:rPr lang="es-ES" sz="2000" dirty="0" err="1"/>
              <a:t>trobar</a:t>
            </a:r>
            <a:r>
              <a:rPr lang="es-ES" sz="2000" dirty="0"/>
              <a:t> un </a:t>
            </a:r>
            <a:r>
              <a:rPr lang="es-ES" sz="2000" dirty="0" err="1"/>
              <a:t>lloc</a:t>
            </a:r>
            <a:r>
              <a:rPr lang="es-ES" sz="2000" dirty="0"/>
              <a:t> </a:t>
            </a:r>
            <a:r>
              <a:rPr lang="es-ES" sz="2000" dirty="0" err="1"/>
              <a:t>on</a:t>
            </a:r>
            <a:r>
              <a:rPr lang="es-ES" sz="2000" dirty="0"/>
              <a:t> compartir [les </a:t>
            </a:r>
            <a:r>
              <a:rPr lang="es-ES" sz="2000" dirty="0" err="1"/>
              <a:t>nostres</a:t>
            </a:r>
            <a:r>
              <a:rPr lang="es-ES" sz="2000" dirty="0"/>
              <a:t> </a:t>
            </a:r>
            <a:r>
              <a:rPr lang="es-ES" sz="2000" dirty="0" err="1"/>
              <a:t>experiències</a:t>
            </a:r>
            <a:r>
              <a:rPr lang="es-ES" sz="2000" dirty="0"/>
              <a:t>] i </a:t>
            </a:r>
            <a:r>
              <a:rPr lang="es-ES" sz="2000" dirty="0" err="1"/>
              <a:t>carregar</a:t>
            </a:r>
            <a:r>
              <a:rPr lang="es-ES" sz="2000" dirty="0"/>
              <a:t>-nos de valor. A </a:t>
            </a:r>
            <a:r>
              <a:rPr lang="es-ES" sz="2000" dirty="0" err="1"/>
              <a:t>més</a:t>
            </a:r>
            <a:r>
              <a:rPr lang="es-ES" sz="2000" dirty="0"/>
              <a:t>, el </a:t>
            </a:r>
            <a:r>
              <a:rPr lang="es-ES" sz="2000" dirty="0" err="1"/>
              <a:t>fet</a:t>
            </a:r>
            <a:r>
              <a:rPr lang="es-ES" sz="2000" dirty="0"/>
              <a:t> de reunir-nos de manera </a:t>
            </a:r>
            <a:r>
              <a:rPr lang="es-ES" sz="2000" dirty="0" err="1"/>
              <a:t>periòdica</a:t>
            </a:r>
            <a:r>
              <a:rPr lang="es-ES" sz="2000" dirty="0"/>
              <a:t> </a:t>
            </a:r>
            <a:r>
              <a:rPr lang="es-ES" sz="2000" dirty="0" err="1"/>
              <a:t>amb</a:t>
            </a:r>
            <a:r>
              <a:rPr lang="es-ES" sz="2000" dirty="0"/>
              <a:t> el </a:t>
            </a:r>
            <a:r>
              <a:rPr lang="es-ES" sz="2000" dirty="0" err="1"/>
              <a:t>grup</a:t>
            </a:r>
            <a:r>
              <a:rPr lang="es-ES" sz="2000" dirty="0"/>
              <a:t> </a:t>
            </a:r>
            <a:r>
              <a:rPr lang="es-ES" sz="2000" dirty="0" err="1"/>
              <a:t>ens</a:t>
            </a:r>
            <a:r>
              <a:rPr lang="es-ES" sz="2000" dirty="0"/>
              <a:t> fa sentir que </a:t>
            </a:r>
            <a:r>
              <a:rPr lang="es-ES" sz="2000" dirty="0" err="1"/>
              <a:t>podem</a:t>
            </a:r>
            <a:r>
              <a:rPr lang="es-ES" sz="2000" dirty="0"/>
              <a:t> </a:t>
            </a:r>
            <a:r>
              <a:rPr lang="es-ES" sz="2000" dirty="0" err="1"/>
              <a:t>ajudar</a:t>
            </a:r>
            <a:r>
              <a:rPr lang="es-ES" sz="2000" dirty="0"/>
              <a:t> </a:t>
            </a:r>
            <a:r>
              <a:rPr lang="es-ES" sz="2000" dirty="0" err="1"/>
              <a:t>altres</a:t>
            </a:r>
            <a:r>
              <a:rPr lang="es-ES" sz="2000" dirty="0"/>
              <a:t> </a:t>
            </a:r>
            <a:r>
              <a:rPr lang="es-ES" sz="2000" dirty="0" err="1"/>
              <a:t>cuidadors</a:t>
            </a:r>
            <a:r>
              <a:rPr lang="es-ES" sz="2000" dirty="0"/>
              <a:t> a </a:t>
            </a:r>
            <a:r>
              <a:rPr lang="es-ES" sz="2000" dirty="0" err="1"/>
              <a:t>qui</a:t>
            </a:r>
            <a:r>
              <a:rPr lang="es-ES" sz="2000" dirty="0"/>
              <a:t> </a:t>
            </a:r>
            <a:r>
              <a:rPr lang="es-ES" sz="2000" dirty="0" err="1"/>
              <a:t>els</a:t>
            </a:r>
            <a:r>
              <a:rPr lang="es-ES" sz="2000" dirty="0"/>
              <a:t> </a:t>
            </a:r>
            <a:r>
              <a:rPr lang="es-ES" sz="2000" dirty="0" err="1"/>
              <a:t>pot</a:t>
            </a:r>
            <a:r>
              <a:rPr lang="es-ES" sz="2000" dirty="0"/>
              <a:t> faltar </a:t>
            </a:r>
            <a:r>
              <a:rPr lang="es-ES" sz="2000" dirty="0" err="1"/>
              <a:t>informació</a:t>
            </a:r>
            <a:r>
              <a:rPr lang="es-ES" sz="2000" dirty="0"/>
              <a:t> i </a:t>
            </a:r>
            <a:r>
              <a:rPr lang="es-ES" sz="2000" dirty="0" err="1"/>
              <a:t>orientació</a:t>
            </a:r>
            <a:r>
              <a:rPr lang="es-ES" sz="2000" dirty="0"/>
              <a:t>.»  </a:t>
            </a:r>
          </a:p>
          <a:p>
            <a:pPr marL="0" indent="0" algn="just">
              <a:buNone/>
            </a:pPr>
            <a:r>
              <a:rPr lang="es-ES" sz="2000" dirty="0"/>
              <a:t>«Les </a:t>
            </a:r>
            <a:r>
              <a:rPr lang="es-ES" sz="2000" dirty="0" err="1"/>
              <a:t>reunions</a:t>
            </a:r>
            <a:r>
              <a:rPr lang="es-ES" sz="2000" dirty="0"/>
              <a:t> a </a:t>
            </a:r>
            <a:r>
              <a:rPr lang="es-ES" sz="2000" dirty="0" err="1"/>
              <a:t>Saathi</a:t>
            </a:r>
            <a:r>
              <a:rPr lang="es-ES" sz="2000" dirty="0"/>
              <a:t> </a:t>
            </a:r>
            <a:r>
              <a:rPr lang="es-ES" sz="2000" dirty="0" err="1"/>
              <a:t>m’ajuden</a:t>
            </a:r>
            <a:r>
              <a:rPr lang="es-ES" sz="2000" dirty="0"/>
              <a:t> a </a:t>
            </a:r>
            <a:r>
              <a:rPr lang="es-ES" sz="2000" dirty="0" err="1"/>
              <a:t>entendre</a:t>
            </a:r>
            <a:r>
              <a:rPr lang="es-ES" sz="2000" dirty="0"/>
              <a:t> </a:t>
            </a:r>
            <a:r>
              <a:rPr lang="es-ES" sz="2000" dirty="0" err="1"/>
              <a:t>millor</a:t>
            </a:r>
            <a:r>
              <a:rPr lang="es-ES" sz="2000" dirty="0"/>
              <a:t> la </a:t>
            </a:r>
            <a:r>
              <a:rPr lang="es-ES" sz="2000" dirty="0" err="1"/>
              <a:t>malaltia</a:t>
            </a:r>
            <a:r>
              <a:rPr lang="es-ES" sz="2000" dirty="0"/>
              <a:t> del </a:t>
            </a:r>
            <a:r>
              <a:rPr lang="es-ES" sz="2000" dirty="0" err="1"/>
              <a:t>meu</a:t>
            </a:r>
            <a:r>
              <a:rPr lang="es-ES" sz="2000" dirty="0"/>
              <a:t> </a:t>
            </a:r>
            <a:r>
              <a:rPr lang="es-ES" sz="2000" dirty="0" err="1"/>
              <a:t>fill</a:t>
            </a:r>
            <a:r>
              <a:rPr lang="es-ES" sz="2000" dirty="0"/>
              <a:t>... [</a:t>
            </a:r>
            <a:r>
              <a:rPr lang="es-ES" sz="2000" dirty="0" err="1"/>
              <a:t>Ranjitbhai</a:t>
            </a:r>
            <a:r>
              <a:rPr lang="es-ES" sz="2000" dirty="0"/>
              <a:t>] ha </a:t>
            </a:r>
            <a:r>
              <a:rPr lang="es-ES" sz="2000" dirty="0" err="1"/>
              <a:t>millorat</a:t>
            </a:r>
            <a:r>
              <a:rPr lang="es-ES" sz="2000" dirty="0"/>
              <a:t> </a:t>
            </a:r>
            <a:r>
              <a:rPr lang="es-ES" sz="2000" dirty="0" err="1"/>
              <a:t>amb</a:t>
            </a:r>
            <a:r>
              <a:rPr lang="es-ES" sz="2000" dirty="0"/>
              <a:t> el </a:t>
            </a:r>
            <a:r>
              <a:rPr lang="es-ES" sz="2000" dirty="0" err="1"/>
              <a:t>temps</a:t>
            </a:r>
            <a:r>
              <a:rPr lang="es-ES" sz="2000" dirty="0"/>
              <a:t>. …</a:t>
            </a:r>
            <a:r>
              <a:rPr lang="es-ES" sz="2000" dirty="0" err="1"/>
              <a:t>Després</a:t>
            </a:r>
            <a:r>
              <a:rPr lang="es-ES" sz="2000" dirty="0"/>
              <a:t> de venir al </a:t>
            </a:r>
            <a:r>
              <a:rPr lang="es-ES" sz="2000" dirty="0" err="1"/>
              <a:t>grup</a:t>
            </a:r>
            <a:r>
              <a:rPr lang="es-ES" sz="2000" dirty="0"/>
              <a:t> </a:t>
            </a:r>
            <a:r>
              <a:rPr lang="es-ES" sz="2000" dirty="0" err="1"/>
              <a:t>Saathi</a:t>
            </a:r>
            <a:r>
              <a:rPr lang="es-ES" sz="2000" dirty="0"/>
              <a:t> i escoltar </a:t>
            </a:r>
            <a:r>
              <a:rPr lang="es-ES" sz="2000" dirty="0" err="1"/>
              <a:t>altres</a:t>
            </a:r>
            <a:r>
              <a:rPr lang="es-ES" sz="2000" dirty="0"/>
              <a:t> persones, he </a:t>
            </a:r>
            <a:r>
              <a:rPr lang="es-ES" sz="2000" dirty="0" err="1"/>
              <a:t>entès</a:t>
            </a:r>
            <a:r>
              <a:rPr lang="es-ES" sz="2000" dirty="0"/>
              <a:t> que </a:t>
            </a:r>
            <a:r>
              <a:rPr lang="es-ES" sz="2000" dirty="0" err="1"/>
              <a:t>aquest</a:t>
            </a:r>
            <a:r>
              <a:rPr lang="es-ES" sz="2000" dirty="0"/>
              <a:t> </a:t>
            </a:r>
            <a:r>
              <a:rPr lang="es-ES" sz="2000" dirty="0" err="1"/>
              <a:t>és</a:t>
            </a:r>
            <a:r>
              <a:rPr lang="es-ES" sz="2000" dirty="0"/>
              <a:t> el MEU </a:t>
            </a:r>
            <a:r>
              <a:rPr lang="es-ES" sz="2000" dirty="0" err="1"/>
              <a:t>fill</a:t>
            </a:r>
            <a:r>
              <a:rPr lang="es-ES" sz="2000" dirty="0"/>
              <a:t> i </a:t>
            </a:r>
            <a:r>
              <a:rPr lang="es-ES" sz="2000" dirty="0" err="1"/>
              <a:t>n’he</a:t>
            </a:r>
            <a:r>
              <a:rPr lang="es-ES" sz="2000" dirty="0"/>
              <a:t> de continuar </a:t>
            </a:r>
            <a:r>
              <a:rPr lang="es-ES" sz="2000" dirty="0" err="1"/>
              <a:t>tenint</a:t>
            </a:r>
            <a:r>
              <a:rPr lang="es-ES" sz="2000" dirty="0"/>
              <a:t> cura. Hi ha </a:t>
            </a:r>
            <a:r>
              <a:rPr lang="es-ES" sz="2000" dirty="0" err="1"/>
              <a:t>hagut</a:t>
            </a:r>
            <a:r>
              <a:rPr lang="es-ES" sz="2000" dirty="0"/>
              <a:t> </a:t>
            </a:r>
            <a:r>
              <a:rPr lang="es-ES" sz="2000" dirty="0" err="1"/>
              <a:t>vegades</a:t>
            </a:r>
            <a:r>
              <a:rPr lang="es-ES" sz="2000" dirty="0"/>
              <a:t> en </a:t>
            </a:r>
            <a:r>
              <a:rPr lang="es-ES" sz="2000" dirty="0" err="1"/>
              <a:t>què</a:t>
            </a:r>
            <a:r>
              <a:rPr lang="es-ES" sz="2000" dirty="0"/>
              <a:t> </a:t>
            </a:r>
            <a:r>
              <a:rPr lang="es-ES" sz="2000" dirty="0" err="1"/>
              <a:t>altres</a:t>
            </a:r>
            <a:r>
              <a:rPr lang="es-ES" sz="2000" dirty="0"/>
              <a:t> persones </a:t>
            </a:r>
            <a:r>
              <a:rPr lang="es-ES" sz="2000" dirty="0" err="1"/>
              <a:t>m’han</a:t>
            </a:r>
            <a:r>
              <a:rPr lang="es-ES" sz="2000" dirty="0"/>
              <a:t> </a:t>
            </a:r>
            <a:r>
              <a:rPr lang="es-ES" sz="2000" dirty="0" err="1"/>
              <a:t>aconsellat</a:t>
            </a:r>
            <a:r>
              <a:rPr lang="es-ES" sz="2000" dirty="0"/>
              <a:t> incorporar-lo al </a:t>
            </a:r>
            <a:r>
              <a:rPr lang="es-ES" sz="2000" dirty="0" err="1"/>
              <a:t>negoci</a:t>
            </a:r>
            <a:r>
              <a:rPr lang="es-ES" sz="2000" dirty="0"/>
              <a:t> </a:t>
            </a:r>
            <a:r>
              <a:rPr lang="es-ES" sz="2000" dirty="0" err="1"/>
              <a:t>diari</a:t>
            </a:r>
            <a:r>
              <a:rPr lang="es-ES" sz="2000" dirty="0"/>
              <a:t> i </a:t>
            </a:r>
            <a:r>
              <a:rPr lang="es-ES" sz="2000" dirty="0" err="1"/>
              <a:t>això</a:t>
            </a:r>
            <a:r>
              <a:rPr lang="es-ES" sz="2000" dirty="0"/>
              <a:t> </a:t>
            </a:r>
            <a:r>
              <a:rPr lang="es-ES" sz="2000" dirty="0" err="1"/>
              <a:t>em</a:t>
            </a:r>
            <a:r>
              <a:rPr lang="es-ES" sz="2000" dirty="0"/>
              <a:t> fa </a:t>
            </a:r>
            <a:r>
              <a:rPr lang="es-ES" sz="2000" dirty="0" err="1"/>
              <a:t>tenir</a:t>
            </a:r>
            <a:r>
              <a:rPr lang="es-ES" sz="2000" dirty="0"/>
              <a:t> esperances en </a:t>
            </a:r>
            <a:r>
              <a:rPr lang="es-ES" sz="2000" dirty="0" err="1"/>
              <a:t>què</a:t>
            </a:r>
            <a:r>
              <a:rPr lang="es-ES" sz="2000" dirty="0"/>
              <a:t> </a:t>
            </a:r>
            <a:r>
              <a:rPr lang="es-ES" sz="2000" dirty="0" err="1"/>
              <a:t>algun</a:t>
            </a:r>
            <a:r>
              <a:rPr lang="es-ES" sz="2000" dirty="0"/>
              <a:t> </a:t>
            </a:r>
            <a:r>
              <a:rPr lang="es-ES" sz="2000" dirty="0" err="1"/>
              <a:t>dia</a:t>
            </a:r>
            <a:r>
              <a:rPr lang="es-ES" sz="2000" dirty="0"/>
              <a:t> </a:t>
            </a:r>
            <a:r>
              <a:rPr lang="es-ES" sz="2000" dirty="0" err="1"/>
              <a:t>pugui</a:t>
            </a:r>
            <a:r>
              <a:rPr lang="es-ES" sz="2000" dirty="0"/>
              <a:t> </a:t>
            </a:r>
            <a:r>
              <a:rPr lang="es-ES" sz="2000" dirty="0" err="1"/>
              <a:t>treballar</a:t>
            </a:r>
            <a:r>
              <a:rPr lang="es-ES" sz="2000" dirty="0"/>
              <a:t>.» </a:t>
            </a:r>
          </a:p>
        </p:txBody>
      </p:sp>
      <p:sp>
        <p:nvSpPr>
          <p:cNvPr id="2" name="Title 1">
            <a:extLst>
              <a:ext uri="{FF2B5EF4-FFF2-40B4-BE49-F238E27FC236}">
                <a16:creationId xmlns:a16="http://schemas.microsoft.com/office/drawing/2014/main" id="{EB5CA9F3-64A7-4F06-8301-3FA6EE955F94}"/>
              </a:ext>
            </a:extLst>
          </p:cNvPr>
          <p:cNvSpPr>
            <a:spLocks noGrp="1"/>
          </p:cNvSpPr>
          <p:nvPr>
            <p:ph type="title"/>
          </p:nvPr>
        </p:nvSpPr>
        <p:spPr/>
        <p:txBody>
          <a:bodyPr/>
          <a:lstStyle/>
          <a:p>
            <a:r>
              <a:rPr lang="en-US" dirty="0"/>
              <a:t>3. </a:t>
            </a:r>
            <a:r>
              <a:rPr lang="ca-ES" dirty="0"/>
              <a:t>Beneficis dels grups de suport entre iguals </a:t>
            </a:r>
            <a:r>
              <a:rPr lang="es-ES" dirty="0"/>
              <a:t>- 7</a:t>
            </a:r>
            <a:endParaRPr lang="x-none" dirty="0"/>
          </a:p>
        </p:txBody>
      </p:sp>
      <p:sp>
        <p:nvSpPr>
          <p:cNvPr id="6" name="Text Placeholder 5">
            <a:extLst>
              <a:ext uri="{FF2B5EF4-FFF2-40B4-BE49-F238E27FC236}">
                <a16:creationId xmlns:a16="http://schemas.microsoft.com/office/drawing/2014/main" id="{0980B133-C0DE-974D-80B4-0128D7C9E0BB}"/>
              </a:ext>
            </a:extLst>
          </p:cNvPr>
          <p:cNvSpPr>
            <a:spLocks noGrp="1"/>
          </p:cNvSpPr>
          <p:nvPr>
            <p:ph type="body" sz="quarter" idx="13"/>
          </p:nvPr>
        </p:nvSpPr>
        <p:spPr>
          <a:xfrm>
            <a:off x="267629" y="946613"/>
            <a:ext cx="11413978" cy="714235"/>
          </a:xfrm>
        </p:spPr>
        <p:txBody>
          <a:bodyPr/>
          <a:lstStyle/>
          <a:p>
            <a:pPr indent="0" defTabSz="0">
              <a:lnSpc>
                <a:spcPct val="100000"/>
              </a:lnSpc>
            </a:pPr>
            <a:r>
              <a:rPr lang="es-ES" dirty="0"/>
              <a:t> </a:t>
            </a:r>
            <a:r>
              <a:rPr lang="ca-ES" dirty="0"/>
              <a:t>Membres de Saathi, un grup de suport entre iguals dirigit per famílies i cuidadors i adreçat a aquestes persones, Índia </a:t>
            </a:r>
            <a:endParaRPr lang="x-none"/>
          </a:p>
        </p:txBody>
      </p:sp>
    </p:spTree>
    <p:extLst>
      <p:ext uri="{BB962C8B-B14F-4D97-AF65-F5344CB8AC3E}">
        <p14:creationId xmlns:p14="http://schemas.microsoft.com/office/powerpoint/2010/main" val="2765622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B21FFC-6E66-AD4C-9A1F-EF62A80E86AF}"/>
              </a:ext>
            </a:extLst>
          </p:cNvPr>
          <p:cNvSpPr>
            <a:spLocks noGrp="1"/>
          </p:cNvSpPr>
          <p:nvPr>
            <p:ph type="body" sz="quarter" idx="13"/>
          </p:nvPr>
        </p:nvSpPr>
        <p:spPr/>
        <p:txBody>
          <a:bodyPr/>
          <a:lstStyle/>
          <a:p>
            <a:r>
              <a:rPr lang="ca-ES" dirty="0"/>
              <a:t>La història de l’Anne </a:t>
            </a:r>
            <a:endParaRPr lang="en-US" dirty="0"/>
          </a:p>
        </p:txBody>
      </p:sp>
      <p:sp>
        <p:nvSpPr>
          <p:cNvPr id="2" name="Title 1">
            <a:extLst>
              <a:ext uri="{FF2B5EF4-FFF2-40B4-BE49-F238E27FC236}">
                <a16:creationId xmlns:a16="http://schemas.microsoft.com/office/drawing/2014/main" id="{1252C8E3-59DD-4884-A7AC-CE5EC04D1F53}"/>
              </a:ext>
            </a:extLst>
          </p:cNvPr>
          <p:cNvSpPr>
            <a:spLocks noGrp="1"/>
          </p:cNvSpPr>
          <p:nvPr>
            <p:ph type="title"/>
          </p:nvPr>
        </p:nvSpPr>
        <p:spPr/>
        <p:txBody>
          <a:bodyPr/>
          <a:lstStyle/>
          <a:p>
            <a:r>
              <a:rPr lang="en-US" dirty="0"/>
              <a:t>3. </a:t>
            </a:r>
            <a:r>
              <a:rPr lang="ca-ES" dirty="0"/>
              <a:t>Beneficis dels grups de suport entre iguals </a:t>
            </a:r>
            <a:r>
              <a:rPr lang="es-ES" dirty="0"/>
              <a:t>- 8</a:t>
            </a:r>
            <a:endParaRPr lang="x-none" dirty="0"/>
          </a:p>
        </p:txBody>
      </p:sp>
      <p:sp>
        <p:nvSpPr>
          <p:cNvPr id="8" name="Content Placeholder 7">
            <a:extLst>
              <a:ext uri="{FF2B5EF4-FFF2-40B4-BE49-F238E27FC236}">
                <a16:creationId xmlns:a16="http://schemas.microsoft.com/office/drawing/2014/main" id="{C9CA02E1-91BB-A843-9C27-A1034F692875}"/>
              </a:ext>
            </a:extLst>
          </p:cNvPr>
          <p:cNvSpPr>
            <a:spLocks noGrp="1"/>
          </p:cNvSpPr>
          <p:nvPr>
            <p:ph sz="quarter" idx="14"/>
          </p:nvPr>
        </p:nvSpPr>
        <p:spPr>
          <a:xfrm>
            <a:off x="507195" y="1382751"/>
            <a:ext cx="11174412" cy="3423165"/>
          </a:xfrm>
          <a:solidFill>
            <a:srgbClr val="D1EEFC"/>
          </a:solidFill>
        </p:spPr>
        <p:txBody>
          <a:bodyPr/>
          <a:lstStyle/>
          <a:p>
            <a:pPr marL="0" indent="0" algn="just">
              <a:buNone/>
            </a:pPr>
            <a:r>
              <a:rPr lang="ca-ES" sz="2000" dirty="0"/>
              <a:t>L’Anne és una dona de 45 anys de Douglas, una petita ciutat a la província del Cap del Nord, a Sud-àfrica, on l’atur, la pobresa, l’estigmatització i la discriminació són generalitzats. Li van diagnosticar depressió profunda fa uns anys i rep tractament a la clínica de la seva comunitat. </a:t>
            </a:r>
            <a:endParaRPr lang="es-ES" sz="2000" dirty="0"/>
          </a:p>
          <a:p>
            <a:pPr marL="0" indent="0" algn="just">
              <a:buNone/>
            </a:pPr>
            <a:r>
              <a:rPr lang="ca-ES" sz="2000" dirty="0"/>
              <a:t>L’Anne va participar en una «sessió </a:t>
            </a:r>
            <a:r>
              <a:rPr lang="ca-ES" sz="2000" dirty="0" err="1"/>
              <a:t>d’empoderament</a:t>
            </a:r>
            <a:r>
              <a:rPr lang="ca-ES" sz="2000" dirty="0"/>
              <a:t>» organitzada pel Moviment en Defensa de la Salut Mental de Sud-àfrica (SAMHAM), part d’un projecte de la Federació Sud-africana de la Salut Mental, on va obtenir coneixements bàsics sobre discapacitats psicosocials i intel·lectuals i drets humans. Això la va fer adoptar la forta determinació d’ajudar i millorar la vida de persones de la seva comunitat amb trastorn mental diagnosticat. Va prendre la iniciativa de crear un grup de defensa i suport entre iguals. En el poc temps de vida que té, el grup ja compta amb 50 integrants. L’Anne ha engegat ara un altre grup a una altra comunitat i està contactant amb poblacions veïnes</a:t>
            </a:r>
            <a:r>
              <a:rPr lang="en-US" sz="2000" dirty="0"/>
              <a:t>.</a:t>
            </a:r>
          </a:p>
        </p:txBody>
      </p:sp>
    </p:spTree>
    <p:extLst>
      <p:ext uri="{BB962C8B-B14F-4D97-AF65-F5344CB8AC3E}">
        <p14:creationId xmlns:p14="http://schemas.microsoft.com/office/powerpoint/2010/main" val="2574382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1E68D6-890F-3144-986E-8E76D462E477}"/>
              </a:ext>
            </a:extLst>
          </p:cNvPr>
          <p:cNvSpPr>
            <a:spLocks noGrp="1"/>
          </p:cNvSpPr>
          <p:nvPr>
            <p:ph type="title"/>
          </p:nvPr>
        </p:nvSpPr>
        <p:spPr/>
        <p:txBody>
          <a:bodyPr/>
          <a:lstStyle/>
          <a:p>
            <a:r>
              <a:rPr lang="en-US" dirty="0"/>
              <a:t>4. </a:t>
            </a:r>
            <a:r>
              <a:rPr lang="ca-ES" dirty="0"/>
              <a:t>Creació d’un grup de suport</a:t>
            </a:r>
            <a:endParaRPr lang="en-US" dirty="0"/>
          </a:p>
        </p:txBody>
      </p:sp>
    </p:spTree>
    <p:extLst>
      <p:ext uri="{BB962C8B-B14F-4D97-AF65-F5344CB8AC3E}">
        <p14:creationId xmlns:p14="http://schemas.microsoft.com/office/powerpoint/2010/main" val="4107309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392CF1-1A75-6F45-87E6-56B9B8A403D3}"/>
              </a:ext>
            </a:extLst>
          </p:cNvPr>
          <p:cNvSpPr>
            <a:spLocks noGrp="1"/>
          </p:cNvSpPr>
          <p:nvPr>
            <p:ph type="body" sz="quarter" idx="13"/>
          </p:nvPr>
        </p:nvSpPr>
        <p:spPr/>
        <p:txBody>
          <a:bodyPr/>
          <a:lstStyle/>
          <a:p>
            <a:r>
              <a:rPr lang="ca-ES" dirty="0"/>
              <a:t>La identificació d’una necessitat o un objectiu comú</a:t>
            </a:r>
            <a:endParaRPr lang="es-ES" dirty="0"/>
          </a:p>
        </p:txBody>
      </p:sp>
      <p:sp>
        <p:nvSpPr>
          <p:cNvPr id="3" name="Content Placeholder 2">
            <a:extLst>
              <a:ext uri="{FF2B5EF4-FFF2-40B4-BE49-F238E27FC236}">
                <a16:creationId xmlns:a16="http://schemas.microsoft.com/office/drawing/2014/main" id="{BE6327EA-E346-4618-8C86-60745C0D6F05}"/>
              </a:ext>
            </a:extLst>
          </p:cNvPr>
          <p:cNvSpPr>
            <a:spLocks noGrp="1"/>
          </p:cNvSpPr>
          <p:nvPr>
            <p:ph sz="quarter" idx="14"/>
          </p:nvPr>
        </p:nvSpPr>
        <p:spPr/>
        <p:txBody>
          <a:bodyPr/>
          <a:lstStyle/>
          <a:p>
            <a:pPr lvl="1" algn="just"/>
            <a:r>
              <a:rPr lang="ca-ES" sz="2200" dirty="0"/>
              <a:t>La majoria dels grups sorgeixen en resposta a la identificació d’una necessitat</a:t>
            </a:r>
            <a:r>
              <a:rPr lang="en-GB" sz="2200" dirty="0"/>
              <a:t>. </a:t>
            </a:r>
          </a:p>
          <a:p>
            <a:pPr lvl="1" algn="just"/>
            <a:r>
              <a:rPr lang="ca-ES" sz="2200" dirty="0"/>
              <a:t>Sovint, aquesta necessitat no està coberta pels serveis socials i de salut mental tradicionals</a:t>
            </a:r>
            <a:r>
              <a:rPr lang="en-GB" sz="2200" dirty="0"/>
              <a:t>. </a:t>
            </a:r>
          </a:p>
          <a:p>
            <a:pPr lvl="1" algn="just"/>
            <a:r>
              <a:rPr lang="ca-ES" sz="2200" dirty="0"/>
              <a:t>Això confereix un objectiu al grup i ajuda a establir què es compartirà i què es vol assolir. </a:t>
            </a:r>
          </a:p>
          <a:p>
            <a:pPr lvl="1" algn="just"/>
            <a:r>
              <a:rPr lang="ca-ES" sz="2200" dirty="0"/>
              <a:t>Els grups de suport entre iguals poden tenir diferents metes i funcionar de diverses maneres</a:t>
            </a:r>
            <a:r>
              <a:rPr lang="en-GB" sz="2200" dirty="0"/>
              <a:t>. </a:t>
            </a:r>
          </a:p>
          <a:p>
            <a:pPr lvl="1" algn="just"/>
            <a:r>
              <a:rPr lang="ca-ES" sz="2200" dirty="0"/>
              <a:t>Allò que funciona per a un grup pot no funcionar per a un altre. </a:t>
            </a:r>
          </a:p>
          <a:p>
            <a:pPr lvl="1" algn="just"/>
            <a:r>
              <a:rPr lang="ca-ES" sz="2200" dirty="0"/>
              <a:t>L’important és que el grup funcioni bé per a la seva comunitat d’iguals</a:t>
            </a:r>
            <a:r>
              <a:rPr lang="en-GB" sz="2200" dirty="0"/>
              <a:t>. </a:t>
            </a:r>
            <a:endParaRPr lang="x-none" sz="2200" dirty="0"/>
          </a:p>
        </p:txBody>
      </p:sp>
      <p:sp>
        <p:nvSpPr>
          <p:cNvPr id="2" name="Title 1">
            <a:extLst>
              <a:ext uri="{FF2B5EF4-FFF2-40B4-BE49-F238E27FC236}">
                <a16:creationId xmlns:a16="http://schemas.microsoft.com/office/drawing/2014/main" id="{A04CEC8F-079B-4CBC-9664-5DB58BEC307A}"/>
              </a:ext>
            </a:extLst>
          </p:cNvPr>
          <p:cNvSpPr>
            <a:spLocks noGrp="1"/>
          </p:cNvSpPr>
          <p:nvPr>
            <p:ph type="title"/>
          </p:nvPr>
        </p:nvSpPr>
        <p:spPr/>
        <p:txBody>
          <a:bodyPr/>
          <a:lstStyle/>
          <a:p>
            <a:pPr lvl="0"/>
            <a:r>
              <a:rPr lang="en-GB" dirty="0"/>
              <a:t>4. </a:t>
            </a:r>
            <a:r>
              <a:rPr lang="ca-ES" dirty="0"/>
              <a:t>Creació d’un grup de suport </a:t>
            </a:r>
            <a:r>
              <a:rPr lang="es-ES" dirty="0"/>
              <a:t>- 1</a:t>
            </a:r>
            <a:endParaRPr lang="x-none" dirty="0"/>
          </a:p>
        </p:txBody>
      </p:sp>
    </p:spTree>
    <p:extLst>
      <p:ext uri="{BB962C8B-B14F-4D97-AF65-F5344CB8AC3E}">
        <p14:creationId xmlns:p14="http://schemas.microsoft.com/office/powerpoint/2010/main" val="3338712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DFEAB2E-61CD-3D40-A5CE-921238E72288}"/>
              </a:ext>
            </a:extLst>
          </p:cNvPr>
          <p:cNvSpPr>
            <a:spLocks noGrp="1"/>
          </p:cNvSpPr>
          <p:nvPr>
            <p:ph type="body" sz="quarter" idx="13"/>
          </p:nvPr>
        </p:nvSpPr>
        <p:spPr>
          <a:xfrm>
            <a:off x="267629" y="946614"/>
            <a:ext cx="11413978" cy="732896"/>
          </a:xfrm>
        </p:spPr>
        <p:txBody>
          <a:bodyPr/>
          <a:lstStyle/>
          <a:p>
            <a:pPr indent="0" defTabSz="0">
              <a:lnSpc>
                <a:spcPct val="100000"/>
              </a:lnSpc>
            </a:pPr>
            <a:r>
              <a:rPr lang="es-ES" dirty="0"/>
              <a:t> </a:t>
            </a:r>
            <a:r>
              <a:rPr lang="ca-ES" dirty="0"/>
              <a:t>Millora de la vida de les persones a Leeds, Regne Unit –suport entre iguals per a les persones amb demència</a:t>
            </a:r>
            <a:endParaRPr lang="x-none"/>
          </a:p>
        </p:txBody>
      </p:sp>
      <p:sp>
        <p:nvSpPr>
          <p:cNvPr id="5" name="Notes Placeholder 2">
            <a:extLst>
              <a:ext uri="{FF2B5EF4-FFF2-40B4-BE49-F238E27FC236}">
                <a16:creationId xmlns:a16="http://schemas.microsoft.com/office/drawing/2014/main" id="{99C15BFE-6D4D-4616-BB53-EB5836DAC3F1}"/>
              </a:ext>
            </a:extLst>
          </p:cNvPr>
          <p:cNvSpPr>
            <a:spLocks noGrp="1"/>
          </p:cNvSpPr>
          <p:nvPr>
            <p:ph sz="quarter" idx="14"/>
          </p:nvPr>
        </p:nvSpPr>
        <p:spPr>
          <a:xfrm>
            <a:off x="507195" y="1851102"/>
            <a:ext cx="11174412" cy="3659361"/>
          </a:xfrm>
          <a:solidFill>
            <a:srgbClr val="D1EEFC"/>
          </a:solidFill>
        </p:spPr>
        <p:txBody>
          <a:bodyPr>
            <a:normAutofit fontScale="92500"/>
          </a:bodyPr>
          <a:lstStyle/>
          <a:p>
            <a:pPr marL="0" indent="0" algn="just">
              <a:buNone/>
            </a:pPr>
            <a:r>
              <a:rPr lang="ca-ES" dirty="0"/>
              <a:t>A Leeds s’ha creat una àmplia xarxa de grups de suport entre iguals per a persones amb demència. Aquests grups de suport entre iguals (que inclouen grups específics per a dones, específics per a homes i mixtos) mantenen reunions informals en les quals els assistents poden compartir les seves experiències, intercanviar idees i oferir-se ajuda mútua. A més, també hi ha un grup d’art en què els membres poden deixar anar el seu vessant creatiu i un «grup de relat de vida» en què els membres s’ajuden els uns als altres a construir una imatge de les seves vides per ajudar-los a gaudir dels records. Els membres poden quedar-se el seu «relat de vida» un cop acabat i, si ho volen, compartir-lo amb la resta per tal que puguin conèixer la seva història de vida única. </a:t>
            </a:r>
            <a:endParaRPr lang="es-ES" dirty="0"/>
          </a:p>
          <a:p>
            <a:pPr marL="0" indent="0" algn="just">
              <a:buNone/>
            </a:pPr>
            <a:r>
              <a:rPr lang="ca-ES" dirty="0"/>
              <a:t>Els grups de suport entre iguals estan oberts a qualsevol persona de la zona que pateixi demència, al marge de factors socials com el gènere, la sexualitat, la discapacitat, l’origen ètnic i les creences culturals i religioses</a:t>
            </a:r>
            <a:r>
              <a:rPr lang="es-ES" dirty="0"/>
              <a:t>.</a:t>
            </a:r>
          </a:p>
        </p:txBody>
      </p:sp>
      <p:sp>
        <p:nvSpPr>
          <p:cNvPr id="2" name="Title 1">
            <a:extLst>
              <a:ext uri="{FF2B5EF4-FFF2-40B4-BE49-F238E27FC236}">
                <a16:creationId xmlns:a16="http://schemas.microsoft.com/office/drawing/2014/main" id="{7754ADCE-137E-4BBC-9812-B97CA602D74D}"/>
              </a:ext>
            </a:extLst>
          </p:cNvPr>
          <p:cNvSpPr>
            <a:spLocks noGrp="1"/>
          </p:cNvSpPr>
          <p:nvPr>
            <p:ph type="title"/>
          </p:nvPr>
        </p:nvSpPr>
        <p:spPr/>
        <p:txBody>
          <a:bodyPr/>
          <a:lstStyle/>
          <a:p>
            <a:r>
              <a:rPr lang="en-GB" dirty="0"/>
              <a:t>4. </a:t>
            </a:r>
            <a:r>
              <a:rPr lang="ca-ES" dirty="0"/>
              <a:t>Creació d’un grup de suport </a:t>
            </a:r>
            <a:r>
              <a:rPr lang="es-ES" dirty="0"/>
              <a:t>- 2</a:t>
            </a:r>
            <a:endParaRPr lang="x-none" dirty="0"/>
          </a:p>
        </p:txBody>
      </p:sp>
    </p:spTree>
    <p:extLst>
      <p:ext uri="{BB962C8B-B14F-4D97-AF65-F5344CB8AC3E}">
        <p14:creationId xmlns:p14="http://schemas.microsoft.com/office/powerpoint/2010/main" val="3657494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5926DA9-E8BE-074D-BE31-09EEEE259C1C}"/>
              </a:ext>
            </a:extLst>
          </p:cNvPr>
          <p:cNvSpPr>
            <a:spLocks noGrp="1"/>
          </p:cNvSpPr>
          <p:nvPr>
            <p:ph type="body" sz="quarter" idx="13"/>
          </p:nvPr>
        </p:nvSpPr>
        <p:spPr/>
        <p:txBody>
          <a:bodyPr/>
          <a:lstStyle/>
          <a:p>
            <a:r>
              <a:rPr lang="ca-ES" dirty="0"/>
              <a:t>L’atenció a la diversitat</a:t>
            </a:r>
            <a:endParaRPr lang="es-ES" dirty="0"/>
          </a:p>
        </p:txBody>
      </p:sp>
      <p:sp>
        <p:nvSpPr>
          <p:cNvPr id="3" name="Content Placeholder 2">
            <a:extLst>
              <a:ext uri="{FF2B5EF4-FFF2-40B4-BE49-F238E27FC236}">
                <a16:creationId xmlns:a16="http://schemas.microsoft.com/office/drawing/2014/main" id="{FA13F53A-5C5B-444C-B4F0-6B236629F34E}"/>
              </a:ext>
            </a:extLst>
          </p:cNvPr>
          <p:cNvSpPr>
            <a:spLocks noGrp="1"/>
          </p:cNvSpPr>
          <p:nvPr>
            <p:ph sz="quarter" idx="14"/>
          </p:nvPr>
        </p:nvSpPr>
        <p:spPr/>
        <p:txBody>
          <a:bodyPr/>
          <a:lstStyle/>
          <a:p>
            <a:pPr algn="just"/>
            <a:r>
              <a:rPr lang="ca-ES" dirty="0"/>
              <a:t>Reconèixer i cobrir la diversitat de les persones implicades o potencialment implicades als grups de suport entre iguals pot facilitar-ne la inclusió</a:t>
            </a:r>
            <a:r>
              <a:rPr lang="en-GB" dirty="0"/>
              <a:t>. </a:t>
            </a:r>
          </a:p>
          <a:p>
            <a:pPr algn="just"/>
            <a:r>
              <a:rPr lang="ca-ES" dirty="0"/>
              <a:t>Els grups de suport entre iguals que reflecteixen les necessitats de poblacions concretes han assolit l’èxit</a:t>
            </a:r>
            <a:r>
              <a:rPr lang="en-GB" dirty="0"/>
              <a:t>:</a:t>
            </a:r>
          </a:p>
          <a:p>
            <a:pPr lvl="2" algn="just"/>
            <a:r>
              <a:rPr lang="ca-ES" sz="2200" dirty="0"/>
              <a:t>fomentant la recuperació</a:t>
            </a:r>
          </a:p>
          <a:p>
            <a:pPr lvl="2" algn="just"/>
            <a:r>
              <a:rPr lang="ca-ES" sz="2200" dirty="0"/>
              <a:t>lluitant contra l’estigmatització i la discriminació</a:t>
            </a:r>
          </a:p>
          <a:p>
            <a:pPr lvl="2" algn="just"/>
            <a:r>
              <a:rPr lang="ca-ES" sz="2200" dirty="0"/>
              <a:t>millorant l’accés a ajuda</a:t>
            </a:r>
          </a:p>
          <a:p>
            <a:pPr algn="just"/>
            <a:r>
              <a:rPr lang="ca-ES" dirty="0"/>
              <a:t>Avaluar quins grups o segments de la població poden no estar participant i per què és clau per identificar possibles obstacles a la participació en el suport entre iguals</a:t>
            </a:r>
            <a:r>
              <a:rPr lang="es-ES" dirty="0"/>
              <a:t>.</a:t>
            </a:r>
            <a:r>
              <a:rPr lang="en-GB" dirty="0"/>
              <a:t> </a:t>
            </a:r>
            <a:endParaRPr lang="x-none" dirty="0"/>
          </a:p>
        </p:txBody>
      </p:sp>
      <p:sp>
        <p:nvSpPr>
          <p:cNvPr id="2" name="Title 1">
            <a:extLst>
              <a:ext uri="{FF2B5EF4-FFF2-40B4-BE49-F238E27FC236}">
                <a16:creationId xmlns:a16="http://schemas.microsoft.com/office/drawing/2014/main" id="{C99D76D6-DFDE-4CF3-8F99-76AB65381C69}"/>
              </a:ext>
            </a:extLst>
          </p:cNvPr>
          <p:cNvSpPr>
            <a:spLocks noGrp="1"/>
          </p:cNvSpPr>
          <p:nvPr>
            <p:ph type="title"/>
          </p:nvPr>
        </p:nvSpPr>
        <p:spPr/>
        <p:txBody>
          <a:bodyPr/>
          <a:lstStyle/>
          <a:p>
            <a:r>
              <a:rPr lang="en-GB" dirty="0"/>
              <a:t>4. </a:t>
            </a:r>
            <a:r>
              <a:rPr lang="ca-ES" dirty="0"/>
              <a:t>Creació d’un grup de suport </a:t>
            </a:r>
            <a:r>
              <a:rPr lang="es-ES" dirty="0"/>
              <a:t>- 3</a:t>
            </a:r>
            <a:endParaRPr lang="x-none" dirty="0"/>
          </a:p>
        </p:txBody>
      </p:sp>
    </p:spTree>
    <p:extLst>
      <p:ext uri="{BB962C8B-B14F-4D97-AF65-F5344CB8AC3E}">
        <p14:creationId xmlns:p14="http://schemas.microsoft.com/office/powerpoint/2010/main" val="163262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2871C2-CE18-F643-9322-D4B7A56D3CFA}"/>
              </a:ext>
            </a:extLst>
          </p:cNvPr>
          <p:cNvSpPr>
            <a:spLocks noGrp="1"/>
          </p:cNvSpPr>
          <p:nvPr>
            <p:ph type="body" sz="quarter" idx="13"/>
          </p:nvPr>
        </p:nvSpPr>
        <p:spPr/>
        <p:txBody>
          <a:bodyPr/>
          <a:lstStyle/>
          <a:p>
            <a:r>
              <a:rPr lang="ca-ES" dirty="0"/>
              <a:t>El paper del formador</a:t>
            </a:r>
            <a:endParaRPr lang="es-ES" dirty="0"/>
          </a:p>
        </p:txBody>
      </p:sp>
      <p:sp>
        <p:nvSpPr>
          <p:cNvPr id="3" name="Content Placeholder 2">
            <a:extLst>
              <a:ext uri="{FF2B5EF4-FFF2-40B4-BE49-F238E27FC236}">
                <a16:creationId xmlns:a16="http://schemas.microsoft.com/office/drawing/2014/main" id="{390ECC8A-EFBE-4A98-89DC-41D5A68747A6}"/>
              </a:ext>
            </a:extLst>
          </p:cNvPr>
          <p:cNvSpPr>
            <a:spLocks noGrp="1"/>
          </p:cNvSpPr>
          <p:nvPr>
            <p:ph sz="quarter" idx="14"/>
          </p:nvPr>
        </p:nvSpPr>
        <p:spPr>
          <a:xfrm>
            <a:off x="507195" y="1382233"/>
            <a:ext cx="11174412" cy="4951659"/>
          </a:xfrm>
        </p:spPr>
        <p:txBody>
          <a:bodyPr>
            <a:noAutofit/>
          </a:bodyPr>
          <a:lstStyle/>
          <a:p>
            <a:pPr algn="just">
              <a:spcAft>
                <a:spcPts val="600"/>
              </a:spcAft>
            </a:pPr>
            <a:r>
              <a:rPr lang="ca-ES" sz="1900" dirty="0"/>
              <a:t>Els formadors es poden encarregar de dirigir i facilitar el debat i assumir la responsabilitat pel desenvolupament i el funcionament del grup</a:t>
            </a:r>
            <a:r>
              <a:rPr lang="en-GB" sz="1900" dirty="0"/>
              <a:t>. </a:t>
            </a:r>
          </a:p>
          <a:p>
            <a:pPr algn="just">
              <a:spcAft>
                <a:spcPts val="600"/>
              </a:spcAft>
            </a:pPr>
            <a:r>
              <a:rPr lang="ca-ES" sz="1900" dirty="0"/>
              <a:t>Aquests han d’organitzar reunions i oferir orientació</a:t>
            </a:r>
            <a:r>
              <a:rPr lang="es-ES" sz="1900" dirty="0"/>
              <a:t>.</a:t>
            </a:r>
          </a:p>
          <a:p>
            <a:pPr algn="just">
              <a:spcAft>
                <a:spcPts val="600"/>
              </a:spcAft>
            </a:pPr>
            <a:r>
              <a:rPr lang="ca-ES" sz="1900" dirty="0"/>
              <a:t>Fer rotatiu el paper de formador pot ser una manera de compartir la responsabilitat i minimitzar els desequilibris de poder en el si dels membres del grup</a:t>
            </a:r>
            <a:r>
              <a:rPr lang="es-ES" sz="1900" dirty="0"/>
              <a:t>.</a:t>
            </a:r>
            <a:endParaRPr lang="x-none" sz="1900" dirty="0"/>
          </a:p>
          <a:p>
            <a:pPr>
              <a:spcAft>
                <a:spcPts val="600"/>
              </a:spcAft>
            </a:pPr>
            <a:r>
              <a:rPr lang="ca-ES" sz="1900" dirty="0"/>
              <a:t>Els formadors poden tenir experiència viscuda, però no s’espera que tinguin respostes a totes les preguntes que sorgeixin durant les reunions grupals</a:t>
            </a:r>
            <a:r>
              <a:rPr lang="en-GB" sz="1900" dirty="0"/>
              <a:t>.</a:t>
            </a:r>
          </a:p>
          <a:p>
            <a:pPr algn="just">
              <a:spcAft>
                <a:spcPts val="600"/>
              </a:spcAft>
            </a:pPr>
            <a:r>
              <a:rPr lang="ca-ES" sz="1900" dirty="0"/>
              <a:t>Una vegada establert un grup amb participants habituals, el formador pot designar quins membres poden substituir-lo en cas d’absentar-se’n</a:t>
            </a:r>
            <a:r>
              <a:rPr lang="en-GB" sz="1900" dirty="0"/>
              <a:t>. </a:t>
            </a:r>
          </a:p>
          <a:p>
            <a:pPr algn="just">
              <a:spcAft>
                <a:spcPts val="600"/>
              </a:spcAft>
            </a:pPr>
            <a:r>
              <a:rPr lang="ca-ES" sz="1900" dirty="0"/>
              <a:t>Quan el grup és gran, resulta pràctic comptar amb un </a:t>
            </a:r>
            <a:r>
              <a:rPr lang="ca-ES" sz="1900" dirty="0" err="1"/>
              <a:t>coformador</a:t>
            </a:r>
            <a:r>
              <a:rPr lang="en-GB" sz="1900" dirty="0"/>
              <a:t>. </a:t>
            </a:r>
          </a:p>
          <a:p>
            <a:pPr algn="just">
              <a:spcAft>
                <a:spcPts val="600"/>
              </a:spcAft>
            </a:pPr>
            <a:r>
              <a:rPr lang="ca-ES" sz="1900" dirty="0"/>
              <a:t>La supervisió de les estructures de suport entre iguals pot ser beneficiosa per assessorar i donar suport als formadors de grups</a:t>
            </a:r>
            <a:r>
              <a:rPr lang="es-ES" sz="1900" dirty="0"/>
              <a:t>. </a:t>
            </a:r>
          </a:p>
          <a:p>
            <a:pPr algn="just">
              <a:spcAft>
                <a:spcPts val="600"/>
              </a:spcAft>
            </a:pPr>
            <a:r>
              <a:rPr lang="ca-ES" sz="1900" dirty="0"/>
              <a:t>Ser formador no equival a ser </a:t>
            </a:r>
            <a:r>
              <a:rPr lang="ca-ES" sz="1900" dirty="0" err="1"/>
              <a:t>l’«acompanyant</a:t>
            </a:r>
            <a:r>
              <a:rPr lang="ca-ES" sz="1900" dirty="0"/>
              <a:t>» principal que ajuda els altres al grup. En els grups de suport entre iguals, tothom ajuda i tothom rep ajuda</a:t>
            </a:r>
            <a:r>
              <a:rPr lang="es-ES" sz="1900" dirty="0"/>
              <a:t>.</a:t>
            </a:r>
            <a:endParaRPr lang="x-none" sz="1900" dirty="0"/>
          </a:p>
        </p:txBody>
      </p:sp>
      <p:sp>
        <p:nvSpPr>
          <p:cNvPr id="2" name="Title 1">
            <a:extLst>
              <a:ext uri="{FF2B5EF4-FFF2-40B4-BE49-F238E27FC236}">
                <a16:creationId xmlns:a16="http://schemas.microsoft.com/office/drawing/2014/main" id="{FC6A3588-3153-43A3-94CC-022B5EC7B125}"/>
              </a:ext>
            </a:extLst>
          </p:cNvPr>
          <p:cNvSpPr>
            <a:spLocks noGrp="1"/>
          </p:cNvSpPr>
          <p:nvPr>
            <p:ph type="title"/>
          </p:nvPr>
        </p:nvSpPr>
        <p:spPr/>
        <p:txBody>
          <a:bodyPr/>
          <a:lstStyle/>
          <a:p>
            <a:r>
              <a:rPr lang="en-GB" dirty="0"/>
              <a:t>4. </a:t>
            </a:r>
            <a:r>
              <a:rPr lang="ca-ES" dirty="0"/>
              <a:t>Creació d’un grup de suport </a:t>
            </a:r>
            <a:r>
              <a:rPr lang="es-ES" dirty="0"/>
              <a:t>- 4</a:t>
            </a:r>
            <a:endParaRPr lang="x-none" dirty="0"/>
          </a:p>
        </p:txBody>
      </p:sp>
    </p:spTree>
    <p:extLst>
      <p:ext uri="{BB962C8B-B14F-4D97-AF65-F5344CB8AC3E}">
        <p14:creationId xmlns:p14="http://schemas.microsoft.com/office/powerpoint/2010/main" val="136230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EA0C-8E46-4002-A502-836A7FD88ED8}"/>
              </a:ext>
            </a:extLst>
          </p:cNvPr>
          <p:cNvSpPr>
            <a:spLocks noGrp="1"/>
          </p:cNvSpPr>
          <p:nvPr>
            <p:ph type="title"/>
          </p:nvPr>
        </p:nvSpPr>
        <p:spPr/>
        <p:txBody>
          <a:bodyPr/>
          <a:lstStyle/>
          <a:p>
            <a:r>
              <a:rPr lang="en-GB" dirty="0"/>
              <a:t>4. </a:t>
            </a:r>
            <a:r>
              <a:rPr lang="ca-ES" dirty="0"/>
              <a:t>Creació d’un grup de suport </a:t>
            </a:r>
            <a:r>
              <a:rPr lang="es-ES" dirty="0"/>
              <a:t>- 5</a:t>
            </a:r>
            <a:endParaRPr lang="x-none" dirty="0"/>
          </a:p>
        </p:txBody>
      </p:sp>
      <p:graphicFrame>
        <p:nvGraphicFramePr>
          <p:cNvPr id="10" name="Content Placeholder 3">
            <a:extLst>
              <a:ext uri="{FF2B5EF4-FFF2-40B4-BE49-F238E27FC236}">
                <a16:creationId xmlns:a16="http://schemas.microsoft.com/office/drawing/2014/main" id="{7C2FC393-2E06-B443-B349-A97D27DFE1CA}"/>
              </a:ext>
            </a:extLst>
          </p:cNvPr>
          <p:cNvGraphicFramePr>
            <a:graphicFrameLocks/>
          </p:cNvGraphicFramePr>
          <p:nvPr>
            <p:extLst>
              <p:ext uri="{D42A27DB-BD31-4B8C-83A1-F6EECF244321}">
                <p14:modId xmlns:p14="http://schemas.microsoft.com/office/powerpoint/2010/main" val="893077364"/>
              </p:ext>
            </p:extLst>
          </p:nvPr>
        </p:nvGraphicFramePr>
        <p:xfrm>
          <a:off x="838200" y="1137659"/>
          <a:ext cx="10515600" cy="4482556"/>
        </p:xfrm>
        <a:graphic>
          <a:graphicData uri="http://schemas.openxmlformats.org/drawingml/2006/table">
            <a:tbl>
              <a:tblPr firstRow="1" firstCol="1" bandRow="1"/>
              <a:tblGrid>
                <a:gridCol w="10515600">
                  <a:extLst>
                    <a:ext uri="{9D8B030D-6E8A-4147-A177-3AD203B41FA5}">
                      <a16:colId xmlns:a16="http://schemas.microsoft.com/office/drawing/2014/main" val="4239707884"/>
                    </a:ext>
                  </a:extLst>
                </a:gridCol>
              </a:tblGrid>
              <a:tr h="4482556">
                <a:tc>
                  <a:txBody>
                    <a:bodyPr/>
                    <a:lstStyle/>
                    <a:p>
                      <a:pPr marL="0" marR="0" algn="just">
                        <a:lnSpc>
                          <a:spcPct val="115000"/>
                        </a:lnSpc>
                        <a:spcBef>
                          <a:spcPts val="0"/>
                        </a:spcBef>
                        <a:spcAft>
                          <a:spcPts val="1000"/>
                        </a:spcAft>
                      </a:pPr>
                      <a:r>
                        <a:rPr lang="ca-ES" sz="1800" kern="1200" dirty="0">
                          <a:solidFill>
                            <a:schemeClr val="tx1"/>
                          </a:solidFill>
                          <a:effectLst/>
                          <a:latin typeface="+mn-lt"/>
                          <a:ea typeface="+mn-ea"/>
                          <a:cs typeface="+mn-cs"/>
                        </a:rPr>
                        <a:t>C</a:t>
                      </a:r>
                      <a:r>
                        <a:rPr lang="ca-ES" sz="2000" b="1" i="0" kern="1200" dirty="0">
                          <a:solidFill>
                            <a:schemeClr val="tx1"/>
                          </a:solidFill>
                          <a:effectLst/>
                          <a:latin typeface="+mn-lt"/>
                          <a:ea typeface="+mn-ea"/>
                          <a:cs typeface="+mn-cs"/>
                        </a:rPr>
                        <a:t>onsells per a la formació </a:t>
                      </a:r>
                      <a:r>
                        <a:rPr lang="es-ES" sz="2400" b="1" i="0" kern="1200" dirty="0">
                          <a:solidFill>
                            <a:schemeClr val="tx1"/>
                          </a:solidFill>
                          <a:effectLst/>
                          <a:latin typeface="+mn-lt"/>
                          <a:ea typeface="+mn-ea"/>
                          <a:cs typeface="+mn-cs"/>
                        </a:rPr>
                        <a:t>:</a:t>
                      </a:r>
                    </a:p>
                    <a:p>
                      <a:pPr marL="285750" lvl="0" indent="-285750" algn="just" fontAlgn="base">
                        <a:buFont typeface="Arial" panose="020B0604020202020204" pitchFamily="34" charset="0"/>
                        <a:buChar char="•"/>
                      </a:pPr>
                      <a:r>
                        <a:rPr lang="ca-ES" sz="2000" u="none" strike="noStrike" kern="1200" dirty="0">
                          <a:solidFill>
                            <a:schemeClr val="tx1"/>
                          </a:solidFill>
                          <a:effectLst/>
                          <a:latin typeface="+mn-lt"/>
                          <a:ea typeface="+mn-ea"/>
                          <a:cs typeface="+mn-cs"/>
                        </a:rPr>
                        <a:t>Parar atenció als membres quan parlen de les seves experiències personals.</a:t>
                      </a:r>
                      <a:endParaRPr lang="es-ES" sz="2000" u="none" strike="noStrike"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2000" u="none" strike="noStrike" kern="1200" dirty="0">
                          <a:solidFill>
                            <a:schemeClr val="tx1"/>
                          </a:solidFill>
                          <a:effectLst/>
                          <a:latin typeface="+mn-lt"/>
                          <a:ea typeface="+mn-ea"/>
                          <a:cs typeface="+mn-cs"/>
                        </a:rPr>
                        <a:t>No jutjar.</a:t>
                      </a:r>
                      <a:endParaRPr lang="es-ES" sz="2000" u="none" strike="noStrike"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2000" u="none" strike="noStrike" kern="1200" dirty="0">
                          <a:solidFill>
                            <a:schemeClr val="tx1"/>
                          </a:solidFill>
                          <a:effectLst/>
                          <a:latin typeface="+mn-lt"/>
                          <a:ea typeface="+mn-ea"/>
                          <a:cs typeface="+mn-cs"/>
                        </a:rPr>
                        <a:t>Motivar el debat i permetre que tothom que vulgui hi intervingui.</a:t>
                      </a:r>
                      <a:endParaRPr lang="es-ES" sz="2000" u="none" strike="noStrike"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2000" u="none" strike="noStrike" kern="1200" dirty="0">
                          <a:solidFill>
                            <a:schemeClr val="tx1"/>
                          </a:solidFill>
                          <a:effectLst/>
                          <a:latin typeface="+mn-lt"/>
                          <a:ea typeface="+mn-ea"/>
                          <a:cs typeface="+mn-cs"/>
                        </a:rPr>
                        <a:t>Assegurar-se que els participants s’adhereixen a l’ordre del dia i es compleixen els temps establerts.</a:t>
                      </a:r>
                      <a:endParaRPr lang="es-ES" sz="2000" u="none" strike="noStrike"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2000" u="none" strike="noStrike" kern="1200" dirty="0">
                          <a:solidFill>
                            <a:schemeClr val="tx1"/>
                          </a:solidFill>
                          <a:effectLst/>
                          <a:latin typeface="+mn-lt"/>
                          <a:ea typeface="+mn-ea"/>
                          <a:cs typeface="+mn-cs"/>
                        </a:rPr>
                        <a:t>Compartir tasques.</a:t>
                      </a:r>
                      <a:endParaRPr lang="es-ES" sz="2000" u="none" strike="noStrike"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2000" u="none" strike="noStrike" kern="1200" dirty="0">
                          <a:solidFill>
                            <a:schemeClr val="tx1"/>
                          </a:solidFill>
                          <a:effectLst/>
                          <a:latin typeface="+mn-lt"/>
                          <a:ea typeface="+mn-ea"/>
                          <a:cs typeface="+mn-cs"/>
                        </a:rPr>
                        <a:t>Encoratjar la sensació de seguretat dins del grup. </a:t>
                      </a:r>
                      <a:endParaRPr lang="es-ES" sz="2000" u="none" strike="noStrike"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2000" u="none" strike="noStrike" kern="1200" dirty="0">
                          <a:solidFill>
                            <a:schemeClr val="tx1"/>
                          </a:solidFill>
                          <a:effectLst/>
                          <a:latin typeface="+mn-lt"/>
                          <a:ea typeface="+mn-ea"/>
                          <a:cs typeface="+mn-cs"/>
                        </a:rPr>
                        <a:t>Conèixer els propis límits. </a:t>
                      </a:r>
                      <a:endParaRPr lang="es-ES" sz="2000" u="none" strike="noStrike"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2000" u="none" strike="noStrike" kern="1200" dirty="0">
                          <a:solidFill>
                            <a:schemeClr val="tx1"/>
                          </a:solidFill>
                          <a:effectLst/>
                          <a:latin typeface="+mn-lt"/>
                          <a:ea typeface="+mn-ea"/>
                          <a:cs typeface="+mn-cs"/>
                        </a:rPr>
                        <a:t>Demanar l’opinió al grup sobre la formació. </a:t>
                      </a:r>
                      <a:endParaRPr lang="es-ES" sz="2000" u="none" strike="noStrike"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2000" u="none" strike="noStrike" kern="1200" dirty="0">
                          <a:solidFill>
                            <a:schemeClr val="tx1"/>
                          </a:solidFill>
                          <a:effectLst/>
                          <a:latin typeface="+mn-lt"/>
                          <a:ea typeface="+mn-ea"/>
                          <a:cs typeface="+mn-cs"/>
                        </a:rPr>
                        <a:t>Gestionar els conflictes. </a:t>
                      </a:r>
                      <a:endParaRPr lang="es-ES" sz="2000" u="none" strike="noStrike" kern="1200" dirty="0">
                        <a:solidFill>
                          <a:schemeClr val="tx1"/>
                        </a:solidFill>
                        <a:effectLst/>
                        <a:latin typeface="+mn-lt"/>
                        <a:ea typeface="+mn-ea"/>
                        <a:cs typeface="+mn-cs"/>
                      </a:endParaRPr>
                    </a:p>
                    <a:p>
                      <a:pPr marL="285750" indent="-285750" algn="just">
                        <a:buFont typeface="Arial" panose="020B0604020202020204" pitchFamily="34" charset="0"/>
                        <a:buChar char="•"/>
                      </a:pPr>
                      <a:r>
                        <a:rPr lang="ca-ES" sz="2000" kern="1200" dirty="0">
                          <a:solidFill>
                            <a:schemeClr val="tx1"/>
                          </a:solidFill>
                          <a:effectLst/>
                          <a:latin typeface="+mn-lt"/>
                          <a:ea typeface="+mn-ea"/>
                          <a:cs typeface="+mn-cs"/>
                        </a:rPr>
                        <a:t>Assegurar-se que els membres sentin que reben suport, se sentin inclosos i garantir que les seves aportacions i els seus coneixements contribueixin a la presa de decisions del grup</a:t>
                      </a:r>
                      <a:r>
                        <a:rPr lang="es-ES" sz="2400" u="none" strike="noStrike" kern="1200" dirty="0">
                          <a:solidFill>
                            <a:schemeClr val="tx1"/>
                          </a:solidFill>
                          <a:effectLst/>
                          <a:latin typeface="+mn-lt"/>
                          <a:ea typeface="+mn-ea"/>
                          <a:cs typeface="+mn-cs"/>
                        </a:rPr>
                        <a:t>. </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1553898601"/>
                  </a:ext>
                </a:extLst>
              </a:tr>
            </a:tbl>
          </a:graphicData>
        </a:graphic>
      </p:graphicFrame>
    </p:spTree>
    <p:extLst>
      <p:ext uri="{BB962C8B-B14F-4D97-AF65-F5344CB8AC3E}">
        <p14:creationId xmlns:p14="http://schemas.microsoft.com/office/powerpoint/2010/main" val="209894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D7609C-C6C6-BD43-8B61-0B8DE1E27CE5}"/>
              </a:ext>
            </a:extLst>
          </p:cNvPr>
          <p:cNvSpPr>
            <a:spLocks noGrp="1"/>
          </p:cNvSpPr>
          <p:nvPr>
            <p:ph type="body" sz="quarter" idx="13"/>
          </p:nvPr>
        </p:nvSpPr>
        <p:spPr/>
        <p:txBody>
          <a:bodyPr/>
          <a:lstStyle/>
          <a:p>
            <a:r>
              <a:rPr lang="ca-ES" dirty="0"/>
              <a:t>El paper del formador</a:t>
            </a:r>
            <a:endParaRPr lang="es-ES" dirty="0"/>
          </a:p>
        </p:txBody>
      </p:sp>
      <p:sp>
        <p:nvSpPr>
          <p:cNvPr id="3" name="Content Placeholder 2">
            <a:extLst>
              <a:ext uri="{FF2B5EF4-FFF2-40B4-BE49-F238E27FC236}">
                <a16:creationId xmlns:a16="http://schemas.microsoft.com/office/drawing/2014/main" id="{1385A648-CE52-47ED-893E-9AB0C66E683B}"/>
              </a:ext>
            </a:extLst>
          </p:cNvPr>
          <p:cNvSpPr>
            <a:spLocks noGrp="1"/>
          </p:cNvSpPr>
          <p:nvPr>
            <p:ph sz="quarter" idx="14"/>
          </p:nvPr>
        </p:nvSpPr>
        <p:spPr>
          <a:xfrm>
            <a:off x="507195" y="1444280"/>
            <a:ext cx="11174412" cy="4845007"/>
          </a:xfrm>
        </p:spPr>
        <p:txBody>
          <a:bodyPr>
            <a:normAutofit lnSpcReduction="10000"/>
          </a:bodyPr>
          <a:lstStyle/>
          <a:p>
            <a:pPr algn="just"/>
            <a:r>
              <a:rPr lang="ca-ES" dirty="0"/>
              <a:t>Determinades dinàmiques de poder que pateixen els integrants dels grups de suport entre iguals poden fer que algunes persones siguin reticents a expressar la seva opinió.</a:t>
            </a:r>
            <a:endParaRPr lang="es-ES" dirty="0"/>
          </a:p>
          <a:p>
            <a:pPr algn="just"/>
            <a:r>
              <a:rPr lang="es-ES" dirty="0"/>
              <a:t>El </a:t>
            </a:r>
            <a:r>
              <a:rPr lang="ca-ES" dirty="0"/>
              <a:t>formador hauria de subratllar la importància d’escoltar les diverses perspectives de tots els participants</a:t>
            </a:r>
            <a:r>
              <a:rPr lang="es-ES" dirty="0"/>
              <a:t>.</a:t>
            </a:r>
          </a:p>
          <a:p>
            <a:pPr algn="just"/>
            <a:r>
              <a:rPr lang="ca-ES" dirty="0"/>
              <a:t>Això es pot reconèixer al crear el grup de suport entre iguals, alhora que s’estableixen altres normes bàsiques per al grup</a:t>
            </a:r>
            <a:r>
              <a:rPr lang="en-GB" dirty="0"/>
              <a:t>. </a:t>
            </a:r>
          </a:p>
          <a:p>
            <a:pPr algn="just"/>
            <a:r>
              <a:rPr lang="es-ES" dirty="0"/>
              <a:t>La </a:t>
            </a:r>
            <a:r>
              <a:rPr lang="ca-ES" dirty="0"/>
              <a:t>formació i l’educació tant per als formadors com per als membres del grup de suport entre iguals poden fomentar la inclusió</a:t>
            </a:r>
            <a:r>
              <a:rPr lang="en-US" dirty="0"/>
              <a:t>. </a:t>
            </a:r>
          </a:p>
          <a:p>
            <a:pPr algn="just"/>
            <a:r>
              <a:rPr lang="ca-ES" dirty="0"/>
              <a:t>Aquesta formació hauria d’incloure l’atenció a la «competència estructural», que implica considerar com es combinen els factors estructurals i institucionals </a:t>
            </a:r>
            <a:r>
              <a:rPr lang="es-ES" dirty="0"/>
              <a:t>.</a:t>
            </a:r>
          </a:p>
          <a:p>
            <a:pPr algn="just"/>
            <a:r>
              <a:rPr lang="ca-ES" dirty="0"/>
              <a:t>La competència estructural ajuda a restar èmfasi als problemes de la persona o a les seves «mancances» i se centra en la unicitat de les persones i en la seva recuperació. </a:t>
            </a:r>
            <a:endParaRPr lang="es-ES" dirty="0"/>
          </a:p>
          <a:p>
            <a:pPr algn="just"/>
            <a:endParaRPr lang="x-none" dirty="0"/>
          </a:p>
          <a:p>
            <a:pPr algn="just"/>
            <a:endParaRPr lang="x-none" dirty="0"/>
          </a:p>
        </p:txBody>
      </p:sp>
      <p:sp>
        <p:nvSpPr>
          <p:cNvPr id="2" name="Title 1">
            <a:extLst>
              <a:ext uri="{FF2B5EF4-FFF2-40B4-BE49-F238E27FC236}">
                <a16:creationId xmlns:a16="http://schemas.microsoft.com/office/drawing/2014/main" id="{E9D9D217-CE9D-41AC-A309-0E499375CB32}"/>
              </a:ext>
            </a:extLst>
          </p:cNvPr>
          <p:cNvSpPr>
            <a:spLocks noGrp="1"/>
          </p:cNvSpPr>
          <p:nvPr>
            <p:ph type="title"/>
          </p:nvPr>
        </p:nvSpPr>
        <p:spPr/>
        <p:txBody>
          <a:bodyPr/>
          <a:lstStyle/>
          <a:p>
            <a:r>
              <a:rPr lang="en-GB" dirty="0"/>
              <a:t>4. </a:t>
            </a:r>
            <a:r>
              <a:rPr lang="ca-ES" dirty="0"/>
              <a:t>Creació d’un grup de suport </a:t>
            </a:r>
            <a:r>
              <a:rPr lang="es-ES" dirty="0"/>
              <a:t>- 6</a:t>
            </a:r>
            <a:endParaRPr lang="x-none" dirty="0"/>
          </a:p>
        </p:txBody>
      </p:sp>
    </p:spTree>
    <p:extLst>
      <p:ext uri="{BB962C8B-B14F-4D97-AF65-F5344CB8AC3E}">
        <p14:creationId xmlns:p14="http://schemas.microsoft.com/office/powerpoint/2010/main" val="380010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36014" y="981308"/>
            <a:ext cx="11150464" cy="1092820"/>
          </a:xfrm>
        </p:spPr>
        <p:txBody>
          <a:bodyPr anchor="t"/>
          <a:lstStyle/>
          <a:p>
            <a:pPr marL="0" indent="0" algn="just">
              <a:lnSpc>
                <a:spcPct val="100000"/>
              </a:lnSpc>
            </a:pPr>
            <a:r>
              <a:rPr lang="ca-ES" sz="2000" dirty="0"/>
              <a:t>OBJECTIUS: millorar la qualitat de l’atenció i del suport que es presten en els serveis socials i de salut mental i promoure els drets humans de les persones amb discapacitat psicosocial, intel·lectual o cognitiva </a:t>
            </a:r>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1918009"/>
            <a:ext cx="11174412" cy="4148253"/>
          </a:xfrm>
        </p:spPr>
        <p:txBody>
          <a:bodyPr/>
          <a:lstStyle/>
          <a:p>
            <a:pPr algn="just"/>
            <a:r>
              <a:rPr lang="ca-ES" sz="2050" dirty="0"/>
              <a:t>Crear capacitat per combatre l’estigmatització i la discriminació i per promoure els drets humans i la recuperació. </a:t>
            </a:r>
          </a:p>
          <a:p>
            <a:pPr algn="just"/>
            <a:r>
              <a:rPr lang="ca-ES" sz="2050" dirty="0"/>
              <a:t>Millorar la qualitat de l’atenció i de les condicions dels drets humans en els serveis socials i de salut mental.</a:t>
            </a:r>
          </a:p>
          <a:p>
            <a:pPr algn="just"/>
            <a:r>
              <a:rPr lang="ca-ES" sz="2050" dirty="0"/>
              <a:t>Crear uns serveis basats en la comunitat i orientats a la recuperació que respectin i promoguin els drets humans.</a:t>
            </a:r>
          </a:p>
          <a:p>
            <a:pPr algn="just"/>
            <a:r>
              <a:rPr lang="ca-ES" sz="2050" dirty="0"/>
              <a:t>Donar suport al desenvolupament d’un moviment de la societat civil per promoure i influir en la formulació de polítiques. </a:t>
            </a:r>
          </a:p>
          <a:p>
            <a:pPr algn="just"/>
            <a:r>
              <a:rPr lang="ca-ES" sz="2050" dirty="0"/>
              <a:t>Reformar polítiques i lleis nacionals en consonància amb la Convenció sobre els drets de les persones amb discapacitat i altres estàndards internacionals en matèria de drets humans.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ca-ES" b="1" dirty="0" err="1"/>
              <a:t>Quality</a:t>
            </a:r>
            <a:r>
              <a:rPr lang="ca-ES" b="1" dirty="0"/>
              <a:t> </a:t>
            </a:r>
            <a:r>
              <a:rPr lang="ca-ES" b="1" dirty="0" err="1"/>
              <a:t>Rights</a:t>
            </a:r>
            <a:r>
              <a:rPr lang="ca-ES" b="1" dirty="0"/>
              <a:t> de l’OMS: </a:t>
            </a:r>
            <a:r>
              <a:rPr lang="ca-ES" dirty="0"/>
              <a:t>objectius i propòsits</a:t>
            </a:r>
            <a:endParaRPr lang="ca-ES" b="1" dirty="0"/>
          </a:p>
        </p:txBody>
      </p:sp>
    </p:spTree>
    <p:extLst>
      <p:ext uri="{BB962C8B-B14F-4D97-AF65-F5344CB8AC3E}">
        <p14:creationId xmlns:p14="http://schemas.microsoft.com/office/powerpoint/2010/main" val="3357037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1A73DA6-FA03-B043-844F-CEA494C64D00}"/>
              </a:ext>
            </a:extLst>
          </p:cNvPr>
          <p:cNvSpPr>
            <a:spLocks noGrp="1"/>
          </p:cNvSpPr>
          <p:nvPr>
            <p:ph type="body" sz="quarter" idx="13"/>
          </p:nvPr>
        </p:nvSpPr>
        <p:spPr/>
        <p:txBody>
          <a:bodyPr/>
          <a:lstStyle/>
          <a:p>
            <a:r>
              <a:rPr lang="ca-ES" dirty="0"/>
              <a:t>Pertinença al grup</a:t>
            </a:r>
            <a:endParaRPr lang="es-ES" dirty="0"/>
          </a:p>
        </p:txBody>
      </p:sp>
      <p:sp>
        <p:nvSpPr>
          <p:cNvPr id="3" name="Content Placeholder 2">
            <a:extLst>
              <a:ext uri="{FF2B5EF4-FFF2-40B4-BE49-F238E27FC236}">
                <a16:creationId xmlns:a16="http://schemas.microsoft.com/office/drawing/2014/main" id="{A7FD11CD-B73C-4A1D-B4FF-5F306AF04A81}"/>
              </a:ext>
            </a:extLst>
          </p:cNvPr>
          <p:cNvSpPr>
            <a:spLocks noGrp="1"/>
          </p:cNvSpPr>
          <p:nvPr>
            <p:ph sz="quarter" idx="14"/>
          </p:nvPr>
        </p:nvSpPr>
        <p:spPr/>
        <p:txBody>
          <a:bodyPr/>
          <a:lstStyle/>
          <a:p>
            <a:pPr marL="0" indent="0">
              <a:buNone/>
            </a:pPr>
            <a:r>
              <a:rPr lang="ca-ES" dirty="0"/>
              <a:t>El grup de suport entre iguals pot estar obert o tancat a incorporar nous membres, en funció dels seus objectius. Cada tipus de grup presenta els seus avantatges.</a:t>
            </a:r>
          </a:p>
          <a:p>
            <a:pPr marL="0" indent="0">
              <a:buNone/>
            </a:pPr>
            <a:r>
              <a:rPr lang="ca-ES" dirty="0"/>
              <a:t>En els grups oberts</a:t>
            </a:r>
            <a:r>
              <a:rPr lang="en-GB" dirty="0"/>
              <a:t>: </a:t>
            </a:r>
          </a:p>
          <a:p>
            <a:r>
              <a:rPr lang="ca-ES" dirty="0"/>
              <a:t>Tothom que hi vulgui participar s’hi pot unir. </a:t>
            </a:r>
          </a:p>
          <a:p>
            <a:r>
              <a:rPr lang="ca-ES" dirty="0"/>
              <a:t>Els membres normalment hi assisteixen o hi deixen d’assistir en funció de les seves necessitats</a:t>
            </a:r>
            <a:r>
              <a:rPr lang="en-GB" dirty="0"/>
              <a:t>. </a:t>
            </a:r>
          </a:p>
          <a:p>
            <a:r>
              <a:rPr lang="ca-ES" dirty="0"/>
              <a:t>Permet a les persones anar a reunions quan volen, així com buscar suport entre iguals de seguida.</a:t>
            </a:r>
            <a:endParaRPr lang="es-ES" dirty="0"/>
          </a:p>
          <a:p>
            <a:pPr marL="0" indent="0">
              <a:buNone/>
            </a:pPr>
            <a:endParaRPr lang="x-none" dirty="0"/>
          </a:p>
        </p:txBody>
      </p:sp>
      <p:sp>
        <p:nvSpPr>
          <p:cNvPr id="2" name="Title 1">
            <a:extLst>
              <a:ext uri="{FF2B5EF4-FFF2-40B4-BE49-F238E27FC236}">
                <a16:creationId xmlns:a16="http://schemas.microsoft.com/office/drawing/2014/main" id="{67C654BB-E763-42EC-853E-BEA7D5BD120E}"/>
              </a:ext>
            </a:extLst>
          </p:cNvPr>
          <p:cNvSpPr>
            <a:spLocks noGrp="1"/>
          </p:cNvSpPr>
          <p:nvPr>
            <p:ph type="title"/>
          </p:nvPr>
        </p:nvSpPr>
        <p:spPr/>
        <p:txBody>
          <a:bodyPr/>
          <a:lstStyle/>
          <a:p>
            <a:r>
              <a:rPr lang="en-GB" dirty="0"/>
              <a:t>4. </a:t>
            </a:r>
            <a:r>
              <a:rPr lang="ca-ES" dirty="0"/>
              <a:t>Creació d’un grup de suport </a:t>
            </a:r>
            <a:r>
              <a:rPr lang="es-ES" dirty="0"/>
              <a:t>- 7</a:t>
            </a:r>
            <a:endParaRPr lang="x-none" dirty="0"/>
          </a:p>
        </p:txBody>
      </p:sp>
    </p:spTree>
    <p:extLst>
      <p:ext uri="{BB962C8B-B14F-4D97-AF65-F5344CB8AC3E}">
        <p14:creationId xmlns:p14="http://schemas.microsoft.com/office/powerpoint/2010/main" val="2388757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E192B-9D14-409C-B2DA-3F0A765AC08B}"/>
              </a:ext>
            </a:extLst>
          </p:cNvPr>
          <p:cNvSpPr>
            <a:spLocks noGrp="1"/>
          </p:cNvSpPr>
          <p:nvPr>
            <p:ph sz="quarter" idx="14"/>
          </p:nvPr>
        </p:nvSpPr>
        <p:spPr>
          <a:xfrm>
            <a:off x="507195" y="1338146"/>
            <a:ext cx="11174412" cy="4673042"/>
          </a:xfrm>
        </p:spPr>
        <p:txBody>
          <a:bodyPr>
            <a:noAutofit/>
          </a:bodyPr>
          <a:lstStyle/>
          <a:p>
            <a:pPr marL="0" indent="0" algn="just">
              <a:buNone/>
            </a:pPr>
            <a:r>
              <a:rPr lang="ca-ES" dirty="0"/>
              <a:t>En els grups tancats</a:t>
            </a:r>
            <a:r>
              <a:rPr lang="en-GB" dirty="0"/>
              <a:t>:</a:t>
            </a:r>
          </a:p>
          <a:p>
            <a:pPr algn="just"/>
            <a:r>
              <a:rPr lang="ca-ES" dirty="0"/>
              <a:t>Només les persones que hi han estat acceptades poden assistir a les reunions. </a:t>
            </a:r>
          </a:p>
          <a:p>
            <a:pPr algn="just"/>
            <a:r>
              <a:rPr lang="ca-ES" dirty="0"/>
              <a:t>Les persones interessades a incorporar-s’hi poden reunir amb els membres actuals abans de l’inici de la reunió de suport entre iguals per expressar les seves necessitats i expectatives</a:t>
            </a:r>
            <a:r>
              <a:rPr lang="en-GB" dirty="0"/>
              <a:t>.</a:t>
            </a:r>
          </a:p>
          <a:p>
            <a:pPr algn="just"/>
            <a:r>
              <a:rPr lang="ca-ES" dirty="0"/>
              <a:t>Permet als membres conèixer-se millor amb el pas del temps</a:t>
            </a:r>
            <a:r>
              <a:rPr lang="en-GB" dirty="0"/>
              <a:t>. </a:t>
            </a:r>
          </a:p>
          <a:p>
            <a:pPr algn="just"/>
            <a:r>
              <a:rPr lang="ca-ES" dirty="0"/>
              <a:t>Per a alguns membres pot ser l’únic tipus d’espai en què se senten còmodes per compartir les seves experiències</a:t>
            </a:r>
            <a:r>
              <a:rPr lang="en-GB" dirty="0"/>
              <a:t>.</a:t>
            </a:r>
          </a:p>
          <a:p>
            <a:pPr algn="just"/>
            <a:r>
              <a:rPr lang="ca-ES" dirty="0"/>
              <a:t>Pot ser útil parlar del significat del grup com a entitat i de la presència de cada persona al grup.</a:t>
            </a:r>
          </a:p>
          <a:p>
            <a:pPr algn="just"/>
            <a:r>
              <a:rPr lang="ca-ES" dirty="0"/>
              <a:t>Per a algunes persones, pot ser important per a la seva recuperació saber que la seva presència i aportacions són importants per als altres membres.</a:t>
            </a:r>
            <a:endParaRPr lang="es-ES" dirty="0"/>
          </a:p>
        </p:txBody>
      </p:sp>
      <p:sp>
        <p:nvSpPr>
          <p:cNvPr id="2" name="Title 1">
            <a:extLst>
              <a:ext uri="{FF2B5EF4-FFF2-40B4-BE49-F238E27FC236}">
                <a16:creationId xmlns:a16="http://schemas.microsoft.com/office/drawing/2014/main" id="{99291EBC-B1F5-4B48-89D8-661F3D18ACC0}"/>
              </a:ext>
            </a:extLst>
          </p:cNvPr>
          <p:cNvSpPr>
            <a:spLocks noGrp="1"/>
          </p:cNvSpPr>
          <p:nvPr>
            <p:ph type="title"/>
          </p:nvPr>
        </p:nvSpPr>
        <p:spPr/>
        <p:txBody>
          <a:bodyPr/>
          <a:lstStyle/>
          <a:p>
            <a:r>
              <a:rPr lang="en-GB" dirty="0"/>
              <a:t>4. </a:t>
            </a:r>
            <a:r>
              <a:rPr lang="ca-ES" dirty="0"/>
              <a:t>Creació d’un grup de suport </a:t>
            </a:r>
            <a:r>
              <a:rPr lang="es-ES" dirty="0"/>
              <a:t>- 8</a:t>
            </a:r>
            <a:endParaRPr lang="x-none" dirty="0"/>
          </a:p>
        </p:txBody>
      </p:sp>
      <p:sp>
        <p:nvSpPr>
          <p:cNvPr id="7" name="Text Placeholder 5">
            <a:extLst>
              <a:ext uri="{FF2B5EF4-FFF2-40B4-BE49-F238E27FC236}">
                <a16:creationId xmlns:a16="http://schemas.microsoft.com/office/drawing/2014/main" id="{61A73DA6-FA03-B043-844F-CEA494C64D00}"/>
              </a:ext>
            </a:extLst>
          </p:cNvPr>
          <p:cNvSpPr>
            <a:spLocks noGrp="1"/>
          </p:cNvSpPr>
          <p:nvPr>
            <p:ph type="body" sz="quarter" idx="13"/>
          </p:nvPr>
        </p:nvSpPr>
        <p:spPr>
          <a:xfrm>
            <a:off x="507207" y="946614"/>
            <a:ext cx="11174400" cy="360000"/>
          </a:xfrm>
        </p:spPr>
        <p:txBody>
          <a:bodyPr/>
          <a:lstStyle/>
          <a:p>
            <a:r>
              <a:rPr lang="ca-ES" dirty="0"/>
              <a:t>Pertinença al grup</a:t>
            </a:r>
            <a:endParaRPr lang="es-ES" dirty="0"/>
          </a:p>
        </p:txBody>
      </p:sp>
    </p:spTree>
    <p:extLst>
      <p:ext uri="{BB962C8B-B14F-4D97-AF65-F5344CB8AC3E}">
        <p14:creationId xmlns:p14="http://schemas.microsoft.com/office/powerpoint/2010/main" val="1517864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82A5BB-B7FC-46FB-BEDF-4A1EDFDEEB68}"/>
              </a:ext>
            </a:extLst>
          </p:cNvPr>
          <p:cNvSpPr>
            <a:spLocks noGrp="1"/>
          </p:cNvSpPr>
          <p:nvPr>
            <p:ph sz="quarter" idx="14"/>
          </p:nvPr>
        </p:nvSpPr>
        <p:spPr/>
        <p:txBody>
          <a:bodyPr/>
          <a:lstStyle/>
          <a:p>
            <a:pPr algn="just"/>
            <a:r>
              <a:rPr lang="ca-ES" dirty="0"/>
              <a:t>Una altra opció és començar amb un grup de suport entre iguals obert i després, una vegada els integrants ja es coneixen i si decideixen que no volen incloure-hi ningú més, tancar el grup. </a:t>
            </a:r>
            <a:endParaRPr lang="es-ES" dirty="0"/>
          </a:p>
          <a:p>
            <a:pPr algn="just"/>
            <a:r>
              <a:rPr lang="ca-ES" dirty="0"/>
              <a:t>Ambdues formes de pertinença als grups poden proporcionar a les persones sensació d’objectiu i connexió. </a:t>
            </a:r>
          </a:p>
          <a:p>
            <a:pPr algn="just"/>
            <a:r>
              <a:rPr lang="ca-ES" dirty="0"/>
              <a:t>Des de bon començament, és important deixar clar el tipus de pertinença al grup</a:t>
            </a:r>
            <a:r>
              <a:rPr lang="en-GB" dirty="0"/>
              <a:t>.</a:t>
            </a:r>
            <a:endParaRPr lang="x-none" dirty="0"/>
          </a:p>
        </p:txBody>
      </p:sp>
      <p:sp>
        <p:nvSpPr>
          <p:cNvPr id="2" name="Title 1">
            <a:extLst>
              <a:ext uri="{FF2B5EF4-FFF2-40B4-BE49-F238E27FC236}">
                <a16:creationId xmlns:a16="http://schemas.microsoft.com/office/drawing/2014/main" id="{92DE503D-4A41-44B6-A731-C0B55B0D8285}"/>
              </a:ext>
            </a:extLst>
          </p:cNvPr>
          <p:cNvSpPr>
            <a:spLocks noGrp="1"/>
          </p:cNvSpPr>
          <p:nvPr>
            <p:ph type="title"/>
          </p:nvPr>
        </p:nvSpPr>
        <p:spPr/>
        <p:txBody>
          <a:bodyPr/>
          <a:lstStyle/>
          <a:p>
            <a:r>
              <a:rPr lang="en-GB" dirty="0"/>
              <a:t>4. </a:t>
            </a:r>
            <a:r>
              <a:rPr lang="ca-ES" dirty="0"/>
              <a:t>Creació d’un grup de suport </a:t>
            </a:r>
            <a:r>
              <a:rPr lang="es-ES" dirty="0"/>
              <a:t>- 9</a:t>
            </a:r>
            <a:endParaRPr lang="x-none" dirty="0"/>
          </a:p>
        </p:txBody>
      </p:sp>
      <p:sp>
        <p:nvSpPr>
          <p:cNvPr id="7" name="Text Placeholder 5">
            <a:extLst>
              <a:ext uri="{FF2B5EF4-FFF2-40B4-BE49-F238E27FC236}">
                <a16:creationId xmlns:a16="http://schemas.microsoft.com/office/drawing/2014/main" id="{61A73DA6-FA03-B043-844F-CEA494C64D00}"/>
              </a:ext>
            </a:extLst>
          </p:cNvPr>
          <p:cNvSpPr>
            <a:spLocks noGrp="1"/>
          </p:cNvSpPr>
          <p:nvPr>
            <p:ph type="body" sz="quarter" idx="13"/>
          </p:nvPr>
        </p:nvSpPr>
        <p:spPr>
          <a:xfrm>
            <a:off x="507207" y="946614"/>
            <a:ext cx="11174400" cy="360000"/>
          </a:xfrm>
        </p:spPr>
        <p:txBody>
          <a:bodyPr/>
          <a:lstStyle/>
          <a:p>
            <a:r>
              <a:rPr lang="ca-ES" dirty="0"/>
              <a:t>Pertinença al grup</a:t>
            </a:r>
            <a:endParaRPr lang="es-ES" dirty="0"/>
          </a:p>
        </p:txBody>
      </p:sp>
    </p:spTree>
    <p:extLst>
      <p:ext uri="{BB962C8B-B14F-4D97-AF65-F5344CB8AC3E}">
        <p14:creationId xmlns:p14="http://schemas.microsoft.com/office/powerpoint/2010/main" val="2423410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682261-1D20-F240-B5E2-CA3B348FE4F9}"/>
              </a:ext>
            </a:extLst>
          </p:cNvPr>
          <p:cNvSpPr>
            <a:spLocks noGrp="1"/>
          </p:cNvSpPr>
          <p:nvPr>
            <p:ph type="body" sz="quarter" idx="13"/>
          </p:nvPr>
        </p:nvSpPr>
        <p:spPr/>
        <p:txBody>
          <a:bodyPr/>
          <a:lstStyle/>
          <a:p>
            <a:r>
              <a:rPr lang="ca-ES" dirty="0"/>
              <a:t>Membres nous</a:t>
            </a:r>
            <a:endParaRPr lang="x-none"/>
          </a:p>
        </p:txBody>
      </p:sp>
      <p:sp>
        <p:nvSpPr>
          <p:cNvPr id="3" name="Content Placeholder 2">
            <a:extLst>
              <a:ext uri="{FF2B5EF4-FFF2-40B4-BE49-F238E27FC236}">
                <a16:creationId xmlns:a16="http://schemas.microsoft.com/office/drawing/2014/main" id="{55075CC9-4F43-4AAC-A154-19BE15B7559B}"/>
              </a:ext>
            </a:extLst>
          </p:cNvPr>
          <p:cNvSpPr>
            <a:spLocks noGrp="1"/>
          </p:cNvSpPr>
          <p:nvPr>
            <p:ph sz="quarter" idx="14"/>
          </p:nvPr>
        </p:nvSpPr>
        <p:spPr/>
        <p:txBody>
          <a:bodyPr>
            <a:noAutofit/>
          </a:bodyPr>
          <a:lstStyle/>
          <a:p>
            <a:pPr algn="just"/>
            <a:r>
              <a:rPr lang="ca-ES" sz="2000" dirty="0"/>
              <a:t>Els membres tenen diferents motius per unir-se als grups de suport</a:t>
            </a:r>
            <a:r>
              <a:rPr lang="en-GB" sz="2000" dirty="0"/>
              <a:t>. </a:t>
            </a:r>
          </a:p>
          <a:p>
            <a:pPr algn="just"/>
            <a:r>
              <a:rPr lang="ca-ES" sz="2000" dirty="0"/>
              <a:t>S’ha d’ajudar el membre potencial a decidir si encaixa en el grup, a més d’informar-lo de qualsevol necessitat concreta per unir-s’hi</a:t>
            </a:r>
            <a:r>
              <a:rPr lang="es-ES" sz="2000" dirty="0"/>
              <a:t>.</a:t>
            </a:r>
          </a:p>
          <a:p>
            <a:pPr algn="just"/>
            <a:r>
              <a:rPr lang="ca-ES" sz="2000" dirty="0"/>
              <a:t>Els integrants nous també poden trobar útil saber per endavant:</a:t>
            </a:r>
            <a:endParaRPr lang="es-ES" sz="2000" dirty="0"/>
          </a:p>
          <a:p>
            <a:pPr lvl="2" algn="just" fontAlgn="base"/>
            <a:r>
              <a:rPr lang="ca-ES" dirty="0"/>
              <a:t>Amb qui poden contactar si volen unir-se al grup.</a:t>
            </a:r>
            <a:endParaRPr lang="es-ES" dirty="0"/>
          </a:p>
          <a:p>
            <a:pPr lvl="2" algn="just" fontAlgn="base"/>
            <a:r>
              <a:rPr lang="ca-ES" dirty="0"/>
              <a:t>Els horaris de les reunions, la durada, el lloc i els temes tractats. </a:t>
            </a:r>
            <a:endParaRPr lang="es-ES" dirty="0"/>
          </a:p>
          <a:p>
            <a:pPr lvl="2" algn="just" fontAlgn="base"/>
            <a:r>
              <a:rPr lang="ca-ES" dirty="0"/>
              <a:t>Els valors i els principis, en particular en relació amb la confidencialitat. </a:t>
            </a:r>
            <a:endParaRPr lang="es-ES" dirty="0"/>
          </a:p>
          <a:p>
            <a:pPr lvl="2" algn="just" fontAlgn="base"/>
            <a:r>
              <a:rPr lang="ca-ES" dirty="0"/>
              <a:t>Qualsevol norma bàsica que el grup hagi establert. </a:t>
            </a:r>
            <a:endParaRPr lang="es-ES" dirty="0"/>
          </a:p>
          <a:p>
            <a:pPr lvl="2" algn="just" fontAlgn="base"/>
            <a:r>
              <a:rPr lang="ca-ES" dirty="0"/>
              <a:t>Una breu descripció del desenvolupament de les reunions. </a:t>
            </a:r>
            <a:endParaRPr lang="es-ES" dirty="0"/>
          </a:p>
          <a:p>
            <a:pPr lvl="2" algn="just"/>
            <a:r>
              <a:rPr lang="ca-ES" dirty="0"/>
              <a:t>Una breu explicació de què significa el suport entre iguals i quins beneficis pot tenir</a:t>
            </a:r>
            <a:r>
              <a:rPr lang="en-GB" dirty="0"/>
              <a:t> </a:t>
            </a:r>
            <a:endParaRPr lang="x-none" dirty="0"/>
          </a:p>
          <a:p>
            <a:pPr algn="just"/>
            <a:endParaRPr lang="x-none" sz="2000" dirty="0"/>
          </a:p>
        </p:txBody>
      </p:sp>
      <p:sp>
        <p:nvSpPr>
          <p:cNvPr id="2" name="Title 1">
            <a:extLst>
              <a:ext uri="{FF2B5EF4-FFF2-40B4-BE49-F238E27FC236}">
                <a16:creationId xmlns:a16="http://schemas.microsoft.com/office/drawing/2014/main" id="{516F1F7F-CA1B-446D-A360-9CD7C5E5C7AD}"/>
              </a:ext>
            </a:extLst>
          </p:cNvPr>
          <p:cNvSpPr>
            <a:spLocks noGrp="1"/>
          </p:cNvSpPr>
          <p:nvPr>
            <p:ph type="title"/>
          </p:nvPr>
        </p:nvSpPr>
        <p:spPr/>
        <p:txBody>
          <a:bodyPr/>
          <a:lstStyle/>
          <a:p>
            <a:r>
              <a:rPr lang="en-GB" dirty="0"/>
              <a:t>4. </a:t>
            </a:r>
            <a:r>
              <a:rPr lang="ca-ES" dirty="0"/>
              <a:t>Creació d’un grup de suport </a:t>
            </a:r>
            <a:r>
              <a:rPr lang="es-ES" dirty="0"/>
              <a:t>- 10</a:t>
            </a:r>
            <a:endParaRPr lang="x-none" dirty="0"/>
          </a:p>
        </p:txBody>
      </p:sp>
    </p:spTree>
    <p:extLst>
      <p:ext uri="{BB962C8B-B14F-4D97-AF65-F5344CB8AC3E}">
        <p14:creationId xmlns:p14="http://schemas.microsoft.com/office/powerpoint/2010/main" val="3237702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59B1995-11CC-F748-8CBE-A9001F100AB8}"/>
              </a:ext>
            </a:extLst>
          </p:cNvPr>
          <p:cNvSpPr>
            <a:spLocks noGrp="1"/>
          </p:cNvSpPr>
          <p:nvPr>
            <p:ph type="body" sz="quarter" idx="13"/>
          </p:nvPr>
        </p:nvSpPr>
        <p:spPr/>
        <p:txBody>
          <a:bodyPr/>
          <a:lstStyle/>
          <a:p>
            <a:r>
              <a:rPr lang="ca-ES" dirty="0"/>
              <a:t>Estructura del grup</a:t>
            </a:r>
            <a:endParaRPr lang="es-ES" dirty="0"/>
          </a:p>
        </p:txBody>
      </p:sp>
      <p:sp>
        <p:nvSpPr>
          <p:cNvPr id="3" name="Content Placeholder 2">
            <a:extLst>
              <a:ext uri="{FF2B5EF4-FFF2-40B4-BE49-F238E27FC236}">
                <a16:creationId xmlns:a16="http://schemas.microsoft.com/office/drawing/2014/main" id="{A28E5D68-09E4-478D-9167-612B9AFF7BD3}"/>
              </a:ext>
            </a:extLst>
          </p:cNvPr>
          <p:cNvSpPr>
            <a:spLocks noGrp="1"/>
          </p:cNvSpPr>
          <p:nvPr>
            <p:ph sz="quarter" idx="14"/>
          </p:nvPr>
        </p:nvSpPr>
        <p:spPr>
          <a:xfrm>
            <a:off x="579863" y="1382750"/>
            <a:ext cx="11101744" cy="4826663"/>
          </a:xfrm>
        </p:spPr>
        <p:txBody>
          <a:bodyPr>
            <a:noAutofit/>
          </a:bodyPr>
          <a:lstStyle/>
          <a:p>
            <a:pPr algn="just">
              <a:spcAft>
                <a:spcPts val="600"/>
              </a:spcAft>
            </a:pPr>
            <a:r>
              <a:rPr lang="ca-ES" sz="2000" dirty="0"/>
              <a:t>Els objectius del grup de suport entre iguals es poden assolir de moltes maneres</a:t>
            </a:r>
            <a:r>
              <a:rPr lang="en-GB" sz="2000" dirty="0"/>
              <a:t>: </a:t>
            </a:r>
          </a:p>
          <a:p>
            <a:pPr lvl="2" algn="just">
              <a:spcAft>
                <a:spcPts val="600"/>
              </a:spcAft>
            </a:pPr>
            <a:r>
              <a:rPr lang="es-ES" dirty="0" err="1"/>
              <a:t>reunions</a:t>
            </a:r>
            <a:r>
              <a:rPr lang="es-ES" dirty="0"/>
              <a:t> </a:t>
            </a:r>
            <a:r>
              <a:rPr lang="es-ES" dirty="0" err="1"/>
              <a:t>formals</a:t>
            </a:r>
            <a:r>
              <a:rPr lang="es-ES" dirty="0"/>
              <a:t> </a:t>
            </a:r>
          </a:p>
          <a:p>
            <a:pPr lvl="2" algn="just">
              <a:spcAft>
                <a:spcPts val="600"/>
              </a:spcAft>
            </a:pPr>
            <a:r>
              <a:rPr lang="es-ES" dirty="0" err="1"/>
              <a:t>reunions</a:t>
            </a:r>
            <a:r>
              <a:rPr lang="es-ES" dirty="0"/>
              <a:t> </a:t>
            </a:r>
            <a:r>
              <a:rPr lang="es-ES" dirty="0" err="1"/>
              <a:t>informals</a:t>
            </a:r>
            <a:endParaRPr lang="es-ES" dirty="0"/>
          </a:p>
          <a:p>
            <a:pPr lvl="2" algn="just">
              <a:spcAft>
                <a:spcPts val="600"/>
              </a:spcAft>
            </a:pPr>
            <a:r>
              <a:rPr lang="es-ES" dirty="0" err="1"/>
              <a:t>activitats</a:t>
            </a:r>
            <a:r>
              <a:rPr lang="es-ES" dirty="0"/>
              <a:t> </a:t>
            </a:r>
            <a:r>
              <a:rPr lang="es-ES" dirty="0" err="1"/>
              <a:t>recreatives</a:t>
            </a:r>
            <a:r>
              <a:rPr lang="es-ES" dirty="0"/>
              <a:t> </a:t>
            </a:r>
          </a:p>
          <a:p>
            <a:pPr algn="just">
              <a:spcAft>
                <a:spcPts val="600"/>
              </a:spcAft>
            </a:pPr>
            <a:r>
              <a:rPr lang="ca-ES" sz="2000" dirty="0"/>
              <a:t>Pot ser útil fer-se una imatge de quin aspecte tindrà el grup per decidir-ne l’estructura</a:t>
            </a:r>
            <a:r>
              <a:rPr lang="en-GB" sz="2000" dirty="0"/>
              <a:t>. </a:t>
            </a:r>
            <a:endParaRPr lang="x-none" sz="2000" dirty="0"/>
          </a:p>
          <a:p>
            <a:pPr lvl="2" algn="just">
              <a:spcAft>
                <a:spcPts val="600"/>
              </a:spcAft>
            </a:pPr>
            <a:r>
              <a:rPr lang="ca-ES" dirty="0"/>
              <a:t>Els grups de suport entre iguals formals solen tenir papers i responsabilitats més definits</a:t>
            </a:r>
            <a:r>
              <a:rPr lang="en-GB" dirty="0"/>
              <a:t>. </a:t>
            </a:r>
          </a:p>
          <a:p>
            <a:pPr lvl="2" algn="just">
              <a:spcAft>
                <a:spcPts val="600"/>
              </a:spcAft>
            </a:pPr>
            <a:r>
              <a:rPr lang="ca-ES" dirty="0"/>
              <a:t>Els grups de suport entre iguals informals acostumen a ser més flexibles</a:t>
            </a:r>
            <a:r>
              <a:rPr lang="es-ES" dirty="0"/>
              <a:t>.</a:t>
            </a:r>
          </a:p>
          <a:p>
            <a:pPr algn="just">
              <a:spcAft>
                <a:spcPts val="600"/>
              </a:spcAft>
            </a:pPr>
            <a:r>
              <a:rPr lang="ca-ES" sz="2000" dirty="0"/>
              <a:t>Analitzar l’estructura amb altres membres del grup i escoltar les seves aportacions és tan necessari como beneficiós. </a:t>
            </a:r>
          </a:p>
          <a:p>
            <a:pPr algn="just">
              <a:spcAft>
                <a:spcPts val="600"/>
              </a:spcAft>
            </a:pPr>
            <a:r>
              <a:rPr lang="ca-ES" sz="2000" dirty="0"/>
              <a:t>L’estructura d’un grup pot influir en les seves dinàmiques</a:t>
            </a:r>
            <a:r>
              <a:rPr lang="en-US" sz="2000" dirty="0"/>
              <a:t>.</a:t>
            </a:r>
            <a:endParaRPr lang="en-GB" sz="2000" dirty="0"/>
          </a:p>
          <a:p>
            <a:pPr algn="just">
              <a:spcAft>
                <a:spcPts val="600"/>
              </a:spcAft>
            </a:pPr>
            <a:r>
              <a:rPr lang="ca-ES" sz="2000" dirty="0"/>
              <a:t>S’ha de parlar amb franquesa i transparència d’un desequilibri de poder</a:t>
            </a:r>
            <a:r>
              <a:rPr lang="en-GB" sz="2000" dirty="0"/>
              <a:t>.</a:t>
            </a:r>
            <a:endParaRPr lang="x-none" sz="2000" dirty="0"/>
          </a:p>
        </p:txBody>
      </p:sp>
      <p:sp>
        <p:nvSpPr>
          <p:cNvPr id="2" name="Title 1">
            <a:extLst>
              <a:ext uri="{FF2B5EF4-FFF2-40B4-BE49-F238E27FC236}">
                <a16:creationId xmlns:a16="http://schemas.microsoft.com/office/drawing/2014/main" id="{3C3432E8-42BA-4D3A-9340-8C02383584F8}"/>
              </a:ext>
            </a:extLst>
          </p:cNvPr>
          <p:cNvSpPr>
            <a:spLocks noGrp="1"/>
          </p:cNvSpPr>
          <p:nvPr>
            <p:ph type="title"/>
          </p:nvPr>
        </p:nvSpPr>
        <p:spPr/>
        <p:txBody>
          <a:bodyPr/>
          <a:lstStyle/>
          <a:p>
            <a:r>
              <a:rPr lang="en-GB" dirty="0"/>
              <a:t>4. </a:t>
            </a:r>
            <a:r>
              <a:rPr lang="ca-ES" dirty="0"/>
              <a:t>Creació d’un grup de suport </a:t>
            </a:r>
            <a:r>
              <a:rPr lang="es-ES" dirty="0"/>
              <a:t>- 11</a:t>
            </a:r>
            <a:endParaRPr lang="x-none" dirty="0"/>
          </a:p>
        </p:txBody>
      </p:sp>
    </p:spTree>
    <p:extLst>
      <p:ext uri="{BB962C8B-B14F-4D97-AF65-F5344CB8AC3E}">
        <p14:creationId xmlns:p14="http://schemas.microsoft.com/office/powerpoint/2010/main" val="3584936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838AE4C-D162-B74F-BC75-10459E1B4182}"/>
              </a:ext>
            </a:extLst>
          </p:cNvPr>
          <p:cNvSpPr>
            <a:spLocks noGrp="1"/>
          </p:cNvSpPr>
          <p:nvPr>
            <p:ph type="body" sz="quarter" idx="13"/>
          </p:nvPr>
        </p:nvSpPr>
        <p:spPr/>
        <p:txBody>
          <a:bodyPr/>
          <a:lstStyle/>
          <a:p>
            <a:r>
              <a:rPr lang="ca-ES" dirty="0"/>
              <a:t>Normes bàsiques</a:t>
            </a:r>
            <a:endParaRPr lang="es-ES" dirty="0"/>
          </a:p>
        </p:txBody>
      </p:sp>
      <p:sp>
        <p:nvSpPr>
          <p:cNvPr id="3" name="Content Placeholder 2">
            <a:extLst>
              <a:ext uri="{FF2B5EF4-FFF2-40B4-BE49-F238E27FC236}">
                <a16:creationId xmlns:a16="http://schemas.microsoft.com/office/drawing/2014/main" id="{6C02F536-BEFE-4715-82E1-A31A8C276003}"/>
              </a:ext>
            </a:extLst>
          </p:cNvPr>
          <p:cNvSpPr>
            <a:spLocks noGrp="1"/>
          </p:cNvSpPr>
          <p:nvPr>
            <p:ph sz="quarter" idx="14"/>
          </p:nvPr>
        </p:nvSpPr>
        <p:spPr>
          <a:xfrm>
            <a:off x="574158" y="1360449"/>
            <a:ext cx="11107448" cy="5084956"/>
          </a:xfrm>
        </p:spPr>
        <p:txBody>
          <a:bodyPr>
            <a:noAutofit/>
          </a:bodyPr>
          <a:lstStyle/>
          <a:p>
            <a:pPr marL="0" indent="0" algn="just">
              <a:spcAft>
                <a:spcPts val="600"/>
              </a:spcAft>
              <a:buNone/>
            </a:pPr>
            <a:r>
              <a:rPr lang="ca-ES" sz="2000" dirty="0"/>
              <a:t>Els membres del grup poden establir i documentar un conjunt de normes i principis bàsics per al funcionament de les reunions</a:t>
            </a:r>
            <a:r>
              <a:rPr lang="en-GB" sz="2000" dirty="0"/>
              <a:t>. </a:t>
            </a:r>
          </a:p>
          <a:p>
            <a:pPr marL="0" indent="0" algn="just">
              <a:spcAft>
                <a:spcPts val="600"/>
              </a:spcAft>
              <a:buNone/>
            </a:pPr>
            <a:r>
              <a:rPr lang="en-US" sz="2000" b="1" dirty="0" err="1"/>
              <a:t>Principis</a:t>
            </a:r>
            <a:r>
              <a:rPr lang="en-US" sz="2000" b="1" dirty="0"/>
              <a:t>:</a:t>
            </a:r>
          </a:p>
          <a:p>
            <a:pPr lvl="0" fontAlgn="base">
              <a:spcAft>
                <a:spcPts val="600"/>
              </a:spcAft>
            </a:pPr>
            <a:r>
              <a:rPr lang="ca-ES" sz="2000" dirty="0"/>
              <a:t>Mantenir la confidencialitat. Els membres del grup no han de revelar informació sobre altres membres fora del grup.</a:t>
            </a:r>
            <a:endParaRPr lang="es-ES" sz="2000" dirty="0"/>
          </a:p>
          <a:p>
            <a:pPr lvl="0" fontAlgn="base">
              <a:spcAft>
                <a:spcPts val="600"/>
              </a:spcAft>
            </a:pPr>
            <a:r>
              <a:rPr lang="ca-ES" sz="2000" dirty="0"/>
              <a:t>No expressar judicis ni ser crítics amb altres membres. </a:t>
            </a:r>
            <a:endParaRPr lang="es-ES" sz="2000" dirty="0"/>
          </a:p>
          <a:p>
            <a:pPr>
              <a:spcAft>
                <a:spcPts val="600"/>
              </a:spcAft>
            </a:pPr>
            <a:r>
              <a:rPr lang="ca-ES" sz="2000" dirty="0"/>
              <a:t>Respectar el dret a compartir o no els sentiments</a:t>
            </a:r>
            <a:r>
              <a:rPr lang="en-GB" sz="2000" dirty="0"/>
              <a:t>.</a:t>
            </a:r>
            <a:endParaRPr lang="x-none" sz="2000" dirty="0"/>
          </a:p>
          <a:p>
            <a:pPr lvl="0" fontAlgn="base">
              <a:spcAft>
                <a:spcPts val="600"/>
              </a:spcAft>
            </a:pPr>
            <a:r>
              <a:rPr lang="ca-ES" sz="2000" dirty="0"/>
              <a:t>Respectar el grau d’obertura o tancament que cada persona vol tenir respecte a la resta dels membres del grup.</a:t>
            </a:r>
            <a:endParaRPr lang="es-ES" sz="2000" dirty="0"/>
          </a:p>
          <a:p>
            <a:pPr>
              <a:spcAft>
                <a:spcPts val="600"/>
              </a:spcAft>
            </a:pPr>
            <a:r>
              <a:rPr lang="ca-ES" sz="2000" dirty="0"/>
              <a:t>Apreciar que els sentiments i l’experiència de cada persona són únics</a:t>
            </a:r>
            <a:r>
              <a:rPr lang="en-GB" sz="2000" dirty="0"/>
              <a:t>. </a:t>
            </a:r>
            <a:endParaRPr lang="x-none" sz="2000" dirty="0"/>
          </a:p>
          <a:p>
            <a:pPr algn="just">
              <a:spcAft>
                <a:spcPts val="600"/>
              </a:spcAft>
            </a:pPr>
            <a:r>
              <a:rPr lang="ca-ES" sz="2000" dirty="0"/>
              <a:t>Respectar el dret de tots els membres a expressar-se, i a fer-ho sense interrupcions. Això no obstant, a les persones que es troben enmig d’una crisi se’ls pot concedir més temps</a:t>
            </a:r>
            <a:r>
              <a:rPr lang="en-GB" sz="2000" dirty="0"/>
              <a:t>.</a:t>
            </a:r>
            <a:endParaRPr lang="x-none" sz="2000" dirty="0"/>
          </a:p>
          <a:p>
            <a:pPr algn="just">
              <a:spcAft>
                <a:spcPts val="600"/>
              </a:spcAft>
            </a:pPr>
            <a:r>
              <a:rPr lang="ca-ES" sz="2000" dirty="0"/>
              <a:t>Compartir la responsabilitat assumint per torns les diverses funcions</a:t>
            </a:r>
            <a:r>
              <a:rPr lang="en-GB" sz="2000" dirty="0"/>
              <a:t>.</a:t>
            </a:r>
            <a:endParaRPr lang="x-none" sz="2000" dirty="0"/>
          </a:p>
          <a:p>
            <a:pPr algn="just">
              <a:spcAft>
                <a:spcPts val="600"/>
              </a:spcAft>
            </a:pPr>
            <a:endParaRPr lang="en-GB" sz="2000" dirty="0"/>
          </a:p>
        </p:txBody>
      </p:sp>
      <p:sp>
        <p:nvSpPr>
          <p:cNvPr id="2" name="Title 1">
            <a:extLst>
              <a:ext uri="{FF2B5EF4-FFF2-40B4-BE49-F238E27FC236}">
                <a16:creationId xmlns:a16="http://schemas.microsoft.com/office/drawing/2014/main" id="{EA5F4B68-A059-43B1-AF57-E23D8A6016CA}"/>
              </a:ext>
            </a:extLst>
          </p:cNvPr>
          <p:cNvSpPr>
            <a:spLocks noGrp="1"/>
          </p:cNvSpPr>
          <p:nvPr>
            <p:ph type="title"/>
          </p:nvPr>
        </p:nvSpPr>
        <p:spPr/>
        <p:txBody>
          <a:bodyPr/>
          <a:lstStyle/>
          <a:p>
            <a:r>
              <a:rPr lang="en-GB" dirty="0"/>
              <a:t>4. </a:t>
            </a:r>
            <a:r>
              <a:rPr lang="ca-ES" dirty="0"/>
              <a:t>Creació d’un grup de suport </a:t>
            </a:r>
            <a:r>
              <a:rPr lang="es-ES" dirty="0"/>
              <a:t>- 12</a:t>
            </a:r>
            <a:endParaRPr lang="x-none" dirty="0"/>
          </a:p>
        </p:txBody>
      </p:sp>
    </p:spTree>
    <p:extLst>
      <p:ext uri="{BB962C8B-B14F-4D97-AF65-F5344CB8AC3E}">
        <p14:creationId xmlns:p14="http://schemas.microsoft.com/office/powerpoint/2010/main" val="833012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A278A77-F273-4A93-B0D4-C75711B7CED1}"/>
              </a:ext>
            </a:extLst>
          </p:cNvPr>
          <p:cNvGraphicFramePr>
            <a:graphicFrameLocks noGrp="1"/>
          </p:cNvGraphicFramePr>
          <p:nvPr>
            <p:ph sz="quarter" idx="14"/>
            <p:extLst>
              <p:ext uri="{D42A27DB-BD31-4B8C-83A1-F6EECF244321}">
                <p14:modId xmlns:p14="http://schemas.microsoft.com/office/powerpoint/2010/main" val="1541626410"/>
              </p:ext>
            </p:extLst>
          </p:nvPr>
        </p:nvGraphicFramePr>
        <p:xfrm>
          <a:off x="489098" y="1380673"/>
          <a:ext cx="11192071" cy="4089400"/>
        </p:xfrm>
        <a:graphic>
          <a:graphicData uri="http://schemas.openxmlformats.org/drawingml/2006/table">
            <a:tbl>
              <a:tblPr firstRow="1" firstCol="1" bandRow="1"/>
              <a:tblGrid>
                <a:gridCol w="11192071">
                  <a:extLst>
                    <a:ext uri="{9D8B030D-6E8A-4147-A177-3AD203B41FA5}">
                      <a16:colId xmlns:a16="http://schemas.microsoft.com/office/drawing/2014/main" val="3498759903"/>
                    </a:ext>
                  </a:extLst>
                </a:gridCol>
              </a:tblGrid>
              <a:tr h="3937778">
                <a:tc>
                  <a:txBody>
                    <a:bodyPr/>
                    <a:lstStyle/>
                    <a:p>
                      <a:pPr marL="0" marR="0" algn="just">
                        <a:spcBef>
                          <a:spcPts val="0"/>
                        </a:spcBef>
                        <a:spcAft>
                          <a:spcPts val="1000"/>
                        </a:spcAft>
                      </a:pPr>
                      <a:r>
                        <a:rPr lang="es-ES" sz="2000" b="1" kern="1200" dirty="0" err="1">
                          <a:solidFill>
                            <a:schemeClr val="tx1"/>
                          </a:solidFill>
                          <a:effectLst/>
                          <a:latin typeface="+mn-lt"/>
                          <a:ea typeface="+mn-ea"/>
                          <a:cs typeface="+mn-cs"/>
                        </a:rPr>
                        <a:t>Evolució</a:t>
                      </a:r>
                      <a:r>
                        <a:rPr lang="es-ES" sz="2000" b="1" kern="1200" dirty="0">
                          <a:solidFill>
                            <a:schemeClr val="tx1"/>
                          </a:solidFill>
                          <a:effectLst/>
                          <a:latin typeface="+mn-lt"/>
                          <a:ea typeface="+mn-ea"/>
                          <a:cs typeface="+mn-cs"/>
                        </a:rPr>
                        <a:t> de </a:t>
                      </a:r>
                      <a:r>
                        <a:rPr lang="es-ES" sz="2000" b="1" kern="1200" dirty="0" err="1">
                          <a:solidFill>
                            <a:schemeClr val="tx1"/>
                          </a:solidFill>
                          <a:effectLst/>
                          <a:latin typeface="+mn-lt"/>
                          <a:ea typeface="+mn-ea"/>
                          <a:cs typeface="+mn-cs"/>
                        </a:rPr>
                        <a:t>l’estructura</a:t>
                      </a:r>
                      <a:r>
                        <a:rPr lang="es-ES" sz="2000" b="1" kern="1200" dirty="0">
                          <a:solidFill>
                            <a:schemeClr val="tx1"/>
                          </a:solidFill>
                          <a:effectLst/>
                          <a:latin typeface="+mn-lt"/>
                          <a:ea typeface="+mn-ea"/>
                          <a:cs typeface="+mn-cs"/>
                        </a:rPr>
                        <a:t> </a:t>
                      </a:r>
                      <a:r>
                        <a:rPr lang="es-ES" sz="2000" b="1" kern="1200" dirty="0" err="1">
                          <a:solidFill>
                            <a:schemeClr val="tx1"/>
                          </a:solidFill>
                          <a:effectLst/>
                          <a:latin typeface="+mn-lt"/>
                          <a:ea typeface="+mn-ea"/>
                          <a:cs typeface="+mn-cs"/>
                        </a:rPr>
                        <a:t>d’un</a:t>
                      </a:r>
                      <a:r>
                        <a:rPr lang="es-ES" sz="2000" b="1" kern="1200" dirty="0">
                          <a:solidFill>
                            <a:schemeClr val="tx1"/>
                          </a:solidFill>
                          <a:effectLst/>
                          <a:latin typeface="+mn-lt"/>
                          <a:ea typeface="+mn-ea"/>
                          <a:cs typeface="+mn-cs"/>
                        </a:rPr>
                        <a:t> </a:t>
                      </a:r>
                      <a:r>
                        <a:rPr lang="es-ES" sz="2000" b="1" kern="1200" dirty="0" err="1">
                          <a:solidFill>
                            <a:schemeClr val="tx1"/>
                          </a:solidFill>
                          <a:effectLst/>
                          <a:latin typeface="+mn-lt"/>
                          <a:ea typeface="+mn-ea"/>
                          <a:cs typeface="+mn-cs"/>
                        </a:rPr>
                        <a:t>grup</a:t>
                      </a:r>
                      <a:r>
                        <a:rPr lang="es-ES" sz="2000" b="1" kern="1200" dirty="0">
                          <a:solidFill>
                            <a:schemeClr val="tx1"/>
                          </a:solidFill>
                          <a:effectLst/>
                          <a:latin typeface="+mn-lt"/>
                          <a:ea typeface="+mn-ea"/>
                          <a:cs typeface="+mn-cs"/>
                        </a:rPr>
                        <a:t> de </a:t>
                      </a:r>
                      <a:r>
                        <a:rPr lang="es-ES" sz="2000" b="1" kern="1200" dirty="0" err="1">
                          <a:solidFill>
                            <a:schemeClr val="tx1"/>
                          </a:solidFill>
                          <a:effectLst/>
                          <a:latin typeface="+mn-lt"/>
                          <a:ea typeface="+mn-ea"/>
                          <a:cs typeface="+mn-cs"/>
                        </a:rPr>
                        <a:t>suport</a:t>
                      </a:r>
                      <a:r>
                        <a:rPr lang="es-ES" sz="2000" b="1" kern="1200" dirty="0">
                          <a:solidFill>
                            <a:schemeClr val="tx1"/>
                          </a:solidFill>
                          <a:effectLst/>
                          <a:latin typeface="+mn-lt"/>
                          <a:ea typeface="+mn-ea"/>
                          <a:cs typeface="+mn-cs"/>
                        </a:rPr>
                        <a:t> entre </a:t>
                      </a:r>
                      <a:r>
                        <a:rPr lang="es-ES" sz="2000" b="1" kern="1200" dirty="0" err="1">
                          <a:solidFill>
                            <a:schemeClr val="tx1"/>
                          </a:solidFill>
                          <a:effectLst/>
                          <a:latin typeface="+mn-lt"/>
                          <a:ea typeface="+mn-ea"/>
                          <a:cs typeface="+mn-cs"/>
                        </a:rPr>
                        <a:t>iguals</a:t>
                      </a:r>
                      <a:r>
                        <a:rPr lang="es-ES" sz="2000" b="1" kern="1200" dirty="0">
                          <a:solidFill>
                            <a:schemeClr val="tx1"/>
                          </a:solidFill>
                          <a:effectLst/>
                          <a:latin typeface="+mn-lt"/>
                          <a:ea typeface="+mn-ea"/>
                          <a:cs typeface="+mn-cs"/>
                        </a:rPr>
                        <a:t> </a:t>
                      </a:r>
                    </a:p>
                    <a:p>
                      <a:pPr algn="just"/>
                      <a:r>
                        <a:rPr lang="ca-ES" sz="1800" kern="1200" dirty="0">
                          <a:solidFill>
                            <a:schemeClr val="tx1"/>
                          </a:solidFill>
                          <a:effectLst/>
                          <a:latin typeface="+mn-lt"/>
                          <a:ea typeface="+mn-ea"/>
                          <a:cs typeface="+mn-cs"/>
                        </a:rPr>
                        <a:t>Do</a:t>
                      </a:r>
                      <a:r>
                        <a:rPr lang="ca-ES" sz="2000" kern="1200" dirty="0">
                          <a:solidFill>
                            <a:schemeClr val="tx1"/>
                          </a:solidFill>
                          <a:effectLst/>
                          <a:latin typeface="+mn-lt"/>
                          <a:ea typeface="+mn-ea"/>
                          <a:cs typeface="+mn-cs"/>
                        </a:rPr>
                        <a:t>s amics van establir un grup de suport per a famílies fa més de quinze anys. Se’ls van unir altres dues persones en una situació similar; es van reunir els uns a casa dels altres cada setmana durant uns sis anys. Durant tot aquell temps, van parlar, escoltar i es van donar suport mútuament. Es van adonar que altres persones es podien beneficiar de l’acompanyament que oferia el grup.</a:t>
                      </a:r>
                      <a:endParaRPr lang="es-ES" sz="2000" kern="1200" dirty="0">
                        <a:solidFill>
                          <a:schemeClr val="tx1"/>
                        </a:solidFill>
                        <a:effectLst/>
                        <a:latin typeface="+mn-lt"/>
                        <a:ea typeface="+mn-ea"/>
                        <a:cs typeface="+mn-cs"/>
                      </a:endParaRPr>
                    </a:p>
                    <a:p>
                      <a:pPr algn="just"/>
                      <a:r>
                        <a:rPr lang="ca-ES" sz="2000" kern="1200" dirty="0">
                          <a:solidFill>
                            <a:schemeClr val="tx1"/>
                          </a:solidFill>
                          <a:effectLst/>
                          <a:latin typeface="+mn-lt"/>
                          <a:ea typeface="+mn-ea"/>
                          <a:cs typeface="+mn-cs"/>
                        </a:rPr>
                        <a:t> </a:t>
                      </a:r>
                      <a:endParaRPr lang="es-ES" sz="2000" kern="1200" dirty="0">
                        <a:solidFill>
                          <a:schemeClr val="tx1"/>
                        </a:solidFill>
                        <a:effectLst/>
                        <a:latin typeface="+mn-lt"/>
                        <a:ea typeface="+mn-ea"/>
                        <a:cs typeface="+mn-cs"/>
                      </a:endParaRPr>
                    </a:p>
                    <a:p>
                      <a:pPr algn="just"/>
                      <a:r>
                        <a:rPr lang="ca-ES" sz="2000" kern="1200" dirty="0">
                          <a:solidFill>
                            <a:schemeClr val="tx1"/>
                          </a:solidFill>
                          <a:effectLst/>
                          <a:latin typeface="+mn-lt"/>
                          <a:ea typeface="+mn-ea"/>
                          <a:cs typeface="+mn-cs"/>
                        </a:rPr>
                        <a:t>Van acordar els seus principis o codi ètic i el van posar per escrit. Van donar a conèixer l’existència del grup a coneguts, on es reunien i amb quina freqüència. En un principi, el grup estava «dirigit» per una persona, que s’encarregava d’organitzar les reunions i convidar els participants, però, amb el temps, es va ajudar a tots els membres del grup a esdevenir líders i la major part d’ells van rebre formació com a formadors. Ara el grup compta amb més de 20 integrants. Es reuneix cada setmana durant unes dues hores. Està obert a nous membres. A l’inici de cada reunió, un membre del grup s’ofereix voluntari per formar el grup durant aquella sessió. </a:t>
                      </a:r>
                      <a:endParaRPr lang="es-ES" sz="2000" kern="1200" dirty="0">
                        <a:solidFill>
                          <a:schemeClr val="tx1"/>
                        </a:solidFill>
                        <a:effectLst/>
                        <a:latin typeface="+mn-lt"/>
                        <a:ea typeface="+mn-ea"/>
                        <a:cs typeface="+mn-cs"/>
                      </a:endParaRPr>
                    </a:p>
                  </a:txBody>
                  <a:tcPr marL="74278" marR="74278" marT="0" marB="0">
                    <a:lnL>
                      <a:noFill/>
                    </a:lnL>
                    <a:lnR>
                      <a:noFill/>
                    </a:lnR>
                    <a:lnT>
                      <a:noFill/>
                    </a:lnT>
                    <a:lnB>
                      <a:noFill/>
                    </a:lnB>
                    <a:solidFill>
                      <a:srgbClr val="D2EEFC"/>
                    </a:solidFill>
                  </a:tcPr>
                </a:tc>
                <a:extLst>
                  <a:ext uri="{0D108BD9-81ED-4DB2-BD59-A6C34878D82A}">
                    <a16:rowId xmlns:a16="http://schemas.microsoft.com/office/drawing/2014/main" val="2114098509"/>
                  </a:ext>
                </a:extLst>
              </a:tr>
            </a:tbl>
          </a:graphicData>
        </a:graphic>
      </p:graphicFrame>
      <p:sp>
        <p:nvSpPr>
          <p:cNvPr id="2" name="Title 1">
            <a:extLst>
              <a:ext uri="{FF2B5EF4-FFF2-40B4-BE49-F238E27FC236}">
                <a16:creationId xmlns:a16="http://schemas.microsoft.com/office/drawing/2014/main" id="{FA87B324-C3FE-43F4-BAE5-3AD1194C64C4}"/>
              </a:ext>
            </a:extLst>
          </p:cNvPr>
          <p:cNvSpPr>
            <a:spLocks noGrp="1"/>
          </p:cNvSpPr>
          <p:nvPr>
            <p:ph type="title"/>
          </p:nvPr>
        </p:nvSpPr>
        <p:spPr/>
        <p:txBody>
          <a:bodyPr/>
          <a:lstStyle/>
          <a:p>
            <a:r>
              <a:rPr lang="en-GB" dirty="0"/>
              <a:t>4. </a:t>
            </a:r>
            <a:r>
              <a:rPr lang="ca-ES" dirty="0"/>
              <a:t>Creació d’un grup de suport </a:t>
            </a:r>
            <a:r>
              <a:rPr lang="es-ES" dirty="0"/>
              <a:t>- 13</a:t>
            </a:r>
            <a:endParaRPr lang="x-none" dirty="0"/>
          </a:p>
        </p:txBody>
      </p:sp>
    </p:spTree>
    <p:extLst>
      <p:ext uri="{BB962C8B-B14F-4D97-AF65-F5344CB8AC3E}">
        <p14:creationId xmlns:p14="http://schemas.microsoft.com/office/powerpoint/2010/main" val="2961771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4E1E915-91E6-4C1B-BD58-FE778105F6E7}"/>
              </a:ext>
            </a:extLst>
          </p:cNvPr>
          <p:cNvGraphicFramePr>
            <a:graphicFrameLocks noGrp="1"/>
          </p:cNvGraphicFramePr>
          <p:nvPr>
            <p:ph sz="quarter" idx="14"/>
            <p:extLst>
              <p:ext uri="{D42A27DB-BD31-4B8C-83A1-F6EECF244321}">
                <p14:modId xmlns:p14="http://schemas.microsoft.com/office/powerpoint/2010/main" val="2679920996"/>
              </p:ext>
            </p:extLst>
          </p:nvPr>
        </p:nvGraphicFramePr>
        <p:xfrm>
          <a:off x="506413" y="1156738"/>
          <a:ext cx="11174413" cy="4669904"/>
        </p:xfrm>
        <a:graphic>
          <a:graphicData uri="http://schemas.openxmlformats.org/drawingml/2006/table">
            <a:tbl>
              <a:tblPr firstRow="1" firstCol="1" bandRow="1"/>
              <a:tblGrid>
                <a:gridCol w="11174413">
                  <a:extLst>
                    <a:ext uri="{9D8B030D-6E8A-4147-A177-3AD203B41FA5}">
                      <a16:colId xmlns:a16="http://schemas.microsoft.com/office/drawing/2014/main" val="3122840121"/>
                    </a:ext>
                  </a:extLst>
                </a:gridCol>
              </a:tblGrid>
              <a:tr h="4669904">
                <a:tc>
                  <a:txBody>
                    <a:bodyPr/>
                    <a:lstStyle/>
                    <a:p>
                      <a:pPr marL="0" marR="0" algn="just">
                        <a:lnSpc>
                          <a:spcPct val="100000"/>
                        </a:lnSpc>
                        <a:spcBef>
                          <a:spcPts val="0"/>
                        </a:spcBef>
                        <a:spcAft>
                          <a:spcPts val="1000"/>
                        </a:spcAft>
                      </a:pPr>
                      <a:r>
                        <a:rPr lang="es-ES" sz="1800" b="1" dirty="0" err="1">
                          <a:solidFill>
                            <a:srgbClr val="000000"/>
                          </a:solidFill>
                          <a:effectLst/>
                          <a:latin typeface="+mn-lt"/>
                          <a:ea typeface="SimSun" panose="02010600030101010101" pitchFamily="2" charset="-122"/>
                          <a:cs typeface="Arial" panose="020B0604020202020204" pitchFamily="34" charset="0"/>
                        </a:rPr>
                        <a:t>Sihaya</a:t>
                      </a:r>
                      <a:r>
                        <a:rPr lang="es-ES" sz="1800" b="1" dirty="0">
                          <a:solidFill>
                            <a:srgbClr val="000000"/>
                          </a:solidFill>
                          <a:effectLst/>
                          <a:latin typeface="+mn-lt"/>
                          <a:ea typeface="SimSun" panose="02010600030101010101" pitchFamily="2" charset="-122"/>
                          <a:cs typeface="Arial" panose="020B0604020202020204" pitchFamily="34" charset="0"/>
                        </a:rPr>
                        <a:t> </a:t>
                      </a:r>
                      <a:r>
                        <a:rPr lang="es-ES" sz="1800" b="1" dirty="0" err="1">
                          <a:solidFill>
                            <a:srgbClr val="000000"/>
                          </a:solidFill>
                          <a:effectLst/>
                          <a:latin typeface="+mn-lt"/>
                          <a:ea typeface="SimSun" panose="02010600030101010101" pitchFamily="2" charset="-122"/>
                          <a:cs typeface="Arial" panose="020B0604020202020204" pitchFamily="34" charset="0"/>
                        </a:rPr>
                        <a:t>Samooh</a:t>
                      </a:r>
                      <a:r>
                        <a:rPr lang="es-ES" sz="1800" b="1" dirty="0">
                          <a:solidFill>
                            <a:srgbClr val="000000"/>
                          </a:solidFill>
                          <a:effectLst/>
                          <a:latin typeface="+mn-lt"/>
                          <a:ea typeface="SimSun" panose="02010600030101010101" pitchFamily="2" charset="-122"/>
                          <a:cs typeface="Arial" panose="020B0604020202020204" pitchFamily="34" charset="0"/>
                        </a:rPr>
                        <a:t>: la </a:t>
                      </a:r>
                      <a:r>
                        <a:rPr lang="es-ES" sz="1800" b="1" dirty="0" err="1">
                          <a:solidFill>
                            <a:srgbClr val="000000"/>
                          </a:solidFill>
                          <a:effectLst/>
                          <a:latin typeface="+mn-lt"/>
                          <a:ea typeface="SimSun" panose="02010600030101010101" pitchFamily="2" charset="-122"/>
                          <a:cs typeface="Arial" panose="020B0604020202020204" pitchFamily="34" charset="0"/>
                        </a:rPr>
                        <a:t>naturalesa</a:t>
                      </a:r>
                      <a:r>
                        <a:rPr lang="es-ES" sz="1800" b="1" dirty="0">
                          <a:solidFill>
                            <a:srgbClr val="000000"/>
                          </a:solidFill>
                          <a:effectLst/>
                          <a:latin typeface="+mn-lt"/>
                          <a:ea typeface="SimSun" panose="02010600030101010101" pitchFamily="2" charset="-122"/>
                          <a:cs typeface="Arial" panose="020B0604020202020204" pitchFamily="34" charset="0"/>
                        </a:rPr>
                        <a:t> </a:t>
                      </a:r>
                      <a:r>
                        <a:rPr lang="es-ES" sz="1800" b="1" dirty="0" err="1">
                          <a:solidFill>
                            <a:srgbClr val="000000"/>
                          </a:solidFill>
                          <a:effectLst/>
                          <a:latin typeface="+mn-lt"/>
                          <a:ea typeface="SimSun" panose="02010600030101010101" pitchFamily="2" charset="-122"/>
                          <a:cs typeface="Arial" panose="020B0604020202020204" pitchFamily="34" charset="0"/>
                        </a:rPr>
                        <a:t>canviant</a:t>
                      </a:r>
                      <a:r>
                        <a:rPr lang="es-ES" sz="1800" b="1" dirty="0">
                          <a:solidFill>
                            <a:srgbClr val="000000"/>
                          </a:solidFill>
                          <a:effectLst/>
                          <a:latin typeface="+mn-lt"/>
                          <a:ea typeface="SimSun" panose="02010600030101010101" pitchFamily="2" charset="-122"/>
                          <a:cs typeface="Arial" panose="020B0604020202020204" pitchFamily="34" charset="0"/>
                        </a:rPr>
                        <a:t> </a:t>
                      </a:r>
                      <a:r>
                        <a:rPr lang="es-ES" sz="1800" b="1" dirty="0" err="1">
                          <a:solidFill>
                            <a:srgbClr val="000000"/>
                          </a:solidFill>
                          <a:effectLst/>
                          <a:latin typeface="+mn-lt"/>
                          <a:ea typeface="SimSun" panose="02010600030101010101" pitchFamily="2" charset="-122"/>
                          <a:cs typeface="Arial" panose="020B0604020202020204" pitchFamily="34" charset="0"/>
                        </a:rPr>
                        <a:t>d’un</a:t>
                      </a:r>
                      <a:r>
                        <a:rPr lang="es-ES" sz="1800" b="1" dirty="0">
                          <a:solidFill>
                            <a:srgbClr val="000000"/>
                          </a:solidFill>
                          <a:effectLst/>
                          <a:latin typeface="+mn-lt"/>
                          <a:ea typeface="SimSun" panose="02010600030101010101" pitchFamily="2" charset="-122"/>
                          <a:cs typeface="Arial" panose="020B0604020202020204" pitchFamily="34" charset="0"/>
                        </a:rPr>
                        <a:t> </a:t>
                      </a:r>
                      <a:r>
                        <a:rPr lang="es-ES" sz="1800" b="1" dirty="0" err="1">
                          <a:solidFill>
                            <a:srgbClr val="000000"/>
                          </a:solidFill>
                          <a:effectLst/>
                          <a:latin typeface="+mn-lt"/>
                          <a:ea typeface="SimSun" panose="02010600030101010101" pitchFamily="2" charset="-122"/>
                          <a:cs typeface="Arial" panose="020B0604020202020204" pitchFamily="34" charset="0"/>
                        </a:rPr>
                        <a:t>grup</a:t>
                      </a:r>
                      <a:r>
                        <a:rPr lang="es-ES" sz="1800" b="1" dirty="0">
                          <a:solidFill>
                            <a:srgbClr val="000000"/>
                          </a:solidFill>
                          <a:effectLst/>
                          <a:latin typeface="+mn-lt"/>
                          <a:ea typeface="SimSun" panose="02010600030101010101" pitchFamily="2" charset="-122"/>
                          <a:cs typeface="Arial" panose="020B0604020202020204" pitchFamily="34" charset="0"/>
                        </a:rPr>
                        <a:t> de </a:t>
                      </a:r>
                      <a:r>
                        <a:rPr lang="es-ES" sz="1800" b="1" dirty="0" err="1">
                          <a:solidFill>
                            <a:srgbClr val="000000"/>
                          </a:solidFill>
                          <a:effectLst/>
                          <a:latin typeface="+mn-lt"/>
                          <a:ea typeface="SimSun" panose="02010600030101010101" pitchFamily="2" charset="-122"/>
                          <a:cs typeface="Arial" panose="020B0604020202020204" pitchFamily="34" charset="0"/>
                        </a:rPr>
                        <a:t>suport</a:t>
                      </a:r>
                      <a:r>
                        <a:rPr lang="es-ES" sz="1800" b="1" dirty="0">
                          <a:solidFill>
                            <a:srgbClr val="000000"/>
                          </a:solidFill>
                          <a:effectLst/>
                          <a:latin typeface="+mn-lt"/>
                          <a:ea typeface="SimSun" panose="02010600030101010101" pitchFamily="2" charset="-122"/>
                          <a:cs typeface="Arial" panose="020B0604020202020204" pitchFamily="34" charset="0"/>
                        </a:rPr>
                        <a:t> entre </a:t>
                      </a:r>
                      <a:r>
                        <a:rPr lang="es-ES" sz="1800" b="1" dirty="0" err="1">
                          <a:solidFill>
                            <a:srgbClr val="000000"/>
                          </a:solidFill>
                          <a:effectLst/>
                          <a:latin typeface="+mn-lt"/>
                          <a:ea typeface="SimSun" panose="02010600030101010101" pitchFamily="2" charset="-122"/>
                          <a:cs typeface="Arial" panose="020B0604020202020204" pitchFamily="34" charset="0"/>
                        </a:rPr>
                        <a:t>iguals</a:t>
                      </a:r>
                      <a:r>
                        <a:rPr lang="es-ES" sz="1800" b="1" dirty="0">
                          <a:solidFill>
                            <a:srgbClr val="000000"/>
                          </a:solidFill>
                          <a:effectLst/>
                          <a:latin typeface="+mn-lt"/>
                          <a:ea typeface="SimSun" panose="02010600030101010101" pitchFamily="2" charset="-122"/>
                          <a:cs typeface="Arial" panose="020B0604020202020204" pitchFamily="34" charset="0"/>
                        </a:rPr>
                        <a:t> (A)</a:t>
                      </a:r>
                    </a:p>
                    <a:p>
                      <a:pPr marL="0" marR="0" algn="just">
                        <a:lnSpc>
                          <a:spcPct val="100000"/>
                        </a:lnSpc>
                        <a:spcBef>
                          <a:spcPts val="0"/>
                        </a:spcBef>
                        <a:spcAft>
                          <a:spcPts val="1000"/>
                        </a:spcAft>
                      </a:pPr>
                      <a:r>
                        <a:rPr lang="es-ES" sz="1800" kern="1200" dirty="0" err="1">
                          <a:solidFill>
                            <a:schemeClr val="tx1"/>
                          </a:solidFill>
                          <a:effectLst/>
                          <a:latin typeface="+mn-lt"/>
                          <a:ea typeface="+mn-ea"/>
                          <a:cs typeface="+mn-cs"/>
                        </a:rPr>
                        <a:t>Durant</a:t>
                      </a:r>
                      <a:r>
                        <a:rPr lang="es-ES" sz="1800" kern="1200" dirty="0">
                          <a:solidFill>
                            <a:schemeClr val="tx1"/>
                          </a:solidFill>
                          <a:effectLst/>
                          <a:latin typeface="+mn-lt"/>
                          <a:ea typeface="+mn-ea"/>
                          <a:cs typeface="+mn-cs"/>
                        </a:rPr>
                        <a:t> la primavera de 1992, a Pune, </a:t>
                      </a:r>
                      <a:r>
                        <a:rPr lang="es-ES" sz="1800" kern="1200" dirty="0" err="1">
                          <a:solidFill>
                            <a:schemeClr val="tx1"/>
                          </a:solidFill>
                          <a:effectLst/>
                          <a:latin typeface="+mn-lt"/>
                          <a:ea typeface="+mn-ea"/>
                          <a:cs typeface="+mn-cs"/>
                        </a:rPr>
                        <a:t>Índia</a:t>
                      </a:r>
                      <a:r>
                        <a:rPr lang="es-ES" sz="1800" kern="1200" dirty="0">
                          <a:solidFill>
                            <a:schemeClr val="tx1"/>
                          </a:solidFill>
                          <a:effectLst/>
                          <a:latin typeface="+mn-lt"/>
                          <a:ea typeface="+mn-ea"/>
                          <a:cs typeface="+mn-cs"/>
                        </a:rPr>
                        <a:t>, tres persones van sumar </a:t>
                      </a:r>
                      <a:r>
                        <a:rPr lang="es-ES" sz="1800" kern="1200" dirty="0" err="1">
                          <a:solidFill>
                            <a:schemeClr val="tx1"/>
                          </a:solidFill>
                          <a:effectLst/>
                          <a:latin typeface="+mn-lt"/>
                          <a:ea typeface="+mn-ea"/>
                          <a:cs typeface="+mn-cs"/>
                        </a:rPr>
                        <a:t>forces</a:t>
                      </a:r>
                      <a:r>
                        <a:rPr lang="es-ES" sz="1800" kern="1200" dirty="0">
                          <a:solidFill>
                            <a:schemeClr val="tx1"/>
                          </a:solidFill>
                          <a:effectLst/>
                          <a:latin typeface="+mn-lt"/>
                          <a:ea typeface="+mn-ea"/>
                          <a:cs typeface="+mn-cs"/>
                        </a:rPr>
                        <a:t> per plantar la </a:t>
                      </a:r>
                      <a:r>
                        <a:rPr lang="es-ES" sz="1800" kern="1200" dirty="0" err="1">
                          <a:solidFill>
                            <a:schemeClr val="tx1"/>
                          </a:solidFill>
                          <a:effectLst/>
                          <a:latin typeface="+mn-lt"/>
                          <a:ea typeface="+mn-ea"/>
                          <a:cs typeface="+mn-cs"/>
                        </a:rPr>
                        <a:t>llavor</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d’una</a:t>
                      </a:r>
                      <a:r>
                        <a:rPr lang="es-ES" sz="1800" kern="1200" dirty="0">
                          <a:solidFill>
                            <a:schemeClr val="tx1"/>
                          </a:solidFill>
                          <a:effectLst/>
                          <a:latin typeface="+mn-lt"/>
                          <a:ea typeface="+mn-ea"/>
                          <a:cs typeface="+mn-cs"/>
                        </a:rPr>
                        <a:t> nova «</a:t>
                      </a:r>
                      <a:r>
                        <a:rPr lang="es-ES" sz="1800" kern="1200" dirty="0" err="1">
                          <a:solidFill>
                            <a:schemeClr val="tx1"/>
                          </a:solidFill>
                          <a:effectLst/>
                          <a:latin typeface="+mn-lt"/>
                          <a:ea typeface="+mn-ea"/>
                          <a:cs typeface="+mn-cs"/>
                        </a:rPr>
                        <a:t>comunitat</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Tenien</a:t>
                      </a:r>
                      <a:r>
                        <a:rPr lang="es-ES" sz="1800" kern="1200" dirty="0">
                          <a:solidFill>
                            <a:schemeClr val="tx1"/>
                          </a:solidFill>
                          <a:effectLst/>
                          <a:latin typeface="+mn-lt"/>
                          <a:ea typeface="+mn-ea"/>
                          <a:cs typeface="+mn-cs"/>
                        </a:rPr>
                        <a:t> al </a:t>
                      </a:r>
                      <a:r>
                        <a:rPr lang="es-ES" sz="1800" kern="1200" dirty="0" err="1">
                          <a:solidFill>
                            <a:schemeClr val="tx1"/>
                          </a:solidFill>
                          <a:effectLst/>
                          <a:latin typeface="+mn-lt"/>
                          <a:ea typeface="+mn-ea"/>
                          <a:cs typeface="+mn-cs"/>
                        </a:rPr>
                        <a:t>voltant</a:t>
                      </a:r>
                      <a:r>
                        <a:rPr lang="es-ES" sz="1800" kern="1200" dirty="0">
                          <a:solidFill>
                            <a:schemeClr val="tx1"/>
                          </a:solidFill>
                          <a:effectLst/>
                          <a:latin typeface="+mn-lt"/>
                          <a:ea typeface="+mn-ea"/>
                          <a:cs typeface="+mn-cs"/>
                        </a:rPr>
                        <a:t> de 50 </a:t>
                      </a:r>
                      <a:r>
                        <a:rPr lang="es-ES" sz="1800" kern="1200" dirty="0" err="1">
                          <a:solidFill>
                            <a:schemeClr val="tx1"/>
                          </a:solidFill>
                          <a:effectLst/>
                          <a:latin typeface="+mn-lt"/>
                          <a:ea typeface="+mn-ea"/>
                          <a:cs typeface="+mn-cs"/>
                        </a:rPr>
                        <a:t>anys</a:t>
                      </a:r>
                      <a:r>
                        <a:rPr lang="es-ES" sz="1800" kern="1200" dirty="0">
                          <a:solidFill>
                            <a:schemeClr val="tx1"/>
                          </a:solidFill>
                          <a:effectLst/>
                          <a:latin typeface="+mn-lt"/>
                          <a:ea typeface="+mn-ea"/>
                          <a:cs typeface="+mn-cs"/>
                        </a:rPr>
                        <a:t> i totes </a:t>
                      </a:r>
                      <a:r>
                        <a:rPr lang="es-ES" sz="1800" kern="1200" dirty="0" err="1">
                          <a:solidFill>
                            <a:schemeClr val="tx1"/>
                          </a:solidFill>
                          <a:effectLst/>
                          <a:latin typeface="+mn-lt"/>
                          <a:ea typeface="+mn-ea"/>
                          <a:cs typeface="+mn-cs"/>
                        </a:rPr>
                        <a:t>havien</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rebut</a:t>
                      </a:r>
                      <a:r>
                        <a:rPr lang="es-ES" sz="1800" kern="1200" dirty="0">
                          <a:solidFill>
                            <a:schemeClr val="tx1"/>
                          </a:solidFill>
                          <a:effectLst/>
                          <a:latin typeface="+mn-lt"/>
                          <a:ea typeface="+mn-ea"/>
                          <a:cs typeface="+mn-cs"/>
                        </a:rPr>
                        <a:t> un </a:t>
                      </a:r>
                      <a:r>
                        <a:rPr lang="es-ES" sz="1800" kern="1200" dirty="0" err="1">
                          <a:solidFill>
                            <a:schemeClr val="tx1"/>
                          </a:solidFill>
                          <a:effectLst/>
                          <a:latin typeface="+mn-lt"/>
                          <a:ea typeface="+mn-ea"/>
                          <a:cs typeface="+mn-cs"/>
                        </a:rPr>
                        <a:t>diagnòstic</a:t>
                      </a:r>
                      <a:r>
                        <a:rPr lang="es-ES" sz="1800" kern="1200" dirty="0">
                          <a:solidFill>
                            <a:schemeClr val="tx1"/>
                          </a:solidFill>
                          <a:effectLst/>
                          <a:latin typeface="+mn-lt"/>
                          <a:ea typeface="+mn-ea"/>
                          <a:cs typeface="+mn-cs"/>
                        </a:rPr>
                        <a:t> de </a:t>
                      </a:r>
                      <a:r>
                        <a:rPr lang="es-ES" sz="1800" kern="1200" dirty="0" err="1">
                          <a:solidFill>
                            <a:schemeClr val="tx1"/>
                          </a:solidFill>
                          <a:effectLst/>
                          <a:latin typeface="+mn-lt"/>
                          <a:ea typeface="+mn-ea"/>
                          <a:cs typeface="+mn-cs"/>
                        </a:rPr>
                        <a:t>depressió</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trastorn</a:t>
                      </a:r>
                      <a:r>
                        <a:rPr lang="es-ES" sz="1800" kern="1200" dirty="0">
                          <a:solidFill>
                            <a:schemeClr val="tx1"/>
                          </a:solidFill>
                          <a:effectLst/>
                          <a:latin typeface="+mn-lt"/>
                          <a:ea typeface="+mn-ea"/>
                          <a:cs typeface="+mn-cs"/>
                        </a:rPr>
                        <a:t> bipolar o </a:t>
                      </a:r>
                      <a:r>
                        <a:rPr lang="es-ES" sz="1800" kern="1200" dirty="0" err="1">
                          <a:solidFill>
                            <a:schemeClr val="tx1"/>
                          </a:solidFill>
                          <a:effectLst/>
                          <a:latin typeface="+mn-lt"/>
                          <a:ea typeface="+mn-ea"/>
                          <a:cs typeface="+mn-cs"/>
                        </a:rPr>
                        <a:t>esquizofrènia</a:t>
                      </a:r>
                      <a:r>
                        <a:rPr lang="es-ES" sz="1800" kern="1200" dirty="0">
                          <a:solidFill>
                            <a:schemeClr val="tx1"/>
                          </a:solidFill>
                          <a:effectLst/>
                          <a:latin typeface="+mn-lt"/>
                          <a:ea typeface="+mn-ea"/>
                          <a:cs typeface="+mn-cs"/>
                        </a:rPr>
                        <a:t>. Per poder </a:t>
                      </a:r>
                      <a:r>
                        <a:rPr lang="es-ES" sz="1800" kern="1200" dirty="0" err="1">
                          <a:solidFill>
                            <a:schemeClr val="tx1"/>
                          </a:solidFill>
                          <a:effectLst/>
                          <a:latin typeface="+mn-lt"/>
                          <a:ea typeface="+mn-ea"/>
                          <a:cs typeface="+mn-cs"/>
                        </a:rPr>
                        <a:t>fer</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front</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als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seus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alts</a:t>
                      </a:r>
                      <a:r>
                        <a:rPr lang="es-ES" sz="1800" kern="1200" dirty="0">
                          <a:solidFill>
                            <a:schemeClr val="tx1"/>
                          </a:solidFill>
                          <a:effectLst/>
                          <a:latin typeface="+mn-lt"/>
                          <a:ea typeface="+mn-ea"/>
                          <a:cs typeface="+mn-cs"/>
                        </a:rPr>
                        <a:t> i </a:t>
                      </a:r>
                      <a:r>
                        <a:rPr lang="es-ES" sz="1800" kern="1200" dirty="0" err="1">
                          <a:solidFill>
                            <a:schemeClr val="tx1"/>
                          </a:solidFill>
                          <a:effectLst/>
                          <a:latin typeface="+mn-lt"/>
                          <a:ea typeface="+mn-ea"/>
                          <a:cs typeface="+mn-cs"/>
                        </a:rPr>
                        <a:t>baixos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necessitaven</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ajudar</a:t>
                      </a:r>
                      <a:r>
                        <a:rPr lang="es-ES" sz="1800" kern="1200" dirty="0">
                          <a:solidFill>
                            <a:schemeClr val="tx1"/>
                          </a:solidFill>
                          <a:effectLst/>
                          <a:latin typeface="+mn-lt"/>
                          <a:ea typeface="+mn-ea"/>
                          <a:cs typeface="+mn-cs"/>
                        </a:rPr>
                        <a:t>-se </a:t>
                      </a:r>
                      <a:r>
                        <a:rPr lang="es-ES" sz="1800" kern="1200" dirty="0" err="1">
                          <a:solidFill>
                            <a:schemeClr val="tx1"/>
                          </a:solidFill>
                          <a:effectLst/>
                          <a:latin typeface="+mn-lt"/>
                          <a:ea typeface="+mn-ea"/>
                          <a:cs typeface="+mn-cs"/>
                        </a:rPr>
                        <a:t>mútuament</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Els</a:t>
                      </a:r>
                      <a:r>
                        <a:rPr lang="es-ES" sz="1800" kern="1200" dirty="0">
                          <a:solidFill>
                            <a:schemeClr val="tx1"/>
                          </a:solidFill>
                          <a:effectLst/>
                          <a:latin typeface="+mn-lt"/>
                          <a:ea typeface="+mn-ea"/>
                          <a:cs typeface="+mn-cs"/>
                        </a:rPr>
                        <a:t> tres </a:t>
                      </a:r>
                      <a:r>
                        <a:rPr lang="es-ES" sz="1800" kern="1200" dirty="0" err="1">
                          <a:solidFill>
                            <a:schemeClr val="tx1"/>
                          </a:solidFill>
                          <a:effectLst/>
                          <a:latin typeface="+mn-lt"/>
                          <a:ea typeface="+mn-ea"/>
                          <a:cs typeface="+mn-cs"/>
                        </a:rPr>
                        <a:t>membres</a:t>
                      </a:r>
                      <a:r>
                        <a:rPr lang="es-ES" sz="1800" kern="1200" dirty="0">
                          <a:solidFill>
                            <a:schemeClr val="tx1"/>
                          </a:solidFill>
                          <a:effectLst/>
                          <a:latin typeface="+mn-lt"/>
                          <a:ea typeface="+mn-ea"/>
                          <a:cs typeface="+mn-cs"/>
                        </a:rPr>
                        <a:t> van </a:t>
                      </a:r>
                      <a:r>
                        <a:rPr lang="es-ES" sz="1800" kern="1200" dirty="0" err="1">
                          <a:solidFill>
                            <a:schemeClr val="tx1"/>
                          </a:solidFill>
                          <a:effectLst/>
                          <a:latin typeface="+mn-lt"/>
                          <a:ea typeface="+mn-ea"/>
                          <a:cs typeface="+mn-cs"/>
                        </a:rPr>
                        <a:t>començar</a:t>
                      </a:r>
                      <a:r>
                        <a:rPr lang="es-ES" sz="1800" kern="1200" dirty="0">
                          <a:solidFill>
                            <a:schemeClr val="tx1"/>
                          </a:solidFill>
                          <a:effectLst/>
                          <a:latin typeface="+mn-lt"/>
                          <a:ea typeface="+mn-ea"/>
                          <a:cs typeface="+mn-cs"/>
                        </a:rPr>
                        <a:t> a reunir-se </a:t>
                      </a:r>
                      <a:r>
                        <a:rPr lang="es-ES" sz="1800" kern="1200" dirty="0" err="1">
                          <a:solidFill>
                            <a:schemeClr val="tx1"/>
                          </a:solidFill>
                          <a:effectLst/>
                          <a:latin typeface="+mn-lt"/>
                          <a:ea typeface="+mn-ea"/>
                          <a:cs typeface="+mn-cs"/>
                        </a:rPr>
                        <a:t>setmanalment</a:t>
                      </a:r>
                      <a:r>
                        <a:rPr lang="es-ES" sz="1800" kern="1200" dirty="0">
                          <a:solidFill>
                            <a:schemeClr val="tx1"/>
                          </a:solidFill>
                          <a:effectLst/>
                          <a:latin typeface="+mn-lt"/>
                          <a:ea typeface="+mn-ea"/>
                          <a:cs typeface="+mn-cs"/>
                        </a:rPr>
                        <a:t> i, </a:t>
                      </a:r>
                      <a:r>
                        <a:rPr lang="es-ES" sz="1800" kern="1200" dirty="0" err="1">
                          <a:solidFill>
                            <a:schemeClr val="tx1"/>
                          </a:solidFill>
                          <a:effectLst/>
                          <a:latin typeface="+mn-lt"/>
                          <a:ea typeface="+mn-ea"/>
                          <a:cs typeface="+mn-cs"/>
                        </a:rPr>
                        <a:t>amb</a:t>
                      </a:r>
                      <a:r>
                        <a:rPr lang="es-ES" sz="1800" kern="1200" dirty="0">
                          <a:solidFill>
                            <a:schemeClr val="tx1"/>
                          </a:solidFill>
                          <a:effectLst/>
                          <a:latin typeface="+mn-lt"/>
                          <a:ea typeface="+mn-ea"/>
                          <a:cs typeface="+mn-cs"/>
                        </a:rPr>
                        <a:t> el </a:t>
                      </a:r>
                      <a:r>
                        <a:rPr lang="es-ES" sz="1800" kern="1200" dirty="0" err="1">
                          <a:solidFill>
                            <a:schemeClr val="tx1"/>
                          </a:solidFill>
                          <a:effectLst/>
                          <a:latin typeface="+mn-lt"/>
                          <a:ea typeface="+mn-ea"/>
                          <a:cs typeface="+mn-cs"/>
                        </a:rPr>
                        <a:t>temps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se’ls</a:t>
                      </a:r>
                      <a:r>
                        <a:rPr lang="es-ES" sz="1800" kern="1200" dirty="0">
                          <a:solidFill>
                            <a:schemeClr val="tx1"/>
                          </a:solidFill>
                          <a:effectLst/>
                          <a:latin typeface="+mn-lt"/>
                          <a:ea typeface="+mn-ea"/>
                          <a:cs typeface="+mn-cs"/>
                        </a:rPr>
                        <a:t> van sumar </a:t>
                      </a:r>
                      <a:r>
                        <a:rPr lang="es-ES" sz="1800" kern="1200" dirty="0" err="1">
                          <a:solidFill>
                            <a:schemeClr val="tx1"/>
                          </a:solidFill>
                          <a:effectLst/>
                          <a:latin typeface="+mn-lt"/>
                          <a:ea typeface="+mn-ea"/>
                          <a:cs typeface="+mn-cs"/>
                        </a:rPr>
                        <a:t>altres</a:t>
                      </a:r>
                      <a:r>
                        <a:rPr lang="es-ES" sz="1800" kern="1200" dirty="0">
                          <a:solidFill>
                            <a:schemeClr val="tx1"/>
                          </a:solidFill>
                          <a:effectLst/>
                          <a:latin typeface="+mn-lt"/>
                          <a:ea typeface="+mn-ea"/>
                          <a:cs typeface="+mn-cs"/>
                        </a:rPr>
                        <a:t> persones. Van acabar </a:t>
                      </a:r>
                      <a:r>
                        <a:rPr lang="es-ES" sz="1800" kern="1200" dirty="0" err="1">
                          <a:solidFill>
                            <a:schemeClr val="tx1"/>
                          </a:solidFill>
                          <a:effectLst/>
                          <a:latin typeface="+mn-lt"/>
                          <a:ea typeface="+mn-ea"/>
                          <a:cs typeface="+mn-cs"/>
                        </a:rPr>
                        <a:t>formant</a:t>
                      </a:r>
                      <a:r>
                        <a:rPr lang="es-ES" sz="1800" kern="1200" dirty="0">
                          <a:solidFill>
                            <a:schemeClr val="tx1"/>
                          </a:solidFill>
                          <a:effectLst/>
                          <a:latin typeface="+mn-lt"/>
                          <a:ea typeface="+mn-ea"/>
                          <a:cs typeface="+mn-cs"/>
                        </a:rPr>
                        <a:t> un </a:t>
                      </a:r>
                      <a:r>
                        <a:rPr lang="es-ES" sz="1800" kern="1200" dirty="0" err="1">
                          <a:solidFill>
                            <a:schemeClr val="tx1"/>
                          </a:solidFill>
                          <a:effectLst/>
                          <a:latin typeface="+mn-lt"/>
                          <a:ea typeface="+mn-ea"/>
                          <a:cs typeface="+mn-cs"/>
                        </a:rPr>
                        <a:t>grup</a:t>
                      </a:r>
                      <a:r>
                        <a:rPr lang="es-ES" sz="1800" kern="1200" dirty="0">
                          <a:solidFill>
                            <a:schemeClr val="tx1"/>
                          </a:solidFill>
                          <a:effectLst/>
                          <a:latin typeface="+mn-lt"/>
                          <a:ea typeface="+mn-ea"/>
                          <a:cs typeface="+mn-cs"/>
                        </a:rPr>
                        <a:t> considerable de persones </a:t>
                      </a:r>
                      <a:r>
                        <a:rPr lang="es-ES" sz="1800" kern="1200" dirty="0" err="1">
                          <a:solidFill>
                            <a:schemeClr val="tx1"/>
                          </a:solidFill>
                          <a:effectLst/>
                          <a:latin typeface="+mn-lt"/>
                          <a:ea typeface="+mn-ea"/>
                          <a:cs typeface="+mn-cs"/>
                        </a:rPr>
                        <a:t>amb</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diverses</a:t>
                      </a:r>
                      <a:r>
                        <a:rPr lang="es-ES" sz="1800" kern="1200" dirty="0">
                          <a:solidFill>
                            <a:schemeClr val="tx1"/>
                          </a:solidFill>
                          <a:effectLst/>
                          <a:latin typeface="+mn-lt"/>
                          <a:ea typeface="+mn-ea"/>
                          <a:cs typeface="+mn-cs"/>
                        </a:rPr>
                        <a:t> formes de malestar mental i malestar </a:t>
                      </a:r>
                      <a:r>
                        <a:rPr lang="es-ES" sz="1800" kern="1200" dirty="0" err="1">
                          <a:solidFill>
                            <a:schemeClr val="tx1"/>
                          </a:solidFill>
                          <a:effectLst/>
                          <a:latin typeface="+mn-lt"/>
                          <a:ea typeface="+mn-ea"/>
                          <a:cs typeface="+mn-cs"/>
                        </a:rPr>
                        <a:t>psíquic</a:t>
                      </a:r>
                      <a:r>
                        <a:rPr lang="es-ES" sz="1800" kern="1200" dirty="0">
                          <a:solidFill>
                            <a:schemeClr val="tx1"/>
                          </a:solidFill>
                          <a:effectLst/>
                          <a:latin typeface="+mn-lt"/>
                          <a:ea typeface="+mn-ea"/>
                          <a:cs typeface="+mn-cs"/>
                        </a:rPr>
                        <a:t>. </a:t>
                      </a:r>
                    </a:p>
                    <a:p>
                      <a:pPr marL="0" marR="0" algn="just">
                        <a:lnSpc>
                          <a:spcPct val="100000"/>
                        </a:lnSpc>
                        <a:spcBef>
                          <a:spcPts val="0"/>
                        </a:spcBef>
                        <a:spcAft>
                          <a:spcPts val="1000"/>
                        </a:spcAft>
                      </a:pPr>
                      <a:r>
                        <a:rPr lang="es-ES" sz="1800" kern="1200" dirty="0">
                          <a:solidFill>
                            <a:schemeClr val="tx1"/>
                          </a:solidFill>
                          <a:effectLst/>
                          <a:latin typeface="+mn-lt"/>
                          <a:ea typeface="+mn-ea"/>
                          <a:cs typeface="+mn-cs"/>
                        </a:rPr>
                        <a:t>El </a:t>
                      </a:r>
                      <a:r>
                        <a:rPr lang="es-ES" sz="1800" kern="1200" dirty="0" err="1">
                          <a:solidFill>
                            <a:schemeClr val="tx1"/>
                          </a:solidFill>
                          <a:effectLst/>
                          <a:latin typeface="+mn-lt"/>
                          <a:ea typeface="+mn-ea"/>
                          <a:cs typeface="+mn-cs"/>
                        </a:rPr>
                        <a:t>grup</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trobava</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consol</a:t>
                      </a:r>
                      <a:r>
                        <a:rPr lang="es-ES" sz="1800" kern="1200" dirty="0">
                          <a:solidFill>
                            <a:schemeClr val="tx1"/>
                          </a:solidFill>
                          <a:effectLst/>
                          <a:latin typeface="+mn-lt"/>
                          <a:ea typeface="+mn-ea"/>
                          <a:cs typeface="+mn-cs"/>
                        </a:rPr>
                        <a:t> en </a:t>
                      </a:r>
                      <a:r>
                        <a:rPr lang="es-ES" sz="1800" kern="1200" dirty="0" err="1">
                          <a:solidFill>
                            <a:schemeClr val="tx1"/>
                          </a:solidFill>
                          <a:effectLst/>
                          <a:latin typeface="+mn-lt"/>
                          <a:ea typeface="+mn-ea"/>
                          <a:cs typeface="+mn-cs"/>
                        </a:rPr>
                        <a:t>l’ajuda</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mútua</a:t>
                      </a:r>
                      <a:r>
                        <a:rPr lang="es-ES" sz="1800" kern="1200" dirty="0">
                          <a:solidFill>
                            <a:schemeClr val="tx1"/>
                          </a:solidFill>
                          <a:effectLst/>
                          <a:latin typeface="+mn-lt"/>
                          <a:ea typeface="+mn-ea"/>
                          <a:cs typeface="+mn-cs"/>
                        </a:rPr>
                        <a:t>. A partir </a:t>
                      </a:r>
                      <a:r>
                        <a:rPr lang="es-ES" sz="1800" kern="1200" dirty="0" err="1">
                          <a:solidFill>
                            <a:schemeClr val="tx1"/>
                          </a:solidFill>
                          <a:effectLst/>
                          <a:latin typeface="+mn-lt"/>
                          <a:ea typeface="+mn-ea"/>
                          <a:cs typeface="+mn-cs"/>
                        </a:rPr>
                        <a:t>dels</a:t>
                      </a:r>
                      <a:r>
                        <a:rPr lang="es-ES" sz="1800" kern="1200" dirty="0">
                          <a:solidFill>
                            <a:schemeClr val="tx1"/>
                          </a:solidFill>
                          <a:effectLst/>
                          <a:latin typeface="+mn-lt"/>
                          <a:ea typeface="+mn-ea"/>
                          <a:cs typeface="+mn-cs"/>
                        </a:rPr>
                        <a:t> tres </a:t>
                      </a:r>
                      <a:r>
                        <a:rPr lang="es-ES" sz="1800" kern="1200" dirty="0" err="1">
                          <a:solidFill>
                            <a:schemeClr val="tx1"/>
                          </a:solidFill>
                          <a:effectLst/>
                          <a:latin typeface="+mn-lt"/>
                          <a:ea typeface="+mn-ea"/>
                          <a:cs typeface="+mn-cs"/>
                        </a:rPr>
                        <a:t>membres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originals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Sihaya</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Samooh</a:t>
                      </a:r>
                      <a:r>
                        <a:rPr lang="es-ES" sz="1800" kern="1200" dirty="0">
                          <a:solidFill>
                            <a:schemeClr val="tx1"/>
                          </a:solidFill>
                          <a:effectLst/>
                          <a:latin typeface="+mn-lt"/>
                          <a:ea typeface="+mn-ea"/>
                          <a:cs typeface="+mn-cs"/>
                        </a:rPr>
                        <a:t> va acabar </a:t>
                      </a:r>
                      <a:r>
                        <a:rPr lang="es-ES" sz="1800" kern="1200" dirty="0" err="1">
                          <a:solidFill>
                            <a:schemeClr val="tx1"/>
                          </a:solidFill>
                          <a:effectLst/>
                          <a:latin typeface="+mn-lt"/>
                          <a:ea typeface="+mn-ea"/>
                          <a:cs typeface="+mn-cs"/>
                        </a:rPr>
                        <a:t>assolint</a:t>
                      </a:r>
                      <a:r>
                        <a:rPr lang="es-ES" sz="1800" kern="1200" dirty="0">
                          <a:solidFill>
                            <a:schemeClr val="tx1"/>
                          </a:solidFill>
                          <a:effectLst/>
                          <a:latin typeface="+mn-lt"/>
                          <a:ea typeface="+mn-ea"/>
                          <a:cs typeface="+mn-cs"/>
                        </a:rPr>
                        <a:t> una </a:t>
                      </a:r>
                      <a:r>
                        <a:rPr lang="es-ES" sz="1800" kern="1200" dirty="0" err="1">
                          <a:solidFill>
                            <a:schemeClr val="tx1"/>
                          </a:solidFill>
                          <a:effectLst/>
                          <a:latin typeface="+mn-lt"/>
                          <a:ea typeface="+mn-ea"/>
                          <a:cs typeface="+mn-cs"/>
                        </a:rPr>
                        <a:t>assistència</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màxima</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d’unes</a:t>
                      </a:r>
                      <a:r>
                        <a:rPr lang="es-ES" sz="1800" kern="1200" dirty="0">
                          <a:solidFill>
                            <a:schemeClr val="tx1"/>
                          </a:solidFill>
                          <a:effectLst/>
                          <a:latin typeface="+mn-lt"/>
                          <a:ea typeface="+mn-ea"/>
                          <a:cs typeface="+mn-cs"/>
                        </a:rPr>
                        <a:t> 25 persones el 1995, la </a:t>
                      </a:r>
                      <a:r>
                        <a:rPr lang="es-ES" sz="1800" kern="1200" dirty="0" err="1">
                          <a:solidFill>
                            <a:schemeClr val="tx1"/>
                          </a:solidFill>
                          <a:effectLst/>
                          <a:latin typeface="+mn-lt"/>
                          <a:ea typeface="+mn-ea"/>
                          <a:cs typeface="+mn-cs"/>
                        </a:rPr>
                        <a:t>qual</a:t>
                      </a:r>
                      <a:r>
                        <a:rPr lang="es-ES" sz="1800" kern="1200" dirty="0">
                          <a:solidFill>
                            <a:schemeClr val="tx1"/>
                          </a:solidFill>
                          <a:effectLst/>
                          <a:latin typeface="+mn-lt"/>
                          <a:ea typeface="+mn-ea"/>
                          <a:cs typeface="+mn-cs"/>
                        </a:rPr>
                        <a:t> cosa </a:t>
                      </a:r>
                      <a:r>
                        <a:rPr lang="es-ES" sz="1800" kern="1200" dirty="0" err="1">
                          <a:solidFill>
                            <a:schemeClr val="tx1"/>
                          </a:solidFill>
                          <a:effectLst/>
                          <a:latin typeface="+mn-lt"/>
                          <a:ea typeface="+mn-ea"/>
                          <a:cs typeface="+mn-cs"/>
                        </a:rPr>
                        <a:t>semblava</a:t>
                      </a:r>
                      <a:r>
                        <a:rPr lang="es-ES" sz="1800" kern="1200" dirty="0">
                          <a:solidFill>
                            <a:schemeClr val="tx1"/>
                          </a:solidFill>
                          <a:effectLst/>
                          <a:latin typeface="+mn-lt"/>
                          <a:ea typeface="+mn-ea"/>
                          <a:cs typeface="+mn-cs"/>
                        </a:rPr>
                        <a:t> difícil de gestionar. Van decidir dividir-se en dos </a:t>
                      </a:r>
                      <a:r>
                        <a:rPr lang="es-ES" sz="1800" kern="1200" dirty="0" err="1">
                          <a:solidFill>
                            <a:schemeClr val="tx1"/>
                          </a:solidFill>
                          <a:effectLst/>
                          <a:latin typeface="+mn-lt"/>
                          <a:ea typeface="+mn-ea"/>
                          <a:cs typeface="+mn-cs"/>
                        </a:rPr>
                        <a:t>subgrups</a:t>
                      </a:r>
                      <a:r>
                        <a:rPr lang="es-ES" sz="1800" kern="1200" dirty="0">
                          <a:solidFill>
                            <a:schemeClr val="tx1"/>
                          </a:solidFill>
                          <a:effectLst/>
                          <a:latin typeface="+mn-lt"/>
                          <a:ea typeface="+mn-ea"/>
                          <a:cs typeface="+mn-cs"/>
                        </a:rPr>
                        <a:t>. Un </a:t>
                      </a:r>
                      <a:r>
                        <a:rPr lang="es-ES" sz="1800" kern="1200" dirty="0" err="1">
                          <a:solidFill>
                            <a:schemeClr val="tx1"/>
                          </a:solidFill>
                          <a:effectLst/>
                          <a:latin typeface="+mn-lt"/>
                          <a:ea typeface="+mn-ea"/>
                          <a:cs typeface="+mn-cs"/>
                        </a:rPr>
                        <a:t>grup</a:t>
                      </a:r>
                      <a:r>
                        <a:rPr lang="es-ES" sz="1800" kern="1200" dirty="0">
                          <a:solidFill>
                            <a:schemeClr val="tx1"/>
                          </a:solidFill>
                          <a:effectLst/>
                          <a:latin typeface="+mn-lt"/>
                          <a:ea typeface="+mn-ea"/>
                          <a:cs typeface="+mn-cs"/>
                        </a:rPr>
                        <a:t> es va </a:t>
                      </a:r>
                      <a:r>
                        <a:rPr lang="es-ES" sz="1800" kern="1200" dirty="0" err="1">
                          <a:solidFill>
                            <a:schemeClr val="tx1"/>
                          </a:solidFill>
                          <a:effectLst/>
                          <a:latin typeface="+mn-lt"/>
                          <a:ea typeface="+mn-ea"/>
                          <a:cs typeface="+mn-cs"/>
                        </a:rPr>
                        <a:t>començar</a:t>
                      </a:r>
                      <a:r>
                        <a:rPr lang="es-ES" sz="1800" kern="1200" dirty="0">
                          <a:solidFill>
                            <a:schemeClr val="tx1"/>
                          </a:solidFill>
                          <a:effectLst/>
                          <a:latin typeface="+mn-lt"/>
                          <a:ea typeface="+mn-ea"/>
                          <a:cs typeface="+mn-cs"/>
                        </a:rPr>
                        <a:t> a reunir a la cantina que hi </a:t>
                      </a:r>
                      <a:r>
                        <a:rPr lang="es-ES" sz="1800" kern="1200" dirty="0" err="1">
                          <a:solidFill>
                            <a:schemeClr val="tx1"/>
                          </a:solidFill>
                          <a:effectLst/>
                          <a:latin typeface="+mn-lt"/>
                          <a:ea typeface="+mn-ea"/>
                          <a:cs typeface="+mn-cs"/>
                        </a:rPr>
                        <a:t>havia</a:t>
                      </a:r>
                      <a:r>
                        <a:rPr lang="es-ES" sz="1800" kern="1200" dirty="0">
                          <a:solidFill>
                            <a:schemeClr val="tx1"/>
                          </a:solidFill>
                          <a:effectLst/>
                          <a:latin typeface="+mn-lt"/>
                          <a:ea typeface="+mn-ea"/>
                          <a:cs typeface="+mn-cs"/>
                        </a:rPr>
                        <a:t> a la </a:t>
                      </a:r>
                      <a:r>
                        <a:rPr lang="es-ES" sz="1800" kern="1200" dirty="0" err="1">
                          <a:solidFill>
                            <a:schemeClr val="tx1"/>
                          </a:solidFill>
                          <a:effectLst/>
                          <a:latin typeface="+mn-lt"/>
                          <a:ea typeface="+mn-ea"/>
                          <a:cs typeface="+mn-cs"/>
                        </a:rPr>
                        <a:t>vora</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d’un</a:t>
                      </a:r>
                      <a:r>
                        <a:rPr lang="es-ES" sz="1800" kern="1200" dirty="0">
                          <a:solidFill>
                            <a:schemeClr val="tx1"/>
                          </a:solidFill>
                          <a:effectLst/>
                          <a:latin typeface="+mn-lt"/>
                          <a:ea typeface="+mn-ea"/>
                          <a:cs typeface="+mn-cs"/>
                        </a:rPr>
                        <a:t> campus </a:t>
                      </a:r>
                      <a:r>
                        <a:rPr lang="es-ES" sz="1800" kern="1200" dirty="0" err="1">
                          <a:solidFill>
                            <a:schemeClr val="tx1"/>
                          </a:solidFill>
                          <a:effectLst/>
                          <a:latin typeface="+mn-lt"/>
                          <a:ea typeface="+mn-ea"/>
                          <a:cs typeface="+mn-cs"/>
                        </a:rPr>
                        <a:t>universitari</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mentre</a:t>
                      </a:r>
                      <a:r>
                        <a:rPr lang="es-ES" sz="1800" kern="1200" dirty="0">
                          <a:solidFill>
                            <a:schemeClr val="tx1"/>
                          </a:solidFill>
                          <a:effectLst/>
                          <a:latin typeface="+mn-lt"/>
                          <a:ea typeface="+mn-ea"/>
                          <a:cs typeface="+mn-cs"/>
                        </a:rPr>
                        <a:t> que </a:t>
                      </a:r>
                      <a:r>
                        <a:rPr lang="es-ES" sz="1800" kern="1200" dirty="0" err="1">
                          <a:solidFill>
                            <a:schemeClr val="tx1"/>
                          </a:solidFill>
                          <a:effectLst/>
                          <a:latin typeface="+mn-lt"/>
                          <a:ea typeface="+mn-ea"/>
                          <a:cs typeface="+mn-cs"/>
                        </a:rPr>
                        <a:t>l’altre</a:t>
                      </a:r>
                      <a:r>
                        <a:rPr lang="es-ES" sz="1800" kern="1200" dirty="0">
                          <a:solidFill>
                            <a:schemeClr val="tx1"/>
                          </a:solidFill>
                          <a:effectLst/>
                          <a:latin typeface="+mn-lt"/>
                          <a:ea typeface="+mn-ea"/>
                          <a:cs typeface="+mn-cs"/>
                        </a:rPr>
                        <a:t> va </a:t>
                      </a:r>
                      <a:r>
                        <a:rPr lang="es-ES" sz="1800" kern="1200" dirty="0" err="1">
                          <a:solidFill>
                            <a:schemeClr val="tx1"/>
                          </a:solidFill>
                          <a:effectLst/>
                          <a:latin typeface="+mn-lt"/>
                          <a:ea typeface="+mn-ea"/>
                          <a:cs typeface="+mn-cs"/>
                        </a:rPr>
                        <a:t>trobar</a:t>
                      </a:r>
                      <a:r>
                        <a:rPr lang="es-ES" sz="1800" kern="1200" dirty="0">
                          <a:solidFill>
                            <a:schemeClr val="tx1"/>
                          </a:solidFill>
                          <a:effectLst/>
                          <a:latin typeface="+mn-lt"/>
                          <a:ea typeface="+mn-ea"/>
                          <a:cs typeface="+mn-cs"/>
                        </a:rPr>
                        <a:t> un </a:t>
                      </a:r>
                      <a:r>
                        <a:rPr lang="es-ES" sz="1800" kern="1200" dirty="0" err="1">
                          <a:solidFill>
                            <a:schemeClr val="tx1"/>
                          </a:solidFill>
                          <a:effectLst/>
                          <a:latin typeface="+mn-lt"/>
                          <a:ea typeface="+mn-ea"/>
                          <a:cs typeface="+mn-cs"/>
                        </a:rPr>
                        <a:t>lloc</a:t>
                      </a:r>
                      <a:r>
                        <a:rPr lang="es-ES" sz="1800" kern="1200" dirty="0">
                          <a:solidFill>
                            <a:schemeClr val="tx1"/>
                          </a:solidFill>
                          <a:effectLst/>
                          <a:latin typeface="+mn-lt"/>
                          <a:ea typeface="+mn-ea"/>
                          <a:cs typeface="+mn-cs"/>
                        </a:rPr>
                        <a:t> en un </a:t>
                      </a:r>
                      <a:r>
                        <a:rPr lang="es-ES" sz="1800" kern="1200" dirty="0" err="1">
                          <a:solidFill>
                            <a:schemeClr val="tx1"/>
                          </a:solidFill>
                          <a:effectLst/>
                          <a:latin typeface="+mn-lt"/>
                          <a:ea typeface="+mn-ea"/>
                          <a:cs typeface="+mn-cs"/>
                        </a:rPr>
                        <a:t>diminut</a:t>
                      </a:r>
                      <a:r>
                        <a:rPr lang="es-ES" sz="1800" kern="1200" dirty="0">
                          <a:solidFill>
                            <a:schemeClr val="tx1"/>
                          </a:solidFill>
                          <a:effectLst/>
                          <a:latin typeface="+mn-lt"/>
                          <a:ea typeface="+mn-ea"/>
                          <a:cs typeface="+mn-cs"/>
                        </a:rPr>
                        <a:t> restaurant </a:t>
                      </a:r>
                      <a:r>
                        <a:rPr lang="es-ES" sz="1800" kern="1200" dirty="0" err="1">
                          <a:solidFill>
                            <a:schemeClr val="tx1"/>
                          </a:solidFill>
                          <a:effectLst/>
                          <a:latin typeface="+mn-lt"/>
                          <a:ea typeface="+mn-ea"/>
                          <a:cs typeface="+mn-cs"/>
                        </a:rPr>
                        <a:t>amb</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jardí</a:t>
                      </a:r>
                      <a:r>
                        <a:rPr lang="es-ES" sz="1800" kern="1200" dirty="0">
                          <a:solidFill>
                            <a:schemeClr val="tx1"/>
                          </a:solidFill>
                          <a:effectLst/>
                          <a:latin typeface="+mn-lt"/>
                          <a:ea typeface="+mn-ea"/>
                          <a:cs typeface="+mn-cs"/>
                        </a:rPr>
                        <a:t> a una </a:t>
                      </a:r>
                      <a:r>
                        <a:rPr lang="es-ES" sz="1800" kern="1200" dirty="0" err="1">
                          <a:solidFill>
                            <a:schemeClr val="tx1"/>
                          </a:solidFill>
                          <a:effectLst/>
                          <a:latin typeface="+mn-lt"/>
                          <a:ea typeface="+mn-ea"/>
                          <a:cs typeface="+mn-cs"/>
                        </a:rPr>
                        <a:t>altra</a:t>
                      </a:r>
                      <a:r>
                        <a:rPr lang="es-ES" sz="1800" kern="1200" dirty="0">
                          <a:solidFill>
                            <a:schemeClr val="tx1"/>
                          </a:solidFill>
                          <a:effectLst/>
                          <a:latin typeface="+mn-lt"/>
                          <a:ea typeface="+mn-ea"/>
                          <a:cs typeface="+mn-cs"/>
                        </a:rPr>
                        <a:t> zona. </a:t>
                      </a:r>
                      <a:r>
                        <a:rPr lang="es-ES" sz="1800" kern="1200" dirty="0" err="1">
                          <a:solidFill>
                            <a:schemeClr val="tx1"/>
                          </a:solidFill>
                          <a:effectLst/>
                          <a:latin typeface="+mn-lt"/>
                          <a:ea typeface="+mn-ea"/>
                          <a:cs typeface="+mn-cs"/>
                        </a:rPr>
                        <a:t>Transcorreguts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uns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mesos</a:t>
                      </a:r>
                      <a:r>
                        <a:rPr lang="es-ES" sz="1800" kern="1200" dirty="0">
                          <a:solidFill>
                            <a:schemeClr val="tx1"/>
                          </a:solidFill>
                          <a:effectLst/>
                          <a:latin typeface="+mn-lt"/>
                          <a:ea typeface="+mn-ea"/>
                          <a:cs typeface="+mn-cs"/>
                        </a:rPr>
                        <a:t>, el </a:t>
                      </a:r>
                      <a:r>
                        <a:rPr lang="es-ES" sz="1800" kern="1200" dirty="0" err="1">
                          <a:solidFill>
                            <a:schemeClr val="tx1"/>
                          </a:solidFill>
                          <a:effectLst/>
                          <a:latin typeface="+mn-lt"/>
                          <a:ea typeface="+mn-ea"/>
                          <a:cs typeface="+mn-cs"/>
                        </a:rPr>
                        <a:t>segon</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grup</a:t>
                      </a:r>
                      <a:r>
                        <a:rPr lang="es-ES" sz="1800" kern="1200" dirty="0">
                          <a:solidFill>
                            <a:schemeClr val="tx1"/>
                          </a:solidFill>
                          <a:effectLst/>
                          <a:latin typeface="+mn-lt"/>
                          <a:ea typeface="+mn-ea"/>
                          <a:cs typeface="+mn-cs"/>
                        </a:rPr>
                        <a:t> es va </a:t>
                      </a:r>
                      <a:r>
                        <a:rPr lang="es-ES" sz="1800" kern="1200" dirty="0" err="1">
                          <a:solidFill>
                            <a:schemeClr val="tx1"/>
                          </a:solidFill>
                          <a:effectLst/>
                          <a:latin typeface="+mn-lt"/>
                          <a:ea typeface="+mn-ea"/>
                          <a:cs typeface="+mn-cs"/>
                        </a:rPr>
                        <a:t>deixar</a:t>
                      </a:r>
                      <a:r>
                        <a:rPr lang="es-ES" sz="1800" kern="1200" dirty="0">
                          <a:solidFill>
                            <a:schemeClr val="tx1"/>
                          </a:solidFill>
                          <a:effectLst/>
                          <a:latin typeface="+mn-lt"/>
                          <a:ea typeface="+mn-ea"/>
                          <a:cs typeface="+mn-cs"/>
                        </a:rPr>
                        <a:t> de reunir. </a:t>
                      </a:r>
                    </a:p>
                    <a:p>
                      <a:pPr marL="0" marR="0" algn="just">
                        <a:lnSpc>
                          <a:spcPct val="100000"/>
                        </a:lnSpc>
                        <a:spcBef>
                          <a:spcPts val="0"/>
                        </a:spcBef>
                        <a:spcAft>
                          <a:spcPts val="1000"/>
                        </a:spcAft>
                      </a:pPr>
                      <a:r>
                        <a:rPr lang="es-ES" sz="1800" kern="1200" dirty="0" err="1">
                          <a:solidFill>
                            <a:schemeClr val="tx1"/>
                          </a:solidFill>
                          <a:effectLst/>
                          <a:latin typeface="+mn-lt"/>
                          <a:ea typeface="+mn-ea"/>
                          <a:cs typeface="+mn-cs"/>
                        </a:rPr>
                        <a:t>Sihaya</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Samooh</a:t>
                      </a:r>
                      <a:r>
                        <a:rPr lang="es-ES" sz="1800" kern="1200" dirty="0">
                          <a:solidFill>
                            <a:schemeClr val="tx1"/>
                          </a:solidFill>
                          <a:effectLst/>
                          <a:latin typeface="+mn-lt"/>
                          <a:ea typeface="+mn-ea"/>
                          <a:cs typeface="+mn-cs"/>
                        </a:rPr>
                        <a:t> es va crear </a:t>
                      </a:r>
                      <a:r>
                        <a:rPr lang="es-ES" sz="1800" kern="1200" dirty="0" err="1">
                          <a:solidFill>
                            <a:schemeClr val="tx1"/>
                          </a:solidFill>
                          <a:effectLst/>
                          <a:latin typeface="+mn-lt"/>
                          <a:ea typeface="+mn-ea"/>
                          <a:cs typeface="+mn-cs"/>
                        </a:rPr>
                        <a:t>amb</a:t>
                      </a:r>
                      <a:r>
                        <a:rPr lang="es-ES" sz="1800" kern="1200" dirty="0">
                          <a:solidFill>
                            <a:schemeClr val="tx1"/>
                          </a:solidFill>
                          <a:effectLst/>
                          <a:latin typeface="+mn-lt"/>
                          <a:ea typeface="+mn-ea"/>
                          <a:cs typeface="+mn-cs"/>
                        </a:rPr>
                        <a:t> un </a:t>
                      </a:r>
                      <a:r>
                        <a:rPr lang="es-ES" sz="1800" kern="1200" dirty="0" err="1">
                          <a:solidFill>
                            <a:schemeClr val="tx1"/>
                          </a:solidFill>
                          <a:effectLst/>
                          <a:latin typeface="+mn-lt"/>
                          <a:ea typeface="+mn-ea"/>
                          <a:cs typeface="+mn-cs"/>
                        </a:rPr>
                        <a:t>esperit</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d’ajuda</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mútua</a:t>
                      </a:r>
                      <a:r>
                        <a:rPr lang="es-ES" sz="1800" kern="1200" dirty="0">
                          <a:solidFill>
                            <a:schemeClr val="tx1"/>
                          </a:solidFill>
                          <a:effectLst/>
                          <a:latin typeface="+mn-lt"/>
                          <a:ea typeface="+mn-ea"/>
                          <a:cs typeface="+mn-cs"/>
                        </a:rPr>
                        <a:t> que </a:t>
                      </a:r>
                      <a:r>
                        <a:rPr lang="es-ES" sz="1800" kern="1200" dirty="0" err="1">
                          <a:solidFill>
                            <a:schemeClr val="tx1"/>
                          </a:solidFill>
                          <a:effectLst/>
                          <a:latin typeface="+mn-lt"/>
                          <a:ea typeface="+mn-ea"/>
                          <a:cs typeface="+mn-cs"/>
                        </a:rPr>
                        <a:t>partia</a:t>
                      </a:r>
                      <a:r>
                        <a:rPr lang="es-ES" sz="1800" kern="1200" dirty="0">
                          <a:solidFill>
                            <a:schemeClr val="tx1"/>
                          </a:solidFill>
                          <a:effectLst/>
                          <a:latin typeface="+mn-lt"/>
                          <a:ea typeface="+mn-ea"/>
                          <a:cs typeface="+mn-cs"/>
                        </a:rPr>
                        <a:t> del </a:t>
                      </a:r>
                      <a:r>
                        <a:rPr lang="es-ES" sz="1800" kern="1200" dirty="0" err="1">
                          <a:solidFill>
                            <a:schemeClr val="tx1"/>
                          </a:solidFill>
                          <a:effectLst/>
                          <a:latin typeface="+mn-lt"/>
                          <a:ea typeface="+mn-ea"/>
                          <a:cs typeface="+mn-cs"/>
                        </a:rPr>
                        <a:t>concepte</a:t>
                      </a:r>
                      <a:r>
                        <a:rPr lang="es-ES" sz="1800" kern="1200" dirty="0">
                          <a:solidFill>
                            <a:schemeClr val="tx1"/>
                          </a:solidFill>
                          <a:effectLst/>
                          <a:latin typeface="+mn-lt"/>
                          <a:ea typeface="+mn-ea"/>
                          <a:cs typeface="+mn-cs"/>
                        </a:rPr>
                        <a:t> de </a:t>
                      </a:r>
                      <a:r>
                        <a:rPr lang="es-ES" sz="1800" kern="1200" dirty="0" err="1">
                          <a:solidFill>
                            <a:schemeClr val="tx1"/>
                          </a:solidFill>
                          <a:effectLst/>
                          <a:latin typeface="+mn-lt"/>
                          <a:ea typeface="+mn-ea"/>
                          <a:cs typeface="+mn-cs"/>
                        </a:rPr>
                        <a:t>l’autoajuda</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Més</a:t>
                      </a:r>
                      <a:r>
                        <a:rPr lang="es-ES" sz="1800" kern="1200" dirty="0">
                          <a:solidFill>
                            <a:schemeClr val="tx1"/>
                          </a:solidFill>
                          <a:effectLst/>
                          <a:latin typeface="+mn-lt"/>
                          <a:ea typeface="+mn-ea"/>
                          <a:cs typeface="+mn-cs"/>
                        </a:rPr>
                        <a:t> que «</a:t>
                      </a:r>
                      <a:r>
                        <a:rPr lang="es-ES" sz="1800" kern="1200" dirty="0" err="1">
                          <a:solidFill>
                            <a:schemeClr val="tx1"/>
                          </a:solidFill>
                          <a:effectLst/>
                          <a:latin typeface="+mn-lt"/>
                          <a:ea typeface="+mn-ea"/>
                          <a:cs typeface="+mn-cs"/>
                        </a:rPr>
                        <a:t>pacients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els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membres</a:t>
                      </a:r>
                      <a:r>
                        <a:rPr lang="es-ES" sz="1800" kern="1200" dirty="0">
                          <a:solidFill>
                            <a:schemeClr val="tx1"/>
                          </a:solidFill>
                          <a:effectLst/>
                          <a:latin typeface="+mn-lt"/>
                          <a:ea typeface="+mn-ea"/>
                          <a:cs typeface="+mn-cs"/>
                        </a:rPr>
                        <a:t> del </a:t>
                      </a:r>
                      <a:r>
                        <a:rPr lang="es-ES" sz="1800" kern="1200" dirty="0" err="1">
                          <a:solidFill>
                            <a:schemeClr val="tx1"/>
                          </a:solidFill>
                          <a:effectLst/>
                          <a:latin typeface="+mn-lt"/>
                          <a:ea typeface="+mn-ea"/>
                          <a:cs typeface="+mn-cs"/>
                        </a:rPr>
                        <a:t>grup</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preferien</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veure’s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com</a:t>
                      </a:r>
                      <a:r>
                        <a:rPr lang="es-ES" sz="1800" kern="1200" dirty="0">
                          <a:solidFill>
                            <a:schemeClr val="tx1"/>
                          </a:solidFill>
                          <a:effectLst/>
                          <a:latin typeface="+mn-lt"/>
                          <a:ea typeface="+mn-ea"/>
                          <a:cs typeface="+mn-cs"/>
                        </a:rPr>
                        <a:t> a «persones». A </a:t>
                      </a:r>
                      <a:r>
                        <a:rPr lang="es-ES" sz="1800" kern="1200" dirty="0" err="1">
                          <a:solidFill>
                            <a:schemeClr val="tx1"/>
                          </a:solidFill>
                          <a:effectLst/>
                          <a:latin typeface="+mn-lt"/>
                          <a:ea typeface="+mn-ea"/>
                          <a:cs typeface="+mn-cs"/>
                        </a:rPr>
                        <a:t>Sihaya</a:t>
                      </a:r>
                      <a:r>
                        <a:rPr lang="es-ES" sz="1800" kern="1200" dirty="0">
                          <a:solidFill>
                            <a:schemeClr val="tx1"/>
                          </a:solidFill>
                          <a:effectLst/>
                          <a:latin typeface="+mn-lt"/>
                          <a:ea typeface="+mn-ea"/>
                          <a:cs typeface="+mn-cs"/>
                        </a:rPr>
                        <a:t> van crear un </a:t>
                      </a:r>
                      <a:r>
                        <a:rPr lang="es-ES" sz="1800" kern="1200" dirty="0" err="1">
                          <a:solidFill>
                            <a:schemeClr val="tx1"/>
                          </a:solidFill>
                          <a:effectLst/>
                          <a:latin typeface="+mn-lt"/>
                          <a:ea typeface="+mn-ea"/>
                          <a:cs typeface="+mn-cs"/>
                        </a:rPr>
                        <a:t>espai</a:t>
                      </a:r>
                      <a:r>
                        <a:rPr lang="es-ES" sz="1800" kern="1200" dirty="0">
                          <a:solidFill>
                            <a:schemeClr val="tx1"/>
                          </a:solidFill>
                          <a:effectLst/>
                          <a:latin typeface="+mn-lt"/>
                          <a:ea typeface="+mn-ea"/>
                          <a:cs typeface="+mn-cs"/>
                        </a:rPr>
                        <a:t> per a </a:t>
                      </a:r>
                      <a:r>
                        <a:rPr lang="es-ES" sz="1800" kern="1200" dirty="0" err="1">
                          <a:solidFill>
                            <a:schemeClr val="tx1"/>
                          </a:solidFill>
                          <a:effectLst/>
                          <a:latin typeface="+mn-lt"/>
                          <a:ea typeface="+mn-ea"/>
                          <a:cs typeface="+mn-cs"/>
                        </a:rPr>
                        <a:t>ells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mateixos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on</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s’escoltaven</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els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uns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als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altres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identificaven</a:t>
                      </a:r>
                      <a:r>
                        <a:rPr lang="es-ES" sz="1800" kern="1200" dirty="0">
                          <a:solidFill>
                            <a:schemeClr val="tx1"/>
                          </a:solidFill>
                          <a:effectLst/>
                          <a:latin typeface="+mn-lt"/>
                          <a:ea typeface="+mn-ea"/>
                          <a:cs typeface="+mn-cs"/>
                        </a:rPr>
                        <a:t> i </a:t>
                      </a:r>
                      <a:r>
                        <a:rPr lang="es-ES" sz="1800" kern="1200" dirty="0" err="1">
                          <a:solidFill>
                            <a:schemeClr val="tx1"/>
                          </a:solidFill>
                          <a:effectLst/>
                          <a:latin typeface="+mn-lt"/>
                          <a:ea typeface="+mn-ea"/>
                          <a:cs typeface="+mn-cs"/>
                        </a:rPr>
                        <a:t>afirmaven</a:t>
                      </a:r>
                      <a:r>
                        <a:rPr lang="es-ES" sz="1800" kern="1200" dirty="0">
                          <a:solidFill>
                            <a:schemeClr val="tx1"/>
                          </a:solidFill>
                          <a:effectLst/>
                          <a:latin typeface="+mn-lt"/>
                          <a:ea typeface="+mn-ea"/>
                          <a:cs typeface="+mn-cs"/>
                        </a:rPr>
                        <a:t> les </a:t>
                      </a:r>
                      <a:r>
                        <a:rPr lang="es-ES" sz="1800" kern="1200" dirty="0" err="1">
                          <a:solidFill>
                            <a:schemeClr val="tx1"/>
                          </a:solidFill>
                          <a:effectLst/>
                          <a:latin typeface="+mn-lt"/>
                          <a:ea typeface="+mn-ea"/>
                          <a:cs typeface="+mn-cs"/>
                        </a:rPr>
                        <a:t>fortaleses</a:t>
                      </a:r>
                      <a:r>
                        <a:rPr lang="es-ES" sz="1800" kern="1200" dirty="0">
                          <a:solidFill>
                            <a:schemeClr val="tx1"/>
                          </a:solidFill>
                          <a:effectLst/>
                          <a:latin typeface="+mn-lt"/>
                          <a:ea typeface="+mn-ea"/>
                          <a:cs typeface="+mn-cs"/>
                        </a:rPr>
                        <a:t> de </a:t>
                      </a:r>
                      <a:r>
                        <a:rPr lang="es-ES" sz="1800" kern="1200" dirty="0" err="1">
                          <a:solidFill>
                            <a:schemeClr val="tx1"/>
                          </a:solidFill>
                          <a:effectLst/>
                          <a:latin typeface="+mn-lt"/>
                          <a:ea typeface="+mn-ea"/>
                          <a:cs typeface="+mn-cs"/>
                        </a:rPr>
                        <a:t>cadascú</a:t>
                      </a:r>
                      <a:r>
                        <a:rPr lang="es-ES" sz="1800" kern="1200" dirty="0">
                          <a:solidFill>
                            <a:schemeClr val="tx1"/>
                          </a:solidFill>
                          <a:effectLst/>
                          <a:latin typeface="+mn-lt"/>
                          <a:ea typeface="+mn-ea"/>
                          <a:cs typeface="+mn-cs"/>
                        </a:rPr>
                        <a:t>. Es van </a:t>
                      </a:r>
                      <a:r>
                        <a:rPr lang="es-ES" sz="1800" kern="1200" dirty="0" err="1">
                          <a:solidFill>
                            <a:schemeClr val="tx1"/>
                          </a:solidFill>
                          <a:effectLst/>
                          <a:latin typeface="+mn-lt"/>
                          <a:ea typeface="+mn-ea"/>
                          <a:cs typeface="+mn-cs"/>
                        </a:rPr>
                        <a:t>adonar</a:t>
                      </a:r>
                      <a:r>
                        <a:rPr lang="es-ES" sz="1800" kern="1200" dirty="0">
                          <a:solidFill>
                            <a:schemeClr val="tx1"/>
                          </a:solidFill>
                          <a:effectLst/>
                          <a:latin typeface="+mn-lt"/>
                          <a:ea typeface="+mn-ea"/>
                          <a:cs typeface="+mn-cs"/>
                        </a:rPr>
                        <a:t> de la </a:t>
                      </a:r>
                      <a:r>
                        <a:rPr lang="es-ES" sz="1800" kern="1200" dirty="0" err="1">
                          <a:solidFill>
                            <a:schemeClr val="tx1"/>
                          </a:solidFill>
                          <a:effectLst/>
                          <a:latin typeface="+mn-lt"/>
                          <a:ea typeface="+mn-ea"/>
                          <a:cs typeface="+mn-cs"/>
                        </a:rPr>
                        <a:t>seva</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força</a:t>
                      </a:r>
                      <a:r>
                        <a:rPr lang="es-ES" sz="1800" kern="1200" dirty="0">
                          <a:solidFill>
                            <a:schemeClr val="tx1"/>
                          </a:solidFill>
                          <a:effectLst/>
                          <a:latin typeface="+mn-lt"/>
                          <a:ea typeface="+mn-ea"/>
                          <a:cs typeface="+mn-cs"/>
                        </a:rPr>
                        <a:t> conjunta i van acordar que, si </a:t>
                      </a:r>
                      <a:r>
                        <a:rPr lang="es-ES" sz="1800" kern="1200" dirty="0" err="1">
                          <a:solidFill>
                            <a:schemeClr val="tx1"/>
                          </a:solidFill>
                          <a:effectLst/>
                          <a:latin typeface="+mn-lt"/>
                          <a:ea typeface="+mn-ea"/>
                          <a:cs typeface="+mn-cs"/>
                        </a:rPr>
                        <a:t>podien</a:t>
                      </a:r>
                      <a:r>
                        <a:rPr lang="es-ES" sz="1800" kern="1200" dirty="0">
                          <a:solidFill>
                            <a:schemeClr val="tx1"/>
                          </a:solidFill>
                          <a:effectLst/>
                          <a:latin typeface="+mn-lt"/>
                          <a:ea typeface="+mn-ea"/>
                          <a:cs typeface="+mn-cs"/>
                        </a:rPr>
                        <a:t> ajuntar </a:t>
                      </a:r>
                      <a:r>
                        <a:rPr lang="es-ES" sz="1800" kern="1200" dirty="0" err="1">
                          <a:solidFill>
                            <a:schemeClr val="tx1"/>
                          </a:solidFill>
                          <a:effectLst/>
                          <a:latin typeface="+mn-lt"/>
                          <a:ea typeface="+mn-ea"/>
                          <a:cs typeface="+mn-cs"/>
                        </a:rPr>
                        <a:t>tots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els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seus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talents</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podrien</a:t>
                      </a:r>
                      <a:r>
                        <a:rPr lang="es-ES" sz="1800" kern="1200" dirty="0">
                          <a:solidFill>
                            <a:schemeClr val="tx1"/>
                          </a:solidFill>
                          <a:effectLst/>
                          <a:latin typeface="+mn-lt"/>
                          <a:ea typeface="+mn-ea"/>
                          <a:cs typeface="+mn-cs"/>
                        </a:rPr>
                        <a:t> crear una </a:t>
                      </a:r>
                      <a:r>
                        <a:rPr lang="es-ES" sz="1800" kern="1200" dirty="0" err="1">
                          <a:solidFill>
                            <a:schemeClr val="tx1"/>
                          </a:solidFill>
                          <a:effectLst/>
                          <a:latin typeface="+mn-lt"/>
                          <a:ea typeface="+mn-ea"/>
                          <a:cs typeface="+mn-cs"/>
                        </a:rPr>
                        <a:t>força</a:t>
                      </a:r>
                      <a:r>
                        <a:rPr lang="es-ES" sz="1800" kern="1200" dirty="0">
                          <a:solidFill>
                            <a:schemeClr val="tx1"/>
                          </a:solidFill>
                          <a:effectLst/>
                          <a:latin typeface="+mn-lt"/>
                          <a:ea typeface="+mn-ea"/>
                          <a:cs typeface="+mn-cs"/>
                        </a:rPr>
                        <a:t> </a:t>
                      </a:r>
                      <a:r>
                        <a:rPr lang="es-ES" sz="1800" kern="1200" dirty="0" err="1">
                          <a:solidFill>
                            <a:schemeClr val="tx1"/>
                          </a:solidFill>
                          <a:effectLst/>
                          <a:latin typeface="+mn-lt"/>
                          <a:ea typeface="+mn-ea"/>
                          <a:cs typeface="+mn-cs"/>
                        </a:rPr>
                        <a:t>reconeixible</a:t>
                      </a:r>
                      <a:r>
                        <a:rPr lang="es-ES" sz="1800" kern="1200" dirty="0">
                          <a:solidFill>
                            <a:schemeClr val="tx1"/>
                          </a:solidFill>
                          <a:effectLst/>
                          <a:latin typeface="+mn-lt"/>
                          <a:ea typeface="+mn-ea"/>
                          <a:cs typeface="+mn-cs"/>
                        </a:rPr>
                        <a:t>.</a:t>
                      </a: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1887623251"/>
                  </a:ext>
                </a:extLst>
              </a:tr>
            </a:tbl>
          </a:graphicData>
        </a:graphic>
      </p:graphicFrame>
      <p:sp>
        <p:nvSpPr>
          <p:cNvPr id="2" name="Title 1">
            <a:extLst>
              <a:ext uri="{FF2B5EF4-FFF2-40B4-BE49-F238E27FC236}">
                <a16:creationId xmlns:a16="http://schemas.microsoft.com/office/drawing/2014/main" id="{F702992F-2145-4BD5-88D6-8199C2F21FE6}"/>
              </a:ext>
            </a:extLst>
          </p:cNvPr>
          <p:cNvSpPr>
            <a:spLocks noGrp="1"/>
          </p:cNvSpPr>
          <p:nvPr>
            <p:ph type="title"/>
          </p:nvPr>
        </p:nvSpPr>
        <p:spPr/>
        <p:txBody>
          <a:bodyPr/>
          <a:lstStyle/>
          <a:p>
            <a:r>
              <a:rPr lang="en-GB" dirty="0"/>
              <a:t>4. </a:t>
            </a:r>
            <a:r>
              <a:rPr lang="ca-ES" dirty="0"/>
              <a:t>Creació d’un grup de suport </a:t>
            </a:r>
            <a:r>
              <a:rPr lang="es-ES" dirty="0"/>
              <a:t>- 14</a:t>
            </a:r>
            <a:endParaRPr lang="x-none" dirty="0"/>
          </a:p>
        </p:txBody>
      </p:sp>
    </p:spTree>
    <p:extLst>
      <p:ext uri="{BB962C8B-B14F-4D97-AF65-F5344CB8AC3E}">
        <p14:creationId xmlns:p14="http://schemas.microsoft.com/office/powerpoint/2010/main" val="451904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62D76F-6D89-FD44-A966-E89160FF7033}"/>
              </a:ext>
            </a:extLst>
          </p:cNvPr>
          <p:cNvSpPr>
            <a:spLocks noGrp="1"/>
          </p:cNvSpPr>
          <p:nvPr>
            <p:ph type="body" sz="quarter" idx="13"/>
          </p:nvPr>
        </p:nvSpPr>
        <p:spPr/>
        <p:txBody>
          <a:bodyPr/>
          <a:lstStyle/>
          <a:p>
            <a:r>
              <a:rPr lang="ca-ES" dirty="0"/>
              <a:t>Aspectes relatius a la confidencialitat </a:t>
            </a:r>
            <a:endParaRPr lang="es-ES" dirty="0"/>
          </a:p>
        </p:txBody>
      </p:sp>
      <p:sp>
        <p:nvSpPr>
          <p:cNvPr id="3" name="Content Placeholder 2">
            <a:extLst>
              <a:ext uri="{FF2B5EF4-FFF2-40B4-BE49-F238E27FC236}">
                <a16:creationId xmlns:a16="http://schemas.microsoft.com/office/drawing/2014/main" id="{06973309-312A-4ED4-9085-DC2A617D2E83}"/>
              </a:ext>
            </a:extLst>
          </p:cNvPr>
          <p:cNvSpPr>
            <a:spLocks noGrp="1"/>
          </p:cNvSpPr>
          <p:nvPr>
            <p:ph sz="quarter" idx="14"/>
          </p:nvPr>
        </p:nvSpPr>
        <p:spPr/>
        <p:txBody>
          <a:bodyPr>
            <a:normAutofit/>
          </a:bodyPr>
          <a:lstStyle/>
          <a:p>
            <a:pPr algn="just"/>
            <a:r>
              <a:rPr lang="ca-ES" dirty="0"/>
              <a:t>El respecte per la privadesa dels altres dins dels grups de suport entre iguals és especialment important</a:t>
            </a:r>
            <a:r>
              <a:rPr lang="en-GB" dirty="0"/>
              <a:t>. </a:t>
            </a:r>
          </a:p>
          <a:p>
            <a:pPr algn="just"/>
            <a:r>
              <a:rPr lang="es-ES" dirty="0"/>
              <a:t>La </a:t>
            </a:r>
            <a:r>
              <a:rPr lang="ca-ES" dirty="0"/>
              <a:t>gent comparteix històries personals i ho fa només després d’haver establert una relació de confiança amb els membres del grup. </a:t>
            </a:r>
            <a:endParaRPr lang="en-GB" dirty="0"/>
          </a:p>
          <a:p>
            <a:pPr algn="just"/>
            <a:r>
              <a:rPr lang="ca-ES" dirty="0"/>
              <a:t>És molt important respectar aquesta confiança i que els integrants del grup mantinguin la confidencialitat</a:t>
            </a:r>
            <a:r>
              <a:rPr lang="en-GB" dirty="0"/>
              <a:t>. </a:t>
            </a:r>
          </a:p>
          <a:p>
            <a:pPr algn="just"/>
            <a:r>
              <a:rPr lang="ca-ES" dirty="0"/>
              <a:t>Si algú vol reunir informació sobre algun membre del grup, primer ha de sol·licitar el consentiment de la persona</a:t>
            </a:r>
            <a:r>
              <a:rPr lang="en-GB" dirty="0"/>
              <a:t>. </a:t>
            </a:r>
            <a:endParaRPr lang="x-none" dirty="0"/>
          </a:p>
          <a:p>
            <a:pPr algn="just"/>
            <a:r>
              <a:rPr lang="ca-ES" dirty="0"/>
              <a:t>Es poden produir situacions en què es facin excepcions a aquesta confidencialitat, com ara en casos de maltractament d’un menor o si un membre del grup fa mal a algú. L’abordatge que es faci a aquestes situacions dependrà de la legislació del país</a:t>
            </a:r>
            <a:r>
              <a:rPr lang="en-GB" dirty="0"/>
              <a:t>. </a:t>
            </a:r>
            <a:endParaRPr lang="x-none" dirty="0"/>
          </a:p>
        </p:txBody>
      </p:sp>
      <p:sp>
        <p:nvSpPr>
          <p:cNvPr id="2" name="Title 1">
            <a:extLst>
              <a:ext uri="{FF2B5EF4-FFF2-40B4-BE49-F238E27FC236}">
                <a16:creationId xmlns:a16="http://schemas.microsoft.com/office/drawing/2014/main" id="{A1AF7DD9-3551-48B5-AD01-CD5554CE54A5}"/>
              </a:ext>
            </a:extLst>
          </p:cNvPr>
          <p:cNvSpPr>
            <a:spLocks noGrp="1"/>
          </p:cNvSpPr>
          <p:nvPr>
            <p:ph type="title"/>
          </p:nvPr>
        </p:nvSpPr>
        <p:spPr/>
        <p:txBody>
          <a:bodyPr/>
          <a:lstStyle/>
          <a:p>
            <a:r>
              <a:rPr lang="en-GB" dirty="0"/>
              <a:t>4. </a:t>
            </a:r>
            <a:r>
              <a:rPr lang="ca-ES" dirty="0"/>
              <a:t>Creació d’un grup de suport </a:t>
            </a:r>
            <a:r>
              <a:rPr lang="es-ES" dirty="0"/>
              <a:t>- 15</a:t>
            </a:r>
            <a:endParaRPr lang="x-none" dirty="0"/>
          </a:p>
        </p:txBody>
      </p:sp>
    </p:spTree>
    <p:extLst>
      <p:ext uri="{BB962C8B-B14F-4D97-AF65-F5344CB8AC3E}">
        <p14:creationId xmlns:p14="http://schemas.microsoft.com/office/powerpoint/2010/main" val="2780325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29B36F0-0F72-2044-8D50-507403A00052}"/>
              </a:ext>
            </a:extLst>
          </p:cNvPr>
          <p:cNvSpPr>
            <a:spLocks noGrp="1"/>
          </p:cNvSpPr>
          <p:nvPr>
            <p:ph type="body" sz="quarter" idx="13"/>
          </p:nvPr>
        </p:nvSpPr>
        <p:spPr/>
        <p:txBody>
          <a:bodyPr/>
          <a:lstStyle/>
          <a:p>
            <a:r>
              <a:rPr lang="ca-ES" dirty="0"/>
              <a:t>Suport extern per a membres del grup</a:t>
            </a:r>
            <a:endParaRPr lang="x-none"/>
          </a:p>
        </p:txBody>
      </p:sp>
      <p:sp>
        <p:nvSpPr>
          <p:cNvPr id="3" name="Content Placeholder 2">
            <a:extLst>
              <a:ext uri="{FF2B5EF4-FFF2-40B4-BE49-F238E27FC236}">
                <a16:creationId xmlns:a16="http://schemas.microsoft.com/office/drawing/2014/main" id="{CFE410C5-E8A0-445B-A3E4-ABFBF02D2B48}"/>
              </a:ext>
            </a:extLst>
          </p:cNvPr>
          <p:cNvSpPr>
            <a:spLocks noGrp="1"/>
          </p:cNvSpPr>
          <p:nvPr>
            <p:ph sz="quarter" idx="14"/>
          </p:nvPr>
        </p:nvSpPr>
        <p:spPr>
          <a:xfrm>
            <a:off x="507195" y="1382751"/>
            <a:ext cx="11174412" cy="4628437"/>
          </a:xfrm>
        </p:spPr>
        <p:txBody>
          <a:bodyPr>
            <a:noAutofit/>
          </a:bodyPr>
          <a:lstStyle/>
          <a:p>
            <a:pPr algn="just">
              <a:spcAft>
                <a:spcPts val="600"/>
              </a:spcAft>
            </a:pPr>
            <a:r>
              <a:rPr lang="ca-ES" dirty="0"/>
              <a:t>De vegades, el grup pot identificar que un membre està bregant amb un problema personal i pot necessitar més suport</a:t>
            </a:r>
            <a:r>
              <a:rPr lang="en-GB" dirty="0"/>
              <a:t>. </a:t>
            </a:r>
            <a:endParaRPr lang="x-none" dirty="0"/>
          </a:p>
          <a:p>
            <a:pPr algn="just">
              <a:spcAft>
                <a:spcPts val="600"/>
              </a:spcAft>
            </a:pPr>
            <a:r>
              <a:rPr lang="ca-ES" dirty="0"/>
              <a:t>Es pot facilitar a la persona informació sobre aquesta ajuda addicional, i serà ella qui triarà si hi recorre o no</a:t>
            </a:r>
            <a:r>
              <a:rPr lang="en-GB" dirty="0"/>
              <a:t>. </a:t>
            </a:r>
          </a:p>
          <a:p>
            <a:pPr algn="just">
              <a:spcAft>
                <a:spcPts val="600"/>
              </a:spcAft>
            </a:pPr>
            <a:r>
              <a:rPr lang="ca-ES" dirty="0"/>
              <a:t>Pot ser útil compartir informació sobre els recursos i, amb el temps, construir de manera col·lectiva un arxiu sobre les possibles fonts de suport</a:t>
            </a:r>
            <a:r>
              <a:rPr lang="en-GB" dirty="0"/>
              <a:t>.</a:t>
            </a:r>
            <a:endParaRPr lang="x-none" dirty="0"/>
          </a:p>
          <a:p>
            <a:pPr algn="just">
              <a:spcAft>
                <a:spcPts val="600"/>
              </a:spcAft>
            </a:pPr>
            <a:r>
              <a:rPr lang="ca-ES" dirty="0"/>
              <a:t>De vegades, els membres del grup poden tenir la sensació d’estar trobant limitacions en termes del suport que poden proporcionar als seus iguals</a:t>
            </a:r>
            <a:r>
              <a:rPr lang="en-GB" dirty="0"/>
              <a:t>. </a:t>
            </a:r>
          </a:p>
          <a:p>
            <a:pPr lvl="2" algn="just"/>
            <a:r>
              <a:rPr lang="ca-ES" sz="2200" dirty="0"/>
              <a:t>L’exploració de recursos externs pot ser una manera potencial d’abordar aquest problema.</a:t>
            </a:r>
          </a:p>
          <a:p>
            <a:pPr lvl="2" algn="just"/>
            <a:r>
              <a:rPr lang="ca-ES" sz="2200" dirty="0"/>
              <a:t>Parlar del suport extern també pot alleugerir la pressió que senten els membres del grup que estan assumint la responsabilitat per problemes que consideren fora del seu abast.</a:t>
            </a:r>
            <a:endParaRPr lang="es-ES" sz="2200" dirty="0"/>
          </a:p>
          <a:p>
            <a:pPr marL="346075" lvl="2" indent="0" algn="just">
              <a:spcAft>
                <a:spcPts val="600"/>
              </a:spcAft>
              <a:buNone/>
            </a:pPr>
            <a:endParaRPr lang="x-none" sz="2200" dirty="0"/>
          </a:p>
        </p:txBody>
      </p:sp>
      <p:sp>
        <p:nvSpPr>
          <p:cNvPr id="2" name="Title 1">
            <a:extLst>
              <a:ext uri="{FF2B5EF4-FFF2-40B4-BE49-F238E27FC236}">
                <a16:creationId xmlns:a16="http://schemas.microsoft.com/office/drawing/2014/main" id="{117E57AF-3B57-4098-9061-86A4DE93244E}"/>
              </a:ext>
            </a:extLst>
          </p:cNvPr>
          <p:cNvSpPr>
            <a:spLocks noGrp="1"/>
          </p:cNvSpPr>
          <p:nvPr>
            <p:ph type="title"/>
          </p:nvPr>
        </p:nvSpPr>
        <p:spPr/>
        <p:txBody>
          <a:bodyPr/>
          <a:lstStyle/>
          <a:p>
            <a:r>
              <a:rPr lang="en-GB" dirty="0"/>
              <a:t>4. </a:t>
            </a:r>
            <a:r>
              <a:rPr lang="ca-ES" dirty="0"/>
              <a:t>Creació d’un grup de suport </a:t>
            </a:r>
            <a:r>
              <a:rPr lang="es-ES" dirty="0"/>
              <a:t>- 16</a:t>
            </a:r>
            <a:endParaRPr lang="x-none" dirty="0"/>
          </a:p>
        </p:txBody>
      </p:sp>
    </p:spTree>
    <p:extLst>
      <p:ext uri="{BB962C8B-B14F-4D97-AF65-F5344CB8AC3E}">
        <p14:creationId xmlns:p14="http://schemas.microsoft.com/office/powerpoint/2010/main" val="44415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315844"/>
            <a:ext cx="11132355" cy="4695344"/>
          </a:xfrm>
        </p:spPr>
        <p:txBody>
          <a:bodyPr/>
          <a:lstStyle/>
          <a:p>
            <a:pPr algn="just">
              <a:spcBef>
                <a:spcPts val="600"/>
              </a:spcBef>
            </a:pPr>
            <a:r>
              <a:rPr lang="ca-ES" sz="2100" dirty="0"/>
              <a:t>Cada persona pot emprar termes diferents en contextos diferents.</a:t>
            </a:r>
            <a:endParaRPr lang="ca-ES" sz="2100" dirty="0">
              <a:ea typeface="MS Mincho" panose="02020609040205080304" pitchFamily="49" charset="-128"/>
              <a:cs typeface="Arial" panose="020B0604020202020204" pitchFamily="34" charset="0"/>
            </a:endParaRPr>
          </a:p>
          <a:p>
            <a:pPr algn="just">
              <a:spcBef>
                <a:spcPts val="600"/>
              </a:spcBef>
            </a:pPr>
            <a:r>
              <a:rPr lang="ca-ES" sz="2100" dirty="0"/>
              <a:t>El terme discapacitat psicosocial s’ha adoptat per incloure les persones que han rebut un diagnòstic relacionat amb la salut mental o que s’identifiquen amb aquest terme.</a:t>
            </a:r>
          </a:p>
          <a:p>
            <a:pPr algn="just">
              <a:spcBef>
                <a:spcPts val="600"/>
              </a:spcBef>
            </a:pPr>
            <a:r>
              <a:rPr lang="ca-ES" sz="2100" dirty="0"/>
              <a:t>Els termes discapacitat cognitiva i discapacitat intel·lectual han estat concebuts per referir-se a les persones que han rebut un diagnòstic relacionat específicament amb la seva funció cognitiva o intel·lectual, com ara, a tall d’exemple, la demència i l’autisme.</a:t>
            </a:r>
          </a:p>
          <a:p>
            <a:pPr algn="just">
              <a:spcBef>
                <a:spcPts val="600"/>
              </a:spcBef>
            </a:pPr>
            <a:r>
              <a:rPr lang="ca-ES" sz="2100" dirty="0"/>
              <a:t>L’ús del terme </a:t>
            </a:r>
            <a:r>
              <a:rPr lang="ca-ES" sz="2100" i="1" dirty="0"/>
              <a:t>discapacitat</a:t>
            </a:r>
            <a:r>
              <a:rPr lang="ca-ES" sz="2100" dirty="0"/>
              <a:t> és important en aquest context perquè posa de manifest els significatius obstacles que dificulten la participació plena i efectiva en la societat de les persones amb discapacitat—real o percebuda— i el fet que aquestes estan emparades per la CDPD. </a:t>
            </a:r>
          </a:p>
          <a:p>
            <a:pPr lvl="3" algn="just">
              <a:spcBef>
                <a:spcPts val="600"/>
              </a:spcBef>
            </a:pPr>
            <a:r>
              <a:rPr lang="ca-ES" sz="2100" dirty="0"/>
              <a:t>L’ús del terme </a:t>
            </a:r>
            <a:r>
              <a:rPr lang="ca-ES" sz="2100" i="1" dirty="0"/>
              <a:t>discapacitat</a:t>
            </a:r>
            <a:r>
              <a:rPr lang="ca-ES" sz="2100" dirty="0"/>
              <a:t> en aquest context no implica que les persones tinguin cap deficiència ni trastorn.</a:t>
            </a:r>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ca-ES" dirty="0"/>
              <a:t>Nota preliminar sobre el llenguatge - 1</a:t>
            </a:r>
          </a:p>
        </p:txBody>
      </p:sp>
    </p:spTree>
    <p:extLst>
      <p:ext uri="{BB962C8B-B14F-4D97-AF65-F5344CB8AC3E}">
        <p14:creationId xmlns:p14="http://schemas.microsoft.com/office/powerpoint/2010/main" val="1015142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E0569D-6D4B-5445-B2AD-975C2066B706}"/>
              </a:ext>
            </a:extLst>
          </p:cNvPr>
          <p:cNvSpPr>
            <a:spLocks noGrp="1"/>
          </p:cNvSpPr>
          <p:nvPr>
            <p:ph type="body" sz="quarter" idx="13"/>
          </p:nvPr>
        </p:nvSpPr>
        <p:spPr/>
        <p:txBody>
          <a:bodyPr/>
          <a:lstStyle/>
          <a:p>
            <a:r>
              <a:rPr lang="ca-ES" dirty="0"/>
              <a:t>La promoció de grups de suport</a:t>
            </a:r>
            <a:endParaRPr lang="es-ES" dirty="0"/>
          </a:p>
        </p:txBody>
      </p:sp>
      <p:sp>
        <p:nvSpPr>
          <p:cNvPr id="3" name="Content Placeholder 2">
            <a:extLst>
              <a:ext uri="{FF2B5EF4-FFF2-40B4-BE49-F238E27FC236}">
                <a16:creationId xmlns:a16="http://schemas.microsoft.com/office/drawing/2014/main" id="{6324CE6F-BA51-41BB-A8C1-64996E2BB030}"/>
              </a:ext>
            </a:extLst>
          </p:cNvPr>
          <p:cNvSpPr>
            <a:spLocks noGrp="1"/>
          </p:cNvSpPr>
          <p:nvPr>
            <p:ph sz="quarter" idx="14"/>
          </p:nvPr>
        </p:nvSpPr>
        <p:spPr/>
        <p:txBody>
          <a:bodyPr>
            <a:noAutofit/>
          </a:bodyPr>
          <a:lstStyle/>
          <a:p>
            <a:pPr algn="just"/>
            <a:r>
              <a:rPr lang="ca-ES" sz="2100" dirty="0"/>
              <a:t>La informació sobre el grup es pot difondre entre organitzacions clau de la comunitat, així com ONG, organitzacions de persones amb discapacitat, serveis socials, centres comunitaris locals, mercats</a:t>
            </a:r>
            <a:r>
              <a:rPr lang="es-ES" sz="2100" dirty="0"/>
              <a:t>, </a:t>
            </a:r>
            <a:r>
              <a:rPr lang="en-US" sz="2100" dirty="0"/>
              <a:t>etc.</a:t>
            </a:r>
          </a:p>
          <a:p>
            <a:pPr algn="just"/>
            <a:r>
              <a:rPr lang="ca-ES" sz="2100" dirty="0"/>
              <a:t>Aquesta informació pot incloure</a:t>
            </a:r>
            <a:r>
              <a:rPr lang="en-US" sz="2100" dirty="0"/>
              <a:t>:</a:t>
            </a:r>
          </a:p>
          <a:p>
            <a:pPr lvl="2" algn="just"/>
            <a:r>
              <a:rPr lang="ca-ES" sz="2100" dirty="0"/>
              <a:t>contacte i converses habituals amb persones que treballen en aquestes organitzacions i serveis</a:t>
            </a:r>
          </a:p>
          <a:p>
            <a:pPr lvl="2" algn="just"/>
            <a:r>
              <a:rPr lang="ca-ES" sz="2100" dirty="0"/>
              <a:t>distribuir fulls de mà i fullets als llocs rellevants de la comunitat que és probable que visitin potencials membres del grup (com ara els serveis socials i de salut mental)</a:t>
            </a:r>
            <a:endParaRPr lang="es-ES" sz="2100" dirty="0"/>
          </a:p>
          <a:p>
            <a:pPr algn="just"/>
            <a:r>
              <a:rPr lang="ca-ES" sz="2100" dirty="0"/>
              <a:t>Els fulls de mà i els fullets han de contenir l’objectiu i les activitats del grup, així com la informació logística</a:t>
            </a:r>
            <a:r>
              <a:rPr lang="en-GB" sz="2100" dirty="0"/>
              <a:t>. </a:t>
            </a:r>
          </a:p>
          <a:p>
            <a:pPr algn="just"/>
            <a:r>
              <a:rPr lang="ca-ES" sz="2100" dirty="0"/>
              <a:t>Les xarxes socials, com </a:t>
            </a:r>
            <a:r>
              <a:rPr lang="ca-ES" sz="2100" dirty="0" err="1"/>
              <a:t>Facebook</a:t>
            </a:r>
            <a:r>
              <a:rPr lang="ca-ES" sz="2100" dirty="0"/>
              <a:t> i </a:t>
            </a:r>
            <a:r>
              <a:rPr lang="ca-ES" sz="2100" dirty="0" err="1"/>
              <a:t>Twitter</a:t>
            </a:r>
            <a:r>
              <a:rPr lang="ca-ES" sz="2100" dirty="0"/>
              <a:t>, poden ser una manera informal de promoure els grups de suport entre un públic més ampli</a:t>
            </a:r>
            <a:r>
              <a:rPr lang="es-ES" sz="2100" dirty="0"/>
              <a:t>.</a:t>
            </a:r>
          </a:p>
        </p:txBody>
      </p:sp>
      <p:sp>
        <p:nvSpPr>
          <p:cNvPr id="2" name="Title 1">
            <a:extLst>
              <a:ext uri="{FF2B5EF4-FFF2-40B4-BE49-F238E27FC236}">
                <a16:creationId xmlns:a16="http://schemas.microsoft.com/office/drawing/2014/main" id="{2D66A5A6-A94D-420E-A47F-8CAB3D69F522}"/>
              </a:ext>
            </a:extLst>
          </p:cNvPr>
          <p:cNvSpPr>
            <a:spLocks noGrp="1"/>
          </p:cNvSpPr>
          <p:nvPr>
            <p:ph type="title"/>
          </p:nvPr>
        </p:nvSpPr>
        <p:spPr/>
        <p:txBody>
          <a:bodyPr/>
          <a:lstStyle/>
          <a:p>
            <a:r>
              <a:rPr lang="en-GB" dirty="0"/>
              <a:t>4. </a:t>
            </a:r>
            <a:r>
              <a:rPr lang="ca-ES" dirty="0"/>
              <a:t>Creació d’un grup de suport </a:t>
            </a:r>
            <a:r>
              <a:rPr lang="es-ES" dirty="0"/>
              <a:t>- 17</a:t>
            </a:r>
            <a:endParaRPr lang="x-none" dirty="0"/>
          </a:p>
        </p:txBody>
      </p:sp>
    </p:spTree>
    <p:extLst>
      <p:ext uri="{BB962C8B-B14F-4D97-AF65-F5344CB8AC3E}">
        <p14:creationId xmlns:p14="http://schemas.microsoft.com/office/powerpoint/2010/main" val="4265128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62E95-EFC2-DA43-92CE-637CC5B75EE6}"/>
              </a:ext>
            </a:extLst>
          </p:cNvPr>
          <p:cNvSpPr>
            <a:spLocks noGrp="1"/>
          </p:cNvSpPr>
          <p:nvPr>
            <p:ph type="title"/>
          </p:nvPr>
        </p:nvSpPr>
        <p:spPr>
          <a:xfrm>
            <a:off x="507205" y="2313946"/>
            <a:ext cx="10710921" cy="406952"/>
          </a:xfrm>
        </p:spPr>
        <p:txBody>
          <a:bodyPr/>
          <a:lstStyle/>
          <a:p>
            <a:pPr>
              <a:lnSpc>
                <a:spcPct val="100000"/>
              </a:lnSpc>
            </a:pPr>
            <a:r>
              <a:rPr lang="en-US" dirty="0"/>
              <a:t>5. </a:t>
            </a:r>
            <a:r>
              <a:rPr lang="ca-ES" dirty="0"/>
              <a:t>Dirigir les reunions del grup de suport entre iguals </a:t>
            </a:r>
            <a:endParaRPr lang="en-US" dirty="0"/>
          </a:p>
        </p:txBody>
      </p:sp>
    </p:spTree>
    <p:extLst>
      <p:ext uri="{BB962C8B-B14F-4D97-AF65-F5344CB8AC3E}">
        <p14:creationId xmlns:p14="http://schemas.microsoft.com/office/powerpoint/2010/main" val="1946800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B807F7E-7109-3643-903F-A1A626420437}"/>
              </a:ext>
            </a:extLst>
          </p:cNvPr>
          <p:cNvSpPr>
            <a:spLocks noGrp="1"/>
          </p:cNvSpPr>
          <p:nvPr>
            <p:ph type="body" sz="quarter" idx="13"/>
          </p:nvPr>
        </p:nvSpPr>
        <p:spPr/>
        <p:txBody>
          <a:bodyPr/>
          <a:lstStyle/>
          <a:p>
            <a:r>
              <a:rPr lang="es-ES" dirty="0"/>
              <a:t>Lugar y frecuencia de las reuniones </a:t>
            </a:r>
            <a:endParaRPr lang="x-none"/>
          </a:p>
        </p:txBody>
      </p:sp>
      <p:sp>
        <p:nvSpPr>
          <p:cNvPr id="3" name="Content Placeholder 2">
            <a:extLst>
              <a:ext uri="{FF2B5EF4-FFF2-40B4-BE49-F238E27FC236}">
                <a16:creationId xmlns:a16="http://schemas.microsoft.com/office/drawing/2014/main" id="{9FFFC079-3A5F-49F9-8348-1802DAF9B6EA}"/>
              </a:ext>
            </a:extLst>
          </p:cNvPr>
          <p:cNvSpPr>
            <a:spLocks noGrp="1"/>
          </p:cNvSpPr>
          <p:nvPr>
            <p:ph sz="quarter" idx="14"/>
          </p:nvPr>
        </p:nvSpPr>
        <p:spPr/>
        <p:txBody>
          <a:bodyPr>
            <a:normAutofit/>
          </a:bodyPr>
          <a:lstStyle/>
          <a:p>
            <a:pPr algn="just"/>
            <a:r>
              <a:rPr lang="ca-ES" dirty="0"/>
              <a:t>A l’hora de decidir una ubicació per a les reunions dels grup de suport entre iguals resulta útil tenir en compte </a:t>
            </a:r>
            <a:r>
              <a:rPr lang="en-GB" dirty="0"/>
              <a:t>:</a:t>
            </a:r>
            <a:endParaRPr lang="x-none" dirty="0"/>
          </a:p>
          <a:p>
            <a:pPr lvl="2" algn="just"/>
            <a:r>
              <a:rPr lang="ca-ES" sz="2200" dirty="0"/>
              <a:t>L’accessibilitat: pot arribar-hi fàcilment la gent?</a:t>
            </a:r>
            <a:r>
              <a:rPr lang="es-ES" sz="2200" dirty="0"/>
              <a:t> </a:t>
            </a:r>
          </a:p>
          <a:p>
            <a:pPr lvl="2" algn="just" fontAlgn="base"/>
            <a:r>
              <a:rPr lang="ca-ES" sz="2200" dirty="0"/>
              <a:t>Mida: és prou gran el lloc de reunió? Hi ha prou cadires? </a:t>
            </a:r>
            <a:endParaRPr lang="es-ES" sz="2200" dirty="0"/>
          </a:p>
          <a:p>
            <a:pPr lvl="2" algn="just" fontAlgn="base"/>
            <a:r>
              <a:rPr lang="ca-ES" sz="2200" dirty="0"/>
              <a:t>Comoditat: és un lloc tranquil, acollidor i que ofereixi la intimitat necessària perquè els membres del grup se sentin còmodes parlant?</a:t>
            </a:r>
            <a:endParaRPr lang="es-ES" sz="2200" dirty="0"/>
          </a:p>
          <a:p>
            <a:pPr lvl="2" algn="just" fontAlgn="base"/>
            <a:r>
              <a:rPr lang="ca-ES" sz="2200" dirty="0"/>
              <a:t>Comoditat: hi ha lavabos? </a:t>
            </a:r>
            <a:endParaRPr lang="es-ES" sz="2200" dirty="0"/>
          </a:p>
          <a:p>
            <a:pPr lvl="2" algn="just" fontAlgn="base"/>
            <a:r>
              <a:rPr lang="ca-ES" sz="2200" dirty="0"/>
              <a:t>Cost: s’ha de pagar per fer servir la sala de reunions? </a:t>
            </a:r>
            <a:endParaRPr lang="es-ES" sz="2200" dirty="0"/>
          </a:p>
          <a:p>
            <a:pPr lvl="2" algn="just"/>
            <a:r>
              <a:rPr lang="ca-ES" sz="2200" dirty="0"/>
              <a:t>Refrigeri: s’oferirà res durant les reunions?</a:t>
            </a:r>
            <a:endParaRPr lang="x-none" sz="2200" dirty="0"/>
          </a:p>
        </p:txBody>
      </p:sp>
      <p:sp>
        <p:nvSpPr>
          <p:cNvPr id="2" name="Title 1">
            <a:extLst>
              <a:ext uri="{FF2B5EF4-FFF2-40B4-BE49-F238E27FC236}">
                <a16:creationId xmlns:a16="http://schemas.microsoft.com/office/drawing/2014/main" id="{534DC42F-B6E3-4FF5-A562-18F30803F3AC}"/>
              </a:ext>
            </a:extLst>
          </p:cNvPr>
          <p:cNvSpPr>
            <a:spLocks noGrp="1"/>
          </p:cNvSpPr>
          <p:nvPr>
            <p:ph type="title"/>
          </p:nvPr>
        </p:nvSpPr>
        <p:spPr>
          <a:xfrm>
            <a:off x="410953" y="506412"/>
            <a:ext cx="11141709" cy="430290"/>
          </a:xfrm>
        </p:spPr>
        <p:txBody>
          <a:bodyPr/>
          <a:lstStyle/>
          <a:p>
            <a:r>
              <a:rPr lang="en-GB" dirty="0"/>
              <a:t>5. </a:t>
            </a:r>
            <a:r>
              <a:rPr lang="ca-ES" dirty="0"/>
              <a:t>Dirigir les reunions del grup de suport entre iguals </a:t>
            </a:r>
            <a:r>
              <a:rPr lang="es-ES" dirty="0"/>
              <a:t>- 1</a:t>
            </a:r>
            <a:endParaRPr lang="x-none" dirty="0"/>
          </a:p>
        </p:txBody>
      </p:sp>
    </p:spTree>
    <p:extLst>
      <p:ext uri="{BB962C8B-B14F-4D97-AF65-F5344CB8AC3E}">
        <p14:creationId xmlns:p14="http://schemas.microsoft.com/office/powerpoint/2010/main" val="2412250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958AAD1-9278-C74E-A515-3F5C906588E3}"/>
              </a:ext>
            </a:extLst>
          </p:cNvPr>
          <p:cNvSpPr>
            <a:spLocks noGrp="1"/>
          </p:cNvSpPr>
          <p:nvPr>
            <p:ph type="body" sz="quarter" idx="13"/>
          </p:nvPr>
        </p:nvSpPr>
        <p:spPr/>
        <p:txBody>
          <a:bodyPr/>
          <a:lstStyle/>
          <a:p>
            <a:r>
              <a:rPr lang="es-ES" dirty="0"/>
              <a:t>Lugar y frecuencia de las reuniones </a:t>
            </a:r>
            <a:endParaRPr lang="en-GB" dirty="0"/>
          </a:p>
        </p:txBody>
      </p:sp>
      <p:sp>
        <p:nvSpPr>
          <p:cNvPr id="3" name="Content Placeholder 2">
            <a:extLst>
              <a:ext uri="{FF2B5EF4-FFF2-40B4-BE49-F238E27FC236}">
                <a16:creationId xmlns:a16="http://schemas.microsoft.com/office/drawing/2014/main" id="{FB103093-EC43-463E-966E-5554EE194D0F}"/>
              </a:ext>
            </a:extLst>
          </p:cNvPr>
          <p:cNvSpPr>
            <a:spLocks noGrp="1"/>
          </p:cNvSpPr>
          <p:nvPr>
            <p:ph sz="quarter" idx="14"/>
          </p:nvPr>
        </p:nvSpPr>
        <p:spPr/>
        <p:txBody>
          <a:bodyPr/>
          <a:lstStyle/>
          <a:p>
            <a:pPr algn="just"/>
            <a:r>
              <a:rPr lang="ca-ES" dirty="0"/>
              <a:t>Entre els possibles llocs hi figuren centres comunitaris, escoles, llocs de culte, cafeteries, llibreries o serveis socials i de salut mental</a:t>
            </a:r>
            <a:r>
              <a:rPr lang="en-GB" dirty="0"/>
              <a:t>. </a:t>
            </a:r>
          </a:p>
          <a:p>
            <a:pPr algn="just"/>
            <a:r>
              <a:rPr lang="ca-ES" dirty="0"/>
              <a:t>És important fer servir el mateix lloc sempre que sigui possible</a:t>
            </a:r>
            <a:r>
              <a:rPr lang="en-GB" dirty="0"/>
              <a:t>. </a:t>
            </a:r>
          </a:p>
          <a:p>
            <a:pPr algn="just"/>
            <a:r>
              <a:rPr lang="ca-ES" dirty="0"/>
              <a:t>Convé establir fronteres clares entre les activitats normals del lloc on se celebraran les reunions i les activitats del grup de suport</a:t>
            </a:r>
            <a:r>
              <a:rPr lang="en-GB" dirty="0"/>
              <a:t>.</a:t>
            </a:r>
            <a:endParaRPr lang="x-none" dirty="0"/>
          </a:p>
          <a:p>
            <a:pPr algn="just"/>
            <a:r>
              <a:rPr lang="es-ES" dirty="0"/>
              <a:t>Se debe acordar la frecuencia de las reuniones y la hora.</a:t>
            </a:r>
          </a:p>
          <a:p>
            <a:pPr algn="just"/>
            <a:r>
              <a:rPr lang="ca-ES" dirty="0"/>
              <a:t>Pot caldre un debat col·lectiu i una fase d’experimentació durant la qual es poden fer ajustaments.</a:t>
            </a:r>
            <a:endParaRPr lang="es-ES" dirty="0"/>
          </a:p>
          <a:p>
            <a:pPr marL="0" indent="0" algn="just">
              <a:buNone/>
            </a:pPr>
            <a:endParaRPr lang="x-none" dirty="0"/>
          </a:p>
        </p:txBody>
      </p:sp>
      <p:sp>
        <p:nvSpPr>
          <p:cNvPr id="2" name="Title 1">
            <a:extLst>
              <a:ext uri="{FF2B5EF4-FFF2-40B4-BE49-F238E27FC236}">
                <a16:creationId xmlns:a16="http://schemas.microsoft.com/office/drawing/2014/main" id="{474B90FE-A273-407F-B313-9541C6E2D546}"/>
              </a:ext>
            </a:extLst>
          </p:cNvPr>
          <p:cNvSpPr>
            <a:spLocks noGrp="1"/>
          </p:cNvSpPr>
          <p:nvPr>
            <p:ph type="title"/>
          </p:nvPr>
        </p:nvSpPr>
        <p:spPr>
          <a:xfrm>
            <a:off x="410954" y="506411"/>
            <a:ext cx="10874080" cy="452593"/>
          </a:xfrm>
        </p:spPr>
        <p:txBody>
          <a:bodyPr/>
          <a:lstStyle/>
          <a:p>
            <a:r>
              <a:rPr lang="en-GB" dirty="0"/>
              <a:t>5. </a:t>
            </a:r>
            <a:r>
              <a:rPr lang="ca-ES" dirty="0"/>
              <a:t>Dirigir les reunions del grup de suport entre iguals </a:t>
            </a:r>
            <a:r>
              <a:rPr lang="es-ES" dirty="0"/>
              <a:t>- 2</a:t>
            </a:r>
            <a:endParaRPr lang="x-none" dirty="0"/>
          </a:p>
        </p:txBody>
      </p:sp>
    </p:spTree>
    <p:extLst>
      <p:ext uri="{BB962C8B-B14F-4D97-AF65-F5344CB8AC3E}">
        <p14:creationId xmlns:p14="http://schemas.microsoft.com/office/powerpoint/2010/main" val="1762347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07FD-79B2-4C1D-8CD9-76FFDB87CE53}"/>
              </a:ext>
            </a:extLst>
          </p:cNvPr>
          <p:cNvSpPr>
            <a:spLocks noGrp="1"/>
          </p:cNvSpPr>
          <p:nvPr>
            <p:ph type="title"/>
          </p:nvPr>
        </p:nvSpPr>
        <p:spPr>
          <a:xfrm>
            <a:off x="410954" y="506411"/>
            <a:ext cx="10762568" cy="452593"/>
          </a:xfrm>
        </p:spPr>
        <p:txBody>
          <a:bodyPr/>
          <a:lstStyle/>
          <a:p>
            <a:pPr lvl="0"/>
            <a:r>
              <a:rPr lang="en-GB" dirty="0"/>
              <a:t>5. </a:t>
            </a:r>
            <a:r>
              <a:rPr lang="ca-ES" dirty="0"/>
              <a:t>Dirigir les reunions del grup de suport entre iguals </a:t>
            </a:r>
            <a:r>
              <a:rPr lang="es-ES" dirty="0"/>
              <a:t>- 3</a:t>
            </a:r>
            <a:endParaRPr lang="x-none" dirty="0"/>
          </a:p>
        </p:txBody>
      </p:sp>
      <p:graphicFrame>
        <p:nvGraphicFramePr>
          <p:cNvPr id="6" name="Table 5">
            <a:extLst>
              <a:ext uri="{FF2B5EF4-FFF2-40B4-BE49-F238E27FC236}">
                <a16:creationId xmlns:a16="http://schemas.microsoft.com/office/drawing/2014/main" id="{CDA5308D-C16B-48C1-86C5-97FD6D16D098}"/>
              </a:ext>
            </a:extLst>
          </p:cNvPr>
          <p:cNvGraphicFramePr>
            <a:graphicFrameLocks noGrp="1"/>
          </p:cNvGraphicFramePr>
          <p:nvPr>
            <p:extLst>
              <p:ext uri="{D42A27DB-BD31-4B8C-83A1-F6EECF244321}">
                <p14:modId xmlns:p14="http://schemas.microsoft.com/office/powerpoint/2010/main" val="2678752965"/>
              </p:ext>
            </p:extLst>
          </p:nvPr>
        </p:nvGraphicFramePr>
        <p:xfrm>
          <a:off x="838200" y="1527047"/>
          <a:ext cx="10420349" cy="2704711"/>
        </p:xfrm>
        <a:graphic>
          <a:graphicData uri="http://schemas.openxmlformats.org/drawingml/2006/table">
            <a:tbl>
              <a:tblPr firstRow="1" firstCol="1" bandRow="1"/>
              <a:tblGrid>
                <a:gridCol w="10420349">
                  <a:extLst>
                    <a:ext uri="{9D8B030D-6E8A-4147-A177-3AD203B41FA5}">
                      <a16:colId xmlns:a16="http://schemas.microsoft.com/office/drawing/2014/main" val="970918920"/>
                    </a:ext>
                  </a:extLst>
                </a:gridCol>
              </a:tblGrid>
              <a:tr h="2704711">
                <a:tc>
                  <a:txBody>
                    <a:bodyPr/>
                    <a:lstStyle/>
                    <a:p>
                      <a:pPr algn="just"/>
                      <a:r>
                        <a:rPr lang="ca-ES" sz="2000" b="1" kern="1200" dirty="0">
                          <a:solidFill>
                            <a:schemeClr val="tx1"/>
                          </a:solidFill>
                          <a:effectLst/>
                          <a:latin typeface="+mn-lt"/>
                          <a:ea typeface="+mn-ea"/>
                          <a:cs typeface="+mn-cs"/>
                        </a:rPr>
                        <a:t>Un programa de suport entre iguals al Nepal</a:t>
                      </a:r>
                    </a:p>
                    <a:p>
                      <a:pPr algn="just"/>
                      <a:endParaRPr lang="es-ES" sz="2000" kern="1200" dirty="0">
                        <a:solidFill>
                          <a:schemeClr val="tx1"/>
                        </a:solidFill>
                        <a:effectLst/>
                        <a:latin typeface="+mn-lt"/>
                        <a:ea typeface="+mn-ea"/>
                        <a:cs typeface="+mn-cs"/>
                      </a:endParaRPr>
                    </a:p>
                    <a:p>
                      <a:pPr algn="just"/>
                      <a:r>
                        <a:rPr lang="ca-ES" sz="2000" kern="1200" dirty="0">
                          <a:solidFill>
                            <a:schemeClr val="tx1"/>
                          </a:solidFill>
                          <a:effectLst/>
                          <a:latin typeface="+mn-lt"/>
                          <a:ea typeface="+mn-ea"/>
                          <a:cs typeface="+mn-cs"/>
                        </a:rPr>
                        <a:t>KOSHISH, una organització no governamental que opera al Nepal, treballa amb grups de suport entre iguals des del 2008. KOSHISH va posar en marxa els primers programes de suport entre iguals per abordar les necessitats dels beneficiaris i proporcionar una plataforma on poguessin oferir un entorn segur, confidencial i de confiança. El programa KOSHISH connecta els iguals de grups amb persones amb problemes semblants per tal que puguin compartir les seves experiències, expressar els seus sentiments i parlar de temes relatius al seu benestar.</a:t>
                      </a:r>
                      <a:endParaRPr lang="es-ES" sz="2000" kern="1200" dirty="0">
                        <a:solidFill>
                          <a:schemeClr val="tx1"/>
                        </a:solidFill>
                        <a:effectLst/>
                        <a:latin typeface="+mn-lt"/>
                        <a:ea typeface="+mn-ea"/>
                        <a:cs typeface="+mn-cs"/>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829589461"/>
                  </a:ext>
                </a:extLst>
              </a:tr>
            </a:tbl>
          </a:graphicData>
        </a:graphic>
      </p:graphicFrame>
    </p:spTree>
    <p:extLst>
      <p:ext uri="{BB962C8B-B14F-4D97-AF65-F5344CB8AC3E}">
        <p14:creationId xmlns:p14="http://schemas.microsoft.com/office/powerpoint/2010/main" val="1074473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48A7060-6D1F-4131-9263-145F9C76431C}"/>
              </a:ext>
            </a:extLst>
          </p:cNvPr>
          <p:cNvGraphicFramePr>
            <a:graphicFrameLocks noGrp="1"/>
          </p:cNvGraphicFramePr>
          <p:nvPr>
            <p:ph sz="quarter" idx="14"/>
            <p:extLst>
              <p:ext uri="{D42A27DB-BD31-4B8C-83A1-F6EECF244321}">
                <p14:modId xmlns:p14="http://schemas.microsoft.com/office/powerpoint/2010/main" val="2295543933"/>
              </p:ext>
            </p:extLst>
          </p:nvPr>
        </p:nvGraphicFramePr>
        <p:xfrm>
          <a:off x="506413" y="1156738"/>
          <a:ext cx="11174413" cy="4287520"/>
        </p:xfrm>
        <a:graphic>
          <a:graphicData uri="http://schemas.openxmlformats.org/drawingml/2006/table">
            <a:tbl>
              <a:tblPr firstRow="1" firstCol="1" bandRow="1"/>
              <a:tblGrid>
                <a:gridCol w="11174413">
                  <a:extLst>
                    <a:ext uri="{9D8B030D-6E8A-4147-A177-3AD203B41FA5}">
                      <a16:colId xmlns:a16="http://schemas.microsoft.com/office/drawing/2014/main" val="1516802130"/>
                    </a:ext>
                  </a:extLst>
                </a:gridCol>
              </a:tblGrid>
              <a:tr h="4223658">
                <a:tc>
                  <a:txBody>
                    <a:bodyPr/>
                    <a:lstStyle/>
                    <a:p>
                      <a:pPr marL="0" marR="0" algn="just">
                        <a:spcBef>
                          <a:spcPts val="0"/>
                        </a:spcBef>
                        <a:spcAft>
                          <a:spcPts val="1000"/>
                        </a:spcAft>
                      </a:pPr>
                      <a:r>
                        <a:rPr lang="es-ES" sz="2000" b="1" dirty="0">
                          <a:solidFill>
                            <a:srgbClr val="000000"/>
                          </a:solidFill>
                          <a:effectLst/>
                          <a:latin typeface="+mn-lt"/>
                          <a:ea typeface="SimSun" panose="02010600030101010101" pitchFamily="2" charset="-122"/>
                          <a:cs typeface="Arial" panose="020B0604020202020204" pitchFamily="34" charset="0"/>
                        </a:rPr>
                        <a:t>El </a:t>
                      </a:r>
                      <a:r>
                        <a:rPr lang="es-ES" sz="2000" b="1" dirty="0" err="1">
                          <a:solidFill>
                            <a:srgbClr val="000000"/>
                          </a:solidFill>
                          <a:effectLst/>
                          <a:latin typeface="+mn-lt"/>
                          <a:ea typeface="SimSun" panose="02010600030101010101" pitchFamily="2" charset="-122"/>
                          <a:cs typeface="Arial" panose="020B0604020202020204" pitchFamily="34" charset="0"/>
                        </a:rPr>
                        <a:t>Dragon</a:t>
                      </a:r>
                      <a:r>
                        <a:rPr lang="es-ES" sz="2000" b="1" dirty="0">
                          <a:solidFill>
                            <a:srgbClr val="000000"/>
                          </a:solidFill>
                          <a:effectLst/>
                          <a:latin typeface="+mn-lt"/>
                          <a:ea typeface="SimSun" panose="02010600030101010101" pitchFamily="2" charset="-122"/>
                          <a:cs typeface="Arial" panose="020B0604020202020204" pitchFamily="34" charset="0"/>
                        </a:rPr>
                        <a:t> Café – un </a:t>
                      </a:r>
                      <a:r>
                        <a:rPr lang="es-ES" sz="2000" b="1" dirty="0" err="1">
                          <a:solidFill>
                            <a:srgbClr val="000000"/>
                          </a:solidFill>
                          <a:effectLst/>
                          <a:latin typeface="+mn-lt"/>
                          <a:ea typeface="SimSun" panose="02010600030101010101" pitchFamily="2" charset="-122"/>
                          <a:cs typeface="Arial" panose="020B0604020202020204" pitchFamily="34" charset="0"/>
                        </a:rPr>
                        <a:t>espai</a:t>
                      </a:r>
                      <a:r>
                        <a:rPr lang="es-ES" sz="2000" b="1" dirty="0">
                          <a:solidFill>
                            <a:srgbClr val="000000"/>
                          </a:solidFill>
                          <a:effectLst/>
                          <a:latin typeface="+mn-lt"/>
                          <a:ea typeface="SimSun" panose="02010600030101010101" pitchFamily="2" charset="-122"/>
                          <a:cs typeface="Arial" panose="020B0604020202020204" pitchFamily="34" charset="0"/>
                        </a:rPr>
                        <a:t> </a:t>
                      </a:r>
                      <a:r>
                        <a:rPr lang="es-ES" sz="2000" b="1" dirty="0" err="1">
                          <a:solidFill>
                            <a:srgbClr val="000000"/>
                          </a:solidFill>
                          <a:effectLst/>
                          <a:latin typeface="+mn-lt"/>
                          <a:ea typeface="SimSun" panose="02010600030101010101" pitchFamily="2" charset="-122"/>
                          <a:cs typeface="Arial" panose="020B0604020202020204" pitchFamily="34" charset="0"/>
                        </a:rPr>
                        <a:t>comunitari</a:t>
                      </a:r>
                      <a:r>
                        <a:rPr lang="es-ES" sz="2000" b="1" dirty="0">
                          <a:solidFill>
                            <a:srgbClr val="000000"/>
                          </a:solidFill>
                          <a:effectLst/>
                          <a:latin typeface="+mn-lt"/>
                          <a:ea typeface="SimSun" panose="02010600030101010101" pitchFamily="2" charset="-122"/>
                          <a:cs typeface="Arial" panose="020B0604020202020204" pitchFamily="34" charset="0"/>
                        </a:rPr>
                        <a:t> </a:t>
                      </a:r>
                      <a:r>
                        <a:rPr lang="es-ES" sz="2000" b="1" dirty="0" err="1">
                          <a:solidFill>
                            <a:srgbClr val="000000"/>
                          </a:solidFill>
                          <a:effectLst/>
                          <a:latin typeface="+mn-lt"/>
                          <a:ea typeface="SimSun" panose="02010600030101010101" pitchFamily="2" charset="-122"/>
                          <a:cs typeface="Arial" panose="020B0604020202020204" pitchFamily="34" charset="0"/>
                        </a:rPr>
                        <a:t>obert</a:t>
                      </a:r>
                      <a:r>
                        <a:rPr lang="es-ES" sz="2000" b="1" dirty="0">
                          <a:solidFill>
                            <a:srgbClr val="000000"/>
                          </a:solidFill>
                          <a:effectLst/>
                          <a:latin typeface="+mn-lt"/>
                          <a:ea typeface="SimSun" panose="02010600030101010101" pitchFamily="2" charset="-122"/>
                          <a:cs typeface="Arial" panose="020B0604020202020204" pitchFamily="34" charset="0"/>
                        </a:rPr>
                        <a:t> per </a:t>
                      </a:r>
                      <a:r>
                        <a:rPr lang="es-ES" sz="2000" b="1" dirty="0" err="1">
                          <a:solidFill>
                            <a:srgbClr val="000000"/>
                          </a:solidFill>
                          <a:effectLst/>
                          <a:latin typeface="+mn-lt"/>
                          <a:ea typeface="SimSun" panose="02010600030101010101" pitchFamily="2" charset="-122"/>
                          <a:cs typeface="Arial" panose="020B0604020202020204" pitchFamily="34" charset="0"/>
                        </a:rPr>
                        <a:t>trobar</a:t>
                      </a:r>
                      <a:r>
                        <a:rPr lang="es-ES" sz="2000" b="1" dirty="0">
                          <a:solidFill>
                            <a:srgbClr val="000000"/>
                          </a:solidFill>
                          <a:effectLst/>
                          <a:latin typeface="+mn-lt"/>
                          <a:ea typeface="SimSun" panose="02010600030101010101" pitchFamily="2" charset="-122"/>
                          <a:cs typeface="Arial" panose="020B0604020202020204" pitchFamily="34" charset="0"/>
                        </a:rPr>
                        <a:t>-se </a:t>
                      </a:r>
                      <a:r>
                        <a:rPr lang="es-ES" sz="2000" b="1" dirty="0" err="1">
                          <a:solidFill>
                            <a:srgbClr val="000000"/>
                          </a:solidFill>
                          <a:effectLst/>
                          <a:latin typeface="+mn-lt"/>
                          <a:ea typeface="SimSun" panose="02010600030101010101" pitchFamily="2" charset="-122"/>
                          <a:cs typeface="Arial" panose="020B0604020202020204" pitchFamily="34" charset="0"/>
                        </a:rPr>
                        <a:t>amb</a:t>
                      </a:r>
                      <a:r>
                        <a:rPr lang="es-ES" sz="2000" b="1" dirty="0">
                          <a:solidFill>
                            <a:srgbClr val="000000"/>
                          </a:solidFill>
                          <a:effectLst/>
                          <a:latin typeface="+mn-lt"/>
                          <a:ea typeface="SimSun" panose="02010600030101010101" pitchFamily="2" charset="-122"/>
                          <a:cs typeface="Arial" panose="020B0604020202020204" pitchFamily="34" charset="0"/>
                        </a:rPr>
                        <a:t> </a:t>
                      </a:r>
                      <a:r>
                        <a:rPr lang="es-ES" sz="2000" b="1" dirty="0" err="1">
                          <a:solidFill>
                            <a:srgbClr val="000000"/>
                          </a:solidFill>
                          <a:effectLst/>
                          <a:latin typeface="+mn-lt"/>
                          <a:ea typeface="SimSun" panose="02010600030101010101" pitchFamily="2" charset="-122"/>
                          <a:cs typeface="Arial" panose="020B0604020202020204" pitchFamily="34" charset="0"/>
                        </a:rPr>
                        <a:t>altres</a:t>
                      </a:r>
                      <a:r>
                        <a:rPr lang="es-ES" sz="2000" b="1" dirty="0">
                          <a:solidFill>
                            <a:srgbClr val="000000"/>
                          </a:solidFill>
                          <a:effectLst/>
                          <a:latin typeface="+mn-lt"/>
                          <a:ea typeface="SimSun" panose="02010600030101010101" pitchFamily="2" charset="-122"/>
                          <a:cs typeface="Arial" panose="020B0604020202020204" pitchFamily="34" charset="0"/>
                        </a:rPr>
                        <a:t> persones </a:t>
                      </a:r>
                      <a:r>
                        <a:rPr lang="es-ES" sz="2000" b="1" dirty="0" err="1">
                          <a:solidFill>
                            <a:srgbClr val="000000"/>
                          </a:solidFill>
                          <a:effectLst/>
                          <a:latin typeface="+mn-lt"/>
                          <a:ea typeface="SimSun" panose="02010600030101010101" pitchFamily="2" charset="-122"/>
                          <a:cs typeface="Arial" panose="020B0604020202020204" pitchFamily="34" charset="0"/>
                        </a:rPr>
                        <a:t>amb</a:t>
                      </a:r>
                      <a:r>
                        <a:rPr lang="es-ES" sz="2000" b="1" dirty="0">
                          <a:solidFill>
                            <a:srgbClr val="000000"/>
                          </a:solidFill>
                          <a:effectLst/>
                          <a:latin typeface="+mn-lt"/>
                          <a:ea typeface="SimSun" panose="02010600030101010101" pitchFamily="2" charset="-122"/>
                          <a:cs typeface="Arial" panose="020B0604020202020204" pitchFamily="34" charset="0"/>
                        </a:rPr>
                        <a:t> </a:t>
                      </a:r>
                      <a:r>
                        <a:rPr lang="es-ES" sz="2000" b="1" dirty="0" err="1">
                          <a:solidFill>
                            <a:srgbClr val="000000"/>
                          </a:solidFill>
                          <a:effectLst/>
                          <a:latin typeface="+mn-lt"/>
                          <a:ea typeface="SimSun" panose="02010600030101010101" pitchFamily="2" charset="-122"/>
                          <a:cs typeface="Arial" panose="020B0604020202020204" pitchFamily="34" charset="0"/>
                        </a:rPr>
                        <a:t>experiència</a:t>
                      </a:r>
                      <a:r>
                        <a:rPr lang="es-ES" sz="2000" b="1" dirty="0">
                          <a:solidFill>
                            <a:srgbClr val="000000"/>
                          </a:solidFill>
                          <a:effectLst/>
                          <a:latin typeface="+mn-lt"/>
                          <a:ea typeface="SimSun" panose="02010600030101010101" pitchFamily="2" charset="-122"/>
                          <a:cs typeface="Arial" panose="020B0604020202020204" pitchFamily="34" charset="0"/>
                        </a:rPr>
                        <a:t> vital </a:t>
                      </a:r>
                    </a:p>
                    <a:p>
                      <a:pPr algn="just"/>
                      <a:r>
                        <a:rPr lang="es-ES" sz="1850" kern="1200" dirty="0">
                          <a:solidFill>
                            <a:schemeClr val="tx1"/>
                          </a:solidFill>
                          <a:effectLst/>
                          <a:latin typeface="+mn-lt"/>
                          <a:ea typeface="+mn-ea"/>
                          <a:cs typeface="+mn-cs"/>
                        </a:rPr>
                        <a:t>El</a:t>
                      </a:r>
                      <a:r>
                        <a:rPr lang="ca-ES" sz="1800" kern="1200" dirty="0">
                          <a:solidFill>
                            <a:schemeClr val="tx1"/>
                          </a:solidFill>
                          <a:effectLst/>
                          <a:latin typeface="+mn-lt"/>
                          <a:ea typeface="+mn-ea"/>
                          <a:cs typeface="+mn-cs"/>
                        </a:rPr>
                        <a:t>El </a:t>
                      </a:r>
                      <a:r>
                        <a:rPr lang="ca-ES" sz="1800" kern="1200" dirty="0" err="1">
                          <a:solidFill>
                            <a:schemeClr val="tx1"/>
                          </a:solidFill>
                          <a:effectLst/>
                          <a:latin typeface="+mn-lt"/>
                          <a:ea typeface="+mn-ea"/>
                          <a:cs typeface="+mn-cs"/>
                        </a:rPr>
                        <a:t>Dragon</a:t>
                      </a:r>
                      <a:r>
                        <a:rPr lang="ca-ES" sz="1800" kern="1200" dirty="0">
                          <a:solidFill>
                            <a:schemeClr val="tx1"/>
                          </a:solidFill>
                          <a:effectLst/>
                          <a:latin typeface="+mn-lt"/>
                          <a:ea typeface="+mn-ea"/>
                          <a:cs typeface="+mn-cs"/>
                        </a:rPr>
                        <a:t> Café de Londres és una cafeteria i espai creatiu setmanal on tenen lloc seminaris, exposicions, tallers i actuacions que tracten temes relacionats amb la malaltia mental, la recuperació i el benestar. </a:t>
                      </a:r>
                      <a:endParaRPr lang="es-ES" sz="1800" kern="1200" dirty="0">
                        <a:solidFill>
                          <a:schemeClr val="tx1"/>
                        </a:solidFill>
                        <a:effectLst/>
                        <a:latin typeface="+mn-lt"/>
                        <a:ea typeface="+mn-ea"/>
                        <a:cs typeface="+mn-cs"/>
                      </a:endParaRPr>
                    </a:p>
                    <a:p>
                      <a:pPr algn="just"/>
                      <a:r>
                        <a:rPr lang="ca-ES" sz="1800" kern="1200" dirty="0">
                          <a:solidFill>
                            <a:schemeClr val="tx1"/>
                          </a:solidFill>
                          <a:effectLst/>
                          <a:latin typeface="+mn-lt"/>
                          <a:ea typeface="+mn-ea"/>
                          <a:cs typeface="+mn-cs"/>
                        </a:rPr>
                        <a:t> </a:t>
                      </a:r>
                      <a:endParaRPr lang="es-ES" sz="1800" kern="1200" dirty="0">
                        <a:solidFill>
                          <a:schemeClr val="tx1"/>
                        </a:solidFill>
                        <a:effectLst/>
                        <a:latin typeface="+mn-lt"/>
                        <a:ea typeface="+mn-ea"/>
                        <a:cs typeface="+mn-cs"/>
                      </a:endParaRPr>
                    </a:p>
                    <a:p>
                      <a:pPr algn="just"/>
                      <a:r>
                        <a:rPr lang="ca-ES" sz="1800" kern="1200" dirty="0">
                          <a:solidFill>
                            <a:schemeClr val="tx1"/>
                          </a:solidFill>
                          <a:effectLst/>
                          <a:latin typeface="+mn-lt"/>
                          <a:ea typeface="+mn-ea"/>
                          <a:cs typeface="+mn-cs"/>
                        </a:rPr>
                        <a:t>La seva fundadora, la Sarah </a:t>
                      </a:r>
                      <a:r>
                        <a:rPr lang="ca-ES" sz="1800" kern="1200" dirty="0" err="1">
                          <a:solidFill>
                            <a:schemeClr val="tx1"/>
                          </a:solidFill>
                          <a:effectLst/>
                          <a:latin typeface="+mn-lt"/>
                          <a:ea typeface="+mn-ea"/>
                          <a:cs typeface="+mn-cs"/>
                        </a:rPr>
                        <a:t>Wheeler</a:t>
                      </a:r>
                      <a:r>
                        <a:rPr lang="ca-ES" sz="1800" kern="1200" dirty="0">
                          <a:solidFill>
                            <a:schemeClr val="tx1"/>
                          </a:solidFill>
                          <a:effectLst/>
                          <a:latin typeface="+mn-lt"/>
                          <a:ea typeface="+mn-ea"/>
                          <a:cs typeface="+mn-cs"/>
                        </a:rPr>
                        <a:t>, va inaugurar la primera cafeteria per a la salut mental del Regne Unit després d’un període de tres anys patint psicosi. Quan la Sarah travessava un mal moment es passava molt de temps a cafeteries. La idea de la cafeteria és que sigui l’antítesi del servei de salut mental tradicional, perquè allà les persones poden fer el que vulguin i no tenen la pressió de fer res concret. Poden cantar, escriure o pintar, si els ve de gust, o, senzillament, es poden desplomar al damunt d’un coixí enorme i fer una becaina.</a:t>
                      </a:r>
                      <a:endParaRPr lang="es-ES" sz="1800" kern="1200" dirty="0">
                        <a:solidFill>
                          <a:schemeClr val="tx1"/>
                        </a:solidFill>
                        <a:effectLst/>
                        <a:latin typeface="+mn-lt"/>
                        <a:ea typeface="+mn-ea"/>
                        <a:cs typeface="+mn-cs"/>
                      </a:endParaRPr>
                    </a:p>
                    <a:p>
                      <a:pPr algn="just"/>
                      <a:r>
                        <a:rPr lang="ca-ES" sz="1800" kern="1200" dirty="0">
                          <a:solidFill>
                            <a:schemeClr val="tx1"/>
                          </a:solidFill>
                          <a:effectLst/>
                          <a:latin typeface="+mn-lt"/>
                          <a:ea typeface="+mn-ea"/>
                          <a:cs typeface="+mn-cs"/>
                        </a:rPr>
                        <a:t> </a:t>
                      </a:r>
                      <a:endParaRPr lang="es-ES" sz="1800" kern="1200" dirty="0">
                        <a:solidFill>
                          <a:schemeClr val="tx1"/>
                        </a:solidFill>
                        <a:effectLst/>
                        <a:latin typeface="+mn-lt"/>
                        <a:ea typeface="+mn-ea"/>
                        <a:cs typeface="+mn-cs"/>
                      </a:endParaRPr>
                    </a:p>
                    <a:p>
                      <a:pPr algn="just"/>
                      <a:r>
                        <a:rPr lang="ca-ES" sz="1800" kern="1200" dirty="0">
                          <a:solidFill>
                            <a:schemeClr val="tx1"/>
                          </a:solidFill>
                          <a:effectLst/>
                          <a:latin typeface="+mn-lt"/>
                          <a:ea typeface="+mn-ea"/>
                          <a:cs typeface="+mn-cs"/>
                        </a:rPr>
                        <a:t>El </a:t>
                      </a:r>
                      <a:r>
                        <a:rPr lang="ca-ES" sz="1800" kern="1200" dirty="0" err="1">
                          <a:solidFill>
                            <a:schemeClr val="tx1"/>
                          </a:solidFill>
                          <a:effectLst/>
                          <a:latin typeface="+mn-lt"/>
                          <a:ea typeface="+mn-ea"/>
                          <a:cs typeface="+mn-cs"/>
                        </a:rPr>
                        <a:t>Dragon</a:t>
                      </a:r>
                      <a:r>
                        <a:rPr lang="ca-ES" sz="1800" kern="1200" dirty="0">
                          <a:solidFill>
                            <a:schemeClr val="tx1"/>
                          </a:solidFill>
                          <a:effectLst/>
                          <a:latin typeface="+mn-lt"/>
                          <a:ea typeface="+mn-ea"/>
                          <a:cs typeface="+mn-cs"/>
                        </a:rPr>
                        <a:t> Café ofereix un menú senzill, assequible i saludable cada setmana i un ampli ventall d’activitats creatives i de benestar, totes de manera gratuïta i obertes a tothom. No cal registrar-se per assistir als grups; tothom que vulgui pot presentar-s’hi i participar-hi tant o tan poc com vulgui. La cafeteria la porten persones voluntàries, moltes de les quals tenen experiència viscuda amb </a:t>
                      </a:r>
                      <a:r>
                        <a:rPr lang="ca-ES" sz="1800" kern="1200" dirty="0" err="1">
                          <a:solidFill>
                            <a:schemeClr val="tx1"/>
                          </a:solidFill>
                          <a:effectLst/>
                          <a:latin typeface="+mn-lt"/>
                          <a:ea typeface="+mn-ea"/>
                          <a:cs typeface="+mn-cs"/>
                        </a:rPr>
                        <a:t>distrès</a:t>
                      </a:r>
                      <a:r>
                        <a:rPr lang="ca-ES" sz="1800" kern="1200" dirty="0">
                          <a:solidFill>
                            <a:schemeClr val="tx1"/>
                          </a:solidFill>
                          <a:effectLst/>
                          <a:latin typeface="+mn-lt"/>
                          <a:ea typeface="+mn-ea"/>
                          <a:cs typeface="+mn-cs"/>
                        </a:rPr>
                        <a:t> mental i busquen crear un «lloc amb el cor obert», un lloc que recordi a una mena de paradís quan has estat en una mena d’infern</a:t>
                      </a:r>
                      <a:r>
                        <a:rPr lang="es-ES" sz="1850" kern="1200" dirty="0">
                          <a:solidFill>
                            <a:schemeClr val="tx1"/>
                          </a:solidFill>
                          <a:effectLst/>
                          <a:latin typeface="+mn-lt"/>
                          <a:ea typeface="+mn-ea"/>
                          <a:cs typeface="+mn-cs"/>
                        </a:rPr>
                        <a:t>. </a:t>
                      </a: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769275826"/>
                  </a:ext>
                </a:extLst>
              </a:tr>
            </a:tbl>
          </a:graphicData>
        </a:graphic>
      </p:graphicFrame>
      <p:sp>
        <p:nvSpPr>
          <p:cNvPr id="2" name="Title 1">
            <a:extLst>
              <a:ext uri="{FF2B5EF4-FFF2-40B4-BE49-F238E27FC236}">
                <a16:creationId xmlns:a16="http://schemas.microsoft.com/office/drawing/2014/main" id="{9783D547-1666-4C33-9D26-2EF2B08B1EAF}"/>
              </a:ext>
            </a:extLst>
          </p:cNvPr>
          <p:cNvSpPr>
            <a:spLocks noGrp="1"/>
          </p:cNvSpPr>
          <p:nvPr>
            <p:ph type="title"/>
          </p:nvPr>
        </p:nvSpPr>
        <p:spPr>
          <a:xfrm>
            <a:off x="410954" y="506412"/>
            <a:ext cx="10985592" cy="407988"/>
          </a:xfrm>
        </p:spPr>
        <p:txBody>
          <a:bodyPr/>
          <a:lstStyle/>
          <a:p>
            <a:r>
              <a:rPr lang="en-GB" dirty="0"/>
              <a:t>5. </a:t>
            </a:r>
            <a:r>
              <a:rPr lang="ca-ES" dirty="0"/>
              <a:t>Dirigir les reunions del grup de suport entre iguals </a:t>
            </a:r>
            <a:r>
              <a:rPr lang="es-ES" dirty="0"/>
              <a:t>- 4</a:t>
            </a:r>
            <a:endParaRPr lang="x-none" dirty="0"/>
          </a:p>
        </p:txBody>
      </p:sp>
    </p:spTree>
    <p:extLst>
      <p:ext uri="{BB962C8B-B14F-4D97-AF65-F5344CB8AC3E}">
        <p14:creationId xmlns:p14="http://schemas.microsoft.com/office/powerpoint/2010/main" val="568212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CB737B-99A3-3B44-830A-831E4ED3E39E}"/>
              </a:ext>
            </a:extLst>
          </p:cNvPr>
          <p:cNvSpPr>
            <a:spLocks noGrp="1"/>
          </p:cNvSpPr>
          <p:nvPr>
            <p:ph type="body" sz="quarter" idx="13"/>
          </p:nvPr>
        </p:nvSpPr>
        <p:spPr/>
        <p:txBody>
          <a:bodyPr/>
          <a:lstStyle/>
          <a:p>
            <a:r>
              <a:rPr lang="ca-ES" dirty="0"/>
              <a:t>La primera reunió</a:t>
            </a:r>
            <a:endParaRPr lang="en-GB" dirty="0"/>
          </a:p>
        </p:txBody>
      </p:sp>
      <p:sp>
        <p:nvSpPr>
          <p:cNvPr id="3" name="Content Placeholder 2">
            <a:extLst>
              <a:ext uri="{FF2B5EF4-FFF2-40B4-BE49-F238E27FC236}">
                <a16:creationId xmlns:a16="http://schemas.microsoft.com/office/drawing/2014/main" id="{6FEF494E-95BA-4EB0-9F0D-6F08F0B18258}"/>
              </a:ext>
            </a:extLst>
          </p:cNvPr>
          <p:cNvSpPr>
            <a:spLocks noGrp="1"/>
          </p:cNvSpPr>
          <p:nvPr>
            <p:ph sz="quarter" idx="14"/>
          </p:nvPr>
        </p:nvSpPr>
        <p:spPr>
          <a:xfrm>
            <a:off x="507195" y="1405054"/>
            <a:ext cx="11174412" cy="4606134"/>
          </a:xfrm>
        </p:spPr>
        <p:txBody>
          <a:bodyPr>
            <a:noAutofit/>
          </a:bodyPr>
          <a:lstStyle/>
          <a:p>
            <a:pPr algn="just">
              <a:spcAft>
                <a:spcPts val="600"/>
              </a:spcAft>
            </a:pPr>
            <a:r>
              <a:rPr lang="ca-ES" sz="2000" dirty="0"/>
              <a:t>La primera reunió d’un grup de suport és important i sovint marca la pauta per a les reunions futures del grup</a:t>
            </a:r>
            <a:r>
              <a:rPr lang="en-GB" sz="2100" dirty="0"/>
              <a:t>. </a:t>
            </a:r>
          </a:p>
          <a:p>
            <a:pPr algn="just"/>
            <a:r>
              <a:rPr lang="ca-ES" sz="2000" dirty="0"/>
              <a:t>El nombre de persones que hi assisteixen no hauria de ser la preocupació principal, el més important és la connexió amb les persones que hi assisteixen</a:t>
            </a:r>
            <a:r>
              <a:rPr lang="en-GB" sz="2100" dirty="0"/>
              <a:t>.</a:t>
            </a:r>
          </a:p>
          <a:p>
            <a:pPr marL="0" indent="0" algn="just">
              <a:buNone/>
            </a:pPr>
            <a:r>
              <a:rPr lang="es-ES" sz="2100" b="1" dirty="0" err="1"/>
              <a:t>Entorn</a:t>
            </a:r>
            <a:endParaRPr lang="es-ES" sz="2100" b="1" u="sng" dirty="0"/>
          </a:p>
          <a:p>
            <a:pPr algn="just">
              <a:spcAft>
                <a:spcPts val="600"/>
              </a:spcAft>
            </a:pPr>
            <a:r>
              <a:rPr lang="ca-ES" sz="2000" dirty="0"/>
              <a:t>Portar una agenda i altres recursos que el formador pugui necessitar per a la primera reunió. </a:t>
            </a:r>
          </a:p>
          <a:p>
            <a:pPr algn="just">
              <a:spcAft>
                <a:spcPts val="600"/>
              </a:spcAft>
            </a:pPr>
            <a:r>
              <a:rPr lang="ca-ES" sz="2000" dirty="0"/>
              <a:t>És important que la sala sigui acollidora. </a:t>
            </a:r>
          </a:p>
          <a:p>
            <a:pPr algn="just">
              <a:spcAft>
                <a:spcPts val="600"/>
              </a:spcAft>
            </a:pPr>
            <a:r>
              <a:rPr lang="ca-ES" sz="2000" dirty="0"/>
              <a:t>Si la sala resulta molt difícil de trobar, s’han de col·locar senyals amb indicacions perquè les persones trobin la reunió</a:t>
            </a:r>
            <a:r>
              <a:rPr lang="en-GB" sz="2100" dirty="0"/>
              <a:t>. </a:t>
            </a:r>
            <a:endParaRPr lang="x-none" sz="2100" dirty="0"/>
          </a:p>
          <a:p>
            <a:pPr marL="0" indent="0" algn="just">
              <a:buNone/>
            </a:pPr>
            <a:r>
              <a:rPr lang="fr-FR" sz="2100" b="1" dirty="0" err="1"/>
              <a:t>Benvinguda</a:t>
            </a:r>
            <a:r>
              <a:rPr lang="fr-FR" sz="2100" b="1" dirty="0"/>
              <a:t> a les </a:t>
            </a:r>
            <a:r>
              <a:rPr lang="fr-FR" sz="2100" b="1" dirty="0" err="1"/>
              <a:t>persones</a:t>
            </a:r>
            <a:r>
              <a:rPr lang="fr-FR" sz="2100" b="1" dirty="0"/>
              <a:t> </a:t>
            </a:r>
            <a:r>
              <a:rPr lang="fr-FR" sz="2100" b="1" dirty="0" err="1"/>
              <a:t>assistents</a:t>
            </a:r>
            <a:r>
              <a:rPr lang="fr-FR" sz="2100" b="1" dirty="0"/>
              <a:t> </a:t>
            </a:r>
          </a:p>
          <a:p>
            <a:pPr algn="just"/>
            <a:r>
              <a:rPr lang="ca-ES" sz="2000" dirty="0"/>
              <a:t>És bona idea que els formadors o altres persones romanguin a la porta per donar la benvinguda a les persones</a:t>
            </a:r>
            <a:r>
              <a:rPr lang="en-GB" sz="2100" dirty="0"/>
              <a:t>.</a:t>
            </a:r>
            <a:endParaRPr lang="x-none" sz="2100" dirty="0"/>
          </a:p>
          <a:p>
            <a:pPr algn="just">
              <a:spcAft>
                <a:spcPts val="600"/>
              </a:spcAft>
            </a:pPr>
            <a:endParaRPr lang="en-GB" sz="2100" dirty="0"/>
          </a:p>
        </p:txBody>
      </p:sp>
      <p:sp>
        <p:nvSpPr>
          <p:cNvPr id="2" name="Title 1">
            <a:extLst>
              <a:ext uri="{FF2B5EF4-FFF2-40B4-BE49-F238E27FC236}">
                <a16:creationId xmlns:a16="http://schemas.microsoft.com/office/drawing/2014/main" id="{6E5D4F9B-E087-4BD4-A3B1-FC3BFAC1231B}"/>
              </a:ext>
            </a:extLst>
          </p:cNvPr>
          <p:cNvSpPr>
            <a:spLocks noGrp="1"/>
          </p:cNvSpPr>
          <p:nvPr>
            <p:ph type="title"/>
          </p:nvPr>
        </p:nvSpPr>
        <p:spPr>
          <a:xfrm>
            <a:off x="410953" y="506412"/>
            <a:ext cx="10940987" cy="385686"/>
          </a:xfrm>
        </p:spPr>
        <p:txBody>
          <a:bodyPr/>
          <a:lstStyle/>
          <a:p>
            <a:r>
              <a:rPr lang="en-GB" dirty="0"/>
              <a:t>5</a:t>
            </a:r>
            <a:r>
              <a:rPr lang="en-GB"/>
              <a:t>. </a:t>
            </a:r>
            <a:r>
              <a:rPr lang="ca-ES" dirty="0"/>
              <a:t>Dirigir les reunions del grup de suport entre iguals </a:t>
            </a:r>
            <a:r>
              <a:rPr lang="es-ES" dirty="0"/>
              <a:t>- 5</a:t>
            </a:r>
            <a:endParaRPr lang="x-none" dirty="0"/>
          </a:p>
        </p:txBody>
      </p:sp>
    </p:spTree>
    <p:extLst>
      <p:ext uri="{BB962C8B-B14F-4D97-AF65-F5344CB8AC3E}">
        <p14:creationId xmlns:p14="http://schemas.microsoft.com/office/powerpoint/2010/main" val="734873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987D42-472A-0A4C-9AAE-6F7BA7295732}"/>
              </a:ext>
            </a:extLst>
          </p:cNvPr>
          <p:cNvSpPr>
            <a:spLocks noGrp="1"/>
          </p:cNvSpPr>
          <p:nvPr>
            <p:ph type="body" sz="quarter" idx="13"/>
          </p:nvPr>
        </p:nvSpPr>
        <p:spPr/>
        <p:txBody>
          <a:bodyPr/>
          <a:lstStyle/>
          <a:p>
            <a:r>
              <a:rPr lang="ca-ES" dirty="0"/>
              <a:t>La primera reunió</a:t>
            </a:r>
            <a:endParaRPr lang="en-GB" dirty="0"/>
          </a:p>
        </p:txBody>
      </p:sp>
      <p:sp>
        <p:nvSpPr>
          <p:cNvPr id="3" name="Content Placeholder 2">
            <a:extLst>
              <a:ext uri="{FF2B5EF4-FFF2-40B4-BE49-F238E27FC236}">
                <a16:creationId xmlns:a16="http://schemas.microsoft.com/office/drawing/2014/main" id="{88657D64-DA3D-4EE5-A471-51691EB0908C}"/>
              </a:ext>
            </a:extLst>
          </p:cNvPr>
          <p:cNvSpPr>
            <a:spLocks noGrp="1"/>
          </p:cNvSpPr>
          <p:nvPr>
            <p:ph sz="quarter" idx="14"/>
          </p:nvPr>
        </p:nvSpPr>
        <p:spPr/>
        <p:txBody>
          <a:bodyPr/>
          <a:lstStyle/>
          <a:p>
            <a:pPr marL="0" indent="0" algn="just">
              <a:buNone/>
            </a:pPr>
            <a:r>
              <a:rPr lang="ca-ES" b="1" dirty="0"/>
              <a:t>Parlar sobre les normes bàsiques</a:t>
            </a:r>
            <a:endParaRPr lang="es-ES" dirty="0"/>
          </a:p>
          <a:p>
            <a:pPr algn="just"/>
            <a:r>
              <a:rPr lang="ca-ES" dirty="0"/>
              <a:t>Les normes bàsiques són importants, perquè determinen com s’espera que interaccionin les persones entre si per tal que el grup funcioni de manera més efectiva per a tothom</a:t>
            </a:r>
            <a:r>
              <a:rPr lang="en-GB" dirty="0"/>
              <a:t>. </a:t>
            </a:r>
            <a:endParaRPr lang="x-none"/>
          </a:p>
          <a:p>
            <a:pPr marL="0" indent="0" algn="just">
              <a:buNone/>
            </a:pPr>
            <a:r>
              <a:rPr lang="ca-ES" b="1" dirty="0"/>
              <a:t>Compartir històries </a:t>
            </a:r>
            <a:endParaRPr lang="es-ES" b="1" u="sng" dirty="0"/>
          </a:p>
          <a:p>
            <a:pPr algn="just">
              <a:spcAft>
                <a:spcPts val="600"/>
              </a:spcAft>
            </a:pPr>
            <a:r>
              <a:rPr lang="ca-ES" dirty="0"/>
              <a:t>Moltes persones poden sentir-se neguitoses i mostrar-se reticents a parlar en la primera reunió</a:t>
            </a:r>
            <a:r>
              <a:rPr lang="en-GB" dirty="0"/>
              <a:t>. </a:t>
            </a:r>
          </a:p>
          <a:p>
            <a:pPr algn="just">
              <a:spcAft>
                <a:spcPts val="600"/>
              </a:spcAft>
            </a:pPr>
            <a:r>
              <a:rPr lang="ca-ES" dirty="0"/>
              <a:t>Quan s’expliquen històries, resulta molt útil recordar la importància de la </a:t>
            </a:r>
            <a:r>
              <a:rPr lang="ca-ES" i="1" dirty="0"/>
              <a:t>confidencialitat</a:t>
            </a:r>
            <a:r>
              <a:rPr lang="en-GB" dirty="0"/>
              <a:t>. </a:t>
            </a:r>
          </a:p>
          <a:p>
            <a:pPr algn="just">
              <a:spcAft>
                <a:spcPts val="600"/>
              </a:spcAft>
            </a:pPr>
            <a:r>
              <a:rPr lang="ca-ES" dirty="0"/>
              <a:t>Els noms dels membres del grup no haurien de sortir de la sala</a:t>
            </a:r>
            <a:r>
              <a:rPr lang="en-GB" dirty="0"/>
              <a:t>.</a:t>
            </a:r>
          </a:p>
          <a:p>
            <a:pPr algn="just">
              <a:spcAft>
                <a:spcPts val="600"/>
              </a:spcAft>
            </a:pPr>
            <a:r>
              <a:rPr lang="ca-ES" dirty="0"/>
              <a:t>Pot ser més apropiat establir les normes generals del grup a la segona reunió.</a:t>
            </a:r>
            <a:r>
              <a:rPr lang="en-GB" dirty="0"/>
              <a:t> </a:t>
            </a:r>
            <a:endParaRPr lang="x-none" dirty="0"/>
          </a:p>
        </p:txBody>
      </p:sp>
      <p:sp>
        <p:nvSpPr>
          <p:cNvPr id="2" name="Title 1">
            <a:extLst>
              <a:ext uri="{FF2B5EF4-FFF2-40B4-BE49-F238E27FC236}">
                <a16:creationId xmlns:a16="http://schemas.microsoft.com/office/drawing/2014/main" id="{9EDCD4C7-A082-4BFD-A125-D12966A07D10}"/>
              </a:ext>
            </a:extLst>
          </p:cNvPr>
          <p:cNvSpPr>
            <a:spLocks noGrp="1"/>
          </p:cNvSpPr>
          <p:nvPr>
            <p:ph type="title"/>
          </p:nvPr>
        </p:nvSpPr>
        <p:spPr>
          <a:xfrm>
            <a:off x="410953" y="506412"/>
            <a:ext cx="10896383" cy="430290"/>
          </a:xfrm>
        </p:spPr>
        <p:txBody>
          <a:bodyPr/>
          <a:lstStyle/>
          <a:p>
            <a:r>
              <a:rPr lang="en-GB" dirty="0"/>
              <a:t>5. </a:t>
            </a:r>
            <a:r>
              <a:rPr lang="ca-ES" dirty="0"/>
              <a:t>Dirigir les reunions del grup de suport entre iguals </a:t>
            </a:r>
            <a:r>
              <a:rPr lang="es-ES" dirty="0"/>
              <a:t>- 6</a:t>
            </a:r>
            <a:endParaRPr lang="x-none" dirty="0"/>
          </a:p>
        </p:txBody>
      </p:sp>
    </p:spTree>
    <p:extLst>
      <p:ext uri="{BB962C8B-B14F-4D97-AF65-F5344CB8AC3E}">
        <p14:creationId xmlns:p14="http://schemas.microsoft.com/office/powerpoint/2010/main" val="2317805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961FA7-0FD7-5244-9DDB-908CAC0FF33D}"/>
              </a:ext>
            </a:extLst>
          </p:cNvPr>
          <p:cNvSpPr>
            <a:spLocks noGrp="1"/>
          </p:cNvSpPr>
          <p:nvPr>
            <p:ph type="body" sz="quarter" idx="13"/>
          </p:nvPr>
        </p:nvSpPr>
        <p:spPr/>
        <p:txBody>
          <a:bodyPr/>
          <a:lstStyle/>
          <a:p>
            <a:r>
              <a:rPr lang="ca-ES" dirty="0"/>
              <a:t>La primera reunió</a:t>
            </a:r>
            <a:endParaRPr lang="en-GB" dirty="0"/>
          </a:p>
        </p:txBody>
      </p:sp>
      <p:sp>
        <p:nvSpPr>
          <p:cNvPr id="3" name="Content Placeholder 2">
            <a:extLst>
              <a:ext uri="{FF2B5EF4-FFF2-40B4-BE49-F238E27FC236}">
                <a16:creationId xmlns:a16="http://schemas.microsoft.com/office/drawing/2014/main" id="{95585386-C04D-460E-B98E-3F75E4369449}"/>
              </a:ext>
            </a:extLst>
          </p:cNvPr>
          <p:cNvSpPr>
            <a:spLocks noGrp="1"/>
          </p:cNvSpPr>
          <p:nvPr>
            <p:ph sz="quarter" idx="14"/>
          </p:nvPr>
        </p:nvSpPr>
        <p:spPr>
          <a:xfrm>
            <a:off x="507195" y="1511188"/>
            <a:ext cx="11174412" cy="4978822"/>
          </a:xfrm>
        </p:spPr>
        <p:txBody>
          <a:bodyPr>
            <a:normAutofit/>
          </a:bodyPr>
          <a:lstStyle/>
          <a:p>
            <a:pPr marL="0" indent="0">
              <a:buNone/>
            </a:pPr>
            <a:r>
              <a:rPr lang="ca-ES" sz="2000" b="1" dirty="0"/>
              <a:t>Parlar de les barreres per assistir a grups de suport</a:t>
            </a:r>
            <a:endParaRPr lang="es-ES" sz="2000" b="1" u="sng" dirty="0"/>
          </a:p>
          <a:p>
            <a:pPr marL="0" indent="0" algn="just">
              <a:spcAft>
                <a:spcPts val="600"/>
              </a:spcAft>
              <a:buNone/>
            </a:pPr>
            <a:r>
              <a:rPr lang="ca-ES" sz="2000" dirty="0"/>
              <a:t>És important entendre i parlar amb el grup d’alguns dels problemes i sentiments que les persones poden tenir pel que fa a assistir a grups de suport. Algunes barreres poden ser </a:t>
            </a:r>
            <a:r>
              <a:rPr lang="en-GB" sz="2000" dirty="0"/>
              <a:t>: </a:t>
            </a:r>
            <a:endParaRPr lang="x-none" sz="2000" dirty="0"/>
          </a:p>
          <a:p>
            <a:pPr lvl="2" algn="just">
              <a:spcAft>
                <a:spcPts val="600"/>
              </a:spcAft>
            </a:pPr>
            <a:r>
              <a:rPr lang="ca-ES" dirty="0"/>
              <a:t>Por a què pensaran els altres i al potencial estigma</a:t>
            </a:r>
            <a:r>
              <a:rPr lang="en-GB" dirty="0"/>
              <a:t>.</a:t>
            </a:r>
            <a:endParaRPr lang="x-none" dirty="0"/>
          </a:p>
          <a:p>
            <a:pPr lvl="2" fontAlgn="base"/>
            <a:r>
              <a:rPr lang="ca-ES" dirty="0"/>
              <a:t>Experiències de discriminació i exclusió. </a:t>
            </a:r>
            <a:endParaRPr lang="es-ES" dirty="0"/>
          </a:p>
          <a:p>
            <a:pPr lvl="2" fontAlgn="base"/>
            <a:r>
              <a:rPr lang="ca-ES" dirty="0"/>
              <a:t>Responsabilitats familiars o a casa.</a:t>
            </a:r>
            <a:endParaRPr lang="es-ES" dirty="0"/>
          </a:p>
          <a:p>
            <a:pPr lvl="2" fontAlgn="base"/>
            <a:r>
              <a:rPr lang="ca-ES" dirty="0"/>
              <a:t>Estar massa consumit per les circumstàncies vitals com per participar a reunions. </a:t>
            </a:r>
            <a:endParaRPr lang="es-ES" dirty="0"/>
          </a:p>
          <a:p>
            <a:pPr lvl="2" fontAlgn="base"/>
            <a:r>
              <a:rPr lang="ca-ES" dirty="0"/>
              <a:t>Neguit pel que pot passar durant les sessions de grup. </a:t>
            </a:r>
            <a:endParaRPr lang="es-ES" dirty="0"/>
          </a:p>
          <a:p>
            <a:pPr lvl="2"/>
            <a:r>
              <a:rPr lang="ca-ES" dirty="0"/>
              <a:t>Manca de disponibilitat de dispositius augmentatius i alternatius de comunicació</a:t>
            </a:r>
            <a:r>
              <a:rPr lang="en-GB" dirty="0"/>
              <a:t>.</a:t>
            </a:r>
            <a:endParaRPr lang="x-none" dirty="0"/>
          </a:p>
          <a:p>
            <a:pPr lvl="2" algn="just">
              <a:spcAft>
                <a:spcPts val="600"/>
              </a:spcAft>
            </a:pPr>
            <a:r>
              <a:rPr lang="ca-ES" dirty="0"/>
              <a:t>Manca de confiança en què serà un lloc segur on poden parlar lliurement sense repercussions</a:t>
            </a:r>
            <a:r>
              <a:rPr lang="en-GB" dirty="0"/>
              <a:t>.</a:t>
            </a:r>
            <a:endParaRPr lang="es-ES" dirty="0"/>
          </a:p>
          <a:p>
            <a:pPr marL="346075" lvl="2" indent="0" algn="just">
              <a:spcAft>
                <a:spcPts val="600"/>
              </a:spcAft>
              <a:buNone/>
            </a:pPr>
            <a:r>
              <a:rPr lang="ca-ES" dirty="0"/>
              <a:t>És important identificar aquests problemes i parlar de com el grup intentarà solucionar-los</a:t>
            </a:r>
            <a:r>
              <a:rPr lang="es-ES" dirty="0"/>
              <a:t>.</a:t>
            </a:r>
          </a:p>
        </p:txBody>
      </p:sp>
      <p:sp>
        <p:nvSpPr>
          <p:cNvPr id="2" name="Title 1">
            <a:extLst>
              <a:ext uri="{FF2B5EF4-FFF2-40B4-BE49-F238E27FC236}">
                <a16:creationId xmlns:a16="http://schemas.microsoft.com/office/drawing/2014/main" id="{3A8A60D8-9AE8-41EF-BD96-66246BAC70E4}"/>
              </a:ext>
            </a:extLst>
          </p:cNvPr>
          <p:cNvSpPr>
            <a:spLocks noGrp="1"/>
          </p:cNvSpPr>
          <p:nvPr>
            <p:ph type="title"/>
          </p:nvPr>
        </p:nvSpPr>
        <p:spPr>
          <a:xfrm>
            <a:off x="410953" y="506412"/>
            <a:ext cx="10940987" cy="407988"/>
          </a:xfrm>
        </p:spPr>
        <p:txBody>
          <a:bodyPr/>
          <a:lstStyle/>
          <a:p>
            <a:r>
              <a:rPr lang="en-GB" dirty="0"/>
              <a:t>5. </a:t>
            </a:r>
            <a:r>
              <a:rPr lang="ca-ES" dirty="0"/>
              <a:t>Dirigir les reunions del grup de suport entre iguals </a:t>
            </a:r>
            <a:r>
              <a:rPr lang="es-ES" dirty="0"/>
              <a:t>- 7</a:t>
            </a:r>
            <a:endParaRPr lang="x-none" dirty="0"/>
          </a:p>
        </p:txBody>
      </p:sp>
    </p:spTree>
    <p:extLst>
      <p:ext uri="{BB962C8B-B14F-4D97-AF65-F5344CB8AC3E}">
        <p14:creationId xmlns:p14="http://schemas.microsoft.com/office/powerpoint/2010/main" val="1812204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9E4AB3-29CD-8C4E-9A5E-C6F88F0E98B4}"/>
              </a:ext>
            </a:extLst>
          </p:cNvPr>
          <p:cNvSpPr>
            <a:spLocks noGrp="1"/>
          </p:cNvSpPr>
          <p:nvPr>
            <p:ph type="body" sz="quarter" idx="13"/>
          </p:nvPr>
        </p:nvSpPr>
        <p:spPr/>
        <p:txBody>
          <a:bodyPr/>
          <a:lstStyle/>
          <a:p>
            <a:r>
              <a:rPr lang="ca-ES" dirty="0"/>
              <a:t>La primera reunió</a:t>
            </a:r>
            <a:endParaRPr lang="en-GB" dirty="0"/>
          </a:p>
        </p:txBody>
      </p:sp>
      <p:sp>
        <p:nvSpPr>
          <p:cNvPr id="3" name="Content Placeholder 2">
            <a:extLst>
              <a:ext uri="{FF2B5EF4-FFF2-40B4-BE49-F238E27FC236}">
                <a16:creationId xmlns:a16="http://schemas.microsoft.com/office/drawing/2014/main" id="{291A7E16-F1BF-43EF-91E2-73AFB3700417}"/>
              </a:ext>
            </a:extLst>
          </p:cNvPr>
          <p:cNvSpPr>
            <a:spLocks noGrp="1"/>
          </p:cNvSpPr>
          <p:nvPr>
            <p:ph sz="quarter" idx="14"/>
          </p:nvPr>
        </p:nvSpPr>
        <p:spPr/>
        <p:txBody>
          <a:bodyPr>
            <a:normAutofit fontScale="92500" lnSpcReduction="10000"/>
          </a:bodyPr>
          <a:lstStyle/>
          <a:p>
            <a:pPr marL="0" indent="0" algn="just">
              <a:buNone/>
            </a:pPr>
            <a:r>
              <a:rPr lang="ca-ES" b="1" dirty="0"/>
              <a:t>Encoratjar els membres a explicar les seves històries </a:t>
            </a:r>
            <a:endParaRPr lang="es-ES" b="1" u="sng" dirty="0"/>
          </a:p>
          <a:p>
            <a:pPr algn="just"/>
            <a:r>
              <a:rPr lang="ca-ES" dirty="0"/>
              <a:t>Compartir històries amb el grup proporciona una base comuna sobre la qual els assistents poden començar a identificar-se amb els altres i confiar que no són els únics que tenen problemes personals i socials</a:t>
            </a:r>
            <a:r>
              <a:rPr lang="en-GB" dirty="0"/>
              <a:t>. </a:t>
            </a:r>
          </a:p>
          <a:p>
            <a:pPr algn="just"/>
            <a:r>
              <a:rPr lang="ca-ES" dirty="0"/>
              <a:t>També pot ajudar les persones a entendre que no tothom hi assisteix necessàriament per la mateixa raó</a:t>
            </a:r>
            <a:r>
              <a:rPr lang="en-GB" dirty="0"/>
              <a:t>. </a:t>
            </a:r>
          </a:p>
          <a:p>
            <a:pPr algn="just"/>
            <a:r>
              <a:rPr lang="ca-ES" dirty="0"/>
              <a:t>Durant un temps, els assistents poden dir que només volen escoltar històries dels altres</a:t>
            </a:r>
            <a:r>
              <a:rPr lang="es-ES" dirty="0"/>
              <a:t>. </a:t>
            </a:r>
            <a:endParaRPr lang="en-GB" dirty="0"/>
          </a:p>
          <a:p>
            <a:pPr marL="0" indent="0" algn="just">
              <a:buNone/>
            </a:pPr>
            <a:r>
              <a:rPr lang="ca-ES" b="1" dirty="0"/>
              <a:t>Identificar experiències comunes </a:t>
            </a:r>
            <a:endParaRPr lang="es-ES" b="1" u="sng" dirty="0"/>
          </a:p>
          <a:p>
            <a:pPr algn="just"/>
            <a:r>
              <a:rPr lang="ca-ES" dirty="0"/>
              <a:t>Els membres poden exposar un ampli ventall d’experiències i problemes al grup de suport.</a:t>
            </a:r>
          </a:p>
          <a:p>
            <a:pPr algn="just"/>
            <a:r>
              <a:rPr lang="ca-ES" dirty="0"/>
              <a:t>És important provar d’identificar elements comuns i permetre les diferències</a:t>
            </a:r>
            <a:r>
              <a:rPr lang="es-ES" dirty="0"/>
              <a:t>. </a:t>
            </a:r>
          </a:p>
          <a:p>
            <a:pPr marL="0" indent="0" algn="just">
              <a:buNone/>
            </a:pPr>
            <a:r>
              <a:rPr lang="ca-ES" b="1" dirty="0"/>
              <a:t>Proporcionar un full de contactes </a:t>
            </a:r>
            <a:endParaRPr lang="es-ES" b="1" u="sng" dirty="0"/>
          </a:p>
          <a:p>
            <a:pPr algn="just"/>
            <a:r>
              <a:rPr lang="ca-ES" dirty="0"/>
              <a:t>El full de contactes permet al formador contactar amb els participants</a:t>
            </a:r>
            <a:r>
              <a:rPr lang="en-US" dirty="0"/>
              <a:t>. </a:t>
            </a:r>
          </a:p>
          <a:p>
            <a:pPr algn="just"/>
            <a:endParaRPr lang="x-none" dirty="0"/>
          </a:p>
        </p:txBody>
      </p:sp>
      <p:sp>
        <p:nvSpPr>
          <p:cNvPr id="2" name="Title 1">
            <a:extLst>
              <a:ext uri="{FF2B5EF4-FFF2-40B4-BE49-F238E27FC236}">
                <a16:creationId xmlns:a16="http://schemas.microsoft.com/office/drawing/2014/main" id="{FE4CA23B-6014-44B0-ACD9-0FAC2E04638D}"/>
              </a:ext>
            </a:extLst>
          </p:cNvPr>
          <p:cNvSpPr>
            <a:spLocks noGrp="1"/>
          </p:cNvSpPr>
          <p:nvPr>
            <p:ph type="title"/>
          </p:nvPr>
        </p:nvSpPr>
        <p:spPr>
          <a:xfrm>
            <a:off x="410954" y="506412"/>
            <a:ext cx="10851778" cy="497198"/>
          </a:xfrm>
        </p:spPr>
        <p:txBody>
          <a:bodyPr/>
          <a:lstStyle/>
          <a:p>
            <a:r>
              <a:rPr lang="en-GB" dirty="0"/>
              <a:t>5. </a:t>
            </a:r>
            <a:r>
              <a:rPr lang="ca-ES" dirty="0"/>
              <a:t>Dirigir les reunions del grup de suport entre iguals </a:t>
            </a:r>
            <a:r>
              <a:rPr lang="es-ES" dirty="0"/>
              <a:t>- 8</a:t>
            </a:r>
            <a:endParaRPr lang="x-none" dirty="0"/>
          </a:p>
        </p:txBody>
      </p:sp>
    </p:spTree>
    <p:extLst>
      <p:ext uri="{BB962C8B-B14F-4D97-AF65-F5344CB8AC3E}">
        <p14:creationId xmlns:p14="http://schemas.microsoft.com/office/powerpoint/2010/main" val="389973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115123"/>
            <a:ext cx="11112376" cy="5151862"/>
          </a:xfrm>
        </p:spPr>
        <p:txBody>
          <a:bodyPr/>
          <a:lstStyle/>
          <a:p>
            <a:pPr algn="just">
              <a:spcBef>
                <a:spcPts val="600"/>
              </a:spcBef>
            </a:pPr>
            <a:r>
              <a:rPr lang="ca-ES" sz="2100" dirty="0"/>
              <a:t>Fem servir els termes </a:t>
            </a:r>
            <a:r>
              <a:rPr lang="ca-ES" sz="2100" i="1" dirty="0"/>
              <a:t>persones usuàries</a:t>
            </a:r>
            <a:r>
              <a:rPr lang="ca-ES" sz="2100" dirty="0"/>
              <a:t> o </a:t>
            </a:r>
            <a:r>
              <a:rPr lang="ca-ES" sz="2100" i="1" dirty="0"/>
              <a:t>persones que han estat usuàries</a:t>
            </a:r>
            <a:r>
              <a:rPr lang="ca-ES" sz="2100" dirty="0"/>
              <a:t> dels serveis socials o de salut mental per referir-nos a les persones que no consideren necessàriament que tinguin una discapacitat, però que tenen diverses experiències aplicables a aquesta formació.</a:t>
            </a:r>
          </a:p>
          <a:p>
            <a:pPr algn="just">
              <a:spcBef>
                <a:spcPts val="600"/>
              </a:spcBef>
            </a:pPr>
            <a:r>
              <a:rPr lang="ca-ES" sz="2100" dirty="0"/>
              <a:t>L’ús en aquests mòduls del terme </a:t>
            </a:r>
            <a:r>
              <a:rPr lang="ca-ES" sz="2100" i="1" dirty="0"/>
              <a:t>serveis socials i de salut mental </a:t>
            </a:r>
            <a:r>
              <a:rPr lang="ca-ES" sz="2100" dirty="0"/>
              <a:t>fa referència a un ampli ventall de serveis que actualment s’ofereixen en diferents països en els sectors públic, privat i no governamental.</a:t>
            </a:r>
          </a:p>
          <a:p>
            <a:pPr algn="just">
              <a:spcBef>
                <a:spcPts val="600"/>
              </a:spcBef>
            </a:pPr>
            <a:r>
              <a:rPr lang="ca-ES" sz="2100" dirty="0"/>
              <a:t>La terminologia adoptada en aquest document s’ha seleccionat per motius d’inclusió.</a:t>
            </a:r>
          </a:p>
          <a:p>
            <a:pPr lvl="3" algn="just">
              <a:spcBef>
                <a:spcPts val="600"/>
              </a:spcBef>
            </a:pPr>
            <a:r>
              <a:rPr lang="ca-ES" sz="2100" dirty="0"/>
              <a:t>És una opció individual identificar-se amb unes expressions o conceptes determinats, però els drets humans continuen sent aplicables a tothom, a tot arreu.  </a:t>
            </a:r>
          </a:p>
          <a:p>
            <a:pPr lvl="3" algn="just">
              <a:spcBef>
                <a:spcPts val="600"/>
              </a:spcBef>
            </a:pPr>
            <a:r>
              <a:rPr lang="ca-ES" sz="2100" dirty="0"/>
              <a:t>Mai no hem de deixar que un diagnòstic o una discapacitat defineixin una persona. </a:t>
            </a:r>
          </a:p>
          <a:p>
            <a:pPr lvl="3" algn="just">
              <a:spcBef>
                <a:spcPts val="600"/>
              </a:spcBef>
            </a:pPr>
            <a:r>
              <a:rPr lang="ca-ES" sz="2100" dirty="0"/>
              <a:t>Tots som individus, amb un context social, personalitat, autonomia, somnis, objectius, aspiracions i relacions amb els altres que són únics. </a:t>
            </a:r>
          </a:p>
          <a:p>
            <a:pPr marL="0" indent="0" algn="just">
              <a:spcBef>
                <a:spcPts val="600"/>
              </a:spcBef>
              <a:buNone/>
            </a:pPr>
            <a:endParaRPr lang="ca-ES" sz="21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ca-ES" dirty="0"/>
              <a:t>Nota preliminar sobre el llenguatge - 2</a:t>
            </a:r>
          </a:p>
        </p:txBody>
      </p:sp>
    </p:spTree>
    <p:extLst>
      <p:ext uri="{BB962C8B-B14F-4D97-AF65-F5344CB8AC3E}">
        <p14:creationId xmlns:p14="http://schemas.microsoft.com/office/powerpoint/2010/main" val="1937692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CB7FC1-B20C-DC41-A468-11E6BFC2599C}"/>
              </a:ext>
            </a:extLst>
          </p:cNvPr>
          <p:cNvSpPr>
            <a:spLocks noGrp="1"/>
          </p:cNvSpPr>
          <p:nvPr>
            <p:ph type="body" sz="quarter" idx="13"/>
          </p:nvPr>
        </p:nvSpPr>
        <p:spPr/>
        <p:txBody>
          <a:bodyPr/>
          <a:lstStyle/>
          <a:p>
            <a:r>
              <a:rPr lang="ca-ES" dirty="0"/>
              <a:t>La primera reunió</a:t>
            </a:r>
            <a:endParaRPr lang="en-GB" dirty="0"/>
          </a:p>
        </p:txBody>
      </p:sp>
      <p:sp>
        <p:nvSpPr>
          <p:cNvPr id="3" name="Content Placeholder 2">
            <a:extLst>
              <a:ext uri="{FF2B5EF4-FFF2-40B4-BE49-F238E27FC236}">
                <a16:creationId xmlns:a16="http://schemas.microsoft.com/office/drawing/2014/main" id="{99EEE799-C0C7-4BAC-9108-DBC75E3BEEC3}"/>
              </a:ext>
            </a:extLst>
          </p:cNvPr>
          <p:cNvSpPr>
            <a:spLocks noGrp="1"/>
          </p:cNvSpPr>
          <p:nvPr>
            <p:ph sz="quarter" idx="14"/>
          </p:nvPr>
        </p:nvSpPr>
        <p:spPr/>
        <p:txBody>
          <a:bodyPr/>
          <a:lstStyle/>
          <a:p>
            <a:pPr marL="0" indent="0" algn="just">
              <a:buNone/>
            </a:pPr>
            <a:r>
              <a:rPr lang="ca-ES" b="1" dirty="0"/>
              <a:t>Identificar les necessitats de comunicació </a:t>
            </a:r>
            <a:endParaRPr lang="es-ES" b="1" u="sng" dirty="0"/>
          </a:p>
          <a:p>
            <a:pPr algn="just"/>
            <a:r>
              <a:rPr lang="ca-ES" dirty="0"/>
              <a:t>És important que els membres del grup identifiquin com els agradaria rebre la informació .</a:t>
            </a:r>
          </a:p>
          <a:p>
            <a:pPr algn="just"/>
            <a:r>
              <a:rPr lang="ca-ES" dirty="0"/>
              <a:t>El correu electrònic pot ser el mètode més ràpid, però hi ha altres mètodes de comunicació que també funcionen</a:t>
            </a:r>
            <a:r>
              <a:rPr lang="en-GB" dirty="0"/>
              <a:t>.</a:t>
            </a:r>
          </a:p>
          <a:p>
            <a:pPr algn="just"/>
            <a:r>
              <a:rPr lang="ca-ES" dirty="0"/>
              <a:t>El mètode preferit de contacte s’inclourà al full de registre per identificar les millors opcions. </a:t>
            </a:r>
            <a:endParaRPr lang="es-ES" dirty="0"/>
          </a:p>
          <a:p>
            <a:pPr marL="0" indent="0" algn="just">
              <a:buNone/>
            </a:pPr>
            <a:endParaRPr lang="x-none" dirty="0"/>
          </a:p>
        </p:txBody>
      </p:sp>
      <p:sp>
        <p:nvSpPr>
          <p:cNvPr id="2" name="Title 1">
            <a:extLst>
              <a:ext uri="{FF2B5EF4-FFF2-40B4-BE49-F238E27FC236}">
                <a16:creationId xmlns:a16="http://schemas.microsoft.com/office/drawing/2014/main" id="{CB6FDC22-604A-477E-8652-F668B4B66E21}"/>
              </a:ext>
            </a:extLst>
          </p:cNvPr>
          <p:cNvSpPr>
            <a:spLocks noGrp="1"/>
          </p:cNvSpPr>
          <p:nvPr>
            <p:ph type="title"/>
          </p:nvPr>
        </p:nvSpPr>
        <p:spPr>
          <a:xfrm>
            <a:off x="410953" y="506412"/>
            <a:ext cx="11007895" cy="519500"/>
          </a:xfrm>
        </p:spPr>
        <p:txBody>
          <a:bodyPr/>
          <a:lstStyle/>
          <a:p>
            <a:r>
              <a:rPr lang="en-GB" dirty="0"/>
              <a:t>5. </a:t>
            </a:r>
            <a:r>
              <a:rPr lang="ca-ES" dirty="0"/>
              <a:t>Dirigir les reunions del grup de suport entre iguals </a:t>
            </a:r>
            <a:r>
              <a:rPr lang="es-ES" dirty="0"/>
              <a:t>- 9</a:t>
            </a:r>
            <a:endParaRPr lang="x-none" dirty="0"/>
          </a:p>
        </p:txBody>
      </p:sp>
    </p:spTree>
    <p:extLst>
      <p:ext uri="{BB962C8B-B14F-4D97-AF65-F5344CB8AC3E}">
        <p14:creationId xmlns:p14="http://schemas.microsoft.com/office/powerpoint/2010/main" val="3848378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4B4CBE-5CF5-5841-BC41-DEC42F6C65AC}"/>
              </a:ext>
            </a:extLst>
          </p:cNvPr>
          <p:cNvSpPr>
            <a:spLocks noGrp="1"/>
          </p:cNvSpPr>
          <p:nvPr>
            <p:ph type="body" sz="quarter" idx="13"/>
          </p:nvPr>
        </p:nvSpPr>
        <p:spPr/>
        <p:txBody>
          <a:bodyPr/>
          <a:lstStyle/>
          <a:p>
            <a:r>
              <a:rPr lang="ca-ES" dirty="0"/>
              <a:t>La primera reunió</a:t>
            </a:r>
            <a:endParaRPr lang="en-GB" dirty="0"/>
          </a:p>
        </p:txBody>
      </p:sp>
      <p:sp>
        <p:nvSpPr>
          <p:cNvPr id="3" name="Content Placeholder 2">
            <a:extLst>
              <a:ext uri="{FF2B5EF4-FFF2-40B4-BE49-F238E27FC236}">
                <a16:creationId xmlns:a16="http://schemas.microsoft.com/office/drawing/2014/main" id="{BB1B5F08-1D58-4FD3-9B34-C192D8E31FB2}"/>
              </a:ext>
            </a:extLst>
          </p:cNvPr>
          <p:cNvSpPr>
            <a:spLocks noGrp="1"/>
          </p:cNvSpPr>
          <p:nvPr>
            <p:ph sz="quarter" idx="14"/>
          </p:nvPr>
        </p:nvSpPr>
        <p:spPr/>
        <p:txBody>
          <a:bodyPr>
            <a:normAutofit/>
          </a:bodyPr>
          <a:lstStyle/>
          <a:p>
            <a:pPr marL="0" indent="0" algn="just">
              <a:buNone/>
            </a:pPr>
            <a:r>
              <a:rPr lang="ca-ES" b="1" dirty="0"/>
              <a:t>Tancament de la reunió </a:t>
            </a:r>
            <a:endParaRPr lang="es-ES" b="1" u="sng" dirty="0"/>
          </a:p>
          <a:p>
            <a:pPr algn="just"/>
            <a:r>
              <a:rPr lang="es-ES" dirty="0"/>
              <a:t>Resulta ú</a:t>
            </a:r>
            <a:r>
              <a:rPr lang="ca-ES" dirty="0"/>
              <a:t>til preguntar als membres del grup si algú voldria afegir algun pensament final:</a:t>
            </a:r>
          </a:p>
          <a:p>
            <a:pPr lvl="2" algn="just"/>
            <a:r>
              <a:rPr lang="ca-ES" sz="2200" dirty="0"/>
              <a:t> Alguna cosa específica que han après a la reunió del grup i els ha semblat especialment significativa</a:t>
            </a:r>
            <a:r>
              <a:rPr lang="en-GB" sz="2200" dirty="0"/>
              <a:t>. </a:t>
            </a:r>
            <a:endParaRPr lang="x-none" sz="2200" dirty="0"/>
          </a:p>
          <a:p>
            <a:pPr lvl="2" algn="just" fontAlgn="base"/>
            <a:r>
              <a:rPr lang="ca-ES" sz="2200" dirty="0"/>
              <a:t>Alguna cosa per la qual se senten agraïts.</a:t>
            </a:r>
            <a:endParaRPr lang="es-ES" sz="2200" dirty="0"/>
          </a:p>
          <a:p>
            <a:pPr lvl="2" algn="just" fontAlgn="base"/>
            <a:r>
              <a:rPr lang="ca-ES" sz="2200" dirty="0"/>
              <a:t>Alguna cosa que no s’ha tractat i hauria estat útil. </a:t>
            </a:r>
            <a:endParaRPr lang="es-ES" sz="2200" dirty="0"/>
          </a:p>
          <a:p>
            <a:pPr lvl="2" algn="just"/>
            <a:r>
              <a:rPr lang="ca-ES" sz="2200" dirty="0"/>
              <a:t>Alguna cosa que es pugui millorar </a:t>
            </a:r>
          </a:p>
          <a:p>
            <a:pPr algn="just"/>
            <a:r>
              <a:rPr lang="ca-ES" dirty="0"/>
              <a:t>Convé habilitar un altre mètode addicional per fer comentaris i suggeriments per a aquelles persones que en tinguin, però no se sentin còmodes exposant-los davant del grup</a:t>
            </a:r>
            <a:r>
              <a:rPr lang="es-ES" dirty="0"/>
              <a:t>.</a:t>
            </a:r>
            <a:endParaRPr lang="x-none" dirty="0"/>
          </a:p>
        </p:txBody>
      </p:sp>
      <p:sp>
        <p:nvSpPr>
          <p:cNvPr id="2" name="Title 1">
            <a:extLst>
              <a:ext uri="{FF2B5EF4-FFF2-40B4-BE49-F238E27FC236}">
                <a16:creationId xmlns:a16="http://schemas.microsoft.com/office/drawing/2014/main" id="{DCBBAF03-286E-4922-BCE4-7AE01AB4C8C3}"/>
              </a:ext>
            </a:extLst>
          </p:cNvPr>
          <p:cNvSpPr>
            <a:spLocks noGrp="1"/>
          </p:cNvSpPr>
          <p:nvPr>
            <p:ph type="title"/>
          </p:nvPr>
        </p:nvSpPr>
        <p:spPr>
          <a:xfrm>
            <a:off x="410953" y="506411"/>
            <a:ext cx="10940987" cy="452593"/>
          </a:xfrm>
        </p:spPr>
        <p:txBody>
          <a:bodyPr/>
          <a:lstStyle/>
          <a:p>
            <a:r>
              <a:rPr lang="en-GB" dirty="0"/>
              <a:t>5. </a:t>
            </a:r>
            <a:r>
              <a:rPr lang="ca-ES" dirty="0"/>
              <a:t>Dirigir les reunions del grup de suport entre iguals </a:t>
            </a:r>
            <a:r>
              <a:rPr lang="es-ES" dirty="0"/>
              <a:t>- 10</a:t>
            </a:r>
            <a:endParaRPr lang="x-none" dirty="0"/>
          </a:p>
        </p:txBody>
      </p:sp>
    </p:spTree>
    <p:extLst>
      <p:ext uri="{BB962C8B-B14F-4D97-AF65-F5344CB8AC3E}">
        <p14:creationId xmlns:p14="http://schemas.microsoft.com/office/powerpoint/2010/main" val="3298290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9AFFDC8-371D-5940-B4D7-E81C6B071196}"/>
              </a:ext>
            </a:extLst>
          </p:cNvPr>
          <p:cNvSpPr>
            <a:spLocks noGrp="1"/>
          </p:cNvSpPr>
          <p:nvPr>
            <p:ph type="body" sz="quarter" idx="13"/>
          </p:nvPr>
        </p:nvSpPr>
        <p:spPr/>
        <p:txBody>
          <a:bodyPr/>
          <a:lstStyle/>
          <a:p>
            <a:r>
              <a:rPr lang="ca-ES" dirty="0"/>
              <a:t>Orientació general per a totes les reunions</a:t>
            </a:r>
            <a:endParaRPr lang="en-GB" dirty="0"/>
          </a:p>
        </p:txBody>
      </p:sp>
      <p:sp>
        <p:nvSpPr>
          <p:cNvPr id="3" name="Content Placeholder 2">
            <a:extLst>
              <a:ext uri="{FF2B5EF4-FFF2-40B4-BE49-F238E27FC236}">
                <a16:creationId xmlns:a16="http://schemas.microsoft.com/office/drawing/2014/main" id="{985E779A-11BD-47F5-8947-A5EC274B7582}"/>
              </a:ext>
            </a:extLst>
          </p:cNvPr>
          <p:cNvSpPr>
            <a:spLocks noGrp="1"/>
          </p:cNvSpPr>
          <p:nvPr>
            <p:ph sz="quarter" idx="14"/>
          </p:nvPr>
        </p:nvSpPr>
        <p:spPr/>
        <p:txBody>
          <a:bodyPr/>
          <a:lstStyle/>
          <a:p>
            <a:pPr marL="0" indent="0">
              <a:buNone/>
            </a:pPr>
            <a:r>
              <a:rPr lang="ca-ES" b="1" dirty="0"/>
              <a:t>Inici de la reunió </a:t>
            </a:r>
            <a:endParaRPr lang="es-ES" b="1" u="sng" dirty="0"/>
          </a:p>
          <a:p>
            <a:pPr algn="just"/>
            <a:r>
              <a:rPr lang="ca-ES" dirty="0"/>
              <a:t>Recordar als membres l’objectiu i els principis del grup i la importància de la confidencialitat pot ser una bona manera d’obrir les reunions</a:t>
            </a:r>
            <a:r>
              <a:rPr lang="en-GB" dirty="0"/>
              <a:t>.</a:t>
            </a:r>
          </a:p>
          <a:p>
            <a:pPr algn="just"/>
            <a:r>
              <a:rPr lang="es-ES" dirty="0"/>
              <a:t>Generar </a:t>
            </a:r>
            <a:r>
              <a:rPr lang="ca-ES" dirty="0"/>
              <a:t>un ambient relaxat que afavoreixi la confiança i el debat</a:t>
            </a:r>
            <a:r>
              <a:rPr lang="en-GB" dirty="0"/>
              <a:t>. </a:t>
            </a:r>
          </a:p>
          <a:p>
            <a:pPr algn="just"/>
            <a:r>
              <a:rPr lang="es-ES" dirty="0"/>
              <a:t>Si </a:t>
            </a:r>
            <a:r>
              <a:rPr lang="ca-ES" dirty="0"/>
              <a:t>els membres del grup volen iniciar la reunió parlant d’un tema concret o compartint les seves reflexions sobre un tema concret, se’ls ha d’encoratjar a fer-ho</a:t>
            </a:r>
            <a:r>
              <a:rPr lang="en-GB" dirty="0"/>
              <a:t>. </a:t>
            </a:r>
          </a:p>
          <a:p>
            <a:pPr algn="just"/>
            <a:r>
              <a:rPr lang="ca-ES" dirty="0"/>
              <a:t>Comptar amb un entorn acollidor i càlid que convidi a parlar és essencial perquè la reunió sigui un èxit</a:t>
            </a:r>
            <a:r>
              <a:rPr lang="en-GB" dirty="0"/>
              <a:t>.</a:t>
            </a:r>
            <a:endParaRPr lang="x-none" dirty="0"/>
          </a:p>
        </p:txBody>
      </p:sp>
      <p:sp>
        <p:nvSpPr>
          <p:cNvPr id="2" name="Title 1">
            <a:extLst>
              <a:ext uri="{FF2B5EF4-FFF2-40B4-BE49-F238E27FC236}">
                <a16:creationId xmlns:a16="http://schemas.microsoft.com/office/drawing/2014/main" id="{F9481A9E-9A52-4792-AE0D-01B037891D7E}"/>
              </a:ext>
            </a:extLst>
          </p:cNvPr>
          <p:cNvSpPr>
            <a:spLocks noGrp="1"/>
          </p:cNvSpPr>
          <p:nvPr>
            <p:ph type="title"/>
          </p:nvPr>
        </p:nvSpPr>
        <p:spPr>
          <a:xfrm>
            <a:off x="410954" y="506411"/>
            <a:ext cx="10985592" cy="474895"/>
          </a:xfrm>
        </p:spPr>
        <p:txBody>
          <a:bodyPr/>
          <a:lstStyle/>
          <a:p>
            <a:r>
              <a:rPr lang="en-GB" dirty="0"/>
              <a:t>5. </a:t>
            </a:r>
            <a:r>
              <a:rPr lang="ca-ES" dirty="0"/>
              <a:t>Dirigir les reunions del grup de suport entre iguals </a:t>
            </a:r>
            <a:r>
              <a:rPr lang="es-ES" dirty="0"/>
              <a:t>- 11</a:t>
            </a:r>
            <a:endParaRPr lang="x-none" dirty="0"/>
          </a:p>
        </p:txBody>
      </p:sp>
    </p:spTree>
    <p:extLst>
      <p:ext uri="{BB962C8B-B14F-4D97-AF65-F5344CB8AC3E}">
        <p14:creationId xmlns:p14="http://schemas.microsoft.com/office/powerpoint/2010/main" val="2066060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1DCD7BE-E5AD-FA4A-98E6-721473B6E68A}"/>
              </a:ext>
            </a:extLst>
          </p:cNvPr>
          <p:cNvSpPr>
            <a:spLocks noGrp="1"/>
          </p:cNvSpPr>
          <p:nvPr>
            <p:ph type="body" sz="quarter" idx="13"/>
          </p:nvPr>
        </p:nvSpPr>
        <p:spPr/>
        <p:txBody>
          <a:bodyPr/>
          <a:lstStyle/>
          <a:p>
            <a:r>
              <a:rPr lang="ca-ES" dirty="0"/>
              <a:t>Orientació general per a totes les reunions</a:t>
            </a:r>
            <a:endParaRPr lang="en-GB" dirty="0"/>
          </a:p>
        </p:txBody>
      </p:sp>
      <p:sp>
        <p:nvSpPr>
          <p:cNvPr id="3" name="Content Placeholder 2">
            <a:extLst>
              <a:ext uri="{FF2B5EF4-FFF2-40B4-BE49-F238E27FC236}">
                <a16:creationId xmlns:a16="http://schemas.microsoft.com/office/drawing/2014/main" id="{BE4E4355-DC98-4298-9918-ED7298D69F33}"/>
              </a:ext>
            </a:extLst>
          </p:cNvPr>
          <p:cNvSpPr>
            <a:spLocks noGrp="1"/>
          </p:cNvSpPr>
          <p:nvPr>
            <p:ph sz="quarter" idx="14"/>
          </p:nvPr>
        </p:nvSpPr>
        <p:spPr/>
        <p:txBody>
          <a:bodyPr/>
          <a:lstStyle/>
          <a:p>
            <a:pPr marL="0" indent="0" algn="just">
              <a:buNone/>
            </a:pPr>
            <a:r>
              <a:rPr lang="es-ES" b="1" dirty="0"/>
              <a:t>Pauses </a:t>
            </a:r>
            <a:endParaRPr lang="es-ES" b="1" u="sng" dirty="0"/>
          </a:p>
          <a:p>
            <a:pPr algn="just"/>
            <a:r>
              <a:rPr lang="ca-ES" dirty="0"/>
              <a:t>És bona idea fer una pausa durant la reunió per permetre que les persones es belluguin</a:t>
            </a:r>
            <a:r>
              <a:rPr lang="es-ES" dirty="0"/>
              <a:t>.</a:t>
            </a:r>
            <a:r>
              <a:rPr lang="en-GB" dirty="0"/>
              <a:t> </a:t>
            </a:r>
          </a:p>
          <a:p>
            <a:pPr algn="just"/>
            <a:r>
              <a:rPr lang="ca-ES" dirty="0"/>
              <a:t>Ofereix una oportunitat perquè els membres parlin entre si, a títol individual, la qual cosa resulta especialment útil per a les persones que tenen dificultat per parlar davant d’un grup</a:t>
            </a:r>
            <a:r>
              <a:rPr lang="en-GB" dirty="0"/>
              <a:t>. </a:t>
            </a:r>
          </a:p>
          <a:p>
            <a:pPr algn="just"/>
            <a:r>
              <a:rPr lang="ca-ES" dirty="0"/>
              <a:t>Pot contribuir a generar un ambient més relaxat i informal</a:t>
            </a:r>
            <a:r>
              <a:rPr lang="en-GB" dirty="0"/>
              <a:t>. </a:t>
            </a:r>
            <a:endParaRPr lang="x-none" dirty="0"/>
          </a:p>
        </p:txBody>
      </p:sp>
      <p:sp>
        <p:nvSpPr>
          <p:cNvPr id="2" name="Title 1">
            <a:extLst>
              <a:ext uri="{FF2B5EF4-FFF2-40B4-BE49-F238E27FC236}">
                <a16:creationId xmlns:a16="http://schemas.microsoft.com/office/drawing/2014/main" id="{634B100A-895C-44B2-94A3-0983D92C62B1}"/>
              </a:ext>
            </a:extLst>
          </p:cNvPr>
          <p:cNvSpPr>
            <a:spLocks noGrp="1"/>
          </p:cNvSpPr>
          <p:nvPr>
            <p:ph type="title"/>
          </p:nvPr>
        </p:nvSpPr>
        <p:spPr>
          <a:xfrm>
            <a:off x="410954" y="506412"/>
            <a:ext cx="10963290" cy="519500"/>
          </a:xfrm>
        </p:spPr>
        <p:txBody>
          <a:bodyPr/>
          <a:lstStyle/>
          <a:p>
            <a:r>
              <a:rPr lang="en-GB" dirty="0"/>
              <a:t>5. </a:t>
            </a:r>
            <a:r>
              <a:rPr lang="ca-ES" dirty="0"/>
              <a:t>Dirigir les reunions del grup de suport entre iguals </a:t>
            </a:r>
            <a:r>
              <a:rPr lang="es-ES" dirty="0"/>
              <a:t>- 12</a:t>
            </a:r>
            <a:endParaRPr lang="x-none" dirty="0"/>
          </a:p>
        </p:txBody>
      </p:sp>
    </p:spTree>
    <p:extLst>
      <p:ext uri="{BB962C8B-B14F-4D97-AF65-F5344CB8AC3E}">
        <p14:creationId xmlns:p14="http://schemas.microsoft.com/office/powerpoint/2010/main" val="1255683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BCF5EA-86EE-F542-A3BB-1B7C57E4A94A}"/>
              </a:ext>
            </a:extLst>
          </p:cNvPr>
          <p:cNvSpPr>
            <a:spLocks noGrp="1"/>
          </p:cNvSpPr>
          <p:nvPr>
            <p:ph type="body" sz="quarter" idx="13"/>
          </p:nvPr>
        </p:nvSpPr>
        <p:spPr/>
        <p:txBody>
          <a:bodyPr/>
          <a:lstStyle/>
          <a:p>
            <a:r>
              <a:rPr lang="ca-ES" dirty="0"/>
              <a:t>Orientació general per a totes les reunions</a:t>
            </a:r>
            <a:endParaRPr lang="en-GB" dirty="0"/>
          </a:p>
        </p:txBody>
      </p:sp>
      <p:sp>
        <p:nvSpPr>
          <p:cNvPr id="3" name="Content Placeholder 2">
            <a:extLst>
              <a:ext uri="{FF2B5EF4-FFF2-40B4-BE49-F238E27FC236}">
                <a16:creationId xmlns:a16="http://schemas.microsoft.com/office/drawing/2014/main" id="{A932CF6A-8B39-4A28-81EE-8408A33931EF}"/>
              </a:ext>
            </a:extLst>
          </p:cNvPr>
          <p:cNvSpPr>
            <a:spLocks noGrp="1"/>
          </p:cNvSpPr>
          <p:nvPr>
            <p:ph sz="quarter" idx="14"/>
          </p:nvPr>
        </p:nvSpPr>
        <p:spPr/>
        <p:txBody>
          <a:bodyPr/>
          <a:lstStyle/>
          <a:p>
            <a:pPr marL="0" indent="0">
              <a:buNone/>
            </a:pPr>
            <a:r>
              <a:rPr lang="ca-ES" b="1" dirty="0"/>
              <a:t>Contingut de les reunions </a:t>
            </a:r>
            <a:endParaRPr lang="es-ES" b="1" u="sng" dirty="0"/>
          </a:p>
          <a:p>
            <a:pPr algn="just"/>
            <a:r>
              <a:rPr lang="ca-ES" dirty="0"/>
              <a:t>El contingut de les reunions pot incloure des de parlar de manera informal fins a components més formals, com pot ser proporcionar informació rellevant local</a:t>
            </a:r>
            <a:r>
              <a:rPr lang="es-ES" dirty="0"/>
              <a:t>.</a:t>
            </a:r>
            <a:endParaRPr lang="x-none"/>
          </a:p>
          <a:p>
            <a:pPr algn="just"/>
            <a:r>
              <a:rPr lang="ca-ES" dirty="0"/>
              <a:t>S’ha d’encoratjar els membres del grup a parlar amb llibertat</a:t>
            </a:r>
            <a:r>
              <a:rPr lang="en-GB" dirty="0"/>
              <a:t>, </a:t>
            </a:r>
            <a:r>
              <a:rPr lang="ca-ES" dirty="0"/>
              <a:t>incloses les experiències viscudes des de la darrera reunió del grup, qualsevol problema que hagi pogut sorgir i com els han gestionat</a:t>
            </a:r>
            <a:r>
              <a:rPr lang="es-ES" dirty="0"/>
              <a:t>.</a:t>
            </a:r>
            <a:endParaRPr lang="en-GB" dirty="0"/>
          </a:p>
          <a:p>
            <a:pPr algn="just"/>
            <a:r>
              <a:rPr lang="ca-ES" dirty="0"/>
              <a:t>És important fomentar una conversa bidireccional, que no consisteixi només a donar consells</a:t>
            </a:r>
            <a:r>
              <a:rPr lang="en-GB" dirty="0"/>
              <a:t>. </a:t>
            </a:r>
          </a:p>
          <a:p>
            <a:pPr algn="just"/>
            <a:r>
              <a:rPr lang="ca-ES" dirty="0"/>
              <a:t>És important escoltar amb atenció, sense interrompre, i mantenir una actitud neutral que permeti una escolta objectiva</a:t>
            </a:r>
            <a:r>
              <a:rPr lang="en-GB" dirty="0"/>
              <a:t>.</a:t>
            </a:r>
            <a:endParaRPr lang="x-none" dirty="0"/>
          </a:p>
        </p:txBody>
      </p:sp>
      <p:sp>
        <p:nvSpPr>
          <p:cNvPr id="2" name="Title 1">
            <a:extLst>
              <a:ext uri="{FF2B5EF4-FFF2-40B4-BE49-F238E27FC236}">
                <a16:creationId xmlns:a16="http://schemas.microsoft.com/office/drawing/2014/main" id="{C1D69BB4-16D0-4FF5-A531-095551817FB5}"/>
              </a:ext>
            </a:extLst>
          </p:cNvPr>
          <p:cNvSpPr>
            <a:spLocks noGrp="1"/>
          </p:cNvSpPr>
          <p:nvPr>
            <p:ph type="title"/>
          </p:nvPr>
        </p:nvSpPr>
        <p:spPr>
          <a:xfrm>
            <a:off x="410953" y="506411"/>
            <a:ext cx="10918685" cy="452593"/>
          </a:xfrm>
        </p:spPr>
        <p:txBody>
          <a:bodyPr/>
          <a:lstStyle/>
          <a:p>
            <a:r>
              <a:rPr lang="en-GB" dirty="0"/>
              <a:t>5. </a:t>
            </a:r>
            <a:r>
              <a:rPr lang="ca-ES" dirty="0"/>
              <a:t>Dirigir les reunions del grup de suport entre iguals </a:t>
            </a:r>
            <a:r>
              <a:rPr lang="es-ES" dirty="0"/>
              <a:t>- 13</a:t>
            </a:r>
            <a:endParaRPr lang="x-none" dirty="0"/>
          </a:p>
        </p:txBody>
      </p:sp>
    </p:spTree>
    <p:extLst>
      <p:ext uri="{BB962C8B-B14F-4D97-AF65-F5344CB8AC3E}">
        <p14:creationId xmlns:p14="http://schemas.microsoft.com/office/powerpoint/2010/main" val="2203662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A2D8D8-902E-5E44-A116-21A21CD4326A}"/>
              </a:ext>
            </a:extLst>
          </p:cNvPr>
          <p:cNvSpPr>
            <a:spLocks noGrp="1"/>
          </p:cNvSpPr>
          <p:nvPr>
            <p:ph type="body" sz="quarter" idx="13"/>
          </p:nvPr>
        </p:nvSpPr>
        <p:spPr/>
        <p:txBody>
          <a:bodyPr/>
          <a:lstStyle/>
          <a:p>
            <a:r>
              <a:rPr lang="ca-ES" dirty="0"/>
              <a:t>Orientació general per a totes les reunions</a:t>
            </a:r>
            <a:endParaRPr lang="en-GB" dirty="0"/>
          </a:p>
        </p:txBody>
      </p:sp>
      <p:sp>
        <p:nvSpPr>
          <p:cNvPr id="3" name="Content Placeholder 2">
            <a:extLst>
              <a:ext uri="{FF2B5EF4-FFF2-40B4-BE49-F238E27FC236}">
                <a16:creationId xmlns:a16="http://schemas.microsoft.com/office/drawing/2014/main" id="{016C63C9-C837-417F-A3D0-31CD1F94D2ED}"/>
              </a:ext>
            </a:extLst>
          </p:cNvPr>
          <p:cNvSpPr>
            <a:spLocks noGrp="1"/>
          </p:cNvSpPr>
          <p:nvPr>
            <p:ph sz="quarter" idx="14"/>
          </p:nvPr>
        </p:nvSpPr>
        <p:spPr/>
        <p:txBody>
          <a:bodyPr/>
          <a:lstStyle/>
          <a:p>
            <a:pPr marL="0" indent="0" algn="just">
              <a:buNone/>
            </a:pPr>
            <a:r>
              <a:rPr lang="ca-ES" b="1" dirty="0"/>
              <a:t>Contingut de les reunions </a:t>
            </a:r>
            <a:endParaRPr lang="es-ES" b="1" u="sng" dirty="0"/>
          </a:p>
          <a:p>
            <a:pPr algn="just"/>
            <a:r>
              <a:rPr lang="ca-ES" dirty="0"/>
              <a:t>Els membres del grup han d’evitar fer comentaris discriminatoris, ofensius o insensibles, inclosos comentaris sexuals o bromes ofensives</a:t>
            </a:r>
            <a:r>
              <a:rPr lang="en-GB" dirty="0"/>
              <a:t>. </a:t>
            </a:r>
            <a:endParaRPr lang="es-ES" dirty="0"/>
          </a:p>
          <a:p>
            <a:pPr algn="just"/>
            <a:r>
              <a:rPr lang="ca-ES" dirty="0"/>
              <a:t>Els membres han de sentir-se lliures de no participar en converses que els provoquin incomoditat</a:t>
            </a:r>
            <a:r>
              <a:rPr lang="en-GB" dirty="0"/>
              <a:t>. </a:t>
            </a:r>
          </a:p>
          <a:p>
            <a:pPr algn="just"/>
            <a:r>
              <a:rPr lang="ca-ES" dirty="0"/>
              <a:t>Alguns membres poden voler només observar i escoltar altres membres en les primeres reunions</a:t>
            </a:r>
            <a:r>
              <a:rPr lang="en-GB" dirty="0"/>
              <a:t>. </a:t>
            </a:r>
          </a:p>
          <a:p>
            <a:pPr algn="just"/>
            <a:r>
              <a:rPr lang="ca-ES" dirty="0"/>
              <a:t>Si els membres d’un grup s’alteren durant determinades converses, el formador i altres membres n’han de ser conscients i acomodar la persona i donar-li suport</a:t>
            </a:r>
            <a:r>
              <a:rPr lang="en-GB" dirty="0"/>
              <a:t>.</a:t>
            </a:r>
          </a:p>
        </p:txBody>
      </p:sp>
      <p:sp>
        <p:nvSpPr>
          <p:cNvPr id="2" name="Title 1">
            <a:extLst>
              <a:ext uri="{FF2B5EF4-FFF2-40B4-BE49-F238E27FC236}">
                <a16:creationId xmlns:a16="http://schemas.microsoft.com/office/drawing/2014/main" id="{CB2C645B-F1E5-4331-85BC-37182C7D7BD8}"/>
              </a:ext>
            </a:extLst>
          </p:cNvPr>
          <p:cNvSpPr>
            <a:spLocks noGrp="1"/>
          </p:cNvSpPr>
          <p:nvPr>
            <p:ph type="title"/>
          </p:nvPr>
        </p:nvSpPr>
        <p:spPr>
          <a:xfrm>
            <a:off x="410953" y="506411"/>
            <a:ext cx="10807173" cy="474895"/>
          </a:xfrm>
        </p:spPr>
        <p:txBody>
          <a:bodyPr/>
          <a:lstStyle/>
          <a:p>
            <a:r>
              <a:rPr lang="en-GB" dirty="0"/>
              <a:t>5. </a:t>
            </a:r>
            <a:r>
              <a:rPr lang="ca-ES" dirty="0"/>
              <a:t>Dirigir les reunions del grup de suport entre iguals </a:t>
            </a:r>
            <a:r>
              <a:rPr lang="es-ES" dirty="0"/>
              <a:t>- 14</a:t>
            </a:r>
            <a:endParaRPr lang="x-none" dirty="0"/>
          </a:p>
        </p:txBody>
      </p:sp>
    </p:spTree>
    <p:extLst>
      <p:ext uri="{BB962C8B-B14F-4D97-AF65-F5344CB8AC3E}">
        <p14:creationId xmlns:p14="http://schemas.microsoft.com/office/powerpoint/2010/main" val="37499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DA1396-7ABB-0F48-BB8A-07E84917DA85}"/>
              </a:ext>
            </a:extLst>
          </p:cNvPr>
          <p:cNvSpPr>
            <a:spLocks noGrp="1"/>
          </p:cNvSpPr>
          <p:nvPr>
            <p:ph type="body" sz="quarter" idx="13"/>
          </p:nvPr>
        </p:nvSpPr>
        <p:spPr/>
        <p:txBody>
          <a:bodyPr/>
          <a:lstStyle/>
          <a:p>
            <a:r>
              <a:rPr lang="ca-ES" dirty="0"/>
              <a:t>Orientació general per a totes les reunions</a:t>
            </a:r>
            <a:endParaRPr lang="en-GB" dirty="0"/>
          </a:p>
        </p:txBody>
      </p:sp>
      <p:sp>
        <p:nvSpPr>
          <p:cNvPr id="3" name="Content Placeholder 2">
            <a:extLst>
              <a:ext uri="{FF2B5EF4-FFF2-40B4-BE49-F238E27FC236}">
                <a16:creationId xmlns:a16="http://schemas.microsoft.com/office/drawing/2014/main" id="{6F0E1B9E-B5CD-4C0C-8A46-826035535EE4}"/>
              </a:ext>
            </a:extLst>
          </p:cNvPr>
          <p:cNvSpPr>
            <a:spLocks noGrp="1"/>
          </p:cNvSpPr>
          <p:nvPr>
            <p:ph sz="quarter" idx="14"/>
          </p:nvPr>
        </p:nvSpPr>
        <p:spPr/>
        <p:txBody>
          <a:bodyPr>
            <a:normAutofit fontScale="92500" lnSpcReduction="10000"/>
          </a:bodyPr>
          <a:lstStyle/>
          <a:p>
            <a:pPr marL="0" indent="0">
              <a:buNone/>
            </a:pPr>
            <a:r>
              <a:rPr lang="ca-ES" b="1" dirty="0"/>
              <a:t>Aportacions com a membre d’un grup i responsabilitats compartides</a:t>
            </a:r>
            <a:endParaRPr lang="es-ES" b="1" u="sng" dirty="0"/>
          </a:p>
          <a:p>
            <a:pPr algn="just"/>
            <a:r>
              <a:rPr lang="ca-ES" dirty="0"/>
              <a:t>Escoltar, mostrar-se obert i donar suport als membres del grup és un aspecte important </a:t>
            </a:r>
            <a:r>
              <a:rPr lang="es-ES" dirty="0"/>
              <a:t>.</a:t>
            </a:r>
          </a:p>
          <a:p>
            <a:pPr algn="just"/>
            <a:r>
              <a:rPr lang="ca-ES" dirty="0"/>
              <a:t>Compartir les responsabilitats en un grup de suport entre iguals pot ajudar a evitar el desgast i crear reciprocitat </a:t>
            </a:r>
            <a:r>
              <a:rPr lang="en-GB" dirty="0"/>
              <a:t>. </a:t>
            </a:r>
          </a:p>
          <a:p>
            <a:pPr algn="just"/>
            <a:r>
              <a:rPr lang="es-ES" dirty="0"/>
              <a:t>Crear </a:t>
            </a:r>
            <a:r>
              <a:rPr lang="ca-ES" dirty="0"/>
              <a:t>un full de registre de voluntaris on s’identifiquin les tasques i responsabilitats </a:t>
            </a:r>
            <a:r>
              <a:rPr lang="es-ES" dirty="0"/>
              <a:t>. </a:t>
            </a:r>
          </a:p>
          <a:p>
            <a:pPr marL="0" indent="0">
              <a:buNone/>
            </a:pPr>
            <a:r>
              <a:rPr lang="ca-ES" b="1" dirty="0"/>
              <a:t>Temes i ponents</a:t>
            </a:r>
            <a:endParaRPr lang="es-ES" b="1" u="sng" dirty="0"/>
          </a:p>
          <a:p>
            <a:pPr algn="just"/>
            <a:r>
              <a:rPr lang="ca-ES" dirty="0"/>
              <a:t>Els membres del grup poden trobar útil comptar amb oradors convidats que expliquin la seva experiència</a:t>
            </a:r>
            <a:r>
              <a:rPr lang="es-ES" dirty="0"/>
              <a:t>.</a:t>
            </a:r>
          </a:p>
          <a:p>
            <a:pPr algn="just"/>
            <a:r>
              <a:rPr lang="ca-ES" dirty="0"/>
              <a:t>Aquests ponents poden ser, per exemple, persones amb experiència vital, persones que s’identifiquen com a supervivents de la psiquiatria, cuidadors, defensors dels drets humans, professionals de la salut mental i altres àmbits</a:t>
            </a:r>
            <a:r>
              <a:rPr lang="es-ES" dirty="0"/>
              <a:t>, </a:t>
            </a:r>
            <a:r>
              <a:rPr lang="en-US" dirty="0"/>
              <a:t>etc. </a:t>
            </a:r>
          </a:p>
          <a:p>
            <a:pPr algn="just"/>
            <a:endParaRPr lang="x-none" dirty="0"/>
          </a:p>
        </p:txBody>
      </p:sp>
      <p:sp>
        <p:nvSpPr>
          <p:cNvPr id="2" name="Title 1">
            <a:extLst>
              <a:ext uri="{FF2B5EF4-FFF2-40B4-BE49-F238E27FC236}">
                <a16:creationId xmlns:a16="http://schemas.microsoft.com/office/drawing/2014/main" id="{2FD713A4-500D-4647-A67D-230D9CB09EAE}"/>
              </a:ext>
            </a:extLst>
          </p:cNvPr>
          <p:cNvSpPr>
            <a:spLocks noGrp="1"/>
          </p:cNvSpPr>
          <p:nvPr>
            <p:ph type="title"/>
          </p:nvPr>
        </p:nvSpPr>
        <p:spPr>
          <a:xfrm>
            <a:off x="410954" y="506412"/>
            <a:ext cx="11074802" cy="497198"/>
          </a:xfrm>
        </p:spPr>
        <p:txBody>
          <a:bodyPr/>
          <a:lstStyle/>
          <a:p>
            <a:r>
              <a:rPr lang="en-GB" dirty="0"/>
              <a:t>5. </a:t>
            </a:r>
            <a:r>
              <a:rPr lang="ca-ES" dirty="0"/>
              <a:t>Dirigir les reunions del grup de suport entre iguals </a:t>
            </a:r>
            <a:r>
              <a:rPr lang="es-ES" dirty="0"/>
              <a:t>- 15</a:t>
            </a:r>
            <a:endParaRPr lang="x-none" dirty="0"/>
          </a:p>
        </p:txBody>
      </p:sp>
    </p:spTree>
    <p:extLst>
      <p:ext uri="{BB962C8B-B14F-4D97-AF65-F5344CB8AC3E}">
        <p14:creationId xmlns:p14="http://schemas.microsoft.com/office/powerpoint/2010/main" val="3835851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38A6360-97EE-40F9-B059-96AAF398C1A1}"/>
              </a:ext>
            </a:extLst>
          </p:cNvPr>
          <p:cNvGraphicFramePr>
            <a:graphicFrameLocks noGrp="1"/>
          </p:cNvGraphicFramePr>
          <p:nvPr>
            <p:ph sz="quarter" idx="14"/>
            <p:extLst>
              <p:ext uri="{D42A27DB-BD31-4B8C-83A1-F6EECF244321}">
                <p14:modId xmlns:p14="http://schemas.microsoft.com/office/powerpoint/2010/main" val="2445507170"/>
              </p:ext>
            </p:extLst>
          </p:nvPr>
        </p:nvGraphicFramePr>
        <p:xfrm>
          <a:off x="506413" y="1511300"/>
          <a:ext cx="11174411" cy="2848049"/>
        </p:xfrm>
        <a:graphic>
          <a:graphicData uri="http://schemas.openxmlformats.org/drawingml/2006/table">
            <a:tbl>
              <a:tblPr firstRow="1" firstCol="1" bandRow="1"/>
              <a:tblGrid>
                <a:gridCol w="11174411">
                  <a:extLst>
                    <a:ext uri="{9D8B030D-6E8A-4147-A177-3AD203B41FA5}">
                      <a16:colId xmlns:a16="http://schemas.microsoft.com/office/drawing/2014/main" val="3195403905"/>
                    </a:ext>
                  </a:extLst>
                </a:gridCol>
              </a:tblGrid>
              <a:tr h="2848049">
                <a:tc>
                  <a:txBody>
                    <a:bodyPr/>
                    <a:lstStyle/>
                    <a:p>
                      <a:pPr marL="0" marR="0" algn="just">
                        <a:spcBef>
                          <a:spcPts val="0"/>
                        </a:spcBef>
                        <a:spcAft>
                          <a:spcPts val="1000"/>
                        </a:spcAft>
                      </a:pPr>
                      <a:r>
                        <a:rPr lang="es-ES" sz="2200" b="1" dirty="0" err="1">
                          <a:solidFill>
                            <a:srgbClr val="000000"/>
                          </a:solidFill>
                          <a:effectLst/>
                          <a:latin typeface="+mn-lt"/>
                          <a:ea typeface="SimSun" panose="02010600030101010101" pitchFamily="2" charset="-122"/>
                          <a:cs typeface="Arial" panose="020B0604020202020204" pitchFamily="34" charset="0"/>
                        </a:rPr>
                        <a:t>Reunions</a:t>
                      </a:r>
                      <a:r>
                        <a:rPr lang="es-ES" sz="2200" b="1" dirty="0">
                          <a:solidFill>
                            <a:srgbClr val="000000"/>
                          </a:solidFill>
                          <a:effectLst/>
                          <a:latin typeface="+mn-lt"/>
                          <a:ea typeface="SimSun" panose="02010600030101010101" pitchFamily="2" charset="-122"/>
                          <a:cs typeface="Arial" panose="020B0604020202020204" pitchFamily="34" charset="0"/>
                        </a:rPr>
                        <a:t> del </a:t>
                      </a:r>
                      <a:r>
                        <a:rPr lang="es-ES" sz="2200" b="1" dirty="0" err="1">
                          <a:solidFill>
                            <a:srgbClr val="000000"/>
                          </a:solidFill>
                          <a:effectLst/>
                          <a:latin typeface="+mn-lt"/>
                          <a:ea typeface="SimSun" panose="02010600030101010101" pitchFamily="2" charset="-122"/>
                          <a:cs typeface="Arial" panose="020B0604020202020204" pitchFamily="34" charset="0"/>
                        </a:rPr>
                        <a:t>grup</a:t>
                      </a:r>
                      <a:r>
                        <a:rPr lang="es-ES" sz="2200" b="1" dirty="0">
                          <a:solidFill>
                            <a:srgbClr val="000000"/>
                          </a:solidFill>
                          <a:effectLst/>
                          <a:latin typeface="+mn-lt"/>
                          <a:ea typeface="SimSun" panose="02010600030101010101" pitchFamily="2" charset="-122"/>
                          <a:cs typeface="Arial" panose="020B0604020202020204" pitchFamily="34" charset="0"/>
                        </a:rPr>
                        <a:t> </a:t>
                      </a:r>
                      <a:r>
                        <a:rPr lang="es-ES" sz="2200" b="1" dirty="0" err="1">
                          <a:solidFill>
                            <a:srgbClr val="000000"/>
                          </a:solidFill>
                          <a:effectLst/>
                          <a:latin typeface="+mn-lt"/>
                          <a:ea typeface="SimSun" panose="02010600030101010101" pitchFamily="2" charset="-122"/>
                          <a:cs typeface="Arial" panose="020B0604020202020204" pitchFamily="34" charset="0"/>
                        </a:rPr>
                        <a:t>Maitri</a:t>
                      </a:r>
                      <a:r>
                        <a:rPr lang="es-ES" sz="2200" b="1" dirty="0">
                          <a:solidFill>
                            <a:srgbClr val="000000"/>
                          </a:solidFill>
                          <a:effectLst/>
                          <a:latin typeface="+mn-lt"/>
                          <a:ea typeface="SimSun" panose="02010600030101010101" pitchFamily="2" charset="-122"/>
                          <a:cs typeface="Arial" panose="020B0604020202020204" pitchFamily="34" charset="0"/>
                        </a:rPr>
                        <a:t>– un </a:t>
                      </a:r>
                      <a:r>
                        <a:rPr lang="es-ES" sz="2200" b="1" dirty="0" err="1">
                          <a:solidFill>
                            <a:srgbClr val="000000"/>
                          </a:solidFill>
                          <a:effectLst/>
                          <a:latin typeface="+mn-lt"/>
                          <a:ea typeface="SimSun" panose="02010600030101010101" pitchFamily="2" charset="-122"/>
                          <a:cs typeface="Arial" panose="020B0604020202020204" pitchFamily="34" charset="0"/>
                        </a:rPr>
                        <a:t>lloc</a:t>
                      </a:r>
                      <a:r>
                        <a:rPr lang="es-ES" sz="2200" b="1" dirty="0">
                          <a:solidFill>
                            <a:srgbClr val="000000"/>
                          </a:solidFill>
                          <a:effectLst/>
                          <a:latin typeface="+mn-lt"/>
                          <a:ea typeface="SimSun" panose="02010600030101010101" pitchFamily="2" charset="-122"/>
                          <a:cs typeface="Arial" panose="020B0604020202020204" pitchFamily="34" charset="0"/>
                        </a:rPr>
                        <a:t> </a:t>
                      </a:r>
                      <a:r>
                        <a:rPr lang="es-ES" sz="2200" b="1" dirty="0" err="1">
                          <a:solidFill>
                            <a:srgbClr val="000000"/>
                          </a:solidFill>
                          <a:effectLst/>
                          <a:latin typeface="+mn-lt"/>
                          <a:ea typeface="SimSun" panose="02010600030101010101" pitchFamily="2" charset="-122"/>
                          <a:cs typeface="Arial" panose="020B0604020202020204" pitchFamily="34" charset="0"/>
                        </a:rPr>
                        <a:t>on</a:t>
                      </a:r>
                      <a:r>
                        <a:rPr lang="es-ES" sz="2200" b="1" dirty="0">
                          <a:solidFill>
                            <a:srgbClr val="000000"/>
                          </a:solidFill>
                          <a:effectLst/>
                          <a:latin typeface="+mn-lt"/>
                          <a:ea typeface="SimSun" panose="02010600030101010101" pitchFamily="2" charset="-122"/>
                          <a:cs typeface="Arial" panose="020B0604020202020204" pitchFamily="34" charset="0"/>
                        </a:rPr>
                        <a:t> compartir </a:t>
                      </a:r>
                      <a:r>
                        <a:rPr lang="es-ES" sz="2200" b="1" dirty="0" err="1">
                          <a:solidFill>
                            <a:srgbClr val="000000"/>
                          </a:solidFill>
                          <a:effectLst/>
                          <a:latin typeface="+mn-lt"/>
                          <a:ea typeface="SimSun" panose="02010600030101010101" pitchFamily="2" charset="-122"/>
                          <a:cs typeface="Arial" panose="020B0604020202020204" pitchFamily="34" charset="0"/>
                        </a:rPr>
                        <a:t>estratègies</a:t>
                      </a:r>
                      <a:r>
                        <a:rPr lang="es-ES" sz="2200" b="1" dirty="0">
                          <a:solidFill>
                            <a:srgbClr val="000000"/>
                          </a:solidFill>
                          <a:effectLst/>
                          <a:latin typeface="+mn-lt"/>
                          <a:ea typeface="SimSun" panose="02010600030101010101" pitchFamily="2" charset="-122"/>
                          <a:cs typeface="Arial" panose="020B0604020202020204" pitchFamily="34" charset="0"/>
                        </a:rPr>
                        <a:t> de </a:t>
                      </a:r>
                      <a:r>
                        <a:rPr lang="es-ES" sz="2200" b="1" dirty="0" err="1">
                          <a:solidFill>
                            <a:srgbClr val="000000"/>
                          </a:solidFill>
                          <a:effectLst/>
                          <a:latin typeface="+mn-lt"/>
                          <a:ea typeface="SimSun" panose="02010600030101010101" pitchFamily="2" charset="-122"/>
                          <a:cs typeface="Arial" panose="020B0604020202020204" pitchFamily="34" charset="0"/>
                        </a:rPr>
                        <a:t>benestar</a:t>
                      </a:r>
                      <a:r>
                        <a:rPr lang="es-ES" sz="2200" b="1" dirty="0">
                          <a:solidFill>
                            <a:srgbClr val="000000"/>
                          </a:solidFill>
                          <a:effectLst/>
                          <a:latin typeface="+mn-lt"/>
                          <a:ea typeface="SimSun" panose="02010600030101010101" pitchFamily="2" charset="-122"/>
                          <a:cs typeface="Arial" panose="020B0604020202020204" pitchFamily="34" charset="0"/>
                        </a:rPr>
                        <a:t> i </a:t>
                      </a:r>
                      <a:r>
                        <a:rPr lang="es-ES" sz="2200" b="1" dirty="0" err="1">
                          <a:solidFill>
                            <a:srgbClr val="000000"/>
                          </a:solidFill>
                          <a:effectLst/>
                          <a:latin typeface="+mn-lt"/>
                          <a:ea typeface="SimSun" panose="02010600030101010101" pitchFamily="2" charset="-122"/>
                          <a:cs typeface="Arial" panose="020B0604020202020204" pitchFamily="34" charset="0"/>
                        </a:rPr>
                        <a:t>recuperació</a:t>
                      </a:r>
                      <a:r>
                        <a:rPr lang="es-ES" sz="2200" b="1" dirty="0">
                          <a:solidFill>
                            <a:srgbClr val="000000"/>
                          </a:solidFill>
                          <a:effectLst/>
                          <a:latin typeface="+mn-lt"/>
                          <a:ea typeface="SimSun" panose="02010600030101010101" pitchFamily="2" charset="-122"/>
                          <a:cs typeface="Arial" panose="020B0604020202020204" pitchFamily="34" charset="0"/>
                        </a:rPr>
                        <a:t>, </a:t>
                      </a:r>
                      <a:r>
                        <a:rPr lang="es-ES" sz="2200" b="1" dirty="0" err="1">
                          <a:solidFill>
                            <a:srgbClr val="000000"/>
                          </a:solidFill>
                          <a:effectLst/>
                          <a:latin typeface="+mn-lt"/>
                          <a:ea typeface="SimSun" panose="02010600030101010101" pitchFamily="2" charset="-122"/>
                          <a:cs typeface="Arial" panose="020B0604020202020204" pitchFamily="34" charset="0"/>
                        </a:rPr>
                        <a:t>Gujarat</a:t>
                      </a:r>
                      <a:r>
                        <a:rPr lang="es-ES" sz="2200" b="1" dirty="0">
                          <a:solidFill>
                            <a:srgbClr val="000000"/>
                          </a:solidFill>
                          <a:effectLst/>
                          <a:latin typeface="+mn-lt"/>
                          <a:ea typeface="SimSun" panose="02010600030101010101" pitchFamily="2" charset="-122"/>
                          <a:cs typeface="Arial" panose="020B0604020202020204" pitchFamily="34" charset="0"/>
                        </a:rPr>
                        <a:t>, </a:t>
                      </a:r>
                      <a:r>
                        <a:rPr lang="es-ES" sz="2200" b="1" dirty="0" err="1">
                          <a:solidFill>
                            <a:srgbClr val="000000"/>
                          </a:solidFill>
                          <a:effectLst/>
                          <a:latin typeface="+mn-lt"/>
                          <a:ea typeface="SimSun" panose="02010600030101010101" pitchFamily="2" charset="-122"/>
                          <a:cs typeface="Arial" panose="020B0604020202020204" pitchFamily="34" charset="0"/>
                        </a:rPr>
                        <a:t>Índia</a:t>
                      </a:r>
                      <a:r>
                        <a:rPr lang="es-ES" sz="2200" b="1" dirty="0">
                          <a:solidFill>
                            <a:srgbClr val="000000"/>
                          </a:solidFill>
                          <a:effectLst/>
                          <a:latin typeface="+mn-lt"/>
                          <a:ea typeface="SimSun" panose="02010600030101010101" pitchFamily="2" charset="-122"/>
                          <a:cs typeface="Arial" panose="020B0604020202020204" pitchFamily="34" charset="0"/>
                        </a:rPr>
                        <a:t> </a:t>
                      </a:r>
                    </a:p>
                    <a:p>
                      <a:pPr marL="0" marR="0" algn="just">
                        <a:spcBef>
                          <a:spcPts val="0"/>
                        </a:spcBef>
                        <a:spcAft>
                          <a:spcPts val="1000"/>
                        </a:spcAft>
                      </a:pPr>
                      <a:r>
                        <a:rPr lang="ca-ES" sz="1800" kern="1200" dirty="0">
                          <a:solidFill>
                            <a:schemeClr val="tx1"/>
                          </a:solidFill>
                          <a:effectLst/>
                          <a:latin typeface="+mn-lt"/>
                          <a:ea typeface="+mn-ea"/>
                          <a:cs typeface="+mn-cs"/>
                        </a:rPr>
                        <a:t>L</a:t>
                      </a:r>
                      <a:r>
                        <a:rPr lang="ca-ES" sz="2000" kern="1200" dirty="0">
                          <a:solidFill>
                            <a:schemeClr val="tx1"/>
                          </a:solidFill>
                          <a:effectLst/>
                          <a:latin typeface="+mn-lt"/>
                          <a:ea typeface="+mn-ea"/>
                          <a:cs typeface="+mn-cs"/>
                        </a:rPr>
                        <a:t>es reunions del grup </a:t>
                      </a:r>
                      <a:r>
                        <a:rPr lang="ca-ES" sz="2000" kern="1200" dirty="0" err="1">
                          <a:solidFill>
                            <a:schemeClr val="tx1"/>
                          </a:solidFill>
                          <a:effectLst/>
                          <a:latin typeface="+mn-lt"/>
                          <a:ea typeface="+mn-ea"/>
                          <a:cs typeface="+mn-cs"/>
                        </a:rPr>
                        <a:t>Maitri</a:t>
                      </a:r>
                      <a:r>
                        <a:rPr lang="ca-ES" sz="2000" kern="1200" dirty="0">
                          <a:solidFill>
                            <a:schemeClr val="tx1"/>
                          </a:solidFill>
                          <a:effectLst/>
                          <a:latin typeface="+mn-lt"/>
                          <a:ea typeface="+mn-ea"/>
                          <a:cs typeface="+mn-cs"/>
                        </a:rPr>
                        <a:t> són un espai on persones amb experiència vital parlen de la seva pròpia recuperació i debaten estratègies </a:t>
                      </a:r>
                      <a:r>
                        <a:rPr lang="ca-ES" sz="2000" kern="1200" dirty="0" err="1">
                          <a:solidFill>
                            <a:schemeClr val="tx1"/>
                          </a:solidFill>
                          <a:effectLst/>
                          <a:latin typeface="+mn-lt"/>
                          <a:ea typeface="+mn-ea"/>
                          <a:cs typeface="+mn-cs"/>
                        </a:rPr>
                        <a:t>d’autocura</a:t>
                      </a:r>
                      <a:r>
                        <a:rPr lang="ca-ES" sz="2000" kern="1200" dirty="0">
                          <a:solidFill>
                            <a:schemeClr val="tx1"/>
                          </a:solidFill>
                          <a:effectLst/>
                          <a:latin typeface="+mn-lt"/>
                          <a:ea typeface="+mn-ea"/>
                          <a:cs typeface="+mn-cs"/>
                        </a:rPr>
                        <a:t>. </a:t>
                      </a:r>
                      <a:r>
                        <a:rPr lang="ca-ES" sz="2000" kern="1200" dirty="0" err="1">
                          <a:solidFill>
                            <a:schemeClr val="tx1"/>
                          </a:solidFill>
                          <a:effectLst/>
                          <a:latin typeface="+mn-lt"/>
                          <a:ea typeface="+mn-ea"/>
                          <a:cs typeface="+mn-cs"/>
                        </a:rPr>
                        <a:t>Janaki</a:t>
                      </a:r>
                      <a:r>
                        <a:rPr lang="ca-ES" sz="2000" kern="1200" dirty="0">
                          <a:solidFill>
                            <a:schemeClr val="tx1"/>
                          </a:solidFill>
                          <a:effectLst/>
                          <a:latin typeface="+mn-lt"/>
                          <a:ea typeface="+mn-ea"/>
                          <a:cs typeface="+mn-cs"/>
                        </a:rPr>
                        <a:t> </a:t>
                      </a:r>
                      <a:r>
                        <a:rPr lang="ca-ES" sz="2000" kern="1200" dirty="0" err="1">
                          <a:solidFill>
                            <a:schemeClr val="tx1"/>
                          </a:solidFill>
                          <a:effectLst/>
                          <a:latin typeface="+mn-lt"/>
                          <a:ea typeface="+mn-ea"/>
                          <a:cs typeface="+mn-cs"/>
                        </a:rPr>
                        <a:t>Patel</a:t>
                      </a:r>
                      <a:r>
                        <a:rPr lang="ca-ES" sz="2000" kern="1200" dirty="0">
                          <a:solidFill>
                            <a:schemeClr val="tx1"/>
                          </a:solidFill>
                          <a:effectLst/>
                          <a:latin typeface="+mn-lt"/>
                          <a:ea typeface="+mn-ea"/>
                          <a:cs typeface="+mn-cs"/>
                        </a:rPr>
                        <a:t>, una voluntària que ofereix suport entre iguals a l’Hospital de Salut Mental de </a:t>
                      </a:r>
                      <a:r>
                        <a:rPr lang="ca-ES" sz="2000" kern="1200" dirty="0" err="1">
                          <a:solidFill>
                            <a:schemeClr val="tx1"/>
                          </a:solidFill>
                          <a:effectLst/>
                          <a:latin typeface="+mn-lt"/>
                          <a:ea typeface="+mn-ea"/>
                          <a:cs typeface="+mn-cs"/>
                        </a:rPr>
                        <a:t>Vadodara</a:t>
                      </a:r>
                      <a:r>
                        <a:rPr lang="ca-ES" sz="2000" kern="1200" dirty="0">
                          <a:solidFill>
                            <a:schemeClr val="tx1"/>
                          </a:solidFill>
                          <a:effectLst/>
                          <a:latin typeface="+mn-lt"/>
                          <a:ea typeface="+mn-ea"/>
                          <a:cs typeface="+mn-cs"/>
                        </a:rPr>
                        <a:t>, també ha rebut formació com a persona d’àncora a les reunions del grup </a:t>
                      </a:r>
                      <a:r>
                        <a:rPr lang="ca-ES" sz="2000" kern="1200" dirty="0" err="1">
                          <a:solidFill>
                            <a:schemeClr val="tx1"/>
                          </a:solidFill>
                          <a:effectLst/>
                          <a:latin typeface="+mn-lt"/>
                          <a:ea typeface="+mn-ea"/>
                          <a:cs typeface="+mn-cs"/>
                        </a:rPr>
                        <a:t>Maitri</a:t>
                      </a:r>
                      <a:r>
                        <a:rPr lang="ca-ES" sz="2000" kern="1200" dirty="0">
                          <a:solidFill>
                            <a:schemeClr val="tx1"/>
                          </a:solidFill>
                          <a:effectLst/>
                          <a:latin typeface="+mn-lt"/>
                          <a:ea typeface="+mn-ea"/>
                          <a:cs typeface="+mn-cs"/>
                        </a:rPr>
                        <a:t>. La «gestió de la ira» era el tema de debat en una de les reunions. La senyora </a:t>
                      </a:r>
                      <a:r>
                        <a:rPr lang="ca-ES" sz="2000" kern="1200" dirty="0" err="1">
                          <a:solidFill>
                            <a:schemeClr val="tx1"/>
                          </a:solidFill>
                          <a:effectLst/>
                          <a:latin typeface="+mn-lt"/>
                          <a:ea typeface="+mn-ea"/>
                          <a:cs typeface="+mn-cs"/>
                        </a:rPr>
                        <a:t>Patel</a:t>
                      </a:r>
                      <a:r>
                        <a:rPr lang="ca-ES" sz="2000" kern="1200" dirty="0">
                          <a:solidFill>
                            <a:schemeClr val="tx1"/>
                          </a:solidFill>
                          <a:effectLst/>
                          <a:latin typeface="+mn-lt"/>
                          <a:ea typeface="+mn-ea"/>
                          <a:cs typeface="+mn-cs"/>
                        </a:rPr>
                        <a:t> va il·lustrar la seva experiència fent ús de la respiració rítmica que l’ajuda a calmar-se en moments de </a:t>
                      </a:r>
                      <a:r>
                        <a:rPr lang="ca-ES" sz="2000" kern="1200" dirty="0" err="1">
                          <a:solidFill>
                            <a:schemeClr val="tx1"/>
                          </a:solidFill>
                          <a:effectLst/>
                          <a:latin typeface="+mn-lt"/>
                          <a:ea typeface="+mn-ea"/>
                          <a:cs typeface="+mn-cs"/>
                        </a:rPr>
                        <a:t>distrès</a:t>
                      </a:r>
                      <a:r>
                        <a:rPr lang="ca-ES" sz="2000" kern="1200" dirty="0">
                          <a:solidFill>
                            <a:schemeClr val="tx1"/>
                          </a:solidFill>
                          <a:effectLst/>
                          <a:latin typeface="+mn-lt"/>
                          <a:ea typeface="+mn-ea"/>
                          <a:cs typeface="+mn-cs"/>
                        </a:rPr>
                        <a:t> i a gestionar la ira. A les reunions va demostrar com fa servir aquesta respiració i va encoratjar altres persones a posar-la en pràctica</a:t>
                      </a:r>
                      <a:r>
                        <a:rPr lang="es-ES" sz="2400" kern="1200" dirty="0">
                          <a:solidFill>
                            <a:schemeClr val="tx1"/>
                          </a:solidFill>
                          <a:effectLst/>
                          <a:latin typeface="+mn-lt"/>
                          <a:ea typeface="+mn-ea"/>
                          <a:cs typeface="+mn-cs"/>
                        </a:rPr>
                        <a:t>.</a:t>
                      </a:r>
                      <a:r>
                        <a:rPr lang="es-ES" sz="2400" b="1" kern="1200" dirty="0">
                          <a:solidFill>
                            <a:schemeClr val="tx1"/>
                          </a:solidFill>
                          <a:effectLst/>
                          <a:latin typeface="+mn-lt"/>
                          <a:ea typeface="+mn-ea"/>
                          <a:cs typeface="+mn-cs"/>
                        </a:rPr>
                        <a:t> </a:t>
                      </a:r>
                      <a:endParaRPr lang="es-ES" sz="2400" kern="1200" dirty="0">
                        <a:solidFill>
                          <a:schemeClr val="tx1"/>
                        </a:solidFill>
                        <a:effectLst/>
                        <a:latin typeface="+mn-lt"/>
                        <a:ea typeface="+mn-ea"/>
                        <a:cs typeface="+mn-cs"/>
                      </a:endParaRPr>
                    </a:p>
                  </a:txBody>
                  <a:tcPr marL="79033" marR="79033" marT="0" marB="0">
                    <a:lnL>
                      <a:noFill/>
                    </a:lnL>
                    <a:lnR>
                      <a:noFill/>
                    </a:lnR>
                    <a:lnT>
                      <a:noFill/>
                    </a:lnT>
                    <a:lnB>
                      <a:noFill/>
                    </a:lnB>
                    <a:solidFill>
                      <a:srgbClr val="D2EEFC"/>
                    </a:solidFill>
                  </a:tcPr>
                </a:tc>
                <a:extLst>
                  <a:ext uri="{0D108BD9-81ED-4DB2-BD59-A6C34878D82A}">
                    <a16:rowId xmlns:a16="http://schemas.microsoft.com/office/drawing/2014/main" val="318878002"/>
                  </a:ext>
                </a:extLst>
              </a:tr>
            </a:tbl>
          </a:graphicData>
        </a:graphic>
      </p:graphicFrame>
      <p:sp>
        <p:nvSpPr>
          <p:cNvPr id="2" name="Title 1">
            <a:extLst>
              <a:ext uri="{FF2B5EF4-FFF2-40B4-BE49-F238E27FC236}">
                <a16:creationId xmlns:a16="http://schemas.microsoft.com/office/drawing/2014/main" id="{90D20235-7C1A-46F6-8E6C-9CF38AA16502}"/>
              </a:ext>
            </a:extLst>
          </p:cNvPr>
          <p:cNvSpPr>
            <a:spLocks noGrp="1"/>
          </p:cNvSpPr>
          <p:nvPr>
            <p:ph type="title"/>
          </p:nvPr>
        </p:nvSpPr>
        <p:spPr>
          <a:xfrm>
            <a:off x="410954" y="506411"/>
            <a:ext cx="10985592" cy="452593"/>
          </a:xfrm>
        </p:spPr>
        <p:txBody>
          <a:bodyPr/>
          <a:lstStyle/>
          <a:p>
            <a:r>
              <a:rPr lang="en-GB" dirty="0"/>
              <a:t>5. </a:t>
            </a:r>
            <a:r>
              <a:rPr lang="ca-ES" dirty="0"/>
              <a:t>Dirigir les reunions del grup de suport entre iguals </a:t>
            </a:r>
            <a:r>
              <a:rPr lang="es-ES" dirty="0"/>
              <a:t>- 16</a:t>
            </a:r>
            <a:endParaRPr lang="x-none" dirty="0"/>
          </a:p>
        </p:txBody>
      </p:sp>
    </p:spTree>
    <p:extLst>
      <p:ext uri="{BB962C8B-B14F-4D97-AF65-F5344CB8AC3E}">
        <p14:creationId xmlns:p14="http://schemas.microsoft.com/office/powerpoint/2010/main" val="2814957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64961B-410B-9543-8C56-3A35EDDCEFEC}"/>
              </a:ext>
            </a:extLst>
          </p:cNvPr>
          <p:cNvSpPr>
            <a:spLocks noGrp="1"/>
          </p:cNvSpPr>
          <p:nvPr>
            <p:ph type="body" sz="quarter" idx="13"/>
          </p:nvPr>
        </p:nvSpPr>
        <p:spPr/>
        <p:txBody>
          <a:bodyPr/>
          <a:lstStyle/>
          <a:p>
            <a:r>
              <a:rPr lang="ca-ES" sz="2400" dirty="0"/>
              <a:t>Consells per a l’èxit d’un grup </a:t>
            </a:r>
            <a:endParaRPr lang="es-ES" sz="2400" dirty="0"/>
          </a:p>
        </p:txBody>
      </p:sp>
      <p:graphicFrame>
        <p:nvGraphicFramePr>
          <p:cNvPr id="4" name="Content Placeholder 3">
            <a:extLst>
              <a:ext uri="{FF2B5EF4-FFF2-40B4-BE49-F238E27FC236}">
                <a16:creationId xmlns:a16="http://schemas.microsoft.com/office/drawing/2014/main" id="{3F79D34F-81B9-4912-995B-24C485B77B7E}"/>
              </a:ext>
            </a:extLst>
          </p:cNvPr>
          <p:cNvGraphicFramePr>
            <a:graphicFrameLocks noGrp="1"/>
          </p:cNvGraphicFramePr>
          <p:nvPr>
            <p:ph sz="quarter" idx="14"/>
            <p:extLst>
              <p:ext uri="{D42A27DB-BD31-4B8C-83A1-F6EECF244321}">
                <p14:modId xmlns:p14="http://schemas.microsoft.com/office/powerpoint/2010/main" val="920564451"/>
              </p:ext>
            </p:extLst>
          </p:nvPr>
        </p:nvGraphicFramePr>
        <p:xfrm>
          <a:off x="506413" y="1415048"/>
          <a:ext cx="11174413" cy="4389120"/>
        </p:xfrm>
        <a:graphic>
          <a:graphicData uri="http://schemas.openxmlformats.org/drawingml/2006/table">
            <a:tbl>
              <a:tblPr firstRow="1" firstCol="1" bandRow="1"/>
              <a:tblGrid>
                <a:gridCol w="11174413">
                  <a:extLst>
                    <a:ext uri="{9D8B030D-6E8A-4147-A177-3AD203B41FA5}">
                      <a16:colId xmlns:a16="http://schemas.microsoft.com/office/drawing/2014/main" val="843031640"/>
                    </a:ext>
                  </a:extLst>
                </a:gridCol>
              </a:tblGrid>
              <a:tr h="4128806">
                <a:tc>
                  <a:txBody>
                    <a:bodyPr/>
                    <a:lstStyle/>
                    <a:p>
                      <a:pPr marL="285750" lvl="0" indent="-285750" algn="just" fontAlgn="base">
                        <a:buFont typeface="Arial" panose="020B0604020202020204" pitchFamily="34" charset="0"/>
                        <a:buChar char="•"/>
                      </a:pPr>
                      <a:r>
                        <a:rPr lang="es-ES" sz="1800" u="none" strike="noStrike" kern="1200" dirty="0" err="1">
                          <a:solidFill>
                            <a:schemeClr val="tx1"/>
                          </a:solidFill>
                          <a:effectLst/>
                          <a:latin typeface="+mn-lt"/>
                          <a:ea typeface="+mn-ea"/>
                          <a:cs typeface="+mn-cs"/>
                        </a:rPr>
                        <a:t>S’ha</a:t>
                      </a:r>
                      <a:r>
                        <a:rPr lang="es-ES" sz="1800" u="none" strike="noStrike" kern="1200" dirty="0">
                          <a:solidFill>
                            <a:schemeClr val="tx1"/>
                          </a:solidFill>
                          <a:effectLst/>
                          <a:latin typeface="+mn-lt"/>
                          <a:ea typeface="+mn-ea"/>
                          <a:cs typeface="+mn-cs"/>
                        </a:rPr>
                        <a:t> de donar a </a:t>
                      </a:r>
                      <a:r>
                        <a:rPr lang="es-ES" sz="1800" u="none" strike="noStrike" kern="1200" dirty="0" err="1">
                          <a:solidFill>
                            <a:schemeClr val="tx1"/>
                          </a:solidFill>
                          <a:effectLst/>
                          <a:latin typeface="+mn-lt"/>
                          <a:ea typeface="+mn-ea"/>
                          <a:cs typeface="+mn-cs"/>
                        </a:rPr>
                        <a:t>tothom</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l’oportunitat</a:t>
                      </a:r>
                      <a:r>
                        <a:rPr lang="es-ES" sz="1800" u="none" strike="noStrike" kern="1200" dirty="0">
                          <a:solidFill>
                            <a:schemeClr val="tx1"/>
                          </a:solidFill>
                          <a:effectLst/>
                          <a:latin typeface="+mn-lt"/>
                          <a:ea typeface="+mn-ea"/>
                          <a:cs typeface="+mn-cs"/>
                        </a:rPr>
                        <a:t> de parlar </a:t>
                      </a:r>
                      <a:r>
                        <a:rPr lang="es-ES" sz="1800" u="none" strike="noStrike" kern="1200" dirty="0" err="1">
                          <a:solidFill>
                            <a:schemeClr val="tx1"/>
                          </a:solidFill>
                          <a:effectLst/>
                          <a:latin typeface="+mn-lt"/>
                          <a:ea typeface="+mn-ea"/>
                          <a:cs typeface="+mn-cs"/>
                        </a:rPr>
                        <a:t>sense</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interrupcions</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s’ha</a:t>
                      </a:r>
                      <a:r>
                        <a:rPr lang="es-ES" sz="1800" u="none" strike="noStrike" kern="1200" dirty="0">
                          <a:solidFill>
                            <a:schemeClr val="tx1"/>
                          </a:solidFill>
                          <a:effectLst/>
                          <a:latin typeface="+mn-lt"/>
                          <a:ea typeface="+mn-ea"/>
                          <a:cs typeface="+mn-cs"/>
                        </a:rPr>
                        <a:t> de </a:t>
                      </a:r>
                      <a:r>
                        <a:rPr lang="es-ES" sz="1800" u="none" strike="noStrike" kern="1200" dirty="0" err="1">
                          <a:solidFill>
                            <a:schemeClr val="tx1"/>
                          </a:solidFill>
                          <a:effectLst/>
                          <a:latin typeface="+mn-lt"/>
                          <a:ea typeface="+mn-ea"/>
                          <a:cs typeface="+mn-cs"/>
                        </a:rPr>
                        <a:t>desencoratjar</a:t>
                      </a:r>
                      <a:r>
                        <a:rPr lang="es-ES" sz="1800" u="none" strike="noStrike" kern="1200" dirty="0">
                          <a:solidFill>
                            <a:schemeClr val="tx1"/>
                          </a:solidFill>
                          <a:effectLst/>
                          <a:latin typeface="+mn-lt"/>
                          <a:ea typeface="+mn-ea"/>
                          <a:cs typeface="+mn-cs"/>
                        </a:rPr>
                        <a:t> que les persones </a:t>
                      </a:r>
                      <a:r>
                        <a:rPr lang="es-ES" sz="1800" u="none" strike="noStrike" kern="1200" dirty="0" err="1">
                          <a:solidFill>
                            <a:schemeClr val="tx1"/>
                          </a:solidFill>
                          <a:effectLst/>
                          <a:latin typeface="+mn-lt"/>
                          <a:ea typeface="+mn-ea"/>
                          <a:cs typeface="+mn-cs"/>
                        </a:rPr>
                        <a:t>parlin</a:t>
                      </a:r>
                      <a:r>
                        <a:rPr lang="es-ES" sz="1800" u="none" strike="noStrike" kern="1200" dirty="0">
                          <a:solidFill>
                            <a:schemeClr val="tx1"/>
                          </a:solidFill>
                          <a:effectLst/>
                          <a:latin typeface="+mn-lt"/>
                          <a:ea typeface="+mn-ea"/>
                          <a:cs typeface="+mn-cs"/>
                        </a:rPr>
                        <a:t> unes a sobre de les </a:t>
                      </a:r>
                      <a:r>
                        <a:rPr lang="es-ES" sz="1800" u="none" strike="noStrike" kern="1200" dirty="0" err="1">
                          <a:solidFill>
                            <a:schemeClr val="tx1"/>
                          </a:solidFill>
                          <a:effectLst/>
                          <a:latin typeface="+mn-lt"/>
                          <a:ea typeface="+mn-ea"/>
                          <a:cs typeface="+mn-cs"/>
                        </a:rPr>
                        <a:t>altres</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Convé</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assegurar</a:t>
                      </a:r>
                      <a:r>
                        <a:rPr lang="es-ES" sz="1800" u="none" strike="noStrike" kern="1200" dirty="0">
                          <a:solidFill>
                            <a:schemeClr val="tx1"/>
                          </a:solidFill>
                          <a:effectLst/>
                          <a:latin typeface="+mn-lt"/>
                          <a:ea typeface="+mn-ea"/>
                          <a:cs typeface="+mn-cs"/>
                        </a:rPr>
                        <a:t>-se que totes les </a:t>
                      </a:r>
                      <a:r>
                        <a:rPr lang="es-ES" sz="1800" u="none" strike="noStrike" kern="1200" dirty="0" err="1">
                          <a:solidFill>
                            <a:schemeClr val="tx1"/>
                          </a:solidFill>
                          <a:effectLst/>
                          <a:latin typeface="+mn-lt"/>
                          <a:ea typeface="+mn-ea"/>
                          <a:cs typeface="+mn-cs"/>
                        </a:rPr>
                        <a:t>veus</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s’escolten</a:t>
                      </a:r>
                      <a:r>
                        <a:rPr lang="es-ES" sz="1800" u="none" strike="noStrike" kern="1200" dirty="0">
                          <a:solidFill>
                            <a:schemeClr val="tx1"/>
                          </a:solidFill>
                          <a:effectLst/>
                          <a:latin typeface="+mn-lt"/>
                          <a:ea typeface="+mn-ea"/>
                          <a:cs typeface="+mn-cs"/>
                        </a:rPr>
                        <a:t> i es valoren. </a:t>
                      </a:r>
                    </a:p>
                    <a:p>
                      <a:pPr marL="285750" lvl="0" indent="-285750" algn="just" fontAlgn="base">
                        <a:buFont typeface="Arial" panose="020B0604020202020204" pitchFamily="34" charset="0"/>
                        <a:buChar char="•"/>
                      </a:pPr>
                      <a:r>
                        <a:rPr lang="es-ES" sz="1800" u="none" strike="noStrike" kern="1200" dirty="0" err="1">
                          <a:solidFill>
                            <a:schemeClr val="tx1"/>
                          </a:solidFill>
                          <a:effectLst/>
                          <a:latin typeface="+mn-lt"/>
                          <a:ea typeface="+mn-ea"/>
                          <a:cs typeface="+mn-cs"/>
                        </a:rPr>
                        <a:t>Qualsevol</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comentari</a:t>
                      </a:r>
                      <a:r>
                        <a:rPr lang="es-ES" sz="1800" u="none" strike="noStrike" kern="1200" dirty="0">
                          <a:solidFill>
                            <a:schemeClr val="tx1"/>
                          </a:solidFill>
                          <a:effectLst/>
                          <a:latin typeface="+mn-lt"/>
                          <a:ea typeface="+mn-ea"/>
                          <a:cs typeface="+mn-cs"/>
                        </a:rPr>
                        <a:t> o </a:t>
                      </a:r>
                      <a:r>
                        <a:rPr lang="es-ES" sz="1800" u="none" strike="noStrike" kern="1200" dirty="0" err="1">
                          <a:solidFill>
                            <a:schemeClr val="tx1"/>
                          </a:solidFill>
                          <a:effectLst/>
                          <a:latin typeface="+mn-lt"/>
                          <a:ea typeface="+mn-ea"/>
                          <a:cs typeface="+mn-cs"/>
                        </a:rPr>
                        <a:t>observació</a:t>
                      </a:r>
                      <a:r>
                        <a:rPr lang="es-ES" sz="1800" u="none" strike="noStrike" kern="1200" dirty="0">
                          <a:solidFill>
                            <a:schemeClr val="tx1"/>
                          </a:solidFill>
                          <a:effectLst/>
                          <a:latin typeface="+mn-lt"/>
                          <a:ea typeface="+mn-ea"/>
                          <a:cs typeface="+mn-cs"/>
                        </a:rPr>
                        <a:t> que es </a:t>
                      </a:r>
                      <a:r>
                        <a:rPr lang="es-ES" sz="1800" u="none" strike="noStrike" kern="1200" dirty="0" err="1">
                          <a:solidFill>
                            <a:schemeClr val="tx1"/>
                          </a:solidFill>
                          <a:effectLst/>
                          <a:latin typeface="+mn-lt"/>
                          <a:ea typeface="+mn-ea"/>
                          <a:cs typeface="+mn-cs"/>
                        </a:rPr>
                        <a:t>faci</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després</a:t>
                      </a:r>
                      <a:r>
                        <a:rPr lang="es-ES" sz="1800" u="none" strike="noStrike" kern="1200" dirty="0">
                          <a:solidFill>
                            <a:schemeClr val="tx1"/>
                          </a:solidFill>
                          <a:effectLst/>
                          <a:latin typeface="+mn-lt"/>
                          <a:ea typeface="+mn-ea"/>
                          <a:cs typeface="+mn-cs"/>
                        </a:rPr>
                        <a:t> que </a:t>
                      </a:r>
                      <a:r>
                        <a:rPr lang="es-ES" sz="1800" u="none" strike="noStrike" kern="1200" dirty="0" err="1">
                          <a:solidFill>
                            <a:schemeClr val="tx1"/>
                          </a:solidFill>
                          <a:effectLst/>
                          <a:latin typeface="+mn-lt"/>
                          <a:ea typeface="+mn-ea"/>
                          <a:cs typeface="+mn-cs"/>
                        </a:rPr>
                        <a:t>algú</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acabi</a:t>
                      </a:r>
                      <a:r>
                        <a:rPr lang="es-ES" sz="1800" u="none" strike="noStrike" kern="1200" dirty="0">
                          <a:solidFill>
                            <a:schemeClr val="tx1"/>
                          </a:solidFill>
                          <a:effectLst/>
                          <a:latin typeface="+mn-lt"/>
                          <a:ea typeface="+mn-ea"/>
                          <a:cs typeface="+mn-cs"/>
                        </a:rPr>
                        <a:t> de parlar no ha de </a:t>
                      </a:r>
                      <a:r>
                        <a:rPr lang="es-ES" sz="1800" u="none" strike="noStrike" kern="1200" dirty="0" err="1">
                          <a:solidFill>
                            <a:schemeClr val="tx1"/>
                          </a:solidFill>
                          <a:effectLst/>
                          <a:latin typeface="+mn-lt"/>
                          <a:ea typeface="+mn-ea"/>
                          <a:cs typeface="+mn-cs"/>
                        </a:rPr>
                        <a:t>contenir</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judicis</a:t>
                      </a:r>
                      <a:r>
                        <a:rPr lang="es-ES" sz="1800" u="none" strike="noStrike" kern="1200" dirty="0">
                          <a:solidFill>
                            <a:schemeClr val="tx1"/>
                          </a:solidFill>
                          <a:effectLst/>
                          <a:latin typeface="+mn-lt"/>
                          <a:ea typeface="+mn-ea"/>
                          <a:cs typeface="+mn-cs"/>
                        </a:rPr>
                        <a:t> ni ser </a:t>
                      </a:r>
                      <a:r>
                        <a:rPr lang="es-ES" sz="1800" u="none" strike="noStrike" kern="1200" dirty="0" err="1">
                          <a:solidFill>
                            <a:schemeClr val="tx1"/>
                          </a:solidFill>
                          <a:effectLst/>
                          <a:latin typeface="+mn-lt"/>
                          <a:ea typeface="+mn-ea"/>
                          <a:cs typeface="+mn-cs"/>
                        </a:rPr>
                        <a:t>discriminatori</a:t>
                      </a:r>
                      <a:r>
                        <a:rPr lang="es-ES" sz="1800" u="none" strike="noStrike" kern="1200" dirty="0">
                          <a:solidFill>
                            <a:schemeClr val="tx1"/>
                          </a:solidFill>
                          <a:effectLst/>
                          <a:latin typeface="+mn-lt"/>
                          <a:ea typeface="+mn-ea"/>
                          <a:cs typeface="+mn-cs"/>
                        </a:rPr>
                        <a:t>.</a:t>
                      </a:r>
                    </a:p>
                    <a:p>
                      <a:pPr marL="285750" lvl="0" indent="-285750" algn="just" fontAlgn="base">
                        <a:buFont typeface="Arial" panose="020B0604020202020204" pitchFamily="34" charset="0"/>
                        <a:buChar char="•"/>
                      </a:pPr>
                      <a:r>
                        <a:rPr lang="es-ES" sz="1800" u="none" strike="noStrike" kern="1200" dirty="0" err="1">
                          <a:solidFill>
                            <a:schemeClr val="tx1"/>
                          </a:solidFill>
                          <a:effectLst/>
                          <a:latin typeface="+mn-lt"/>
                          <a:ea typeface="+mn-ea"/>
                          <a:cs typeface="+mn-cs"/>
                        </a:rPr>
                        <a:t>S’ha</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d’oferir</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als</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membres</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l’oportunitat</a:t>
                      </a:r>
                      <a:r>
                        <a:rPr lang="es-ES" sz="1800" u="none" strike="noStrike" kern="1200" dirty="0">
                          <a:solidFill>
                            <a:schemeClr val="tx1"/>
                          </a:solidFill>
                          <a:effectLst/>
                          <a:latin typeface="+mn-lt"/>
                          <a:ea typeface="+mn-ea"/>
                          <a:cs typeface="+mn-cs"/>
                        </a:rPr>
                        <a:t> de compartir les </a:t>
                      </a:r>
                      <a:r>
                        <a:rPr lang="es-ES" sz="1800" u="none" strike="noStrike" kern="1200" dirty="0" err="1">
                          <a:solidFill>
                            <a:schemeClr val="tx1"/>
                          </a:solidFill>
                          <a:effectLst/>
                          <a:latin typeface="+mn-lt"/>
                          <a:ea typeface="+mn-ea"/>
                          <a:cs typeface="+mn-cs"/>
                        </a:rPr>
                        <a:t>seves</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experiències</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personals</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Quan</a:t>
                      </a:r>
                      <a:r>
                        <a:rPr lang="es-ES" sz="1800" u="none" strike="noStrike" kern="1200" dirty="0">
                          <a:solidFill>
                            <a:schemeClr val="tx1"/>
                          </a:solidFill>
                          <a:effectLst/>
                          <a:latin typeface="+mn-lt"/>
                          <a:ea typeface="+mn-ea"/>
                          <a:cs typeface="+mn-cs"/>
                        </a:rPr>
                        <a:t> un </a:t>
                      </a:r>
                      <a:r>
                        <a:rPr lang="es-ES" sz="1800" u="none" strike="noStrike" kern="1200" dirty="0" err="1">
                          <a:solidFill>
                            <a:schemeClr val="tx1"/>
                          </a:solidFill>
                          <a:effectLst/>
                          <a:latin typeface="+mn-lt"/>
                          <a:ea typeface="+mn-ea"/>
                          <a:cs typeface="+mn-cs"/>
                        </a:rPr>
                        <a:t>membre</a:t>
                      </a:r>
                      <a:r>
                        <a:rPr lang="es-ES" sz="1800" u="none" strike="noStrike" kern="1200" dirty="0">
                          <a:solidFill>
                            <a:schemeClr val="tx1"/>
                          </a:solidFill>
                          <a:effectLst/>
                          <a:latin typeface="+mn-lt"/>
                          <a:ea typeface="+mn-ea"/>
                          <a:cs typeface="+mn-cs"/>
                        </a:rPr>
                        <a:t> explica la </a:t>
                      </a:r>
                      <a:r>
                        <a:rPr lang="es-ES" sz="1800" u="none" strike="noStrike" kern="1200" dirty="0" err="1">
                          <a:solidFill>
                            <a:schemeClr val="tx1"/>
                          </a:solidFill>
                          <a:effectLst/>
                          <a:latin typeface="+mn-lt"/>
                          <a:ea typeface="+mn-ea"/>
                          <a:cs typeface="+mn-cs"/>
                        </a:rPr>
                        <a:t>seva</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experiència</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els</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altres</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l’han</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d’escoltar</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amb</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atenció</a:t>
                      </a:r>
                      <a:r>
                        <a:rPr lang="es-ES" sz="1800" u="none" strike="noStrike" kern="1200" dirty="0">
                          <a:solidFill>
                            <a:schemeClr val="tx1"/>
                          </a:solidFill>
                          <a:effectLst/>
                          <a:latin typeface="+mn-lt"/>
                          <a:ea typeface="+mn-ea"/>
                          <a:cs typeface="+mn-cs"/>
                        </a:rPr>
                        <a:t>. </a:t>
                      </a:r>
                    </a:p>
                    <a:p>
                      <a:pPr marL="285750" lvl="0" indent="-285750" algn="just" fontAlgn="base">
                        <a:buFont typeface="Arial" panose="020B0604020202020204" pitchFamily="34" charset="0"/>
                        <a:buChar char="•"/>
                      </a:pPr>
                      <a:r>
                        <a:rPr lang="es-ES" sz="1800" u="none" strike="noStrike" kern="1200" dirty="0">
                          <a:solidFill>
                            <a:schemeClr val="tx1"/>
                          </a:solidFill>
                          <a:effectLst/>
                          <a:latin typeface="+mn-lt"/>
                          <a:ea typeface="+mn-ea"/>
                          <a:cs typeface="+mn-cs"/>
                        </a:rPr>
                        <a:t>El formador ha </a:t>
                      </a:r>
                      <a:r>
                        <a:rPr lang="es-ES" sz="1800" u="none" strike="noStrike" kern="1200" dirty="0" err="1">
                          <a:solidFill>
                            <a:schemeClr val="tx1"/>
                          </a:solidFill>
                          <a:effectLst/>
                          <a:latin typeface="+mn-lt"/>
                          <a:ea typeface="+mn-ea"/>
                          <a:cs typeface="+mn-cs"/>
                        </a:rPr>
                        <a:t>d’evitar</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prendre</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partit</a:t>
                      </a:r>
                      <a:r>
                        <a:rPr lang="es-ES" sz="1800" u="none" strike="noStrike" kern="1200" dirty="0">
                          <a:solidFill>
                            <a:schemeClr val="tx1"/>
                          </a:solidFill>
                          <a:effectLst/>
                          <a:latin typeface="+mn-lt"/>
                          <a:ea typeface="+mn-ea"/>
                          <a:cs typeface="+mn-cs"/>
                        </a:rPr>
                        <a:t> per </a:t>
                      </a:r>
                      <a:r>
                        <a:rPr lang="es-ES" sz="1800" u="none" strike="noStrike" kern="1200" dirty="0" err="1">
                          <a:solidFill>
                            <a:schemeClr val="tx1"/>
                          </a:solidFill>
                          <a:effectLst/>
                          <a:latin typeface="+mn-lt"/>
                          <a:ea typeface="+mn-ea"/>
                          <a:cs typeface="+mn-cs"/>
                        </a:rPr>
                        <a:t>algú</a:t>
                      </a:r>
                      <a:r>
                        <a:rPr lang="es-ES" sz="1800" u="none" strike="noStrike" kern="1200" dirty="0">
                          <a:solidFill>
                            <a:schemeClr val="tx1"/>
                          </a:solidFill>
                          <a:effectLst/>
                          <a:latin typeface="+mn-lt"/>
                          <a:ea typeface="+mn-ea"/>
                          <a:cs typeface="+mn-cs"/>
                        </a:rPr>
                        <a:t> o </a:t>
                      </a:r>
                      <a:r>
                        <a:rPr lang="es-ES" sz="1800" u="none" strike="noStrike" kern="1200" dirty="0" err="1">
                          <a:solidFill>
                            <a:schemeClr val="tx1"/>
                          </a:solidFill>
                          <a:effectLst/>
                          <a:latin typeface="+mn-lt"/>
                          <a:ea typeface="+mn-ea"/>
                          <a:cs typeface="+mn-cs"/>
                        </a:rPr>
                        <a:t>interrompre</a:t>
                      </a:r>
                      <a:r>
                        <a:rPr lang="es-ES" sz="1800" u="none" strike="noStrike" kern="1200" dirty="0">
                          <a:solidFill>
                            <a:schemeClr val="tx1"/>
                          </a:solidFill>
                          <a:effectLst/>
                          <a:latin typeface="+mn-lt"/>
                          <a:ea typeface="+mn-ea"/>
                          <a:cs typeface="+mn-cs"/>
                        </a:rPr>
                        <a:t> les converses. Ara </a:t>
                      </a:r>
                      <a:r>
                        <a:rPr lang="es-ES" sz="1800" u="none" strike="noStrike" kern="1200" dirty="0" err="1">
                          <a:solidFill>
                            <a:schemeClr val="tx1"/>
                          </a:solidFill>
                          <a:effectLst/>
                          <a:latin typeface="+mn-lt"/>
                          <a:ea typeface="+mn-ea"/>
                          <a:cs typeface="+mn-cs"/>
                        </a:rPr>
                        <a:t>bé</a:t>
                      </a:r>
                      <a:r>
                        <a:rPr lang="es-ES" sz="1800" u="none" strike="noStrike" kern="1200" dirty="0">
                          <a:solidFill>
                            <a:schemeClr val="tx1"/>
                          </a:solidFill>
                          <a:effectLst/>
                          <a:latin typeface="+mn-lt"/>
                          <a:ea typeface="+mn-ea"/>
                          <a:cs typeface="+mn-cs"/>
                        </a:rPr>
                        <a:t>, el formador </a:t>
                      </a:r>
                      <a:r>
                        <a:rPr lang="es-ES" sz="1800" u="none" strike="noStrike" kern="1200" dirty="0" err="1">
                          <a:solidFill>
                            <a:schemeClr val="tx1"/>
                          </a:solidFill>
                          <a:effectLst/>
                          <a:latin typeface="+mn-lt"/>
                          <a:ea typeface="+mn-ea"/>
                          <a:cs typeface="+mn-cs"/>
                        </a:rPr>
                        <a:t>pot</a:t>
                      </a:r>
                      <a:r>
                        <a:rPr lang="es-ES" sz="1800" u="none" strike="noStrike" kern="1200" dirty="0">
                          <a:solidFill>
                            <a:schemeClr val="tx1"/>
                          </a:solidFill>
                          <a:effectLst/>
                          <a:latin typeface="+mn-lt"/>
                          <a:ea typeface="+mn-ea"/>
                          <a:cs typeface="+mn-cs"/>
                        </a:rPr>
                        <a:t> intervenir si es </a:t>
                      </a:r>
                      <a:r>
                        <a:rPr lang="es-ES" sz="1800" u="none" strike="noStrike" kern="1200" dirty="0" err="1">
                          <a:solidFill>
                            <a:schemeClr val="tx1"/>
                          </a:solidFill>
                          <a:effectLst/>
                          <a:latin typeface="+mn-lt"/>
                          <a:ea typeface="+mn-ea"/>
                          <a:cs typeface="+mn-cs"/>
                        </a:rPr>
                        <a:t>produeixen</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errades</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objectives</a:t>
                      </a:r>
                      <a:r>
                        <a:rPr lang="es-ES" sz="1800" u="none" strike="noStrike" kern="1200" dirty="0">
                          <a:solidFill>
                            <a:schemeClr val="tx1"/>
                          </a:solidFill>
                          <a:effectLst/>
                          <a:latin typeface="+mn-lt"/>
                          <a:ea typeface="+mn-ea"/>
                          <a:cs typeface="+mn-cs"/>
                        </a:rPr>
                        <a:t>, si </a:t>
                      </a:r>
                      <a:r>
                        <a:rPr lang="es-ES" sz="1800" u="none" strike="noStrike" kern="1200" dirty="0" err="1">
                          <a:solidFill>
                            <a:schemeClr val="tx1"/>
                          </a:solidFill>
                          <a:effectLst/>
                          <a:latin typeface="+mn-lt"/>
                          <a:ea typeface="+mn-ea"/>
                          <a:cs typeface="+mn-cs"/>
                        </a:rPr>
                        <a:t>els</a:t>
                      </a:r>
                      <a:r>
                        <a:rPr lang="es-ES" sz="1800" u="none" strike="noStrike" kern="1200" dirty="0">
                          <a:solidFill>
                            <a:schemeClr val="tx1"/>
                          </a:solidFill>
                          <a:effectLst/>
                          <a:latin typeface="+mn-lt"/>
                          <a:ea typeface="+mn-ea"/>
                          <a:cs typeface="+mn-cs"/>
                        </a:rPr>
                        <a:t> </a:t>
                      </a:r>
                      <a:r>
                        <a:rPr lang="es-ES" sz="1800" u="none" strike="noStrike" kern="1200" dirty="0" err="1">
                          <a:solidFill>
                            <a:schemeClr val="tx1"/>
                          </a:solidFill>
                          <a:effectLst/>
                          <a:latin typeface="+mn-lt"/>
                          <a:ea typeface="+mn-ea"/>
                          <a:cs typeface="+mn-cs"/>
                        </a:rPr>
                        <a:t>principis</a:t>
                      </a:r>
                      <a:r>
                        <a:rPr lang="es-ES" sz="1800" u="none" strike="noStrike" kern="1200" dirty="0">
                          <a:solidFill>
                            <a:schemeClr val="tx1"/>
                          </a:solidFill>
                          <a:effectLst/>
                          <a:latin typeface="+mn-lt"/>
                          <a:ea typeface="+mn-ea"/>
                          <a:cs typeface="+mn-cs"/>
                        </a:rPr>
                        <a:t> o les normes del </a:t>
                      </a:r>
                      <a:r>
                        <a:rPr lang="es-ES" sz="1800" u="none" strike="noStrike" kern="1200" dirty="0" err="1">
                          <a:solidFill>
                            <a:schemeClr val="tx1"/>
                          </a:solidFill>
                          <a:effectLst/>
                          <a:latin typeface="+mn-lt"/>
                          <a:ea typeface="+mn-ea"/>
                          <a:cs typeface="+mn-cs"/>
                        </a:rPr>
                        <a:t>grup</a:t>
                      </a:r>
                      <a:r>
                        <a:rPr lang="es-ES" sz="1800" u="none" strike="noStrike" kern="1200" dirty="0">
                          <a:solidFill>
                            <a:schemeClr val="tx1"/>
                          </a:solidFill>
                          <a:effectLst/>
                          <a:latin typeface="+mn-lt"/>
                          <a:ea typeface="+mn-ea"/>
                          <a:cs typeface="+mn-cs"/>
                        </a:rPr>
                        <a:t> no es respecten o si les </a:t>
                      </a:r>
                      <a:r>
                        <a:rPr lang="es-ES" sz="1800" u="none" strike="noStrike" kern="1200" dirty="0" err="1">
                          <a:solidFill>
                            <a:schemeClr val="tx1"/>
                          </a:solidFill>
                          <a:effectLst/>
                          <a:latin typeface="+mn-lt"/>
                          <a:ea typeface="+mn-ea"/>
                          <a:cs typeface="+mn-cs"/>
                        </a:rPr>
                        <a:t>desavinences</a:t>
                      </a:r>
                      <a:r>
                        <a:rPr lang="es-ES" sz="1800" u="none" strike="noStrike" kern="1200" dirty="0">
                          <a:solidFill>
                            <a:schemeClr val="tx1"/>
                          </a:solidFill>
                          <a:effectLst/>
                          <a:latin typeface="+mn-lt"/>
                          <a:ea typeface="+mn-ea"/>
                          <a:cs typeface="+mn-cs"/>
                        </a:rPr>
                        <a:t> provoquen </a:t>
                      </a:r>
                      <a:r>
                        <a:rPr lang="es-ES" sz="1800" u="none" strike="noStrike" kern="1200" dirty="0" err="1">
                          <a:solidFill>
                            <a:schemeClr val="tx1"/>
                          </a:solidFill>
                          <a:effectLst/>
                          <a:latin typeface="+mn-lt"/>
                          <a:ea typeface="+mn-ea"/>
                          <a:cs typeface="+mn-cs"/>
                        </a:rPr>
                        <a:t>alteracions</a:t>
                      </a:r>
                      <a:r>
                        <a:rPr lang="es-ES" sz="1800" u="none" strike="noStrike" kern="1200" dirty="0">
                          <a:solidFill>
                            <a:schemeClr val="tx1"/>
                          </a:solidFill>
                          <a:effectLst/>
                          <a:latin typeface="+mn-lt"/>
                          <a:ea typeface="+mn-ea"/>
                          <a:cs typeface="+mn-cs"/>
                        </a:rPr>
                        <a:t>. </a:t>
                      </a:r>
                    </a:p>
                    <a:p>
                      <a:pPr marL="285750" lvl="0" indent="-285750" algn="just" fontAlgn="base">
                        <a:buFont typeface="Arial" panose="020B0604020202020204" pitchFamily="34" charset="0"/>
                        <a:buChar char="•"/>
                      </a:pPr>
                      <a:r>
                        <a:rPr lang="ca-ES" sz="1800" u="none" strike="noStrike" kern="1200" dirty="0">
                          <a:solidFill>
                            <a:schemeClr val="tx1"/>
                          </a:solidFill>
                          <a:effectLst/>
                          <a:latin typeface="+mn-lt"/>
                          <a:ea typeface="+mn-ea"/>
                          <a:cs typeface="+mn-cs"/>
                        </a:rPr>
                        <a:t>De vegades, les persones tenen la sensació que haurien de seguir també algun tipus de progressió «normal» envers la recuperació. L’experiència suggereix que les persones desenvolupen el seu propi marc mental per a la curació i la recuperació. Esperar que una persona amb experiència vital s’adapti al marc temporal d’una altra persona pot comportar pressions i problemes innecessaris. </a:t>
                      </a:r>
                      <a:endParaRPr lang="es-ES" sz="1800" u="none" strike="noStrike"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1800" u="none" strike="noStrike" kern="1200" dirty="0">
                          <a:solidFill>
                            <a:schemeClr val="tx1"/>
                          </a:solidFill>
                          <a:effectLst/>
                          <a:latin typeface="+mn-lt"/>
                          <a:ea typeface="+mn-ea"/>
                          <a:cs typeface="+mn-cs"/>
                        </a:rPr>
                        <a:t>S’ha de permetre a tothom expressar les seves emocions. Moltes persones es refrenen d’expressar emocions en públic. Tots els membres del grup han de saber (i entendre) que normal sentir emocions de moltes maneres i que és acceptable mostrar emocions dins del grup.</a:t>
                      </a:r>
                      <a:endParaRPr lang="es-ES" sz="1800" u="none" strike="noStrike" kern="1200" dirty="0">
                        <a:solidFill>
                          <a:schemeClr val="tx1"/>
                        </a:solidFill>
                        <a:effectLst/>
                        <a:latin typeface="+mn-lt"/>
                        <a:ea typeface="+mn-ea"/>
                        <a:cs typeface="+mn-cs"/>
                      </a:endParaRP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3769792935"/>
                  </a:ext>
                </a:extLst>
              </a:tr>
            </a:tbl>
          </a:graphicData>
        </a:graphic>
      </p:graphicFrame>
      <p:sp>
        <p:nvSpPr>
          <p:cNvPr id="2" name="Title 1">
            <a:extLst>
              <a:ext uri="{FF2B5EF4-FFF2-40B4-BE49-F238E27FC236}">
                <a16:creationId xmlns:a16="http://schemas.microsoft.com/office/drawing/2014/main" id="{05131C10-68BB-409F-8138-CF3AD67D0B5C}"/>
              </a:ext>
            </a:extLst>
          </p:cNvPr>
          <p:cNvSpPr>
            <a:spLocks noGrp="1"/>
          </p:cNvSpPr>
          <p:nvPr>
            <p:ph type="title"/>
          </p:nvPr>
        </p:nvSpPr>
        <p:spPr>
          <a:xfrm>
            <a:off x="410954" y="506412"/>
            <a:ext cx="10874080" cy="430290"/>
          </a:xfrm>
        </p:spPr>
        <p:txBody>
          <a:bodyPr/>
          <a:lstStyle/>
          <a:p>
            <a:r>
              <a:rPr lang="en-GB" dirty="0"/>
              <a:t>5. </a:t>
            </a:r>
            <a:r>
              <a:rPr lang="ca-ES" dirty="0"/>
              <a:t>Dirigir les reunions del grup de suport entre iguals </a:t>
            </a:r>
            <a:r>
              <a:rPr lang="es-ES" dirty="0"/>
              <a:t>- 17</a:t>
            </a:r>
            <a:endParaRPr lang="x-none" dirty="0"/>
          </a:p>
        </p:txBody>
      </p:sp>
    </p:spTree>
    <p:extLst>
      <p:ext uri="{BB962C8B-B14F-4D97-AF65-F5344CB8AC3E}">
        <p14:creationId xmlns:p14="http://schemas.microsoft.com/office/powerpoint/2010/main" val="1739939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D56EEB8-517C-A84B-AEC8-4BF4E0E2EC1B}"/>
              </a:ext>
            </a:extLst>
          </p:cNvPr>
          <p:cNvSpPr>
            <a:spLocks noGrp="1"/>
          </p:cNvSpPr>
          <p:nvPr>
            <p:ph type="body" sz="quarter" idx="13"/>
          </p:nvPr>
        </p:nvSpPr>
        <p:spPr/>
        <p:txBody>
          <a:bodyPr/>
          <a:lstStyle/>
          <a:p>
            <a:r>
              <a:rPr lang="ca-ES" dirty="0"/>
              <a:t>Dificultats i sostenibilitat dels grups de suport entre iguals</a:t>
            </a:r>
            <a:endParaRPr lang="es-ES" dirty="0"/>
          </a:p>
        </p:txBody>
      </p:sp>
      <p:sp>
        <p:nvSpPr>
          <p:cNvPr id="3" name="Content Placeholder 2">
            <a:extLst>
              <a:ext uri="{FF2B5EF4-FFF2-40B4-BE49-F238E27FC236}">
                <a16:creationId xmlns:a16="http://schemas.microsoft.com/office/drawing/2014/main" id="{B6F8B71E-C540-404B-86E4-C1D68B753435}"/>
              </a:ext>
            </a:extLst>
          </p:cNvPr>
          <p:cNvSpPr>
            <a:spLocks noGrp="1"/>
          </p:cNvSpPr>
          <p:nvPr>
            <p:ph sz="quarter" idx="14"/>
          </p:nvPr>
        </p:nvSpPr>
        <p:spPr/>
        <p:txBody>
          <a:bodyPr>
            <a:noAutofit/>
          </a:bodyPr>
          <a:lstStyle/>
          <a:p>
            <a:pPr algn="just">
              <a:spcAft>
                <a:spcPts val="600"/>
              </a:spcAft>
            </a:pPr>
            <a:r>
              <a:rPr lang="ca-ES" sz="2100" dirty="0"/>
              <a:t>La reflexió i l’avaluació contínua són aportacions crítiques.</a:t>
            </a:r>
          </a:p>
          <a:p>
            <a:pPr algn="just">
              <a:spcAft>
                <a:spcPts val="600"/>
              </a:spcAft>
            </a:pPr>
            <a:r>
              <a:rPr lang="ca-ES" sz="2100" dirty="0"/>
              <a:t>Els membres han de reservar sistemàticament temps per explorar si</a:t>
            </a:r>
            <a:r>
              <a:rPr lang="en-GB" sz="2100" dirty="0"/>
              <a:t>:</a:t>
            </a:r>
          </a:p>
          <a:p>
            <a:pPr lvl="2" algn="just">
              <a:spcAft>
                <a:spcPts val="600"/>
              </a:spcAft>
            </a:pPr>
            <a:r>
              <a:rPr lang="ca-ES" sz="2100" dirty="0"/>
              <a:t>el grup està cobrint les necessitats dels seus membres</a:t>
            </a:r>
          </a:p>
          <a:p>
            <a:pPr lvl="2" algn="just">
              <a:spcAft>
                <a:spcPts val="600"/>
              </a:spcAft>
            </a:pPr>
            <a:r>
              <a:rPr lang="ca-ES" sz="2100" dirty="0"/>
              <a:t>si les activitats s’alineen amb els principis i els objectius originals </a:t>
            </a:r>
          </a:p>
          <a:p>
            <a:pPr lvl="2" algn="just">
              <a:spcAft>
                <a:spcPts val="600"/>
              </a:spcAft>
            </a:pPr>
            <a:r>
              <a:rPr lang="ca-ES" sz="2100" dirty="0"/>
              <a:t>si poden introduir-se millores per donar una resposta més adient a les necessitats dels membres del grup</a:t>
            </a:r>
            <a:endParaRPr lang="x-none" sz="2100" dirty="0"/>
          </a:p>
          <a:p>
            <a:pPr algn="just">
              <a:spcAft>
                <a:spcPts val="600"/>
              </a:spcAft>
            </a:pPr>
            <a:r>
              <a:rPr lang="ca-ES" sz="2100" dirty="0"/>
              <a:t>Una crítica o queixa per part d’un membre no implica que el grup i les seves activitats no siguin valuosos</a:t>
            </a:r>
            <a:r>
              <a:rPr lang="en-GB" sz="2100" dirty="0"/>
              <a:t>. </a:t>
            </a:r>
          </a:p>
          <a:p>
            <a:pPr algn="just">
              <a:spcAft>
                <a:spcPts val="600"/>
              </a:spcAft>
            </a:pPr>
            <a:r>
              <a:rPr lang="ca-ES" sz="2100" dirty="0"/>
              <a:t>Si molts membres estan d’acord en què s’hi han d’introduir canvis, pot ser necessari debatre amb tots els membres per què s’han de dur a terme</a:t>
            </a:r>
            <a:r>
              <a:rPr lang="en-GB" sz="2100" dirty="0"/>
              <a:t>.</a:t>
            </a:r>
          </a:p>
          <a:p>
            <a:pPr algn="just">
              <a:spcAft>
                <a:spcPts val="600"/>
              </a:spcAft>
            </a:pPr>
            <a:r>
              <a:rPr lang="ca-ES" sz="2100" dirty="0"/>
              <a:t>Organitzar reunions programades amb regularitat per parlar de la utilitat de les activitats pot ser una manera útil de recaptar comentaris i noves idees</a:t>
            </a:r>
            <a:r>
              <a:rPr lang="en-GB" sz="2100" dirty="0"/>
              <a:t>.</a:t>
            </a:r>
          </a:p>
          <a:p>
            <a:pPr algn="just">
              <a:spcAft>
                <a:spcPts val="600"/>
              </a:spcAft>
            </a:pPr>
            <a:endParaRPr lang="x-none" sz="2100" dirty="0"/>
          </a:p>
        </p:txBody>
      </p:sp>
      <p:sp>
        <p:nvSpPr>
          <p:cNvPr id="2" name="Title 1">
            <a:extLst>
              <a:ext uri="{FF2B5EF4-FFF2-40B4-BE49-F238E27FC236}">
                <a16:creationId xmlns:a16="http://schemas.microsoft.com/office/drawing/2014/main" id="{B96E09A1-6B33-4184-BC50-BC62E1DCA6C0}"/>
              </a:ext>
            </a:extLst>
          </p:cNvPr>
          <p:cNvSpPr>
            <a:spLocks noGrp="1"/>
          </p:cNvSpPr>
          <p:nvPr>
            <p:ph type="title"/>
          </p:nvPr>
        </p:nvSpPr>
        <p:spPr>
          <a:xfrm>
            <a:off x="410954" y="506412"/>
            <a:ext cx="10874080" cy="497198"/>
          </a:xfrm>
        </p:spPr>
        <p:txBody>
          <a:bodyPr/>
          <a:lstStyle/>
          <a:p>
            <a:r>
              <a:rPr lang="en-GB" dirty="0"/>
              <a:t>5. </a:t>
            </a:r>
            <a:r>
              <a:rPr lang="ca-ES" dirty="0"/>
              <a:t>Dirigir les reunions del grup de suport entre iguals </a:t>
            </a:r>
            <a:r>
              <a:rPr lang="es-ES" dirty="0"/>
              <a:t>- 18</a:t>
            </a:r>
            <a:endParaRPr lang="x-none" dirty="0"/>
          </a:p>
        </p:txBody>
      </p:sp>
    </p:spTree>
    <p:extLst>
      <p:ext uri="{BB962C8B-B14F-4D97-AF65-F5344CB8AC3E}">
        <p14:creationId xmlns:p14="http://schemas.microsoft.com/office/powerpoint/2010/main" val="321524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2A19F-D9F0-4344-B690-45DC479D691B}"/>
              </a:ext>
            </a:extLst>
          </p:cNvPr>
          <p:cNvSpPr>
            <a:spLocks noGrp="1"/>
          </p:cNvSpPr>
          <p:nvPr>
            <p:ph sz="quarter" idx="14"/>
          </p:nvPr>
        </p:nvSpPr>
        <p:spPr/>
        <p:txBody>
          <a:bodyPr/>
          <a:lstStyle/>
          <a:p>
            <a:r>
              <a:rPr lang="en-US" b="1" dirty="0" err="1"/>
              <a:t>Tema</a:t>
            </a:r>
            <a:r>
              <a:rPr lang="en-US" b="1" dirty="0"/>
              <a:t> 1:</a:t>
            </a:r>
            <a:r>
              <a:rPr lang="en-US" dirty="0"/>
              <a:t> </a:t>
            </a:r>
            <a:r>
              <a:rPr lang="ca-ES"/>
              <a:t>Introducció</a:t>
            </a:r>
            <a:r>
              <a:rPr lang="en-US" dirty="0"/>
              <a:t>	</a:t>
            </a:r>
            <a:endParaRPr lang="es-ES" b="1" dirty="0"/>
          </a:p>
          <a:p>
            <a:r>
              <a:rPr lang="en-US" b="1" dirty="0" err="1"/>
              <a:t>Tema</a:t>
            </a:r>
            <a:r>
              <a:rPr lang="en-US" b="1" dirty="0"/>
              <a:t> 2:</a:t>
            </a:r>
            <a:r>
              <a:rPr lang="en-US" dirty="0"/>
              <a:t> </a:t>
            </a:r>
            <a:r>
              <a:rPr lang="ca-ES" dirty="0"/>
              <a:t>Què són els grups de suport entre iguals?</a:t>
            </a:r>
            <a:r>
              <a:rPr lang="en-US" dirty="0"/>
              <a:t>			 </a:t>
            </a:r>
          </a:p>
          <a:p>
            <a:r>
              <a:rPr lang="en-US" b="1" dirty="0" err="1"/>
              <a:t>Tema</a:t>
            </a:r>
            <a:r>
              <a:rPr lang="en-US" b="1" dirty="0"/>
              <a:t> 3:</a:t>
            </a:r>
            <a:r>
              <a:rPr lang="en-US" dirty="0"/>
              <a:t> </a:t>
            </a:r>
            <a:r>
              <a:rPr lang="ca-ES" dirty="0"/>
              <a:t>Beneficis dels grups de suport entre iguals</a:t>
            </a:r>
            <a:r>
              <a:rPr lang="en-US" dirty="0"/>
              <a:t>				 </a:t>
            </a:r>
          </a:p>
          <a:p>
            <a:r>
              <a:rPr lang="en-US" b="1" dirty="0" err="1"/>
              <a:t>Tema</a:t>
            </a:r>
            <a:r>
              <a:rPr lang="en-US" b="1" dirty="0"/>
              <a:t> 4:</a:t>
            </a:r>
            <a:r>
              <a:rPr lang="en-US" dirty="0"/>
              <a:t> </a:t>
            </a:r>
            <a:r>
              <a:rPr lang="ca-ES" dirty="0"/>
              <a:t>Creació d’un grup de suport</a:t>
            </a:r>
            <a:r>
              <a:rPr lang="en-US" dirty="0"/>
              <a:t>					</a:t>
            </a:r>
          </a:p>
          <a:p>
            <a:r>
              <a:rPr lang="en-US" b="1" dirty="0" err="1"/>
              <a:t>Tema</a:t>
            </a:r>
            <a:r>
              <a:rPr lang="en-US" b="1" dirty="0"/>
              <a:t> 5:</a:t>
            </a:r>
            <a:r>
              <a:rPr lang="en-US" dirty="0"/>
              <a:t> </a:t>
            </a:r>
            <a:r>
              <a:rPr lang="ca-ES" dirty="0"/>
              <a:t>Dirigir les reunions del grup de suport entre iguals </a:t>
            </a:r>
            <a:r>
              <a:rPr lang="en-US" dirty="0"/>
              <a:t>			</a:t>
            </a:r>
          </a:p>
        </p:txBody>
      </p:sp>
      <p:sp>
        <p:nvSpPr>
          <p:cNvPr id="2" name="Title 1">
            <a:extLst>
              <a:ext uri="{FF2B5EF4-FFF2-40B4-BE49-F238E27FC236}">
                <a16:creationId xmlns:a16="http://schemas.microsoft.com/office/drawing/2014/main" id="{AC66076A-0A7C-4055-A94F-845D7B652154}"/>
              </a:ext>
            </a:extLst>
          </p:cNvPr>
          <p:cNvSpPr>
            <a:spLocks noGrp="1"/>
          </p:cNvSpPr>
          <p:nvPr>
            <p:ph type="title"/>
          </p:nvPr>
        </p:nvSpPr>
        <p:spPr/>
        <p:txBody>
          <a:bodyPr/>
          <a:lstStyle/>
          <a:p>
            <a:r>
              <a:rPr lang="en-US" dirty="0" err="1"/>
              <a:t>Temes</a:t>
            </a:r>
            <a:r>
              <a:rPr lang="en-US" dirty="0"/>
              <a:t> del </a:t>
            </a:r>
            <a:r>
              <a:rPr lang="en-US" dirty="0" err="1"/>
              <a:t>mòdul</a:t>
            </a:r>
            <a:endParaRPr lang="x-none" dirty="0"/>
          </a:p>
        </p:txBody>
      </p:sp>
    </p:spTree>
    <p:extLst>
      <p:ext uri="{BB962C8B-B14F-4D97-AF65-F5344CB8AC3E}">
        <p14:creationId xmlns:p14="http://schemas.microsoft.com/office/powerpoint/2010/main" val="2279316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CDE8-7429-43BE-A268-C1374D89EE54}"/>
              </a:ext>
            </a:extLst>
          </p:cNvPr>
          <p:cNvSpPr>
            <a:spLocks noGrp="1"/>
          </p:cNvSpPr>
          <p:nvPr>
            <p:ph type="title"/>
          </p:nvPr>
        </p:nvSpPr>
        <p:spPr>
          <a:xfrm>
            <a:off x="410953" y="506412"/>
            <a:ext cx="10807173" cy="407988"/>
          </a:xfrm>
        </p:spPr>
        <p:txBody>
          <a:bodyPr>
            <a:noAutofit/>
          </a:bodyPr>
          <a:lstStyle/>
          <a:p>
            <a:r>
              <a:rPr lang="en-GB" dirty="0"/>
              <a:t>5. </a:t>
            </a:r>
            <a:r>
              <a:rPr lang="ca-ES" dirty="0"/>
              <a:t>Dirigir les reunions del grup de suport entre iguals </a:t>
            </a:r>
            <a:r>
              <a:rPr lang="es-ES" dirty="0"/>
              <a:t>- 19</a:t>
            </a:r>
            <a:endParaRPr lang="x-none" dirty="0"/>
          </a:p>
        </p:txBody>
      </p:sp>
      <p:graphicFrame>
        <p:nvGraphicFramePr>
          <p:cNvPr id="4" name="Content Placeholder 3">
            <a:extLst>
              <a:ext uri="{FF2B5EF4-FFF2-40B4-BE49-F238E27FC236}">
                <a16:creationId xmlns:a16="http://schemas.microsoft.com/office/drawing/2014/main" id="{69A2DEDE-CE6D-2142-8B9F-8E5BA4A6BD12}"/>
              </a:ext>
            </a:extLst>
          </p:cNvPr>
          <p:cNvGraphicFramePr>
            <a:graphicFrameLocks/>
          </p:cNvGraphicFramePr>
          <p:nvPr>
            <p:extLst>
              <p:ext uri="{D42A27DB-BD31-4B8C-83A1-F6EECF244321}">
                <p14:modId xmlns:p14="http://schemas.microsoft.com/office/powerpoint/2010/main" val="2920609049"/>
              </p:ext>
            </p:extLst>
          </p:nvPr>
        </p:nvGraphicFramePr>
        <p:xfrm>
          <a:off x="528714" y="1284621"/>
          <a:ext cx="11174413" cy="3308644"/>
        </p:xfrm>
        <a:graphic>
          <a:graphicData uri="http://schemas.openxmlformats.org/drawingml/2006/table">
            <a:tbl>
              <a:tblPr firstRow="1" firstCol="1" bandRow="1"/>
              <a:tblGrid>
                <a:gridCol w="11174413">
                  <a:extLst>
                    <a:ext uri="{9D8B030D-6E8A-4147-A177-3AD203B41FA5}">
                      <a16:colId xmlns:a16="http://schemas.microsoft.com/office/drawing/2014/main" val="843031640"/>
                    </a:ext>
                  </a:extLst>
                </a:gridCol>
              </a:tblGrid>
              <a:tr h="3308644">
                <a:tc>
                  <a:txBody>
                    <a:bodyPr/>
                    <a:lstStyle/>
                    <a:p>
                      <a:pPr algn="just">
                        <a:lnSpc>
                          <a:spcPct val="100000"/>
                        </a:lnSpc>
                        <a:spcBef>
                          <a:spcPts val="0"/>
                        </a:spcBef>
                        <a:spcAft>
                          <a:spcPts val="600"/>
                        </a:spcAft>
                      </a:pPr>
                      <a:r>
                        <a:rPr lang="es-ES" sz="2000" b="1" u="none" strike="noStrike" kern="1200" dirty="0" err="1">
                          <a:solidFill>
                            <a:schemeClr val="tx1"/>
                          </a:solidFill>
                          <a:effectLst/>
                          <a:latin typeface="+mn-lt"/>
                          <a:ea typeface="+mn-ea"/>
                          <a:cs typeface="+mn-cs"/>
                        </a:rPr>
                        <a:t>Sihaya</a:t>
                      </a:r>
                      <a:r>
                        <a:rPr lang="es-ES" sz="2000" b="1" u="none" strike="noStrike" kern="1200" dirty="0">
                          <a:solidFill>
                            <a:schemeClr val="tx1"/>
                          </a:solidFill>
                          <a:effectLst/>
                          <a:latin typeface="+mn-lt"/>
                          <a:ea typeface="+mn-ea"/>
                          <a:cs typeface="+mn-cs"/>
                        </a:rPr>
                        <a:t> </a:t>
                      </a:r>
                      <a:r>
                        <a:rPr lang="es-ES" sz="2000" b="1" u="none" strike="noStrike" kern="1200" dirty="0" err="1">
                          <a:solidFill>
                            <a:schemeClr val="tx1"/>
                          </a:solidFill>
                          <a:effectLst/>
                          <a:latin typeface="+mn-lt"/>
                          <a:ea typeface="+mn-ea"/>
                          <a:cs typeface="+mn-cs"/>
                        </a:rPr>
                        <a:t>Samooh</a:t>
                      </a:r>
                      <a:r>
                        <a:rPr lang="es-ES" sz="2000" b="1" u="none" strike="noStrike" kern="1200" dirty="0">
                          <a:solidFill>
                            <a:schemeClr val="tx1"/>
                          </a:solidFill>
                          <a:effectLst/>
                          <a:latin typeface="+mn-lt"/>
                          <a:ea typeface="+mn-ea"/>
                          <a:cs typeface="+mn-cs"/>
                        </a:rPr>
                        <a:t> – </a:t>
                      </a:r>
                      <a:r>
                        <a:rPr lang="es-ES" sz="2000" b="1" u="none" strike="noStrike" kern="1200" dirty="0" err="1">
                          <a:solidFill>
                            <a:schemeClr val="tx1"/>
                          </a:solidFill>
                          <a:effectLst/>
                          <a:latin typeface="+mn-lt"/>
                          <a:ea typeface="+mn-ea"/>
                          <a:cs typeface="+mn-cs"/>
                        </a:rPr>
                        <a:t>Evolució</a:t>
                      </a:r>
                      <a:r>
                        <a:rPr lang="es-ES" sz="2000" b="1" u="none" strike="noStrike" kern="1200" dirty="0">
                          <a:solidFill>
                            <a:schemeClr val="tx1"/>
                          </a:solidFill>
                          <a:effectLst/>
                          <a:latin typeface="+mn-lt"/>
                          <a:ea typeface="+mn-ea"/>
                          <a:cs typeface="+mn-cs"/>
                        </a:rPr>
                        <a:t> </a:t>
                      </a:r>
                      <a:r>
                        <a:rPr lang="es-ES" sz="2000" b="1" u="none" strike="noStrike" kern="1200" dirty="0" err="1">
                          <a:solidFill>
                            <a:schemeClr val="tx1"/>
                          </a:solidFill>
                          <a:effectLst/>
                          <a:latin typeface="+mn-lt"/>
                          <a:ea typeface="+mn-ea"/>
                          <a:cs typeface="+mn-cs"/>
                        </a:rPr>
                        <a:t>d’un</a:t>
                      </a:r>
                      <a:r>
                        <a:rPr lang="es-ES" sz="2000" b="1" u="none" strike="noStrike" kern="1200" dirty="0">
                          <a:solidFill>
                            <a:schemeClr val="tx1"/>
                          </a:solidFill>
                          <a:effectLst/>
                          <a:latin typeface="+mn-lt"/>
                          <a:ea typeface="+mn-ea"/>
                          <a:cs typeface="+mn-cs"/>
                        </a:rPr>
                        <a:t> </a:t>
                      </a:r>
                      <a:r>
                        <a:rPr lang="es-ES" sz="2000" b="1" u="none" strike="noStrike" kern="1200" dirty="0" err="1">
                          <a:solidFill>
                            <a:schemeClr val="tx1"/>
                          </a:solidFill>
                          <a:effectLst/>
                          <a:latin typeface="+mn-lt"/>
                          <a:ea typeface="+mn-ea"/>
                          <a:cs typeface="+mn-cs"/>
                        </a:rPr>
                        <a:t>grup</a:t>
                      </a:r>
                      <a:r>
                        <a:rPr lang="es-ES" sz="2000" b="1" u="none" strike="noStrike" kern="1200" dirty="0">
                          <a:solidFill>
                            <a:schemeClr val="tx1"/>
                          </a:solidFill>
                          <a:effectLst/>
                          <a:latin typeface="+mn-lt"/>
                          <a:ea typeface="+mn-ea"/>
                          <a:cs typeface="+mn-cs"/>
                        </a:rPr>
                        <a:t> de </a:t>
                      </a:r>
                      <a:r>
                        <a:rPr lang="es-ES" sz="2000" b="1" u="none" strike="noStrike" kern="1200" dirty="0" err="1">
                          <a:solidFill>
                            <a:schemeClr val="tx1"/>
                          </a:solidFill>
                          <a:effectLst/>
                          <a:latin typeface="+mn-lt"/>
                          <a:ea typeface="+mn-ea"/>
                          <a:cs typeface="+mn-cs"/>
                        </a:rPr>
                        <a:t>suport</a:t>
                      </a:r>
                      <a:r>
                        <a:rPr lang="es-ES" sz="2000" b="1" u="none" strike="noStrike" kern="1200" dirty="0">
                          <a:solidFill>
                            <a:schemeClr val="tx1"/>
                          </a:solidFill>
                          <a:effectLst/>
                          <a:latin typeface="+mn-lt"/>
                          <a:ea typeface="+mn-ea"/>
                          <a:cs typeface="+mn-cs"/>
                        </a:rPr>
                        <a:t> entre </a:t>
                      </a:r>
                      <a:r>
                        <a:rPr lang="es-ES" sz="2000" b="1" u="none" strike="noStrike" kern="1200" dirty="0" err="1">
                          <a:solidFill>
                            <a:schemeClr val="tx1"/>
                          </a:solidFill>
                          <a:effectLst/>
                          <a:latin typeface="+mn-lt"/>
                          <a:ea typeface="+mn-ea"/>
                          <a:cs typeface="+mn-cs"/>
                        </a:rPr>
                        <a:t>iguals</a:t>
                      </a:r>
                      <a:r>
                        <a:rPr lang="es-ES" sz="2000" b="1" u="none" strike="noStrike" kern="1200" dirty="0">
                          <a:solidFill>
                            <a:schemeClr val="tx1"/>
                          </a:solidFill>
                          <a:effectLst/>
                          <a:latin typeface="+mn-lt"/>
                          <a:ea typeface="+mn-ea"/>
                          <a:cs typeface="+mn-cs"/>
                        </a:rPr>
                        <a:t> (B) </a:t>
                      </a:r>
                    </a:p>
                    <a:p>
                      <a:pPr marL="0" marR="0" indent="0" algn="just" defTabSz="914400" rtl="0" eaLnBrk="1" fontAlgn="auto" latinLnBrk="0" hangingPunct="1">
                        <a:lnSpc>
                          <a:spcPct val="100000"/>
                        </a:lnSpc>
                        <a:spcBef>
                          <a:spcPts val="0"/>
                        </a:spcBef>
                        <a:spcAft>
                          <a:spcPts val="600"/>
                        </a:spcAft>
                        <a:buClrTx/>
                        <a:buSzTx/>
                        <a:buFontTx/>
                        <a:buNone/>
                        <a:tabLst/>
                        <a:defRPr/>
                      </a:pPr>
                      <a:r>
                        <a:rPr lang="ca-ES" sz="2000" kern="1200" dirty="0" err="1">
                          <a:solidFill>
                            <a:schemeClr val="tx1"/>
                          </a:solidFill>
                          <a:effectLst/>
                          <a:latin typeface="+mn-lt"/>
                          <a:ea typeface="+mn-ea"/>
                          <a:cs typeface="+mn-cs"/>
                        </a:rPr>
                        <a:t>Sihaya</a:t>
                      </a:r>
                      <a:r>
                        <a:rPr lang="ca-ES" sz="2000" kern="1200" dirty="0">
                          <a:solidFill>
                            <a:schemeClr val="tx1"/>
                          </a:solidFill>
                          <a:effectLst/>
                          <a:latin typeface="+mn-lt"/>
                          <a:ea typeface="+mn-ea"/>
                          <a:cs typeface="+mn-cs"/>
                        </a:rPr>
                        <a:t> </a:t>
                      </a:r>
                      <a:r>
                        <a:rPr lang="ca-ES" sz="2000" kern="1200" dirty="0" err="1">
                          <a:solidFill>
                            <a:schemeClr val="tx1"/>
                          </a:solidFill>
                          <a:effectLst/>
                          <a:latin typeface="+mn-lt"/>
                          <a:ea typeface="+mn-ea"/>
                          <a:cs typeface="+mn-cs"/>
                        </a:rPr>
                        <a:t>Samooh</a:t>
                      </a:r>
                      <a:r>
                        <a:rPr lang="ca-ES" sz="2000" kern="1200" dirty="0">
                          <a:solidFill>
                            <a:schemeClr val="tx1"/>
                          </a:solidFill>
                          <a:effectLst/>
                          <a:latin typeface="+mn-lt"/>
                          <a:ea typeface="+mn-ea"/>
                          <a:cs typeface="+mn-cs"/>
                        </a:rPr>
                        <a:t> és un grup de suport i d’ajuda mútua per a la salut mental amb seu a Pune, Índia. Es va crear el 1992. A continuació es descriu com ha evolucionat al llarg del temps. </a:t>
                      </a:r>
                      <a:r>
                        <a:rPr lang="es-ES" sz="2000" kern="1200" dirty="0">
                          <a:solidFill>
                            <a:schemeClr val="tx1"/>
                          </a:solidFill>
                          <a:effectLst/>
                          <a:latin typeface="+mn-lt"/>
                          <a:ea typeface="+mn-ea"/>
                          <a:cs typeface="+mn-cs"/>
                        </a:rPr>
                        <a:t> </a:t>
                      </a:r>
                    </a:p>
                    <a:p>
                      <a:pPr algn="just">
                        <a:lnSpc>
                          <a:spcPct val="100000"/>
                        </a:lnSpc>
                        <a:spcBef>
                          <a:spcPts val="0"/>
                        </a:spcBef>
                        <a:spcAft>
                          <a:spcPts val="600"/>
                        </a:spcAft>
                      </a:pPr>
                      <a:r>
                        <a:rPr lang="es-ES" sz="2000" b="1" kern="1200" dirty="0">
                          <a:solidFill>
                            <a:schemeClr val="tx1"/>
                          </a:solidFill>
                          <a:effectLst/>
                          <a:latin typeface="+mn-lt"/>
                          <a:ea typeface="+mn-ea"/>
                          <a:cs typeface="+mn-cs"/>
                        </a:rPr>
                        <a:t> </a:t>
                      </a:r>
                      <a:endParaRPr lang="es-ES" sz="2000" kern="1200" dirty="0">
                        <a:solidFill>
                          <a:schemeClr val="tx1"/>
                        </a:solidFill>
                        <a:effectLst/>
                        <a:latin typeface="+mn-lt"/>
                        <a:ea typeface="+mn-ea"/>
                        <a:cs typeface="+mn-cs"/>
                      </a:endParaRPr>
                    </a:p>
                    <a:p>
                      <a:pPr algn="just">
                        <a:lnSpc>
                          <a:spcPct val="100000"/>
                        </a:lnSpc>
                        <a:spcBef>
                          <a:spcPts val="0"/>
                        </a:spcBef>
                        <a:spcAft>
                          <a:spcPts val="600"/>
                        </a:spcAft>
                      </a:pPr>
                      <a:r>
                        <a:rPr lang="es-ES" sz="2000" b="1" kern="1200" dirty="0" err="1">
                          <a:solidFill>
                            <a:schemeClr val="tx1"/>
                          </a:solidFill>
                          <a:effectLst/>
                          <a:latin typeface="+mn-lt"/>
                          <a:ea typeface="+mn-ea"/>
                          <a:cs typeface="+mn-cs"/>
                        </a:rPr>
                        <a:t>Quins</a:t>
                      </a:r>
                      <a:r>
                        <a:rPr lang="es-ES" sz="2000" b="1" kern="1200" dirty="0">
                          <a:solidFill>
                            <a:schemeClr val="tx1"/>
                          </a:solidFill>
                          <a:effectLst/>
                          <a:latin typeface="+mn-lt"/>
                          <a:ea typeface="+mn-ea"/>
                          <a:cs typeface="+mn-cs"/>
                        </a:rPr>
                        <a:t> van ser </a:t>
                      </a:r>
                      <a:r>
                        <a:rPr lang="es-ES" sz="2000" b="1" kern="1200" dirty="0" err="1">
                          <a:solidFill>
                            <a:schemeClr val="tx1"/>
                          </a:solidFill>
                          <a:effectLst/>
                          <a:latin typeface="+mn-lt"/>
                          <a:ea typeface="+mn-ea"/>
                          <a:cs typeface="+mn-cs"/>
                        </a:rPr>
                        <a:t>els</a:t>
                      </a:r>
                      <a:r>
                        <a:rPr lang="es-ES" sz="2000" b="1" kern="1200" dirty="0">
                          <a:solidFill>
                            <a:schemeClr val="tx1"/>
                          </a:solidFill>
                          <a:effectLst/>
                          <a:latin typeface="+mn-lt"/>
                          <a:ea typeface="+mn-ea"/>
                          <a:cs typeface="+mn-cs"/>
                        </a:rPr>
                        <a:t> </a:t>
                      </a:r>
                      <a:r>
                        <a:rPr lang="es-ES" sz="2000" b="1" kern="1200" dirty="0" err="1">
                          <a:solidFill>
                            <a:schemeClr val="tx1"/>
                          </a:solidFill>
                          <a:effectLst/>
                          <a:latin typeface="+mn-lt"/>
                          <a:ea typeface="+mn-ea"/>
                          <a:cs typeface="+mn-cs"/>
                        </a:rPr>
                        <a:t>beneficis</a:t>
                      </a:r>
                      <a:r>
                        <a:rPr lang="es-ES" sz="2000" b="1" kern="1200" dirty="0">
                          <a:solidFill>
                            <a:schemeClr val="tx1"/>
                          </a:solidFill>
                          <a:effectLst/>
                          <a:latin typeface="+mn-lt"/>
                          <a:ea typeface="+mn-ea"/>
                          <a:cs typeface="+mn-cs"/>
                        </a:rPr>
                        <a:t> per </a:t>
                      </a:r>
                      <a:r>
                        <a:rPr lang="es-ES" sz="2000" b="1" kern="1200" dirty="0" err="1">
                          <a:solidFill>
                            <a:schemeClr val="tx1"/>
                          </a:solidFill>
                          <a:effectLst/>
                          <a:latin typeface="+mn-lt"/>
                          <a:ea typeface="+mn-ea"/>
                          <a:cs typeface="+mn-cs"/>
                        </a:rPr>
                        <a:t>als</a:t>
                      </a:r>
                      <a:r>
                        <a:rPr lang="es-ES" sz="2000" b="1" kern="1200" dirty="0">
                          <a:solidFill>
                            <a:schemeClr val="tx1"/>
                          </a:solidFill>
                          <a:effectLst/>
                          <a:latin typeface="+mn-lt"/>
                          <a:ea typeface="+mn-ea"/>
                          <a:cs typeface="+mn-cs"/>
                        </a:rPr>
                        <a:t> </a:t>
                      </a:r>
                      <a:r>
                        <a:rPr lang="es-ES" sz="2000" b="1" kern="1200" dirty="0" err="1">
                          <a:solidFill>
                            <a:schemeClr val="tx1"/>
                          </a:solidFill>
                          <a:effectLst/>
                          <a:latin typeface="+mn-lt"/>
                          <a:ea typeface="+mn-ea"/>
                          <a:cs typeface="+mn-cs"/>
                        </a:rPr>
                        <a:t>integrants</a:t>
                      </a:r>
                      <a:r>
                        <a:rPr lang="es-ES" sz="2000" b="1" kern="1200" dirty="0">
                          <a:solidFill>
                            <a:schemeClr val="tx1"/>
                          </a:solidFill>
                          <a:effectLst/>
                          <a:latin typeface="+mn-lt"/>
                          <a:ea typeface="+mn-ea"/>
                          <a:cs typeface="+mn-cs"/>
                        </a:rPr>
                        <a:t> del </a:t>
                      </a:r>
                      <a:r>
                        <a:rPr lang="es-ES" sz="2000" b="1" kern="1200" dirty="0" err="1">
                          <a:solidFill>
                            <a:schemeClr val="tx1"/>
                          </a:solidFill>
                          <a:effectLst/>
                          <a:latin typeface="+mn-lt"/>
                          <a:ea typeface="+mn-ea"/>
                          <a:cs typeface="+mn-cs"/>
                        </a:rPr>
                        <a:t>grup</a:t>
                      </a:r>
                      <a:r>
                        <a:rPr lang="es-ES" sz="2000" b="1" kern="1200" dirty="0">
                          <a:solidFill>
                            <a:schemeClr val="tx1"/>
                          </a:solidFill>
                          <a:effectLst/>
                          <a:latin typeface="+mn-lt"/>
                          <a:ea typeface="+mn-ea"/>
                          <a:cs typeface="+mn-cs"/>
                        </a:rPr>
                        <a:t> </a:t>
                      </a:r>
                      <a:r>
                        <a:rPr lang="es-ES" sz="2000" b="1" kern="1200" dirty="0" err="1">
                          <a:solidFill>
                            <a:schemeClr val="tx1"/>
                          </a:solidFill>
                          <a:effectLst/>
                          <a:latin typeface="+mn-lt"/>
                          <a:ea typeface="+mn-ea"/>
                          <a:cs typeface="+mn-cs"/>
                        </a:rPr>
                        <a:t>Sihaya</a:t>
                      </a:r>
                      <a:r>
                        <a:rPr lang="es-ES" sz="2000" b="1" kern="1200" dirty="0">
                          <a:solidFill>
                            <a:schemeClr val="tx1"/>
                          </a:solidFill>
                          <a:effectLst/>
                          <a:latin typeface="+mn-lt"/>
                          <a:ea typeface="+mn-ea"/>
                          <a:cs typeface="+mn-cs"/>
                        </a:rPr>
                        <a:t>?</a:t>
                      </a:r>
                      <a:r>
                        <a:rPr lang="es-ES" sz="2000" kern="1200" dirty="0">
                          <a:solidFill>
                            <a:schemeClr val="tx1"/>
                          </a:solidFill>
                          <a:effectLst/>
                          <a:latin typeface="+mn-lt"/>
                          <a:ea typeface="+mn-ea"/>
                          <a:cs typeface="+mn-cs"/>
                        </a:rPr>
                        <a:t> </a:t>
                      </a:r>
                    </a:p>
                    <a:p>
                      <a:pPr algn="just">
                        <a:lnSpc>
                          <a:spcPct val="100000"/>
                        </a:lnSpc>
                        <a:spcBef>
                          <a:spcPts val="0"/>
                        </a:spcBef>
                        <a:spcAft>
                          <a:spcPts val="600"/>
                        </a:spcAft>
                      </a:pPr>
                      <a:r>
                        <a:rPr lang="ca-ES" sz="2000" kern="1200" dirty="0">
                          <a:solidFill>
                            <a:schemeClr val="tx1"/>
                          </a:solidFill>
                          <a:effectLst/>
                          <a:latin typeface="+mn-lt"/>
                          <a:ea typeface="+mn-ea"/>
                          <a:cs typeface="+mn-cs"/>
                        </a:rPr>
                        <a:t>A través del grup, els membres van obtenir suport per fer front i superar fases o episodis de </a:t>
                      </a:r>
                      <a:r>
                        <a:rPr lang="ca-ES" sz="2000" kern="1200" dirty="0" err="1">
                          <a:solidFill>
                            <a:schemeClr val="tx1"/>
                          </a:solidFill>
                          <a:effectLst/>
                          <a:latin typeface="+mn-lt"/>
                          <a:ea typeface="+mn-ea"/>
                          <a:cs typeface="+mn-cs"/>
                        </a:rPr>
                        <a:t>distrès</a:t>
                      </a:r>
                      <a:r>
                        <a:rPr lang="ca-ES" sz="2000" kern="1200" dirty="0">
                          <a:solidFill>
                            <a:schemeClr val="tx1"/>
                          </a:solidFill>
                          <a:effectLst/>
                          <a:latin typeface="+mn-lt"/>
                          <a:ea typeface="+mn-ea"/>
                          <a:cs typeface="+mn-cs"/>
                        </a:rPr>
                        <a:t> a les seves vides. Sentir-se acceptat, escoltat i respectat va millorar l’autoestima dels membres del grup. Posteriorment, dos dels seus integrants van iniciar carreres professionals en l’àmbit de les cures degut a aquella experiència alliberadora i a l’encoratjament que van rebre del grup </a:t>
                      </a:r>
                      <a:r>
                        <a:rPr lang="ca-ES" sz="2000" kern="1200" dirty="0" err="1">
                          <a:solidFill>
                            <a:schemeClr val="tx1"/>
                          </a:solidFill>
                          <a:effectLst/>
                          <a:latin typeface="+mn-lt"/>
                          <a:ea typeface="+mn-ea"/>
                          <a:cs typeface="+mn-cs"/>
                        </a:rPr>
                        <a:t>Sihaya</a:t>
                      </a:r>
                      <a:r>
                        <a:rPr lang="ca-ES" sz="2000" kern="1200" dirty="0">
                          <a:solidFill>
                            <a:schemeClr val="tx1"/>
                          </a:solidFill>
                          <a:effectLst/>
                          <a:latin typeface="+mn-lt"/>
                          <a:ea typeface="+mn-ea"/>
                          <a:cs typeface="+mn-cs"/>
                        </a:rPr>
                        <a:t> </a:t>
                      </a:r>
                      <a:r>
                        <a:rPr lang="ca-ES" sz="2000" kern="1200" dirty="0" err="1">
                          <a:solidFill>
                            <a:schemeClr val="tx1"/>
                          </a:solidFill>
                          <a:effectLst/>
                          <a:latin typeface="+mn-lt"/>
                          <a:ea typeface="+mn-ea"/>
                          <a:cs typeface="+mn-cs"/>
                        </a:rPr>
                        <a:t>Samooh</a:t>
                      </a:r>
                      <a:r>
                        <a:rPr lang="es-ES" sz="2000" kern="1200" dirty="0">
                          <a:solidFill>
                            <a:schemeClr val="tx1"/>
                          </a:solidFill>
                          <a:effectLst/>
                          <a:latin typeface="+mn-lt"/>
                          <a:ea typeface="+mn-ea"/>
                          <a:cs typeface="+mn-cs"/>
                        </a:rPr>
                        <a:t>.</a:t>
                      </a: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3769792935"/>
                  </a:ext>
                </a:extLst>
              </a:tr>
            </a:tbl>
          </a:graphicData>
        </a:graphic>
      </p:graphicFrame>
    </p:spTree>
    <p:extLst>
      <p:ext uri="{BB962C8B-B14F-4D97-AF65-F5344CB8AC3E}">
        <p14:creationId xmlns:p14="http://schemas.microsoft.com/office/powerpoint/2010/main" val="1199028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CDE8-7429-43BE-A268-C1374D89EE54}"/>
              </a:ext>
            </a:extLst>
          </p:cNvPr>
          <p:cNvSpPr>
            <a:spLocks noGrp="1"/>
          </p:cNvSpPr>
          <p:nvPr>
            <p:ph type="title"/>
          </p:nvPr>
        </p:nvSpPr>
        <p:spPr>
          <a:xfrm>
            <a:off x="410953" y="506412"/>
            <a:ext cx="10807173" cy="407988"/>
          </a:xfrm>
        </p:spPr>
        <p:txBody>
          <a:bodyPr>
            <a:noAutofit/>
          </a:bodyPr>
          <a:lstStyle/>
          <a:p>
            <a:r>
              <a:rPr lang="en-GB" dirty="0"/>
              <a:t>5. </a:t>
            </a:r>
            <a:r>
              <a:rPr lang="ca-ES" dirty="0"/>
              <a:t>Dirigir les reunions del grup de suport entre iguals </a:t>
            </a:r>
            <a:r>
              <a:rPr lang="es-ES" dirty="0"/>
              <a:t>- 20</a:t>
            </a:r>
            <a:endParaRPr lang="x-none" dirty="0"/>
          </a:p>
        </p:txBody>
      </p:sp>
      <p:graphicFrame>
        <p:nvGraphicFramePr>
          <p:cNvPr id="4" name="Content Placeholder 3">
            <a:extLst>
              <a:ext uri="{FF2B5EF4-FFF2-40B4-BE49-F238E27FC236}">
                <a16:creationId xmlns:a16="http://schemas.microsoft.com/office/drawing/2014/main" id="{69A2DEDE-CE6D-2142-8B9F-8E5BA4A6BD12}"/>
              </a:ext>
            </a:extLst>
          </p:cNvPr>
          <p:cNvGraphicFramePr>
            <a:graphicFrameLocks/>
          </p:cNvGraphicFramePr>
          <p:nvPr>
            <p:extLst>
              <p:ext uri="{D42A27DB-BD31-4B8C-83A1-F6EECF244321}">
                <p14:modId xmlns:p14="http://schemas.microsoft.com/office/powerpoint/2010/main" val="657527704"/>
              </p:ext>
            </p:extLst>
          </p:nvPr>
        </p:nvGraphicFramePr>
        <p:xfrm>
          <a:off x="528714" y="1329226"/>
          <a:ext cx="11174413" cy="2838737"/>
        </p:xfrm>
        <a:graphic>
          <a:graphicData uri="http://schemas.openxmlformats.org/drawingml/2006/table">
            <a:tbl>
              <a:tblPr firstRow="1" firstCol="1" bandRow="1"/>
              <a:tblGrid>
                <a:gridCol w="11174413">
                  <a:extLst>
                    <a:ext uri="{9D8B030D-6E8A-4147-A177-3AD203B41FA5}">
                      <a16:colId xmlns:a16="http://schemas.microsoft.com/office/drawing/2014/main" val="843031640"/>
                    </a:ext>
                  </a:extLst>
                </a:gridCol>
              </a:tblGrid>
              <a:tr h="2838737">
                <a:tc>
                  <a:txBody>
                    <a:bodyPr/>
                    <a:lstStyle/>
                    <a:p>
                      <a:pPr algn="just"/>
                      <a:r>
                        <a:rPr lang="ca-ES" sz="2000" b="1" kern="1200" dirty="0">
                          <a:solidFill>
                            <a:schemeClr val="tx1"/>
                          </a:solidFill>
                          <a:effectLst/>
                          <a:latin typeface="+mn-lt"/>
                          <a:ea typeface="+mn-ea"/>
                          <a:cs typeface="+mn-cs"/>
                        </a:rPr>
                        <a:t>Quines eren les mancances i limitacions de </a:t>
                      </a:r>
                      <a:r>
                        <a:rPr lang="ca-ES" sz="2000" b="1" kern="1200" dirty="0" err="1">
                          <a:solidFill>
                            <a:schemeClr val="tx1"/>
                          </a:solidFill>
                          <a:effectLst/>
                          <a:latin typeface="+mn-lt"/>
                          <a:ea typeface="+mn-ea"/>
                          <a:cs typeface="+mn-cs"/>
                        </a:rPr>
                        <a:t>Sihaya</a:t>
                      </a:r>
                      <a:r>
                        <a:rPr lang="ca-ES" sz="2000" b="1" kern="1200" dirty="0">
                          <a:solidFill>
                            <a:schemeClr val="tx1"/>
                          </a:solidFill>
                          <a:effectLst/>
                          <a:latin typeface="+mn-lt"/>
                          <a:ea typeface="+mn-ea"/>
                          <a:cs typeface="+mn-cs"/>
                        </a:rPr>
                        <a:t>?</a:t>
                      </a:r>
                    </a:p>
                    <a:p>
                      <a:pPr algn="just"/>
                      <a:endParaRPr lang="es-ES" sz="2000" kern="1200" dirty="0">
                        <a:solidFill>
                          <a:schemeClr val="tx1"/>
                        </a:solidFill>
                        <a:effectLst/>
                        <a:latin typeface="+mn-lt"/>
                        <a:ea typeface="+mn-ea"/>
                        <a:cs typeface="+mn-cs"/>
                      </a:endParaRPr>
                    </a:p>
                    <a:p>
                      <a:pPr algn="just"/>
                      <a:r>
                        <a:rPr lang="ca-ES" sz="2000" kern="1200" dirty="0">
                          <a:solidFill>
                            <a:schemeClr val="tx1"/>
                          </a:solidFill>
                          <a:effectLst/>
                          <a:latin typeface="+mn-lt"/>
                          <a:ea typeface="+mn-ea"/>
                          <a:cs typeface="+mn-cs"/>
                        </a:rPr>
                        <a:t>Hi havia una certa falta d’estructura i metodologia al grup, que depenia del sentit comú col·lectiu dels seus membres, de la varietat d’experiències personals i d’escoltar i compartir. El grup va haver de fer front a diversos problemes. A més, limitar-se a escoltar les històries dels altres no bastava per superar determinats problemes que alguns membres concrets del grup afrontaven. Molts hi arribaven amb moltes esperances però no n’obtenien l’ajuda que esperaven i alguns no van continuar podent assistint-hi per diversos motius. Moltes dones patien obstacles específics per accedir al grup, en comparació amb els homes, que tenien més mobilitat tant en termes físics com socials.</a:t>
                      </a:r>
                      <a:endParaRPr lang="es-ES" sz="2000" kern="1200" dirty="0">
                        <a:solidFill>
                          <a:schemeClr val="tx1"/>
                        </a:solidFill>
                        <a:effectLst/>
                        <a:latin typeface="+mn-lt"/>
                        <a:ea typeface="+mn-ea"/>
                        <a:cs typeface="+mn-cs"/>
                      </a:endParaRP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3769792935"/>
                  </a:ext>
                </a:extLst>
              </a:tr>
            </a:tbl>
          </a:graphicData>
        </a:graphic>
      </p:graphicFrame>
    </p:spTree>
    <p:extLst>
      <p:ext uri="{BB962C8B-B14F-4D97-AF65-F5344CB8AC3E}">
        <p14:creationId xmlns:p14="http://schemas.microsoft.com/office/powerpoint/2010/main" val="1921401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CDE8-7429-43BE-A268-C1374D89EE54}"/>
              </a:ext>
            </a:extLst>
          </p:cNvPr>
          <p:cNvSpPr>
            <a:spLocks noGrp="1"/>
          </p:cNvSpPr>
          <p:nvPr>
            <p:ph type="title"/>
          </p:nvPr>
        </p:nvSpPr>
        <p:spPr>
          <a:xfrm>
            <a:off x="410953" y="506412"/>
            <a:ext cx="10807173" cy="407988"/>
          </a:xfrm>
        </p:spPr>
        <p:txBody>
          <a:bodyPr>
            <a:noAutofit/>
          </a:bodyPr>
          <a:lstStyle/>
          <a:p>
            <a:r>
              <a:rPr lang="en-GB" dirty="0"/>
              <a:t>5. </a:t>
            </a:r>
            <a:r>
              <a:rPr lang="ca-ES" dirty="0"/>
              <a:t>Dirigir les reunions del grup de suport entre iguals </a:t>
            </a:r>
            <a:r>
              <a:rPr lang="es-ES" dirty="0"/>
              <a:t>- 21</a:t>
            </a:r>
            <a:endParaRPr lang="x-none" dirty="0"/>
          </a:p>
        </p:txBody>
      </p:sp>
      <p:graphicFrame>
        <p:nvGraphicFramePr>
          <p:cNvPr id="4" name="Content Placeholder 3">
            <a:extLst>
              <a:ext uri="{FF2B5EF4-FFF2-40B4-BE49-F238E27FC236}">
                <a16:creationId xmlns:a16="http://schemas.microsoft.com/office/drawing/2014/main" id="{69A2DEDE-CE6D-2142-8B9F-8E5BA4A6BD12}"/>
              </a:ext>
            </a:extLst>
          </p:cNvPr>
          <p:cNvGraphicFramePr>
            <a:graphicFrameLocks/>
          </p:cNvGraphicFramePr>
          <p:nvPr>
            <p:extLst>
              <p:ext uri="{D42A27DB-BD31-4B8C-83A1-F6EECF244321}">
                <p14:modId xmlns:p14="http://schemas.microsoft.com/office/powerpoint/2010/main" val="2971566053"/>
              </p:ext>
            </p:extLst>
          </p:nvPr>
        </p:nvGraphicFramePr>
        <p:xfrm>
          <a:off x="506412" y="1260771"/>
          <a:ext cx="11174413" cy="4012163"/>
        </p:xfrm>
        <a:graphic>
          <a:graphicData uri="http://schemas.openxmlformats.org/drawingml/2006/table">
            <a:tbl>
              <a:tblPr firstRow="1" firstCol="1" bandRow="1"/>
              <a:tblGrid>
                <a:gridCol w="11174413">
                  <a:extLst>
                    <a:ext uri="{9D8B030D-6E8A-4147-A177-3AD203B41FA5}">
                      <a16:colId xmlns:a16="http://schemas.microsoft.com/office/drawing/2014/main" val="843031640"/>
                    </a:ext>
                  </a:extLst>
                </a:gridCol>
              </a:tblGrid>
              <a:tr h="4012163">
                <a:tc>
                  <a:txBody>
                    <a:bodyPr/>
                    <a:lstStyle/>
                    <a:p>
                      <a:pPr algn="just"/>
                      <a:r>
                        <a:rPr lang="ca-ES" sz="2000" b="1" kern="1200" dirty="0">
                          <a:solidFill>
                            <a:schemeClr val="tx1"/>
                          </a:solidFill>
                          <a:effectLst/>
                          <a:latin typeface="+mn-lt"/>
                          <a:ea typeface="+mn-ea"/>
                          <a:cs typeface="+mn-cs"/>
                        </a:rPr>
                        <a:t>Per què es van acabar les reunions de </a:t>
                      </a:r>
                      <a:r>
                        <a:rPr lang="ca-ES" sz="2000" b="1" kern="1200" dirty="0" err="1">
                          <a:solidFill>
                            <a:schemeClr val="tx1"/>
                          </a:solidFill>
                          <a:effectLst/>
                          <a:latin typeface="+mn-lt"/>
                          <a:ea typeface="+mn-ea"/>
                          <a:cs typeface="+mn-cs"/>
                        </a:rPr>
                        <a:t>Sihaya</a:t>
                      </a:r>
                      <a:r>
                        <a:rPr lang="ca-ES" sz="2000" b="1" kern="1200" dirty="0">
                          <a:solidFill>
                            <a:schemeClr val="tx1"/>
                          </a:solidFill>
                          <a:effectLst/>
                          <a:latin typeface="+mn-lt"/>
                          <a:ea typeface="+mn-ea"/>
                          <a:cs typeface="+mn-cs"/>
                        </a:rPr>
                        <a:t> </a:t>
                      </a:r>
                      <a:r>
                        <a:rPr lang="ca-ES" sz="2000" b="1" kern="1200" dirty="0" err="1">
                          <a:solidFill>
                            <a:schemeClr val="tx1"/>
                          </a:solidFill>
                          <a:effectLst/>
                          <a:latin typeface="+mn-lt"/>
                          <a:ea typeface="+mn-ea"/>
                          <a:cs typeface="+mn-cs"/>
                        </a:rPr>
                        <a:t>Samooh</a:t>
                      </a:r>
                      <a:r>
                        <a:rPr lang="es-ES" sz="2000" b="1" kern="1200" dirty="0">
                          <a:solidFill>
                            <a:schemeClr val="tx1"/>
                          </a:solidFill>
                          <a:effectLst/>
                          <a:latin typeface="+mn-lt"/>
                          <a:ea typeface="+mn-ea"/>
                          <a:cs typeface="+mn-cs"/>
                        </a:rPr>
                        <a:t>?</a:t>
                      </a:r>
                      <a:endParaRPr lang="es-ES" sz="2000" kern="1200" dirty="0">
                        <a:solidFill>
                          <a:schemeClr val="tx1"/>
                        </a:solidFill>
                        <a:effectLst/>
                        <a:latin typeface="+mn-lt"/>
                        <a:ea typeface="+mn-ea"/>
                        <a:cs typeface="+mn-cs"/>
                      </a:endParaRPr>
                    </a:p>
                    <a:p>
                      <a:pPr algn="just"/>
                      <a:r>
                        <a:rPr lang="es-ES" sz="2000" kern="1200" dirty="0">
                          <a:solidFill>
                            <a:schemeClr val="tx1"/>
                          </a:solidFill>
                          <a:effectLst/>
                          <a:latin typeface="+mn-lt"/>
                          <a:ea typeface="+mn-ea"/>
                          <a:cs typeface="+mn-cs"/>
                        </a:rPr>
                        <a:t> </a:t>
                      </a:r>
                    </a:p>
                    <a:p>
                      <a:pPr algn="just"/>
                      <a:r>
                        <a:rPr lang="ca-ES" sz="2000" kern="1200" dirty="0">
                          <a:solidFill>
                            <a:schemeClr val="tx1"/>
                          </a:solidFill>
                          <a:effectLst/>
                          <a:latin typeface="+mn-lt"/>
                          <a:ea typeface="+mn-ea"/>
                          <a:cs typeface="+mn-cs"/>
                        </a:rPr>
                        <a:t>Diversos membres que mantenien el grup cohesionat es van traslladar a altres zones o van canviar de feina. Un membre va optar per posar en marxa una iniciativa de suport i autoajuda a la salut mental més àmplia. El grup </a:t>
                      </a:r>
                      <a:r>
                        <a:rPr lang="ca-ES" sz="2000" kern="1200" dirty="0" err="1">
                          <a:solidFill>
                            <a:schemeClr val="tx1"/>
                          </a:solidFill>
                          <a:effectLst/>
                          <a:latin typeface="+mn-lt"/>
                          <a:ea typeface="+mn-ea"/>
                          <a:cs typeface="+mn-cs"/>
                        </a:rPr>
                        <a:t>Sihaya</a:t>
                      </a:r>
                      <a:r>
                        <a:rPr lang="ca-ES" sz="2000" kern="1200" dirty="0">
                          <a:solidFill>
                            <a:schemeClr val="tx1"/>
                          </a:solidFill>
                          <a:effectLst/>
                          <a:latin typeface="+mn-lt"/>
                          <a:ea typeface="+mn-ea"/>
                          <a:cs typeface="+mn-cs"/>
                        </a:rPr>
                        <a:t> </a:t>
                      </a:r>
                      <a:r>
                        <a:rPr lang="ca-ES" sz="2000" kern="1200" dirty="0" err="1">
                          <a:solidFill>
                            <a:schemeClr val="tx1"/>
                          </a:solidFill>
                          <a:effectLst/>
                          <a:latin typeface="+mn-lt"/>
                          <a:ea typeface="+mn-ea"/>
                          <a:cs typeface="+mn-cs"/>
                        </a:rPr>
                        <a:t>Samooh</a:t>
                      </a:r>
                      <a:r>
                        <a:rPr lang="ca-ES" sz="2000" kern="1200" dirty="0">
                          <a:solidFill>
                            <a:schemeClr val="tx1"/>
                          </a:solidFill>
                          <a:effectLst/>
                          <a:latin typeface="+mn-lt"/>
                          <a:ea typeface="+mn-ea"/>
                          <a:cs typeface="+mn-cs"/>
                        </a:rPr>
                        <a:t> va perdre membres al llarg del temps. (…) Un membre es va casar i el va abandonar, una altra va canalitzar les seves energies envers un programa de formació en salut per a dones i una altra va iniciar una llarga lluita contra el càncer. El grup va continuar reunint-se durant dos anys més, si bé cada cop era menys nombrós. </a:t>
                      </a:r>
                      <a:endParaRPr lang="es-ES" sz="2000" kern="1200" dirty="0">
                        <a:solidFill>
                          <a:schemeClr val="tx1"/>
                        </a:solidFill>
                        <a:effectLst/>
                        <a:latin typeface="+mn-lt"/>
                        <a:ea typeface="+mn-ea"/>
                        <a:cs typeface="+mn-cs"/>
                      </a:endParaRPr>
                    </a:p>
                    <a:p>
                      <a:pPr algn="just"/>
                      <a:r>
                        <a:rPr lang="ca-ES" sz="2000" kern="1200" dirty="0">
                          <a:solidFill>
                            <a:schemeClr val="tx1"/>
                          </a:solidFill>
                          <a:effectLst/>
                          <a:latin typeface="+mn-lt"/>
                          <a:ea typeface="+mn-ea"/>
                          <a:cs typeface="+mn-cs"/>
                        </a:rPr>
                        <a:t> </a:t>
                      </a:r>
                      <a:endParaRPr lang="es-ES" sz="2000" kern="1200" dirty="0">
                        <a:solidFill>
                          <a:schemeClr val="tx1"/>
                        </a:solidFill>
                        <a:effectLst/>
                        <a:latin typeface="+mn-lt"/>
                        <a:ea typeface="+mn-ea"/>
                        <a:cs typeface="+mn-cs"/>
                      </a:endParaRPr>
                    </a:p>
                    <a:p>
                      <a:pPr algn="just"/>
                      <a:r>
                        <a:rPr lang="ca-ES" sz="2000" kern="1200" dirty="0">
                          <a:solidFill>
                            <a:schemeClr val="tx1"/>
                          </a:solidFill>
                          <a:effectLst/>
                          <a:latin typeface="+mn-lt"/>
                          <a:ea typeface="+mn-ea"/>
                          <a:cs typeface="+mn-cs"/>
                        </a:rPr>
                        <a:t>Tanmateix, diversos membres de l’antic grup </a:t>
                      </a:r>
                      <a:r>
                        <a:rPr lang="ca-ES" sz="2000" kern="1200" dirty="0" err="1">
                          <a:solidFill>
                            <a:schemeClr val="tx1"/>
                          </a:solidFill>
                          <a:effectLst/>
                          <a:latin typeface="+mn-lt"/>
                          <a:ea typeface="+mn-ea"/>
                          <a:cs typeface="+mn-cs"/>
                        </a:rPr>
                        <a:t>Sihaya</a:t>
                      </a:r>
                      <a:r>
                        <a:rPr lang="ca-ES" sz="2000" kern="1200" dirty="0">
                          <a:solidFill>
                            <a:schemeClr val="tx1"/>
                          </a:solidFill>
                          <a:effectLst/>
                          <a:latin typeface="+mn-lt"/>
                          <a:ea typeface="+mn-ea"/>
                          <a:cs typeface="+mn-cs"/>
                        </a:rPr>
                        <a:t> segueixen reunint-se esporàdicament o es mantenen en contacte telefònicament. (…) Han indicat que troben a faltar l’espai sensible i protegit que van crear i que esperen que algun dia es recreï, no en un únic lloc, sinó a llocs diversos, on molts altres supervivents poden necessitar un grup com </a:t>
                      </a:r>
                      <a:r>
                        <a:rPr lang="ca-ES" sz="2000" kern="1200" dirty="0" err="1">
                          <a:solidFill>
                            <a:schemeClr val="tx1"/>
                          </a:solidFill>
                          <a:effectLst/>
                          <a:latin typeface="+mn-lt"/>
                          <a:ea typeface="+mn-ea"/>
                          <a:cs typeface="+mn-cs"/>
                        </a:rPr>
                        <a:t>Sihaya</a:t>
                      </a:r>
                      <a:r>
                        <a:rPr lang="ca-ES" sz="2000" kern="1200" dirty="0">
                          <a:solidFill>
                            <a:schemeClr val="tx1"/>
                          </a:solidFill>
                          <a:effectLst/>
                          <a:latin typeface="+mn-lt"/>
                          <a:ea typeface="+mn-ea"/>
                          <a:cs typeface="+mn-cs"/>
                        </a:rPr>
                        <a:t> </a:t>
                      </a:r>
                      <a:r>
                        <a:rPr lang="ca-ES" sz="2000" kern="1200" dirty="0" err="1">
                          <a:solidFill>
                            <a:schemeClr val="tx1"/>
                          </a:solidFill>
                          <a:effectLst/>
                          <a:latin typeface="+mn-lt"/>
                          <a:ea typeface="+mn-ea"/>
                          <a:cs typeface="+mn-cs"/>
                        </a:rPr>
                        <a:t>Samooh</a:t>
                      </a:r>
                      <a:r>
                        <a:rPr lang="es-ES" sz="2000" kern="1200" dirty="0">
                          <a:solidFill>
                            <a:schemeClr val="tx1"/>
                          </a:solidFill>
                          <a:effectLst/>
                          <a:latin typeface="+mn-lt"/>
                          <a:ea typeface="+mn-ea"/>
                          <a:cs typeface="+mn-cs"/>
                        </a:rPr>
                        <a:t>. </a:t>
                      </a: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3769792935"/>
                  </a:ext>
                </a:extLst>
              </a:tr>
            </a:tbl>
          </a:graphicData>
        </a:graphic>
      </p:graphicFrame>
    </p:spTree>
    <p:extLst>
      <p:ext uri="{BB962C8B-B14F-4D97-AF65-F5344CB8AC3E}">
        <p14:creationId xmlns:p14="http://schemas.microsoft.com/office/powerpoint/2010/main" val="28938955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CDE8-7429-43BE-A268-C1374D89EE54}"/>
              </a:ext>
            </a:extLst>
          </p:cNvPr>
          <p:cNvSpPr>
            <a:spLocks noGrp="1"/>
          </p:cNvSpPr>
          <p:nvPr>
            <p:ph type="title"/>
          </p:nvPr>
        </p:nvSpPr>
        <p:spPr>
          <a:xfrm>
            <a:off x="410953" y="506412"/>
            <a:ext cx="10807173" cy="407988"/>
          </a:xfrm>
        </p:spPr>
        <p:txBody>
          <a:bodyPr>
            <a:noAutofit/>
          </a:bodyPr>
          <a:lstStyle/>
          <a:p>
            <a:r>
              <a:rPr lang="en-GB" dirty="0"/>
              <a:t>5. </a:t>
            </a:r>
            <a:r>
              <a:rPr lang="ca-ES" dirty="0"/>
              <a:t>Dirigir les reunions del grup de suport entre iguals </a:t>
            </a:r>
            <a:r>
              <a:rPr lang="es-ES" dirty="0"/>
              <a:t>- 22</a:t>
            </a:r>
            <a:endParaRPr lang="x-none" dirty="0"/>
          </a:p>
        </p:txBody>
      </p:sp>
      <p:graphicFrame>
        <p:nvGraphicFramePr>
          <p:cNvPr id="4" name="Content Placeholder 3">
            <a:extLst>
              <a:ext uri="{FF2B5EF4-FFF2-40B4-BE49-F238E27FC236}">
                <a16:creationId xmlns:a16="http://schemas.microsoft.com/office/drawing/2014/main" id="{69A2DEDE-CE6D-2142-8B9F-8E5BA4A6BD12}"/>
              </a:ext>
            </a:extLst>
          </p:cNvPr>
          <p:cNvGraphicFramePr>
            <a:graphicFrameLocks/>
          </p:cNvGraphicFramePr>
          <p:nvPr>
            <p:extLst>
              <p:ext uri="{D42A27DB-BD31-4B8C-83A1-F6EECF244321}">
                <p14:modId xmlns:p14="http://schemas.microsoft.com/office/powerpoint/2010/main" val="2199653955"/>
              </p:ext>
            </p:extLst>
          </p:nvPr>
        </p:nvGraphicFramePr>
        <p:xfrm>
          <a:off x="506412" y="1260772"/>
          <a:ext cx="11174413" cy="3481350"/>
        </p:xfrm>
        <a:graphic>
          <a:graphicData uri="http://schemas.openxmlformats.org/drawingml/2006/table">
            <a:tbl>
              <a:tblPr firstRow="1" firstCol="1" bandRow="1"/>
              <a:tblGrid>
                <a:gridCol w="11174413">
                  <a:extLst>
                    <a:ext uri="{9D8B030D-6E8A-4147-A177-3AD203B41FA5}">
                      <a16:colId xmlns:a16="http://schemas.microsoft.com/office/drawing/2014/main" val="843031640"/>
                    </a:ext>
                  </a:extLst>
                </a:gridCol>
              </a:tblGrid>
              <a:tr h="3481350">
                <a:tc>
                  <a:txBody>
                    <a:bodyPr/>
                    <a:lstStyle/>
                    <a:p>
                      <a:pPr algn="just"/>
                      <a:r>
                        <a:rPr lang="ca-ES" sz="2000" b="1" kern="1200" dirty="0">
                          <a:solidFill>
                            <a:schemeClr val="tx1"/>
                          </a:solidFill>
                          <a:effectLst/>
                          <a:latin typeface="+mn-lt"/>
                          <a:ea typeface="+mn-ea"/>
                          <a:cs typeface="+mn-cs"/>
                        </a:rPr>
                        <a:t>Quina rellevància té l’experiència de set anys de </a:t>
                      </a:r>
                      <a:r>
                        <a:rPr lang="ca-ES" sz="2000" b="1" kern="1200" dirty="0" err="1">
                          <a:solidFill>
                            <a:schemeClr val="tx1"/>
                          </a:solidFill>
                          <a:effectLst/>
                          <a:latin typeface="+mn-lt"/>
                          <a:ea typeface="+mn-ea"/>
                          <a:cs typeface="+mn-cs"/>
                        </a:rPr>
                        <a:t>Sihaya</a:t>
                      </a:r>
                      <a:r>
                        <a:rPr lang="ca-ES" sz="2000" b="1" kern="1200" dirty="0">
                          <a:solidFill>
                            <a:schemeClr val="tx1"/>
                          </a:solidFill>
                          <a:effectLst/>
                          <a:latin typeface="+mn-lt"/>
                          <a:ea typeface="+mn-ea"/>
                          <a:cs typeface="+mn-cs"/>
                        </a:rPr>
                        <a:t> </a:t>
                      </a:r>
                      <a:r>
                        <a:rPr lang="ca-ES" sz="2000" b="1" kern="1200" dirty="0" err="1">
                          <a:solidFill>
                            <a:schemeClr val="tx1"/>
                          </a:solidFill>
                          <a:effectLst/>
                          <a:latin typeface="+mn-lt"/>
                          <a:ea typeface="+mn-ea"/>
                          <a:cs typeface="+mn-cs"/>
                        </a:rPr>
                        <a:t>Samooh</a:t>
                      </a:r>
                      <a:r>
                        <a:rPr lang="es-ES" sz="2000" b="1" kern="1200" dirty="0">
                          <a:solidFill>
                            <a:schemeClr val="tx1"/>
                          </a:solidFill>
                          <a:effectLst/>
                          <a:latin typeface="+mn-lt"/>
                          <a:ea typeface="+mn-ea"/>
                          <a:cs typeface="+mn-cs"/>
                        </a:rPr>
                        <a:t>?</a:t>
                      </a:r>
                      <a:endParaRPr lang="es-ES" sz="2000" kern="1200" dirty="0">
                        <a:solidFill>
                          <a:schemeClr val="tx1"/>
                        </a:solidFill>
                        <a:effectLst/>
                        <a:latin typeface="+mn-lt"/>
                        <a:ea typeface="+mn-ea"/>
                        <a:cs typeface="+mn-cs"/>
                      </a:endParaRPr>
                    </a:p>
                    <a:p>
                      <a:pPr algn="just"/>
                      <a:r>
                        <a:rPr lang="es-ES" sz="2000" kern="1200" dirty="0">
                          <a:solidFill>
                            <a:schemeClr val="tx1"/>
                          </a:solidFill>
                          <a:effectLst/>
                          <a:latin typeface="+mn-lt"/>
                          <a:ea typeface="+mn-ea"/>
                          <a:cs typeface="+mn-cs"/>
                        </a:rPr>
                        <a:t> </a:t>
                      </a:r>
                    </a:p>
                    <a:p>
                      <a:pPr algn="just"/>
                      <a:r>
                        <a:rPr lang="ca-ES" sz="2000" kern="1200" dirty="0">
                          <a:solidFill>
                            <a:schemeClr val="tx1"/>
                          </a:solidFill>
                          <a:effectLst/>
                          <a:latin typeface="+mn-lt"/>
                          <a:ea typeface="+mn-ea"/>
                          <a:cs typeface="+mn-cs"/>
                        </a:rPr>
                        <a:t>Va ser el primer grup de suport d’ajuda mútua per a la salut mental organitzat a Pune i un pioner a l’Índia. Va demostrar que es podia crear un espai social segur que podia mantenir a ratlla l’estigma i l’opressió de la societat. El grup tenia la idea de crear molts espais d’aquesta índole en el futur, els quals, en tenir un volum superior, poguessin tenir algun paper en construir una societat millor.</a:t>
                      </a:r>
                      <a:endParaRPr lang="es-ES" sz="2000" kern="1200" dirty="0">
                        <a:solidFill>
                          <a:schemeClr val="tx1"/>
                        </a:solidFill>
                        <a:effectLst/>
                        <a:latin typeface="+mn-lt"/>
                        <a:ea typeface="+mn-ea"/>
                        <a:cs typeface="+mn-cs"/>
                      </a:endParaRPr>
                    </a:p>
                    <a:p>
                      <a:pPr algn="just"/>
                      <a:r>
                        <a:rPr lang="ca-ES" sz="2000" kern="1200" dirty="0">
                          <a:solidFill>
                            <a:schemeClr val="tx1"/>
                          </a:solidFill>
                          <a:effectLst/>
                          <a:latin typeface="+mn-lt"/>
                          <a:ea typeface="+mn-ea"/>
                          <a:cs typeface="+mn-cs"/>
                        </a:rPr>
                        <a:t> </a:t>
                      </a:r>
                      <a:endParaRPr lang="es-ES" sz="2000" kern="1200" dirty="0">
                        <a:solidFill>
                          <a:schemeClr val="tx1"/>
                        </a:solidFill>
                        <a:effectLst/>
                        <a:latin typeface="+mn-lt"/>
                        <a:ea typeface="+mn-ea"/>
                        <a:cs typeface="+mn-cs"/>
                      </a:endParaRPr>
                    </a:p>
                    <a:p>
                      <a:pPr algn="just"/>
                      <a:r>
                        <a:rPr lang="ca-ES" sz="2000" kern="1200" dirty="0" err="1">
                          <a:solidFill>
                            <a:schemeClr val="tx1"/>
                          </a:solidFill>
                          <a:effectLst/>
                          <a:latin typeface="+mn-lt"/>
                          <a:ea typeface="+mn-ea"/>
                          <a:cs typeface="+mn-cs"/>
                        </a:rPr>
                        <a:t>Sihaya</a:t>
                      </a:r>
                      <a:r>
                        <a:rPr lang="ca-ES" sz="2000" kern="1200" dirty="0">
                          <a:solidFill>
                            <a:schemeClr val="tx1"/>
                          </a:solidFill>
                          <a:effectLst/>
                          <a:latin typeface="+mn-lt"/>
                          <a:ea typeface="+mn-ea"/>
                          <a:cs typeface="+mn-cs"/>
                        </a:rPr>
                        <a:t> </a:t>
                      </a:r>
                      <a:r>
                        <a:rPr lang="ca-ES" sz="2000" kern="1200" dirty="0" err="1">
                          <a:solidFill>
                            <a:schemeClr val="tx1"/>
                          </a:solidFill>
                          <a:effectLst/>
                          <a:latin typeface="+mn-lt"/>
                          <a:ea typeface="+mn-ea"/>
                          <a:cs typeface="+mn-cs"/>
                        </a:rPr>
                        <a:t>Samooh</a:t>
                      </a:r>
                      <a:r>
                        <a:rPr lang="ca-ES" sz="2000" kern="1200" dirty="0">
                          <a:solidFill>
                            <a:schemeClr val="tx1"/>
                          </a:solidFill>
                          <a:effectLst/>
                          <a:latin typeface="+mn-lt"/>
                          <a:ea typeface="+mn-ea"/>
                          <a:cs typeface="+mn-cs"/>
                        </a:rPr>
                        <a:t> també il·lustra que un grup de suport entre iguals pot canviar i adaptar-se a les necessitats dels seus membres amb el temps, i que no s’ha de reunir indefinidament per ser fructífer. A </a:t>
                      </a:r>
                      <a:r>
                        <a:rPr lang="ca-ES" sz="2000" kern="1200" dirty="0" err="1">
                          <a:solidFill>
                            <a:schemeClr val="tx1"/>
                          </a:solidFill>
                          <a:effectLst/>
                          <a:latin typeface="+mn-lt"/>
                          <a:ea typeface="+mn-ea"/>
                          <a:cs typeface="+mn-cs"/>
                        </a:rPr>
                        <a:t>Sihaya</a:t>
                      </a:r>
                      <a:r>
                        <a:rPr lang="ca-ES" sz="2000" kern="1200" dirty="0">
                          <a:solidFill>
                            <a:schemeClr val="tx1"/>
                          </a:solidFill>
                          <a:effectLst/>
                          <a:latin typeface="+mn-lt"/>
                          <a:ea typeface="+mn-ea"/>
                          <a:cs typeface="+mn-cs"/>
                        </a:rPr>
                        <a:t> </a:t>
                      </a:r>
                      <a:r>
                        <a:rPr lang="ca-ES" sz="2000" kern="1200" dirty="0" err="1">
                          <a:solidFill>
                            <a:schemeClr val="tx1"/>
                          </a:solidFill>
                          <a:effectLst/>
                          <a:latin typeface="+mn-lt"/>
                          <a:ea typeface="+mn-ea"/>
                          <a:cs typeface="+mn-cs"/>
                        </a:rPr>
                        <a:t>Samooh</a:t>
                      </a:r>
                      <a:r>
                        <a:rPr lang="ca-ES" sz="2000" kern="1200" dirty="0">
                          <a:solidFill>
                            <a:schemeClr val="tx1"/>
                          </a:solidFill>
                          <a:effectLst/>
                          <a:latin typeface="+mn-lt"/>
                          <a:ea typeface="+mn-ea"/>
                          <a:cs typeface="+mn-cs"/>
                        </a:rPr>
                        <a:t>, els membres es van donar suport els uns als altres i van crear un espai on podien escoltar i compartir experiències</a:t>
                      </a:r>
                      <a:r>
                        <a:rPr lang="es-ES" sz="2000" kern="1200" dirty="0">
                          <a:solidFill>
                            <a:schemeClr val="tx1"/>
                          </a:solidFill>
                          <a:effectLst/>
                          <a:latin typeface="+mn-lt"/>
                          <a:ea typeface="+mn-ea"/>
                          <a:cs typeface="+mn-cs"/>
                        </a:rPr>
                        <a:t>.</a:t>
                      </a: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3769792935"/>
                  </a:ext>
                </a:extLst>
              </a:tr>
            </a:tbl>
          </a:graphicData>
        </a:graphic>
      </p:graphicFrame>
    </p:spTree>
    <p:extLst>
      <p:ext uri="{BB962C8B-B14F-4D97-AF65-F5344CB8AC3E}">
        <p14:creationId xmlns:p14="http://schemas.microsoft.com/office/powerpoint/2010/main" val="2893895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A3BD-1C5C-40C6-A291-1C6B8BFB6929}"/>
              </a:ext>
            </a:extLst>
          </p:cNvPr>
          <p:cNvSpPr>
            <a:spLocks noGrp="1"/>
          </p:cNvSpPr>
          <p:nvPr>
            <p:ph type="title"/>
          </p:nvPr>
        </p:nvSpPr>
        <p:spPr>
          <a:xfrm>
            <a:off x="410953" y="506412"/>
            <a:ext cx="11007895" cy="407988"/>
          </a:xfrm>
        </p:spPr>
        <p:txBody>
          <a:bodyPr>
            <a:noAutofit/>
          </a:bodyPr>
          <a:lstStyle/>
          <a:p>
            <a:r>
              <a:rPr lang="en-GB" dirty="0"/>
              <a:t>5. </a:t>
            </a:r>
            <a:r>
              <a:rPr lang="ca-ES" dirty="0"/>
              <a:t>Dirigir les reunions del grup de suport entre iguals </a:t>
            </a:r>
            <a:r>
              <a:rPr lang="es-ES" dirty="0"/>
              <a:t>- 23</a:t>
            </a:r>
            <a:endParaRPr lang="x-none" dirty="0"/>
          </a:p>
        </p:txBody>
      </p:sp>
      <p:graphicFrame>
        <p:nvGraphicFramePr>
          <p:cNvPr id="7" name="Content Placeholder 3">
            <a:extLst>
              <a:ext uri="{FF2B5EF4-FFF2-40B4-BE49-F238E27FC236}">
                <a16:creationId xmlns:a16="http://schemas.microsoft.com/office/drawing/2014/main" id="{69A2DEDE-CE6D-2142-8B9F-8E5BA4A6BD12}"/>
              </a:ext>
            </a:extLst>
          </p:cNvPr>
          <p:cNvGraphicFramePr>
            <a:graphicFrameLocks/>
          </p:cNvGraphicFramePr>
          <p:nvPr>
            <p:extLst>
              <p:ext uri="{D42A27DB-BD31-4B8C-83A1-F6EECF244321}">
                <p14:modId xmlns:p14="http://schemas.microsoft.com/office/powerpoint/2010/main" val="1643893955"/>
              </p:ext>
            </p:extLst>
          </p:nvPr>
        </p:nvGraphicFramePr>
        <p:xfrm>
          <a:off x="506413" y="1216165"/>
          <a:ext cx="11174413" cy="4267200"/>
        </p:xfrm>
        <a:graphic>
          <a:graphicData uri="http://schemas.openxmlformats.org/drawingml/2006/table">
            <a:tbl>
              <a:tblPr firstRow="1" firstCol="1" bandRow="1"/>
              <a:tblGrid>
                <a:gridCol w="11174413">
                  <a:extLst>
                    <a:ext uri="{9D8B030D-6E8A-4147-A177-3AD203B41FA5}">
                      <a16:colId xmlns:a16="http://schemas.microsoft.com/office/drawing/2014/main" val="843031640"/>
                    </a:ext>
                  </a:extLst>
                </a:gridCol>
              </a:tblGrid>
              <a:tr h="4012163">
                <a:tc>
                  <a:txBody>
                    <a:bodyPr/>
                    <a:lstStyle/>
                    <a:p>
                      <a:pPr marL="0" marR="0" indent="0" algn="just" defTabSz="914400" rtl="0" eaLnBrk="1" fontAlgn="auto" latinLnBrk="0" hangingPunct="1">
                        <a:lnSpc>
                          <a:spcPct val="100000"/>
                        </a:lnSpc>
                        <a:spcBef>
                          <a:spcPts val="0"/>
                        </a:spcBef>
                        <a:spcAft>
                          <a:spcPts val="600"/>
                        </a:spcAft>
                        <a:buClrTx/>
                        <a:buSzTx/>
                        <a:buFontTx/>
                        <a:buNone/>
                        <a:tabLst/>
                        <a:defRPr/>
                      </a:pPr>
                      <a:r>
                        <a:rPr lang="es-ES" sz="2000" b="1" dirty="0" err="1"/>
                        <a:t>Grups</a:t>
                      </a:r>
                      <a:r>
                        <a:rPr lang="es-ES" sz="2000" b="1" dirty="0"/>
                        <a:t> </a:t>
                      </a:r>
                      <a:r>
                        <a:rPr lang="es-ES" sz="2000" b="1" dirty="0" err="1"/>
                        <a:t>d’autogestió</a:t>
                      </a:r>
                      <a:r>
                        <a:rPr lang="es-ES" sz="2000" b="1" dirty="0"/>
                        <a:t> i </a:t>
                      </a:r>
                      <a:r>
                        <a:rPr lang="es-ES" sz="2000" b="1" dirty="0" err="1"/>
                        <a:t>suport</a:t>
                      </a:r>
                      <a:r>
                        <a:rPr lang="es-ES" sz="2000" b="1" dirty="0"/>
                        <a:t> entre </a:t>
                      </a:r>
                      <a:r>
                        <a:rPr lang="es-ES" sz="2000" b="1" dirty="0" err="1"/>
                        <a:t>iguals</a:t>
                      </a:r>
                      <a:r>
                        <a:rPr lang="es-ES" sz="2000" b="1" dirty="0"/>
                        <a:t>, Mental </a:t>
                      </a:r>
                      <a:r>
                        <a:rPr lang="es-ES" sz="2000" b="1" dirty="0" err="1"/>
                        <a:t>Health</a:t>
                      </a:r>
                      <a:r>
                        <a:rPr lang="es-ES" sz="2000" b="1" dirty="0"/>
                        <a:t> </a:t>
                      </a:r>
                      <a:r>
                        <a:rPr lang="es-ES" sz="2000" b="1" dirty="0" err="1"/>
                        <a:t>Foundation</a:t>
                      </a:r>
                      <a:r>
                        <a:rPr lang="es-ES" sz="2000" b="1" dirty="0"/>
                        <a:t>, </a:t>
                      </a:r>
                      <a:r>
                        <a:rPr lang="es-ES" sz="2000" b="1" dirty="0" err="1"/>
                        <a:t>Gal·les</a:t>
                      </a:r>
                      <a:r>
                        <a:rPr lang="es-ES" sz="2000" b="1" dirty="0"/>
                        <a:t>, </a:t>
                      </a:r>
                      <a:r>
                        <a:rPr lang="es-ES" sz="2000" b="1" dirty="0" err="1"/>
                        <a:t>Regne</a:t>
                      </a:r>
                      <a:r>
                        <a:rPr lang="es-ES" sz="2000" b="1" dirty="0"/>
                        <a:t> </a:t>
                      </a:r>
                      <a:r>
                        <a:rPr lang="es-ES" sz="2000" b="1" dirty="0" err="1"/>
                        <a:t>Unit</a:t>
                      </a:r>
                      <a:r>
                        <a:rPr lang="es-ES" sz="2000" b="1" dirty="0"/>
                        <a:t> </a:t>
                      </a:r>
                    </a:p>
                    <a:p>
                      <a:pPr marL="0" marR="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ca-ES" sz="2000" kern="1200" dirty="0">
                          <a:solidFill>
                            <a:schemeClr val="tx1"/>
                          </a:solidFill>
                          <a:effectLst/>
                          <a:latin typeface="+mn-lt"/>
                          <a:ea typeface="+mn-ea"/>
                          <a:cs typeface="+mn-cs"/>
                        </a:rPr>
                        <a:t>La Mental Health Foundation, una organització no governamental del Regne Unit, va elaborar i oferir un programa nacional de grups de suport entre iguals amb el focus posat en l’autogestió a les persones que han fet servir els serveis de salut mental a tot Gal·les</a:t>
                      </a:r>
                      <a:r>
                        <a:rPr lang="en-GB" sz="2000" dirty="0"/>
                        <a:t>. </a:t>
                      </a:r>
                    </a:p>
                    <a:p>
                      <a:pPr marL="0" indent="0" algn="just">
                        <a:spcAft>
                          <a:spcPts val="600"/>
                        </a:spcAft>
                        <a:buFont typeface="Arial" panose="020B0604020202020204" pitchFamily="34" charset="0"/>
                        <a:buNone/>
                      </a:pPr>
                      <a:r>
                        <a:rPr lang="ca-ES" sz="2000" kern="1200" dirty="0">
                          <a:solidFill>
                            <a:schemeClr val="tx1"/>
                          </a:solidFill>
                          <a:effectLst/>
                          <a:latin typeface="+mn-lt"/>
                          <a:ea typeface="+mn-ea"/>
                          <a:cs typeface="+mn-cs"/>
                        </a:rPr>
                        <a:t>La fundació va identificar les característiques d’un bon grup de suport entre iguals, incloïa un qüestionari i dos dies de consulta. El procés va identificar els elements següents</a:t>
                      </a:r>
                      <a:r>
                        <a:rPr lang="en-GB" sz="2000" dirty="0"/>
                        <a:t>:</a:t>
                      </a:r>
                    </a:p>
                    <a:p>
                      <a:pPr marL="285750" lvl="0" indent="-285750" algn="just">
                        <a:spcAft>
                          <a:spcPts val="600"/>
                        </a:spcAft>
                        <a:buFont typeface="Arial" panose="020B0604020202020204" pitchFamily="34" charset="0"/>
                        <a:buChar char="•"/>
                      </a:pPr>
                      <a:r>
                        <a:rPr lang="ca-ES" sz="2000" kern="1200">
                          <a:solidFill>
                            <a:schemeClr val="tx1"/>
                          </a:solidFill>
                          <a:effectLst/>
                          <a:latin typeface="+mn-lt"/>
                          <a:ea typeface="+mn-ea"/>
                          <a:cs typeface="+mn-cs"/>
                        </a:rPr>
                        <a:t>Una (o, idealment, més d’una) persona ha d’assumir la responsabilitat de mantenir el grup actiu</a:t>
                      </a:r>
                      <a:r>
                        <a:rPr lang="en-GB" sz="2000"/>
                        <a:t>. </a:t>
                      </a:r>
                      <a:endParaRPr lang="x-none" sz="2000"/>
                    </a:p>
                    <a:p>
                      <a:pPr marL="285750" lvl="0" indent="-285750" algn="just">
                        <a:spcAft>
                          <a:spcPts val="600"/>
                        </a:spcAft>
                        <a:buFont typeface="Arial" panose="020B0604020202020204" pitchFamily="34" charset="0"/>
                        <a:buChar char="•"/>
                      </a:pPr>
                      <a:r>
                        <a:rPr lang="ca-ES" sz="2000" kern="1200">
                          <a:solidFill>
                            <a:schemeClr val="tx1"/>
                          </a:solidFill>
                          <a:effectLst/>
                          <a:latin typeface="+mn-lt"/>
                          <a:ea typeface="+mn-ea"/>
                          <a:cs typeface="+mn-cs"/>
                        </a:rPr>
                        <a:t>Aquesta o aquestes persones han de sorgir de dins del grup, no de fora</a:t>
                      </a:r>
                      <a:r>
                        <a:rPr lang="en-GB" sz="2000"/>
                        <a:t>. </a:t>
                      </a:r>
                      <a:endParaRPr lang="x-none" sz="2000"/>
                    </a:p>
                    <a:p>
                      <a:pPr marL="285750" lvl="0" indent="-285750" algn="just">
                        <a:spcAft>
                          <a:spcPts val="600"/>
                        </a:spcAft>
                        <a:buFont typeface="Arial" panose="020B0604020202020204" pitchFamily="34" charset="0"/>
                        <a:buChar char="•"/>
                      </a:pPr>
                      <a:r>
                        <a:rPr lang="ca-ES" sz="2000" kern="1200">
                          <a:solidFill>
                            <a:schemeClr val="tx1"/>
                          </a:solidFill>
                          <a:effectLst/>
                          <a:latin typeface="+mn-lt"/>
                          <a:ea typeface="+mn-ea"/>
                          <a:cs typeface="+mn-cs"/>
                        </a:rPr>
                        <a:t>El grup necessita tenir un objectiu clar</a:t>
                      </a:r>
                    </a:p>
                    <a:p>
                      <a:pPr marL="285750" lvl="0" indent="-285750" algn="just">
                        <a:spcAft>
                          <a:spcPts val="600"/>
                        </a:spcAft>
                        <a:buFont typeface="Arial" panose="020B0604020202020204" pitchFamily="34" charset="0"/>
                        <a:buChar char="•"/>
                      </a:pPr>
                      <a:r>
                        <a:rPr lang="ca-ES" sz="2000" kern="1200">
                          <a:solidFill>
                            <a:schemeClr val="tx1"/>
                          </a:solidFill>
                          <a:effectLst/>
                          <a:latin typeface="+mn-lt"/>
                          <a:ea typeface="+mn-ea"/>
                          <a:cs typeface="+mn-cs"/>
                        </a:rPr>
                        <a:t>L’establiment i la revisió d’objectius es considera igual d’important</a:t>
                      </a:r>
                      <a:r>
                        <a:rPr lang="en-GB" sz="2000"/>
                        <a:t>.</a:t>
                      </a:r>
                      <a:endParaRPr lang="x-none" sz="2000"/>
                    </a:p>
                    <a:p>
                      <a:pPr marL="285750" lvl="0" indent="-285750" algn="just">
                        <a:spcAft>
                          <a:spcPts val="600"/>
                        </a:spcAft>
                        <a:buFont typeface="Arial" panose="020B0604020202020204" pitchFamily="34" charset="0"/>
                        <a:buChar char="•"/>
                      </a:pPr>
                      <a:r>
                        <a:rPr lang="ca-ES" sz="2000" kern="1200">
                          <a:solidFill>
                            <a:schemeClr val="tx1"/>
                          </a:solidFill>
                          <a:effectLst/>
                          <a:latin typeface="+mn-lt"/>
                          <a:ea typeface="+mn-ea"/>
                          <a:cs typeface="+mn-cs"/>
                        </a:rPr>
                        <a:t>El grup ha de comptar amb unes normes bàsiques acordades</a:t>
                      </a:r>
                      <a:r>
                        <a:rPr lang="en-GB" sz="2000"/>
                        <a:t>. </a:t>
                      </a:r>
                      <a:endParaRPr lang="x-none" sz="2000"/>
                    </a:p>
                    <a:p>
                      <a:pPr marL="285750" indent="-285750" algn="just">
                        <a:spcAft>
                          <a:spcPts val="600"/>
                        </a:spcAft>
                        <a:buFont typeface="Arial" panose="020B0604020202020204" pitchFamily="34" charset="0"/>
                        <a:buChar char="•"/>
                      </a:pPr>
                      <a:r>
                        <a:rPr lang="ca-ES" sz="2000" kern="1200">
                          <a:solidFill>
                            <a:schemeClr val="tx1"/>
                          </a:solidFill>
                          <a:effectLst/>
                          <a:latin typeface="+mn-lt"/>
                          <a:ea typeface="+mn-ea"/>
                          <a:cs typeface="+mn-cs"/>
                        </a:rPr>
                        <a:t>El grup necessita tenir oportunitats per compartir allò après amb altres grups</a:t>
                      </a:r>
                      <a:r>
                        <a:rPr lang="en-GB" sz="2000"/>
                        <a:t>.</a:t>
                      </a:r>
                      <a:endParaRPr lang="x-none" sz="2000" b="1" dirty="0">
                        <a:effectLst/>
                        <a:latin typeface="+mn-lt"/>
                        <a:ea typeface="SimSun" panose="02010600030101010101" pitchFamily="2" charset="-122"/>
                        <a:cs typeface="Times New Roman" panose="02020603050405020304" pitchFamily="18" charset="0"/>
                      </a:endParaRP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3769792935"/>
                  </a:ext>
                </a:extLst>
              </a:tr>
            </a:tbl>
          </a:graphicData>
        </a:graphic>
      </p:graphicFrame>
    </p:spTree>
    <p:extLst>
      <p:ext uri="{BB962C8B-B14F-4D97-AF65-F5344CB8AC3E}">
        <p14:creationId xmlns:p14="http://schemas.microsoft.com/office/powerpoint/2010/main" val="2485669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CD5AFB7-761B-411D-9E21-C8F4702B1066}"/>
              </a:ext>
            </a:extLst>
          </p:cNvPr>
          <p:cNvGraphicFramePr>
            <a:graphicFrameLocks noGrp="1"/>
          </p:cNvGraphicFramePr>
          <p:nvPr>
            <p:ph sz="quarter" idx="14"/>
            <p:extLst>
              <p:ext uri="{D42A27DB-BD31-4B8C-83A1-F6EECF244321}">
                <p14:modId xmlns:p14="http://schemas.microsoft.com/office/powerpoint/2010/main" val="2311714530"/>
              </p:ext>
            </p:extLst>
          </p:nvPr>
        </p:nvGraphicFramePr>
        <p:xfrm>
          <a:off x="506413" y="1511300"/>
          <a:ext cx="11174413" cy="2444880"/>
        </p:xfrm>
        <a:graphic>
          <a:graphicData uri="http://schemas.openxmlformats.org/drawingml/2006/table">
            <a:tbl>
              <a:tblPr firstRow="1" firstCol="1" bandRow="1"/>
              <a:tblGrid>
                <a:gridCol w="11174413">
                  <a:extLst>
                    <a:ext uri="{9D8B030D-6E8A-4147-A177-3AD203B41FA5}">
                      <a16:colId xmlns:a16="http://schemas.microsoft.com/office/drawing/2014/main" val="107068370"/>
                    </a:ext>
                  </a:extLst>
                </a:gridCol>
              </a:tblGrid>
              <a:tr h="2444880">
                <a:tc>
                  <a:txBody>
                    <a:bodyPr/>
                    <a:lstStyle/>
                    <a:p>
                      <a:pPr algn="just"/>
                      <a:r>
                        <a:rPr lang="ca-ES" sz="2000" b="1" u="none" strike="noStrike" kern="1200" dirty="0">
                          <a:solidFill>
                            <a:schemeClr val="tx1"/>
                          </a:solidFill>
                          <a:effectLst/>
                          <a:latin typeface="+mn-lt"/>
                          <a:ea typeface="+mn-ea"/>
                          <a:cs typeface="+mn-cs"/>
                        </a:rPr>
                        <a:t>Possibles desafiaments a l’hora de desenvolupar grups de suport entre iguals, Uganda</a:t>
                      </a:r>
                      <a:r>
                        <a:rPr lang="ca-ES" sz="2000" b="0" u="none" strike="noStrike" kern="1200" dirty="0">
                          <a:solidFill>
                            <a:schemeClr val="tx1"/>
                          </a:solidFill>
                          <a:effectLst/>
                          <a:latin typeface="+mn-lt"/>
                          <a:ea typeface="+mn-ea"/>
                          <a:cs typeface="+mn-cs"/>
                        </a:rPr>
                        <a:t> </a:t>
                      </a:r>
                      <a:endParaRPr lang="es-ES" sz="2000" b="1" u="sng" kern="1200" dirty="0">
                        <a:solidFill>
                          <a:schemeClr val="tx1"/>
                        </a:solidFill>
                        <a:effectLst/>
                        <a:latin typeface="+mn-lt"/>
                        <a:ea typeface="+mn-ea"/>
                        <a:cs typeface="+mn-cs"/>
                      </a:endParaRPr>
                    </a:p>
                    <a:p>
                      <a:pPr algn="just"/>
                      <a:r>
                        <a:rPr lang="ca-ES" sz="2000" b="1" kern="1200" dirty="0">
                          <a:solidFill>
                            <a:schemeClr val="tx1"/>
                          </a:solidFill>
                          <a:effectLst/>
                          <a:latin typeface="+mn-lt"/>
                          <a:ea typeface="+mn-ea"/>
                          <a:cs typeface="+mn-cs"/>
                        </a:rPr>
                        <a:t> </a:t>
                      </a:r>
                      <a:endParaRPr lang="es-ES" sz="2000" kern="1200" dirty="0">
                        <a:solidFill>
                          <a:schemeClr val="tx1"/>
                        </a:solidFill>
                        <a:effectLst/>
                        <a:latin typeface="+mn-lt"/>
                        <a:ea typeface="+mn-ea"/>
                        <a:cs typeface="+mn-cs"/>
                      </a:endParaRPr>
                    </a:p>
                    <a:p>
                      <a:pPr algn="just"/>
                      <a:r>
                        <a:rPr lang="ca-ES" sz="2000" kern="1200" dirty="0">
                          <a:solidFill>
                            <a:schemeClr val="tx1"/>
                          </a:solidFill>
                          <a:effectLst/>
                          <a:latin typeface="+mn-lt"/>
                          <a:ea typeface="+mn-ea"/>
                          <a:cs typeface="+mn-cs"/>
                        </a:rPr>
                        <a:t>Joseph </a:t>
                      </a:r>
                      <a:r>
                        <a:rPr lang="ca-ES" sz="2000" kern="1200" dirty="0" err="1">
                          <a:solidFill>
                            <a:schemeClr val="tx1"/>
                          </a:solidFill>
                          <a:effectLst/>
                          <a:latin typeface="+mn-lt"/>
                          <a:ea typeface="+mn-ea"/>
                          <a:cs typeface="+mn-cs"/>
                        </a:rPr>
                        <a:t>Atukunda</a:t>
                      </a:r>
                      <a:r>
                        <a:rPr lang="ca-ES" sz="2000" kern="1200" dirty="0">
                          <a:solidFill>
                            <a:schemeClr val="tx1"/>
                          </a:solidFill>
                          <a:effectLst/>
                          <a:latin typeface="+mn-lt"/>
                          <a:ea typeface="+mn-ea"/>
                          <a:cs typeface="+mn-cs"/>
                        </a:rPr>
                        <a:t>, un encarregat de serveis de </a:t>
                      </a:r>
                      <a:r>
                        <a:rPr lang="ca-ES" sz="2000" kern="1200" dirty="0" err="1">
                          <a:solidFill>
                            <a:schemeClr val="tx1"/>
                          </a:solidFill>
                          <a:effectLst/>
                          <a:latin typeface="+mn-lt"/>
                          <a:ea typeface="+mn-ea"/>
                          <a:cs typeface="+mn-cs"/>
                        </a:rPr>
                        <a:t>HeartSounds</a:t>
                      </a:r>
                      <a:r>
                        <a:rPr lang="ca-ES" sz="2000" kern="1200" dirty="0">
                          <a:solidFill>
                            <a:schemeClr val="tx1"/>
                          </a:solidFill>
                          <a:effectLst/>
                          <a:latin typeface="+mn-lt"/>
                          <a:ea typeface="+mn-ea"/>
                          <a:cs typeface="+mn-cs"/>
                        </a:rPr>
                        <a:t>, a Uganda, explica en un breu vídeo què és un grup de suport entre iguals i relata la seva experiència dirigint una iniciativa de suport entre iguals a Uganda, tot descrivint els desafiaments que va trobar en el procés. </a:t>
                      </a:r>
                      <a:endParaRPr lang="es-ES" sz="2000" kern="1200" dirty="0">
                        <a:solidFill>
                          <a:schemeClr val="tx1"/>
                        </a:solidFill>
                        <a:effectLst/>
                        <a:latin typeface="+mn-lt"/>
                        <a:ea typeface="+mn-ea"/>
                        <a:cs typeface="+mn-cs"/>
                      </a:endParaRPr>
                    </a:p>
                    <a:p>
                      <a:pPr algn="just"/>
                      <a:r>
                        <a:rPr lang="ca-ES" sz="2000" kern="1200" dirty="0">
                          <a:solidFill>
                            <a:schemeClr val="tx1"/>
                          </a:solidFill>
                          <a:effectLst/>
                          <a:latin typeface="+mn-lt"/>
                          <a:ea typeface="+mn-ea"/>
                          <a:cs typeface="+mn-cs"/>
                        </a:rPr>
                        <a:t> </a:t>
                      </a:r>
                      <a:endParaRPr lang="es-ES" sz="2000" kern="1200" dirty="0">
                        <a:solidFill>
                          <a:schemeClr val="tx1"/>
                        </a:solidFill>
                        <a:effectLst/>
                        <a:latin typeface="+mn-lt"/>
                        <a:ea typeface="+mn-ea"/>
                        <a:cs typeface="+mn-cs"/>
                      </a:endParaRPr>
                    </a:p>
                    <a:p>
                      <a:pPr algn="just"/>
                      <a:r>
                        <a:rPr lang="ca-ES" sz="2000" kern="1200" dirty="0">
                          <a:solidFill>
                            <a:schemeClr val="tx1"/>
                          </a:solidFill>
                          <a:effectLst/>
                          <a:latin typeface="+mn-lt"/>
                          <a:ea typeface="+mn-ea"/>
                          <a:cs typeface="+mn-cs"/>
                        </a:rPr>
                        <a:t>El vídeo (4:46 min.) està disponible a: </a:t>
                      </a:r>
                      <a:r>
                        <a:rPr lang="ca-ES" sz="2000" u="sng" kern="1200" dirty="0">
                          <a:solidFill>
                            <a:schemeClr val="tx1"/>
                          </a:solidFill>
                          <a:effectLst/>
                          <a:latin typeface="+mn-lt"/>
                          <a:ea typeface="+mn-ea"/>
                          <a:cs typeface="+mn-cs"/>
                          <a:hlinkClick r:id="rId3"/>
                        </a:rPr>
                        <a:t>https://youtu.be/xpyjTmUDhHs</a:t>
                      </a:r>
                      <a:r>
                        <a:rPr lang="ca-ES" sz="2000" u="none" strike="noStrike" kern="1200" dirty="0">
                          <a:solidFill>
                            <a:schemeClr val="tx1"/>
                          </a:solidFill>
                          <a:effectLst/>
                          <a:latin typeface="+mn-lt"/>
                          <a:ea typeface="+mn-ea"/>
                          <a:cs typeface="+mn-cs"/>
                          <a:hlinkClick r:id="rId3"/>
                        </a:rPr>
                        <a:t> </a:t>
                      </a:r>
                      <a:endParaRPr lang="x-none" sz="2400" dirty="0">
                        <a:solidFill>
                          <a:srgbClr val="000000"/>
                        </a:solidFill>
                        <a:effectLst/>
                        <a:latin typeface="+mn-lt"/>
                        <a:ea typeface="SimSun" panose="02010600030101010101" pitchFamily="2" charset="-122"/>
                        <a:cs typeface="Arial" panose="020B0604020202020204" pitchFamily="34" charset="0"/>
                      </a:endParaRPr>
                    </a:p>
                  </a:txBody>
                  <a:tcPr marL="72877" marR="72877" marT="0" marB="0">
                    <a:lnL>
                      <a:noFill/>
                    </a:lnL>
                    <a:lnR>
                      <a:noFill/>
                    </a:lnR>
                    <a:lnT>
                      <a:noFill/>
                    </a:lnT>
                    <a:lnB>
                      <a:noFill/>
                    </a:lnB>
                    <a:solidFill>
                      <a:srgbClr val="D2EEFC"/>
                    </a:solidFill>
                  </a:tcPr>
                </a:tc>
                <a:extLst>
                  <a:ext uri="{0D108BD9-81ED-4DB2-BD59-A6C34878D82A}">
                    <a16:rowId xmlns:a16="http://schemas.microsoft.com/office/drawing/2014/main" val="2978546693"/>
                  </a:ext>
                </a:extLst>
              </a:tr>
            </a:tbl>
          </a:graphicData>
        </a:graphic>
      </p:graphicFrame>
      <p:sp>
        <p:nvSpPr>
          <p:cNvPr id="2" name="Title 1">
            <a:extLst>
              <a:ext uri="{FF2B5EF4-FFF2-40B4-BE49-F238E27FC236}">
                <a16:creationId xmlns:a16="http://schemas.microsoft.com/office/drawing/2014/main" id="{2D8802D3-7BAE-4477-A5A0-369E226DE8C0}"/>
              </a:ext>
            </a:extLst>
          </p:cNvPr>
          <p:cNvSpPr>
            <a:spLocks noGrp="1"/>
          </p:cNvSpPr>
          <p:nvPr>
            <p:ph type="title"/>
          </p:nvPr>
        </p:nvSpPr>
        <p:spPr>
          <a:xfrm>
            <a:off x="410953" y="506412"/>
            <a:ext cx="11141709" cy="430290"/>
          </a:xfrm>
        </p:spPr>
        <p:txBody>
          <a:bodyPr/>
          <a:lstStyle/>
          <a:p>
            <a:r>
              <a:rPr lang="en-GB" dirty="0"/>
              <a:t>5. </a:t>
            </a:r>
            <a:r>
              <a:rPr lang="ca-ES" dirty="0"/>
              <a:t>Dirigir les reunions del grup de suport entre iguals </a:t>
            </a:r>
            <a:r>
              <a:rPr lang="es-ES" dirty="0"/>
              <a:t>- 24</a:t>
            </a:r>
            <a:endParaRPr lang="x-none" dirty="0"/>
          </a:p>
        </p:txBody>
      </p:sp>
    </p:spTree>
    <p:extLst>
      <p:ext uri="{BB962C8B-B14F-4D97-AF65-F5344CB8AC3E}">
        <p14:creationId xmlns:p14="http://schemas.microsoft.com/office/powerpoint/2010/main" val="3710922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66</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Reconeixements</a:t>
            </a:r>
            <a:br>
              <a:rPr lang="en-US" dirty="0"/>
            </a:br>
            <a:endParaRPr lang="en-US" dirty="0"/>
          </a:p>
        </p:txBody>
      </p:sp>
    </p:spTree>
    <p:extLst>
      <p:ext uri="{BB962C8B-B14F-4D97-AF65-F5344CB8AC3E}">
        <p14:creationId xmlns:p14="http://schemas.microsoft.com/office/powerpoint/2010/main" val="347190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1FCFA-D3ED-408E-8118-C52B7923ACF0}"/>
              </a:ext>
            </a:extLst>
          </p:cNvPr>
          <p:cNvSpPr>
            <a:spLocks noGrp="1"/>
          </p:cNvSpPr>
          <p:nvPr>
            <p:ph type="title"/>
          </p:nvPr>
        </p:nvSpPr>
        <p:spPr/>
        <p:txBody>
          <a:bodyPr/>
          <a:lstStyle/>
          <a:p>
            <a:r>
              <a:rPr lang="en-GB" dirty="0"/>
              <a:t>1. </a:t>
            </a:r>
            <a:r>
              <a:rPr lang="en-GB" dirty="0" err="1"/>
              <a:t>Introducció</a:t>
            </a:r>
            <a:endParaRPr lang="x-none" dirty="0"/>
          </a:p>
        </p:txBody>
      </p:sp>
      <p:sp>
        <p:nvSpPr>
          <p:cNvPr id="3" name="Content Placeholder 2">
            <a:extLst>
              <a:ext uri="{FF2B5EF4-FFF2-40B4-BE49-F238E27FC236}">
                <a16:creationId xmlns:a16="http://schemas.microsoft.com/office/drawing/2014/main" id="{3BD581BD-3F0C-41FE-9627-14EEEDE9456D}"/>
              </a:ext>
            </a:extLst>
          </p:cNvPr>
          <p:cNvSpPr>
            <a:spLocks noGrp="1"/>
          </p:cNvSpPr>
          <p:nvPr>
            <p:ph sz="quarter" idx="4294967295"/>
          </p:nvPr>
        </p:nvSpPr>
        <p:spPr>
          <a:xfrm>
            <a:off x="0" y="1511300"/>
            <a:ext cx="11174413" cy="4500563"/>
          </a:xfrm>
          <a:prstGeom prst="rect">
            <a:avLst/>
          </a:prstGeo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7" name="TextBox 6">
            <a:extLst>
              <a:ext uri="{FF2B5EF4-FFF2-40B4-BE49-F238E27FC236}">
                <a16:creationId xmlns:a16="http://schemas.microsoft.com/office/drawing/2014/main" id="{34AD85E3-6342-C945-9591-E605AB04D40B}"/>
              </a:ext>
            </a:extLst>
          </p:cNvPr>
          <p:cNvSpPr txBox="1"/>
          <p:nvPr/>
        </p:nvSpPr>
        <p:spPr>
          <a:xfrm>
            <a:off x="11737910" y="6904653"/>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341602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9BF27-18A7-46AF-BCD6-B45FD3BA0FFC}"/>
              </a:ext>
            </a:extLst>
          </p:cNvPr>
          <p:cNvSpPr>
            <a:spLocks noGrp="1"/>
          </p:cNvSpPr>
          <p:nvPr>
            <p:ph sz="quarter" idx="14"/>
          </p:nvPr>
        </p:nvSpPr>
        <p:spPr>
          <a:xfrm>
            <a:off x="507195" y="1405054"/>
            <a:ext cx="11174412" cy="4606134"/>
          </a:xfrm>
        </p:spPr>
        <p:txBody>
          <a:bodyPr>
            <a:normAutofit/>
          </a:bodyPr>
          <a:lstStyle/>
          <a:p>
            <a:pPr algn="just"/>
            <a:r>
              <a:rPr lang="ca-ES" dirty="0"/>
              <a:t>L’objectiu d’aquest mòdul és servir d’orientació sobre com oferir i reforçar els grups de suport entre iguals, també anomenats </a:t>
            </a:r>
            <a:r>
              <a:rPr lang="ca-ES" i="1" dirty="0"/>
              <a:t>grups d’ajuda mútua</a:t>
            </a:r>
            <a:r>
              <a:rPr lang="ca-ES" dirty="0"/>
              <a:t>, formats per persones amb discapacitat psicosocial, intel·lectual o cognitiva, així com grups formats per familiars i/o cuidadors.</a:t>
            </a:r>
            <a:endParaRPr lang="es-ES" dirty="0"/>
          </a:p>
          <a:p>
            <a:pPr algn="just"/>
            <a:r>
              <a:rPr lang="ca-ES" dirty="0"/>
              <a:t>Si bé el mòdul se centra en el suport entre iguals d’un grup, també pot resultar beneficiós fer un acompanyament individual i oferir suport entre iguals a través d’Internet i altres mitjans</a:t>
            </a:r>
            <a:r>
              <a:rPr lang="es-ES" dirty="0"/>
              <a:t>.</a:t>
            </a:r>
          </a:p>
          <a:p>
            <a:pPr algn="just"/>
            <a:r>
              <a:rPr lang="ca-ES" dirty="0"/>
              <a:t>No tothom pot (o vol) reunir-se o assistir a reunions periòdiques en persona. Algunes alternatives possibles poden ser converses telefòniques, videotrucades, reunions de grup en línia, llocs web o les xarxes socials. </a:t>
            </a:r>
            <a:endParaRPr lang="es-ES" dirty="0"/>
          </a:p>
          <a:p>
            <a:pPr algn="just"/>
            <a:endParaRPr lang="x-none" dirty="0"/>
          </a:p>
        </p:txBody>
      </p:sp>
      <p:sp>
        <p:nvSpPr>
          <p:cNvPr id="2" name="Title 1">
            <a:extLst>
              <a:ext uri="{FF2B5EF4-FFF2-40B4-BE49-F238E27FC236}">
                <a16:creationId xmlns:a16="http://schemas.microsoft.com/office/drawing/2014/main" id="{408D61B2-6027-41C1-B9D1-ACD09FCBD1CB}"/>
              </a:ext>
            </a:extLst>
          </p:cNvPr>
          <p:cNvSpPr>
            <a:spLocks noGrp="1"/>
          </p:cNvSpPr>
          <p:nvPr>
            <p:ph type="title"/>
          </p:nvPr>
        </p:nvSpPr>
        <p:spPr/>
        <p:txBody>
          <a:bodyPr/>
          <a:lstStyle/>
          <a:p>
            <a:r>
              <a:rPr lang="en-GB" dirty="0"/>
              <a:t>1. </a:t>
            </a:r>
            <a:r>
              <a:rPr lang="en-GB" dirty="0" err="1"/>
              <a:t>Introducció</a:t>
            </a:r>
            <a:r>
              <a:rPr lang="en-GB" dirty="0"/>
              <a:t>  </a:t>
            </a:r>
            <a:endParaRPr lang="x-none" dirty="0"/>
          </a:p>
        </p:txBody>
      </p:sp>
    </p:spTree>
    <p:extLst>
      <p:ext uri="{BB962C8B-B14F-4D97-AF65-F5344CB8AC3E}">
        <p14:creationId xmlns:p14="http://schemas.microsoft.com/office/powerpoint/2010/main" val="394594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4CBEAB-E956-4AAD-8591-DB0DC2FFB277}"/>
              </a:ext>
            </a:extLst>
          </p:cNvPr>
          <p:cNvSpPr>
            <a:spLocks noGrp="1"/>
          </p:cNvSpPr>
          <p:nvPr>
            <p:ph type="title"/>
          </p:nvPr>
        </p:nvSpPr>
        <p:spPr/>
        <p:txBody>
          <a:bodyPr/>
          <a:lstStyle/>
          <a:p>
            <a:r>
              <a:rPr lang="en-GB" dirty="0"/>
              <a:t>1. </a:t>
            </a:r>
            <a:r>
              <a:rPr lang="en-GB" dirty="0" err="1"/>
              <a:t>Introducció</a:t>
            </a:r>
            <a:r>
              <a:rPr lang="en-GB" dirty="0"/>
              <a:t> </a:t>
            </a:r>
            <a:endParaRPr lang="x-none" dirty="0"/>
          </a:p>
        </p:txBody>
      </p:sp>
      <p:graphicFrame>
        <p:nvGraphicFramePr>
          <p:cNvPr id="8" name="Table 7">
            <a:extLst>
              <a:ext uri="{FF2B5EF4-FFF2-40B4-BE49-F238E27FC236}">
                <a16:creationId xmlns:a16="http://schemas.microsoft.com/office/drawing/2014/main" id="{3FF201FC-054F-7949-98B1-FC0BEB6B2D28}"/>
              </a:ext>
            </a:extLst>
          </p:cNvPr>
          <p:cNvGraphicFramePr>
            <a:graphicFrameLocks noGrp="1"/>
          </p:cNvGraphicFramePr>
          <p:nvPr>
            <p:extLst>
              <p:ext uri="{D42A27DB-BD31-4B8C-83A1-F6EECF244321}">
                <p14:modId xmlns:p14="http://schemas.microsoft.com/office/powerpoint/2010/main" val="3621143253"/>
              </p:ext>
            </p:extLst>
          </p:nvPr>
        </p:nvGraphicFramePr>
        <p:xfrm>
          <a:off x="1143000" y="1672683"/>
          <a:ext cx="9963615" cy="1878592"/>
        </p:xfrm>
        <a:graphic>
          <a:graphicData uri="http://schemas.openxmlformats.org/drawingml/2006/table">
            <a:tbl>
              <a:tblPr firstRow="1" firstCol="1" bandRow="1"/>
              <a:tblGrid>
                <a:gridCol w="9963615">
                  <a:extLst>
                    <a:ext uri="{9D8B030D-6E8A-4147-A177-3AD203B41FA5}">
                      <a16:colId xmlns:a16="http://schemas.microsoft.com/office/drawing/2014/main" val="1196034685"/>
                    </a:ext>
                  </a:extLst>
                </a:gridCol>
              </a:tblGrid>
              <a:tr h="1878592">
                <a:tc>
                  <a:txBody>
                    <a:bodyPr/>
                    <a:lstStyle/>
                    <a:p>
                      <a:r>
                        <a:rPr lang="ca-ES" sz="2200" kern="1200" dirty="0">
                          <a:solidFill>
                            <a:schemeClr val="tx1"/>
                          </a:solidFill>
                          <a:effectLst/>
                          <a:latin typeface="+mn-lt"/>
                          <a:ea typeface="+mn-ea"/>
                          <a:cs typeface="+mn-cs"/>
                        </a:rPr>
                        <a:t>Al vídeo següent es mostra un exemple de suport entre iguals en línia: </a:t>
                      </a:r>
                      <a:endParaRPr lang="es-ES" sz="2200" kern="1200" dirty="0">
                        <a:solidFill>
                          <a:schemeClr val="tx1"/>
                        </a:solidFill>
                        <a:effectLst/>
                        <a:latin typeface="+mn-lt"/>
                        <a:ea typeface="+mn-ea"/>
                        <a:cs typeface="+mn-cs"/>
                      </a:endParaRPr>
                    </a:p>
                    <a:p>
                      <a:r>
                        <a:rPr lang="ca-ES" sz="2200" kern="1200" dirty="0">
                          <a:solidFill>
                            <a:schemeClr val="tx1"/>
                          </a:solidFill>
                          <a:effectLst/>
                          <a:latin typeface="+mn-lt"/>
                          <a:ea typeface="+mn-ea"/>
                          <a:cs typeface="+mn-cs"/>
                        </a:rPr>
                        <a:t> </a:t>
                      </a:r>
                      <a:endParaRPr lang="es-ES" sz="2200" kern="1200" dirty="0">
                        <a:solidFill>
                          <a:schemeClr val="tx1"/>
                        </a:solidFill>
                        <a:effectLst/>
                        <a:latin typeface="+mn-lt"/>
                        <a:ea typeface="+mn-ea"/>
                        <a:cs typeface="+mn-cs"/>
                      </a:endParaRPr>
                    </a:p>
                    <a:p>
                      <a:r>
                        <a:rPr lang="ca-ES" sz="2200" kern="1200" dirty="0">
                          <a:solidFill>
                            <a:schemeClr val="tx1"/>
                          </a:solidFill>
                          <a:effectLst/>
                          <a:latin typeface="+mn-lt"/>
                          <a:ea typeface="+mn-ea"/>
                          <a:cs typeface="+mn-cs"/>
                        </a:rPr>
                        <a:t>Entrevista amb </a:t>
                      </a:r>
                      <a:r>
                        <a:rPr lang="ca-ES" sz="2200" kern="1200" dirty="0" err="1">
                          <a:solidFill>
                            <a:schemeClr val="tx1"/>
                          </a:solidFill>
                          <a:effectLst/>
                          <a:latin typeface="+mn-lt"/>
                          <a:ea typeface="+mn-ea"/>
                          <a:cs typeface="+mn-cs"/>
                        </a:rPr>
                        <a:t>Reshma</a:t>
                      </a:r>
                      <a:r>
                        <a:rPr lang="ca-ES" sz="2200" kern="1200" dirty="0">
                          <a:solidFill>
                            <a:schemeClr val="tx1"/>
                          </a:solidFill>
                          <a:effectLst/>
                          <a:latin typeface="+mn-lt"/>
                          <a:ea typeface="+mn-ea"/>
                          <a:cs typeface="+mn-cs"/>
                        </a:rPr>
                        <a:t> </a:t>
                      </a:r>
                      <a:r>
                        <a:rPr lang="ca-ES" sz="2200" kern="1200" dirty="0" err="1">
                          <a:solidFill>
                            <a:schemeClr val="tx1"/>
                          </a:solidFill>
                          <a:effectLst/>
                          <a:latin typeface="+mn-lt"/>
                          <a:ea typeface="+mn-ea"/>
                          <a:cs typeface="+mn-cs"/>
                        </a:rPr>
                        <a:t>Valliappan</a:t>
                      </a:r>
                      <a:r>
                        <a:rPr lang="ca-ES" sz="2200" kern="1200" dirty="0">
                          <a:solidFill>
                            <a:schemeClr val="tx1"/>
                          </a:solidFill>
                          <a:effectLst/>
                          <a:latin typeface="+mn-lt"/>
                          <a:ea typeface="+mn-ea"/>
                          <a:cs typeface="+mn-cs"/>
                        </a:rPr>
                        <a:t>, </a:t>
                      </a:r>
                      <a:r>
                        <a:rPr lang="ca-ES" sz="2200" kern="1200" dirty="0" err="1">
                          <a:solidFill>
                            <a:schemeClr val="tx1"/>
                          </a:solidFill>
                          <a:effectLst/>
                          <a:latin typeface="+mn-lt"/>
                          <a:ea typeface="+mn-ea"/>
                          <a:cs typeface="+mn-cs"/>
                        </a:rPr>
                        <a:t>The</a:t>
                      </a:r>
                      <a:r>
                        <a:rPr lang="ca-ES" sz="2200" kern="1200" dirty="0">
                          <a:solidFill>
                            <a:schemeClr val="tx1"/>
                          </a:solidFill>
                          <a:effectLst/>
                          <a:latin typeface="+mn-lt"/>
                          <a:ea typeface="+mn-ea"/>
                          <a:cs typeface="+mn-cs"/>
                        </a:rPr>
                        <a:t> Red </a:t>
                      </a:r>
                      <a:r>
                        <a:rPr lang="ca-ES" sz="2200" kern="1200" dirty="0" err="1">
                          <a:solidFill>
                            <a:schemeClr val="tx1"/>
                          </a:solidFill>
                          <a:effectLst/>
                          <a:latin typeface="+mn-lt"/>
                          <a:ea typeface="+mn-ea"/>
                          <a:cs typeface="+mn-cs"/>
                        </a:rPr>
                        <a:t>Door</a:t>
                      </a:r>
                      <a:r>
                        <a:rPr lang="ca-ES" sz="2200" kern="1200" dirty="0">
                          <a:solidFill>
                            <a:schemeClr val="tx1"/>
                          </a:solidFill>
                          <a:effectLst/>
                          <a:latin typeface="+mn-lt"/>
                          <a:ea typeface="+mn-ea"/>
                          <a:cs typeface="+mn-cs"/>
                        </a:rPr>
                        <a:t>, </a:t>
                      </a:r>
                      <a:r>
                        <a:rPr lang="ca-ES" sz="2200" kern="1200" dirty="0" err="1">
                          <a:solidFill>
                            <a:schemeClr val="tx1"/>
                          </a:solidFill>
                          <a:effectLst/>
                          <a:latin typeface="+mn-lt"/>
                          <a:ea typeface="+mn-ea"/>
                          <a:cs typeface="+mn-cs"/>
                        </a:rPr>
                        <a:t>India</a:t>
                      </a:r>
                      <a:r>
                        <a:rPr lang="ca-ES" sz="2200" kern="1200" dirty="0">
                          <a:solidFill>
                            <a:schemeClr val="tx1"/>
                          </a:solidFill>
                          <a:effectLst/>
                          <a:latin typeface="+mn-lt"/>
                          <a:ea typeface="+mn-ea"/>
                          <a:cs typeface="+mn-cs"/>
                        </a:rPr>
                        <a:t>. A INTAR </a:t>
                      </a:r>
                      <a:r>
                        <a:rPr lang="ca-ES" sz="2200" kern="1200" dirty="0" err="1">
                          <a:solidFill>
                            <a:schemeClr val="tx1"/>
                          </a:solidFill>
                          <a:effectLst/>
                          <a:latin typeface="+mn-lt"/>
                          <a:ea typeface="+mn-ea"/>
                          <a:cs typeface="+mn-cs"/>
                        </a:rPr>
                        <a:t>India</a:t>
                      </a:r>
                      <a:r>
                        <a:rPr lang="ca-ES" sz="2200" kern="1200" dirty="0">
                          <a:solidFill>
                            <a:schemeClr val="tx1"/>
                          </a:solidFill>
                          <a:effectLst/>
                          <a:latin typeface="+mn-lt"/>
                          <a:ea typeface="+mn-ea"/>
                          <a:cs typeface="+mn-cs"/>
                        </a:rPr>
                        <a:t> 2016, 26-28 de novembre de 2016, </a:t>
                      </a:r>
                      <a:r>
                        <a:rPr lang="ca-ES" sz="2200" kern="1200" dirty="0" err="1">
                          <a:solidFill>
                            <a:schemeClr val="tx1"/>
                          </a:solidFill>
                          <a:effectLst/>
                          <a:latin typeface="+mn-lt"/>
                          <a:ea typeface="+mn-ea"/>
                          <a:cs typeface="+mn-cs"/>
                        </a:rPr>
                        <a:t>Lavasa</a:t>
                      </a:r>
                      <a:r>
                        <a:rPr lang="ca-ES" sz="2200" kern="1200" dirty="0">
                          <a:solidFill>
                            <a:schemeClr val="tx1"/>
                          </a:solidFill>
                          <a:effectLst/>
                          <a:latin typeface="+mn-lt"/>
                          <a:ea typeface="+mn-ea"/>
                          <a:cs typeface="+mn-cs"/>
                        </a:rPr>
                        <a:t>, Índia.</a:t>
                      </a:r>
                      <a:r>
                        <a:rPr lang="ca-ES" sz="2200" u="none" strike="noStrike" kern="1200" dirty="0">
                          <a:solidFill>
                            <a:schemeClr val="tx1"/>
                          </a:solidFill>
                          <a:effectLst/>
                          <a:latin typeface="+mn-lt"/>
                          <a:ea typeface="+mn-ea"/>
                          <a:cs typeface="+mn-cs"/>
                          <a:hlinkClick r:id="rId3"/>
                        </a:rPr>
                        <a:t> </a:t>
                      </a:r>
                      <a:r>
                        <a:rPr lang="ca-ES" sz="2200" u="sng" kern="1200" dirty="0">
                          <a:solidFill>
                            <a:schemeClr val="tx1"/>
                          </a:solidFill>
                          <a:effectLst/>
                          <a:latin typeface="+mn-lt"/>
                          <a:ea typeface="+mn-ea"/>
                          <a:cs typeface="+mn-cs"/>
                          <a:hlinkClick r:id="rId3"/>
                        </a:rPr>
                        <a:t>https://youtu.be/8lNkDRTpqq4</a:t>
                      </a:r>
                      <a:r>
                        <a:rPr lang="ca-ES" sz="2200" u="none" strike="noStrike" kern="1200" dirty="0">
                          <a:solidFill>
                            <a:schemeClr val="tx1"/>
                          </a:solidFill>
                          <a:effectLst/>
                          <a:latin typeface="+mn-lt"/>
                          <a:ea typeface="+mn-ea"/>
                          <a:cs typeface="+mn-cs"/>
                          <a:hlinkClick r:id="rId3"/>
                        </a:rPr>
                        <a:t> </a:t>
                      </a:r>
                      <a:endParaRPr lang="x-none" sz="22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2369931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3898</TotalTime>
  <Words>16912</Words>
  <Application>Microsoft Office PowerPoint</Application>
  <PresentationFormat>Pantalla panoràmica</PresentationFormat>
  <Paragraphs>935</Paragraphs>
  <Slides>66</Slides>
  <Notes>66</Notes>
  <HiddenSlides>0</HiddenSlides>
  <MMClips>0</MMClips>
  <ScaleCrop>false</ScaleCrop>
  <HeadingPairs>
    <vt:vector size="8" baseType="variant">
      <vt:variant>
        <vt:lpstr>Tipus de lletra utilitzats</vt:lpstr>
      </vt:variant>
      <vt:variant>
        <vt:i4>6</vt:i4>
      </vt:variant>
      <vt:variant>
        <vt:lpstr>Tema</vt:lpstr>
      </vt:variant>
      <vt:variant>
        <vt:i4>1</vt:i4>
      </vt:variant>
      <vt:variant>
        <vt:lpstr>Servidors OLE incrustats</vt:lpstr>
      </vt:variant>
      <vt:variant>
        <vt:i4>1</vt:i4>
      </vt:variant>
      <vt:variant>
        <vt:lpstr>Títols de les diapositives</vt:lpstr>
      </vt:variant>
      <vt:variant>
        <vt:i4>66</vt:i4>
      </vt:variant>
    </vt:vector>
  </HeadingPairs>
  <TitlesOfParts>
    <vt:vector size="74" baseType="lpstr">
      <vt:lpstr>Arial</vt:lpstr>
      <vt:lpstr>Calibri</vt:lpstr>
      <vt:lpstr>Calibri Light</vt:lpstr>
      <vt:lpstr>Century Gothic</vt:lpstr>
      <vt:lpstr>Symbol</vt:lpstr>
      <vt:lpstr>Wingdings</vt:lpstr>
      <vt:lpstr>LPB</vt:lpstr>
      <vt:lpstr>think-cell Slide</vt:lpstr>
      <vt:lpstr>Presentació del PowerPoint</vt:lpstr>
      <vt:lpstr>Presentació del PowerPoint</vt:lpstr>
      <vt:lpstr>Quality Rights de l’OMS: objectius i propòsits</vt:lpstr>
      <vt:lpstr>Nota preliminar sobre el llenguatge - 1</vt:lpstr>
      <vt:lpstr>Nota preliminar sobre el llenguatge - 2</vt:lpstr>
      <vt:lpstr>Temes del mòdul</vt:lpstr>
      <vt:lpstr>1. Introducció</vt:lpstr>
      <vt:lpstr>1. Introducció  </vt:lpstr>
      <vt:lpstr>1. Introducció </vt:lpstr>
      <vt:lpstr>2. Què són els grups de suport entre iguals? </vt:lpstr>
      <vt:lpstr>2. Què són els grups de suport entre iguals? - 1  </vt:lpstr>
      <vt:lpstr>2. Què són els grups de suport entre iguals? - 2</vt:lpstr>
      <vt:lpstr>2. Què són els grups de suport entre iguals? - 3</vt:lpstr>
      <vt:lpstr>3. Beneficis dels grups de suport entre iguals</vt:lpstr>
      <vt:lpstr>3. Beneficis dels grups de suport entre iguals - 1 </vt:lpstr>
      <vt:lpstr>3. Beneficis dels grups de suport entre iguals - 2</vt:lpstr>
      <vt:lpstr>3. Beneficis dels grups de suport entre iguals - 3 </vt:lpstr>
      <vt:lpstr>3. Beneficis dels grups de suport entre iguals - 4</vt:lpstr>
      <vt:lpstr>3. Beneficis dels grups de suport entre iguals - 5</vt:lpstr>
      <vt:lpstr>3. Beneficis dels grups de suport entre iguals - 6</vt:lpstr>
      <vt:lpstr>3. Beneficis dels grups de suport entre iguals - 7</vt:lpstr>
      <vt:lpstr>3. Beneficis dels grups de suport entre iguals - 8</vt:lpstr>
      <vt:lpstr>4. Creació d’un grup de suport</vt:lpstr>
      <vt:lpstr>4. Creació d’un grup de suport - 1</vt:lpstr>
      <vt:lpstr>4. Creació d’un grup de suport - 2</vt:lpstr>
      <vt:lpstr>4. Creació d’un grup de suport - 3</vt:lpstr>
      <vt:lpstr>4. Creació d’un grup de suport - 4</vt:lpstr>
      <vt:lpstr>4. Creació d’un grup de suport - 5</vt:lpstr>
      <vt:lpstr>4. Creació d’un grup de suport - 6</vt:lpstr>
      <vt:lpstr>4. Creació d’un grup de suport - 7</vt:lpstr>
      <vt:lpstr>4. Creació d’un grup de suport - 8</vt:lpstr>
      <vt:lpstr>4. Creació d’un grup de suport - 9</vt:lpstr>
      <vt:lpstr>4. Creació d’un grup de suport - 10</vt:lpstr>
      <vt:lpstr>4. Creació d’un grup de suport - 11</vt:lpstr>
      <vt:lpstr>4. Creació d’un grup de suport - 12</vt:lpstr>
      <vt:lpstr>4. Creació d’un grup de suport - 13</vt:lpstr>
      <vt:lpstr>4. Creació d’un grup de suport - 14</vt:lpstr>
      <vt:lpstr>4. Creació d’un grup de suport - 15</vt:lpstr>
      <vt:lpstr>4. Creació d’un grup de suport - 16</vt:lpstr>
      <vt:lpstr>4. Creació d’un grup de suport - 17</vt:lpstr>
      <vt:lpstr>5. Dirigir les reunions del grup de suport entre iguals </vt:lpstr>
      <vt:lpstr>5. Dirigir les reunions del grup de suport entre iguals - 1</vt:lpstr>
      <vt:lpstr>5. Dirigir les reunions del grup de suport entre iguals - 2</vt:lpstr>
      <vt:lpstr>5. Dirigir les reunions del grup de suport entre iguals - 3</vt:lpstr>
      <vt:lpstr>5. Dirigir les reunions del grup de suport entre iguals - 4</vt:lpstr>
      <vt:lpstr>5. Dirigir les reunions del grup de suport entre iguals - 5</vt:lpstr>
      <vt:lpstr>5. Dirigir les reunions del grup de suport entre iguals - 6</vt:lpstr>
      <vt:lpstr>5. Dirigir les reunions del grup de suport entre iguals - 7</vt:lpstr>
      <vt:lpstr>5. Dirigir les reunions del grup de suport entre iguals - 8</vt:lpstr>
      <vt:lpstr>5. Dirigir les reunions del grup de suport entre iguals - 9</vt:lpstr>
      <vt:lpstr>5. Dirigir les reunions del grup de suport entre iguals - 10</vt:lpstr>
      <vt:lpstr>5. Dirigir les reunions del grup de suport entre iguals - 11</vt:lpstr>
      <vt:lpstr>5. Dirigir les reunions del grup de suport entre iguals - 12</vt:lpstr>
      <vt:lpstr>5. Dirigir les reunions del grup de suport entre iguals - 13</vt:lpstr>
      <vt:lpstr>5. Dirigir les reunions del grup de suport entre iguals - 14</vt:lpstr>
      <vt:lpstr>5. Dirigir les reunions del grup de suport entre iguals - 15</vt:lpstr>
      <vt:lpstr>5. Dirigir les reunions del grup de suport entre iguals - 16</vt:lpstr>
      <vt:lpstr>5. Dirigir les reunions del grup de suport entre iguals - 17</vt:lpstr>
      <vt:lpstr>5. Dirigir les reunions del grup de suport entre iguals - 18</vt:lpstr>
      <vt:lpstr>5. Dirigir les reunions del grup de suport entre iguals - 19</vt:lpstr>
      <vt:lpstr>5. Dirigir les reunions del grup de suport entre iguals - 20</vt:lpstr>
      <vt:lpstr>5. Dirigir les reunions del grup de suport entre iguals - 21</vt:lpstr>
      <vt:lpstr>5. Dirigir les reunions del grup de suport entre iguals - 22</vt:lpstr>
      <vt:lpstr>5. Dirigir les reunions del grup de suport entre iguals - 23</vt:lpstr>
      <vt:lpstr>5. Dirigir les reunions del grup de suport entre iguals - 24</vt:lpstr>
      <vt:lpstr>Reconeixements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Maria José Velasco</cp:lastModifiedBy>
  <cp:revision>330</cp:revision>
  <cp:lastPrinted>2019-10-27T13:51:59Z</cp:lastPrinted>
  <dcterms:created xsi:type="dcterms:W3CDTF">2019-03-04T12:47:17Z</dcterms:created>
  <dcterms:modified xsi:type="dcterms:W3CDTF">2023-04-24T18:58:24Z</dcterms:modified>
</cp:coreProperties>
</file>