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6.xml" ContentType="application/vnd.openxmlformats-officedocument.presentationml.tags+xml"/>
  <Override PartName="/ppt/theme/themeOverride4.xml" ContentType="application/vnd.openxmlformats-officedocument.themeOverride+xml"/>
  <Override PartName="/ppt/tags/tag7.xml" ContentType="application/vnd.openxmlformats-officedocument.presentationml.tags+xml"/>
  <Override PartName="/ppt/theme/themeOverride5.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0"/>
  </p:notesMasterIdLst>
  <p:handoutMasterIdLst>
    <p:handoutMasterId r:id="rId191"/>
  </p:handoutMasterIdLst>
  <p:sldIdLst>
    <p:sldId id="261" r:id="rId2"/>
    <p:sldId id="488" r:id="rId3"/>
    <p:sldId id="499" r:id="rId4"/>
    <p:sldId id="500" r:id="rId5"/>
    <p:sldId id="501" r:id="rId6"/>
    <p:sldId id="502" r:id="rId7"/>
    <p:sldId id="290" r:id="rId8"/>
    <p:sldId id="336"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478" r:id="rId39"/>
    <p:sldId id="321" r:id="rId40"/>
    <p:sldId id="322" r:id="rId41"/>
    <p:sldId id="323" r:id="rId42"/>
    <p:sldId id="324"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479" r:id="rId56"/>
    <p:sldId id="350" r:id="rId57"/>
    <p:sldId id="480" r:id="rId58"/>
    <p:sldId id="351" r:id="rId59"/>
    <p:sldId id="352" r:id="rId60"/>
    <p:sldId id="353" r:id="rId61"/>
    <p:sldId id="354" r:id="rId62"/>
    <p:sldId id="355" r:id="rId63"/>
    <p:sldId id="356" r:id="rId64"/>
    <p:sldId id="357" r:id="rId65"/>
    <p:sldId id="358" r:id="rId66"/>
    <p:sldId id="359" r:id="rId67"/>
    <p:sldId id="371" r:id="rId68"/>
    <p:sldId id="372" r:id="rId69"/>
    <p:sldId id="373" r:id="rId70"/>
    <p:sldId id="374" r:id="rId71"/>
    <p:sldId id="375" r:id="rId72"/>
    <p:sldId id="376" r:id="rId73"/>
    <p:sldId id="377" r:id="rId74"/>
    <p:sldId id="378" r:id="rId75"/>
    <p:sldId id="379" r:id="rId76"/>
    <p:sldId id="380" r:id="rId77"/>
    <p:sldId id="381" r:id="rId78"/>
    <p:sldId id="382" r:id="rId79"/>
    <p:sldId id="383" r:id="rId80"/>
    <p:sldId id="384" r:id="rId81"/>
    <p:sldId id="385" r:id="rId82"/>
    <p:sldId id="387" r:id="rId83"/>
    <p:sldId id="390" r:id="rId84"/>
    <p:sldId id="391" r:id="rId85"/>
    <p:sldId id="392" r:id="rId86"/>
    <p:sldId id="393" r:id="rId87"/>
    <p:sldId id="394" r:id="rId88"/>
    <p:sldId id="395" r:id="rId89"/>
    <p:sldId id="396" r:id="rId90"/>
    <p:sldId id="397" r:id="rId91"/>
    <p:sldId id="398" r:id="rId92"/>
    <p:sldId id="399" r:id="rId93"/>
    <p:sldId id="400" r:id="rId94"/>
    <p:sldId id="401" r:id="rId95"/>
    <p:sldId id="402" r:id="rId96"/>
    <p:sldId id="403" r:id="rId97"/>
    <p:sldId id="481" r:id="rId98"/>
    <p:sldId id="404" r:id="rId99"/>
    <p:sldId id="405" r:id="rId100"/>
    <p:sldId id="482" r:id="rId101"/>
    <p:sldId id="406" r:id="rId102"/>
    <p:sldId id="407" r:id="rId103"/>
    <p:sldId id="408" r:id="rId104"/>
    <p:sldId id="409" r:id="rId105"/>
    <p:sldId id="411" r:id="rId106"/>
    <p:sldId id="412" r:id="rId107"/>
    <p:sldId id="413" r:id="rId108"/>
    <p:sldId id="414" r:id="rId109"/>
    <p:sldId id="415" r:id="rId110"/>
    <p:sldId id="416" r:id="rId111"/>
    <p:sldId id="417" r:id="rId112"/>
    <p:sldId id="418" r:id="rId113"/>
    <p:sldId id="419" r:id="rId114"/>
    <p:sldId id="420" r:id="rId115"/>
    <p:sldId id="410" r:id="rId116"/>
    <p:sldId id="388" r:id="rId117"/>
    <p:sldId id="389" r:id="rId118"/>
    <p:sldId id="360" r:id="rId119"/>
    <p:sldId id="361" r:id="rId120"/>
    <p:sldId id="362" r:id="rId121"/>
    <p:sldId id="363" r:id="rId122"/>
    <p:sldId id="364" r:id="rId123"/>
    <p:sldId id="365" r:id="rId124"/>
    <p:sldId id="366" r:id="rId125"/>
    <p:sldId id="368" r:id="rId126"/>
    <p:sldId id="369" r:id="rId127"/>
    <p:sldId id="325" r:id="rId128"/>
    <p:sldId id="326" r:id="rId129"/>
    <p:sldId id="327" r:id="rId130"/>
    <p:sldId id="421" r:id="rId131"/>
    <p:sldId id="422" r:id="rId132"/>
    <p:sldId id="423" r:id="rId133"/>
    <p:sldId id="451" r:id="rId134"/>
    <p:sldId id="424" r:id="rId135"/>
    <p:sldId id="425" r:id="rId136"/>
    <p:sldId id="426" r:id="rId137"/>
    <p:sldId id="427" r:id="rId138"/>
    <p:sldId id="428" r:id="rId139"/>
    <p:sldId id="429" r:id="rId140"/>
    <p:sldId id="430" r:id="rId141"/>
    <p:sldId id="431" r:id="rId142"/>
    <p:sldId id="432" r:id="rId143"/>
    <p:sldId id="433" r:id="rId144"/>
    <p:sldId id="434" r:id="rId145"/>
    <p:sldId id="435" r:id="rId146"/>
    <p:sldId id="436" r:id="rId147"/>
    <p:sldId id="437" r:id="rId148"/>
    <p:sldId id="438" r:id="rId149"/>
    <p:sldId id="439" r:id="rId150"/>
    <p:sldId id="440" r:id="rId151"/>
    <p:sldId id="441" r:id="rId152"/>
    <p:sldId id="442" r:id="rId153"/>
    <p:sldId id="452" r:id="rId154"/>
    <p:sldId id="453" r:id="rId155"/>
    <p:sldId id="454" r:id="rId156"/>
    <p:sldId id="455" r:id="rId157"/>
    <p:sldId id="456" r:id="rId158"/>
    <p:sldId id="457" r:id="rId159"/>
    <p:sldId id="467" r:id="rId160"/>
    <p:sldId id="468" r:id="rId161"/>
    <p:sldId id="469" r:id="rId162"/>
    <p:sldId id="470" r:id="rId163"/>
    <p:sldId id="471" r:id="rId164"/>
    <p:sldId id="472" r:id="rId165"/>
    <p:sldId id="473" r:id="rId166"/>
    <p:sldId id="474" r:id="rId167"/>
    <p:sldId id="475" r:id="rId168"/>
    <p:sldId id="476" r:id="rId169"/>
    <p:sldId id="477" r:id="rId170"/>
    <p:sldId id="458" r:id="rId171"/>
    <p:sldId id="459" r:id="rId172"/>
    <p:sldId id="460" r:id="rId173"/>
    <p:sldId id="461" r:id="rId174"/>
    <p:sldId id="462" r:id="rId175"/>
    <p:sldId id="463" r:id="rId176"/>
    <p:sldId id="464" r:id="rId177"/>
    <p:sldId id="465" r:id="rId178"/>
    <p:sldId id="466" r:id="rId179"/>
    <p:sldId id="443" r:id="rId180"/>
    <p:sldId id="444" r:id="rId181"/>
    <p:sldId id="445" r:id="rId182"/>
    <p:sldId id="446" r:id="rId183"/>
    <p:sldId id="447" r:id="rId184"/>
    <p:sldId id="484" r:id="rId185"/>
    <p:sldId id="449" r:id="rId186"/>
    <p:sldId id="450" r:id="rId187"/>
    <p:sldId id="328" r:id="rId188"/>
    <p:sldId id="489" r:id="rId189"/>
  </p:sldIdLst>
  <p:sldSz cx="12192000" cy="6858000"/>
  <p:notesSz cx="6808788" cy="994092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340" userDrawn="1">
          <p15:clr>
            <a:srgbClr val="A4A3A4"/>
          </p15:clr>
        </p15:guide>
        <p15:guide id="2" pos="219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ramley" initials="D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D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6" autoAdjust="0"/>
    <p:restoredTop sz="95827" autoAdjust="0"/>
  </p:normalViewPr>
  <p:slideViewPr>
    <p:cSldViewPr snapToGrid="0" showGuides="1">
      <p:cViewPr varScale="1">
        <p:scale>
          <a:sx n="110" d="100"/>
          <a:sy n="110" d="100"/>
        </p:scale>
        <p:origin x="720" y="120"/>
      </p:cViewPr>
      <p:guideLst>
        <p:guide orient="horz" pos="2160"/>
        <p:guide pos="3840"/>
      </p:guideLst>
    </p:cSldViewPr>
  </p:slideViewPr>
  <p:outlineViewPr>
    <p:cViewPr>
      <p:scale>
        <a:sx n="33" d="100"/>
        <a:sy n="33" d="100"/>
      </p:scale>
      <p:origin x="0" y="-196284"/>
    </p:cViewPr>
  </p:outlineViewPr>
  <p:notesTextViewPr>
    <p:cViewPr>
      <p:scale>
        <a:sx n="3" d="2"/>
        <a:sy n="3" d="2"/>
      </p:scale>
      <p:origin x="0" y="0"/>
    </p:cViewPr>
  </p:notesTextViewPr>
  <p:sorterViewPr>
    <p:cViewPr varScale="1">
      <p:scale>
        <a:sx n="100" d="100"/>
        <a:sy n="100" d="100"/>
      </p:scale>
      <p:origin x="0" y="-15042"/>
    </p:cViewPr>
  </p:sorterViewPr>
  <p:notesViewPr>
    <p:cSldViewPr snapToGrid="0" showGuides="1">
      <p:cViewPr varScale="1">
        <p:scale>
          <a:sx n="78" d="100"/>
          <a:sy n="78" d="100"/>
        </p:scale>
        <p:origin x="4096" y="192"/>
      </p:cViewPr>
      <p:guideLst>
        <p:guide orient="horz" pos="3340"/>
        <p:guide pos="2192"/>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commentAuthors" Target="commentAuthor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heme" Target="theme/theme1.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515206-BE56-47CA-94E7-8B9DC142213E}"/>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DB18621-5637-4025-9FE8-422D29E871C0}"/>
              </a:ext>
            </a:extLst>
          </p:cNvPr>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99614A97-504F-4CE0-BE77-BA7201C053F8}" type="datetimeFigureOut">
              <a:rPr lang="en-US" smtClean="0"/>
              <a:t>4/13/2023</a:t>
            </a:fld>
            <a:endParaRPr lang="en-US"/>
          </a:p>
        </p:txBody>
      </p:sp>
      <p:sp>
        <p:nvSpPr>
          <p:cNvPr id="4" name="Footer Placeholder 3">
            <a:extLst>
              <a:ext uri="{FF2B5EF4-FFF2-40B4-BE49-F238E27FC236}">
                <a16:creationId xmlns:a16="http://schemas.microsoft.com/office/drawing/2014/main" id="{C276EC36-5982-4965-990C-ABA4506E6D66}"/>
              </a:ext>
            </a:extLst>
          </p:cNvPr>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8F5790-B56C-4496-8D17-FFDCABEC57D3}"/>
              </a:ext>
            </a:extLst>
          </p:cNvPr>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6894D720-6B9D-4A0F-9741-12DE634AB6E1}" type="slidenum">
              <a:rPr lang="en-US" smtClean="0"/>
              <a:t>‹#›</a:t>
            </a:fld>
            <a:endParaRPr lang="en-US"/>
          </a:p>
        </p:txBody>
      </p:sp>
    </p:spTree>
    <p:extLst>
      <p:ext uri="{BB962C8B-B14F-4D97-AF65-F5344CB8AC3E}">
        <p14:creationId xmlns:p14="http://schemas.microsoft.com/office/powerpoint/2010/main" val="3287496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3DCF139D-CC12-4388-9E3F-521B12C746C1}" type="datetimeFigureOut">
              <a:rPr lang="x-none" smtClean="0"/>
              <a:t>13/4/2023</a:t>
            </a:fld>
            <a:endParaRPr lang="x-none"/>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356D4481-A8A4-4ADB-B768-6DF1FE3A744C}" type="slidenum">
              <a:rPr lang="x-none" smtClean="0"/>
              <a:t>‹#›</a:t>
            </a:fld>
            <a:endParaRPr lang="x-none"/>
          </a:p>
        </p:txBody>
      </p:sp>
    </p:spTree>
    <p:extLst>
      <p:ext uri="{BB962C8B-B14F-4D97-AF65-F5344CB8AC3E}">
        <p14:creationId xmlns:p14="http://schemas.microsoft.com/office/powerpoint/2010/main" val="1222519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_ENREF_22"/><Relationship Id="rId2" Type="http://schemas.openxmlformats.org/officeDocument/2006/relationships/slide" Target="../slides/slide101.xml"/><Relationship Id="rId1" Type="http://schemas.openxmlformats.org/officeDocument/2006/relationships/notesMaster" Target="../notesMasters/notesMaster1.xml"/><Relationship Id="rId4" Type="http://schemas.openxmlformats.org/officeDocument/2006/relationships/image" Target="../media/image17.emf"/></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_ENREF_23"/><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3" Type="http://schemas.openxmlformats.org/officeDocument/2006/relationships/hyperlink" Target="http://www.infodai.org/" TargetMode="External"/><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3" Type="http://schemas.openxmlformats.org/officeDocument/2006/relationships/hyperlink" Target="#_ENREF_25"/><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3" Type="http://schemas.openxmlformats.org/officeDocument/2006/relationships/hyperlink" Target="#_ENREF_26"/><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slide" Target="../slides/slide183.xml"/><Relationship Id="rId1" Type="http://schemas.openxmlformats.org/officeDocument/2006/relationships/notesMaster" Target="../notesMasters/notesMaster1.xml"/><Relationship Id="rId4" Type="http://schemas.openxmlformats.org/officeDocument/2006/relationships/hyperlink" Target="#_ENREF_28"/></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syjEN3peCJw"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_ENREF_4"/><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_ENREF_5"/></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image" Target="../media/image10.emf"/></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63.xml"/><Relationship Id="rId1" Type="http://schemas.openxmlformats.org/officeDocument/2006/relationships/notesMaster" Target="../notesMasters/notesMaster1.xml"/><Relationship Id="rId5" Type="http://schemas.openxmlformats.org/officeDocument/2006/relationships/hyperlink" Target="#_ENREF_9"/><Relationship Id="rId4" Type="http://schemas.openxmlformats.org/officeDocument/2006/relationships/hyperlink" Target="#_ENREF_8"/></Relationships>
</file>

<file path=ppt/notesSlides/_rels/notesSlide6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_ENREF_12"/><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image" Target="../media/image12.png"/></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_ENREF_13"/><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_ENREF_14"/><Relationship Id="rId2" Type="http://schemas.openxmlformats.org/officeDocument/2006/relationships/slide" Target="../slides/slide79.xml"/><Relationship Id="rId1" Type="http://schemas.openxmlformats.org/officeDocument/2006/relationships/notesMaster" Target="../notesMasters/notesMaster1.xml"/><Relationship Id="rId5" Type="http://schemas.openxmlformats.org/officeDocument/2006/relationships/image" Target="../media/image13.emf"/><Relationship Id="rId4" Type="http://schemas.openxmlformats.org/officeDocument/2006/relationships/package" Target="../embeddings/Microsoft_Word_Document1.docx"/></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89.xml"/><Relationship Id="rId1" Type="http://schemas.openxmlformats.org/officeDocument/2006/relationships/notesMaster" Target="../notesMasters/notesMaster1.xml"/><Relationship Id="rId4" Type="http://schemas.openxmlformats.org/officeDocument/2006/relationships/image" Target="../media/image14.emf"/></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_ENREF_16"/><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92.xml"/><Relationship Id="rId1" Type="http://schemas.openxmlformats.org/officeDocument/2006/relationships/notesMaster" Target="../notesMasters/notesMaster1.xml"/><Relationship Id="rId4" Type="http://schemas.openxmlformats.org/officeDocument/2006/relationships/image" Target="../media/image15.emf"/></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_ENREF_18"/><Relationship Id="rId7" Type="http://schemas.openxmlformats.org/officeDocument/2006/relationships/hyperlink" Target="https://www.youtube.com/watch?v=HDVhZHJagfQ" TargetMode="External"/><Relationship Id="rId2" Type="http://schemas.openxmlformats.org/officeDocument/2006/relationships/slide" Target="../slides/slide95.xml"/><Relationship Id="rId1" Type="http://schemas.openxmlformats.org/officeDocument/2006/relationships/notesMaster" Target="../notesMasters/notesMaster1.xml"/><Relationship Id="rId6" Type="http://schemas.openxmlformats.org/officeDocument/2006/relationships/image" Target="../media/image16.emf"/><Relationship Id="rId5" Type="http://schemas.openxmlformats.org/officeDocument/2006/relationships/hyperlink" Target="#_ENREF_20"/><Relationship Id="rId4" Type="http://schemas.openxmlformats.org/officeDocument/2006/relationships/hyperlink" Target="#_ENREF_19"/></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_ENREF_21"/><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6D4481-A8A4-4ADB-B768-6DF1FE3A744C}" type="slidenum">
              <a:rPr lang="x-none" smtClean="0"/>
              <a:t>1</a:t>
            </a:fld>
            <a:endParaRPr lang="x-none"/>
          </a:p>
        </p:txBody>
      </p:sp>
    </p:spTree>
    <p:extLst>
      <p:ext uri="{BB962C8B-B14F-4D97-AF65-F5344CB8AC3E}">
        <p14:creationId xmlns:p14="http://schemas.microsoft.com/office/powerpoint/2010/main" val="2842691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err="1"/>
              <a:t>Exercise</a:t>
            </a:r>
            <a:r>
              <a:rPr lang="fr-FR" b="1" dirty="0"/>
              <a:t> 1.1: Confessions of a non-compliant patient (45 min)</a:t>
            </a: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Distribute </a:t>
            </a:r>
            <a:r>
              <a:rPr lang="en-GB" sz="900" dirty="0">
                <a:solidFill>
                  <a:srgbClr val="4F81BD"/>
                </a:solidFill>
                <a:latin typeface="Calibri" panose="020F0502020204030204" pitchFamily="34" charset="0"/>
                <a:ea typeface="SimSun" panose="02010600030101010101" pitchFamily="2" charset="-122"/>
                <a:cs typeface="Calibri" panose="020F0502020204030204" pitchFamily="34" charset="0"/>
              </a:rPr>
              <a:t>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to participants copies of Annex 2 (Confessions of a non-compliant patient by Judi Chamberlin). Explain to participants that Judi Chamberlin (1944</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2010) was a survivor of psychiatry and a political activist. She is the author of On our own: patient-controlled alternatives to the mental health system.</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Give the group approximately 15 minutes to read the text.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Once participants have finished reading, give them the opportunity to share their thoughts on the document. To prompt the discussion, ask:</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 did the author feel when her thoughts and opinion were disregarded?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 did she feel about not having control over her life?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Based on what you have read, do you think making decisions is important in recovery?</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a:t>
            </a:fld>
            <a:endParaRPr lang="x-none" dirty="0"/>
          </a:p>
        </p:txBody>
      </p:sp>
    </p:spTree>
    <p:extLst>
      <p:ext uri="{BB962C8B-B14F-4D97-AF65-F5344CB8AC3E}">
        <p14:creationId xmlns:p14="http://schemas.microsoft.com/office/powerpoint/2010/main" val="36110765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8963" y="1243013"/>
            <a:ext cx="5562600" cy="3130550"/>
          </a:xfrm>
        </p:spPr>
      </p:sp>
      <p:sp>
        <p:nvSpPr>
          <p:cNvPr id="3" name="Notes Placeholder 2"/>
          <p:cNvSpPr>
            <a:spLocks noGrp="1"/>
          </p:cNvSpPr>
          <p:nvPr>
            <p:ph type="body" idx="1"/>
          </p:nvPr>
        </p:nvSpPr>
        <p:spPr>
          <a:xfrm>
            <a:off x="431223" y="4547973"/>
            <a:ext cx="5696686" cy="5032593"/>
          </a:xfrm>
        </p:spPr>
        <p:txBody>
          <a:bodyPr/>
          <a:lstStyle/>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Formal forms of support should not replace informal support networks (e.g. family, friends etc.) which are essential in people’s day-to-day lives. </a:t>
            </a:r>
          </a:p>
          <a:p>
            <a:pPr marL="171450" indent="-171450" algn="just">
              <a:spcAft>
                <a:spcPts val="600"/>
              </a:spcAft>
              <a:buFont typeface="Arial" panose="020B0604020202020204" pitchFamily="34" charset="0"/>
              <a:buChar char="•"/>
            </a:pPr>
            <a:endParaRPr lang="en-US"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When informal networks are nonexistent or weakened, it is very important to support the person to rebuild and/or consolidate these networks. </a:t>
            </a:r>
          </a:p>
          <a:p>
            <a:pPr marL="171450" indent="-171450" algn="just">
              <a:spcAft>
                <a:spcPts val="6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It may also be necessary to advocate for a more formalized form of support networks for people who need and want them.</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100</a:t>
            </a:fld>
            <a:endParaRPr lang="x-none"/>
          </a:p>
        </p:txBody>
      </p:sp>
    </p:spTree>
    <p:extLst>
      <p:ext uri="{BB962C8B-B14F-4D97-AF65-F5344CB8AC3E}">
        <p14:creationId xmlns:p14="http://schemas.microsoft.com/office/powerpoint/2010/main" val="268754793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Informal support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Support network</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E.g. Circle of support (UK, Australia)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7 #90">
                  <a:extLst>
                    <a:ext uri="{A12FA001-AC4F-418D-AE19-62706E023703}">
                      <ahyp:hlinkClr xmlns:ahyp="http://schemas.microsoft.com/office/drawing/2018/hyperlinkcolor" val="tx"/>
                    </a:ext>
                  </a:extLst>
                </a:hlinkClick>
              </a:rPr>
              <a:t>22</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101</a:t>
            </a:fld>
            <a:endParaRPr lang="x-none"/>
          </a:p>
        </p:txBody>
      </p:sp>
      <p:pic>
        <p:nvPicPr>
          <p:cNvPr id="5" name="Picture 4">
            <a:extLst>
              <a:ext uri="{FF2B5EF4-FFF2-40B4-BE49-F238E27FC236}">
                <a16:creationId xmlns:a16="http://schemas.microsoft.com/office/drawing/2014/main" id="{147C9A64-D482-4F2B-9C47-C2ACA10BD1C4}"/>
              </a:ext>
            </a:extLst>
          </p:cNvPr>
          <p:cNvPicPr>
            <a:picLocks noChangeAspect="1"/>
          </p:cNvPicPr>
          <p:nvPr/>
        </p:nvPicPr>
        <p:blipFill>
          <a:blip r:embed="rId4"/>
          <a:stretch>
            <a:fillRect/>
          </a:stretch>
        </p:blipFill>
        <p:spPr>
          <a:xfrm>
            <a:off x="558098" y="6195373"/>
            <a:ext cx="5692592" cy="706422"/>
          </a:xfrm>
          <a:prstGeom prst="rect">
            <a:avLst/>
          </a:prstGeom>
        </p:spPr>
      </p:pic>
    </p:spTree>
    <p:extLst>
      <p:ext uri="{BB962C8B-B14F-4D97-AF65-F5344CB8AC3E}">
        <p14:creationId xmlns:p14="http://schemas.microsoft.com/office/powerpoint/2010/main" val="91335343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Circle of Support (sometimes called a Circle of Friends) is a group of people who meet together on a regular basis to help a person (the focus person) accomplish their personal goals in life.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The circle acts as a community around the person concerned, providing them with support to achieve what they want in life, if desired.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The person who is being supported is in charge, both in deciding who to invite to be in the circle, and also in the direction that the circle's efforts should be employed, although a facilitator is normally chosen from within the circle to take care of the work required to keep it running.</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Members of the Circle of Support may include family, friends and other community members and are involved because they care about the person and are willing to give time and energy to support them.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No-one is paid.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102</a:t>
            </a:fld>
            <a:endParaRPr lang="x-none"/>
          </a:p>
        </p:txBody>
      </p:sp>
    </p:spTree>
    <p:extLst>
      <p:ext uri="{BB962C8B-B14F-4D97-AF65-F5344CB8AC3E}">
        <p14:creationId xmlns:p14="http://schemas.microsoft.com/office/powerpoint/2010/main" val="404677677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Personal assistance (</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Committee on the Rights of Persons with Disabilities, 2017 #390">
                  <a:extLst>
                    <a:ext uri="{A12FA001-AC4F-418D-AE19-62706E023703}">
                      <ahyp:hlinkClr xmlns:ahyp="http://schemas.microsoft.com/office/drawing/2018/hyperlinkcolor" val="tx"/>
                    </a:ext>
                  </a:extLst>
                </a:hlinkClick>
              </a:rPr>
              <a:t>23</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Personal assistance refers to person-directed/user-led human support delivered to a person with disability.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an important tool to promote independent living.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Personal assistants can also play a key role in supported decision-making.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As trusted individuals they can talk through options with the person, support the person in communicating their will and preferences to others, etc.</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103</a:t>
            </a:fld>
            <a:endParaRPr lang="x-none"/>
          </a:p>
        </p:txBody>
      </p:sp>
    </p:spTree>
    <p:extLst>
      <p:ext uri="{BB962C8B-B14F-4D97-AF65-F5344CB8AC3E}">
        <p14:creationId xmlns:p14="http://schemas.microsoft.com/office/powerpoint/2010/main" val="369051767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6588" y="1243013"/>
            <a:ext cx="5454650" cy="3068637"/>
          </a:xfrm>
        </p:spPr>
      </p:sp>
      <p:sp>
        <p:nvSpPr>
          <p:cNvPr id="3" name="Notes Placeholder 2"/>
          <p:cNvSpPr>
            <a:spLocks noGrp="1"/>
          </p:cNvSpPr>
          <p:nvPr>
            <p:ph type="body" idx="1"/>
          </p:nvPr>
        </p:nvSpPr>
        <p:spPr>
          <a:xfrm>
            <a:off x="680879" y="4460990"/>
            <a:ext cx="5447030" cy="4237319"/>
          </a:xfrm>
        </p:spPr>
        <p:txBody>
          <a:bodyPr/>
          <a:lstStyle/>
          <a:p>
            <a:pPr algn="just">
              <a:spcAft>
                <a:spcPts val="1000"/>
              </a:spcAft>
            </a:pPr>
            <a:r>
              <a:rPr lang="en-GB" dirty="0">
                <a:latin typeface="Calibri" panose="020F0502020204030204" pitchFamily="34" charset="0"/>
                <a:ea typeface="SimSun" panose="02010600030101010101" pitchFamily="2" charset="-122"/>
                <a:cs typeface="Calibri" panose="020F0502020204030204" pitchFamily="34" charset="0"/>
              </a:rPr>
              <a:t>Although definitions of personal assistance may vary, there are certain elements which distinguish it from other types of support:</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funding is to be controlled by and allocated to the person with disability with the purpose of paying for any assistance required.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based on an individual needs assessment and the person/user’s life circumstances.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personal assistance service is led by the person with disability, meaning that he or she can either contract the service from a variety of providers or act as an employer.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Persons with disabilities have the option to custom-design their own service – i.e. decide by whom, how, when, where and in what way the service is delivered.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Persons with disabilities who require personal assistance can freely choose their preferred degree of personal control over service delivery according to their requirements, capabilities, life circumstances and preferences.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Even if the responsibilities of the employer are contracted out, the person with disability always remains at the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centre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of the decision-making processes concerning the assistance.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104</a:t>
            </a:fld>
            <a:endParaRPr lang="x-none"/>
          </a:p>
        </p:txBody>
      </p:sp>
    </p:spTree>
    <p:extLst>
      <p:ext uri="{BB962C8B-B14F-4D97-AF65-F5344CB8AC3E}">
        <p14:creationId xmlns:p14="http://schemas.microsoft.com/office/powerpoint/2010/main" val="63484852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5" name="Picture 4">
            <a:extLst>
              <a:ext uri="{FF2B5EF4-FFF2-40B4-BE49-F238E27FC236}">
                <a16:creationId xmlns:a16="http://schemas.microsoft.com/office/drawing/2014/main" id="{19BD4AAA-8042-46CA-BE6A-74913F054F82}"/>
              </a:ext>
            </a:extLst>
          </p:cNvPr>
          <p:cNvPicPr>
            <a:picLocks noChangeAspect="1"/>
          </p:cNvPicPr>
          <p:nvPr/>
        </p:nvPicPr>
        <p:blipFill>
          <a:blip r:embed="rId3"/>
          <a:stretch>
            <a:fillRect/>
          </a:stretch>
        </p:blipFill>
        <p:spPr>
          <a:xfrm>
            <a:off x="595925" y="5636196"/>
            <a:ext cx="5447030" cy="875110"/>
          </a:xfrm>
          <a:prstGeom prst="rect">
            <a:avLst/>
          </a:prstGeom>
        </p:spPr>
      </p:pic>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105</a:t>
            </a:fld>
            <a:endParaRPr lang="x-none"/>
          </a:p>
        </p:txBody>
      </p:sp>
    </p:spTree>
    <p:extLst>
      <p:ext uri="{BB962C8B-B14F-4D97-AF65-F5344CB8AC3E}">
        <p14:creationId xmlns:p14="http://schemas.microsoft.com/office/powerpoint/2010/main" val="88692149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Peer support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indent="-457200">
              <a:spcBef>
                <a:spcPts val="0"/>
              </a:spcBef>
              <a:spcAft>
                <a:spcPts val="0"/>
              </a:spcAft>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Peer support refers to the idea that people with psychosocial, intellectual or cognitive disabilities can help each other.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support can come from an individual or a group of people with “lived experience” of similar issues and who have acquired the knowledge and expertise to support others going through difficult moments in their lives.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Peer support can be provided formally or informally.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Peers can provide the person with valuable information about a wide range of issues and therefore enable them to make informed choices.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Peer support also has a positive impact on agency and autonomy and therefore supports the right to legal capacity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  #419"/>
              </a:rPr>
              <a:t>24</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Peers may offer particularly relevant support as they know what kind of challenges the person may face.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Whether or not they carry out their role formally within mental health and social services or outside these services, peer supporters should always be independent.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106</a:t>
            </a:fld>
            <a:endParaRPr lang="x-none"/>
          </a:p>
        </p:txBody>
      </p:sp>
    </p:spTree>
    <p:extLst>
      <p:ext uri="{BB962C8B-B14F-4D97-AF65-F5344CB8AC3E}">
        <p14:creationId xmlns:p14="http://schemas.microsoft.com/office/powerpoint/2010/main" val="137233591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Support from family and friends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indent="-457200">
              <a:spcBef>
                <a:spcPts val="0"/>
              </a:spcBef>
              <a:spcAft>
                <a:spcPts val="0"/>
              </a:spcAft>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many people, the support and understanding of their family and friends when they go through difficult times in their lives is extremely important.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Families and friends know a lot about the person concerned and often provide the most direct support to their loved ones.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They are generally aware of the everyday life of the person, the decisions they make on a day-to-day basis and the person’s usual choices and preferences.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family and friends are more likely to be on hand to encourage and support the person to exercise their right to legal capacity (e.g. offering to help people to engage in activities they like or providing support on how to manage a budget).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Family and friends can also be a great source of information to enable others to understand the background of the person, their values and objectives in life, or their previous experience(s) of mental health and social services.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107</a:t>
            </a:fld>
            <a:endParaRPr lang="x-none"/>
          </a:p>
        </p:txBody>
      </p:sp>
    </p:spTree>
    <p:extLst>
      <p:ext uri="{BB962C8B-B14F-4D97-AF65-F5344CB8AC3E}">
        <p14:creationId xmlns:p14="http://schemas.microsoft.com/office/powerpoint/2010/main" val="9233442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latin typeface="Calibri" panose="020F0502020204030204" pitchFamily="34" charset="0"/>
                <a:ea typeface="SimSun" panose="02010600030101010101" pitchFamily="2" charset="-122"/>
                <a:cs typeface="Calibri" panose="020F0502020204030204" pitchFamily="34" charset="0"/>
              </a:rPr>
              <a:t>However, there are also several potential conflicts of interest and attitudinal barriers that can impede support provided by family members and friends. These include: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Making assumptions about what is in the best interest of the person.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emotionally over-involved, stressed, or lacking patience.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guilty about the person’s situation and addressing this guilt by overwhelming the person with support.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Lacking knowledge about the person’s values and preferences.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unrealistic or having low expectations about what a person can achieve.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Underestimating the person’s decision-making skills or continuing to treat them as children even when they have reached adulthood.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Fearing potential consequences for themselves as a result of challenging situations involving the person.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overprotective of the person.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entitled to share part of their family member’s story with others when the person may not want the information to be shared.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108</a:t>
            </a:fld>
            <a:endParaRPr lang="x-none"/>
          </a:p>
        </p:txBody>
      </p:sp>
    </p:spTree>
    <p:extLst>
      <p:ext uri="{BB962C8B-B14F-4D97-AF65-F5344CB8AC3E}">
        <p14:creationId xmlns:p14="http://schemas.microsoft.com/office/powerpoint/2010/main" val="21759690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Communities of support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lot of people who may appear to lack other kinds of support such as close friends or family may in fact find a lot of support in certain communities or community spaces and create a “family of friends”.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can include online communities, religious or cultural groups, political activist communities, groups focused on activities such as music or art work or communities based on for example, gender or sexual orientation.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that services recognize and take into account these forms of support even though they may be different from traditional support networks.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109</a:t>
            </a:fld>
            <a:endParaRPr lang="x-none"/>
          </a:p>
        </p:txBody>
      </p:sp>
    </p:spTree>
    <p:extLst>
      <p:ext uri="{BB962C8B-B14F-4D97-AF65-F5344CB8AC3E}">
        <p14:creationId xmlns:p14="http://schemas.microsoft.com/office/powerpoint/2010/main" val="98497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9350" y="184150"/>
            <a:ext cx="1970088" cy="1109663"/>
          </a:xfrm>
        </p:spPr>
      </p:sp>
      <p:sp>
        <p:nvSpPr>
          <p:cNvPr id="3" name="Notes Placeholder 2"/>
          <p:cNvSpPr>
            <a:spLocks noGrp="1"/>
          </p:cNvSpPr>
          <p:nvPr>
            <p:ph type="body" idx="1"/>
          </p:nvPr>
        </p:nvSpPr>
        <p:spPr>
          <a:xfrm>
            <a:off x="499310" y="1342644"/>
            <a:ext cx="5964119" cy="8099510"/>
          </a:xfrm>
        </p:spPr>
        <p:txBody>
          <a:bodyPr/>
          <a:lstStyle/>
          <a:p>
            <a:pPr lvl="0"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Then ask the group:</a:t>
            </a:r>
            <a:endParaRPr lang="x-none" dirty="0">
              <a:solidFill>
                <a:prstClr val="black"/>
              </a:solidFill>
              <a:latin typeface="Calibri" panose="020F0502020204030204" pitchFamily="34" charset="0"/>
              <a:ea typeface="SimSun" panose="02010600030101010101" pitchFamily="2" charset="-122"/>
              <a:cs typeface="Calibri" panose="020F0502020204030204" pitchFamily="34" charset="0"/>
            </a:endParaRPr>
          </a:p>
          <a:p>
            <a:pPr marL="171450" lvl="0" indent="-171450" algn="just">
              <a:spcAft>
                <a:spcPts val="600"/>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Do you think people with psychosocial, intellectual or cognitive disabilities should make decisions for themselves (e.g. decisions concerning treatment, housing, financial matters, daily activities)?</a:t>
            </a:r>
            <a:endParaRPr lang="x-none" dirty="0">
              <a:solidFill>
                <a:prstClr val="black"/>
              </a:solidFill>
              <a:latin typeface="Calibri" panose="020F0502020204030204" pitchFamily="34" charset="0"/>
              <a:ea typeface="SimSun" panose="02010600030101010101" pitchFamily="2" charset="-122"/>
              <a:cs typeface="Calibri" panose="020F0502020204030204" pitchFamily="34" charset="0"/>
            </a:endParaRPr>
          </a:p>
          <a:p>
            <a:pPr marL="171450" lvl="0" indent="-171450" algn="just">
              <a:spcAft>
                <a:spcPts val="600"/>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Why do you think people with psychosocial, intellectual or cognitive disabilities, as well as other people using mental health and social services, are often deprived of the possibility to make decisions?</a:t>
            </a:r>
            <a:endParaRPr lang="x-none" dirty="0">
              <a:solidFill>
                <a:prstClr val="black"/>
              </a:solidFill>
              <a:latin typeface="Calibri" panose="020F0502020204030204" pitchFamily="34" charset="0"/>
              <a:ea typeface="SimSun" panose="02010600030101010101" pitchFamily="2" charset="-122"/>
              <a:cs typeface="Calibri" panose="020F0502020204030204" pitchFamily="34" charset="0"/>
            </a:endParaRPr>
          </a:p>
          <a:p>
            <a:pPr lvl="0"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In answering these questions, participants are likely to bring up a number of common misconceptions and negative stereotypes. The facilitator needs to be aware of these and should address them throughout the training. These misconceptions and negative stereotypes may not only be held by mental health and other practitioners but also sometimes by people with psychosocial, intellectual or cognitive disabilities themselves because they may have internalized the discrimination that they have experienced and therefore see themselves as incapable of fully exercising the right to legal capacity. The purpose of this part of the exercise is to challenge these misconceptions and stereotypes.</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lvl="0"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Make a list of the misconceptions and negative stereotypes raised by participants on the flipchart.</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lvl="0"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Possible misconceptions and negative stereotypes raised by participants may include: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lack the ability to decide for themselves.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cannot make good decisions because their condition gets in the way of logical thinking.</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are unpredictable.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are dangerous to themselves and others.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would always refuse treatment if they had a choice, and that would be bad for them.</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should not have the right to make decisions about financial matters.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do not have the ability to start a family and care for their children.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are unaware of or lack insight regarding their condition, and therefore they cannot make decisions for themselves.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If someone is delusional and wants to do something irrational such as, for example, giving all their money to the poor, clearly they cannot make decisions about their finances.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need to be protected from people in the community who might hurt them or take advantage of them.</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Mental health and other practitioners know best what is good for them.</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people have confused ideas about reality, which will lead to bad decisions.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suffer from “mental illnesses” that impair their judgement</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0" indent="-171450">
              <a:spcAft>
                <a:spcPts val="6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people hear voices that can influence their actions with harmful consequences.</a:t>
            </a:r>
            <a:endParaRPr lang="x-none"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It is important to give time to people who disagree with these misconceptions and negative stereotypes in order to allow the facilitator and others to challenge such beliefs.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11</a:t>
            </a:fld>
            <a:endParaRPr lang="x-none"/>
          </a:p>
        </p:txBody>
      </p:sp>
    </p:spTree>
    <p:extLst>
      <p:ext uri="{BB962C8B-B14F-4D97-AF65-F5344CB8AC3E}">
        <p14:creationId xmlns:p14="http://schemas.microsoft.com/office/powerpoint/2010/main" val="316503624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7188" y="1243013"/>
            <a:ext cx="3600450" cy="2025650"/>
          </a:xfrm>
        </p:spPr>
      </p:sp>
      <p:sp>
        <p:nvSpPr>
          <p:cNvPr id="3" name="Notes Placeholder 2"/>
          <p:cNvSpPr>
            <a:spLocks noGrp="1"/>
          </p:cNvSpPr>
          <p:nvPr>
            <p:ph type="body" idx="1"/>
          </p:nvPr>
        </p:nvSpPr>
        <p:spPr>
          <a:xfrm>
            <a:off x="680879" y="3566307"/>
            <a:ext cx="5447030" cy="5132003"/>
          </a:xfrm>
        </p:spPr>
        <p:txBody>
          <a:bodyPr/>
          <a:lstStyle/>
          <a:p>
            <a:pPr algn="just">
              <a:spcAft>
                <a:spcPts val="10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Explain to participants that this is a simple scenario, not a challenging one, which aims to explain the concepts clearly. Encourage the group to focus on the issues being discussed and not to be distracted by the complexities participants may have seen in their personal or professional experience. More challenging scenarios will be addressed in a subsequent exercise.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1000"/>
              </a:spcAft>
            </a:pPr>
            <a:r>
              <a:rPr lang="en-GB" b="1" dirty="0">
                <a:latin typeface="Calibri" panose="020F0502020204030204" pitchFamily="34" charset="0"/>
                <a:ea typeface="SimSun" panose="02010600030101010101" pitchFamily="2" charset="-122"/>
                <a:cs typeface="Calibri" panose="020F0502020204030204" pitchFamily="34" charset="0"/>
              </a:rPr>
              <a:t>Example: Sunita</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10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Read to participants the scenario below.</a:t>
            </a:r>
          </a:p>
          <a:p>
            <a:pPr algn="just">
              <a:spcAft>
                <a:spcPts val="1000"/>
              </a:spcAft>
            </a:pP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110</a:t>
            </a:fld>
            <a:endParaRPr lang="x-none"/>
          </a:p>
        </p:txBody>
      </p:sp>
      <p:pic>
        <p:nvPicPr>
          <p:cNvPr id="5" name="Picture 4">
            <a:extLst>
              <a:ext uri="{FF2B5EF4-FFF2-40B4-BE49-F238E27FC236}">
                <a16:creationId xmlns:a16="http://schemas.microsoft.com/office/drawing/2014/main" id="{BA09BE0D-6627-4CE1-9790-CFB5EEC83808}"/>
              </a:ext>
            </a:extLst>
          </p:cNvPr>
          <p:cNvPicPr>
            <a:picLocks noChangeAspect="1"/>
          </p:cNvPicPr>
          <p:nvPr/>
        </p:nvPicPr>
        <p:blipFill>
          <a:blip r:embed="rId3"/>
          <a:stretch>
            <a:fillRect/>
          </a:stretch>
        </p:blipFill>
        <p:spPr>
          <a:xfrm>
            <a:off x="680879" y="5453844"/>
            <a:ext cx="5322203" cy="2910198"/>
          </a:xfrm>
          <a:prstGeom prst="rect">
            <a:avLst/>
          </a:prstGeom>
        </p:spPr>
      </p:pic>
    </p:spTree>
    <p:extLst>
      <p:ext uri="{BB962C8B-B14F-4D97-AF65-F5344CB8AC3E}">
        <p14:creationId xmlns:p14="http://schemas.microsoft.com/office/powerpoint/2010/main" val="260735129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6338" y="1243013"/>
            <a:ext cx="2373312" cy="1335087"/>
          </a:xfrm>
        </p:spPr>
      </p:sp>
      <p:sp>
        <p:nvSpPr>
          <p:cNvPr id="3" name="Notes Placeholder 2"/>
          <p:cNvSpPr>
            <a:spLocks noGrp="1"/>
          </p:cNvSpPr>
          <p:nvPr>
            <p:ph type="body" idx="1"/>
          </p:nvPr>
        </p:nvSpPr>
        <p:spPr>
          <a:xfrm>
            <a:off x="533355" y="2708902"/>
            <a:ext cx="5594554" cy="6411897"/>
          </a:xfrm>
        </p:spPr>
        <p:txBody>
          <a:bodyPr/>
          <a:lstStyle/>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Then ask the group:</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Considering what we have previously discussed, what went wrong in this case?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 could things have been done differently?</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Possible responses as to what may have gone wrong include: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Sunita was deprived of her right to make decisions about what treatment she should receive because her free and informed consent was not sought before giving her medication.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She was not listened to and her opinion was ignored.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Staff of the service made the decision on her behalf.</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immediate response was to put her on medication. Nobody took the time to talk to her.</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following could have been done differently:</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Staff could have tried to understand why she was feeling depressed.</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could have made efforts to get to know her as an individual and to understand why she did not want antidepressants.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could have asked her what type of treatment, care and support she wanted.</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could have offered her different care and treatment options, including individual psychotherapy, group therapy, counselling or peer support.</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could have explained to her the likely benefits and side-effects of each treatment option in a language that was clear and understandable to her.</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could have offered her the possibility to contact someone she trusts (e.g. a family member or friend) who could support her in making treatment decisions, help her understand the different options available to her, support her in communicating her preferences and ensure that these were respected.</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could have accepted her decision and respected her choice of care options other than medication.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111</a:t>
            </a:fld>
            <a:endParaRPr lang="x-none"/>
          </a:p>
        </p:txBody>
      </p:sp>
    </p:spTree>
    <p:extLst>
      <p:ext uri="{BB962C8B-B14F-4D97-AF65-F5344CB8AC3E}">
        <p14:creationId xmlns:p14="http://schemas.microsoft.com/office/powerpoint/2010/main" val="41919219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1150" y="1106488"/>
            <a:ext cx="3179763" cy="1789112"/>
          </a:xfrm>
        </p:spPr>
      </p:sp>
      <p:sp>
        <p:nvSpPr>
          <p:cNvPr id="3" name="Notes Placeholder 2"/>
          <p:cNvSpPr>
            <a:spLocks noGrp="1"/>
          </p:cNvSpPr>
          <p:nvPr>
            <p:ph type="body" idx="1"/>
          </p:nvPr>
        </p:nvSpPr>
        <p:spPr>
          <a:xfrm>
            <a:off x="683279" y="2879418"/>
            <a:ext cx="5444629" cy="5818891"/>
          </a:xfrm>
        </p:spPr>
        <p:txBody>
          <a:bodyPr/>
          <a:lstStyle/>
          <a:p>
            <a:pPr algn="just"/>
            <a:r>
              <a:rPr lang="en-GB" dirty="0">
                <a:latin typeface="Calibri" panose="020F0502020204030204" pitchFamily="34" charset="0"/>
                <a:ea typeface="SimSun" panose="02010600030101010101" pitchFamily="2" charset="-122"/>
                <a:cs typeface="Calibri" panose="020F0502020204030204" pitchFamily="34" charset="0"/>
              </a:rPr>
              <a:t>Now read a different version of Sunita’s story, in which the medical officer adopted a supportive approach and in which she was able to involve her friend as a supporter:</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112</a:t>
            </a:fld>
            <a:endParaRPr lang="x-none"/>
          </a:p>
        </p:txBody>
      </p:sp>
      <p:sp>
        <p:nvSpPr>
          <p:cNvPr id="6" name="Text Box 63">
            <a:extLst>
              <a:ext uri="{FF2B5EF4-FFF2-40B4-BE49-F238E27FC236}">
                <a16:creationId xmlns:a16="http://schemas.microsoft.com/office/drawing/2014/main" id="{61600D10-4C25-4360-A798-E1132B44E2EE}"/>
              </a:ext>
            </a:extLst>
          </p:cNvPr>
          <p:cNvSpPr txBox="1"/>
          <p:nvPr/>
        </p:nvSpPr>
        <p:spPr>
          <a:xfrm>
            <a:off x="683280" y="3378190"/>
            <a:ext cx="5518428" cy="6063964"/>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spcBef>
                <a:spcPts val="0"/>
              </a:spcBef>
              <a:spcAft>
                <a:spcPts val="6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One morning Sunita has her first consultation at the mental health unit of a teaching hospital. As she seems distressed and agitated, the medical officer in charge suggests to Sunita that they go to a quiet room in order to discuss what is troubling her. The medical officer asks Sunita if she would like to share her feelings with her and tell her a little more about her situation.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spcBef>
                <a:spcPts val="0"/>
              </a:spcBef>
              <a:spcAft>
                <a:spcPts val="6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Sunita explains that she has been feeling very down during the past months to the point that she was neglecting herself: she has not been washing regularly, and her eating and sleeping have become irregular. Sunita is reluctant to go into the details of why she is feeling distressed and agitated.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spcBef>
                <a:spcPts val="0"/>
              </a:spcBef>
              <a:spcAft>
                <a:spcPts val="6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She says she would like care and support but does not want antidepressants as her experience with these in the past was not positive. The medical officer says there are different types of medication which she could try. She also explains that there are alternatives to drug treatments such as individual psychotherapy, group therapy or counselling sessions which might be helpful to Sunita. She also suggests that Sunita could explore and engage in activities available in the community that might make her feel better, such as relaxation yoga classes.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spcBef>
                <a:spcPts val="0"/>
              </a:spcBef>
              <a:spcAft>
                <a:spcPts val="6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She offers to schedule an appointment with the psychiatrist, the peer support worker, the psychologist and the occupational therapist to discuss the different options. She asks Sunita if she would prefer to have a brief stay at the mental health unit or to go home and receive support there. She also asks if there are people who Sunita trusts and whom she would like to contact to support her.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spcBef>
                <a:spcPts val="0"/>
              </a:spcBef>
              <a:spcAft>
                <a:spcPts val="6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Sunita knows and values a good friend of hers who has had similar experiences with depression with whom she has been spending time recently. She feels that her friend can help her weigh up the pros and cons of different treatments, care and support options, and help her to make a decision. The medical officer says that Sunita could nominate her as a supporter and involve her in the formulation of her recovery plan.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Sunita now feels more comfortable with the medical officer and about the support she will receive. She opens up to the medical officer that things are really difficult for her at home and that her husband is abusive. The medical officer says that there is a very good NGO which supports women in her situation and shelters women who are in danger. She offers to give her the contact of the organization.</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p>
          <a:p>
            <a:pPr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Give participants an opportunity to comment on this alternative scenario.</a:t>
            </a:r>
            <a:endParaRPr lang="x-none" sz="1100"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09143154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latin typeface="Calibri" panose="020F0502020204030204" pitchFamily="34" charset="0"/>
                <a:ea typeface="Times New Roman" panose="02020603050405020304" pitchFamily="18" charset="0"/>
                <a:cs typeface="Calibri" panose="020F0502020204030204" pitchFamily="34" charset="0"/>
              </a:rPr>
              <a:t>Topic 3: Supported decision-making in practice</a:t>
            </a:r>
          </a:p>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and 10 minutes.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113</a:t>
            </a:fld>
            <a:endParaRPr lang="x-none"/>
          </a:p>
        </p:txBody>
      </p:sp>
    </p:spTree>
    <p:extLst>
      <p:ext uri="{BB962C8B-B14F-4D97-AF65-F5344CB8AC3E}">
        <p14:creationId xmlns:p14="http://schemas.microsoft.com/office/powerpoint/2010/main" val="150546423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9850" y="1243013"/>
            <a:ext cx="4329113" cy="2435225"/>
          </a:xfrm>
        </p:spPr>
      </p:sp>
      <p:sp>
        <p:nvSpPr>
          <p:cNvPr id="3" name="Notes Placeholder 2"/>
          <p:cNvSpPr>
            <a:spLocks noGrp="1"/>
          </p:cNvSpPr>
          <p:nvPr>
            <p:ph type="body" idx="1"/>
          </p:nvPr>
        </p:nvSpPr>
        <p:spPr>
          <a:xfrm>
            <a:off x="680879" y="3986393"/>
            <a:ext cx="5447030" cy="4711917"/>
          </a:xfrm>
        </p:spPr>
        <p:txBody>
          <a:bodyPr/>
          <a:lstStyle/>
          <a:p>
            <a:pPr>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3.1: Scenarios – Deciding on supporters and support options (30 min.)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Explain to participants that this is a simple scenario, not a challenging one, designed to explain the concepts in a clear way. Encourage the group to focus on the issues being discussed and not to be distracted by all the complexities participants may have seen in their personal or professional experience. More challenging scenarios will be addressed in a subsequent exercise.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Example: Ximena</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Read the paragraph below to the participants.</a:t>
            </a:r>
          </a:p>
          <a:p>
            <a:pPr algn="just"/>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114</a:t>
            </a:fld>
            <a:endParaRPr lang="x-none"/>
          </a:p>
        </p:txBody>
      </p:sp>
      <p:pic>
        <p:nvPicPr>
          <p:cNvPr id="5" name="Picture 4">
            <a:extLst>
              <a:ext uri="{FF2B5EF4-FFF2-40B4-BE49-F238E27FC236}">
                <a16:creationId xmlns:a16="http://schemas.microsoft.com/office/drawing/2014/main" id="{D560A066-179C-403F-B566-07A6B4944A6A}"/>
              </a:ext>
            </a:extLst>
          </p:cNvPr>
          <p:cNvPicPr>
            <a:picLocks noChangeAspect="1"/>
          </p:cNvPicPr>
          <p:nvPr/>
        </p:nvPicPr>
        <p:blipFill>
          <a:blip r:embed="rId3"/>
          <a:stretch>
            <a:fillRect/>
          </a:stretch>
        </p:blipFill>
        <p:spPr>
          <a:xfrm>
            <a:off x="680879" y="5921490"/>
            <a:ext cx="5447030" cy="2292532"/>
          </a:xfrm>
          <a:prstGeom prst="rect">
            <a:avLst/>
          </a:prstGeom>
        </p:spPr>
      </p:pic>
    </p:spTree>
    <p:extLst>
      <p:ext uri="{BB962C8B-B14F-4D97-AF65-F5344CB8AC3E}">
        <p14:creationId xmlns:p14="http://schemas.microsoft.com/office/powerpoint/2010/main" val="166236929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1243013"/>
            <a:ext cx="5961062" cy="3354387"/>
          </a:xfrm>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Then ask the group:</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On the basis of this context, who do you think should be Ximena’s main supporter?</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Possible answers may include: Her husband or children because they are family, or her friends because she is close to them. However, it might be that she may not feel comfortable with either of these solutions for many emotional and personal reasons. It should be clear after this discussion that Ximena is the person who knows what is best for her and she should be asked the question about who could provide support.</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115</a:t>
            </a:fld>
            <a:endParaRPr lang="x-none"/>
          </a:p>
        </p:txBody>
      </p:sp>
    </p:spTree>
    <p:extLst>
      <p:ext uri="{BB962C8B-B14F-4D97-AF65-F5344CB8AC3E}">
        <p14:creationId xmlns:p14="http://schemas.microsoft.com/office/powerpoint/2010/main" val="253737263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1130300"/>
            <a:ext cx="2695575" cy="1517650"/>
          </a:xfrm>
        </p:spPr>
      </p:sp>
      <p:sp>
        <p:nvSpPr>
          <p:cNvPr id="3" name="Notes Placeholder 2"/>
          <p:cNvSpPr>
            <a:spLocks noGrp="1"/>
          </p:cNvSpPr>
          <p:nvPr>
            <p:ph type="body" idx="1"/>
          </p:nvPr>
        </p:nvSpPr>
        <p:spPr>
          <a:xfrm>
            <a:off x="680879" y="2920147"/>
            <a:ext cx="5708034" cy="6337340"/>
          </a:xfrm>
        </p:spPr>
        <p:txBody>
          <a:bodyPr/>
          <a:lstStyle/>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Once the participants have had the opportunity to discuss the first question, you may ask:</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marR="0" lvl="0" indent="-171450">
              <a:lnSpc>
                <a:spcPct val="115000"/>
              </a:lnSpc>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What type of immediate and longer-term support might Ximena benefit from on the basis of the scenario described above.</a:t>
            </a:r>
          </a:p>
          <a:p>
            <a:pPr marL="171450" marR="0" lvl="0" indent="-171450">
              <a:lnSpc>
                <a:spcPct val="115000"/>
              </a:lnSpc>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What are the options for how this could be provided and by whom? </a:t>
            </a:r>
          </a:p>
          <a:p>
            <a:pPr marL="171450" marR="0" lvl="0" indent="-1714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Describe how you might explore the options.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Make clear to participants that they should think about solutions that respect Ximena’s right to legal capacity. Therefore solutions should not involve substitute decision-making (such as placing Ximena under a guardianship order).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10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Possible options might include: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Immediate support needs could be identified through discussion with Ximena to identify the most important challenges and how they affect her life, and exploring multiple possibilities in order to select the solutions that best meet her hopes, expectations and lifestyle. For example: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Wingdings" panose="05000000000000000000" pitchFamily="2"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For remembering to take medication, it might be useful to make use of simple assistive technology (e.g. a weekly medicine container to keep track of medications, and regular reminders through her smartphone).</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Wingdings" panose="05000000000000000000" pitchFamily="2"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For the challenges with making payments, automatic payments could be explored, or alternatively she could contract an accountant to deal with the basic management of payments. </a:t>
            </a:r>
            <a:endParaRPr lang="x-none"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1000"/>
              </a:spcAft>
              <a:buFont typeface="Wingdings" panose="05000000000000000000" pitchFamily="2"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could be arranged for a support person to check in once or twice a week according to needs that could be varied over time.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Longer-term support: The idea of developing an advance plan should be raised and discussed as a means for planning options so that Ximena’s preferences would be respected in all areas of life.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en-US" dirty="0"/>
          </a:p>
          <a:p>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Once the second question has been discussed, read the outcome of the case study</a:t>
            </a:r>
            <a:endParaRPr lang="x-none" b="1" dirty="0"/>
          </a:p>
        </p:txBody>
      </p:sp>
      <p:sp>
        <p:nvSpPr>
          <p:cNvPr id="4" name="Slide Number Placeholder 3"/>
          <p:cNvSpPr>
            <a:spLocks noGrp="1"/>
          </p:cNvSpPr>
          <p:nvPr>
            <p:ph type="sldNum" sz="quarter" idx="5"/>
          </p:nvPr>
        </p:nvSpPr>
        <p:spPr/>
        <p:txBody>
          <a:bodyPr/>
          <a:lstStyle/>
          <a:p>
            <a:fld id="{356D4481-A8A4-4ADB-B768-6DF1FE3A744C}" type="slidenum">
              <a:rPr lang="x-none" smtClean="0"/>
              <a:t>116</a:t>
            </a:fld>
            <a:endParaRPr lang="x-none"/>
          </a:p>
        </p:txBody>
      </p:sp>
    </p:spTree>
    <p:extLst>
      <p:ext uri="{BB962C8B-B14F-4D97-AF65-F5344CB8AC3E}">
        <p14:creationId xmlns:p14="http://schemas.microsoft.com/office/powerpoint/2010/main" val="156458963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117</a:t>
            </a:fld>
            <a:endParaRPr lang="x-none"/>
          </a:p>
        </p:txBody>
      </p:sp>
      <p:sp>
        <p:nvSpPr>
          <p:cNvPr id="8" name="Text Box 66">
            <a:extLst>
              <a:ext uri="{FF2B5EF4-FFF2-40B4-BE49-F238E27FC236}">
                <a16:creationId xmlns:a16="http://schemas.microsoft.com/office/drawing/2014/main" id="{A272706D-22B5-4922-BF68-30D1E1C74AB8}"/>
              </a:ext>
            </a:extLst>
          </p:cNvPr>
          <p:cNvSpPr txBox="1"/>
          <p:nvPr/>
        </p:nvSpPr>
        <p:spPr>
          <a:xfrm>
            <a:off x="680879" y="5301826"/>
            <a:ext cx="5447030" cy="2911863"/>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Ximena acknowledges that she does need some support but at this stage preferred to limit this to a small range of informal supports. She has automated all regular payments that need to be made, and she has automated reminder messages for routine tasks and appointments that need to be carried out. She has discussed her situation with her friends and they are more than happy to provide additional support to accompany her to appointments and to help her keep track of them. </a:t>
            </a: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After several discussions with a social worker, she has planned an advance directive that specifies her wishes for the long term. She has discussed this with her family and friends, which has brought a great deal of relief and reduced her anxiety about some aspects of the future. Ximena maintains a good relationship with the social worker who helped her to initiate an advance directive and who visits her once a month to see if everything is going well. Ximena knows that she (and her family and friends) can call the social worker at any moment.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13437611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Example: Jack</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Read the story below to the participants:</a:t>
            </a:r>
          </a:p>
          <a:p>
            <a:pPr algn="just"/>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118</a:t>
            </a:fld>
            <a:endParaRPr lang="x-none"/>
          </a:p>
        </p:txBody>
      </p:sp>
      <p:pic>
        <p:nvPicPr>
          <p:cNvPr id="5" name="Picture 4">
            <a:extLst>
              <a:ext uri="{FF2B5EF4-FFF2-40B4-BE49-F238E27FC236}">
                <a16:creationId xmlns:a16="http://schemas.microsoft.com/office/drawing/2014/main" id="{454A0167-1421-4DC9-922A-E9E603AF01AB}"/>
              </a:ext>
            </a:extLst>
          </p:cNvPr>
          <p:cNvPicPr>
            <a:picLocks noChangeAspect="1"/>
          </p:cNvPicPr>
          <p:nvPr/>
        </p:nvPicPr>
        <p:blipFill>
          <a:blip r:embed="rId3"/>
          <a:stretch>
            <a:fillRect/>
          </a:stretch>
        </p:blipFill>
        <p:spPr>
          <a:xfrm>
            <a:off x="680879" y="5638215"/>
            <a:ext cx="5447030" cy="2205950"/>
          </a:xfrm>
          <a:prstGeom prst="rect">
            <a:avLst/>
          </a:prstGeom>
        </p:spPr>
      </p:pic>
    </p:spTree>
    <p:extLst>
      <p:ext uri="{BB962C8B-B14F-4D97-AF65-F5344CB8AC3E}">
        <p14:creationId xmlns:p14="http://schemas.microsoft.com/office/powerpoint/2010/main" val="208849444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the group the following question: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what ways might Marlo and Jane offer to help Jack with managing certain aspects of his home, family life and parenting concerns?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Many answers are possible here. For example, they could help Jack to contact family support services. They could also take care of the children from time to time when Jack finds it hard to cope with the situation. They also may offer to make themselves available when Jack needs advice.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participants may come up with other ideas for how to help Jack.</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119</a:t>
            </a:fld>
            <a:endParaRPr lang="x-none"/>
          </a:p>
        </p:txBody>
      </p:sp>
    </p:spTree>
    <p:extLst>
      <p:ext uri="{BB962C8B-B14F-4D97-AF65-F5344CB8AC3E}">
        <p14:creationId xmlns:p14="http://schemas.microsoft.com/office/powerpoint/2010/main" val="1590783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i="1" dirty="0">
                <a:latin typeface="Calibri" panose="020F0502020204030204" pitchFamily="34" charset="0"/>
                <a:ea typeface="SimSun" panose="02010600030101010101" pitchFamily="2" charset="-122"/>
                <a:cs typeface="Calibri" panose="020F0502020204030204" pitchFamily="34" charset="0"/>
              </a:rPr>
              <a:t>Presentation: Understanding the right to legal capacity (10 min.)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This presentation will briefly explain the difference between legal capacity and mental capacity and how misconceptions around mental capacity (i.e. ability to make decisions) have led to people being deprived of their right to legal capacity.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Legal capacity and mental capacity are two separate concepts but are often mistakenly seen as the same. </a:t>
            </a:r>
          </a:p>
          <a:p>
            <a:pPr marL="171450" indent="-171450" algn="just">
              <a:spcAft>
                <a:spcPts val="6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CRPD has helped to clarify and elaborate the differences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Committee on the Rights of Persons with Disabilities, 2016 #103">
                  <a:extLst>
                    <a:ext uri="{A12FA001-AC4F-418D-AE19-62706E023703}">
                      <ahyp:hlinkClr xmlns:ahyp="http://schemas.microsoft.com/office/drawing/2018/hyperlinkcolor" val="tx"/>
                    </a:ext>
                  </a:extLst>
                </a:hlinkClick>
              </a:rPr>
              <a:t>2</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b="1" u="sng" dirty="0">
                <a:solidFill>
                  <a:srgbClr val="000000"/>
                </a:solidFill>
                <a:latin typeface="Calibri" panose="020F0502020204030204" pitchFamily="34" charset="0"/>
                <a:ea typeface="SimSun" panose="02010600030101010101" pitchFamily="2" charset="-122"/>
                <a:cs typeface="Arial" panose="020B0604020202020204" pitchFamily="34" charset="0"/>
              </a:rPr>
              <a:t>Legal capacity</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is an </a:t>
            </a:r>
            <a:r>
              <a:rPr lang="en-US" b="1" u="sng" dirty="0">
                <a:solidFill>
                  <a:srgbClr val="000000"/>
                </a:solidFill>
                <a:latin typeface="Calibri" panose="020F0502020204030204" pitchFamily="34" charset="0"/>
                <a:ea typeface="SimSun" panose="02010600030101010101" pitchFamily="2" charset="-122"/>
                <a:cs typeface="Arial" panose="020B0604020202020204" pitchFamily="34" charset="0"/>
              </a:rPr>
              <a:t>inherent and inalienable right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It includes two dimensions: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342900">
              <a:lnSpc>
                <a:spcPct val="115000"/>
              </a:lnSpc>
              <a:spcBef>
                <a:spcPts val="0"/>
              </a:spcBef>
              <a:spcAft>
                <a:spcPts val="0"/>
              </a:spcAft>
              <a:buFont typeface="Wingdings" panose="05000000000000000000" pitchFamily="2" charset="2"/>
              <a:buChar char=""/>
            </a:pPr>
            <a:r>
              <a:rPr lang="en-GB" dirty="0">
                <a:latin typeface="Calibri" panose="020F0502020204030204" pitchFamily="34" charset="0"/>
                <a:ea typeface="SimSun" panose="02010600030101010101" pitchFamily="2" charset="-122"/>
                <a:cs typeface="Arial" panose="020B0604020202020204" pitchFamily="34" charset="0"/>
              </a:rPr>
              <a:t>the right to </a:t>
            </a:r>
            <a:r>
              <a:rPr lang="en-GB" u="sng" dirty="0">
                <a:latin typeface="Calibri" panose="020F0502020204030204" pitchFamily="34" charset="0"/>
                <a:ea typeface="SimSun" panose="02010600030101010101" pitchFamily="2" charset="-122"/>
                <a:cs typeface="Arial" panose="020B0604020202020204" pitchFamily="34" charset="0"/>
              </a:rPr>
              <a:t>hold</a:t>
            </a:r>
            <a:r>
              <a:rPr lang="en-GB" dirty="0">
                <a:latin typeface="Calibri" panose="020F0502020204030204" pitchFamily="34" charset="0"/>
                <a:ea typeface="SimSun" panose="02010600030101010101" pitchFamily="2" charset="-122"/>
                <a:cs typeface="Arial" panose="020B0604020202020204" pitchFamily="34" charset="0"/>
              </a:rPr>
              <a:t> rights, and</a:t>
            </a:r>
            <a:endParaRPr lang="x-none" dirty="0">
              <a:latin typeface="Calibri" panose="020F0502020204030204" pitchFamily="34" charset="0"/>
              <a:ea typeface="SimSun" panose="02010600030101010101" pitchFamily="2" charset="-122"/>
              <a:cs typeface="Arial" panose="020B0604020202020204" pitchFamily="34" charset="0"/>
            </a:endParaRPr>
          </a:p>
          <a:p>
            <a:pPr marL="685800" marR="0" lvl="0" indent="-342900">
              <a:lnSpc>
                <a:spcPct val="115000"/>
              </a:lnSpc>
              <a:spcBef>
                <a:spcPts val="0"/>
              </a:spcBef>
              <a:spcAft>
                <a:spcPts val="600"/>
              </a:spcAft>
              <a:buFont typeface="Wingdings" panose="05000000000000000000" pitchFamily="2" charset="2"/>
              <a:buChar char=""/>
            </a:pPr>
            <a:r>
              <a:rPr lang="en-GB" dirty="0">
                <a:latin typeface="Calibri" panose="020F0502020204030204" pitchFamily="34" charset="0"/>
                <a:ea typeface="SimSun" panose="02010600030101010101" pitchFamily="2" charset="-122"/>
                <a:cs typeface="Arial" panose="020B0604020202020204" pitchFamily="34" charset="0"/>
              </a:rPr>
              <a:t>the right to </a:t>
            </a:r>
            <a:r>
              <a:rPr lang="en-GB" u="sng" dirty="0">
                <a:latin typeface="Calibri" panose="020F0502020204030204" pitchFamily="34" charset="0"/>
                <a:ea typeface="SimSun" panose="02010600030101010101" pitchFamily="2" charset="-122"/>
                <a:cs typeface="Arial" panose="020B0604020202020204" pitchFamily="34" charset="0"/>
              </a:rPr>
              <a:t>exercise</a:t>
            </a:r>
            <a:r>
              <a:rPr lang="en-GB" dirty="0">
                <a:latin typeface="Calibri" panose="020F0502020204030204" pitchFamily="34" charset="0"/>
                <a:ea typeface="SimSun" panose="02010600030101010101" pitchFamily="2" charset="-122"/>
                <a:cs typeface="Arial" panose="020B0604020202020204" pitchFamily="34" charset="0"/>
              </a:rPr>
              <a:t> these rights.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right to legal capacity is necessary for the enjoyment of all other rights. It allows people to participate in society and to be recognized as full citizens.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12</a:t>
            </a:fld>
            <a:endParaRPr lang="x-none"/>
          </a:p>
        </p:txBody>
      </p:sp>
    </p:spTree>
    <p:extLst>
      <p:ext uri="{BB962C8B-B14F-4D97-AF65-F5344CB8AC3E}">
        <p14:creationId xmlns:p14="http://schemas.microsoft.com/office/powerpoint/2010/main" val="210813780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Now read the end of Jack’s story, making clear to participants that different outcomes are possible and that the end of the story below is just one among many possible solutions.</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120</a:t>
            </a:fld>
            <a:endParaRPr lang="x-none"/>
          </a:p>
        </p:txBody>
      </p:sp>
      <p:sp>
        <p:nvSpPr>
          <p:cNvPr id="6" name="Text Box 70">
            <a:extLst>
              <a:ext uri="{FF2B5EF4-FFF2-40B4-BE49-F238E27FC236}">
                <a16:creationId xmlns:a16="http://schemas.microsoft.com/office/drawing/2014/main" id="{B1319002-7C94-4A1E-9ED6-F8C55C746005}"/>
              </a:ext>
            </a:extLst>
          </p:cNvPr>
          <p:cNvSpPr txBox="1"/>
          <p:nvPr/>
        </p:nvSpPr>
        <p:spPr>
          <a:xfrm>
            <a:off x="680879" y="5482870"/>
            <a:ext cx="5687229" cy="3215440"/>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C00000"/>
                </a:solidFill>
                <a:effectLst/>
                <a:uLnTx/>
                <a:uFillTx/>
                <a:latin typeface="Calibri"/>
                <a:ea typeface="SimSun" panose="02010600030101010101" pitchFamily="2" charset="-122"/>
                <a:cs typeface="Calibri" panose="020F0502020204030204" pitchFamily="34" charset="0"/>
              </a:rPr>
              <a:t>Jack (continued)</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Jack contacts Jane and Marlo and tells them he would like them to attend a couple of his counselling sessions during which they could discuss parenting issues. Once they have met with the counsellor, they agree on a plan:</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228600" marR="0" lvl="0" indent="-171450" defTabSz="914400" eaLnBrk="1" fontAlgn="auto" latinLnBrk="0" hangingPunct="1">
              <a:lnSpc>
                <a:spcPct val="115000"/>
              </a:lnSpc>
              <a:spcBef>
                <a:spcPts val="0"/>
              </a:spcBef>
              <a:spcAft>
                <a:spcPts val="0"/>
              </a:spcAft>
              <a:buClr>
                <a:srgbClr val="000000"/>
              </a:buClr>
              <a:buSzTx/>
              <a:buFont typeface="Symbol" panose="05050102010706020507" pitchFamily="18" charset="2"/>
              <a:buChar char=""/>
              <a:tabLst/>
              <a:defRPr/>
            </a:pPr>
            <a:r>
              <a:rPr kumimoji="0" lang="en-US" sz="1100" b="0" i="0" u="none" strike="noStrike" kern="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rPr>
              <a:t>His friend Jane will check in on him on a regular basis in person or by phone. </a:t>
            </a:r>
            <a:endParaRPr kumimoji="0" lang="x-none" sz="1100" b="0" i="0" u="none" strike="noStrike" kern="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endParaRPr>
          </a:p>
          <a:p>
            <a:pPr marL="228600" marR="0" lvl="0" indent="-171450" defTabSz="914400" eaLnBrk="1" fontAlgn="auto" latinLnBrk="0" hangingPunct="1">
              <a:lnSpc>
                <a:spcPct val="115000"/>
              </a:lnSpc>
              <a:spcBef>
                <a:spcPts val="0"/>
              </a:spcBef>
              <a:spcAft>
                <a:spcPts val="0"/>
              </a:spcAft>
              <a:buClr>
                <a:srgbClr val="000000"/>
              </a:buClr>
              <a:buSzTx/>
              <a:buFont typeface="Symbol" panose="05050102010706020507" pitchFamily="18" charset="2"/>
              <a:buChar char=""/>
              <a:tabLst/>
              <a:defRPr/>
            </a:pPr>
            <a:r>
              <a:rPr kumimoji="0" lang="en-US" sz="1100" b="0" i="0" u="none" strike="noStrike" kern="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rPr>
              <a:t>Marlo says he will look into family supports that may be available for Jack and will help him fill in any forms that may be required or accompany him if any visits to social services are necessary.</a:t>
            </a:r>
            <a:endParaRPr kumimoji="0" lang="x-none" sz="1100" b="0" i="0" u="none" strike="noStrike" kern="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endParaRPr>
          </a:p>
          <a:p>
            <a:pPr marL="228600" marR="0" lvl="0" indent="-171450" defTabSz="914400" eaLnBrk="1" fontAlgn="auto" latinLnBrk="0" hangingPunct="1">
              <a:lnSpc>
                <a:spcPct val="115000"/>
              </a:lnSpc>
              <a:spcBef>
                <a:spcPts val="0"/>
              </a:spcBef>
              <a:spcAft>
                <a:spcPts val="0"/>
              </a:spcAft>
              <a:buClr>
                <a:srgbClr val="000000"/>
              </a:buClr>
              <a:buSzTx/>
              <a:buFont typeface="Symbol" panose="05050102010706020507" pitchFamily="18" charset="2"/>
              <a:buChar char=""/>
              <a:tabLst/>
              <a:defRPr/>
            </a:pPr>
            <a:r>
              <a:rPr kumimoji="0" lang="en-US" sz="1100" b="0" i="0" u="none" strike="noStrike" kern="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rPr>
              <a:t>The brother and friend will sometimes take the children for the weekend if Jack is feeling overwhelmed. </a:t>
            </a:r>
            <a:endParaRPr kumimoji="0" lang="x-none" sz="1100" b="0" i="0" u="none" strike="noStrike" kern="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endParaRPr>
          </a:p>
          <a:p>
            <a:pPr marL="228600" marR="0" lvl="0" indent="-171450" defTabSz="914400" eaLnBrk="1" fontAlgn="auto" latinLnBrk="0" hangingPunct="1">
              <a:lnSpc>
                <a:spcPct val="115000"/>
              </a:lnSpc>
              <a:spcBef>
                <a:spcPts val="0"/>
              </a:spcBef>
              <a:spcAft>
                <a:spcPts val="0"/>
              </a:spcAft>
              <a:buClr>
                <a:srgbClr val="000000"/>
              </a:buClr>
              <a:buSzTx/>
              <a:buFont typeface="Symbol" panose="05050102010706020507" pitchFamily="18" charset="2"/>
              <a:buChar char=""/>
              <a:tabLst/>
              <a:defRPr/>
            </a:pPr>
            <a:r>
              <a:rPr kumimoji="0" lang="en-US" sz="1100" b="0" i="0" u="none" strike="noStrike" kern="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rPr>
              <a:t>They also agree to be available to discuss any big decisions concerning the children (e.g. schooling, holidays, etc.).</a:t>
            </a:r>
            <a:endParaRPr kumimoji="0" lang="x-none" sz="1100" b="0" i="0" u="none" strike="noStrike" kern="0" cap="none" spc="0" normalizeH="0" baseline="0" noProof="0" dirty="0">
              <a:ln>
                <a:noFill/>
              </a:ln>
              <a:solidFill>
                <a:srgbClr val="000000"/>
              </a:solidFill>
              <a:effectLst/>
              <a:uLnTx/>
              <a:uFillTx/>
              <a:latin typeface="Calibri"/>
              <a:ea typeface="SimSun" panose="02010600030101010101" pitchFamily="2" charset="-122"/>
              <a:cs typeface="Arial" panose="020B060402020202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Counselling sessions will also be organized for the children to help them understand the situation, to support their relationship with their father, and to make sure that they don’t feel abandoned or neglected when their father feels unwell.</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17194961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Exercise 3.2: Scenarios </a:t>
            </a:r>
            <a:r>
              <a:rPr lang="en-GB" b="1" i="1" dirty="0">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GB" b="1" i="1" dirty="0">
                <a:latin typeface="Calibri" panose="020F0502020204030204" pitchFamily="34" charset="0"/>
                <a:ea typeface="SimSun" panose="02010600030101010101" pitchFamily="2" charset="-122"/>
                <a:cs typeface="Arial" panose="020B0604020202020204" pitchFamily="34" charset="0"/>
              </a:rPr>
              <a:t> Challenging situations (30 min.)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10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This exercise should allow participants to consider different options they could use to respect people’s right to legal capacity, even in the most challenging situations.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to split into three groups. Assign one of the examples below to each group and distribute the relevant examples (Annex 1).</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121</a:t>
            </a:fld>
            <a:endParaRPr lang="x-none"/>
          </a:p>
        </p:txBody>
      </p:sp>
      <p:pic>
        <p:nvPicPr>
          <p:cNvPr id="5" name="Picture 4">
            <a:extLst>
              <a:ext uri="{FF2B5EF4-FFF2-40B4-BE49-F238E27FC236}">
                <a16:creationId xmlns:a16="http://schemas.microsoft.com/office/drawing/2014/main" id="{5BBEDA69-BEAD-4BC0-BEC6-778F456E98D8}"/>
              </a:ext>
            </a:extLst>
          </p:cNvPr>
          <p:cNvPicPr>
            <a:picLocks noChangeAspect="1"/>
          </p:cNvPicPr>
          <p:nvPr/>
        </p:nvPicPr>
        <p:blipFill>
          <a:blip r:embed="rId3"/>
          <a:stretch>
            <a:fillRect/>
          </a:stretch>
        </p:blipFill>
        <p:spPr>
          <a:xfrm>
            <a:off x="735056" y="6311504"/>
            <a:ext cx="5338676" cy="1739904"/>
          </a:xfrm>
          <a:prstGeom prst="rect">
            <a:avLst/>
          </a:prstGeom>
        </p:spPr>
      </p:pic>
    </p:spTree>
    <p:extLst>
      <p:ext uri="{BB962C8B-B14F-4D97-AF65-F5344CB8AC3E}">
        <p14:creationId xmlns:p14="http://schemas.microsoft.com/office/powerpoint/2010/main" val="123061144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5" name="Picture 4">
            <a:extLst>
              <a:ext uri="{FF2B5EF4-FFF2-40B4-BE49-F238E27FC236}">
                <a16:creationId xmlns:a16="http://schemas.microsoft.com/office/drawing/2014/main" id="{5DCD80B6-A9AA-4D7E-9D4B-B16BEC5AE8CA}"/>
              </a:ext>
            </a:extLst>
          </p:cNvPr>
          <p:cNvPicPr>
            <a:picLocks noChangeAspect="1"/>
          </p:cNvPicPr>
          <p:nvPr/>
        </p:nvPicPr>
        <p:blipFill>
          <a:blip r:embed="rId3"/>
          <a:stretch>
            <a:fillRect/>
          </a:stretch>
        </p:blipFill>
        <p:spPr>
          <a:xfrm>
            <a:off x="600101" y="5750080"/>
            <a:ext cx="5447030" cy="1770974"/>
          </a:xfrm>
          <a:prstGeom prst="rect">
            <a:avLst/>
          </a:prstGeom>
        </p:spPr>
      </p:pic>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122</a:t>
            </a:fld>
            <a:endParaRPr lang="x-none"/>
          </a:p>
        </p:txBody>
      </p:sp>
    </p:spTree>
    <p:extLst>
      <p:ext uri="{BB962C8B-B14F-4D97-AF65-F5344CB8AC3E}">
        <p14:creationId xmlns:p14="http://schemas.microsoft.com/office/powerpoint/2010/main" val="281689618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5" name="Picture 4">
            <a:extLst>
              <a:ext uri="{FF2B5EF4-FFF2-40B4-BE49-F238E27FC236}">
                <a16:creationId xmlns:a16="http://schemas.microsoft.com/office/drawing/2014/main" id="{B1340CF9-8FF4-4E3A-87F3-CA9B81E94965}"/>
              </a:ext>
            </a:extLst>
          </p:cNvPr>
          <p:cNvPicPr>
            <a:picLocks noChangeAspect="1"/>
          </p:cNvPicPr>
          <p:nvPr/>
        </p:nvPicPr>
        <p:blipFill>
          <a:blip r:embed="rId3"/>
          <a:stretch>
            <a:fillRect/>
          </a:stretch>
        </p:blipFill>
        <p:spPr>
          <a:xfrm>
            <a:off x="680879" y="5343247"/>
            <a:ext cx="5447030" cy="2112447"/>
          </a:xfrm>
          <a:prstGeom prst="rect">
            <a:avLst/>
          </a:prstGeom>
        </p:spPr>
      </p:pic>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123</a:t>
            </a:fld>
            <a:endParaRPr lang="x-none"/>
          </a:p>
        </p:txBody>
      </p:sp>
    </p:spTree>
    <p:extLst>
      <p:ext uri="{BB962C8B-B14F-4D97-AF65-F5344CB8AC3E}">
        <p14:creationId xmlns:p14="http://schemas.microsoft.com/office/powerpoint/2010/main" val="104402597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3488" y="173038"/>
            <a:ext cx="1800225" cy="1012825"/>
          </a:xfrm>
        </p:spPr>
      </p:sp>
      <p:sp>
        <p:nvSpPr>
          <p:cNvPr id="3" name="Notes Placeholder 2"/>
          <p:cNvSpPr>
            <a:spLocks noGrp="1"/>
          </p:cNvSpPr>
          <p:nvPr>
            <p:ph type="body" idx="1"/>
          </p:nvPr>
        </p:nvSpPr>
        <p:spPr>
          <a:xfrm>
            <a:off x="453037" y="928817"/>
            <a:ext cx="6148179" cy="9012107"/>
          </a:xfrm>
        </p:spPr>
        <p:txBody>
          <a:bodyPr/>
          <a:lstStyle/>
          <a:p>
            <a:pPr algn="just">
              <a:spcAft>
                <a:spcPts val="0"/>
              </a:spcAft>
            </a:pPr>
            <a:r>
              <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rPr>
              <a:t>Then ask each group:</a:t>
            </a:r>
          </a:p>
          <a:p>
            <a:pPr algn="just">
              <a:spcAft>
                <a:spcPts val="0"/>
              </a:spcAft>
            </a:pPr>
            <a:r>
              <a:rPr lang="en-GB" sz="1100" dirty="0">
                <a:effectLst/>
                <a:latin typeface="Calibri" panose="020F0502020204030204" pitchFamily="34" charset="0"/>
                <a:ea typeface="SimSun" panose="02010600030101010101" pitchFamily="2" charset="-122"/>
                <a:cs typeface="Calibri" panose="020F0502020204030204" pitchFamily="34" charset="0"/>
              </a:rPr>
              <a:t> </a:t>
            </a:r>
          </a:p>
          <a:p>
            <a:pPr algn="just">
              <a:spcAft>
                <a:spcPts val="0"/>
              </a:spcAft>
            </a:pPr>
            <a:r>
              <a:rPr lang="en-GB" sz="1100" dirty="0">
                <a:effectLst/>
                <a:latin typeface="Calibri" panose="020F0502020204030204" pitchFamily="34" charset="0"/>
                <a:ea typeface="SimSun" panose="02010600030101010101" pitchFamily="2" charset="-122"/>
                <a:cs typeface="Calibri" panose="020F0502020204030204" pitchFamily="34" charset="0"/>
              </a:rPr>
              <a:t>Considering what has previously been discussed on the right to legal capacity (the right to make decisions for oneself) and supported decision-making, what would you do in this case? </a:t>
            </a:r>
          </a:p>
          <a:p>
            <a:pPr algn="just">
              <a:spcAft>
                <a:spcPts val="0"/>
              </a:spcAft>
            </a:pPr>
            <a:r>
              <a:rPr lang="en-GB" sz="1100" dirty="0">
                <a:effectLst/>
                <a:latin typeface="Calibri" panose="020F0502020204030204" pitchFamily="34" charset="0"/>
                <a:ea typeface="SimSun" panose="02010600030101010101" pitchFamily="2" charset="-122"/>
                <a:cs typeface="Calibri" panose="020F0502020204030204" pitchFamily="34" charset="0"/>
              </a:rPr>
              <a:t> </a:t>
            </a:r>
          </a:p>
          <a:p>
            <a:pPr algn="just">
              <a:spcAft>
                <a:spcPts val="0"/>
              </a:spcAft>
            </a:pPr>
            <a:r>
              <a:rPr lang="en-GB" sz="1100" dirty="0">
                <a:effectLst/>
                <a:latin typeface="Calibri" panose="020F0502020204030204" pitchFamily="34" charset="0"/>
                <a:ea typeface="SimSun" panose="02010600030101010101" pitchFamily="2" charset="-122"/>
                <a:cs typeface="Calibri" panose="020F0502020204030204" pitchFamily="34" charset="0"/>
              </a:rPr>
              <a:t>Could you suggest positive actions that could be taken in these situations that respect the right to legal capacity? </a:t>
            </a:r>
          </a:p>
          <a:p>
            <a:pPr algn="just">
              <a:spcAft>
                <a:spcPts val="0"/>
              </a:spcAft>
            </a:pPr>
            <a:r>
              <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rPr>
              <a:t> </a:t>
            </a:r>
          </a:p>
          <a:p>
            <a:pPr algn="just">
              <a:spcAft>
                <a:spcPts val="0"/>
              </a:spcAf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Ask the three groups to nominate a spokesperson at the end of the group discussion to present their findings to the rest of the participants. </a:t>
            </a:r>
            <a:endPar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 </a:t>
            </a:r>
            <a:endPar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After each group’s presentation, allow for discussion in plenary on each scenario.</a:t>
            </a:r>
            <a:endPar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 </a:t>
            </a:r>
            <a:endPar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Emphasise for all scenarios how people’s right to exercise legal capacity should always be respected, protected and fulfilled, even in challenging circumstances (such as the ones depicted in the case studies presented). Alternatives should always be sought in order to respect, protect and fulfil people’s right to make decisions. </a:t>
            </a:r>
            <a:endPar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a:p>
            <a:pPr algn="just">
              <a:lnSpc>
                <a:spcPct val="115000"/>
              </a:lnSpc>
              <a:spcAft>
                <a:spcPts val="0"/>
              </a:spcAf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 </a:t>
            </a:r>
            <a:endParaRPr lang="en-GB" sz="1100" dirty="0">
              <a:effectLst/>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rPr>
              <a:t>Possible responses respecting people’s right to make decisions for each scenario include:</a:t>
            </a:r>
          </a:p>
          <a:p>
            <a:pPr algn="just">
              <a:spcAft>
                <a:spcPts val="0"/>
              </a:spcAft>
            </a:pPr>
            <a:r>
              <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rPr>
              <a:t> </a:t>
            </a:r>
          </a:p>
          <a:p>
            <a:pPr algn="just">
              <a:spcAft>
                <a:spcPts val="0"/>
              </a:spcAft>
            </a:pPr>
            <a:r>
              <a:rPr lang="en-GB" sz="1100" b="1" dirty="0">
                <a:solidFill>
                  <a:srgbClr val="4F81BD"/>
                </a:solidFill>
                <a:effectLst/>
                <a:latin typeface="Calibri" panose="020F0502020204030204" pitchFamily="34" charset="0"/>
                <a:ea typeface="SimSun" panose="02010600030101010101" pitchFamily="2" charset="-122"/>
                <a:cs typeface="Calibri" panose="020F0502020204030204" pitchFamily="34" charset="0"/>
              </a:rPr>
              <a:t>Scenario 1: Claudia</a:t>
            </a:r>
            <a:endPar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sz="1100" b="1" dirty="0">
                <a:solidFill>
                  <a:srgbClr val="4F81BD"/>
                </a:solidFill>
                <a:effectLst/>
                <a:latin typeface="Calibri" panose="020F0502020204030204" pitchFamily="34" charset="0"/>
                <a:ea typeface="SimSun" panose="02010600030101010101" pitchFamily="2" charset="-122"/>
                <a:cs typeface="Calibri" panose="020F0502020204030204" pitchFamily="34" charset="0"/>
              </a:rPr>
              <a:t> </a:t>
            </a: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Arranging a meeting with her family to discuss how they can respect Claudia’s right to marry and have a family.</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Discussing and providing the support that Claudia and her partner might need to start a family and to help her in other areas of her life.</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Ensuring that Claudia has access to health care (i.e. prenatal and reproductive) in a way that is understandable to her. </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Looking for and linking Claudia to community resources (i.e. parenting classes, Circle of Support) to support her in raising a child. </a:t>
            </a:r>
          </a:p>
          <a:p>
            <a:pPr algn="just">
              <a:spcAft>
                <a:spcPts val="0"/>
              </a:spcAft>
            </a:pPr>
            <a:r>
              <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rPr>
              <a:t> </a:t>
            </a:r>
          </a:p>
          <a:p>
            <a:pPr algn="just">
              <a:spcAft>
                <a:spcPts val="0"/>
              </a:spcAft>
            </a:pPr>
            <a:r>
              <a:rPr lang="en-GB" sz="1100" b="1" dirty="0">
                <a:solidFill>
                  <a:srgbClr val="4F81BD"/>
                </a:solidFill>
                <a:effectLst/>
                <a:latin typeface="Calibri" panose="020F0502020204030204" pitchFamily="34" charset="0"/>
                <a:ea typeface="SimSun" panose="02010600030101010101" pitchFamily="2" charset="-122"/>
                <a:cs typeface="Calibri" panose="020F0502020204030204" pitchFamily="34" charset="0"/>
              </a:rPr>
              <a:t>Scenario 2: </a:t>
            </a:r>
            <a:r>
              <a:rPr lang="en-GB" sz="1100" b="1" dirty="0" err="1">
                <a:solidFill>
                  <a:srgbClr val="4F81BD"/>
                </a:solidFill>
                <a:effectLst/>
                <a:latin typeface="Calibri" panose="020F0502020204030204" pitchFamily="34" charset="0"/>
                <a:ea typeface="SimSun" panose="02010600030101010101" pitchFamily="2" charset="-122"/>
                <a:cs typeface="Calibri" panose="020F0502020204030204" pitchFamily="34" charset="0"/>
              </a:rPr>
              <a:t>Nasima</a:t>
            </a:r>
            <a:endParaRPr lang="en-GB" sz="1100" dirty="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sz="1100" b="1" dirty="0">
                <a:solidFill>
                  <a:srgbClr val="4F81BD"/>
                </a:solidFill>
                <a:effectLst/>
                <a:latin typeface="Calibri" panose="020F0502020204030204" pitchFamily="34" charset="0"/>
                <a:ea typeface="SimSun" panose="02010600030101010101" pitchFamily="2" charset="-122"/>
                <a:cs typeface="Calibri" panose="020F0502020204030204" pitchFamily="34" charset="0"/>
              </a:rPr>
              <a:t> </a:t>
            </a: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Connecting her to counselling services where she can seek assistance to address the bullying she has experienced. </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Encouraging and supporting </a:t>
            </a:r>
            <a:r>
              <a:rPr lang="en-GB" sz="1100" dirty="0" err="1">
                <a:solidFill>
                  <a:srgbClr val="4F81BD"/>
                </a:solidFill>
                <a:effectLst/>
                <a:latin typeface="Calibri" panose="020F0502020204030204" pitchFamily="34" charset="0"/>
                <a:ea typeface="SimSun" panose="02010600030101010101" pitchFamily="2" charset="-122"/>
                <a:cs typeface="Arial" panose="020B0604020202020204" pitchFamily="34" charset="0"/>
              </a:rPr>
              <a:t>Nasima</a:t>
            </a: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 to identify her strengths and interests in order to explore meaningful job opportunities.</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Discussing the positions that most interest </a:t>
            </a:r>
            <a:r>
              <a:rPr lang="en-GB" sz="1100" dirty="0" err="1">
                <a:solidFill>
                  <a:srgbClr val="4F81BD"/>
                </a:solidFill>
                <a:effectLst/>
                <a:latin typeface="Calibri" panose="020F0502020204030204" pitchFamily="34" charset="0"/>
                <a:ea typeface="SimSun" panose="02010600030101010101" pitchFamily="2" charset="-122"/>
                <a:cs typeface="Arial" panose="020B0604020202020204" pitchFamily="34" charset="0"/>
              </a:rPr>
              <a:t>Nasima</a:t>
            </a: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Linking </a:t>
            </a:r>
            <a:r>
              <a:rPr lang="en-GB" sz="1100" dirty="0" err="1">
                <a:solidFill>
                  <a:srgbClr val="4F81BD"/>
                </a:solidFill>
                <a:effectLst/>
                <a:latin typeface="Calibri" panose="020F0502020204030204" pitchFamily="34" charset="0"/>
                <a:ea typeface="SimSun" panose="02010600030101010101" pitchFamily="2" charset="-122"/>
                <a:cs typeface="Arial" panose="020B0604020202020204" pitchFamily="34" charset="0"/>
              </a:rPr>
              <a:t>Nasima</a:t>
            </a: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 with community services in order to build any new skills to help her find the job that she wants and to increase her confidence.</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Supporting </a:t>
            </a:r>
            <a:r>
              <a:rPr lang="en-GB" sz="1100" dirty="0" err="1">
                <a:solidFill>
                  <a:srgbClr val="4F81BD"/>
                </a:solidFill>
                <a:effectLst/>
                <a:latin typeface="Calibri" panose="020F0502020204030204" pitchFamily="34" charset="0"/>
                <a:ea typeface="SimSun" panose="02010600030101010101" pitchFamily="2" charset="-122"/>
                <a:cs typeface="Arial" panose="020B0604020202020204" pitchFamily="34" charset="0"/>
              </a:rPr>
              <a:t>Nasima</a:t>
            </a: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 to discuss accommodation measures with future employers.</a:t>
            </a:r>
          </a:p>
          <a:p>
            <a:pPr algn="just">
              <a:lnSpc>
                <a:spcPct val="115000"/>
              </a:lnSpc>
              <a:spcAft>
                <a:spcPts val="0"/>
              </a:spcAf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 </a:t>
            </a:r>
            <a:endParaRPr lang="en-GB" sz="11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GB" sz="1100" b="1" dirty="0">
                <a:solidFill>
                  <a:srgbClr val="4F81BD"/>
                </a:solidFill>
                <a:effectLst/>
                <a:latin typeface="Calibri" panose="020F0502020204030204" pitchFamily="34" charset="0"/>
                <a:ea typeface="SimSun" panose="02010600030101010101" pitchFamily="2" charset="-122"/>
                <a:cs typeface="Arial" panose="020B0604020202020204" pitchFamily="34" charset="0"/>
              </a:rPr>
              <a:t>Scenario 3: Christopher</a:t>
            </a:r>
            <a:endParaRPr lang="en-GB" sz="1100" dirty="0">
              <a:effectLst/>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0"/>
              </a:spcAft>
              <a:buFont typeface="Arial" panose="020B0604020202020204" pitchFamily="34" charset="0"/>
              <a:buChar char="•"/>
            </a:pPr>
            <a:r>
              <a:rPr lang="en-GB" sz="1100" b="1" dirty="0">
                <a:solidFill>
                  <a:srgbClr val="4F81BD"/>
                </a:solidFill>
                <a:effectLst/>
                <a:latin typeface="Calibri" panose="020F0502020204030204" pitchFamily="34" charset="0"/>
                <a:ea typeface="SimSun" panose="02010600030101010101" pitchFamily="2" charset="-122"/>
                <a:cs typeface="Arial" panose="020B0604020202020204" pitchFamily="34" charset="0"/>
              </a:rPr>
              <a:t> </a:t>
            </a: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Trying to understand what Christopher values in the project and what he is trying to achieve.</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Talking with Christopher to encourage him to think longer before spending his savings on this project, and to consider carefully other projects or opportunities for a business. </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Trying to facilitate the creation of a small experiment to see if it meets Christopher’s expectations. Asking Christopher if there is a anyone he trusts who can give advice on his project.</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Encouraging and supporting Christopher to work out the pros and cons of spending all his money and selling his house, which would leave nothing for him to live on and which would in effect make it difficult to care for the stray cats and dogs.</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Linking him to peer supporters or peer support networks in the community.</a:t>
            </a:r>
          </a:p>
          <a:p>
            <a:pPr marL="171450" lvl="0" indent="-171450">
              <a:spcAft>
                <a:spcPts val="0"/>
              </a:spcAft>
              <a:buFont typeface="Arial" panose="020B0604020202020204" pitchFamily="34" charset="0"/>
              <a:buChar char="•"/>
              <a:tabLst>
                <a:tab pos="228600" algn="l"/>
                <a:tab pos="457200" algn="l"/>
              </a:tabLst>
            </a:pPr>
            <a:r>
              <a:rPr lang="en-GB" sz="1100" dirty="0">
                <a:solidFill>
                  <a:srgbClr val="4F81BD"/>
                </a:solidFill>
                <a:effectLst/>
                <a:latin typeface="Calibri" panose="020F0502020204030204" pitchFamily="34" charset="0"/>
                <a:ea typeface="SimSun" panose="02010600030101010101" pitchFamily="2" charset="-122"/>
                <a:cs typeface="Arial" panose="020B0604020202020204" pitchFamily="34" charset="0"/>
              </a:rPr>
              <a:t>Encouraging him to identify what his financial needs are for daily living and to put that money aside so that if the project does not work out he still has sufficient money to live on.</a:t>
            </a:r>
          </a:p>
          <a:p>
            <a:endParaRPr lang="x-none" sz="1100" dirty="0"/>
          </a:p>
        </p:txBody>
      </p:sp>
      <p:sp>
        <p:nvSpPr>
          <p:cNvPr id="4" name="Slide Number Placeholder 3"/>
          <p:cNvSpPr>
            <a:spLocks noGrp="1"/>
          </p:cNvSpPr>
          <p:nvPr>
            <p:ph type="sldNum" sz="quarter" idx="5"/>
          </p:nvPr>
        </p:nvSpPr>
        <p:spPr/>
        <p:txBody>
          <a:bodyPr/>
          <a:lstStyle/>
          <a:p>
            <a:fld id="{356D4481-A8A4-4ADB-B768-6DF1FE3A744C}" type="slidenum">
              <a:rPr lang="x-none" smtClean="0"/>
              <a:t>124</a:t>
            </a:fld>
            <a:endParaRPr lang="x-none" dirty="0"/>
          </a:p>
        </p:txBody>
      </p:sp>
    </p:spTree>
    <p:extLst>
      <p:ext uri="{BB962C8B-B14F-4D97-AF65-F5344CB8AC3E}">
        <p14:creationId xmlns:p14="http://schemas.microsoft.com/office/powerpoint/2010/main" val="155347310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latin typeface="Calibri" panose="020F0502020204030204" pitchFamily="34" charset="0"/>
                <a:ea typeface="SimSun" panose="02010600030101010101" pitchFamily="2" charset="-122"/>
                <a:cs typeface="Arial" panose="020B0604020202020204" pitchFamily="34" charset="0"/>
              </a:rPr>
              <a:t>Presentation: System failures in supported decision-making (10 min.)</a:t>
            </a:r>
          </a:p>
          <a:p>
            <a:endParaRPr lang="en-GB" b="1" i="1"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cases depict challenging situations.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Sometimes, in some situations, it seems impossible to find alternatives to substitute decision-making.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even more complicated when it is necessary to protect the rights and well-being of others (e.g. partner, children, parents).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such situations people often resort to making decisions instead for the person rather than trying to find alternative solutions that respect the person’s wishes.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very important to make sure that challenging situations are not used to justify substitute decision-making.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Mental health and social services need to put in place clear processes to determine a person’s will and preferences.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this is not possible, after serious attempts have been made, decisions should be made based on the best interpretation of the will and preferences of the person.</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125</a:t>
            </a:fld>
            <a:endParaRPr lang="x-none"/>
          </a:p>
        </p:txBody>
      </p:sp>
    </p:spTree>
    <p:extLst>
      <p:ext uri="{BB962C8B-B14F-4D97-AF65-F5344CB8AC3E}">
        <p14:creationId xmlns:p14="http://schemas.microsoft.com/office/powerpoint/2010/main" val="326945513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should be clear to the group that making decisions on behalf of other people is not acceptable.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a violation of the individual’s human rights and also a system failure.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Most of the time, this would not have occurred if support had been provided earlier before the situation escalated or deteriorated.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Support should also be provided to relatives who may also suffer adverse consequences in difficult situations.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support mechanisms should be discussed and agreed upon by all the people concerned.</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Each failure to respect people’s right to legal capacity should make everyone involved – mental health and other practitioners, families and others – review and question their current processes, practices and strategies, in order to understand what went wrong.</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meeting can be organized with all the stakeholders, including the person concerned, to discuss ways to avoid the same situation in the future.</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126</a:t>
            </a:fld>
            <a:endParaRPr lang="x-none"/>
          </a:p>
        </p:txBody>
      </p:sp>
    </p:spTree>
    <p:extLst>
      <p:ext uri="{BB962C8B-B14F-4D97-AF65-F5344CB8AC3E}">
        <p14:creationId xmlns:p14="http://schemas.microsoft.com/office/powerpoint/2010/main" val="196702642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20 minutes.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127</a:t>
            </a:fld>
            <a:endParaRPr lang="x-none"/>
          </a:p>
        </p:txBody>
      </p:sp>
    </p:spTree>
    <p:extLst>
      <p:ext uri="{BB962C8B-B14F-4D97-AF65-F5344CB8AC3E}">
        <p14:creationId xmlns:p14="http://schemas.microsoft.com/office/powerpoint/2010/main" val="212904929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i="1" dirty="0">
                <a:latin typeface="Calibri" panose="020F0502020204030204" pitchFamily="34" charset="0"/>
                <a:ea typeface="SimSun" panose="02010600030101010101" pitchFamily="2" charset="-122"/>
                <a:cs typeface="Arial" panose="020B0604020202020204" pitchFamily="34" charset="0"/>
              </a:rPr>
              <a:t>Presentation: The role of nominated persons (20 min.)</a:t>
            </a:r>
          </a:p>
          <a:p>
            <a:pPr marL="171450" indent="-171450" algn="jus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nominated person is a specific supporter who is trusted to communicate a best interpretation of the person’s will and preferences in future situations where it may be impracticable, after significant efforts have been made, to determine the person’s will and preferences directly. People may or may not find it useful to have a nominated person.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One specific person can be nominated or, alternatively, a group of people can be nominated who can collectively determine and communicate their best interpretation of the will and preferences of the person.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also possible to nominate different people for different issues that may require decision-making (e.g. health, finance).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person can indicate, if they wish, that among a group of people to be consulted the opinion of one particular person of their choosing should prevail.</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128</a:t>
            </a:fld>
            <a:endParaRPr lang="x-none"/>
          </a:p>
        </p:txBody>
      </p:sp>
    </p:spTree>
    <p:extLst>
      <p:ext uri="{BB962C8B-B14F-4D97-AF65-F5344CB8AC3E}">
        <p14:creationId xmlns:p14="http://schemas.microsoft.com/office/powerpoint/2010/main" val="173536782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best interpretation approach might need to be used, for instance, when a person becomes unconscious, unresponsive or has very severe and profound communication impairment.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best interpretation of a person’s will and preferences should be made according to what the person has told the nominated person in the past or what the nominated person understands the person would want on the basis of many discussions or close knowledge of the person.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Nominated persons, in this sense, are </a:t>
            </a:r>
            <a:r>
              <a:rPr lang="en-GB" b="1" i="1" dirty="0">
                <a:latin typeface="Calibri" panose="020F0502020204030204" pitchFamily="34" charset="0"/>
                <a:ea typeface="SimSun" panose="02010600030101010101" pitchFamily="2" charset="-122"/>
                <a:cs typeface="Calibri" panose="020F0502020204030204" pitchFamily="34" charset="0"/>
              </a:rPr>
              <a:t>not</a:t>
            </a:r>
            <a:r>
              <a:rPr lang="en-GB" dirty="0">
                <a:latin typeface="Calibri" panose="020F0502020204030204" pitchFamily="34" charset="0"/>
                <a:ea typeface="SimSun" panose="02010600030101010101" pitchFamily="2" charset="-122"/>
                <a:cs typeface="Calibri" panose="020F0502020204030204" pitchFamily="34" charset="0"/>
              </a:rPr>
              <a:t> “substitute decision-makers”.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They should not make decisions “instead” of the person.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Nor should they make decisions according to what they </a:t>
            </a:r>
            <a:r>
              <a:rPr lang="en-GB" i="1" dirty="0">
                <a:latin typeface="Calibri" panose="020F0502020204030204" pitchFamily="34" charset="0"/>
                <a:ea typeface="SimSun" panose="02010600030101010101" pitchFamily="2" charset="-122"/>
                <a:cs typeface="Calibri" panose="020F0502020204030204" pitchFamily="34" charset="0"/>
              </a:rPr>
              <a:t>think</a:t>
            </a:r>
            <a:r>
              <a:rPr lang="en-GB" dirty="0">
                <a:latin typeface="Calibri" panose="020F0502020204030204" pitchFamily="34" charset="0"/>
                <a:ea typeface="SimSun" panose="02010600030101010101" pitchFamily="2" charset="-122"/>
                <a:cs typeface="Calibri" panose="020F0502020204030204" pitchFamily="34" charset="0"/>
              </a:rPr>
              <a:t> is in the “best interests” of the person concerned.</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129</a:t>
            </a:fld>
            <a:endParaRPr lang="x-none"/>
          </a:p>
        </p:txBody>
      </p:sp>
    </p:spTree>
    <p:extLst>
      <p:ext uri="{BB962C8B-B14F-4D97-AF65-F5344CB8AC3E}">
        <p14:creationId xmlns:p14="http://schemas.microsoft.com/office/powerpoint/2010/main" val="3671642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spcBef>
                <a:spcPts val="0"/>
              </a:spcBef>
              <a:spcAft>
                <a:spcPts val="600"/>
              </a:spcAft>
              <a:buClr>
                <a:srgbClr val="000000"/>
              </a:buClr>
              <a:buFont typeface="Arial" panose="020B0604020202020204" pitchFamily="34" charset="0"/>
              <a:buChar char="•"/>
              <a:tabLst>
                <a:tab pos="228600" algn="l"/>
                <a:tab pos="457200" algn="l"/>
              </a:tabLst>
            </a:pPr>
            <a:r>
              <a:rPr lang="en-US" b="1" u="sng" dirty="0">
                <a:solidFill>
                  <a:srgbClr val="000000"/>
                </a:solidFill>
                <a:latin typeface="Calibri" panose="020F0502020204030204" pitchFamily="34" charset="0"/>
                <a:ea typeface="SimSun" panose="02010600030101010101" pitchFamily="2" charset="-122"/>
                <a:cs typeface="Arial" panose="020B0604020202020204" pitchFamily="34" charset="0"/>
              </a:rPr>
              <a:t>Mental capacity</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is a term used to refer to the decision-making skills (or decision-making abilities) of a person.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Both the misconceptions and lack of understanding about the term “mental capacity” have led to the frequent denial of the right to legal capacity for people with disabilities.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Because of this confusion the terms “decision-making skills” or “ability to make decisions” will often be used in this training instead of mental capacity.</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13</a:t>
            </a:fld>
            <a:endParaRPr lang="x-none"/>
          </a:p>
        </p:txBody>
      </p:sp>
    </p:spTree>
    <p:extLst>
      <p:ext uri="{BB962C8B-B14F-4D97-AF65-F5344CB8AC3E}">
        <p14:creationId xmlns:p14="http://schemas.microsoft.com/office/powerpoint/2010/main" val="127070451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1243013"/>
            <a:ext cx="4970462" cy="2797175"/>
          </a:xfrm>
        </p:spPr>
      </p:sp>
      <p:sp>
        <p:nvSpPr>
          <p:cNvPr id="3" name="Notes Placeholder 2"/>
          <p:cNvSpPr>
            <a:spLocks noGrp="1"/>
          </p:cNvSpPr>
          <p:nvPr>
            <p:ph type="body" idx="1"/>
          </p:nvPr>
        </p:nvSpPr>
        <p:spPr>
          <a:xfrm>
            <a:off x="680879" y="4374007"/>
            <a:ext cx="5447030" cy="4324302"/>
          </a:xfrm>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Before using the best interpretation approach, supporters should find out whether assistive technology or other forms of accommodation could help to determine the person’s actual will and preferences.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no accommodation can enable the person to communicate directly, then the nominated person should communicate their best interpretation of the will and preferences of the person concerned.</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Nominated persons can also play an ordinary support role in situations which do not require a best interpretation of will and preferences.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They can help to clarify the person’s will and preference when others may not understand the person’s communication.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They may also support the person in asserting their choices towards others and can make sure that these choices are respected.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Nominations of representatives can be included in advance plans or directives (which will be discussed in the next session) or can be stated in a separate document (e.g. in the person’s care and treatment plan and medical records).</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nominating someone to communicate one’s wishes and preference, it may be helpful to include an alternative nominated person in the advance plan in case the preferred person is unavailable for any reason.</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130</a:t>
            </a:fld>
            <a:endParaRPr lang="x-none"/>
          </a:p>
        </p:txBody>
      </p:sp>
    </p:spTree>
    <p:extLst>
      <p:ext uri="{BB962C8B-B14F-4D97-AF65-F5344CB8AC3E}">
        <p14:creationId xmlns:p14="http://schemas.microsoft.com/office/powerpoint/2010/main" val="324282458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0425" y="1243013"/>
            <a:ext cx="5256213" cy="2957512"/>
          </a:xfrm>
        </p:spPr>
      </p:sp>
      <p:sp>
        <p:nvSpPr>
          <p:cNvPr id="3" name="Notes Placeholder 2"/>
          <p:cNvSpPr>
            <a:spLocks noGrp="1"/>
          </p:cNvSpPr>
          <p:nvPr>
            <p:ph type="body" idx="1"/>
          </p:nvPr>
        </p:nvSpPr>
        <p:spPr>
          <a:xfrm>
            <a:off x="680879" y="4498268"/>
            <a:ext cx="5447030" cy="4200041"/>
          </a:xfrm>
        </p:spPr>
        <p:txBody>
          <a:bodyPr/>
          <a:lstStyle/>
          <a:p>
            <a:pPr algn="just">
              <a:spcAft>
                <a:spcPts val="1000"/>
              </a:spcAft>
            </a:pPr>
            <a:r>
              <a:rPr lang="en-GB" dirty="0">
                <a:latin typeface="Calibri" panose="020F0502020204030204" pitchFamily="34" charset="0"/>
                <a:ea typeface="SimSun" panose="02010600030101010101" pitchFamily="2" charset="-122"/>
                <a:cs typeface="Calibri" panose="020F0502020204030204" pitchFamily="34" charset="0"/>
              </a:rPr>
              <a:t>The nominated person should:</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Be a trusted person:</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This should be someone who knows the person well and is able to respect the person’s rights and will and preferences, including their values and beliefs, when a decision is called for.</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Be available: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It is important to choose someone who can make themselves available when necessary. For example, someone whose job requires them to be far away from home or someone who has too many family or other obligations may not be the best person to choose.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NOT be a mental health or social service staff member: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This is to avoid any conflict of interest since staff may sometimes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favour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practices that are not necessarily what the person would have wanted (e.g. keeping the person at the hospital against the person’s will).</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Be revocable: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The nomination should be revocable at any time and the person should have the possibility to change their mind and to choose another person instead.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Be subject to accountability mechanisms: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Safeguards should be in place to check on how nominated persons are applying the “best interpretation” approach and to ensure that they do not abuse their role.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131</a:t>
            </a:fld>
            <a:endParaRPr lang="x-none"/>
          </a:p>
        </p:txBody>
      </p:sp>
    </p:spTree>
    <p:extLst>
      <p:ext uri="{BB962C8B-B14F-4D97-AF65-F5344CB8AC3E}">
        <p14:creationId xmlns:p14="http://schemas.microsoft.com/office/powerpoint/2010/main" val="336743285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it may also be useful to nominate a person who is able to navigate the medical and/or social system and who is thus in a good position to ensure that the will and preferences of the person  being respected.</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Sometimes, little is known by service staff about the person’s will and preferences (for instance, a person comes to a service alone and clearly distressed but then does not communicate and it is not possible to identify immediately any supporter in the person’s life).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the person has come to the service, this would seem to indicate that the person is seeking support.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give people time to express what kind of support they want.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fact that they have come to the service is not a reason to decide for them what treatment or support should be given or what action should be taken.</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132</a:t>
            </a:fld>
            <a:endParaRPr lang="x-none"/>
          </a:p>
        </p:txBody>
      </p:sp>
    </p:spTree>
    <p:extLst>
      <p:ext uri="{BB962C8B-B14F-4D97-AF65-F5344CB8AC3E}">
        <p14:creationId xmlns:p14="http://schemas.microsoft.com/office/powerpoint/2010/main" val="188849549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no supporters can be identified, an independent person (e.g. an advocate) should be appointed.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appointed person should make every effort possible to identify the person’s beliefs and values and to make decisions that are the best interpretation of the will and preferences of the person concerned.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because little is known about the person so far, the advocate’s best interpretation may not be completely correct.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Such situations must only be temporary.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appointed person has a duty to take steps to get to know the person better and to help them to build a social network, so that the person can personally choose a supporter.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133</a:t>
            </a:fld>
            <a:endParaRPr lang="x-none"/>
          </a:p>
        </p:txBody>
      </p:sp>
    </p:spTree>
    <p:extLst>
      <p:ext uri="{BB962C8B-B14F-4D97-AF65-F5344CB8AC3E}">
        <p14:creationId xmlns:p14="http://schemas.microsoft.com/office/powerpoint/2010/main" val="63248843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45 minutes.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134</a:t>
            </a:fld>
            <a:endParaRPr lang="x-none"/>
          </a:p>
        </p:txBody>
      </p:sp>
    </p:spTree>
    <p:extLst>
      <p:ext uri="{BB962C8B-B14F-4D97-AF65-F5344CB8AC3E}">
        <p14:creationId xmlns:p14="http://schemas.microsoft.com/office/powerpoint/2010/main" val="314974949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1243013"/>
            <a:ext cx="4973638" cy="2797175"/>
          </a:xfrm>
        </p:spPr>
      </p:sp>
      <p:sp>
        <p:nvSpPr>
          <p:cNvPr id="3" name="Notes Placeholder 2"/>
          <p:cNvSpPr>
            <a:spLocks noGrp="1"/>
          </p:cNvSpPr>
          <p:nvPr>
            <p:ph type="body" idx="1"/>
          </p:nvPr>
        </p:nvSpPr>
        <p:spPr>
          <a:xfrm>
            <a:off x="449943" y="4209144"/>
            <a:ext cx="6023428" cy="4489166"/>
          </a:xfrm>
        </p:spPr>
        <p:txBody>
          <a:bodyPr/>
          <a:lstStyle/>
          <a:p>
            <a:r>
              <a:rPr lang="en-GB" b="1" i="1" dirty="0">
                <a:latin typeface="Calibri" panose="020F0502020204030204" pitchFamily="34" charset="0"/>
                <a:ea typeface="SimSun" panose="02010600030101010101" pitchFamily="2" charset="-122"/>
                <a:cs typeface="Arial" panose="020B0604020202020204" pitchFamily="34" charset="0"/>
              </a:rPr>
              <a:t>Presentation: Key principles of supported decision-making (5 min.)</a:t>
            </a: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Recap with participants the key principles of supported decision-making:</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lgn="just">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Everyone has a right to make decisions.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People should be offered opportunities to receive support to make decisions.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People have a right to decline support that may be offered to them.</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People should be able to receive support from persons they choose and trust and who can understand their values, wishes and background and can respect their will and preferences.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The level of support required depends on the complexity of the decision and the situation of the person who is making the decision.</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People have a right to learn from experience and to make bad decisions.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People have a right to disagree with others.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People have a right to change their minds, including the right to terminate support if it is no longer desired.</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Others must respect the will and preferences of the person at all times, including in crisis situations.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mj-lt"/>
              <a:buAutoNum type="arabicPeriod"/>
            </a:pPr>
            <a:r>
              <a:rPr lang="en-GB" dirty="0">
                <a:latin typeface="Calibri" panose="020F0502020204030204" pitchFamily="34" charset="0"/>
                <a:ea typeface="SimSun" panose="02010600030101010101" pitchFamily="2" charset="-122"/>
                <a:cs typeface="Arial" panose="020B0604020202020204" pitchFamily="34" charset="0"/>
              </a:rPr>
              <a:t>When it is not practicable, after significant efforts, to determine the person’s actual will and preferences, a best interpretation of their will and preferences should be determined in order to respect their right to legal capacity.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135</a:t>
            </a:fld>
            <a:endParaRPr lang="x-none"/>
          </a:p>
        </p:txBody>
      </p:sp>
    </p:spTree>
    <p:extLst>
      <p:ext uri="{BB962C8B-B14F-4D97-AF65-F5344CB8AC3E}">
        <p14:creationId xmlns:p14="http://schemas.microsoft.com/office/powerpoint/2010/main" val="379082262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5675" y="1143000"/>
            <a:ext cx="2368550" cy="1333500"/>
          </a:xfrm>
        </p:spPr>
      </p:sp>
      <p:sp>
        <p:nvSpPr>
          <p:cNvPr id="3" name="Notes Placeholder 2"/>
          <p:cNvSpPr>
            <a:spLocks noGrp="1"/>
          </p:cNvSpPr>
          <p:nvPr>
            <p:ph type="body" idx="1"/>
          </p:nvPr>
        </p:nvSpPr>
        <p:spPr>
          <a:xfrm>
            <a:off x="680879" y="2696476"/>
            <a:ext cx="5447030" cy="6001833"/>
          </a:xfrm>
        </p:spPr>
        <p:txBody>
          <a:bodyPr/>
          <a:lstStyle/>
          <a:p>
            <a:pPr algn="just">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Exercise 5.1: </a:t>
            </a:r>
            <a:r>
              <a:rPr lang="en-GB" b="1" i="1" u="sng" dirty="0">
                <a:latin typeface="Calibri" panose="020F0502020204030204" pitchFamily="34" charset="0"/>
                <a:ea typeface="SimSun" panose="02010600030101010101" pitchFamily="2" charset="-122"/>
                <a:cs typeface="Calibri" panose="020F0502020204030204" pitchFamily="34" charset="0"/>
              </a:rPr>
              <a:t>Personal action</a:t>
            </a:r>
            <a:r>
              <a:rPr lang="en-GB" b="1" i="1" dirty="0">
                <a:latin typeface="Calibri" panose="020F0502020204030204" pitchFamily="34" charset="0"/>
                <a:ea typeface="SimSun" panose="02010600030101010101" pitchFamily="2" charset="-122"/>
                <a:cs typeface="Calibri" panose="020F0502020204030204" pitchFamily="34" charset="0"/>
              </a:rPr>
              <a:t> to promote supported decision-making (15 min.)</a:t>
            </a:r>
            <a:endParaRPr lang="en-US" dirty="0"/>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This brainstorming exercise is intended to encourage participants to discuss how they can personally implement and promote supported decision-making. This is meant to encourage the participants to commit to respect and strengthen people’s autonomy through personal action.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Start by brainstorming with the participants a list of possible personal actions. Write ideas on the flipcharts. Ask the participants: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What action could you take </a:t>
            </a:r>
            <a:r>
              <a:rPr lang="en-GB" u="sng" dirty="0">
                <a:latin typeface="Calibri" panose="020F0502020204030204" pitchFamily="34" charset="0"/>
                <a:ea typeface="SimSun" panose="02010600030101010101" pitchFamily="2" charset="-122"/>
                <a:cs typeface="Calibri" panose="020F0502020204030204" pitchFamily="34" charset="0"/>
              </a:rPr>
              <a:t>personally</a:t>
            </a:r>
            <a:r>
              <a:rPr lang="en-GB" dirty="0">
                <a:latin typeface="Calibri" panose="020F0502020204030204" pitchFamily="34" charset="0"/>
                <a:ea typeface="SimSun" panose="02010600030101010101" pitchFamily="2" charset="-122"/>
                <a:cs typeface="Calibri" panose="020F0502020204030204" pitchFamily="34" charset="0"/>
              </a:rPr>
              <a:t> to support people to make decisions?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Some examples may include (but are not limited to):</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Get to know people as individuals. Get to know their opinions, their background, their social context and their supporters.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Take time to ask about and learn people’s opinions, preferences, likes and dislikes, and do not assume that you know what they want.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Acknowledge the fact that you may not always agree with a decision, but you still want to support and respect the person and the decisions that they make.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Acknowledge the fact that people can change their minds.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Provide people with clear information.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Help people to find the information they need – if necessary, in a relevant format that they understand.</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Give people time to reach a decision.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Do not dismiss someone’s view even if it seems unrealistic to you.</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Enable people to contact their friends, relatives and supporters when they need advice.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Provide people with opportunities to discuss choices in an informal way.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Help people to identify support persons around them.</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Talk with the person concerned about the option to receive support in settings different from the mental health or social service (e.g. at home, in the community, at a friend’s place, etc.).</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136</a:t>
            </a:fld>
            <a:endParaRPr lang="x-none"/>
          </a:p>
        </p:txBody>
      </p:sp>
    </p:spTree>
    <p:extLst>
      <p:ext uri="{BB962C8B-B14F-4D97-AF65-F5344CB8AC3E}">
        <p14:creationId xmlns:p14="http://schemas.microsoft.com/office/powerpoint/2010/main" val="116864829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1243013"/>
            <a:ext cx="3400425" cy="1912937"/>
          </a:xfrm>
        </p:spPr>
      </p:sp>
      <p:sp>
        <p:nvSpPr>
          <p:cNvPr id="3" name="Notes Placeholder 2"/>
          <p:cNvSpPr>
            <a:spLocks noGrp="1"/>
          </p:cNvSpPr>
          <p:nvPr>
            <p:ph type="body" idx="1"/>
          </p:nvPr>
        </p:nvSpPr>
        <p:spPr>
          <a:xfrm>
            <a:off x="680879" y="3454471"/>
            <a:ext cx="5447030" cy="5243838"/>
          </a:xfrm>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Presentation: Tips for supporters (5 min.)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marR="0" lvl="0" indent="-17145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Take time to listen and to learn from the person to understand what they want: some people may require more time to formulate what they want to say. Use active listening to encourage communication without pressing for immediate answers.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Get to know the person that you support as well as their social context (e.g. what they like or dislike, what their goals in life are, and so 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Take time to discuss with the person the types of support they need and want, the decisions that are difficult for them to make, and the type of advice the person would like.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Give people sufficient time to reach a decision on their own.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Remain engaged with the person over time since their will and preferences may change.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Pay attention to what might help or hinder a person to make certain decisions – e.g. are there barriers within services, in their family, or in the community?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Remain aware that other people may try to influence you. Always keep in mind that the person you are supporting is driving the decision.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Find information about individuals, networks or services providing extra support and advice.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Find support for yourself, identify people or services that can help you in your role as a supporter.</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Learn how to cope with frustration. Sometimes it can be frustrating and even painful to respect the decisions of people we care about when we think they are wrong or that they might harm themselves. It is important to learn strategies for overcoming this kind of frustration.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137</a:t>
            </a:fld>
            <a:endParaRPr lang="x-none"/>
          </a:p>
        </p:txBody>
      </p:sp>
    </p:spTree>
    <p:extLst>
      <p:ext uri="{BB962C8B-B14F-4D97-AF65-F5344CB8AC3E}">
        <p14:creationId xmlns:p14="http://schemas.microsoft.com/office/powerpoint/2010/main" val="354400719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i="1" dirty="0">
                <a:latin typeface="Calibri" panose="020F0502020204030204" pitchFamily="34" charset="0"/>
                <a:ea typeface="SimSun" panose="02010600030101010101" pitchFamily="2" charset="-122"/>
                <a:cs typeface="Calibri" panose="020F0502020204030204" pitchFamily="34" charset="0"/>
              </a:rPr>
              <a:t>Exercise 5.2: Action to promote legal capacity and supported decision-making at the level of mental health and social services (20 min.)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Invite participants to brainstorm together a list of changes that need to be implemented in mental health and social services in order to adopt a supportive approach, including the specific actions that need to be taken in order to implement those changes.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the following question: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What could be implemented to facilitate supported decision-making in a mental health or social service?</a:t>
            </a:r>
          </a:p>
          <a:p>
            <a:pPr marL="171450" indent="-171450" algn="just">
              <a:buFont typeface="Arial" panose="020B0604020202020204" pitchFamily="34" charset="0"/>
              <a:buChar char="•"/>
            </a:pPr>
            <a:endParaRPr lang="en-US"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Participants may think about a service they use or have used in the past, that they are working in, or that they have visited or have heard about.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138</a:t>
            </a:fld>
            <a:endParaRPr lang="x-none"/>
          </a:p>
        </p:txBody>
      </p:sp>
    </p:spTree>
    <p:extLst>
      <p:ext uri="{BB962C8B-B14F-4D97-AF65-F5344CB8AC3E}">
        <p14:creationId xmlns:p14="http://schemas.microsoft.com/office/powerpoint/2010/main" val="37969183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063" y="858838"/>
            <a:ext cx="4352925" cy="2447925"/>
          </a:xfrm>
        </p:spPr>
      </p:sp>
      <p:sp>
        <p:nvSpPr>
          <p:cNvPr id="3" name="Notes Placeholder 2"/>
          <p:cNvSpPr>
            <a:spLocks noGrp="1"/>
          </p:cNvSpPr>
          <p:nvPr>
            <p:ph type="body" idx="1"/>
          </p:nvPr>
        </p:nvSpPr>
        <p:spPr>
          <a:xfrm>
            <a:off x="680879" y="3690568"/>
            <a:ext cx="5447030" cy="5007741"/>
          </a:xfrm>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Then show possible responses to this question and ask the participants to comment on and discuss the different propositions:</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marR="0" lvl="0" indent="-171450">
              <a:spcBef>
                <a:spcPts val="0"/>
              </a:spcBef>
              <a:spcAft>
                <a:spcPts val="40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Develop and adopt service-level policies that promote legal capacity and supported decision-making.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40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Provide the staff with information to understand the right to legal capacity and supported decision-making.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40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Encourage staff to develop their communication skills.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40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Systematically ask about and respect the will and preferences of people using the service.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40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Promote training sessions and discussions on supported decision-making.</a:t>
            </a:r>
          </a:p>
          <a:p>
            <a:pPr marL="171450" marR="0" lvl="0" indent="-171450">
              <a:spcBef>
                <a:spcPts val="0"/>
              </a:spcBef>
              <a:spcAft>
                <a:spcPts val="40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Appoint information champions/mentors to promote the use of supported decision-making.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40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Make sure that people using the service have access to the relevant information to make informed decisions – in an appropriate format if necessary.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40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Involve people using the service in all mechanisms related to the organization, oversight and evaluation of the service to help develop a supportive approach.</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Regularly provide people using the service with the opportunity to connect with sources of support outside the service (e.g. independent advocacy organizations, peer support workers or groups, etc.).</a:t>
            </a:r>
            <a:endParaRPr lang="x-none" dirty="0"/>
          </a:p>
          <a:p>
            <a:pPr marL="171450" marR="0" lvl="0" indent="-171450">
              <a:spcBef>
                <a:spcPts val="0"/>
              </a:spcBef>
              <a:spcAft>
                <a:spcPts val="400"/>
              </a:spcAft>
              <a:buClr>
                <a:srgbClr val="000000"/>
              </a:buClr>
              <a:buFont typeface="Arial" panose="020B0604020202020204" pitchFamily="34" charset="0"/>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139</a:t>
            </a:fld>
            <a:endParaRPr lang="x-none"/>
          </a:p>
        </p:txBody>
      </p:sp>
    </p:spTree>
    <p:extLst>
      <p:ext uri="{BB962C8B-B14F-4D97-AF65-F5344CB8AC3E}">
        <p14:creationId xmlns:p14="http://schemas.microsoft.com/office/powerpoint/2010/main" val="1994954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Status approach to understanding ‘capacity’</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status approach is taken when people with psychosocial, intellectual or cognitive disabilities are automatically assumed to lack mental capacity (i.e. the ability to make decisions) by virtue of having a disability or diagnosis.</a:t>
            </a:r>
          </a:p>
          <a:p>
            <a:pPr marL="171450" indent="-171450" algn="just">
              <a:spcAft>
                <a:spcPts val="6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With this approach, “mental capacity” is often considered to be a stable and permanent status that people either have or do not have. </a:t>
            </a:r>
          </a:p>
          <a:p>
            <a:pPr marL="171450" indent="-171450" algn="just">
              <a:spcAft>
                <a:spcPts val="6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These are misconceptions and negative stereotypes which are important to challenge.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a:t>
            </a:fld>
            <a:endParaRPr lang="x-none"/>
          </a:p>
        </p:txBody>
      </p:sp>
    </p:spTree>
    <p:extLst>
      <p:ext uri="{BB962C8B-B14F-4D97-AF65-F5344CB8AC3E}">
        <p14:creationId xmlns:p14="http://schemas.microsoft.com/office/powerpoint/2010/main" val="114089816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and 20 minutes.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140</a:t>
            </a:fld>
            <a:endParaRPr lang="x-none"/>
          </a:p>
        </p:txBody>
      </p:sp>
    </p:spTree>
    <p:extLst>
      <p:ext uri="{BB962C8B-B14F-4D97-AF65-F5344CB8AC3E}">
        <p14:creationId xmlns:p14="http://schemas.microsoft.com/office/powerpoint/2010/main" val="269855451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latin typeface="Calibri" panose="020F0502020204030204" pitchFamily="34" charset="0"/>
                <a:ea typeface="SimSun" panose="02010600030101010101" pitchFamily="2" charset="-122"/>
                <a:cs typeface="Arial" panose="020B0604020202020204" pitchFamily="34" charset="0"/>
              </a:rPr>
              <a:t>Presentation: What is advance planning? (60 min.)</a:t>
            </a:r>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As we have seen in the previous session, supported decision-making can ensure that people take charge of decisions about their lives.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Advance planning is one of the tools that can be used to ensure that the will and preferences of the person are considered and respected.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Advance planning refers to the process of making a person’s choices and preferences about future situations known when the person experiences difficulty in making their will and preferences known to others and where a response may be needed.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Other people (e.g. supporters, general health or mental health practitioners) can refer to the person’s advance plan to make sure they follow the person’s directives and respect what the person wants.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Advance plans may prove particularly useful for persons who may be distressed, who experience psychosis or dementia, or who simply may want to specify their wishes in advance should they be unable to communicate them in the future.</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141</a:t>
            </a:fld>
            <a:endParaRPr lang="x-none"/>
          </a:p>
        </p:txBody>
      </p:sp>
    </p:spTree>
    <p:extLst>
      <p:ext uri="{BB962C8B-B14F-4D97-AF65-F5344CB8AC3E}">
        <p14:creationId xmlns:p14="http://schemas.microsoft.com/office/powerpoint/2010/main" val="134408532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Advance plans are sometimes called living wills or advance directives.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are generally written documents.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people who are unable to write should have the possibility to record their will and preferences in audio or video formats or to receive support in writing them down.</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some communities and cultures, people may not have a tradition of writing documents (such as wills, contracts, etc.). </a:t>
            </a:r>
          </a:p>
          <a:p>
            <a:pPr marL="628650" lvl="1"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this does not prevent people from expressing verbally or in other informal ways their choices about care, treatment and support.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142</a:t>
            </a:fld>
            <a:endParaRPr lang="x-none"/>
          </a:p>
        </p:txBody>
      </p:sp>
    </p:spTree>
    <p:extLst>
      <p:ext uri="{BB962C8B-B14F-4D97-AF65-F5344CB8AC3E}">
        <p14:creationId xmlns:p14="http://schemas.microsoft.com/office/powerpoint/2010/main" val="116616968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People may develop an advance plan for crisis situations as part of a recovery plan.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recovery plan is a document written by a person (on their own or in collaboration with others) that helps to guide their recovery journey.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a tool designed to help people to live the life they want and to achieve their goals.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Advance planning is very useful in the context of a recovery plan because it helps people think through the things that they like and want and the things that they do not.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also provides guidance to others (e.g. health workers, families, friends, etc.).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more information on recovery plans, see the QualityRights module </a:t>
            </a:r>
            <a:r>
              <a:rPr lang="en-GB" i="1" dirty="0">
                <a:latin typeface="Calibri" panose="020F0502020204030204" pitchFamily="34" charset="0"/>
                <a:ea typeface="SimSun" panose="02010600030101010101" pitchFamily="2" charset="-122"/>
                <a:cs typeface="Calibri" panose="020F0502020204030204" pitchFamily="34" charset="0"/>
              </a:rPr>
              <a:t>Recovery practices for mental health and well-being</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143</a:t>
            </a:fld>
            <a:endParaRPr lang="x-none"/>
          </a:p>
        </p:txBody>
      </p:sp>
    </p:spTree>
    <p:extLst>
      <p:ext uri="{BB962C8B-B14F-4D97-AF65-F5344CB8AC3E}">
        <p14:creationId xmlns:p14="http://schemas.microsoft.com/office/powerpoint/2010/main" val="119571097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People should always have a choice on whether or not to make advance plans.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should not be a requirement imposed by a mental health or social service or by a service staff member.</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In some countries, the law makes advance plans binding.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This means than other people (e.g. service providers, family and friends, etc.) are legally bound to respect the directives stated in the advance plan.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In many cases, laws also outline situations when binding advance directives can be overridden (e.g. lifesaving emergencies, incompatibility with the known wishes and preference of the person).</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marR="0" lvl="1" indent="-171450">
              <a:spcBef>
                <a:spcPts val="0"/>
              </a:spcBef>
              <a:spcAft>
                <a:spcPts val="0"/>
              </a:spcAft>
              <a:buClr>
                <a:srgbClr val="000000"/>
              </a:buClr>
              <a:buFont typeface="Arial" panose="020B0604020202020204" pitchFamily="34" charset="0"/>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For instance, in the United  Kingdom people can make binding advance plans but situations where they can be overridden include when the person requests something that is illegal (e.g. assisted suicide).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144</a:t>
            </a:fld>
            <a:endParaRPr lang="x-none"/>
          </a:p>
        </p:txBody>
      </p:sp>
    </p:spTree>
    <p:extLst>
      <p:ext uri="{BB962C8B-B14F-4D97-AF65-F5344CB8AC3E}">
        <p14:creationId xmlns:p14="http://schemas.microsoft.com/office/powerpoint/2010/main" val="50221611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SimSun" panose="02010600030101010101" pitchFamily="2" charset="-122"/>
                <a:cs typeface="Calibri" panose="020F0502020204030204" pitchFamily="34" charset="0"/>
              </a:rPr>
              <a:t>Content of advance plans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US"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People can include as much or as little information as they want in their advance plan.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However, the more details that people provide in the advance plan, the more likely it is to be implemented in the way that they want.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In addition, thinking about and elaborating scenarios that people are likely to encounter can bring clarity to decision-making.</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145</a:t>
            </a:fld>
            <a:endParaRPr lang="x-none"/>
          </a:p>
        </p:txBody>
      </p:sp>
    </p:spTree>
    <p:extLst>
      <p:ext uri="{BB962C8B-B14F-4D97-AF65-F5344CB8AC3E}">
        <p14:creationId xmlns:p14="http://schemas.microsoft.com/office/powerpoint/2010/main" val="347221929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Nominated persons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For many different reasons, some people may not want to write an advance plan. </a:t>
            </a:r>
          </a:p>
          <a:p>
            <a:pPr marL="628650" lvl="1"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For instance, they may be confident that, if they are unable to communicate their decisions in the future, their partner, family members and/or friends will make a decision which is based on their will and preferences and which reflects their beliefs and values in life.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Even in these cases, an advance plan can still be useful to indicate who should be consulted. </a:t>
            </a:r>
          </a:p>
          <a:p>
            <a:pPr marL="171450" indent="-171450" algn="jus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As explained earlier, the person can nominate one person or a group of people who would discuss in order to establish what is the best interpretation of the will and preferences of the person concerned.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146</a:t>
            </a:fld>
            <a:endParaRPr lang="x-none"/>
          </a:p>
        </p:txBody>
      </p:sp>
    </p:spTree>
    <p:extLst>
      <p:ext uri="{BB962C8B-B14F-4D97-AF65-F5344CB8AC3E}">
        <p14:creationId xmlns:p14="http://schemas.microsoft.com/office/powerpoint/2010/main" val="349981420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2522510"/>
          </a:xfrm>
          <a:solidFill>
            <a:schemeClr val="accent5">
              <a:lumMod val="20000"/>
              <a:lumOff val="80000"/>
            </a:schemeClr>
          </a:solidFill>
        </p:spPr>
        <p:txBody>
          <a:bodyPr/>
          <a:lstStyle/>
          <a:p>
            <a:pPr algn="just">
              <a:lnSpc>
                <a:spcPct val="115000"/>
              </a:lnSpc>
              <a:spcAft>
                <a:spcPts val="600"/>
              </a:spcAft>
            </a:pPr>
            <a:r>
              <a:rPr lang="en-US" b="1" dirty="0">
                <a:latin typeface="Calibri" panose="020F0502020204030204" pitchFamily="34" charset="0"/>
                <a:ea typeface="SimSun" panose="02010600030101010101" pitchFamily="2" charset="-122"/>
                <a:cs typeface="Calibri" panose="020F0502020204030204" pitchFamily="34" charset="0"/>
              </a:rPr>
              <a:t>Example:</a:t>
            </a:r>
            <a:r>
              <a:rPr lang="en-US" dirty="0">
                <a:latin typeface="Calibri" panose="020F0502020204030204" pitchFamily="34" charset="0"/>
                <a:ea typeface="SimSun" panose="02010600030101010101" pitchFamily="2" charset="-122"/>
                <a:cs typeface="Calibri" panose="020F0502020204030204" pitchFamily="34" charset="0"/>
              </a:rPr>
              <a:t> When a decision needs to be made In Yasmin’s family, people generally come together to discuss and find a solution which everybody agrees on. Yasmin does not think that she can anticipate all the decisions to be made if she becomes unable to communicate her choices in future. In the area of health, she also thinks that science and medicine are constantly evolving and new treatments may become available. </a:t>
            </a:r>
          </a:p>
          <a:p>
            <a:pPr algn="just">
              <a:lnSpc>
                <a:spcPct val="115000"/>
              </a:lnSpc>
            </a:pPr>
            <a:r>
              <a:rPr lang="en-US" dirty="0">
                <a:latin typeface="Calibri" panose="020F0502020204030204" pitchFamily="34" charset="0"/>
                <a:ea typeface="SimSun" panose="02010600030101010101" pitchFamily="2" charset="-122"/>
                <a:cs typeface="Calibri" panose="020F0502020204030204" pitchFamily="34" charset="0"/>
              </a:rPr>
              <a:t>Therefore, she writes an advance directive stating that if one day she becomes unable to communicate her health decisions, she wants her husband, parents, brothers and sisters to gather and reach a decision based on what they think she would have wanted in these circumstances.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lnSpc>
                <a:spcPct val="115000"/>
              </a:lnSpc>
            </a:pPr>
            <a:r>
              <a:rPr lang="en-US"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147</a:t>
            </a:fld>
            <a:endParaRPr lang="x-none"/>
          </a:p>
        </p:txBody>
      </p:sp>
    </p:spTree>
    <p:extLst>
      <p:ext uri="{BB962C8B-B14F-4D97-AF65-F5344CB8AC3E}">
        <p14:creationId xmlns:p14="http://schemas.microsoft.com/office/powerpoint/2010/main" val="273274239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Directive for care, treatment and support for health-related needs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Regarding health and mental health-related needs, people can specify:</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lnSpc>
                <a:spcPct val="115000"/>
              </a:lnSpc>
              <a:tabLst>
                <a:tab pos="2165350" algn="l"/>
              </a:tabLst>
            </a:pPr>
            <a:r>
              <a:rPr lang="en-US"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857250" marR="0" lvl="0" indent="-3429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which treatment, care and support options they want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57250" marR="0" lvl="0" indent="-3429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which treatment, care and support options they do not want.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148</a:t>
            </a:fld>
            <a:endParaRPr lang="x-none"/>
          </a:p>
        </p:txBody>
      </p:sp>
    </p:spTree>
    <p:extLst>
      <p:ext uri="{BB962C8B-B14F-4D97-AF65-F5344CB8AC3E}">
        <p14:creationId xmlns:p14="http://schemas.microsoft.com/office/powerpoint/2010/main" val="120184829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note that advance refusal of a support, care or treatment option is different from advance consent to a support, care or treatment. </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marR="0" lvl="0" indent="-342900">
              <a:spcBef>
                <a:spcPts val="0"/>
              </a:spcBef>
              <a:spcAft>
                <a:spcPts val="60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Advance refusal guarantees that a person will not be given that specific form of support, care or treatment.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100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However, advance consent does not guarantee that the person will be given that form of treatment. Reasons why the person might not receive this support, care or treatment option may include, for instance, that the service does not offer this option or that resources do not allow for this type of treatment.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note that people may want to develop and implement their advance plan outside the context of mental health or social services and may wish include forms of support which are not related to health care (e.g. personal assistance, peer respite, etc.).</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149</a:t>
            </a:fld>
            <a:endParaRPr lang="x-none"/>
          </a:p>
        </p:txBody>
      </p:sp>
    </p:spTree>
    <p:extLst>
      <p:ext uri="{BB962C8B-B14F-4D97-AF65-F5344CB8AC3E}">
        <p14:creationId xmlns:p14="http://schemas.microsoft.com/office/powerpoint/2010/main" val="309897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Outcome approach t understanding capacity</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Often when a person with a psychosocial, intellectual or cognitive disability makes a decision that others do not agree with, it is assumed that the person is not capable of making the decision “due to their condition” and hence they are denied the right to make future decisions.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is called the “</a:t>
            </a:r>
            <a:r>
              <a:rPr lang="en-GB" u="sng" dirty="0">
                <a:latin typeface="Calibri" panose="020F0502020204030204" pitchFamily="34" charset="0"/>
                <a:ea typeface="SimSun" panose="02010600030101010101" pitchFamily="2" charset="-122"/>
                <a:cs typeface="Calibri" panose="020F0502020204030204" pitchFamily="34" charset="0"/>
              </a:rPr>
              <a:t>outcome approach</a:t>
            </a:r>
            <a:r>
              <a:rPr lang="en-GB"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type of approach is often used by practitioners in mental health and social services and by family members, sometimes consciously and at other times unconsciously.</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However, everyone at times makes decisions and choices in life that others do not agree with and this should not be a reason for denying people the right to make decisions.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a:t>
            </a:fld>
            <a:endParaRPr lang="x-none"/>
          </a:p>
        </p:txBody>
      </p:sp>
    </p:spTree>
    <p:extLst>
      <p:ext uri="{BB962C8B-B14F-4D97-AF65-F5344CB8AC3E}">
        <p14:creationId xmlns:p14="http://schemas.microsoft.com/office/powerpoint/2010/main" val="40933352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5430230"/>
            <a:ext cx="5447030" cy="1913628"/>
          </a:xfrm>
          <a:solidFill>
            <a:srgbClr val="FFCCFF"/>
          </a:solidFill>
        </p:spPr>
        <p:txBody>
          <a:bodyPr/>
          <a:lstStyle/>
          <a:p>
            <a:pPr algn="just"/>
            <a:r>
              <a:rPr lang="en-GB" dirty="0">
                <a:latin typeface="Calibri" panose="020F0502020204030204" pitchFamily="34" charset="0"/>
                <a:ea typeface="SimSun" panose="02010600030101010101" pitchFamily="2" charset="-122"/>
                <a:cs typeface="Calibri" panose="020F0502020204030204" pitchFamily="34" charset="0"/>
              </a:rPr>
              <a:t>At this point in the presentation show participants the following video on advance planning for health care: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lnSpc>
                <a:spcPct val="115000"/>
              </a:lnSpc>
            </a:pPr>
            <a:r>
              <a:rPr lang="en-GB" b="1" dirty="0">
                <a:latin typeface="Calibri" panose="020F0502020204030204" pitchFamily="34" charset="0"/>
                <a:ea typeface="SimSun" panose="02010600030101010101" pitchFamily="2" charset="-122"/>
                <a:cs typeface="Calibri" panose="020F0502020204030204" pitchFamily="34" charset="0"/>
              </a:rPr>
              <a:t>Planning ahead – living with younger onset dementia</a:t>
            </a:r>
            <a:r>
              <a:rPr lang="en-GB" dirty="0">
                <a:latin typeface="Calibri" panose="020F0502020204030204" pitchFamily="34" charset="0"/>
                <a:ea typeface="SimSun" panose="02010600030101010101" pitchFamily="2" charset="-122"/>
                <a:cs typeface="Calibri" panose="020F0502020204030204" pitchFamily="34" charset="0"/>
              </a:rPr>
              <a:t>: (5:08) Original video produced by Office for the Ageing, SA Health, Adelaide, Australia</a:t>
            </a:r>
          </a:p>
          <a:p>
            <a:pPr algn="just">
              <a:lnSpc>
                <a:spcPct val="115000"/>
              </a:lnSpc>
            </a:pP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rPr>
              <a:t>https://</a:t>
            </a:r>
            <a:r>
              <a:rPr lang="en-GB" u="sng" dirty="0" err="1">
                <a:solidFill>
                  <a:srgbClr val="0000FF"/>
                </a:solidFill>
                <a:latin typeface="Calibri" panose="020F0502020204030204" pitchFamily="34" charset="0"/>
                <a:ea typeface="SimSun" panose="02010600030101010101" pitchFamily="2" charset="-122"/>
                <a:cs typeface="Calibri" panose="020F0502020204030204" pitchFamily="34" charset="0"/>
              </a:rPr>
              <a:t>youtu.be</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rPr>
              <a:t>/8sVCoxYbLIk</a:t>
            </a:r>
            <a:r>
              <a:rPr lang="en-GB" dirty="0">
                <a:latin typeface="Calibri" panose="020F0502020204030204" pitchFamily="34" charset="0"/>
                <a:ea typeface="SimSun" panose="02010600030101010101" pitchFamily="2" charset="-122"/>
                <a:cs typeface="Calibri" panose="020F0502020204030204" pitchFamily="34" charset="0"/>
              </a:rPr>
              <a:t>, accessed 9 April 2019, Acknowledgement: Kate </a:t>
            </a:r>
            <a:r>
              <a:rPr lang="en-GB" dirty="0" err="1">
                <a:latin typeface="Calibri" panose="020F0502020204030204" pitchFamily="34" charset="0"/>
                <a:ea typeface="SimSun" panose="02010600030101010101" pitchFamily="2" charset="-122"/>
                <a:cs typeface="Calibri" panose="020F0502020204030204" pitchFamily="34" charset="0"/>
              </a:rPr>
              <a:t>Swaffer</a:t>
            </a:r>
            <a:r>
              <a:rPr lang="en-GB" dirty="0">
                <a:latin typeface="Calibri" panose="020F0502020204030204" pitchFamily="34" charset="0"/>
                <a:ea typeface="SimSun" panose="02010600030101010101" pitchFamily="2" charset="-122"/>
                <a:cs typeface="Calibri" panose="020F0502020204030204" pitchFamily="34" charset="0"/>
              </a:rPr>
              <a:t>, Co-founder, Chair &amp; CEO of Dementia Alliance International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extLst>
                    <a:ext uri="{A12FA001-AC4F-418D-AE19-62706E023703}">
                      <ahyp:hlinkClr xmlns:ahyp="http://schemas.microsoft.com/office/drawing/2018/hyperlinkcolor" val="tx"/>
                    </a:ext>
                  </a:extLst>
                </a:hlinkClick>
              </a:rPr>
              <a:t>www.infodai.org</a:t>
            </a:r>
            <a:r>
              <a:rPr lang="en-GB" dirty="0">
                <a:latin typeface="Calibri" panose="020F0502020204030204" pitchFamily="34" charset="0"/>
                <a:ea typeface="SimSun" panose="02010600030101010101" pitchFamily="2" charset="-122"/>
                <a:cs typeface="Calibri" panose="020F0502020204030204" pitchFamily="34" charset="0"/>
              </a:rPr>
              <a:t>.</a:t>
            </a:r>
            <a:r>
              <a:rPr lang="en-GB" u="sng" dirty="0">
                <a:latin typeface="Calibri" panose="020F0502020204030204" pitchFamily="34" charset="0"/>
                <a:ea typeface="SimSun" panose="02010600030101010101" pitchFamily="2" charset="-122"/>
                <a:cs typeface="Calibri" panose="020F0502020204030204" pitchFamily="34" charset="0"/>
              </a:rPr>
              <a:t> </a:t>
            </a:r>
            <a:endParaRPr lang="en-GB"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150</a:t>
            </a:fld>
            <a:endParaRPr lang="x-none"/>
          </a:p>
        </p:txBody>
      </p:sp>
      <p:sp>
        <p:nvSpPr>
          <p:cNvPr id="5" name="Rectangle 4">
            <a:extLst>
              <a:ext uri="{FF2B5EF4-FFF2-40B4-BE49-F238E27FC236}">
                <a16:creationId xmlns:a16="http://schemas.microsoft.com/office/drawing/2014/main" id="{6C01712C-ABD4-4BA0-A9CB-9FCB634CC914}"/>
              </a:ext>
            </a:extLst>
          </p:cNvPr>
          <p:cNvSpPr/>
          <p:nvPr/>
        </p:nvSpPr>
        <p:spPr>
          <a:xfrm>
            <a:off x="680879" y="4718650"/>
            <a:ext cx="5447030" cy="461665"/>
          </a:xfrm>
          <a:prstGeom prst="rect">
            <a:avLst/>
          </a:prstGeom>
        </p:spPr>
        <p:txBody>
          <a:bodyPr wrap="square">
            <a:spAutoFit/>
          </a:bodyPr>
          <a:lstStyle/>
          <a:p>
            <a:pPr lvl="0" algn="just"/>
            <a:r>
              <a:rPr lang="en-GB" sz="1200" dirty="0">
                <a:solidFill>
                  <a:prstClr val="black"/>
                </a:solidFill>
                <a:latin typeface="Calibri" panose="020F0502020204030204" pitchFamily="34" charset="0"/>
                <a:ea typeface="SimSun" panose="02010600030101010101" pitchFamily="2" charset="-122"/>
                <a:cs typeface="Calibri" panose="020F0502020204030204" pitchFamily="34" charset="0"/>
              </a:rPr>
              <a:t>At this point in the presentation show participants the following video on advance planning for health care:</a:t>
            </a:r>
            <a:endParaRPr lang="x-none" sz="1200" dirty="0">
              <a:solidFill>
                <a:prstClr val="black"/>
              </a:solidFill>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22516515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Clr>
                <a:srgbClr val="000000"/>
              </a:buCl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Directive for support in other areas of life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their advance plan, people may also want to specify their wishes about other aspect of their lives. For example:</a:t>
            </a:r>
            <a:endParaRPr lang="x-none" dirty="0">
              <a:latin typeface="Calibri" panose="020F0502020204030204" pitchFamily="34" charset="0"/>
              <a:ea typeface="SimSun" panose="02010600030101010101" pitchFamily="2" charset="-122"/>
              <a:cs typeface="Calibri" panose="020F0502020204030204" pitchFamily="34" charset="0"/>
            </a:endParaRPr>
          </a:p>
          <a:p>
            <a:pPr marL="742950" marR="0" lvl="0" indent="-3429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care of the children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home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bills and property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taxes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151</a:t>
            </a:fld>
            <a:endParaRPr lang="x-none"/>
          </a:p>
        </p:txBody>
      </p:sp>
    </p:spTree>
    <p:extLst>
      <p:ext uri="{BB962C8B-B14F-4D97-AF65-F5344CB8AC3E}">
        <p14:creationId xmlns:p14="http://schemas.microsoft.com/office/powerpoint/2010/main" val="320783178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1243013"/>
            <a:ext cx="4610100" cy="2593975"/>
          </a:xfrm>
        </p:spPr>
      </p:sp>
      <p:sp>
        <p:nvSpPr>
          <p:cNvPr id="3" name="Notes Placeholder 2"/>
          <p:cNvSpPr>
            <a:spLocks noGrp="1"/>
          </p:cNvSpPr>
          <p:nvPr>
            <p:ph type="body" idx="1"/>
          </p:nvPr>
        </p:nvSpPr>
        <p:spPr>
          <a:xfrm>
            <a:off x="680879" y="4150336"/>
            <a:ext cx="5447030" cy="4547973"/>
          </a:xfrm>
        </p:spPr>
        <p:txBody>
          <a:bodyPr/>
          <a:lstStyle/>
          <a:p>
            <a:pPr marR="0" lvl="0">
              <a:spcBef>
                <a:spcPts val="0"/>
              </a:spcBef>
              <a:spcAft>
                <a:spcPts val="1200"/>
              </a:spcAft>
              <a:buClr>
                <a:srgbClr val="000000"/>
              </a:buCl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“Ulysses clauses”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Advance plans should not prevent people from changing their mind and people should generally be able to revoke their plans at any time.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some people may wish to anticipate a situation in which they may express or state a wish or preference which is not in accordance with their values and long-term will.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this case, they can </a:t>
            </a:r>
            <a:r>
              <a:rPr lang="en-GB" b="1" u="sng" dirty="0">
                <a:latin typeface="Calibri" panose="020F0502020204030204" pitchFamily="34" charset="0"/>
                <a:ea typeface="SimSun" panose="02010600030101010101" pitchFamily="2" charset="-122"/>
                <a:cs typeface="Calibri" panose="020F0502020204030204" pitchFamily="34" charset="0"/>
              </a:rPr>
              <a:t>explicitly</a:t>
            </a:r>
            <a:r>
              <a:rPr lang="en-GB" dirty="0">
                <a:latin typeface="Calibri" panose="020F0502020204030204" pitchFamily="34" charset="0"/>
                <a:ea typeface="SimSun" panose="02010600030101010101" pitchFamily="2" charset="-122"/>
                <a:cs typeface="Calibri" panose="020F0502020204030204" pitchFamily="34" charset="0"/>
              </a:rPr>
              <a:t> specify that what they have stated in their advance plan should take precedence over their stated wishes and preferences during specific future events.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mechanism is called a “Ulysses clause” in some jurisdictions. </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measure should be used with caution, especially if it authorizes others to use force to override one’s will and preferences in the specified future event.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An additional safeguard could be to have a group of supporters confirming that the Ulysses clause reflects the long-term will and preferences of the person and is consistent with what is written in the advance plan, despite the fact that the person is expressing contrary preferences at that moment.</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After the situation has occurred, the person should carefully review the Ulysses clause, with the support of others if they want, to make sure that the course of action taken was helpful and consistent with their values and long-term will.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152</a:t>
            </a:fld>
            <a:endParaRPr lang="x-none"/>
          </a:p>
        </p:txBody>
      </p:sp>
    </p:spTree>
    <p:extLst>
      <p:ext uri="{BB962C8B-B14F-4D97-AF65-F5344CB8AC3E}">
        <p14:creationId xmlns:p14="http://schemas.microsoft.com/office/powerpoint/2010/main" val="104124751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Examples of the use of Ulysses clauses: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lnSpc>
                <a:spcPct val="115000"/>
              </a:lnSpc>
              <a:spcBef>
                <a:spcPts val="0"/>
              </a:spcBef>
              <a:spcAft>
                <a:spcPts val="600"/>
              </a:spcAft>
              <a:buFont typeface="+mj-lt"/>
              <a:buAutoNum type="arabicPeriod"/>
            </a:pPr>
            <a:r>
              <a:rPr lang="en-GB" i="1" dirty="0">
                <a:latin typeface="Calibri" panose="020F0502020204030204" pitchFamily="34" charset="0"/>
                <a:ea typeface="SimSun" panose="02010600030101010101" pitchFamily="2" charset="-122"/>
                <a:cs typeface="Calibri" panose="020F0502020204030204" pitchFamily="34" charset="0"/>
              </a:rPr>
              <a:t>Kwame has been diagnosed with bipolar disorder. He knows that a particular type of medication has extremely negative effects on him. It is very clear to him that he does not want this type of medication. However, he is concerned that when he feels really low, he would not be assertive enough to object to whatever medication staff might offer him. </a:t>
            </a:r>
          </a:p>
          <a:p>
            <a:pPr marL="342900" marR="0" lvl="0">
              <a:lnSpc>
                <a:spcPct val="115000"/>
              </a:lnSpc>
              <a:spcBef>
                <a:spcPts val="0"/>
              </a:spcBef>
              <a:spcAft>
                <a:spcPts val="0"/>
              </a:spcAft>
            </a:pPr>
            <a:r>
              <a:rPr lang="en-GB" i="1" dirty="0">
                <a:latin typeface="Calibri" panose="020F0502020204030204" pitchFamily="34" charset="0"/>
                <a:ea typeface="SimSun" panose="02010600030101010101" pitchFamily="2" charset="-122"/>
                <a:cs typeface="Calibri" panose="020F0502020204030204" pitchFamily="34" charset="0"/>
              </a:rPr>
              <a:t>Therefore, he decides to write in his advance directive that he does not want to be given this type of medication in any circumstance, even if he agrees to it during a crisis.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153</a:t>
            </a:fld>
            <a:endParaRPr lang="x-none"/>
          </a:p>
        </p:txBody>
      </p:sp>
    </p:spTree>
    <p:extLst>
      <p:ext uri="{BB962C8B-B14F-4D97-AF65-F5344CB8AC3E}">
        <p14:creationId xmlns:p14="http://schemas.microsoft.com/office/powerpoint/2010/main" val="290531902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15000"/>
              </a:lnSpc>
              <a:spcBef>
                <a:spcPts val="0"/>
              </a:spcBef>
              <a:spcAft>
                <a:spcPts val="600"/>
              </a:spcAft>
              <a:buAutoNum type="arabicPeriod" startAt="2"/>
            </a:pPr>
            <a:r>
              <a:rPr lang="en-GB" i="1" dirty="0">
                <a:latin typeface="Calibri" panose="020F0502020204030204" pitchFamily="34" charset="0"/>
                <a:ea typeface="SimSun" panose="02010600030101010101" pitchFamily="2" charset="-122"/>
                <a:cs typeface="Calibri" panose="020F0502020204030204" pitchFamily="34" charset="0"/>
              </a:rPr>
              <a:t>Li-Ming knows that at some time in the future she will find it increasingly difficult to make decisions about her life due to the progression of Alzheimer’s disease. She trusts her cousin who knows her very well and is always supportive of her decisions. However, she does not want her brother involved in decisions related to her life because he is likely to overrule her will and preferences since he often thinks he knows what is best for her. </a:t>
            </a:r>
          </a:p>
          <a:p>
            <a:pPr marL="228600" marR="0" lvl="0">
              <a:lnSpc>
                <a:spcPct val="115000"/>
              </a:lnSpc>
              <a:spcBef>
                <a:spcPts val="0"/>
              </a:spcBef>
              <a:spcAft>
                <a:spcPts val="0"/>
              </a:spcAft>
            </a:pPr>
            <a:r>
              <a:rPr lang="en-GB" i="1" dirty="0">
                <a:latin typeface="Calibri" panose="020F0502020204030204" pitchFamily="34" charset="0"/>
                <a:ea typeface="SimSun" panose="02010600030101010101" pitchFamily="2" charset="-122"/>
                <a:cs typeface="Calibri" panose="020F0502020204030204" pitchFamily="34" charset="0"/>
              </a:rPr>
              <a:t>She therefore develops an advance directive indicating who can communicate her will and preferences (i.e. her cousin) if she is unable to communicate them, and also specifying some of her choices for her future that she can already identify – e.g. she wants to live at home and receive support there rather than go into a retirement home, she specifies how her money can be spent, who can have keys to her house, what medical conditions she needs medication for, which medications she is not prepared to take etc.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154</a:t>
            </a:fld>
            <a:endParaRPr lang="x-none"/>
          </a:p>
        </p:txBody>
      </p:sp>
    </p:spTree>
    <p:extLst>
      <p:ext uri="{BB962C8B-B14F-4D97-AF65-F5344CB8AC3E}">
        <p14:creationId xmlns:p14="http://schemas.microsoft.com/office/powerpoint/2010/main" val="189852583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1243013"/>
            <a:ext cx="5167313" cy="2908300"/>
          </a:xfrm>
        </p:spPr>
      </p:sp>
      <p:sp>
        <p:nvSpPr>
          <p:cNvPr id="3" name="Notes Placeholder 2"/>
          <p:cNvSpPr>
            <a:spLocks noGrp="1"/>
          </p:cNvSpPr>
          <p:nvPr>
            <p:ph type="body" idx="1"/>
          </p:nvPr>
        </p:nvSpPr>
        <p:spPr>
          <a:xfrm>
            <a:off x="680879" y="4436138"/>
            <a:ext cx="5447030" cy="4262172"/>
          </a:xfrm>
        </p:spPr>
        <p:txBody>
          <a:bodyPr/>
          <a:lstStyle/>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When should advance plans come into effect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3" action="ppaction://hlinkfile" tooltip="Morrissey, 2015 #137"/>
              </a:rPr>
              <a:t>25</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dirty="0">
                <a:latin typeface="Calibri" panose="020F0502020204030204" pitchFamily="34" charset="0"/>
                <a:ea typeface="SimSun" panose="02010600030101010101" pitchFamily="2" charset="-122"/>
                <a:cs typeface="Calibri" panose="020F0502020204030204" pitchFamily="34" charset="0"/>
              </a:rPr>
              <a:t>?</a:t>
            </a:r>
            <a:endParaRPr lang="en-US" dirty="0"/>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Currently, in most countries which have introduced advance planning mechanisms:</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Advance plans come into effect when people are assessed as not having mental capacity (i.e. the ability to make decisions).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this situation, once the advance plan comes into effect, the person is no longer allowed to make their own decisions directly or to change their mind.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law requires that people have “capacity” in order to make a valid advance plan. </a:t>
            </a:r>
          </a:p>
          <a:p>
            <a:pPr marL="742950" marR="0" lvl="0" indent="-3429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This means that people under guardianship cannot make a legally valid advance plan. </a:t>
            </a:r>
          </a:p>
          <a:p>
            <a:pPr marL="742950" marR="0" lvl="0" indent="-3429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also means that advance plans will not be legally valid if they are made during crisis or other situations in which the person is not considered to have the ability to make decisions.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Advance plans will sometimes not be considered as having effect in situations where a person is involuntarily admitted to a mental health or social service.</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Therefore, a person who is detained involuntarily can also be given treatment against their will despite the existence of an advance plan.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155</a:t>
            </a:fld>
            <a:endParaRPr lang="x-none"/>
          </a:p>
        </p:txBody>
      </p:sp>
    </p:spTree>
    <p:extLst>
      <p:ext uri="{BB962C8B-B14F-4D97-AF65-F5344CB8AC3E}">
        <p14:creationId xmlns:p14="http://schemas.microsoft.com/office/powerpoint/2010/main" val="159247517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Although these types of advance documents can allow people to assert a degree of control and to negotiate about proposed support, care or treatment options, the legal restrictions placed on their implementation reduces their compliance with the CRPD.</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Calibri" panose="020F0502020204030204" pitchFamily="34" charset="0"/>
              </a:rPr>
              <a:t>The CRPD requires a completely different approach: </a:t>
            </a:r>
            <a:endParaRPr lang="x-none" dirty="0">
              <a:latin typeface="Calibri" panose="020F0502020204030204" pitchFamily="34" charset="0"/>
              <a:ea typeface="SimSun" panose="02010600030101010101" pitchFamily="2" charset="-122"/>
              <a:cs typeface="Calibri" panose="020F0502020204030204" pitchFamily="34" charset="0"/>
            </a:endParaRPr>
          </a:p>
          <a:p>
            <a:pPr marL="571500" indent="-171450" algn="just">
              <a:spcAft>
                <a:spcPts val="600"/>
              </a:spcAf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According to article 12 of the CRPD, people have the right to legal capacity </a:t>
            </a:r>
            <a:r>
              <a:rPr lang="en-GB" b="1" u="sng" dirty="0">
                <a:latin typeface="Calibri" panose="020F0502020204030204" pitchFamily="34" charset="0"/>
                <a:ea typeface="SimSun" panose="02010600030101010101" pitchFamily="2" charset="-122"/>
                <a:cs typeface="Calibri" panose="020F0502020204030204" pitchFamily="34" charset="0"/>
              </a:rPr>
              <a:t>at all times</a:t>
            </a:r>
            <a:r>
              <a:rPr lang="en-GB" dirty="0">
                <a:latin typeface="Calibri" panose="020F0502020204030204" pitchFamily="34" charset="0"/>
                <a:ea typeface="SimSun" panose="02010600030101010101" pitchFamily="2" charset="-122"/>
                <a:cs typeface="Calibri" panose="020F0502020204030204" pitchFamily="34" charset="0"/>
              </a:rPr>
              <a:t>. </a:t>
            </a:r>
          </a:p>
          <a:p>
            <a:pPr marL="571500" indent="-171450" algn="just">
              <a:spcAft>
                <a:spcPts val="600"/>
              </a:spcAf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Therefore, people should retain their right to make decisions directly and to change their mind, even if an advance plan has been drafted. </a:t>
            </a:r>
          </a:p>
          <a:p>
            <a:pPr marL="571500" indent="-171450" algn="jus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The fact that people develop advance plans does not mean they are “legally incapable”.</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156</a:t>
            </a:fld>
            <a:endParaRPr lang="x-none"/>
          </a:p>
        </p:txBody>
      </p:sp>
    </p:spTree>
    <p:extLst>
      <p:ext uri="{BB962C8B-B14F-4D97-AF65-F5344CB8AC3E}">
        <p14:creationId xmlns:p14="http://schemas.microsoft.com/office/powerpoint/2010/main" val="77393975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People may find it useful to make their advance plan binding for situations in which they could be unable to communicate their will and preferences directly. </a:t>
            </a:r>
            <a:endParaRPr lang="en-US" dirty="0">
              <a:solidFill>
                <a:schemeClr val="tx1"/>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This guarantees that others respect the directives stated in the plan.</a:t>
            </a:r>
          </a:p>
          <a:p>
            <a:pPr marL="171450" indent="-171450" algn="just">
              <a:spcAft>
                <a:spcPts val="600"/>
              </a:spcAft>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these cases, the person should specify the situations or criteria in which the supporter can start to put the plan into effect, as well as the situations and criteria concerning when they should stop implementing the plan.</a:t>
            </a:r>
          </a:p>
          <a:p>
            <a:pPr marL="171450" indent="-171450" algn="just">
              <a:spcAft>
                <a:spcPts val="600"/>
              </a:spcAft>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implementation of an advance plan should not prevent supporters from trying regularly to engage and communicate with the person directly in order to see how the person reacts to any action being taken, if they can communicate their will and preferences directly again and if these have changed.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157</a:t>
            </a:fld>
            <a:endParaRPr lang="x-none"/>
          </a:p>
        </p:txBody>
      </p:sp>
    </p:spTree>
    <p:extLst>
      <p:ext uri="{BB962C8B-B14F-4D97-AF65-F5344CB8AC3E}">
        <p14:creationId xmlns:p14="http://schemas.microsoft.com/office/powerpoint/2010/main" val="36487778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persons can communicate their will and preferences directly, advance plans can be useful </a:t>
            </a:r>
            <a:r>
              <a:rPr lang="en-GB" b="1" u="sng" dirty="0">
                <a:latin typeface="Calibri" panose="020F0502020204030204" pitchFamily="34" charset="0"/>
                <a:ea typeface="SimSun" panose="02010600030101010101" pitchFamily="2" charset="-122"/>
                <a:cs typeface="Calibri" panose="020F0502020204030204" pitchFamily="34" charset="0"/>
              </a:rPr>
              <a:t>communication tools</a:t>
            </a:r>
            <a:r>
              <a:rPr lang="en-GB" dirty="0">
                <a:latin typeface="Calibri" panose="020F0502020204030204" pitchFamily="34" charset="0"/>
                <a:ea typeface="SimSun" panose="02010600030101010101" pitchFamily="2" charset="-122"/>
                <a:cs typeface="Calibri" panose="020F0502020204030204" pitchFamily="34" charset="0"/>
              </a:rPr>
              <a:t> to structure discussions: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514350" marR="0" lvl="0" indent="-2286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are useful for exploring and discussing with supporters the possible scenarios requiring decision-making, the pro and cons of decisions, etc.</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2286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can help supporters to feel at ease with the plans and feel confident in putting them into practice.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971550" marR="0" lvl="1" indent="-2286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can be used as a reference point for the will and preferences of the person. Supporters can remind the person of what they discussed and set down in the advance plan, but they should accept that the views of the person can evolve and that persons can change their mind.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158</a:t>
            </a:fld>
            <a:endParaRPr lang="x-none"/>
          </a:p>
        </p:txBody>
      </p:sp>
    </p:spTree>
    <p:extLst>
      <p:ext uri="{BB962C8B-B14F-4D97-AF65-F5344CB8AC3E}">
        <p14:creationId xmlns:p14="http://schemas.microsoft.com/office/powerpoint/2010/main" val="304848106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Advance planning in countries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159</a:t>
            </a:fld>
            <a:endParaRPr lang="x-none"/>
          </a:p>
        </p:txBody>
      </p:sp>
      <p:sp>
        <p:nvSpPr>
          <p:cNvPr id="6" name="Text Box 80">
            <a:extLst>
              <a:ext uri="{FF2B5EF4-FFF2-40B4-BE49-F238E27FC236}">
                <a16:creationId xmlns:a16="http://schemas.microsoft.com/office/drawing/2014/main" id="{4437EEE0-0CF1-4B6A-96E9-35C7D9E0C8C9}"/>
              </a:ext>
            </a:extLst>
          </p:cNvPr>
          <p:cNvSpPr txBox="1"/>
          <p:nvPr/>
        </p:nvSpPr>
        <p:spPr>
          <a:xfrm>
            <a:off x="810436" y="5341521"/>
            <a:ext cx="5589825" cy="2785184"/>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60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Example: German law (2009) </a:t>
            </a: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a:t>
            </a:r>
            <a:r>
              <a:rPr kumimoji="0" lang="en-GB" sz="1100" b="0" i="0" u="none" strike="noStrike" kern="0" cap="none" spc="0" normalizeH="0" baseline="0" noProof="0" dirty="0">
                <a:ln>
                  <a:noFill/>
                </a:ln>
                <a:solidFill>
                  <a:srgbClr val="0000FF"/>
                </a:solidFill>
                <a:effectLst/>
                <a:uLnTx/>
                <a:uFillTx/>
                <a:latin typeface="Calibri"/>
                <a:ea typeface="SimSun" panose="02010600030101010101" pitchFamily="2" charset="-122"/>
                <a:cs typeface="Calibri" panose="020F0502020204030204" pitchFamily="34" charset="0"/>
                <a:hlinkClick r:id="rId3" tooltip="Wiesing U, 2010 #480"/>
              </a:rPr>
              <a:t>26</a:t>
            </a: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6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Germany has a law that makes advance directives binding, including in the context of mental health care. </a:t>
            </a:r>
          </a:p>
          <a:p>
            <a:pPr marL="0" marR="0" lvl="0" indent="0" algn="just" defTabSz="914400" eaLnBrk="1" fontAlgn="auto" latinLnBrk="0" hangingPunct="1">
              <a:lnSpc>
                <a:spcPct val="115000"/>
              </a:lnSpc>
              <a:spcBef>
                <a:spcPts val="0"/>
              </a:spcBef>
              <a:spcAft>
                <a:spcPts val="6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In their advance directives, people may nominate a supporter whose role is to assert the person’s will vis-à-vis the practitioner.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60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The law adds that if the person does not have an advance directive, the person’s presumed will and preference concerning treatment must be determined on the basis of concrete evidence such as previous oral statements.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Following the entry into force of the law, users of mental health services have developed a model of advance directive against any form of coercion in psychiatry. The model is called </a:t>
            </a:r>
            <a:r>
              <a:rPr kumimoji="0" lang="en-GB" sz="1100" b="0" i="0" u="none" strike="noStrike" kern="0" cap="none" spc="0" normalizeH="0" baseline="0" noProof="0" dirty="0" err="1">
                <a:ln>
                  <a:noFill/>
                </a:ln>
                <a:solidFill>
                  <a:sysClr val="windowText" lastClr="000000"/>
                </a:solidFill>
                <a:effectLst/>
                <a:uLnTx/>
                <a:uFillTx/>
                <a:latin typeface="Calibri"/>
                <a:ea typeface="SimSun" panose="02010600030101010101" pitchFamily="2" charset="-122"/>
                <a:cs typeface="Calibri" panose="020F0502020204030204" pitchFamily="34" charset="0"/>
              </a:rPr>
              <a:t>PatVerfü</a:t>
            </a: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549085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243013"/>
            <a:ext cx="4508500" cy="2536825"/>
          </a:xfrm>
        </p:spPr>
      </p:sp>
      <p:sp>
        <p:nvSpPr>
          <p:cNvPr id="3" name="Notes Placeholder 2"/>
          <p:cNvSpPr>
            <a:spLocks noGrp="1"/>
          </p:cNvSpPr>
          <p:nvPr>
            <p:ph type="body" idx="1"/>
          </p:nvPr>
        </p:nvSpPr>
        <p:spPr>
          <a:xfrm>
            <a:off x="680879" y="4063353"/>
            <a:ext cx="5447030" cy="4634956"/>
          </a:xfrm>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Functional tests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the mental health field, functional tests for “mental capacity” are often used in an attempt to determine whether a person can:</a:t>
            </a:r>
            <a:endParaRPr lang="x-none" dirty="0">
              <a:latin typeface="Calibri" panose="020F0502020204030204" pitchFamily="34" charset="0"/>
              <a:ea typeface="SimSun" panose="02010600030101010101" pitchFamily="2" charset="-122"/>
              <a:cs typeface="Calibri" panose="020F0502020204030204" pitchFamily="34" charset="0"/>
            </a:endParaRPr>
          </a:p>
          <a:p>
            <a:pPr marL="685800" marR="0" lvl="0" indent="-228600">
              <a:spcBef>
                <a:spcPts val="0"/>
              </a:spcBef>
              <a:spcAft>
                <a:spcPts val="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understand information about a specific decision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228600">
              <a:spcBef>
                <a:spcPts val="0"/>
              </a:spcBef>
              <a:spcAft>
                <a:spcPts val="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understand the potential consequences of the decision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228600">
              <a:spcBef>
                <a:spcPts val="0"/>
              </a:spcBef>
              <a:spcAft>
                <a:spcPts val="600"/>
              </a:spcAft>
              <a:buClr>
                <a:srgbClr val="000000"/>
              </a:buClr>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communicate the decision.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“Functional tests” or “capacity tests” are generally carried out by mental health and other practitioners or capacity assessors.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the concepts of “mental capacity” and “functional capacity tests” are flawed because the way we make decisions cannot be measured scientifically.</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Sometimes we make decisions on the basis of very rational reasons and sometimes they are based on our emotions and feelings.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There is no universal process of decision-making and no right or wrong way to make decisions.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All persons have their own process of thinking and it is not possible to fully know, understand or assess what is going on in another person’s mind.</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any case, everyone has a right to make decisions at all times, including in crisis situations or extreme states, regardless of their assessed ability to make or to communicate decisions.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a:t>
            </a:fld>
            <a:endParaRPr lang="x-none"/>
          </a:p>
        </p:txBody>
      </p:sp>
    </p:spTree>
    <p:extLst>
      <p:ext uri="{BB962C8B-B14F-4D97-AF65-F5344CB8AC3E}">
        <p14:creationId xmlns:p14="http://schemas.microsoft.com/office/powerpoint/2010/main" val="302289797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Even when countries do not legally recognize advance plans, this does not prevent supporters, as well as mental health and other practitioners, from developing and implementing them.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Mental health and social services can:</a:t>
            </a:r>
            <a:endParaRPr lang="x-none" dirty="0">
              <a:latin typeface="Calibri" panose="020F0502020204030204" pitchFamily="34" charset="0"/>
              <a:ea typeface="SimSun" panose="02010600030101010101" pitchFamily="2" charset="-122"/>
              <a:cs typeface="Calibri" panose="020F0502020204030204" pitchFamily="34" charset="0"/>
            </a:endParaRPr>
          </a:p>
          <a:p>
            <a:pPr marL="457200" marR="0" lvl="0" indent="-2286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Put in place a policy to respect individuals’ decision-making at all times.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Inform people using services about the opportunity to create advance plans and can make necessary resources available to support them in developing their plan.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Encourage people to make advance plans to anticipate future needs and scenarios and to nominate supporters.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When the situation requires their use, respect the directives stated in a person’s plan.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160</a:t>
            </a:fld>
            <a:endParaRPr lang="x-none"/>
          </a:p>
        </p:txBody>
      </p:sp>
    </p:spTree>
    <p:extLst>
      <p:ext uri="{BB962C8B-B14F-4D97-AF65-F5344CB8AC3E}">
        <p14:creationId xmlns:p14="http://schemas.microsoft.com/office/powerpoint/2010/main" val="341957544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Advance plans do not replace the need and duty to respect a person’s autonomy and right to legal capacity at all times.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involves respecting people’s support, care and treatment choices, including in crisis situations.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161</a:t>
            </a:fld>
            <a:endParaRPr lang="x-none"/>
          </a:p>
        </p:txBody>
      </p:sp>
    </p:spTree>
    <p:extLst>
      <p:ext uri="{BB962C8B-B14F-4D97-AF65-F5344CB8AC3E}">
        <p14:creationId xmlns:p14="http://schemas.microsoft.com/office/powerpoint/2010/main" val="332728299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The benefits of advance planning for service providers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Advance planning can also help service providers in their practice.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Often, mental health and other practitioners are concerned that, if people refuse treatment, care or support, and if they do not use coercive measures to admit and/or treat people, they will be held responsible or liable for any bad outcomes that may occur.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The law should make sure that practitioners are not held responsible if they follow the instructions stated in the person’s advance plan. </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This will help to remove barriers that may prevent practitioners from adhering to advance plans and from respecting people’s choices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162</a:t>
            </a:fld>
            <a:endParaRPr lang="x-none"/>
          </a:p>
        </p:txBody>
      </p:sp>
    </p:spTree>
    <p:extLst>
      <p:ext uri="{BB962C8B-B14F-4D97-AF65-F5344CB8AC3E}">
        <p14:creationId xmlns:p14="http://schemas.microsoft.com/office/powerpoint/2010/main" val="153539864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3616011"/>
          </a:xfrm>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Examples of advance plan templates:</a:t>
            </a:r>
          </a:p>
          <a:p>
            <a:pPr algn="just"/>
            <a:r>
              <a:rPr lang="en-US" dirty="0">
                <a:latin typeface="Calibri" panose="020F0502020204030204" pitchFamily="34" charset="0"/>
                <a:ea typeface="SimSun" panose="02010600030101010101" pitchFamily="2" charset="-122"/>
                <a:cs typeface="Calibri" panose="020F0502020204030204" pitchFamily="34" charset="0"/>
              </a:rPr>
              <a:t>1. In this box, you can find an example of what a completed advance planning document might look like.</a:t>
            </a: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163</a:t>
            </a:fld>
            <a:endParaRPr lang="x-none"/>
          </a:p>
        </p:txBody>
      </p:sp>
    </p:spTree>
    <p:extLst>
      <p:ext uri="{BB962C8B-B14F-4D97-AF65-F5344CB8AC3E}">
        <p14:creationId xmlns:p14="http://schemas.microsoft.com/office/powerpoint/2010/main" val="414034708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1243013"/>
            <a:ext cx="4972050" cy="2797175"/>
          </a:xfrm>
        </p:spPr>
      </p:sp>
      <p:sp>
        <p:nvSpPr>
          <p:cNvPr id="3" name="Notes Placeholder 2"/>
          <p:cNvSpPr>
            <a:spLocks noGrp="1"/>
          </p:cNvSpPr>
          <p:nvPr>
            <p:ph type="body" idx="1"/>
          </p:nvPr>
        </p:nvSpPr>
        <p:spPr>
          <a:xfrm>
            <a:off x="680879" y="4398859"/>
            <a:ext cx="5447030" cy="4299450"/>
          </a:xfrm>
        </p:spPr>
        <p:txBody>
          <a:bodyPr/>
          <a:lstStyle/>
          <a:p>
            <a:r>
              <a:rPr lang="en-US" dirty="0"/>
              <a:t>2. Current health issues should be included with directions about your preferences for how these should be managed and why.</a:t>
            </a: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164</a:t>
            </a:fld>
            <a:endParaRPr lang="x-none"/>
          </a:p>
        </p:txBody>
      </p:sp>
    </p:spTree>
    <p:extLst>
      <p:ext uri="{BB962C8B-B14F-4D97-AF65-F5344CB8AC3E}">
        <p14:creationId xmlns:p14="http://schemas.microsoft.com/office/powerpoint/2010/main" val="234461429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Consent or refusal for medical treatment, including “do not resuscitate” clauses.</a:t>
            </a: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165</a:t>
            </a:fld>
            <a:endParaRPr lang="x-none"/>
          </a:p>
        </p:txBody>
      </p:sp>
    </p:spTree>
    <p:extLst>
      <p:ext uri="{BB962C8B-B14F-4D97-AF65-F5344CB8AC3E}">
        <p14:creationId xmlns:p14="http://schemas.microsoft.com/office/powerpoint/2010/main" val="390247943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Unacceptable health outcomes after medical intervention, including high levels of dependency and care, not being able to communicate my wishes and preferences.</a:t>
            </a:r>
          </a:p>
          <a:p>
            <a:endParaRPr lang="en-US" dirty="0"/>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166</a:t>
            </a:fld>
            <a:endParaRPr lang="x-none"/>
          </a:p>
        </p:txBody>
      </p:sp>
    </p:spTree>
    <p:extLst>
      <p:ext uri="{BB962C8B-B14F-4D97-AF65-F5344CB8AC3E}">
        <p14:creationId xmlns:p14="http://schemas.microsoft.com/office/powerpoint/2010/main" val="282438912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3825" y="981075"/>
            <a:ext cx="3983038" cy="2241550"/>
          </a:xfrm>
        </p:spPr>
      </p:sp>
      <p:sp>
        <p:nvSpPr>
          <p:cNvPr id="3" name="Notes Placeholder 2"/>
          <p:cNvSpPr>
            <a:spLocks noGrp="1"/>
          </p:cNvSpPr>
          <p:nvPr>
            <p:ph type="body" idx="1"/>
          </p:nvPr>
        </p:nvSpPr>
        <p:spPr>
          <a:xfrm>
            <a:off x="680879" y="3454399"/>
            <a:ext cx="5447030" cy="7406061"/>
          </a:xfrm>
        </p:spPr>
        <p:txBody>
          <a:bodyPr/>
          <a:lstStyle/>
          <a:p>
            <a:pPr>
              <a:spcAft>
                <a:spcPts val="600"/>
              </a:spcAft>
            </a:pPr>
            <a:r>
              <a:rPr lang="en-US" b="1" dirty="0"/>
              <a:t>5. Preferences and directives regarding related non-health issues</a:t>
            </a:r>
          </a:p>
          <a:p>
            <a:pPr marL="171450" indent="-171450">
              <a:spcAft>
                <a:spcPts val="600"/>
              </a:spcAft>
              <a:buFont typeface="Arial" panose="020B0604020202020204" pitchFamily="34" charset="0"/>
              <a:buChar char="•"/>
            </a:pPr>
            <a:r>
              <a:rPr lang="en-US" dirty="0"/>
              <a:t>This information enables supporters to get to know and understand a person’s will and preferences and helps to ensure that these are respected. </a:t>
            </a:r>
          </a:p>
          <a:p>
            <a:pPr marL="171450" indent="-171450">
              <a:buFont typeface="Arial" panose="020B0604020202020204" pitchFamily="34" charset="0"/>
              <a:buChar char="•"/>
            </a:pPr>
            <a:r>
              <a:rPr lang="en-US" dirty="0"/>
              <a:t>It provides important information about who the person would like to take care of children and pets if the person is temporarily unable to do so, and also information about the activities that the person likes to do.</a:t>
            </a: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167</a:t>
            </a:fld>
            <a:endParaRPr lang="x-none"/>
          </a:p>
        </p:txBody>
      </p:sp>
    </p:spTree>
    <p:extLst>
      <p:ext uri="{BB962C8B-B14F-4D97-AF65-F5344CB8AC3E}">
        <p14:creationId xmlns:p14="http://schemas.microsoft.com/office/powerpoint/2010/main" val="314041367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1243013"/>
            <a:ext cx="3895725" cy="2190750"/>
          </a:xfrm>
        </p:spPr>
      </p:sp>
      <p:sp>
        <p:nvSpPr>
          <p:cNvPr id="3" name="Notes Placeholder 2"/>
          <p:cNvSpPr>
            <a:spLocks noGrp="1"/>
          </p:cNvSpPr>
          <p:nvPr>
            <p:ph type="body" idx="1"/>
          </p:nvPr>
        </p:nvSpPr>
        <p:spPr>
          <a:xfrm>
            <a:off x="680878" y="3156243"/>
            <a:ext cx="6126333" cy="6784682"/>
          </a:xfrm>
        </p:spPr>
        <p:txBody>
          <a:bodyPr/>
          <a:lstStyle/>
          <a:p>
            <a:endParaRPr lang="en-US" dirty="0"/>
          </a:p>
          <a:p>
            <a:endParaRPr lang="en-US" dirty="0"/>
          </a:p>
          <a:p>
            <a:endParaRPr lang="en-US" dirty="0"/>
          </a:p>
          <a:p>
            <a:r>
              <a:rPr lang="en-US" dirty="0"/>
              <a:t>6. People to consult on different areas of my life (e.g. finances, relationships, daily tasks, health matters).</a:t>
            </a:r>
          </a:p>
          <a:p>
            <a:endParaRPr lang="en-US" dirty="0"/>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168</a:t>
            </a:fld>
            <a:endParaRPr lang="x-none"/>
          </a:p>
        </p:txBody>
      </p:sp>
      <p:sp>
        <p:nvSpPr>
          <p:cNvPr id="7" name="Text Box 87">
            <a:extLst>
              <a:ext uri="{FF2B5EF4-FFF2-40B4-BE49-F238E27FC236}">
                <a16:creationId xmlns:a16="http://schemas.microsoft.com/office/drawing/2014/main" id="{1E7632BB-FF38-4C69-8CCB-B3964FE30FDF}"/>
              </a:ext>
            </a:extLst>
          </p:cNvPr>
          <p:cNvSpPr txBox="1"/>
          <p:nvPr/>
        </p:nvSpPr>
        <p:spPr>
          <a:xfrm>
            <a:off x="958755" y="4633685"/>
            <a:ext cx="4981763" cy="5057855"/>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About me</a:t>
            </a:r>
            <a:endParaRPr kumimoji="0" lang="x-none"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Finances</a:t>
            </a:r>
            <a:endParaRPr kumimoji="0" lang="x-none"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Relationships</a:t>
            </a:r>
            <a:endParaRPr kumimoji="0" lang="x-none"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Daily routine tasks</a:t>
            </a:r>
            <a:endParaRPr kumimoji="0" lang="x-none"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Health matters</a:t>
            </a:r>
            <a:endParaRPr kumimoji="0" lang="x-none" sz="1100" b="1"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16795746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If I am dying the following things are important to me.</a:t>
            </a:r>
          </a:p>
          <a:p>
            <a:endParaRPr lang="en-US" dirty="0"/>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169</a:t>
            </a:fld>
            <a:endParaRPr lang="x-none"/>
          </a:p>
        </p:txBody>
      </p:sp>
    </p:spTree>
    <p:extLst>
      <p:ext uri="{BB962C8B-B14F-4D97-AF65-F5344CB8AC3E}">
        <p14:creationId xmlns:p14="http://schemas.microsoft.com/office/powerpoint/2010/main" val="1711398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1243013"/>
            <a:ext cx="4926013" cy="2771775"/>
          </a:xfrm>
        </p:spPr>
      </p:sp>
      <p:sp>
        <p:nvSpPr>
          <p:cNvPr id="3" name="Notes Placeholder 2"/>
          <p:cNvSpPr>
            <a:spLocks noGrp="1"/>
          </p:cNvSpPr>
          <p:nvPr>
            <p:ph type="body" idx="1"/>
          </p:nvPr>
        </p:nvSpPr>
        <p:spPr>
          <a:xfrm>
            <a:off x="680879" y="4285298"/>
            <a:ext cx="5447030" cy="4413011"/>
          </a:xfrm>
        </p:spPr>
        <p:txBody>
          <a:bodyPr/>
          <a:lstStyle/>
          <a:p>
            <a:pPr algn="just">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Presentation: Challenging misconceptions and negative stereotypes in mental health (50 min.)</a:t>
            </a: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purpose of this presentation is to challenge misconceptions and negative stereotypes based on concrete examples.</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to remember the misconceptions and negative stereotypes raised during Exercise 1.1.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Briefly compare them with the misconceptions and negative stereotypes that will be challenged during this presentation: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Misconceptions and negative stereotypes often include:</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make bad decisions.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sometimes have wrong ideas about reality, which lead to bad decisions.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should not decide about their treatment.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do not know what is best for them.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Families and care partners know best what is good for them.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Mental health and other practitioners know best what is good for them.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lack the ability to make decisions.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like to be told what to do and they are afraid to make decisions for themselves.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a:t>
            </a:fld>
            <a:endParaRPr lang="x-none"/>
          </a:p>
        </p:txBody>
      </p:sp>
    </p:spTree>
    <p:extLst>
      <p:ext uri="{BB962C8B-B14F-4D97-AF65-F5344CB8AC3E}">
        <p14:creationId xmlns:p14="http://schemas.microsoft.com/office/powerpoint/2010/main" val="246518987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468313"/>
            <a:ext cx="4292600" cy="2416175"/>
          </a:xfrm>
        </p:spPr>
      </p:sp>
      <p:sp>
        <p:nvSpPr>
          <p:cNvPr id="3" name="Notes Placeholder 2"/>
          <p:cNvSpPr>
            <a:spLocks noGrp="1"/>
          </p:cNvSpPr>
          <p:nvPr>
            <p:ph type="body" idx="1"/>
          </p:nvPr>
        </p:nvSpPr>
        <p:spPr>
          <a:xfrm>
            <a:off x="680879" y="3317784"/>
            <a:ext cx="5447030" cy="5380526"/>
          </a:xfrm>
        </p:spPr>
        <p:txBody>
          <a:bodyPr/>
          <a:lstStyle/>
          <a:p>
            <a:pPr algn="just">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Exercise 6.1: planning ahead (15 min.)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aim of this exercise is to encourage participants to think about the type of information they would need to consider in order to prepare an advance plan.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the participants the following question: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What information do you need to gather or consider before drafting an advance plan?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Possible responses could include (but are not limited to):</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What is important to me in my life?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What are my preferences for treatment and support in relation to different health conditions (e.g. terminal illness, mental health crisis, coma, dementia, chronic health issue)?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Do I want to include a “Do not resuscitate’’ clause in my advanced plan?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What are the different treatment, care and support options that can help my recovery in relation to health and life challenges?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Are there specific people that I would like to support me to make decisions in different areas of my life? Who are they?</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How do I want others to respond to me if I am unable to communicate my decisions and choices, or if they think I am experiencing a mental health crisis, and where would I like to be supported?</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What are the pros and cons of the different treatment, care and support options for my health condition, and of having none of these?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Who can help me with daily life obligations (e.g. bills, children, pets)?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What are my rights concerning treatment, care and support (e.g. my right to refuse treatment and my right to choose one practitioner or health-care provider over another)?</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170</a:t>
            </a:fld>
            <a:endParaRPr lang="x-none"/>
          </a:p>
        </p:txBody>
      </p:sp>
    </p:spTree>
    <p:extLst>
      <p:ext uri="{BB962C8B-B14F-4D97-AF65-F5344CB8AC3E}">
        <p14:creationId xmlns:p14="http://schemas.microsoft.com/office/powerpoint/2010/main" val="351026239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 hours and 10 minutes.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Now that the purpose and prerequisites of advance planning are understood, it is important to look at the process of making advance planning documents. The following presentation will describe different steps that may be helpful in doing so. Each step will be different for everyone. Some people may need to spend more time on a particular step while others will already have a very clear idea of what they want.</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171</a:t>
            </a:fld>
            <a:endParaRPr lang="x-none"/>
          </a:p>
        </p:txBody>
      </p:sp>
    </p:spTree>
    <p:extLst>
      <p:ext uri="{BB962C8B-B14F-4D97-AF65-F5344CB8AC3E}">
        <p14:creationId xmlns:p14="http://schemas.microsoft.com/office/powerpoint/2010/main" val="285895891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i="1" dirty="0">
                <a:latin typeface="Calibri" panose="020F0502020204030204" pitchFamily="34" charset="0"/>
                <a:ea typeface="SimSun" panose="02010600030101010101" pitchFamily="2" charset="-122"/>
                <a:cs typeface="Calibri" panose="020F0502020204030204" pitchFamily="34" charset="0"/>
              </a:rPr>
              <a:t>Presentation: Steps for making an advance plan (30 min.)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remember that no-one should be forced to make an advance plan.</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remember that an advance plan should reflect the will and preferences of the person, not those of other people.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Mental health and other practitioners, family members and care partners are strongly encouraged to develop their own advance plan in order to be familiar with and support more effectively others undertaking this process.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172</a:t>
            </a:fld>
            <a:endParaRPr lang="x-none"/>
          </a:p>
        </p:txBody>
      </p:sp>
    </p:spTree>
    <p:extLst>
      <p:ext uri="{BB962C8B-B14F-4D97-AF65-F5344CB8AC3E}">
        <p14:creationId xmlns:p14="http://schemas.microsoft.com/office/powerpoint/2010/main" val="298046087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1243013"/>
            <a:ext cx="3797300" cy="2136775"/>
          </a:xfrm>
        </p:spPr>
      </p:sp>
      <p:sp>
        <p:nvSpPr>
          <p:cNvPr id="3" name="Notes Placeholder 2"/>
          <p:cNvSpPr>
            <a:spLocks noGrp="1"/>
          </p:cNvSpPr>
          <p:nvPr>
            <p:ph type="body" idx="1"/>
          </p:nvPr>
        </p:nvSpPr>
        <p:spPr>
          <a:xfrm>
            <a:off x="680878" y="3603584"/>
            <a:ext cx="5821521" cy="5838569"/>
          </a:xfrm>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Step 1: Think about it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 first step is to think about how to approach advance planning. Some aspects to consider include: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Do I want to prepare the advance plan by myself or involve other people?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is important to me in my life?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are my preferences for treatment and support in relation to different health conditions (e.g. terminal illness, mental health crisis, coma, dementia, chronic health issue)?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Do I want to include a “Do not resuscitate’’ clause in my advanced plan?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are the different treatment, care and support options that can help my recovery in relation to health and life challenges?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 do I want others to respond to me if I am unable to communicate my decisions and choices?</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Where would I like to be supported?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are the pros and cons of the different treatment, care and support options for my health condition, and of having none of these?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Who can help me with daily life obligations (e.g. bills, children, pets)?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are my rights concerning treatment, care and support (e.g. my right to refuse treatment and my right to choose one practitioner or health-care provider over another)?</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173</a:t>
            </a:fld>
            <a:endParaRPr lang="x-none"/>
          </a:p>
        </p:txBody>
      </p:sp>
    </p:spTree>
    <p:extLst>
      <p:ext uri="{BB962C8B-B14F-4D97-AF65-F5344CB8AC3E}">
        <p14:creationId xmlns:p14="http://schemas.microsoft.com/office/powerpoint/2010/main" val="366110851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87692" cy="4534101"/>
          </a:xfrm>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useful to identify people who can be consulted for help when making or implementing an advance plan. </a:t>
            </a:r>
          </a:p>
          <a:p>
            <a:pPr marL="171450" indent="-171450" algn="just">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Questions to think about include:</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marR="0" lvl="0" indent="-342900">
              <a:spcBef>
                <a:spcPts val="0"/>
              </a:spcBef>
              <a:spcAft>
                <a:spcPts val="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Are there specific people who I would like to support me to make decisions in different areas of my life? Who are they?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Who can I trust to support me and communicate my will and preferences?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Who would be a good contact person if I experience a crisis?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Who knows me well?</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Who shares the same beliefs/values/vision of life?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174</a:t>
            </a:fld>
            <a:endParaRPr lang="x-none"/>
          </a:p>
        </p:txBody>
      </p:sp>
    </p:spTree>
    <p:extLst>
      <p:ext uri="{BB962C8B-B14F-4D97-AF65-F5344CB8AC3E}">
        <p14:creationId xmlns:p14="http://schemas.microsoft.com/office/powerpoint/2010/main" val="258604826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545750" cy="4519587"/>
          </a:xfrm>
        </p:spPr>
        <p:txBody>
          <a:bodyPr/>
          <a:lstStyle/>
          <a:p>
            <a:pPr algn="just">
              <a:spcAft>
                <a:spcPts val="1000"/>
              </a:spcAft>
            </a:pPr>
            <a:r>
              <a:rPr lang="en-GB" dirty="0">
                <a:latin typeface="Calibri" panose="020F0502020204030204" pitchFamily="34" charset="0"/>
                <a:ea typeface="SimSun" panose="02010600030101010101" pitchFamily="2" charset="-122"/>
                <a:cs typeface="Calibri" panose="020F0502020204030204" pitchFamily="34" charset="0"/>
              </a:rPr>
              <a:t>The people to consult might include, for example: </a:t>
            </a:r>
            <a:endParaRPr lang="x-none" dirty="0">
              <a:latin typeface="Calibri" panose="020F0502020204030204" pitchFamily="34" charset="0"/>
              <a:ea typeface="SimSun" panose="02010600030101010101" pitchFamily="2" charset="-122"/>
              <a:cs typeface="Calibri" panose="020F050202020403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Partner/husband/wife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Friends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Family members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Care partners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Mental health and other practitioners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Trained facilitators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Someone in a peer role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Religious or community leaders.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175</a:t>
            </a:fld>
            <a:endParaRPr lang="x-none"/>
          </a:p>
        </p:txBody>
      </p:sp>
    </p:spTree>
    <p:extLst>
      <p:ext uri="{BB962C8B-B14F-4D97-AF65-F5344CB8AC3E}">
        <p14:creationId xmlns:p14="http://schemas.microsoft.com/office/powerpoint/2010/main" val="422888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1243013"/>
            <a:ext cx="5367338" cy="3019425"/>
          </a:xfrm>
        </p:spPr>
      </p:sp>
      <p:sp>
        <p:nvSpPr>
          <p:cNvPr id="3" name="Notes Placeholder 2"/>
          <p:cNvSpPr>
            <a:spLocks noGrp="1"/>
          </p:cNvSpPr>
          <p:nvPr>
            <p:ph type="body" idx="1"/>
          </p:nvPr>
        </p:nvSpPr>
        <p:spPr>
          <a:xfrm>
            <a:off x="680878" y="4436137"/>
            <a:ext cx="5719921" cy="5157805"/>
          </a:xfrm>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Step 2: Discuss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Once persons have identified the people who they want to be involved in the advance planning process, they can discuss the possible options with them if they wish. </a:t>
            </a:r>
          </a:p>
          <a:p>
            <a:pPr marL="171450" indent="-171450" algn="just">
              <a:spcAft>
                <a:spcPts val="6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Alternatively they may wish to research the different options first and then discuss them with potential experts or supporters.</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practitioners or a peer can advise about what treatments, care and support options are available for different health conditions, and the implications and possible negative effects of accepting or refusing certain kinds of medical treatments, etc.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People who provide advice should be aware of the various alternatives available to the person concerned.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They should be open to different options and not be fixed in their view as to the most appropriate option.</a:t>
            </a:r>
          </a:p>
          <a:p>
            <a:pPr marL="628650" lvl="1" indent="-171450" algn="just">
              <a:spcAft>
                <a:spcPts val="6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person may also want to discuss with family and friends the implications of certain options for them. </a:t>
            </a:r>
          </a:p>
          <a:p>
            <a:pPr marL="171450" indent="-171450" algn="just">
              <a:spcAft>
                <a:spcPts val="6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Discussion should identify who would be ready to offer practical help to the person concerned (e.g. with daily obligations and routines).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176</a:t>
            </a:fld>
            <a:endParaRPr lang="x-none"/>
          </a:p>
        </p:txBody>
      </p:sp>
    </p:spTree>
    <p:extLst>
      <p:ext uri="{BB962C8B-B14F-4D97-AF65-F5344CB8AC3E}">
        <p14:creationId xmlns:p14="http://schemas.microsoft.com/office/powerpoint/2010/main" val="288765152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Step 3: Be aware of the legal framework</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some countries, certain advance planning documents are legally binding.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some cases, this means that a specific procedure needs to be followed if the directive is to be considered enforceable.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may be necessary to ensure that the document is dated and signed by the person concerned.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law may also require witnesses to sign the plan, sometimes in front of an official authority.</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also very important to know in advance whether there are any specific circumstances in which other people will be exceptionally authorized to override a binding advance planning document.</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Lawyers, independent advocates, peer supporters or organizations of persons with disabilities may be able to provide the information needed.</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177</a:t>
            </a:fld>
            <a:endParaRPr lang="x-none"/>
          </a:p>
        </p:txBody>
      </p:sp>
    </p:spTree>
    <p:extLst>
      <p:ext uri="{BB962C8B-B14F-4D97-AF65-F5344CB8AC3E}">
        <p14:creationId xmlns:p14="http://schemas.microsoft.com/office/powerpoint/2010/main" val="96424836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Step 4: Formalize the advance plan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Now that the person has an idea about what he or she wants in terms of future care, support and treatment and who they want to be involved, they can document their choices in writing.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an advance planning form already exists in that country, then that form should be completed.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no such form currently exists, it is possible to record choices on a recovery plan or a separate document.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 people may require assistance in formulating the advance plan in order to ensure that that their will and preferences are clearly stated and are understandable to everyone, without possibility of confusion or ambiguity.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 services or organizations may provide the support of independent trained facilitators or advocates for this process.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178</a:t>
            </a:fld>
            <a:endParaRPr lang="x-none"/>
          </a:p>
        </p:txBody>
      </p:sp>
    </p:spTree>
    <p:extLst>
      <p:ext uri="{BB962C8B-B14F-4D97-AF65-F5344CB8AC3E}">
        <p14:creationId xmlns:p14="http://schemas.microsoft.com/office/powerpoint/2010/main" val="12061703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Step 5: Make others aware that the advance plan exists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make sure that others are aware of the existence of the advance plan so they can refer to it when necessary.</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person who filled in the form should retain a copy and other copies should be given to all relevant persons, including family members, friends and supporters as well as mental health and other practitioners.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Copies of the advance plan should be kept in the person’s medical records.</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some countries, online registry (i.e. a registry where copies of all advance plans are kept) or crisis card systems (i.e. cards on which people state their will and preferences and that can be kept in a wallet) may also be available.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With new technologies it is easier to make advance plans accessible (e.g. a copy can be kept on one’s telephone at all times).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179</a:t>
            </a:fld>
            <a:endParaRPr lang="x-none"/>
          </a:p>
        </p:txBody>
      </p:sp>
    </p:spTree>
    <p:extLst>
      <p:ext uri="{BB962C8B-B14F-4D97-AF65-F5344CB8AC3E}">
        <p14:creationId xmlns:p14="http://schemas.microsoft.com/office/powerpoint/2010/main" val="904567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Challenging the misconceptions and negative stereotypes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After each concrete example below, invite the participants to share their opinions.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It is important that participants have the time and space to discuss and express any thoughts or concerns on this topic.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lgn="just">
              <a:lnSpc>
                <a:spcPct val="115000"/>
              </a:lnSpc>
              <a:spcBef>
                <a:spcPts val="0"/>
              </a:spcBef>
              <a:spcAft>
                <a:spcPts val="600"/>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Misconception: People with psychosocial, intellectual or cognitive disabilities make bad decisions</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Different people can have very different views on what is a good decision.</a:t>
            </a: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Just because you think that someone is making a bad decision does not mean that the person should be prevented from making it. </a:t>
            </a: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This is true for all people.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opposite assumption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that people without psychosocial, intellectual or cognitive disabilities only make good decisions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is also not true.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Even when people make a decision that has negative consequences it is still their right to do so.</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18</a:t>
            </a:fld>
            <a:endParaRPr lang="x-none"/>
          </a:p>
        </p:txBody>
      </p:sp>
    </p:spTree>
    <p:extLst>
      <p:ext uri="{BB962C8B-B14F-4D97-AF65-F5344CB8AC3E}">
        <p14:creationId xmlns:p14="http://schemas.microsoft.com/office/powerpoint/2010/main" val="134282075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Step 6: Review the advance plan periodically</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 remain engaged with the person on an ongoing basis. People’s choices and preferences concerning care, support and treatment may change and evolve over time.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Similarly, advance plans may need to be changed and updated in order to reflect new will and preferences, especially when people experience significant changes in their lives.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such situations it is essential to ensure that copies of the new plans replace the old ones, and that everyone concerned is provided with the changed/updated advance plan.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As a person’s will and preferences are continually evolving, including during crisis situations, it is very important for supporters </a:t>
            </a:r>
          </a:p>
          <a:p>
            <a:pPr marL="628650" lvl="1"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is to ensure that they are considering not only what is stated in the document but also  the current wishes of the person, and that they are not referring to outdated documents that no longer reflect the current will and preferences of the person.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180</a:t>
            </a:fld>
            <a:endParaRPr lang="x-none"/>
          </a:p>
        </p:txBody>
      </p:sp>
    </p:spTree>
    <p:extLst>
      <p:ext uri="{BB962C8B-B14F-4D97-AF65-F5344CB8AC3E}">
        <p14:creationId xmlns:p14="http://schemas.microsoft.com/office/powerpoint/2010/main" val="13822821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latin typeface="Calibri" panose="020F0502020204030204" pitchFamily="34" charset="0"/>
                <a:ea typeface="SimSun" panose="02010600030101010101" pitchFamily="2" charset="-122"/>
                <a:cs typeface="Arial" panose="020B0604020202020204" pitchFamily="34" charset="0"/>
              </a:rPr>
              <a:t>Exercise 7.1: What others must know… (40 min.)</a:t>
            </a:r>
          </a:p>
          <a:p>
            <a:endParaRPr lang="en-GB" b="1" i="1" dirty="0">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This exercise is intended to encourage participants to think about possible information that could be included in an advance planning document that they would develop for themselves.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Provide participants with a copy of Annex 8 and ask them to complete at least three sections of the advance plan template. Once the exercise has been completed, the facilitator can discuss responses to the different sections in plenary.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181</a:t>
            </a:fld>
            <a:endParaRPr lang="x-none"/>
          </a:p>
        </p:txBody>
      </p:sp>
    </p:spTree>
    <p:extLst>
      <p:ext uri="{BB962C8B-B14F-4D97-AF65-F5344CB8AC3E}">
        <p14:creationId xmlns:p14="http://schemas.microsoft.com/office/powerpoint/2010/main" val="201224233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063353"/>
          </a:xfrm>
        </p:spPr>
        <p:txBody>
          <a:bodyPr/>
          <a:lstStyle/>
          <a:p>
            <a:pPr algn="just"/>
            <a:r>
              <a:rPr lang="en-GB" b="1" i="1" dirty="0">
                <a:latin typeface="Calibri" panose="020F0502020204030204" pitchFamily="34" charset="0"/>
                <a:ea typeface="SimSun" panose="02010600030101010101" pitchFamily="2" charset="-122"/>
                <a:cs typeface="Calibri" panose="020F0502020204030204" pitchFamily="34" charset="0"/>
              </a:rPr>
              <a:t>Presentation: Tips when making an advance plan: (5 min.)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people make an advance plan, they may need to think about difficult past experiences which can be distressing. </a:t>
            </a:r>
          </a:p>
          <a:p>
            <a:pPr marL="171450" indent="-171450" algn="just">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Here is some advice that may help:</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do not need to make a complete advance plan all in one go. They can take breaks if necessary or draft it over the course of several days or weeks.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should develop their advance plans when they are feeling good, not when they are feeling bad.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can be useful for the person to ask someone they trust to support them in the process of developing their advance plan (e.g. a peer support worker or a close, trusted friend). </a:t>
            </a:r>
          </a:p>
          <a:p>
            <a:pPr marL="514350" marR="0" lvl="0" indent="-342900">
              <a:spcBef>
                <a:spcPts val="0"/>
              </a:spcBef>
              <a:spcAft>
                <a:spcPts val="60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supporter(s) may find it useful to create their own advance plan in the meantime.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can also help to have support from someone who has already created their own advance plan and who can therefore offer suggestions or share how they created their plan.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182</a:t>
            </a:fld>
            <a:endParaRPr lang="x-none"/>
          </a:p>
        </p:txBody>
      </p:sp>
    </p:spTree>
    <p:extLst>
      <p:ext uri="{BB962C8B-B14F-4D97-AF65-F5344CB8AC3E}">
        <p14:creationId xmlns:p14="http://schemas.microsoft.com/office/powerpoint/2010/main" val="159713625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1513" y="1243013"/>
            <a:ext cx="2846387" cy="1601787"/>
          </a:xfrm>
        </p:spPr>
      </p:sp>
      <p:sp>
        <p:nvSpPr>
          <p:cNvPr id="3" name="Notes Placeholder 2"/>
          <p:cNvSpPr>
            <a:spLocks noGrp="1"/>
          </p:cNvSpPr>
          <p:nvPr>
            <p:ph type="body" idx="1"/>
          </p:nvPr>
        </p:nvSpPr>
        <p:spPr>
          <a:xfrm>
            <a:off x="680879" y="3069260"/>
            <a:ext cx="5447030" cy="5629049"/>
          </a:xfrm>
        </p:spPr>
        <p:txBody>
          <a:bodyPr/>
          <a:lstStyle/>
          <a:p>
            <a:pPr algn="just">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Exercise 7.2: Discussion: Real-life examples of advance statements (20 min.)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In this exercise it should be made very clear to participants that people are free to include whatever they want in their advance planning documents. However, one concern expressed by some mental health and other practitioners is that people will include unrealistic and unreasonable requests or refuse every kind of treatment and support. This exercise is intended to overcome that concern.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Here is a list of real statements </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hlinkClick r:id="rId3" action="ppaction://hlinkfile" tooltip="Farrelly, 2014 #143">
                  <a:extLst>
                    <a:ext uri="{A12FA001-AC4F-418D-AE19-62706E023703}">
                      <ahyp:hlinkClr xmlns:ahyp="http://schemas.microsoft.com/office/drawing/2018/hyperlinkcolor" val="tx"/>
                    </a:ext>
                  </a:extLst>
                </a:hlinkClick>
              </a:rPr>
              <a:t>27</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hlinkClick r:id="rId4" action="ppaction://hlinkfile" tooltip="Pathare, 2014 #144">
                  <a:extLst>
                    <a:ext uri="{A12FA001-AC4F-418D-AE19-62706E023703}">
                      <ahyp:hlinkClr xmlns:ahyp="http://schemas.microsoft.com/office/drawing/2018/hyperlinkcolor" val="tx"/>
                    </a:ext>
                  </a:extLst>
                </a:hlinkClick>
              </a:rPr>
              <a:t>28</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expressed in advance planning documents in India and the United Kingdom.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Provide participants with Annex 9 and give them time to read the statements. Emphasize that they are real-life examples.</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 would like people to tell me about, or give me feedback on, the symptoms they observe and tell me what’s wrong.”</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 don’t want threats of injection; I would like people to talk to me and explain the need to take medication.”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I am in hospital for a long period, I would like nurses to arrange for me to have a haircut.”</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 have been in and out of hospital because the assessment was done by people who do not know me and didn’t pick up that I was becoming unwell therefore kept discharging me. I would like the triage ward not to discharge me before speaking to my consultant”.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183</a:t>
            </a:fld>
            <a:endParaRPr lang="x-none"/>
          </a:p>
        </p:txBody>
      </p:sp>
    </p:spTree>
    <p:extLst>
      <p:ext uri="{BB962C8B-B14F-4D97-AF65-F5344CB8AC3E}">
        <p14:creationId xmlns:p14="http://schemas.microsoft.com/office/powerpoint/2010/main" val="167665028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1513" y="1243013"/>
            <a:ext cx="2846387" cy="1601787"/>
          </a:xfrm>
        </p:spPr>
      </p:sp>
      <p:sp>
        <p:nvSpPr>
          <p:cNvPr id="3" name="Notes Placeholder 2"/>
          <p:cNvSpPr>
            <a:spLocks noGrp="1"/>
          </p:cNvSpPr>
          <p:nvPr>
            <p:ph type="body" idx="1"/>
          </p:nvPr>
        </p:nvSpPr>
        <p:spPr>
          <a:xfrm>
            <a:off x="680879" y="3069260"/>
            <a:ext cx="5447030" cy="5629049"/>
          </a:xfrm>
        </p:spPr>
        <p:txBody>
          <a:bodyPr/>
          <a:lstStyle/>
          <a:p>
            <a:pPr algn="just">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Exercise 7.2: Discussion: Real-life examples of advance statements (20 min.)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 would like] clarity in my medication – a proper plan of who is giving me my medication and when.”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 would prefer to be in hospital on an informal basis so I can be involved in decision-making concerning my care.”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“Medication A I do not want; it makes me experience bad dreams. B makes me feel worse and I would prefer medication C to medication D.”</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also very important for me to look after my appearance as this makes me feel better.”</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 prefer not to talk to someone who takes things personally (e.g. family)”</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184</a:t>
            </a:fld>
            <a:endParaRPr lang="x-none"/>
          </a:p>
        </p:txBody>
      </p:sp>
    </p:spTree>
    <p:extLst>
      <p:ext uri="{BB962C8B-B14F-4D97-AF65-F5344CB8AC3E}">
        <p14:creationId xmlns:p14="http://schemas.microsoft.com/office/powerpoint/2010/main" val="332702029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Encourage the group to express their views on these statements. You can ask the following questions:</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Do you think that these statements make good sense?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Can you understand why people have included these statements in their advance planning documents?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185</a:t>
            </a:fld>
            <a:endParaRPr lang="x-none"/>
          </a:p>
        </p:txBody>
      </p:sp>
    </p:spTree>
    <p:extLst>
      <p:ext uri="{BB962C8B-B14F-4D97-AF65-F5344CB8AC3E}">
        <p14:creationId xmlns:p14="http://schemas.microsoft.com/office/powerpoint/2010/main" val="202453106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75" y="109538"/>
            <a:ext cx="3236913" cy="1820862"/>
          </a:xfrm>
        </p:spPr>
      </p:sp>
      <p:sp>
        <p:nvSpPr>
          <p:cNvPr id="3" name="Notes Placeholder 2"/>
          <p:cNvSpPr>
            <a:spLocks noGrp="1"/>
          </p:cNvSpPr>
          <p:nvPr>
            <p:ph type="body" idx="1"/>
          </p:nvPr>
        </p:nvSpPr>
        <p:spPr>
          <a:xfrm>
            <a:off x="130628" y="2046513"/>
            <a:ext cx="6676583" cy="7894412"/>
          </a:xfrm>
        </p:spPr>
        <p:txBody>
          <a:bodyPr/>
          <a:lstStyle/>
          <a:p>
            <a:pPr algn="just">
              <a:spcAft>
                <a:spcPts val="600"/>
              </a:spcAft>
            </a:pPr>
            <a:r>
              <a:rPr lang="en-GB" sz="1400" b="1" i="1" dirty="0">
                <a:latin typeface="Calibri" panose="020F0502020204030204" pitchFamily="34" charset="0"/>
                <a:ea typeface="SimSun" panose="02010600030101010101" pitchFamily="2" charset="-122"/>
                <a:cs typeface="Calibri" panose="020F0502020204030204" pitchFamily="34" charset="0"/>
              </a:rPr>
              <a:t>Exercise 7.3: Supporting people in making advance planning documents (30 min.)</a:t>
            </a:r>
            <a:endParaRPr lang="x-none" sz="1400"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400" dirty="0">
                <a:solidFill>
                  <a:srgbClr val="4F81BD"/>
                </a:solidFill>
                <a:latin typeface="Calibri" panose="020F0502020204030204" pitchFamily="34" charset="0"/>
                <a:ea typeface="SimSun" panose="02010600030101010101" pitchFamily="2" charset="-122"/>
                <a:cs typeface="Calibri" panose="020F0502020204030204" pitchFamily="34" charset="0"/>
              </a:rPr>
              <a:t>This exercise is aimed at encouraging participants to think about different ways to enable people to make advance planning documents. Ask participants the following question:</a:t>
            </a:r>
            <a:endParaRPr lang="x-none" sz="1400"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sz="1400" dirty="0">
                <a:latin typeface="Calibri" panose="020F0502020204030204" pitchFamily="34" charset="0"/>
                <a:ea typeface="SimSun" panose="02010600030101010101" pitchFamily="2" charset="-122"/>
                <a:cs typeface="Calibri" panose="020F0502020204030204" pitchFamily="34" charset="0"/>
              </a:rPr>
              <a:t>What could be done in mental health and social services to facilitate the drafting of advance planning documents?</a:t>
            </a:r>
            <a:endParaRPr lang="x-none" sz="14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400" dirty="0">
                <a:solidFill>
                  <a:srgbClr val="4F81BD"/>
                </a:solidFill>
                <a:latin typeface="Calibri" panose="020F0502020204030204" pitchFamily="34" charset="0"/>
                <a:ea typeface="SimSun" panose="02010600030101010101" pitchFamily="2" charset="-122"/>
                <a:cs typeface="Calibri" panose="020F0502020204030204" pitchFamily="34" charset="0"/>
              </a:rPr>
              <a:t>Possible answers may include: </a:t>
            </a:r>
            <a:endParaRPr lang="x-none" sz="1400"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Provide information and training to the staff about advance planning.</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Encourage staff to complete their own advance plan to better understand the process.</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Provide information to people about advance planning.</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Hold a regularly check with the person who has made an advance plan to see if they need to modify it.</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Check with people who have not made a formal advance plan to see whether they wish to do so. If so, refer them to an independent advocate to assist in developing the advance plan.</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Don’t pressure people to fill in their plan. Allow them to have time and space to think about their plan, consult others and write their advance plan at their own pace.</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Link people using the service with trained persons who can facilitate the development of advance planning documents.</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Organize a workshop to enable people to learn about the process and to start drafting their advance plans.</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Provide accommodations for those who will need assistance in drafting advance planning documents – e.g. by allowing people who are unable to write to have their wishes and preferences recorded. </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Ensure that advance planning documents are not lost or forgotten. For instance, make a clear mention of the existence of an advance plan in the person’s medical record, have the advance plans written or printed in a bright colour, and keep the plan in an online location that is accessible to supporters and service providers.</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Plan regular meetings to discuss with staff the existence of advance planning documents and treatment and care options chosen by people using the service.</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sz="1400" dirty="0">
                <a:solidFill>
                  <a:srgbClr val="4F81BD"/>
                </a:solidFill>
                <a:latin typeface="Calibri" panose="020F0502020204030204" pitchFamily="34" charset="0"/>
                <a:ea typeface="SimSun" panose="02010600030101010101" pitchFamily="2" charset="-122"/>
                <a:cs typeface="Arial" panose="020B0604020202020204" pitchFamily="34" charset="0"/>
              </a:rPr>
              <a:t>Develop a service policy that highlights the requirement of service staff to respect people’s will and preference at all times, and by instituting the voluntary use of advance plans. </a:t>
            </a:r>
            <a:endParaRPr lang="x-none" sz="14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186</a:t>
            </a:fld>
            <a:endParaRPr lang="x-none"/>
          </a:p>
        </p:txBody>
      </p:sp>
    </p:spTree>
    <p:extLst>
      <p:ext uri="{BB962C8B-B14F-4D97-AF65-F5344CB8AC3E}">
        <p14:creationId xmlns:p14="http://schemas.microsoft.com/office/powerpoint/2010/main" val="181041773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44500"/>
            <a:ext cx="5961062" cy="3354388"/>
          </a:xfrm>
        </p:spPr>
      </p:sp>
      <p:sp>
        <p:nvSpPr>
          <p:cNvPr id="3" name="Notes Placeholder 2"/>
          <p:cNvSpPr>
            <a:spLocks noGrp="1"/>
          </p:cNvSpPr>
          <p:nvPr>
            <p:ph type="body" idx="1"/>
          </p:nvPr>
        </p:nvSpPr>
        <p:spPr>
          <a:xfrm>
            <a:off x="423863" y="4093030"/>
            <a:ext cx="5704046" cy="4605280"/>
          </a:xfrm>
        </p:spPr>
        <p:txBody>
          <a:bodyPr/>
          <a:lstStyle/>
          <a:p>
            <a:pPr algn="just">
              <a:spcAft>
                <a:spcPts val="1000"/>
              </a:spcAft>
            </a:pPr>
            <a:r>
              <a:rPr lang="en-GB" sz="1400" b="1" i="1" dirty="0">
                <a:latin typeface="Calibri" panose="020F0502020204030204" pitchFamily="34" charset="0"/>
                <a:ea typeface="SimSun" panose="02010600030101010101" pitchFamily="2" charset="-122"/>
                <a:cs typeface="Calibri" panose="020F0502020204030204" pitchFamily="34" charset="0"/>
              </a:rPr>
              <a:t>Reflective exercise: Concluding the training (5 min.)</a:t>
            </a:r>
            <a:endParaRPr lang="x-none" sz="1400"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1000"/>
              </a:spcAft>
            </a:pPr>
            <a:r>
              <a:rPr lang="en-GB" sz="1400" dirty="0">
                <a:solidFill>
                  <a:srgbClr val="4F81BD"/>
                </a:solidFill>
                <a:latin typeface="Calibri" panose="020F0502020204030204" pitchFamily="34" charset="0"/>
                <a:ea typeface="SimSun" panose="02010600030101010101" pitchFamily="2" charset="-122"/>
                <a:cs typeface="Calibri" panose="020F0502020204030204" pitchFamily="34" charset="0"/>
              </a:rPr>
              <a:t>Facilitator note: to conclude this module, ask the participants the following questions: </a:t>
            </a:r>
            <a:endParaRPr lang="x-none" sz="1400"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1000"/>
              </a:spcAft>
              <a:buFont typeface="Arial" panose="020B0604020202020204" pitchFamily="34" charset="0"/>
              <a:buChar char="•"/>
            </a:pPr>
            <a:r>
              <a:rPr lang="en-GB" sz="1400" dirty="0">
                <a:latin typeface="Calibri" panose="020F0502020204030204" pitchFamily="34" charset="0"/>
                <a:ea typeface="SimSun" panose="02010600030101010101" pitchFamily="2" charset="-122"/>
                <a:cs typeface="Calibri" panose="020F0502020204030204" pitchFamily="34" charset="0"/>
              </a:rPr>
              <a:t>What are the key points you will retain from this module?</a:t>
            </a:r>
            <a:endParaRPr lang="x-none" sz="1400"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1000"/>
              </a:spcAft>
              <a:buFont typeface="Arial" panose="020B0604020202020204" pitchFamily="34" charset="0"/>
              <a:buChar char="•"/>
            </a:pPr>
            <a:r>
              <a:rPr lang="en-GB" sz="1400" dirty="0">
                <a:latin typeface="Calibri" panose="020F0502020204030204" pitchFamily="34" charset="0"/>
                <a:ea typeface="SimSun" panose="02010600030101010101" pitchFamily="2" charset="-122"/>
                <a:cs typeface="Calibri" panose="020F0502020204030204" pitchFamily="34" charset="0"/>
              </a:rPr>
              <a:t>Has the way in which you think about people’s ability to make decisions changed?</a:t>
            </a:r>
            <a:endParaRPr lang="x-none" sz="1400"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1000"/>
              </a:spcAft>
              <a:buFont typeface="Arial" panose="020B0604020202020204" pitchFamily="34" charset="0"/>
              <a:buChar char="•"/>
            </a:pPr>
            <a:r>
              <a:rPr lang="en-GB" sz="1400" dirty="0">
                <a:latin typeface="Calibri" panose="020F0502020204030204" pitchFamily="34" charset="0"/>
                <a:ea typeface="SimSun" panose="02010600030101010101" pitchFamily="2" charset="-122"/>
                <a:cs typeface="Calibri" panose="020F0502020204030204" pitchFamily="34" charset="0"/>
              </a:rPr>
              <a:t>Has your understanding of how people can be supported in making decisions changed? </a:t>
            </a:r>
            <a:endParaRPr lang="x-none" sz="1400"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1000"/>
              </a:spcAft>
              <a:buFont typeface="Arial" panose="020B0604020202020204" pitchFamily="34" charset="0"/>
              <a:buChar char="•"/>
            </a:pPr>
            <a:r>
              <a:rPr lang="en-GB" sz="1400" dirty="0">
                <a:latin typeface="Calibri" panose="020F0502020204030204" pitchFamily="34" charset="0"/>
                <a:ea typeface="SimSun" panose="02010600030101010101" pitchFamily="2" charset="-122"/>
                <a:cs typeface="Calibri" panose="020F0502020204030204" pitchFamily="34" charset="0"/>
              </a:rPr>
              <a:t>If yes, how has it changed? If not, why do you think it has not changed?</a:t>
            </a:r>
            <a:endParaRPr lang="x-none" sz="1400"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187</a:t>
            </a:fld>
            <a:endParaRPr lang="x-none"/>
          </a:p>
        </p:txBody>
      </p:sp>
    </p:spTree>
    <p:extLst>
      <p:ext uri="{BB962C8B-B14F-4D97-AF65-F5344CB8AC3E}">
        <p14:creationId xmlns:p14="http://schemas.microsoft.com/office/powerpoint/2010/main" val="322719913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40822" y="374073"/>
            <a:ext cx="5862577" cy="9428585"/>
          </a:xfrm>
        </p:spPr>
        <p:txBody>
          <a:bodyPr/>
          <a:lstStyle/>
          <a:p>
            <a:pPr marL="0" indent="0">
              <a:buNone/>
            </a:pPr>
            <a:r>
              <a:rPr lang="en-US" sz="1100" b="1" dirty="0"/>
              <a:t>Conceptualization </a:t>
            </a:r>
          </a:p>
          <a:p>
            <a:pPr marL="0" indent="0">
              <a:buNone/>
            </a:pPr>
            <a:r>
              <a:rPr lang="en-US" sz="1100" dirty="0"/>
              <a:t>Michelle Funk (Coordinator) and Natalie Drew Bold (Technical Officer) Mental Health Policy and Service Development, Department of Mental Health and Substance Abuse (WHO, Geneva)</a:t>
            </a:r>
          </a:p>
          <a:p>
            <a:pPr marL="0" indent="0">
              <a:buNone/>
            </a:pPr>
            <a:endParaRPr lang="en-US" sz="1100" dirty="0"/>
          </a:p>
          <a:p>
            <a:pPr marL="0" indent="0">
              <a:buNone/>
            </a:pPr>
            <a:r>
              <a:rPr lang="en-US" sz="1100" b="1" dirty="0"/>
              <a:t>Writing and editorial team</a:t>
            </a:r>
          </a:p>
          <a:p>
            <a:pPr marL="0" indent="0">
              <a:buNone/>
            </a:pPr>
            <a:r>
              <a:rPr lang="en-US" sz="1100" dirty="0"/>
              <a:t>Dr Michelle Funk, (WHO, Geneva), Natalie Drew Bold (WHO, Geneva); Marie </a:t>
            </a:r>
            <a:r>
              <a:rPr lang="en-US" sz="1100" dirty="0" err="1"/>
              <a:t>Baudel</a:t>
            </a:r>
            <a:r>
              <a:rPr lang="en-US" sz="1100" dirty="0"/>
              <a:t>, </a:t>
            </a:r>
            <a:r>
              <a:rPr lang="en-US" sz="1100" dirty="0" err="1"/>
              <a:t>Université</a:t>
            </a:r>
            <a:r>
              <a:rPr lang="en-US" sz="1100" dirty="0"/>
              <a:t> de Nantes, France</a:t>
            </a:r>
          </a:p>
          <a:p>
            <a:pPr marL="0" indent="0">
              <a:buNone/>
            </a:pPr>
            <a:endParaRPr lang="en-US" sz="1100" dirty="0"/>
          </a:p>
          <a:p>
            <a:pPr marL="0" indent="0">
              <a:buNone/>
            </a:pPr>
            <a:r>
              <a:rPr lang="en-US" sz="1100" b="1" dirty="0"/>
              <a:t>Key international experts</a:t>
            </a:r>
          </a:p>
          <a:p>
            <a:pPr marL="0" indent="0">
              <a:buNone/>
            </a:pPr>
            <a:r>
              <a:rPr lang="en-US" sz="1100" dirty="0"/>
              <a:t>Celia Brown, </a:t>
            </a:r>
            <a:r>
              <a:rPr lang="en-US" sz="1100" dirty="0" err="1"/>
              <a:t>MindFreedom</a:t>
            </a:r>
            <a:r>
              <a:rPr lang="en-US" sz="1100" dirty="0"/>
              <a:t> International, (United States of America); Mauro Giovanni Carta, </a:t>
            </a:r>
            <a:r>
              <a:rPr lang="en-US" sz="1100" dirty="0" err="1"/>
              <a:t>Università</a:t>
            </a:r>
            <a:r>
              <a:rPr lang="en-US" sz="1100" dirty="0"/>
              <a:t> </a:t>
            </a:r>
            <a:r>
              <a:rPr lang="en-US" sz="1100" dirty="0" err="1"/>
              <a:t>degli</a:t>
            </a:r>
            <a:r>
              <a:rPr lang="en-US" sz="1100" dirty="0"/>
              <a:t> </a:t>
            </a:r>
            <a:r>
              <a:rPr lang="en-US" sz="1100" dirty="0" err="1"/>
              <a:t>studi</a:t>
            </a:r>
            <a:r>
              <a:rPr lang="en-US" sz="1100" dirty="0"/>
              <a:t> di Cagliari (Italy); </a:t>
            </a:r>
            <a:r>
              <a:rPr lang="en-US" sz="1100" dirty="0" err="1"/>
              <a:t>Yeni</a:t>
            </a:r>
            <a:r>
              <a:rPr lang="en-US" sz="1100" dirty="0"/>
              <a:t> Rosa Damayanti, Indonesia Mental Health Association (Indonesia); Sera </a:t>
            </a:r>
            <a:r>
              <a:rPr lang="en-US" sz="1100" dirty="0" err="1"/>
              <a:t>Davidow</a:t>
            </a:r>
            <a:r>
              <a:rPr lang="en-US" sz="1100" dirty="0"/>
              <a:t>, Western Mass Recovery Learning Community (United Sates of America); Catalina </a:t>
            </a:r>
            <a:r>
              <a:rPr lang="en-US" sz="1100" dirty="0" err="1"/>
              <a:t>Devandas</a:t>
            </a:r>
            <a:r>
              <a:rPr lang="en-US" sz="1100" dirty="0"/>
              <a:t>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a:t>
            </a:r>
            <a:r>
              <a:rPr lang="en-US" sz="1100" dirty="0" err="1"/>
              <a:t>Levav</a:t>
            </a:r>
            <a:r>
              <a:rPr lang="en-US" sz="1100" dirty="0"/>
              <a:t>, Department of Community Mental Health, University of Haifa (Israel); Peter McGovern, </a:t>
            </a:r>
            <a:r>
              <a:rPr lang="en-US" sz="1100" dirty="0" err="1"/>
              <a:t>Modum</a:t>
            </a:r>
            <a:r>
              <a:rPr lang="en-US" sz="1100" dirty="0"/>
              <a:t> Bad (Norway); David McGrath, International consultant (Australia); Tina </a:t>
            </a:r>
            <a:r>
              <a:rPr lang="en-US" sz="1100" dirty="0" err="1"/>
              <a:t>Minkowitz</a:t>
            </a:r>
            <a:r>
              <a:rPr lang="en-US" sz="1100" dirty="0"/>
              <a:t>, Center for the Human Rights of Users and Survivors of Psychiatry (United Sates of America); Peter </a:t>
            </a:r>
            <a:r>
              <a:rPr lang="en-US" sz="1100" dirty="0" err="1"/>
              <a:t>Mittler</a:t>
            </a:r>
            <a:r>
              <a:rPr lang="en-US" sz="1100" dirty="0"/>
              <a:t>, Dementia Alliance International (United Kingdom); Maria Francesca Moro, Columbia University (United Sates of America), ; Fiona Morrissey, Disability Law Research Consultant (Ireland); Michael </a:t>
            </a:r>
            <a:r>
              <a:rPr lang="en-US" sz="1100" dirty="0" err="1"/>
              <a:t>Njenga</a:t>
            </a:r>
            <a:r>
              <a:rPr lang="en-US" sz="1100" dirty="0"/>
              <a:t>, Users and Survivors of Psychiatry in Kenya (Kenya); David W. Oaks, </a:t>
            </a:r>
            <a:r>
              <a:rPr lang="en-US" sz="1100" dirty="0" err="1"/>
              <a:t>Aciu</a:t>
            </a:r>
            <a:r>
              <a:rPr lang="en-US" sz="1100" dirty="0"/>
              <a:t> </a:t>
            </a:r>
            <a:r>
              <a:rPr lang="en-US" sz="1100" dirty="0" err="1"/>
              <a:t>Insitute</a:t>
            </a:r>
            <a:r>
              <a:rPr lang="en-US" sz="1100" dirty="0"/>
              <a:t>, LLC (United States of America); </a:t>
            </a:r>
            <a:r>
              <a:rPr lang="en-US" sz="1100" dirty="0" err="1"/>
              <a:t>Soumitra</a:t>
            </a:r>
            <a:r>
              <a:rPr lang="en-US" sz="1100" dirty="0"/>
              <a:t> </a:t>
            </a:r>
            <a:r>
              <a:rPr lang="en-US" sz="1100" dirty="0" err="1"/>
              <a:t>Pathare</a:t>
            </a:r>
            <a:r>
              <a:rPr lang="en-US" sz="1100" dirty="0"/>
              <a:t>, Centre for Mental Health Law and Policy, Indian Law Society (India); </a:t>
            </a:r>
            <a:r>
              <a:rPr lang="en-US" sz="1100" dirty="0" err="1"/>
              <a:t>Dainius</a:t>
            </a:r>
            <a:r>
              <a:rPr lang="en-US" sz="1100" dirty="0"/>
              <a:t> </a:t>
            </a:r>
            <a:r>
              <a:rPr lang="en-US" sz="1100" dirty="0" err="1"/>
              <a:t>Pūras</a:t>
            </a:r>
            <a:r>
              <a:rPr lang="en-US" sz="1100" dirty="0"/>
              <a:t>, Special Rapporteur on the right of everyone to the enjoyment of the highest attainable standard of health (Switzerland); </a:t>
            </a:r>
            <a:r>
              <a:rPr lang="en-US" sz="1100" dirty="0" err="1"/>
              <a:t>Jolijn</a:t>
            </a:r>
            <a:r>
              <a:rPr lang="en-US" sz="1100" dirty="0"/>
              <a:t> </a:t>
            </a:r>
            <a:r>
              <a:rPr lang="en-US" sz="1100" dirty="0" err="1"/>
              <a:t>Santegoeds</a:t>
            </a:r>
            <a:r>
              <a:rPr lang="en-US" sz="1100" dirty="0"/>
              <a:t>, World Network of Users and Survivors of Psychiatry (the Netherlands); </a:t>
            </a:r>
            <a:r>
              <a:rPr lang="en-US" sz="1100" dirty="0" err="1"/>
              <a:t>Sashi</a:t>
            </a:r>
            <a:r>
              <a:rPr lang="en-US" sz="1100" dirty="0"/>
              <a:t> </a:t>
            </a:r>
            <a:r>
              <a:rPr lang="en-US" sz="1100" dirty="0" err="1"/>
              <a:t>Sashidharan</a:t>
            </a:r>
            <a:r>
              <a:rPr lang="en-US" sz="1100" dirty="0"/>
              <a:t>, University of Glasgow (United Kingdom); Gregory Smith, International consultant, (United States of America); Kate </a:t>
            </a:r>
            <a:r>
              <a:rPr lang="en-US" sz="1100" dirty="0" err="1"/>
              <a:t>Swaffer</a:t>
            </a:r>
            <a:r>
              <a:rPr lang="en-US" sz="1100" dirty="0"/>
              <a:t>, Dementia International Alliance(Australia); Carmen Valle, CBM International (Thailand); Alberto Vásquez </a:t>
            </a:r>
            <a:r>
              <a:rPr lang="en-US" sz="1100" dirty="0" err="1"/>
              <a:t>Encalada</a:t>
            </a:r>
            <a:r>
              <a:rPr lang="en-US" sz="1100" dirty="0"/>
              <a:t>, Office of the UN Special Rapporteur on the rights of persons with disabilities (Switzerland)</a:t>
            </a:r>
          </a:p>
          <a:p>
            <a:pPr marL="0" indent="0">
              <a:buNone/>
            </a:pPr>
            <a:endParaRPr lang="en-US" sz="1100" dirty="0"/>
          </a:p>
          <a:p>
            <a:pPr marL="0" indent="0">
              <a:buNone/>
            </a:pPr>
            <a:r>
              <a:rPr lang="en-US" sz="1100" b="1" dirty="0"/>
              <a:t>Contributions</a:t>
            </a:r>
          </a:p>
          <a:p>
            <a:pPr marL="0" indent="0">
              <a:buNone/>
            </a:pPr>
            <a:r>
              <a:rPr lang="en-US" sz="1100" dirty="0">
                <a:solidFill>
                  <a:schemeClr val="accent2"/>
                </a:solidFill>
              </a:rPr>
              <a:t>Technical reviewers</a:t>
            </a:r>
          </a:p>
          <a:p>
            <a:pPr marL="0" indent="0">
              <a:buNone/>
            </a:pPr>
            <a:r>
              <a:rPr lang="en-US" sz="1100" dirty="0"/>
              <a:t>Abu Bakar Abdul Kadir, Hospital </a:t>
            </a:r>
            <a:r>
              <a:rPr lang="en-US" sz="1100" dirty="0" err="1"/>
              <a:t>Permai</a:t>
            </a:r>
            <a:r>
              <a:rPr lang="en-US" sz="1100" dirty="0"/>
              <a:t> (Malaysia); </a:t>
            </a:r>
            <a:r>
              <a:rPr lang="en-US" sz="1100" dirty="0" err="1"/>
              <a:t>Robinah</a:t>
            </a:r>
            <a:r>
              <a:rPr lang="en-US" sz="1100" dirty="0"/>
              <a:t> </a:t>
            </a:r>
            <a:r>
              <a:rPr lang="en-US" sz="1100" dirty="0" err="1"/>
              <a:t>Nakanwagi</a:t>
            </a:r>
            <a:r>
              <a:rPr lang="en-US" sz="1100" dirty="0"/>
              <a:t> </a:t>
            </a:r>
            <a:r>
              <a:rPr lang="en-US" sz="1100" dirty="0" err="1"/>
              <a:t>Alambuya</a:t>
            </a:r>
            <a:r>
              <a:rPr lang="en-US" sz="1100" dirty="0"/>
              <a:t>, Pan African Network of People with Psychosocial Disabilities. (Uganda); Anna </a:t>
            </a:r>
            <a:r>
              <a:rPr lang="en-US" sz="1100" dirty="0" err="1"/>
              <a:t>Arstein-Kerslake</a:t>
            </a:r>
            <a:r>
              <a:rPr lang="en-US" sz="1100" dirty="0"/>
              <a:t>, Melbourne Law School, University of Melbourne (Australia); Lori Ashcraft, Resilience Inc. (United States of America); Rod Astbury, Western Australia Association for Mental Health (Australia); Joseph </a:t>
            </a:r>
            <a:r>
              <a:rPr lang="en-US" sz="1100" dirty="0" err="1"/>
              <a:t>Atukunda</a:t>
            </a:r>
            <a:r>
              <a:rPr lang="en-US" sz="1100" dirty="0"/>
              <a:t>, </a:t>
            </a:r>
            <a:r>
              <a:rPr lang="en-US" sz="1100" dirty="0" err="1"/>
              <a:t>Heartsounds</a:t>
            </a:r>
            <a:r>
              <a:rPr lang="en-US" sz="1100" dirty="0"/>
              <a:t>, Uganda (Uganda); David Axworthy, Western Australian Mental Health Commission (Australia); Simon </a:t>
            </a:r>
            <a:r>
              <a:rPr lang="en-US" sz="1100" dirty="0" err="1"/>
              <a:t>Vasseur</a:t>
            </a:r>
            <a:r>
              <a:rPr lang="en-US" sz="1100" dirty="0"/>
              <a:t> </a:t>
            </a:r>
            <a:r>
              <a:rPr lang="en-US" sz="1100" dirty="0" err="1"/>
              <a:t>Bacle</a:t>
            </a:r>
            <a:r>
              <a:rPr lang="en-US" sz="1100" dirty="0"/>
              <a:t>, EPSM Lille Metropole, WHO Collaborating Centre, Lille (France); Sam </a:t>
            </a:r>
            <a:r>
              <a:rPr lang="en-US" sz="1100" dirty="0" err="1"/>
              <a:t>Badege</a:t>
            </a:r>
            <a:r>
              <a:rPr lang="en-US" sz="1100" dirty="0"/>
              <a:t>, National Organization of Users and Survivors of Psychiatry in Rwanda (Rwanda); Amrit </a:t>
            </a:r>
            <a:r>
              <a:rPr lang="en-US" sz="1100" dirty="0" err="1"/>
              <a:t>Bakhshy</a:t>
            </a:r>
            <a:r>
              <a:rPr lang="en-US" sz="1100" dirty="0"/>
              <a:t>, Schizophrenia Awareness Association (India); Anja Baumann, Action Mental Health Germany (Germany); Jerome </a:t>
            </a:r>
            <a:r>
              <a:rPr lang="en-US" sz="1100" dirty="0" err="1"/>
              <a:t>Bickenbach</a:t>
            </a:r>
            <a:r>
              <a:rPr lang="en-US" sz="1100" dirty="0"/>
              <a:t>,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dirty="0"/>
              <a:t>Prosecutor's Office (Brazil); Patricia Brogna, National School of Occupational Therapy, (Argentina); Celia Brown, MindFreedom International, (United States of America); Kimberly Budnick, Head Start Teacher/Early Childhood Educator (United States of America); Janice Cambri, Psychosocial Disability Inclusive Philippines (Philippines); Aleisha Carroll, CBM Australia (Australia); Mauro Giovanni Carta, Università degli studi di Cagliari (Italy); Chauhan Ajay, State Mental Health Authority, Gujarat, (India); Facundo Chavez Penillas, Office of the United Nations High Commissioner for Human Rights (Switzerland); Daniel Chisholm, WHO Regional Office for Europe (Denmark); </a:t>
            </a:r>
            <a:endParaRPr lang="en-US" sz="1100" dirty="0"/>
          </a:p>
        </p:txBody>
      </p:sp>
      <p:sp>
        <p:nvSpPr>
          <p:cNvPr id="4" name="Slide Number Placeholder 3"/>
          <p:cNvSpPr>
            <a:spLocks noGrp="1"/>
          </p:cNvSpPr>
          <p:nvPr>
            <p:ph type="sldNum" sz="quarter" idx="10"/>
          </p:nvPr>
        </p:nvSpPr>
        <p:spPr/>
        <p:txBody>
          <a:bodyPr/>
          <a:lstStyle/>
          <a:p>
            <a:fld id="{91600A8A-902E-430E-A833-453AE05FDB61}" type="slidenum">
              <a:rPr lang="en-GB" smtClean="0"/>
              <a:t>188</a:t>
            </a:fld>
            <a:endParaRPr lang="en-GB" dirty="0"/>
          </a:p>
        </p:txBody>
      </p:sp>
    </p:spTree>
    <p:extLst>
      <p:ext uri="{BB962C8B-B14F-4D97-AF65-F5344CB8AC3E}">
        <p14:creationId xmlns:p14="http://schemas.microsoft.com/office/powerpoint/2010/main" val="968518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400"/>
              </a:spcAft>
            </a:pPr>
            <a:r>
              <a:rPr lang="en-GB" b="1" i="1" dirty="0">
                <a:latin typeface="Calibri" panose="020F0502020204030204" pitchFamily="34" charset="0"/>
                <a:ea typeface="SimSun" panose="02010600030101010101" pitchFamily="2" charset="-122"/>
                <a:cs typeface="Calibri" panose="020F0502020204030204" pitchFamily="34" charset="0"/>
              </a:rPr>
              <a:t>Example</a:t>
            </a:r>
            <a:r>
              <a:rPr lang="en-GB" i="1" dirty="0">
                <a:latin typeface="Calibri" panose="020F0502020204030204" pitchFamily="34" charset="0"/>
                <a:ea typeface="SimSun" panose="02010600030101010101" pitchFamily="2" charset="-122"/>
                <a:cs typeface="Calibri" panose="020F0502020204030204" pitchFamily="34" charset="0"/>
              </a:rPr>
              <a:t>: Elena has been diagnosed with an intellectual impairment. She used to find it difficult to manage her budget because she often forgot how much money she had already spent. Consequently, she always lacked money and did not have a sufficient budget for food. One of her friends informed her about an application she could download to her telephone to keep track of her expenditures. </a:t>
            </a:r>
          </a:p>
          <a:p>
            <a:pPr algn="just"/>
            <a:r>
              <a:rPr lang="en-GB" i="1" dirty="0">
                <a:latin typeface="Calibri" panose="020F0502020204030204" pitchFamily="34" charset="0"/>
                <a:ea typeface="SimSun" panose="02010600030101010101" pitchFamily="2" charset="-122"/>
                <a:cs typeface="Calibri" panose="020F0502020204030204" pitchFamily="34" charset="0"/>
              </a:rPr>
              <a:t>Elena’s parents thought that the application was not going to work and that she needed a guardian to control her money. However, Elena searched for the app, and then decided to use it. Now, whenever she is not sure, she consults her telephone to see how much money she has left in her bank account and what she has already bought. She is even able to save some money every month.</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this example, Elena was able to find a solution to her problem with the support of her friend despite the disagreement of her parents.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example also shows how people’s ability to make decisions can be maximized through a variety of supports, methods and tools.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19</a:t>
            </a:fld>
            <a:endParaRPr lang="x-none"/>
          </a:p>
        </p:txBody>
      </p:sp>
    </p:spTree>
    <p:extLst>
      <p:ext uri="{BB962C8B-B14F-4D97-AF65-F5344CB8AC3E}">
        <p14:creationId xmlns:p14="http://schemas.microsoft.com/office/powerpoint/2010/main" val="182967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6D4481-A8A4-4ADB-B768-6DF1FE3A744C}" type="slidenum">
              <a:rPr lang="x-none" smtClean="0"/>
              <a:t>2</a:t>
            </a:fld>
            <a:endParaRPr lang="x-none"/>
          </a:p>
        </p:txBody>
      </p:sp>
    </p:spTree>
    <p:extLst>
      <p:ext uri="{BB962C8B-B14F-4D97-AF65-F5344CB8AC3E}">
        <p14:creationId xmlns:p14="http://schemas.microsoft.com/office/powerpoint/2010/main" val="3758366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lnSpc>
                <a:spcPct val="115000"/>
              </a:lnSpc>
              <a:spcBef>
                <a:spcPts val="0"/>
              </a:spcBef>
              <a:spcAft>
                <a:spcPts val="0"/>
              </a:spcAft>
              <a:buFont typeface="+mj-lt"/>
              <a:buNone/>
            </a:pPr>
            <a:r>
              <a:rPr lang="en-GB" b="1" dirty="0">
                <a:latin typeface="Calibri" panose="020F0502020204030204" pitchFamily="34" charset="0"/>
                <a:ea typeface="SimSun" panose="02010600030101010101" pitchFamily="2" charset="-122"/>
                <a:cs typeface="Arial" panose="020B0604020202020204" pitchFamily="34" charset="0"/>
              </a:rPr>
              <a:t>2.   Misconception: People with psychosocial, intellectual or cognitive disabilities sometimes have wrong ideas about reality.</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Just because a person has unique, unusual or different beliefs about life and reality, or for instance hears voices, this does not mean that they should be prevented from making decisions. </a:t>
            </a: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Even in these situations, many people still know what is going on in their everyday lives.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Different people in the general population have what may be considered by others very unusual beliefs, but this does not mean that they lack the ability to make decisions.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Even if a person makes what is considered by others to be a bad decision, it is their life and their choice. </a:t>
            </a: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As in the case of people without disabilities, it is normal for family and friends to feel and express concern about how a loved one’s life is going, but they need to respect their loved one’s independence and their responsibility for their own decisions and actions.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20</a:t>
            </a:fld>
            <a:endParaRPr lang="x-none"/>
          </a:p>
        </p:txBody>
      </p:sp>
    </p:spTree>
    <p:extLst>
      <p:ext uri="{BB962C8B-B14F-4D97-AF65-F5344CB8AC3E}">
        <p14:creationId xmlns:p14="http://schemas.microsoft.com/office/powerpoint/2010/main" val="3230255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1243013"/>
            <a:ext cx="4637087" cy="2609850"/>
          </a:xfrm>
        </p:spPr>
      </p:sp>
      <p:sp>
        <p:nvSpPr>
          <p:cNvPr id="3" name="Notes Placeholder 2"/>
          <p:cNvSpPr>
            <a:spLocks noGrp="1"/>
          </p:cNvSpPr>
          <p:nvPr>
            <p:ph type="body" idx="1"/>
          </p:nvPr>
        </p:nvSpPr>
        <p:spPr>
          <a:xfrm>
            <a:off x="680879" y="3976370"/>
            <a:ext cx="5447030" cy="4982889"/>
          </a:xfrm>
        </p:spPr>
        <p:txBody>
          <a:bodyPr/>
          <a:lstStyle/>
          <a:p>
            <a:pPr algn="just">
              <a:lnSpc>
                <a:spcPct val="105000"/>
              </a:lnSpc>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Example</a:t>
            </a:r>
            <a:r>
              <a:rPr lang="en-GB" dirty="0">
                <a:latin typeface="Calibri" panose="020F0502020204030204" pitchFamily="34" charset="0"/>
                <a:ea typeface="SimSun" panose="02010600030101010101" pitchFamily="2" charset="-122"/>
                <a:cs typeface="Calibri" panose="020F0502020204030204" pitchFamily="34" charset="0"/>
              </a:rPr>
              <a:t>: Feng is a man who has heard voices since he was an adolescent. Most of the time, these voices describe his actions. However, when Feng is particularly stressed the voices can become threatening and order him to act in certain ways (e.g. saying that other people want to attack him and that he should attack them first to protect himself). Feng’s family thought that because of this he could not have a normal life and that he would need a guardian. </a:t>
            </a:r>
          </a:p>
          <a:p>
            <a:pPr algn="just">
              <a:lnSpc>
                <a:spcPct val="105000"/>
              </a:lnSpc>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However, after years of experiencing voices, Feng has managed to live with them. He knows that sometimes they are communicating something very important about his emotions (e.g. that he is stressed, worried or tired) and whenever they suggest he must take action, he talks about this with key people in his life before making any decisions or taking action that causes him distress or which he believes is potentially harmful. He currently leads a full life and this year he has graduated from his university.</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this case we can see that Feng’s ability to make decisions is not affected by the fact that he is hearing voices.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Whenever a stressful situation occurs and he recognizes that he needs help to make decisions, he openly discusses his situation and thoughts with trusted people who support him.</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21</a:t>
            </a:fld>
            <a:endParaRPr lang="x-none"/>
          </a:p>
        </p:txBody>
      </p:sp>
    </p:spTree>
    <p:extLst>
      <p:ext uri="{BB962C8B-B14F-4D97-AF65-F5344CB8AC3E}">
        <p14:creationId xmlns:p14="http://schemas.microsoft.com/office/powerpoint/2010/main" val="1159752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this point show the following video from Eleanor Longden: The voices in my head, </a:t>
            </a:r>
          </a:p>
          <a:p>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Eleanor Longden, TED Talks </a:t>
            </a:r>
            <a:r>
              <a:rPr lang="en-GB" u="sng" dirty="0">
                <a:hlinkClick r:id="rId3"/>
              </a:rPr>
              <a:t>https://www.youtube.com/watch?v=syjEN3peCJw</a:t>
            </a:r>
            <a:r>
              <a:rPr lang="en-GB" dirty="0"/>
              <a:t>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14:17) (date accessed 20/06/2016) Eleanor, who hears voices, talks about her experience and the things she has achieved in her life.</a:t>
            </a: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22</a:t>
            </a:fld>
            <a:endParaRPr lang="x-none"/>
          </a:p>
        </p:txBody>
      </p:sp>
    </p:spTree>
    <p:extLst>
      <p:ext uri="{BB962C8B-B14F-4D97-AF65-F5344CB8AC3E}">
        <p14:creationId xmlns:p14="http://schemas.microsoft.com/office/powerpoint/2010/main" val="3089413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Misconception 3: People with psychosocial, intellectual or cognitive disabilities should not decide about their treatment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When people refuse a specific type of treatment or prefer different care or support options, they generally have very good reasons for making this decision.</a:t>
            </a: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should be acknowledged that people with psychosocial, intellectual or cognitive disabilities are, like other people, experts about their own bodies, minds and lives.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is acceptable, preferred and effective differs from person to person and the decisions of people with psychosocial, intellectual or cognitive disabilities are as valid as the decisions of others.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23</a:t>
            </a:fld>
            <a:endParaRPr lang="x-none"/>
          </a:p>
        </p:txBody>
      </p:sp>
    </p:spTree>
    <p:extLst>
      <p:ext uri="{BB962C8B-B14F-4D97-AF65-F5344CB8AC3E}">
        <p14:creationId xmlns:p14="http://schemas.microsoft.com/office/powerpoint/2010/main" val="2203383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041400"/>
            <a:ext cx="3824288" cy="2152650"/>
          </a:xfrm>
        </p:spPr>
      </p:sp>
      <p:sp>
        <p:nvSpPr>
          <p:cNvPr id="3" name="Notes Placeholder 2"/>
          <p:cNvSpPr>
            <a:spLocks noGrp="1"/>
          </p:cNvSpPr>
          <p:nvPr>
            <p:ph type="body" idx="1"/>
          </p:nvPr>
        </p:nvSpPr>
        <p:spPr>
          <a:xfrm>
            <a:off x="680879" y="3404767"/>
            <a:ext cx="5447030" cy="5293543"/>
          </a:xfrm>
        </p:spPr>
        <p:txBody>
          <a:bodyPr/>
          <a:lstStyle/>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Example:</a:t>
            </a:r>
            <a:r>
              <a:rPr lang="en-GB" dirty="0">
                <a:latin typeface="Calibri" panose="020F0502020204030204" pitchFamily="34" charset="0"/>
                <a:ea typeface="SimSun" panose="02010600030101010101" pitchFamily="2" charset="-122"/>
                <a:cs typeface="Calibri" panose="020F0502020204030204" pitchFamily="34" charset="0"/>
              </a:rPr>
              <a:t> Amara has received a diagnosis of bipolar disorder and has been taking medication for several months. After reflecting for a long time, she decides to stop taking her medication. Everyone around her thinks it is a terrible idea because the previous times she stopped taking her medication she was admitted to hospital.</a:t>
            </a: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However, Amara has stability in her life now and is confident that she can manage her life without this type of treatment. Her doctor advises her against stopping the medication and explains to her what the risks of doing so are. However, the doctor also provides Amara with resources concerning withdrawing from the medication.</a:t>
            </a: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 After listening to the doctor, Amara still maintains her decision, and the doctor respects this. They decide together that if Amara experiences difficulties with the withdrawal, she can contact the doctor to discuss the situation further. The doctor promises Amara that she will not treat her against her will or pressure her to take medication at any time. </a:t>
            </a:r>
          </a:p>
          <a:p>
            <a:pPr algn="just"/>
            <a:r>
              <a:rPr lang="en-GB" dirty="0">
                <a:latin typeface="Calibri" panose="020F0502020204030204" pitchFamily="34" charset="0"/>
                <a:ea typeface="SimSun" panose="02010600030101010101" pitchFamily="2" charset="-122"/>
                <a:cs typeface="Calibri" panose="020F0502020204030204" pitchFamily="34" charset="0"/>
              </a:rPr>
              <a:t>Both Amara and her doctor will investigate approaches that do not involve medication and where they are available in the local area (such as crisis respite), so that Amara has meaningful options from which to choose if she experiences difficulty with the withdrawal or at any other time.</a:t>
            </a:r>
          </a:p>
          <a:p>
            <a:pPr algn="just"/>
            <a:endParaRPr lang="x-none" dirty="0">
              <a:highlight>
                <a:srgbClr val="00FFFF"/>
              </a:highlight>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In this example the doctor respects Amara’s right to make decisions about her treatment. </a:t>
            </a:r>
          </a:p>
          <a:p>
            <a:pPr marL="171450" indent="-171450" algn="jus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The decision may turn out to be good or not, but what is important is that Amara’s will and preferences are respected which empowers Amara to have control over her life. </a:t>
            </a:r>
          </a:p>
          <a:p>
            <a:pPr marL="171450" indent="-171450" algn="jus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It is important to note that her doctor continues to support Amara irrespective of disagreeing with her decision.</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24</a:t>
            </a:fld>
            <a:endParaRPr lang="x-none"/>
          </a:p>
        </p:txBody>
      </p:sp>
    </p:spTree>
    <p:extLst>
      <p:ext uri="{BB962C8B-B14F-4D97-AF65-F5344CB8AC3E}">
        <p14:creationId xmlns:p14="http://schemas.microsoft.com/office/powerpoint/2010/main" val="1378689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Misconception 4: People with psychosocial, intellectual or cognitive disabilities do not know what is best for them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We all have knowledge of what we like, what we do not like and what does and does not work well for us, and this is also true for people with psychosocial, intellectual or cognitive disabilities. </a:t>
            </a: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For instance, a person may know for certain that a particular medication makes them feel terrible.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addition, everyone has a right to make mistakes. </a:t>
            </a: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as well as everyone else, need to learn through experience what works well or does not work for them.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25</a:t>
            </a:fld>
            <a:endParaRPr lang="x-none"/>
          </a:p>
        </p:txBody>
      </p:sp>
    </p:spTree>
    <p:extLst>
      <p:ext uri="{BB962C8B-B14F-4D97-AF65-F5344CB8AC3E}">
        <p14:creationId xmlns:p14="http://schemas.microsoft.com/office/powerpoint/2010/main" val="4121962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200"/>
              </a:spcAft>
            </a:pPr>
            <a:r>
              <a:rPr lang="en-GB" b="1" dirty="0">
                <a:latin typeface="Calibri" panose="020F0502020204030204" pitchFamily="34" charset="0"/>
                <a:ea typeface="SimSun" panose="02010600030101010101" pitchFamily="2" charset="-122"/>
                <a:cs typeface="Calibri" panose="020F0502020204030204" pitchFamily="34" charset="0"/>
              </a:rPr>
              <a:t>Example:</a:t>
            </a:r>
            <a:r>
              <a:rPr lang="en-GB" dirty="0">
                <a:latin typeface="Calibri" panose="020F0502020204030204" pitchFamily="34" charset="0"/>
                <a:ea typeface="SimSun" panose="02010600030101010101" pitchFamily="2" charset="-122"/>
                <a:cs typeface="Calibri" panose="020F0502020204030204" pitchFamily="34" charset="0"/>
              </a:rPr>
              <a:t> Anna, Lucas’ sister, goes with Lucas to a community-based mental health centre because he is experiencing a period of deep sadness that has left him unable to get out of bed and go to work most days. He has been experiencing such phases for quite a while now and has tried several treatments. He knows from past experience that most antidepressants make him feel irritated and lead to insomnia. He has had good results with interpersonal group therapy before, so he says he would be willing to receive this type of support and explains his reasons to the workers at the community-based mental health centre.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Here we can see that, although Lucas faces a really difficult period in his life, he is fully aware of the consequences that different treatments and support options have on him.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He knows better than anybody else, including the staff of the service, what works best for him.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His personal experience and expertise should be valued and respected and the requested support should be facilitated.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He should not be forced or pressured to take medication.</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26</a:t>
            </a:fld>
            <a:endParaRPr lang="x-none"/>
          </a:p>
        </p:txBody>
      </p:sp>
    </p:spTree>
    <p:extLst>
      <p:ext uri="{BB962C8B-B14F-4D97-AF65-F5344CB8AC3E}">
        <p14:creationId xmlns:p14="http://schemas.microsoft.com/office/powerpoint/2010/main" val="732092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just">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Misconception 5: Families and care partners know best what is good for people with psychosocial, intellectual or cognitive disabilities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Although families and care partners can provide invaluable support, they may sometimes act in what they think is the best interest of the person concerned and exclude the person from the decisions they make.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endParaRPr lang="en-US"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This may be because they do not see the person as someone capable of making choices or because they want to protect them.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27</a:t>
            </a:fld>
            <a:endParaRPr lang="x-none"/>
          </a:p>
        </p:txBody>
      </p:sp>
    </p:spTree>
    <p:extLst>
      <p:ext uri="{BB962C8B-B14F-4D97-AF65-F5344CB8AC3E}">
        <p14:creationId xmlns:p14="http://schemas.microsoft.com/office/powerpoint/2010/main" val="3125988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Example: </a:t>
            </a:r>
            <a:r>
              <a:rPr lang="en-GB" dirty="0">
                <a:latin typeface="Calibri" panose="020F0502020204030204" pitchFamily="34" charset="0"/>
                <a:ea typeface="SimSun" panose="02010600030101010101" pitchFamily="2" charset="-122"/>
                <a:cs typeface="Calibri" panose="020F0502020204030204" pitchFamily="34" charset="0"/>
              </a:rPr>
              <a:t>Anna hears voices and sometimes responds to them out loud. She enjoys technology very much and would like to take formal studies in engineering. Her parents disagree and tell her that the classes are too expensive. The real reason is that they are afraid that people will make fun of Anna and that she will become isolated during her studies, especially as there are so few women in this field.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Here is an example of parents trying to protect their daughter from potential harm because they think Anna will not be accepted by others.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engineering course may be very beneficial for Anna as it is likely to teach her new skills and allow her to meet different people, as well as increasing opportunities for employment in an area that she values.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Often when a family overprotects their relative, the family prevents them from gaining skills that may benefit and empower the person and make them more assertive and less vulnerable to abuse.</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28</a:t>
            </a:fld>
            <a:endParaRPr lang="x-none"/>
          </a:p>
        </p:txBody>
      </p:sp>
    </p:spTree>
    <p:extLst>
      <p:ext uri="{BB962C8B-B14F-4D97-AF65-F5344CB8AC3E}">
        <p14:creationId xmlns:p14="http://schemas.microsoft.com/office/powerpoint/2010/main" val="2731044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just">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Misconception 6: Mental health and other practitioners know best what is good for people with psychosocial, intellectual or cognitive disabilities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Practitioners can also provide very important support to people. </a:t>
            </a: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However, they may often make decisions for people because they think they “know best”.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like other people, have the right to make decisions about their own body and are able to do so, even during difficult circumstances.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29</a:t>
            </a:fld>
            <a:endParaRPr lang="x-none"/>
          </a:p>
        </p:txBody>
      </p:sp>
    </p:spTree>
    <p:extLst>
      <p:ext uri="{BB962C8B-B14F-4D97-AF65-F5344CB8AC3E}">
        <p14:creationId xmlns:p14="http://schemas.microsoft.com/office/powerpoint/2010/main" val="2896784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96888"/>
            <a:ext cx="5529262" cy="3111500"/>
          </a:xfrm>
        </p:spPr>
      </p:sp>
      <p:sp>
        <p:nvSpPr>
          <p:cNvPr id="3" name="Notes Placeholder 2"/>
          <p:cNvSpPr>
            <a:spLocks noGrp="1"/>
          </p:cNvSpPr>
          <p:nvPr>
            <p:ph type="body" idx="1"/>
          </p:nvPr>
        </p:nvSpPr>
        <p:spPr>
          <a:xfrm>
            <a:off x="391506" y="3620327"/>
            <a:ext cx="6025777" cy="6071212"/>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1588" y="1243013"/>
            <a:ext cx="3600450" cy="2025650"/>
          </a:xfrm>
        </p:spPr>
      </p:sp>
      <p:sp>
        <p:nvSpPr>
          <p:cNvPr id="3" name="Notes Placeholder 2"/>
          <p:cNvSpPr>
            <a:spLocks noGrp="1"/>
          </p:cNvSpPr>
          <p:nvPr>
            <p:ph type="body" idx="1"/>
          </p:nvPr>
        </p:nvSpPr>
        <p:spPr>
          <a:xfrm>
            <a:off x="680879" y="3516602"/>
            <a:ext cx="5719382" cy="5765737"/>
          </a:xfrm>
        </p:spPr>
        <p:txBody>
          <a:bodyPr/>
          <a:lstStyle/>
          <a:p>
            <a:pPr algn="just">
              <a:spcAft>
                <a:spcPts val="600"/>
              </a:spcAft>
            </a:pPr>
            <a:r>
              <a:rPr lang="en-US" b="1" dirty="0">
                <a:latin typeface="Calibri" panose="020F0502020204030204" pitchFamily="34" charset="0"/>
                <a:ea typeface="SimSun" panose="02010600030101010101" pitchFamily="2" charset="-122"/>
                <a:cs typeface="Calibri" panose="020F0502020204030204" pitchFamily="34" charset="0"/>
              </a:rPr>
              <a:t>Example</a:t>
            </a:r>
            <a:r>
              <a:rPr lang="en-US" dirty="0">
                <a:latin typeface="Calibri" panose="020F0502020204030204" pitchFamily="34" charset="0"/>
                <a:ea typeface="SimSun" panose="02010600030101010101" pitchFamily="2" charset="-122"/>
                <a:cs typeface="Calibri" panose="020F0502020204030204" pitchFamily="34" charset="0"/>
              </a:rPr>
              <a:t>: Eunice is a woman diagnosed with major depression. During her pregnancy, for a time she experienced the inability to get up and go to work. She would also cry for most of the day. She therefore decided to go to a mental health service with her partner. During the consultation, the doctor ignored her and spoke directly to her partner, telling him that he would recommend an abortion since Eunice would be likely to become worse with the added pressure of looking after a child.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US" dirty="0">
                <a:latin typeface="Calibri" panose="020F0502020204030204" pitchFamily="34" charset="0"/>
                <a:ea typeface="SimSun" panose="02010600030101010101" pitchFamily="2" charset="-122"/>
                <a:cs typeface="Calibri" panose="020F0502020204030204" pitchFamily="34" charset="0"/>
              </a:rPr>
              <a:t>However, even though she was feeling unwell, Eunice did not allow the doctors to perform the abortion.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US" dirty="0">
                <a:latin typeface="Calibri" panose="020F0502020204030204" pitchFamily="34" charset="0"/>
                <a:ea typeface="SimSun" panose="02010600030101010101" pitchFamily="2" charset="-122"/>
                <a:cs typeface="Calibri" panose="020F0502020204030204" pitchFamily="34" charset="0"/>
              </a:rPr>
              <a:t>Now, Eunice and her partner have a 5-year-old lively daughter and are happy. The fact that Eunice was able to decide for herself about her own body, even when experiencing a crisis, was fundamental in her recovery.</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In this example, Eunice is able to make an important decision even during a crisis.</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 Undoubtedly, Eunice´s life would have been negatively affected if others had made the decision for her.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Despite these damaging consequences, many women with disabilities are subjected to forced abortion with no respect for their decisions and choices.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endParaRPr lang="en-GB"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facilitator should emphasize that professionals have a technical knowledge which is undeniable. However, this knowledge needs be used in a way that supports the rights, will and preferences of people using services. Sometimes professional knowledge and practices are based on stereotypes and may reinforce discrimination. It is therefore necessary that mental health and other practitioners take into account the experiential knowledge of people with psychosocial, intellectual or cognitive disabilities.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30</a:t>
            </a:fld>
            <a:endParaRPr lang="x-none"/>
          </a:p>
        </p:txBody>
      </p:sp>
    </p:spTree>
    <p:extLst>
      <p:ext uri="{BB962C8B-B14F-4D97-AF65-F5344CB8AC3E}">
        <p14:creationId xmlns:p14="http://schemas.microsoft.com/office/powerpoint/2010/main" val="2183142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Misconception 7: People with psychosocial, intellectual or cognitive disabilities lack the ability to make decisions </a:t>
            </a:r>
          </a:p>
          <a:p>
            <a:pPr>
              <a:spcAft>
                <a:spcPts val="600"/>
              </a:spcAft>
            </a:pPr>
            <a:endParaRPr lang="en-US" dirty="0"/>
          </a:p>
          <a:p>
            <a:pPr marL="171450" indent="-171450">
              <a:spcAft>
                <a:spcPts val="600"/>
              </a:spcAft>
              <a:buFont typeface="Arial" panose="020B0604020202020204" pitchFamily="34" charset="0"/>
              <a:buChar char="•"/>
            </a:pPr>
            <a:r>
              <a:rPr lang="en-US" dirty="0"/>
              <a:t>The ability to make decisions about all areas of one’s life is not something that a person either has or does not have. </a:t>
            </a:r>
          </a:p>
          <a:p>
            <a:pPr marL="171450" indent="-171450">
              <a:spcAft>
                <a:spcPts val="600"/>
              </a:spcAft>
              <a:buFont typeface="Arial" panose="020B0604020202020204" pitchFamily="34" charset="0"/>
              <a:buChar char="•"/>
            </a:pPr>
            <a:r>
              <a:rPr lang="en-US" dirty="0"/>
              <a:t>In fact, everyone’s ability to make decisions varies at different times in life, throughout our lives, and depends on the decision to be made as well as the context. </a:t>
            </a:r>
          </a:p>
          <a:p>
            <a:pPr marL="171450" indent="-171450">
              <a:spcAft>
                <a:spcPts val="600"/>
              </a:spcAft>
              <a:buFont typeface="Arial" panose="020B0604020202020204" pitchFamily="34" charset="0"/>
              <a:buChar char="•"/>
            </a:pPr>
            <a:r>
              <a:rPr lang="en-US" dirty="0"/>
              <a:t>There may be times when people find it easy to make decisions, and other times when they find it challenging. </a:t>
            </a:r>
          </a:p>
          <a:p>
            <a:pPr marL="171450" indent="-171450">
              <a:buFont typeface="Arial" panose="020B0604020202020204" pitchFamily="34" charset="0"/>
              <a:buChar char="•"/>
            </a:pPr>
            <a:r>
              <a:rPr lang="en-US" dirty="0"/>
              <a:t>Similarly, the fact that people may need support to make decisions at some moments during their lives, or about some issues, does not mean that they are not able to make decisions in general.</a:t>
            </a: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31</a:t>
            </a:fld>
            <a:endParaRPr lang="x-none"/>
          </a:p>
        </p:txBody>
      </p:sp>
    </p:spTree>
    <p:extLst>
      <p:ext uri="{BB962C8B-B14F-4D97-AF65-F5344CB8AC3E}">
        <p14:creationId xmlns:p14="http://schemas.microsoft.com/office/powerpoint/2010/main" val="1632005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3914239"/>
          </a:xfrm>
        </p:spPr>
        <p:txBody>
          <a:bodyPr/>
          <a:lstStyle/>
          <a:p>
            <a:pPr algn="just">
              <a:spcAft>
                <a:spcPts val="1000"/>
              </a:spcAft>
            </a:pPr>
            <a:r>
              <a:rPr lang="en-GB" b="1" dirty="0">
                <a:latin typeface="Calibri" panose="020F0502020204030204" pitchFamily="34" charset="0"/>
                <a:ea typeface="SimSun" panose="02010600030101010101" pitchFamily="2" charset="-122"/>
                <a:cs typeface="Calibri" panose="020F0502020204030204" pitchFamily="34" charset="0"/>
              </a:rPr>
              <a:t>Example:</a:t>
            </a:r>
            <a:r>
              <a:rPr lang="en-GB" dirty="0">
                <a:latin typeface="Calibri" panose="020F0502020204030204" pitchFamily="34" charset="0"/>
                <a:ea typeface="SimSun" panose="02010600030101010101" pitchFamily="2" charset="-122"/>
                <a:cs typeface="Calibri" panose="020F0502020204030204" pitchFamily="34" charset="0"/>
              </a:rPr>
              <a:t> </a:t>
            </a:r>
            <a:r>
              <a:rPr lang="en-GB" dirty="0" err="1">
                <a:latin typeface="Calibri" panose="020F0502020204030204" pitchFamily="34" charset="0"/>
                <a:ea typeface="SimSun" panose="02010600030101010101" pitchFamily="2" charset="-122"/>
                <a:cs typeface="Calibri" panose="020F0502020204030204" pitchFamily="34" charset="0"/>
              </a:rPr>
              <a:t>Tareq</a:t>
            </a:r>
            <a:r>
              <a:rPr lang="en-GB" b="1" dirty="0">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is a young man with an intellectual disability. Three days a week he works in a grocery store. This means that for the remaining days of the week he does not have any structure for his day which makes him feel frustrated and insecure.</a:t>
            </a:r>
          </a:p>
          <a:p>
            <a:pPr algn="just">
              <a:spcAft>
                <a:spcPts val="1000"/>
              </a:spcAft>
            </a:pPr>
            <a:r>
              <a:rPr lang="en-GB" dirty="0">
                <a:latin typeface="Calibri" panose="020F0502020204030204" pitchFamily="34" charset="0"/>
                <a:ea typeface="SimSun" panose="02010600030101010101" pitchFamily="2" charset="-122"/>
                <a:cs typeface="Calibri" panose="020F0502020204030204" pitchFamily="34" charset="0"/>
              </a:rPr>
              <a:t>Fortunately, </a:t>
            </a:r>
            <a:r>
              <a:rPr lang="en-GB" dirty="0" err="1">
                <a:latin typeface="Calibri" panose="020F0502020204030204" pitchFamily="34" charset="0"/>
                <a:ea typeface="SimSun" panose="02010600030101010101" pitchFamily="2" charset="-122"/>
                <a:cs typeface="Calibri" panose="020F0502020204030204" pitchFamily="34" charset="0"/>
              </a:rPr>
              <a:t>Tareq</a:t>
            </a:r>
            <a:r>
              <a:rPr lang="en-GB" dirty="0">
                <a:latin typeface="Calibri" panose="020F0502020204030204" pitchFamily="34" charset="0"/>
                <a:ea typeface="SimSun" panose="02010600030101010101" pitchFamily="2" charset="-122"/>
                <a:cs typeface="Calibri" panose="020F0502020204030204" pitchFamily="34" charset="0"/>
              </a:rPr>
              <a:t> was able to get the support of a personal assistant who can help him to structure his free days on weekly basis. Most days </a:t>
            </a:r>
            <a:r>
              <a:rPr lang="en-GB" dirty="0" err="1">
                <a:latin typeface="Calibri" panose="020F0502020204030204" pitchFamily="34" charset="0"/>
                <a:ea typeface="SimSun" panose="02010600030101010101" pitchFamily="2" charset="-122"/>
                <a:cs typeface="Calibri" panose="020F0502020204030204" pitchFamily="34" charset="0"/>
              </a:rPr>
              <a:t>Tareq</a:t>
            </a:r>
            <a:r>
              <a:rPr lang="en-GB" dirty="0">
                <a:latin typeface="Calibri" panose="020F0502020204030204" pitchFamily="34" charset="0"/>
                <a:ea typeface="SimSun" panose="02010600030101010101" pitchFamily="2" charset="-122"/>
                <a:cs typeface="Calibri" panose="020F0502020204030204" pitchFamily="34" charset="0"/>
              </a:rPr>
              <a:t> has several ideas about what he would like to do and makes plans himself – such as visiting a neighbour, making lunch, and riding his bicycle to the city centre to meet a friend. On other days he has more difficulty deciding what he wants to do and on these days his personal assistant is really helpful in proposing options for things </a:t>
            </a:r>
            <a:r>
              <a:rPr lang="en-GB" dirty="0" err="1">
                <a:latin typeface="Calibri" panose="020F0502020204030204" pitchFamily="34" charset="0"/>
                <a:ea typeface="SimSun" panose="02010600030101010101" pitchFamily="2" charset="-122"/>
                <a:cs typeface="Calibri" panose="020F0502020204030204" pitchFamily="34" charset="0"/>
              </a:rPr>
              <a:t>Tareq</a:t>
            </a:r>
            <a:r>
              <a:rPr lang="en-GB" dirty="0">
                <a:latin typeface="Calibri" panose="020F0502020204030204" pitchFamily="34" charset="0"/>
                <a:ea typeface="SimSun" panose="02010600030101010101" pitchFamily="2" charset="-122"/>
                <a:cs typeface="Calibri" panose="020F0502020204030204" pitchFamily="34" charset="0"/>
              </a:rPr>
              <a:t> can do during the day. </a:t>
            </a:r>
          </a:p>
          <a:p>
            <a:pPr algn="just">
              <a:spcAft>
                <a:spcPts val="1000"/>
              </a:spcAft>
            </a:pPr>
            <a:r>
              <a:rPr lang="en-GB" dirty="0">
                <a:latin typeface="Calibri" panose="020F0502020204030204" pitchFamily="34" charset="0"/>
                <a:ea typeface="SimSun" panose="02010600030101010101" pitchFamily="2" charset="-122"/>
                <a:cs typeface="Calibri" panose="020F0502020204030204" pitchFamily="34" charset="0"/>
              </a:rPr>
              <a:t>Sometimes, </a:t>
            </a:r>
            <a:r>
              <a:rPr lang="en-GB" dirty="0" err="1">
                <a:latin typeface="Calibri" panose="020F0502020204030204" pitchFamily="34" charset="0"/>
                <a:ea typeface="SimSun" panose="02010600030101010101" pitchFamily="2" charset="-122"/>
                <a:cs typeface="Calibri" panose="020F0502020204030204" pitchFamily="34" charset="0"/>
              </a:rPr>
              <a:t>Tareq</a:t>
            </a:r>
            <a:r>
              <a:rPr lang="en-GB" dirty="0">
                <a:latin typeface="Calibri" panose="020F0502020204030204" pitchFamily="34" charset="0"/>
                <a:ea typeface="SimSun" panose="02010600030101010101" pitchFamily="2" charset="-122"/>
                <a:cs typeface="Calibri" panose="020F0502020204030204" pitchFamily="34" charset="0"/>
              </a:rPr>
              <a:t> will call his personal assistant several times during the day to ask questions when things do not go to plan. The assistant listens to him and suggests options when he asks.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32</a:t>
            </a:fld>
            <a:endParaRPr lang="x-none"/>
          </a:p>
        </p:txBody>
      </p:sp>
    </p:spTree>
    <p:extLst>
      <p:ext uri="{BB962C8B-B14F-4D97-AF65-F5344CB8AC3E}">
        <p14:creationId xmlns:p14="http://schemas.microsoft.com/office/powerpoint/2010/main" val="1333239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GB" b="1" dirty="0">
                <a:latin typeface="Calibri" panose="020F0502020204030204" pitchFamily="34" charset="0"/>
                <a:ea typeface="SimSun" panose="02010600030101010101" pitchFamily="2" charset="-122"/>
                <a:cs typeface="Arial" panose="020B0604020202020204" pitchFamily="34" charset="0"/>
              </a:rPr>
              <a:t>Misconception 8: People with psychosocial, intellectual or cognitive disabilities need to be told what to do and they are afraid to make decisions for themselves.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Because of negative perceptions and discriminatory reactions from people around them, some people have lost confidence in their decision-making skills</a:t>
            </a:r>
          </a:p>
          <a:p>
            <a:pPr marL="342900" marR="0" lvl="0" indent="-342900">
              <a:spcBef>
                <a:spcPts val="0"/>
              </a:spcBef>
              <a:spcAft>
                <a:spcPts val="60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…and defer to others who take responsibility to make decisions for them.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Instead of being denied the opportunity to make decisions, people should be supported to regain confidence in their decision-making skills.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33</a:t>
            </a:fld>
            <a:endParaRPr lang="x-none"/>
          </a:p>
        </p:txBody>
      </p:sp>
    </p:spTree>
    <p:extLst>
      <p:ext uri="{BB962C8B-B14F-4D97-AF65-F5344CB8AC3E}">
        <p14:creationId xmlns:p14="http://schemas.microsoft.com/office/powerpoint/2010/main" val="2166239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Example</a:t>
            </a:r>
            <a:r>
              <a:rPr lang="en-GB" dirty="0">
                <a:latin typeface="Calibri" panose="020F0502020204030204" pitchFamily="34" charset="0"/>
                <a:ea typeface="SimSun" panose="02010600030101010101" pitchFamily="2" charset="-122"/>
                <a:cs typeface="Calibri" panose="020F0502020204030204" pitchFamily="34" charset="0"/>
              </a:rPr>
              <a:t>: Gavin and his partner Michael are working together to make decisions related to finances and avoid the kind of problems they experienced earlier when Gavin would make impulse purchases. One thing Michael learned quickly was to ask Gavin what he wanted to purchase and why, rather than telling him what he should or should not do. </a:t>
            </a: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When Michael was able to engage with him in this way, they would have more productive conversations about what he wanted to spend money on and why, and Michael could understand the emotional needs he was trying to fill with purchases at certain times in his life.</a:t>
            </a:r>
          </a:p>
          <a:p>
            <a:pPr algn="just"/>
            <a:r>
              <a:rPr lang="en-GB" dirty="0">
                <a:latin typeface="Calibri" panose="020F0502020204030204" pitchFamily="34" charset="0"/>
                <a:ea typeface="SimSun" panose="02010600030101010101" pitchFamily="2" charset="-122"/>
                <a:cs typeface="Calibri" panose="020F0502020204030204" pitchFamily="34" charset="0"/>
              </a:rPr>
              <a:t>These conversations also allowed Gavin to understand and consider other possible ways for his needs to be met.</a:t>
            </a:r>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34</a:t>
            </a:fld>
            <a:endParaRPr lang="x-none"/>
          </a:p>
        </p:txBody>
      </p:sp>
    </p:spTree>
    <p:extLst>
      <p:ext uri="{BB962C8B-B14F-4D97-AF65-F5344CB8AC3E}">
        <p14:creationId xmlns:p14="http://schemas.microsoft.com/office/powerpoint/2010/main" val="3970642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The right to legal capacity in the CRPD</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ONLY If necessary, recap the following:</a:t>
            </a:r>
            <a:endParaRPr lang="x-none" b="1"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UN Convention on the Rights of Persons with Disabilities (CRPD) is an international treaty adopted by countries to ensure that </a:t>
            </a:r>
            <a:r>
              <a:rPr lang="en-GB" b="1" dirty="0">
                <a:latin typeface="Calibri" panose="020F0502020204030204" pitchFamily="34" charset="0"/>
                <a:ea typeface="SimSun" panose="02010600030101010101" pitchFamily="2" charset="-122"/>
                <a:cs typeface="Calibri" panose="020F0502020204030204" pitchFamily="34" charset="0"/>
              </a:rPr>
              <a:t>people with disabilities all around the world enjoy their rights on an equal basis with other persons in all aspects of life</a:t>
            </a:r>
            <a:r>
              <a:rPr lang="en-GB"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CRPD was drafted in 2006 with the substantial involvement of people with disabilities, including people with psychosocial, intellectual or cognitive disabilities.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Convention aims to protect the human rights of people with disabilities, fight discrimination, stigma and stereotypes and promote inclusion and participation.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recognizes that people with disabilities must be able to achieve their potential on an equal basis with others.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35</a:t>
            </a:fld>
            <a:endParaRPr lang="x-none"/>
          </a:p>
        </p:txBody>
      </p:sp>
    </p:spTree>
    <p:extLst>
      <p:ext uri="{BB962C8B-B14F-4D97-AF65-F5344CB8AC3E}">
        <p14:creationId xmlns:p14="http://schemas.microsoft.com/office/powerpoint/2010/main" val="1093087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1243013"/>
            <a:ext cx="4767263" cy="2682875"/>
          </a:xfrm>
        </p:spPr>
      </p:sp>
      <p:sp>
        <p:nvSpPr>
          <p:cNvPr id="3" name="Notes Placeholder 2"/>
          <p:cNvSpPr>
            <a:spLocks noGrp="1"/>
          </p:cNvSpPr>
          <p:nvPr>
            <p:ph type="body" idx="1"/>
          </p:nvPr>
        </p:nvSpPr>
        <p:spPr>
          <a:xfrm>
            <a:off x="680879" y="4237319"/>
            <a:ext cx="5447030" cy="4572826"/>
          </a:xfrm>
        </p:spPr>
        <p:txBody>
          <a:bodyPr/>
          <a:lstStyle/>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Provide the group with copies of article 12 of the CRPD and of the General Comment on this article (Annex 3 and Annex 4).</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Read with the participants the content of article 12 and remind them that there is simplified text beneath each paragraph of the article in the hand-out.</a:t>
            </a:r>
            <a:endParaRPr lang="x-none"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According to article 12 of the CRPD, the right to legal capacity can never be taken away from people.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Everybody has the right to legal capacity irrespective of their decision-making skills.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psychosocial, intellectual or cognitive disability can never justify denying people the right to legal capacity.</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marR="0" lvl="0" indent="-171450">
              <a:spcBef>
                <a:spcPts val="0"/>
              </a:spcBef>
              <a:spcAft>
                <a:spcPts val="600"/>
              </a:spcAft>
              <a:buClr>
                <a:srgbClr val="000000"/>
              </a:buClr>
              <a:buFont typeface="Arial" panose="020B0604020202020204" pitchFamily="34" charset="0"/>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right to legal capacity is guaranteed to all people, no matter what their support needs are. </a:t>
            </a:r>
          </a:p>
          <a:p>
            <a:pPr marL="171450" marR="0" lvl="0" indent="-171450">
              <a:spcBef>
                <a:spcPts val="0"/>
              </a:spcBef>
              <a:spcAft>
                <a:spcPts val="600"/>
              </a:spcAft>
              <a:buClr>
                <a:srgbClr val="000000"/>
              </a:buClr>
              <a:buFont typeface="Arial" panose="020B0604020202020204" pitchFamily="34" charset="0"/>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Therefore people who have significant support needs (e.g. those who do not communicate in traditional ways, or who may be perceived by others as not able to communicate at all, those who are extremely isolated, those who have no existing support network or those who are at risk of abuse and exploitation) are protected by the provisions of article 12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4 #61">
                  <a:extLst>
                    <a:ext uri="{A12FA001-AC4F-418D-AE19-62706E023703}">
                      <ahyp:hlinkClr xmlns:ahyp="http://schemas.microsoft.com/office/drawing/2018/hyperlinkcolor" val="tx"/>
                    </a:ext>
                  </a:extLst>
                </a:hlinkClick>
              </a:rPr>
              <a:t>3</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Let participants know that they will have the opportunities to explore these situations later on in the module.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36</a:t>
            </a:fld>
            <a:endParaRPr lang="x-none"/>
          </a:p>
        </p:txBody>
      </p:sp>
    </p:spTree>
    <p:extLst>
      <p:ext uri="{BB962C8B-B14F-4D97-AF65-F5344CB8AC3E}">
        <p14:creationId xmlns:p14="http://schemas.microsoft.com/office/powerpoint/2010/main" val="3575342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363538"/>
            <a:ext cx="4090988" cy="2301875"/>
          </a:xfrm>
        </p:spPr>
      </p:sp>
      <p:sp>
        <p:nvSpPr>
          <p:cNvPr id="3" name="Notes Placeholder 2"/>
          <p:cNvSpPr>
            <a:spLocks noGrp="1"/>
          </p:cNvSpPr>
          <p:nvPr>
            <p:ph type="body" idx="1"/>
          </p:nvPr>
        </p:nvSpPr>
        <p:spPr>
          <a:xfrm>
            <a:off x="425462" y="2850325"/>
            <a:ext cx="5875130" cy="5967998"/>
          </a:xfrm>
        </p:spPr>
        <p:txBody>
          <a:bodyPr/>
          <a:lstStyle/>
          <a:p>
            <a:pPr algn="just"/>
            <a:r>
              <a:rPr lang="en-US" b="1" u="sng" dirty="0">
                <a:latin typeface="Calibri" panose="020F0502020204030204" pitchFamily="34" charset="0"/>
                <a:ea typeface="Times New Roman" panose="02020603050405020304" pitchFamily="18" charset="0"/>
                <a:cs typeface="Calibri" panose="020F0502020204030204" pitchFamily="34" charset="0"/>
              </a:rPr>
              <a:t>Formal and informal decision-making (1)</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US"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The right to legal capacity concerns </a:t>
            </a:r>
            <a:r>
              <a:rPr lang="en-US" b="1" u="sng" dirty="0">
                <a:latin typeface="Calibri" panose="020F0502020204030204" pitchFamily="34" charset="0"/>
                <a:ea typeface="Times New Roman" panose="02020603050405020304" pitchFamily="18" charset="0"/>
                <a:cs typeface="Calibri" panose="020F0502020204030204" pitchFamily="34" charset="0"/>
              </a:rPr>
              <a:t>all areas of life</a:t>
            </a:r>
            <a:r>
              <a:rPr lang="en-US" dirty="0">
                <a:latin typeface="Calibri" panose="020F0502020204030204" pitchFamily="34" charset="0"/>
                <a:ea typeface="Times New Roman" panose="02020603050405020304" pitchFamily="18" charset="0"/>
                <a:cs typeface="Calibri" panose="020F0502020204030204" pitchFamily="34" charset="0"/>
              </a:rPr>
              <a:t>. </a:t>
            </a:r>
          </a:p>
          <a:p>
            <a:pPr marL="628650" lvl="1" indent="-171450" algn="just">
              <a:spcAft>
                <a:spcPts val="6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When someone is denied the right to make decisions, they are in fact deprived of a critical and fundamental right to live their life as they wish, which includes the right to make mistakes and celebrate successes like everyone else.</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Article 12 clearly states that all people, including people with disabilities, must have the right to make decisions for themselves and to have those decisions respected by others, and that their decisions are to be recognized as valid decisions under the law.</a:t>
            </a:r>
          </a:p>
          <a:p>
            <a:pPr lvl="1" algn="just">
              <a:spcAft>
                <a:spcPts val="600"/>
              </a:spcAft>
            </a:pPr>
            <a:r>
              <a:rPr lang="en-US" dirty="0">
                <a:latin typeface="Calibri" panose="020F0502020204030204" pitchFamily="34" charset="0"/>
                <a:ea typeface="Times New Roman" panose="02020603050405020304" pitchFamily="18" charset="0"/>
                <a:cs typeface="Calibri" panose="020F0502020204030204" pitchFamily="34" charset="0"/>
              </a:rPr>
              <a:t>The right to legal capacity concerns </a:t>
            </a:r>
            <a:r>
              <a:rPr lang="en-US" b="1" u="sng" dirty="0">
                <a:latin typeface="Calibri" panose="020F0502020204030204" pitchFamily="34" charset="0"/>
                <a:ea typeface="Times New Roman" panose="02020603050405020304" pitchFamily="18" charset="0"/>
                <a:cs typeface="Calibri" panose="020F0502020204030204" pitchFamily="34" charset="0"/>
              </a:rPr>
              <a:t>all types of </a:t>
            </a:r>
            <a:r>
              <a:rPr lang="en-US" b="1" u="sng" dirty="0" err="1">
                <a:latin typeface="Calibri" panose="020F0502020204030204" pitchFamily="34" charset="0"/>
                <a:ea typeface="Times New Roman" panose="02020603050405020304" pitchFamily="18" charset="0"/>
                <a:cs typeface="Calibri" panose="020F0502020204030204" pitchFamily="34" charset="0"/>
              </a:rPr>
              <a:t>decison</a:t>
            </a:r>
            <a:endParaRPr lang="en-US" dirty="0">
              <a:latin typeface="Calibri" panose="020F0502020204030204" pitchFamily="34" charset="0"/>
              <a:ea typeface="Times New Roman" panose="02020603050405020304" pitchFamily="18" charset="0"/>
              <a:cs typeface="Calibri" panose="020F0502020204030204" pitchFamily="34" charset="0"/>
            </a:endParaRPr>
          </a:p>
          <a:p>
            <a:pPr marL="171450" lvl="0" indent="-171450" algn="just">
              <a:buFont typeface="Arial" panose="020B0604020202020204" pitchFamily="34" charset="0"/>
              <a:buChar char="•"/>
              <a:defRPr/>
            </a:pPr>
            <a:r>
              <a:rPr lang="en-US" dirty="0">
                <a:latin typeface="Calibri" panose="020F0502020204030204" pitchFamily="34" charset="0"/>
                <a:ea typeface="Times New Roman" panose="02020603050405020304" pitchFamily="18" charset="0"/>
                <a:cs typeface="Calibri" panose="020F0502020204030204" pitchFamily="34" charset="0"/>
              </a:rPr>
              <a:t>Article 12 provides protection for both formal decision-making and informal day-to-day decision-making.</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In the case of formal decisions – e.g. concerning marriage, buying or renting property, signing contracts and treatment choices – decisions for </a:t>
            </a:r>
            <a:r>
              <a:rPr lang="en-GB" dirty="0">
                <a:latin typeface="Calibri" panose="020F0502020204030204" pitchFamily="34" charset="0"/>
                <a:ea typeface="SimSun" panose="02010600030101010101" pitchFamily="2" charset="-122"/>
                <a:cs typeface="Calibri" panose="020F0502020204030204" pitchFamily="34" charset="0"/>
              </a:rPr>
              <a:t>people with psychosocial, intellectual or cognitive disabilities</a:t>
            </a:r>
            <a:r>
              <a:rPr lang="en-US" dirty="0">
                <a:latin typeface="Calibri" panose="020F0502020204030204" pitchFamily="34" charset="0"/>
                <a:ea typeface="Times New Roman" panose="02020603050405020304" pitchFamily="18" charset="0"/>
                <a:cs typeface="Calibri" panose="020F0502020204030204" pitchFamily="34" charset="0"/>
              </a:rPr>
              <a:t> are often made by court-appointed guardians, mental health and other practitioners and families. </a:t>
            </a:r>
          </a:p>
          <a:p>
            <a:pPr marL="171450" indent="-171450" algn="jus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This process has different names in different countries (e.g. guardianship, conservatorship, etc.).</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In the case of informal decision-making, many of the day-to-day decisions that people </a:t>
            </a:r>
            <a:r>
              <a:rPr lang="en-GB" dirty="0">
                <a:latin typeface="Calibri" panose="020F0502020204030204" pitchFamily="34" charset="0"/>
                <a:ea typeface="SimSun" panose="02010600030101010101" pitchFamily="2" charset="-122"/>
                <a:cs typeface="Calibri" panose="020F0502020204030204" pitchFamily="34" charset="0"/>
              </a:rPr>
              <a:t>with psychosocial, intellectual or cognitive disabilities</a:t>
            </a:r>
            <a:r>
              <a:rPr lang="en-GB" dirty="0">
                <a:latin typeface="Calibri" panose="020F0502020204030204" pitchFamily="34" charset="0"/>
                <a:ea typeface="Times New Roman" panose="02020603050405020304" pitchFamily="18" charset="0"/>
                <a:cs typeface="Calibri" panose="020F0502020204030204" pitchFamily="34" charset="0"/>
              </a:rPr>
              <a:t> </a:t>
            </a:r>
            <a:r>
              <a:rPr lang="en-US" dirty="0">
                <a:latin typeface="Calibri" panose="020F0502020204030204" pitchFamily="34" charset="0"/>
                <a:ea typeface="Times New Roman" panose="02020603050405020304" pitchFamily="18" charset="0"/>
                <a:cs typeface="Calibri" panose="020F0502020204030204" pitchFamily="34" charset="0"/>
              </a:rPr>
              <a:t>may face in all aspects of their lives are also often made by others – particularly by families or care partners. </a:t>
            </a:r>
          </a:p>
          <a:p>
            <a:pPr marL="171450" indent="-171450" algn="jus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Examples of these decisions include how to spend money, living arrangements, personal relationships, choosing which clothes to wear, choice of food and daily routines. </a:t>
            </a:r>
          </a:p>
          <a:p>
            <a:pPr marL="628650" lvl="1" indent="-171450" algn="jus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This is particularly the case when people are admitted to mental health and social services.</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pPr>
            <a:endParaRPr lang="en-US" dirty="0">
              <a:latin typeface="Calibri" panose="020F0502020204030204" pitchFamily="34" charset="0"/>
              <a:ea typeface="Times New Roman" panose="02020603050405020304" pitchFamily="18" charset="0"/>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37</a:t>
            </a:fld>
            <a:endParaRPr lang="x-none"/>
          </a:p>
        </p:txBody>
      </p:sp>
    </p:spTree>
    <p:extLst>
      <p:ext uri="{BB962C8B-B14F-4D97-AF65-F5344CB8AC3E}">
        <p14:creationId xmlns:p14="http://schemas.microsoft.com/office/powerpoint/2010/main" val="3649566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1243013"/>
            <a:ext cx="4814888" cy="2709862"/>
          </a:xfrm>
        </p:spPr>
      </p:sp>
      <p:sp>
        <p:nvSpPr>
          <p:cNvPr id="3" name="Notes Placeholder 2"/>
          <p:cNvSpPr>
            <a:spLocks noGrp="1"/>
          </p:cNvSpPr>
          <p:nvPr>
            <p:ph type="body" idx="1"/>
          </p:nvPr>
        </p:nvSpPr>
        <p:spPr>
          <a:xfrm>
            <a:off x="680879" y="4100631"/>
            <a:ext cx="5447030" cy="4597678"/>
          </a:xfrm>
        </p:spPr>
        <p:txBody>
          <a:bodyPr/>
          <a:lstStyle/>
          <a:p>
            <a:pPr algn="just"/>
            <a:r>
              <a:rPr lang="en-US" b="1" dirty="0">
                <a:latin typeface="Calibri" panose="020F0502020204030204" pitchFamily="34" charset="0"/>
                <a:ea typeface="Times New Roman" panose="02020603050405020304" pitchFamily="18" charset="0"/>
                <a:cs typeface="Calibri" panose="020F0502020204030204" pitchFamily="34" charset="0"/>
              </a:rPr>
              <a:t>Formal and informal decision-making (3)</a:t>
            </a:r>
          </a:p>
          <a:p>
            <a:pPr marL="171450" indent="-171450" algn="just">
              <a:buFont typeface="Arial" panose="020B0604020202020204" pitchFamily="34" charset="0"/>
              <a:buChar char="•"/>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Women with disabilities may face multiple discriminations and be more at risk of being subjected to denial of the right to legal capacity. </a:t>
            </a:r>
          </a:p>
          <a:p>
            <a:pPr marL="171450" indent="-171450" algn="jus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in some countries they may be prevented from making decisions about their sexual and reproductive rights, which results in further human rights violations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United Nations Human Rights Council (UNHCR), 2018 #417"/>
              </a:rPr>
              <a:t>4</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4" action="ppaction://hlinkfile" tooltip="United Nations Human Rights Council (UNHCR), 2017 #418"/>
              </a:rPr>
              <a:t>5</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38</a:t>
            </a:fld>
            <a:endParaRPr lang="x-none"/>
          </a:p>
        </p:txBody>
      </p:sp>
    </p:spTree>
    <p:extLst>
      <p:ext uri="{BB962C8B-B14F-4D97-AF65-F5344CB8AC3E}">
        <p14:creationId xmlns:p14="http://schemas.microsoft.com/office/powerpoint/2010/main" val="36868371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i="1" dirty="0"/>
              <a:t>Exercise 1.2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Read with participants the two examples below:</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João:</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i="1" dirty="0">
                <a:latin typeface="Calibri" panose="020F0502020204030204" pitchFamily="34" charset="0"/>
                <a:ea typeface="SimSun" panose="02010600030101010101" pitchFamily="2" charset="-122"/>
                <a:cs typeface="Calibri" panose="020F0502020204030204" pitchFamily="34" charset="0"/>
              </a:rPr>
              <a:t>João was diagnosed with schizoaffective disorder and was told that he has anosognosia which, the staff of the service explained, means “lack of insight” or “lack of awareness”. He is told the reason he thinks he does not need medication is because he does not know how truly ill he is and the belief that he does not need medication is just a symptom of the illness. He is told that if he refuses to take the medication they will need to re-evaluate his ability to make other important decisions in life, like returning to work.</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Rania: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buFont typeface="Arial" panose="020B0604020202020204" pitchFamily="34" charset="0"/>
              <a:buChar char="•"/>
            </a:pPr>
            <a:r>
              <a:rPr lang="en-GB" i="1" dirty="0">
                <a:latin typeface="Calibri" panose="020F0502020204030204" pitchFamily="34" charset="0"/>
                <a:ea typeface="SimSun" panose="02010600030101010101" pitchFamily="2" charset="-122"/>
                <a:cs typeface="Arial" panose="020B0604020202020204" pitchFamily="34" charset="0"/>
              </a:rPr>
              <a:t>Rania has an intellectual disability. She works at the local library four days a week. Thanks to this job, she is able to save some money. She would like to go on holiday to visit her cousin in the south and use this money to buy a train ticket. However, her father is her legal guardian, and he thinks that it is it is unsafe for Rania to travel, so he does not allow her to go out to buy a train </a:t>
            </a:r>
            <a:r>
              <a:rPr lang="en-GB" i="1" dirty="0" err="1">
                <a:latin typeface="Calibri" panose="020F0502020204030204" pitchFamily="34" charset="0"/>
                <a:ea typeface="SimSun" panose="02010600030101010101" pitchFamily="2" charset="-122"/>
                <a:cs typeface="Arial" panose="020B0604020202020204" pitchFamily="34" charset="0"/>
              </a:rPr>
              <a:t>ticket</a:t>
            </a:r>
            <a:r>
              <a:rPr lang="en-GB" b="1" i="1" dirty="0" err="1"/>
              <a:t>e</a:t>
            </a:r>
            <a:r>
              <a:rPr lang="en-GB" b="1" i="1" dirty="0"/>
              <a:t> 1.2: Examples of denial of the right to legal capacity (20 min.)</a:t>
            </a:r>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39</a:t>
            </a:fld>
            <a:endParaRPr lang="x-none"/>
          </a:p>
        </p:txBody>
      </p:sp>
    </p:spTree>
    <p:extLst>
      <p:ext uri="{BB962C8B-B14F-4D97-AF65-F5344CB8AC3E}">
        <p14:creationId xmlns:p14="http://schemas.microsoft.com/office/powerpoint/2010/main" val="223533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398463"/>
            <a:ext cx="5230812" cy="2943225"/>
          </a:xfrm>
        </p:spPr>
      </p:sp>
      <p:sp>
        <p:nvSpPr>
          <p:cNvPr id="3" name="Notes Placeholder 2"/>
          <p:cNvSpPr>
            <a:spLocks noGrp="1"/>
          </p:cNvSpPr>
          <p:nvPr>
            <p:ph type="body" idx="1"/>
          </p:nvPr>
        </p:nvSpPr>
        <p:spPr>
          <a:xfrm>
            <a:off x="462455" y="3340911"/>
            <a:ext cx="6085490" cy="6381158"/>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For each example, ask participants:</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What are the reasons why the person is denied the right to make decisions in this example?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Do you think that these reasons are valid?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Why?</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Give participants the opportunity to discuss the examples above.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40</a:t>
            </a:fld>
            <a:endParaRPr lang="x-none"/>
          </a:p>
        </p:txBody>
      </p:sp>
    </p:spTree>
    <p:extLst>
      <p:ext uri="{BB962C8B-B14F-4D97-AF65-F5344CB8AC3E}">
        <p14:creationId xmlns:p14="http://schemas.microsoft.com/office/powerpoint/2010/main" val="3775090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Presentation: Settings where the right to legal capacity is denied (10 min.)</a:t>
            </a:r>
          </a:p>
          <a:p>
            <a:pPr algn="just"/>
            <a:endParaRPr lang="en-US" dirty="0">
              <a:latin typeface="Calibri" panose="020F0502020204030204" pitchFamily="34" charset="0"/>
              <a:ea typeface="SimSun" panose="02010600030101010101" pitchFamily="2" charset="-122"/>
              <a:cs typeface="Calibri" panose="020F0502020204030204" pitchFamily="34" charset="0"/>
            </a:endParaRPr>
          </a:p>
          <a:p>
            <a:pPr algn="just"/>
            <a:r>
              <a:rPr lang="en-US" dirty="0">
                <a:latin typeface="Calibri" panose="020F0502020204030204" pitchFamily="34" charset="0"/>
                <a:ea typeface="SimSun" panose="02010600030101010101" pitchFamily="2" charset="-122"/>
                <a:cs typeface="Calibri" panose="020F0502020204030204" pitchFamily="34" charset="0"/>
              </a:rPr>
              <a:t>The denial of the right to legal capacity happens: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US"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communities (e.g. in school, workplaces, at the bank, etc.)</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At home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mental health and social services (both inpatient and outpatient)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other places where people are detained (e.g. institutions, forensic services, police cells or prison).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41</a:t>
            </a:fld>
            <a:endParaRPr lang="x-none"/>
          </a:p>
        </p:txBody>
      </p:sp>
    </p:spTree>
    <p:extLst>
      <p:ext uri="{BB962C8B-B14F-4D97-AF65-F5344CB8AC3E}">
        <p14:creationId xmlns:p14="http://schemas.microsoft.com/office/powerpoint/2010/main" val="20993627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GB" b="1" dirty="0"/>
              <a:t>At home</a:t>
            </a:r>
            <a:r>
              <a:rPr lang="en-GB" dirty="0"/>
              <a:t>, people are in some cases denied the right to make decisions about their own lives and daily activities. </a:t>
            </a:r>
          </a:p>
          <a:p>
            <a:pPr marL="171450" indent="-171450">
              <a:spcAft>
                <a:spcPts val="600"/>
              </a:spcAft>
              <a:buFont typeface="Arial" panose="020B0604020202020204" pitchFamily="34" charset="0"/>
              <a:buChar char="•"/>
            </a:pPr>
            <a:r>
              <a:rPr lang="en-GB" dirty="0"/>
              <a:t>Family members may make all these decisions for them. </a:t>
            </a:r>
          </a:p>
          <a:p>
            <a:pPr marL="171450" indent="-171450">
              <a:spcAft>
                <a:spcPts val="600"/>
              </a:spcAft>
              <a:buFont typeface="Arial" panose="020B0604020202020204" pitchFamily="34" charset="0"/>
              <a:buChar char="•"/>
            </a:pPr>
            <a:r>
              <a:rPr lang="en-GB" dirty="0"/>
              <a:t>This is sometimes a consequence of their desire to (over)protect their relatives from potential harm and from communities which are not yet inclusive. </a:t>
            </a:r>
          </a:p>
          <a:p>
            <a:pPr marL="171450" indent="-171450">
              <a:buFont typeface="Arial" panose="020B0604020202020204" pitchFamily="34" charset="0"/>
              <a:buChar char="•"/>
            </a:pPr>
            <a:r>
              <a:rPr lang="en-GB" dirty="0"/>
              <a:t>Often, families fear that their relative will fail, be abused, get hurt or be taken advantage of. </a:t>
            </a:r>
            <a:endParaRPr lang="x-none" dirty="0"/>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42</a:t>
            </a:fld>
            <a:endParaRPr lang="x-none"/>
          </a:p>
        </p:txBody>
      </p:sp>
    </p:spTree>
    <p:extLst>
      <p:ext uri="{BB962C8B-B14F-4D97-AF65-F5344CB8AC3E}">
        <p14:creationId xmlns:p14="http://schemas.microsoft.com/office/powerpoint/2010/main" val="38358605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1243013"/>
            <a:ext cx="5291138" cy="2976562"/>
          </a:xfrm>
        </p:spPr>
      </p:sp>
      <p:sp>
        <p:nvSpPr>
          <p:cNvPr id="3" name="Notes Placeholder 2"/>
          <p:cNvSpPr>
            <a:spLocks noGrp="1"/>
          </p:cNvSpPr>
          <p:nvPr>
            <p:ph type="body" idx="1"/>
          </p:nvPr>
        </p:nvSpPr>
        <p:spPr>
          <a:xfrm>
            <a:off x="352426" y="4333875"/>
            <a:ext cx="6296024" cy="4952999"/>
          </a:xfrm>
        </p:spPr>
        <p:txBody>
          <a:bodyPr/>
          <a:lstStyle/>
          <a:p>
            <a:r>
              <a:rPr lang="en-GB" dirty="0"/>
              <a:t>This denial of legal capacity also occurs very often in </a:t>
            </a:r>
            <a:r>
              <a:rPr lang="en-GB" b="1" dirty="0"/>
              <a:t>mental health and social services</a:t>
            </a:r>
            <a:r>
              <a:rPr lang="en-GB" dirty="0"/>
              <a:t>. In some services, the right to legal capacity is systematically violated.</a:t>
            </a:r>
            <a:endParaRPr lang="x-none" dirty="0"/>
          </a:p>
          <a:p>
            <a:r>
              <a:rPr lang="en-GB" dirty="0"/>
              <a:t> </a:t>
            </a:r>
            <a:endParaRPr lang="x-none" dirty="0"/>
          </a:p>
          <a:p>
            <a:pPr marL="171450" lvl="0" indent="-171450">
              <a:spcAft>
                <a:spcPts val="600"/>
              </a:spcAft>
              <a:buFont typeface="Arial" panose="020B0604020202020204" pitchFamily="34" charset="0"/>
              <a:buChar char="•"/>
            </a:pPr>
            <a:r>
              <a:rPr lang="en-US" dirty="0"/>
              <a:t>This is particularly true when people are involuntarily detained and treated because staff have (legal) authority to make decisions for them.</a:t>
            </a:r>
            <a:endParaRPr lang="x-none" dirty="0"/>
          </a:p>
          <a:p>
            <a:pPr marL="171450" lvl="0" indent="-171450">
              <a:spcAft>
                <a:spcPts val="600"/>
              </a:spcAft>
              <a:buFont typeface="Arial" panose="020B0604020202020204" pitchFamily="34" charset="0"/>
              <a:buChar char="•"/>
            </a:pPr>
            <a:r>
              <a:rPr lang="en-US" dirty="0"/>
              <a:t>Involuntary admission to mental health services denies people the right to exercise free and informed consent to health care and therefore denies them the right to legal capacity.</a:t>
            </a:r>
            <a:endParaRPr lang="x-none" dirty="0"/>
          </a:p>
          <a:p>
            <a:pPr marL="171450" lvl="0" indent="-171450">
              <a:spcAft>
                <a:spcPts val="600"/>
              </a:spcAft>
              <a:buFont typeface="Arial" panose="020B0604020202020204" pitchFamily="34" charset="0"/>
              <a:buChar char="•"/>
            </a:pPr>
            <a:r>
              <a:rPr lang="en-US" dirty="0"/>
              <a:t>Legal capacity is also denied to people who are not involuntarily admitted and treated because even in these cases staff assume that people who are using the service cannot make decisions for themselves and that mental health and other practitioners are in a better position to decide.</a:t>
            </a:r>
            <a:endParaRPr lang="x-none" dirty="0"/>
          </a:p>
          <a:p>
            <a:pPr marL="171450" lvl="0" indent="-171450">
              <a:spcAft>
                <a:spcPts val="600"/>
              </a:spcAft>
              <a:buFont typeface="Arial" panose="020B0604020202020204" pitchFamily="34" charset="0"/>
              <a:buChar char="•"/>
            </a:pPr>
            <a:r>
              <a:rPr lang="en-US" dirty="0"/>
              <a:t>The simple threat of involuntary admission and treatment may result in the acceptance of unwanted treatment by some people.</a:t>
            </a:r>
            <a:endParaRPr lang="x-none" dirty="0"/>
          </a:p>
          <a:p>
            <a:pPr marL="171450" lvl="0" indent="-171450">
              <a:buFont typeface="Arial" panose="020B0604020202020204" pitchFamily="34" charset="0"/>
              <a:buChar char="•"/>
            </a:pPr>
            <a:r>
              <a:rPr lang="en-US" dirty="0"/>
              <a:t>Staff often also make decisions for people using the service because they think it is quicker, more convenient and less time-consuming. </a:t>
            </a:r>
          </a:p>
          <a:p>
            <a:pPr marL="171450" lvl="0" indent="-171450">
              <a:buFont typeface="Arial" panose="020B0604020202020204" pitchFamily="34" charset="0"/>
              <a:buChar char="•"/>
            </a:pPr>
            <a:endParaRPr lang="en-US" dirty="0"/>
          </a:p>
          <a:p>
            <a:pPr marL="171450" indent="-171450" algn="just">
              <a:spcAft>
                <a:spcPts val="600"/>
              </a:spcAf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The result is that decision-making power (e.g. about their treatment, about what medicines they wish to take or not take, about whether or how long they feel they need to stay in the service etc.) is taken away from people without talking or listening to them.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The more the service is institutional in its nature, the more it deprives people of their right to make decisions. </a:t>
            </a:r>
          </a:p>
          <a:p>
            <a:pPr marL="171450" indent="-171450" algn="just">
              <a:spcAft>
                <a:spcPts val="600"/>
              </a:spcAft>
              <a:buFont typeface="Wingdings" panose="05000000000000000000" pitchFamily="2" charset="2"/>
              <a:buChar char="Ø"/>
            </a:pPr>
            <a:r>
              <a:rPr lang="en-GB" dirty="0">
                <a:latin typeface="Calibri" panose="020F0502020204030204" pitchFamily="34" charset="0"/>
                <a:ea typeface="SimSun" panose="02010600030101010101" pitchFamily="2" charset="-122"/>
                <a:cs typeface="Calibri" panose="020F0502020204030204" pitchFamily="34" charset="0"/>
              </a:rPr>
              <a:t>Thus mental health services may foster dependency and increase isolation and risk of exploitation.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lvl="0" indent="-171450">
              <a:buFont typeface="Arial" panose="020B0604020202020204" pitchFamily="34" charset="0"/>
              <a:buChar char="•"/>
            </a:pPr>
            <a:endParaRPr lang="x-none" dirty="0"/>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43</a:t>
            </a:fld>
            <a:endParaRPr lang="x-none"/>
          </a:p>
        </p:txBody>
      </p:sp>
    </p:spTree>
    <p:extLst>
      <p:ext uri="{BB962C8B-B14F-4D97-AF65-F5344CB8AC3E}">
        <p14:creationId xmlns:p14="http://schemas.microsoft.com/office/powerpoint/2010/main" val="32816505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people may face denial of their right to legal capacity on a day-to-day basis … </a:t>
            </a:r>
            <a:r>
              <a:rPr lang="en-GB" b="1" u="sng" dirty="0">
                <a:latin typeface="Calibri" panose="020F0502020204030204" pitchFamily="34" charset="0"/>
                <a:ea typeface="SimSun" panose="02010600030101010101" pitchFamily="2" charset="-122"/>
                <a:cs typeface="Calibri" panose="020F0502020204030204" pitchFamily="34" charset="0"/>
              </a:rPr>
              <a:t>in their community </a:t>
            </a:r>
          </a:p>
          <a:p>
            <a:pPr marL="628650" lvl="1"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(e.g. bank staff may refuse them access to their money without a guardian/family member present…</a:t>
            </a:r>
          </a:p>
          <a:p>
            <a:pPr marL="628650" lvl="1"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social services may refuse to provide them with the paperwork they need to access support).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44</a:t>
            </a:fld>
            <a:endParaRPr lang="x-none"/>
          </a:p>
        </p:txBody>
      </p:sp>
    </p:spTree>
    <p:extLst>
      <p:ext uri="{BB962C8B-B14F-4D97-AF65-F5344CB8AC3E}">
        <p14:creationId xmlns:p14="http://schemas.microsoft.com/office/powerpoint/2010/main" val="4703112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5725" y="931863"/>
            <a:ext cx="1557338" cy="876300"/>
          </a:xfrm>
        </p:spPr>
      </p:sp>
      <p:sp>
        <p:nvSpPr>
          <p:cNvPr id="3" name="Notes Placeholder 2"/>
          <p:cNvSpPr>
            <a:spLocks noGrp="1"/>
          </p:cNvSpPr>
          <p:nvPr>
            <p:ph type="body" idx="1"/>
          </p:nvPr>
        </p:nvSpPr>
        <p:spPr>
          <a:xfrm>
            <a:off x="680879" y="2149726"/>
            <a:ext cx="5447030" cy="6548584"/>
          </a:xfrm>
        </p:spPr>
        <p:txBody>
          <a:bodyPr/>
          <a:lstStyle/>
          <a:p>
            <a:pPr>
              <a:spcAft>
                <a:spcPts val="600"/>
              </a:spcAft>
            </a:pPr>
            <a:r>
              <a:rPr lang="en-GB" b="1" i="1" dirty="0"/>
              <a:t>Exercise 1.3: Everyday examples of decision-making (25 min.)</a:t>
            </a: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Provide the participants with copies of the table below (Annex 5). Please note that the examples in italics below are just some ideas; the participants should try and come up with their own examples. You can also draw the table on the flipchart.</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Invite the participants to provide concrete examples of decisions made for people with psychosocial, intellectual or cognitive disabilities in mental health and social services or at home. Then ask them who currently decides and why. </a:t>
            </a:r>
          </a:p>
          <a:p>
            <a:pPr algn="just">
              <a:spcAft>
                <a:spcPts val="600"/>
              </a:spcAft>
            </a:pP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45</a:t>
            </a:fld>
            <a:endParaRPr lang="x-none"/>
          </a:p>
        </p:txBody>
      </p:sp>
      <p:graphicFrame>
        <p:nvGraphicFramePr>
          <p:cNvPr id="7" name="Object 6">
            <a:extLst>
              <a:ext uri="{FF2B5EF4-FFF2-40B4-BE49-F238E27FC236}">
                <a16:creationId xmlns:a16="http://schemas.microsoft.com/office/drawing/2014/main" id="{2630B266-C4E9-4A28-9C5A-515A6AD34D13}"/>
              </a:ext>
            </a:extLst>
          </p:cNvPr>
          <p:cNvGraphicFramePr>
            <a:graphicFrameLocks noChangeAspect="1"/>
          </p:cNvGraphicFramePr>
          <p:nvPr>
            <p:extLst>
              <p:ext uri="{D42A27DB-BD31-4B8C-83A1-F6EECF244321}">
                <p14:modId xmlns:p14="http://schemas.microsoft.com/office/powerpoint/2010/main" val="3743334502"/>
              </p:ext>
            </p:extLst>
          </p:nvPr>
        </p:nvGraphicFramePr>
        <p:xfrm>
          <a:off x="668191" y="3856243"/>
          <a:ext cx="5472406" cy="5835296"/>
        </p:xfrm>
        <a:graphic>
          <a:graphicData uri="http://schemas.openxmlformats.org/presentationml/2006/ole">
            <mc:AlternateContent xmlns:mc="http://schemas.openxmlformats.org/markup-compatibility/2006">
              <mc:Choice xmlns:v="urn:schemas-microsoft-com:vml" Requires="v">
                <p:oleObj name="Document" r:id="rId3" imgW="5737207" imgH="5646621" progId="Word.Document.12">
                  <p:embed/>
                </p:oleObj>
              </mc:Choice>
              <mc:Fallback>
                <p:oleObj name="Document" r:id="rId3" imgW="5737207" imgH="5646621" progId="Word.Document.12">
                  <p:embed/>
                  <p:pic>
                    <p:nvPicPr>
                      <p:cNvPr id="0" name=""/>
                      <p:cNvPicPr/>
                      <p:nvPr/>
                    </p:nvPicPr>
                    <p:blipFill>
                      <a:blip r:embed="rId4"/>
                      <a:stretch>
                        <a:fillRect/>
                      </a:stretch>
                    </p:blipFill>
                    <p:spPr>
                      <a:xfrm>
                        <a:off x="668191" y="3856243"/>
                        <a:ext cx="5472406" cy="5835296"/>
                      </a:xfrm>
                      <a:prstGeom prst="rect">
                        <a:avLst/>
                      </a:prstGeom>
                    </p:spPr>
                  </p:pic>
                </p:oleObj>
              </mc:Fallback>
            </mc:AlternateContent>
          </a:graphicData>
        </a:graphic>
      </p:graphicFrame>
    </p:spTree>
    <p:extLst>
      <p:ext uri="{BB962C8B-B14F-4D97-AF65-F5344CB8AC3E}">
        <p14:creationId xmlns:p14="http://schemas.microsoft.com/office/powerpoint/2010/main" val="4257540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After completing the table, ask participants the following questions:</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Do you think that people are encouraged or discouraged to make their own decisions and choices?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what ways do these arrangements help/hinder recovery?</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Looking at examples from the table: what changes could be made so that people are able to make their own decisions and choices?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46</a:t>
            </a:fld>
            <a:endParaRPr lang="x-none"/>
          </a:p>
        </p:txBody>
      </p:sp>
    </p:spTree>
    <p:extLst>
      <p:ext uri="{BB962C8B-B14F-4D97-AF65-F5344CB8AC3E}">
        <p14:creationId xmlns:p14="http://schemas.microsoft.com/office/powerpoint/2010/main" val="3618809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4013648"/>
          </a:xfrm>
        </p:spPr>
        <p:txBody>
          <a:bodyPr/>
          <a:lstStyle/>
          <a:p>
            <a:pPr algn="just">
              <a:spcAft>
                <a:spcPts val="600"/>
              </a:spcAft>
            </a:pPr>
            <a:r>
              <a:rPr lang="en-GB" b="1" i="1" dirty="0">
                <a:solidFill>
                  <a:srgbClr val="000000"/>
                </a:solidFill>
                <a:latin typeface="Calibri" panose="020F0502020204030204" pitchFamily="34" charset="0"/>
                <a:ea typeface="SimSun" panose="02010600030101010101" pitchFamily="2" charset="-122"/>
                <a:cs typeface="Calibri" panose="020F0502020204030204" pitchFamily="34" charset="0"/>
              </a:rPr>
              <a:t>Presentation: The consequences of denying the right to legal capacity (15 min.)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this point, ask participants the following questions:</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are the harmful consequences of the deprivation or restriction of the right to legal capacity on people’s lives?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 would you feel if you were deprived of your right to legal capacity? </a:t>
            </a: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For people who have experienced this, how did it make you feel when you were deprived of your right to legal capacity?</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Potential answers from participants may include: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decreases self-esteem.</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can have a negative impact on people’s mental health.</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furthers social exclusion and discrimination.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prevents people from participating fully in society.</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prevents people from taking control and responsibility for their lives.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prevents people from learning from their mistakes.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creates a potential for violence, abuse and coercive practices (e.g. forced treatment, involuntary admission etc.) to occur.</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prevents people from defending themselves against acts of violence, abuse and exploitation.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47</a:t>
            </a:fld>
            <a:endParaRPr lang="x-none"/>
          </a:p>
        </p:txBody>
      </p:sp>
    </p:spTree>
    <p:extLst>
      <p:ext uri="{BB962C8B-B14F-4D97-AF65-F5344CB8AC3E}">
        <p14:creationId xmlns:p14="http://schemas.microsoft.com/office/powerpoint/2010/main" val="3215432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After the discussion, highlight the following:</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right to legal capacity is fundamental to human personhood and freedom, dignity and autonomy (i.e. the ability to take charge of and to control one’s own life).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Any system that denies a group of people the right to legal capacity undermines people’s places in the community and society.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negative effects of not allowing people to make major life decisions are very significant…..</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….but it can be similarly harmful to consistently deny people the opportunity to make the small daily decisions which in effect shape their identity and world.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In many cases, the small decisions people make in life – such as what drink to buy, what shirt to wear or what to eat, make up an individual’s personality and contribute to their role and identity in society.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Consistently taking away people’s right to make decisions – both big and small – can be profoundly disempowering and can foster helplessness, dependence and nonparticipation.</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48</a:t>
            </a:fld>
            <a:endParaRPr lang="x-none"/>
          </a:p>
        </p:txBody>
      </p:sp>
    </p:spTree>
    <p:extLst>
      <p:ext uri="{BB962C8B-B14F-4D97-AF65-F5344CB8AC3E}">
        <p14:creationId xmlns:p14="http://schemas.microsoft.com/office/powerpoint/2010/main" val="25998166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Without the right to make decisions, people have very little or no control over their lives and are at higher risk of experiencing abuse and exploitation.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Furthermore, making decisions helps people to take responsibility for their lives and to address barriers to their well-being.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Making decisions enables them to become less dependent on others, which in turns means that they are more able to develop positive and equal relationships with others.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summary, making one’s own decisions is very important because:</a:t>
            </a:r>
            <a:endParaRPr lang="x-none" dirty="0">
              <a:latin typeface="Calibri" panose="020F0502020204030204" pitchFamily="34" charset="0"/>
              <a:ea typeface="SimSun" panose="02010600030101010101" pitchFamily="2" charset="-122"/>
              <a:cs typeface="Calibri" panose="020F0502020204030204" pitchFamily="34" charset="0"/>
            </a:endParaRPr>
          </a:p>
          <a:p>
            <a:pPr marL="742950" marR="0" lvl="0" indent="-342900">
              <a:spcBef>
                <a:spcPts val="0"/>
              </a:spcBef>
              <a:spcAft>
                <a:spcPts val="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shows that we are equal to other members of our community.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helps us develop relationships with others as equals.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allows us to be responsible members of our community.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Clr>
                <a:srgbClr val="000000"/>
              </a:buClr>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allows us to defend ourselves against violence, exploitation and abuse.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49</a:t>
            </a:fld>
            <a:endParaRPr lang="x-none"/>
          </a:p>
        </p:txBody>
      </p:sp>
    </p:spTree>
    <p:extLst>
      <p:ext uri="{BB962C8B-B14F-4D97-AF65-F5344CB8AC3E}">
        <p14:creationId xmlns:p14="http://schemas.microsoft.com/office/powerpoint/2010/main" val="1714341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090" y="3608763"/>
            <a:ext cx="5836323" cy="6113306"/>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5938" y="366713"/>
            <a:ext cx="3235325" cy="1820862"/>
          </a:xfrm>
        </p:spPr>
      </p:sp>
      <p:sp>
        <p:nvSpPr>
          <p:cNvPr id="3" name="Notes Placeholder 2"/>
          <p:cNvSpPr>
            <a:spLocks noGrp="1"/>
          </p:cNvSpPr>
          <p:nvPr>
            <p:ph type="body" idx="1"/>
          </p:nvPr>
        </p:nvSpPr>
        <p:spPr>
          <a:xfrm>
            <a:off x="375153" y="2307583"/>
            <a:ext cx="5925439" cy="6272746"/>
          </a:xfrm>
        </p:spPr>
        <p:txBody>
          <a:bodyPr/>
          <a:lstStyle/>
          <a:p>
            <a:r>
              <a:rPr lang="en-GB" b="1" i="1" dirty="0">
                <a:latin typeface="Calibri" panose="020F0502020204030204" pitchFamily="34" charset="0"/>
                <a:ea typeface="SimSun" panose="02010600030101010101" pitchFamily="2" charset="-122"/>
                <a:cs typeface="Arial" panose="020B0604020202020204" pitchFamily="34" charset="0"/>
              </a:rPr>
              <a:t>Exercise 1.4: Decision-making as a means for empowerment (50 min.)</a:t>
            </a: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the group to read Rory Doody’s personal account of his experience of decision-making </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hlinkClick r:id="rId3" action="ppaction://hlinkfile" tooltip="Amnesty International Ireland, 2013 #127">
                  <a:extLst>
                    <a:ext uri="{A12FA001-AC4F-418D-AE19-62706E023703}">
                      <ahyp:hlinkClr xmlns:ahyp="http://schemas.microsoft.com/office/drawing/2018/hyperlinkcolor" val="tx"/>
                    </a:ext>
                  </a:extLst>
                </a:hlinkClick>
              </a:rPr>
              <a:t>6</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rPr>
              <a:t>)</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Provide the group with copies of Annex 6 and give them sufficient time to read the text.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“Eventually, I met a peer. I met somebody after coming out of the hospital, I met somebody in the community and we became great friends and eventually this man asked me “What are you going to do?” and it totally took me aback. I said “What do you mean? I’m going to take my tablets, I’m going to go to the outpatients’ department and … I’m better” and he said “No, no, no, what are you going to do?”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What that did for me was, although I did not know this at the time, that was the start of a journey of empowerment, and it was the start for me of taking responsibility for my own life. I really and truly had handed over my life and my will to the institution of doctors, psychiatrists, psychologists, occupational therapists and nurses and I did it willingly. There were many times that I begged to be put into hospital. I was so afraid of where I was in my life.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When I was asked that question – “What are you going to do?” – it took me aback in a big way. As I said, it was the beginning of a journey, a very slow and painful journey that brought me to the realization that there were things that I could do in my life and that there were choices that I could make that would have an impact on my life, that I didn’t have to leave it up to others.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One of those choices – one of the consequences of those choices – I presented to my doctor one day. At this stage I had gotten married and I didn’t exactly get the reception where people threw their arms around me and congratulated me for getting married but I do remember the day that I told my doctor that my wife was pregnant and the poor man his eyes</a:t>
            </a:r>
            <a:r>
              <a:rPr lang="en-GB" dirty="0">
                <a:solidFill>
                  <a:srgbClr val="C00000"/>
                </a:solidFill>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fell to the floor. They fell to the floor and he just couldn’t work with it like, he just couldn’t accept it. I know he is a nice man and he is caring but all those good things, he didn’t want it for me; he didn’t think it was right that I would be able to handle it and do well with it. He is not my doctor anymore and I have four kids now. Maybe I should have come back to him!”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Mr Rory Doody, Area Lead for Mental Health Engagement, Cork Kerry Community Healthcare</a:t>
            </a:r>
            <a:endParaRPr lang="x-none" b="1" dirty="0">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50</a:t>
            </a:fld>
            <a:endParaRPr lang="x-none"/>
          </a:p>
        </p:txBody>
      </p:sp>
    </p:spTree>
    <p:extLst>
      <p:ext uri="{BB962C8B-B14F-4D97-AF65-F5344CB8AC3E}">
        <p14:creationId xmlns:p14="http://schemas.microsoft.com/office/powerpoint/2010/main" val="16941342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0863" y="461963"/>
            <a:ext cx="3168650" cy="1782762"/>
          </a:xfrm>
        </p:spPr>
      </p:sp>
      <p:sp>
        <p:nvSpPr>
          <p:cNvPr id="3" name="Notes Placeholder 2"/>
          <p:cNvSpPr>
            <a:spLocks noGrp="1"/>
          </p:cNvSpPr>
          <p:nvPr>
            <p:ph type="body" idx="1"/>
          </p:nvPr>
        </p:nvSpPr>
        <p:spPr>
          <a:xfrm>
            <a:off x="451122" y="2450927"/>
            <a:ext cx="5906544" cy="6580340"/>
          </a:xfrm>
        </p:spPr>
        <p:txBody>
          <a:bodyPr/>
          <a:lstStyle/>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Provide the participants with the opportunity to comment on this text. Ask the participants to make a list of key words or sentences relating to Rory Doody’s life before and after he was asked what he was going to do.</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Key words or sentences relating to his life before his encounter with a peer include: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I’m going to take my tablets.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I’m going to go to the outpatients’ department.</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 really and truly had handed over my life and my will.</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 was so afraid of where I was in my life.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Key words or sentences relating to his life after his encounter with a peer include: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community.</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Empowerment.</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Taking responsibility for my own life.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We became great friends.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beginning of a journey.</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were things that I could do in my life.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They were choices that I could make that would impact my life.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 had gotten married.</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 have four kids now.</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the participants: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What impact did supported decision-making have on Rory Doody?</a:t>
            </a:r>
            <a:endParaRPr lang="x-none" b="1"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Possible responses may include: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 takes charge of his life and his treatment, and he feels empowered and more confident.</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 develops and maintains relationships (he makes a great friend).</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Positive changes happen in his family life (he gets married and has children).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 is able to live his life in a way that is meaningful for him.</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You can also show participants Rory Doody’s full speech:</a:t>
            </a:r>
          </a:p>
          <a:p>
            <a:pPr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Amnesty International Ireland. Rory Doody on his experience of Ireland's capacity legislation and mental health services, (35:36). Accessed 9 April 2019. https://</a:t>
            </a:r>
            <a:r>
              <a:rPr lang="en-GB" dirty="0" err="1">
                <a:solidFill>
                  <a:srgbClr val="4F81BD"/>
                </a:solidFill>
                <a:latin typeface="Calibri" panose="020F0502020204030204" pitchFamily="34" charset="0"/>
                <a:ea typeface="SimSun" panose="02010600030101010101" pitchFamily="2" charset="-122"/>
                <a:cs typeface="Calibri" panose="020F0502020204030204" pitchFamily="34" charset="0"/>
              </a:rPr>
              <a:t>youtu.be</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/63vK2F1ok7k  </a:t>
            </a:r>
          </a:p>
          <a:p>
            <a:pPr algn="just">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algn="just"/>
            <a:r>
              <a:rPr lang="en-GB" b="1"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51</a:t>
            </a:fld>
            <a:endParaRPr lang="x-none"/>
          </a:p>
        </p:txBody>
      </p:sp>
    </p:spTree>
    <p:extLst>
      <p:ext uri="{BB962C8B-B14F-4D97-AF65-F5344CB8AC3E}">
        <p14:creationId xmlns:p14="http://schemas.microsoft.com/office/powerpoint/2010/main" val="35431487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9813" y="1243013"/>
            <a:ext cx="5348287" cy="3008312"/>
          </a:xfrm>
        </p:spPr>
      </p:sp>
      <p:sp>
        <p:nvSpPr>
          <p:cNvPr id="3" name="Notes Placeholder 2"/>
          <p:cNvSpPr>
            <a:spLocks noGrp="1"/>
          </p:cNvSpPr>
          <p:nvPr>
            <p:ph type="body" idx="1"/>
          </p:nvPr>
        </p:nvSpPr>
        <p:spPr>
          <a:xfrm>
            <a:off x="557054" y="4562475"/>
            <a:ext cx="5831046" cy="5040710"/>
          </a:xfrm>
        </p:spPr>
        <p:txBody>
          <a:bodyPr/>
          <a:lstStyle/>
          <a:p>
            <a:pPr algn="just"/>
            <a:r>
              <a:rPr lang="en-GB" b="1" i="1" dirty="0">
                <a:latin typeface="Calibri" panose="020F0502020204030204" pitchFamily="34" charset="0"/>
                <a:ea typeface="SimSun" panose="02010600030101010101" pitchFamily="2" charset="-122"/>
                <a:cs typeface="Calibri" panose="020F0502020204030204" pitchFamily="34" charset="0"/>
              </a:rPr>
              <a:t>Presentation: The benefits of making decisions (5 min.)</a:t>
            </a:r>
          </a:p>
          <a:p>
            <a:pPr algn="just"/>
            <a:endParaRPr lang="en-GB" b="1" i="1"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presentation briefly outlines the benefits of supported decision-making. These include: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summary, the benefits of making one’s own decisions are as follows:</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Improvement of decision-making skills.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Increased, self-esteem, self-confidence and autonomy.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Personal empowerment.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Personal development as human beings and citizens.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Widening of people’s networks.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supported, respected and valued.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Enhancement of people’s relationships.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Enabling others to view and treat the person with the respect they deserve, thus helping to combat stigma and discrimination.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52</a:t>
            </a:fld>
            <a:endParaRPr lang="x-none"/>
          </a:p>
        </p:txBody>
      </p:sp>
    </p:spTree>
    <p:extLst>
      <p:ext uri="{BB962C8B-B14F-4D97-AF65-F5344CB8AC3E}">
        <p14:creationId xmlns:p14="http://schemas.microsoft.com/office/powerpoint/2010/main" val="40071112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Reflective exercise (5 min.)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This reflective exercise will give participants an opportunity to think further about what has been learned on this topic.</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the participants to think about the following questions: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Has your opinion about the ability of people with psychosocial, intellectual or cognitive disabilities to make decisions changed?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Even if your opinion has not changed, do you think that people nevertheless have a right to make their own decisions?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Are you aware of some practical ways to respect people’s right to legal capacity (i.e. their right to make decisions)?</a:t>
            </a:r>
          </a:p>
          <a:p>
            <a:pPr algn="just">
              <a:spcAft>
                <a:spcPts val="600"/>
              </a:spcAft>
            </a:pPr>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Changing people’s opinions on this topic is not easy. It will take work and time. It requires a paradigm shift from models which, for many decades, have influenced individuals’ attitudes and the approach of mental health and social services. However, it is important to emphasize that, even when someone’s personal opinion has not changed, they still have a responsibility to respect human rights.</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53</a:t>
            </a:fld>
            <a:endParaRPr lang="x-none"/>
          </a:p>
        </p:txBody>
      </p:sp>
    </p:spTree>
    <p:extLst>
      <p:ext uri="{BB962C8B-B14F-4D97-AF65-F5344CB8AC3E}">
        <p14:creationId xmlns:p14="http://schemas.microsoft.com/office/powerpoint/2010/main" val="4644806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 hours and 45 minutes if the short option is chosen. Approximately 5 hours and 50 minutes if the long option is chosen.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54</a:t>
            </a:fld>
            <a:endParaRPr lang="x-none"/>
          </a:p>
        </p:txBody>
      </p:sp>
    </p:spTree>
    <p:extLst>
      <p:ext uri="{BB962C8B-B14F-4D97-AF65-F5344CB8AC3E}">
        <p14:creationId xmlns:p14="http://schemas.microsoft.com/office/powerpoint/2010/main" val="6115136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225425"/>
            <a:ext cx="3613150" cy="2033588"/>
          </a:xfrm>
        </p:spPr>
      </p:sp>
      <p:sp>
        <p:nvSpPr>
          <p:cNvPr id="3" name="Notes Placeholder 2"/>
          <p:cNvSpPr>
            <a:spLocks noGrp="1"/>
          </p:cNvSpPr>
          <p:nvPr>
            <p:ph type="body" idx="1"/>
          </p:nvPr>
        </p:nvSpPr>
        <p:spPr>
          <a:xfrm>
            <a:off x="680879" y="2385822"/>
            <a:ext cx="5447030" cy="6312487"/>
          </a:xfrm>
        </p:spPr>
        <p:txBody>
          <a:bodyPr/>
          <a:lstStyle/>
          <a:p>
            <a:pPr>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2.1: Meaningful support (20 min.)</a:t>
            </a:r>
          </a:p>
          <a:p>
            <a:pPr algn="just">
              <a:spcAft>
                <a:spcPts val="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purpose of this exercise is to engage participants in a general discussion about the meaning of helping and supporting someone. </a:t>
            </a:r>
          </a:p>
          <a:p>
            <a:pPr algn="just">
              <a:spcAft>
                <a:spcPts val="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marL="342900" lvl="0" indent="-342900" algn="just">
              <a:lnSpc>
                <a:spcPct val="115000"/>
              </a:lnSpc>
              <a:spcAft>
                <a:spcPts val="0"/>
              </a:spcAft>
              <a:buFont typeface="+mj-lt"/>
              <a:buAutoNum type="arabicPeriod"/>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You may want to start the exercise by discussing a simple, everyday example that has no major impact on people’s life, such as buying a coffee for someone. </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GB" dirty="0">
              <a:latin typeface="Calibri" panose="020F0502020204030204" pitchFamily="34" charset="0"/>
              <a:ea typeface="SimSun" panose="02010600030101010101" pitchFamily="2" charset="-122"/>
              <a:cs typeface="Arial" panose="020B0604020202020204" pitchFamily="34" charset="0"/>
            </a:endParaRPr>
          </a:p>
          <a:p>
            <a:pPr marL="342900" lvl="0" indent="-342900">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 most cases the person will appreciate the effort and will gratefully accept the coffee. </a:t>
            </a:r>
          </a:p>
          <a:p>
            <a:pPr marL="342900" lvl="0" indent="-342900">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But what if the person does not like coffee and prefers tea or hot chocolate? </a:t>
            </a:r>
          </a:p>
          <a:p>
            <a:pPr marL="342900" lvl="0" indent="-342900">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 a result, the person may feel embarrassed by what was intended to be a positive action. </a:t>
            </a:r>
          </a:p>
          <a:p>
            <a:pPr algn="just">
              <a:spcAft>
                <a:spcPts val="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algn="just">
              <a:spcAft>
                <a:spcPts val="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Generally it is better to make sure beforehand that the person likes coffee. You may have observed what they usually drink or you may ask them directly what their preference is.</a:t>
            </a:r>
          </a:p>
          <a:p>
            <a:pPr algn="just">
              <a:spcAft>
                <a:spcPts val="0"/>
              </a:spcAft>
            </a:pPr>
            <a:r>
              <a:rPr lang="en-GB" dirty="0">
                <a:latin typeface="Calibri" panose="020F0502020204030204" pitchFamily="34" charset="0"/>
                <a:ea typeface="SimSun" panose="02010600030101010101" pitchFamily="2" charset="-122"/>
                <a:cs typeface="Calibri" panose="020F0502020204030204" pitchFamily="34" charset="0"/>
              </a:rPr>
              <a:t> </a:t>
            </a:r>
          </a:p>
          <a:p>
            <a:pPr algn="just">
              <a:spcAft>
                <a:spcPts val="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the following: </a:t>
            </a:r>
            <a:endParaRPr lang="en-GB" dirty="0">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dirty="0">
                <a:latin typeface="Calibri" panose="020F0502020204030204" pitchFamily="34" charset="0"/>
                <a:ea typeface="SimSun" panose="02010600030101010101" pitchFamily="2" charset="-122"/>
                <a:cs typeface="Calibri" panose="020F0502020204030204" pitchFamily="34" charset="0"/>
              </a:rPr>
              <a:t> </a:t>
            </a:r>
          </a:p>
          <a:p>
            <a:pPr algn="just">
              <a:spcAft>
                <a:spcPts val="0"/>
              </a:spcAft>
            </a:pPr>
            <a:r>
              <a:rPr lang="en-GB" dirty="0">
                <a:latin typeface="Calibri" panose="020F0502020204030204" pitchFamily="34" charset="0"/>
                <a:ea typeface="SimSun" panose="02010600030101010101" pitchFamily="2" charset="-122"/>
                <a:cs typeface="Calibri" panose="020F0502020204030204" pitchFamily="34" charset="0"/>
              </a:rPr>
              <a:t>What are some of the simple everyday actions that you may take in trying to be helpful and kind to someone? </a:t>
            </a:r>
          </a:p>
          <a:p>
            <a:pPr algn="just">
              <a:spcAft>
                <a:spcPts val="0"/>
              </a:spcAft>
            </a:pPr>
            <a:r>
              <a:rPr lang="en-GB" dirty="0">
                <a:latin typeface="Calibri" panose="020F0502020204030204" pitchFamily="34" charset="0"/>
                <a:ea typeface="SimSun" panose="02010600030101010101" pitchFamily="2" charset="-122"/>
                <a:cs typeface="Calibri" panose="020F0502020204030204" pitchFamily="34" charset="0"/>
              </a:rPr>
              <a:t> </a:t>
            </a:r>
          </a:p>
          <a:p>
            <a:pPr algn="just">
              <a:spcAft>
                <a:spcPts val="0"/>
              </a:spcAft>
            </a:pPr>
            <a:r>
              <a:rPr lang="en-GB" dirty="0">
                <a:latin typeface="Calibri" panose="020F0502020204030204" pitchFamily="34" charset="0"/>
                <a:ea typeface="SimSun" panose="02010600030101010101" pitchFamily="2" charset="-122"/>
                <a:cs typeface="Calibri" panose="020F0502020204030204" pitchFamily="34" charset="0"/>
              </a:rPr>
              <a:t>Let’s propose, for example, that your colleague buys you coffee every morning.</a:t>
            </a:r>
          </a:p>
          <a:p>
            <a:pPr marL="342900" lvl="0" indent="-342900" algn="just">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How many people would appreciate having a coffee brought to you every morning?</a:t>
            </a:r>
          </a:p>
          <a:p>
            <a:pPr marL="342900" lvl="0" indent="-342900" algn="just">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How many people don't like coffee and prefer tea?</a:t>
            </a:r>
          </a:p>
        </p:txBody>
      </p:sp>
      <p:sp>
        <p:nvSpPr>
          <p:cNvPr id="4" name="Slide Number Placeholder 3"/>
          <p:cNvSpPr>
            <a:spLocks noGrp="1"/>
          </p:cNvSpPr>
          <p:nvPr>
            <p:ph type="sldNum" sz="quarter" idx="5"/>
          </p:nvPr>
        </p:nvSpPr>
        <p:spPr/>
        <p:txBody>
          <a:bodyPr/>
          <a:lstStyle/>
          <a:p>
            <a:fld id="{356D4481-A8A4-4ADB-B768-6DF1FE3A744C}" type="slidenum">
              <a:rPr lang="x-none" smtClean="0"/>
              <a:t>55</a:t>
            </a:fld>
            <a:endParaRPr lang="x-none"/>
          </a:p>
        </p:txBody>
      </p:sp>
    </p:spTree>
    <p:extLst>
      <p:ext uri="{BB962C8B-B14F-4D97-AF65-F5344CB8AC3E}">
        <p14:creationId xmlns:p14="http://schemas.microsoft.com/office/powerpoint/2010/main" val="30781252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225425"/>
            <a:ext cx="3613150" cy="2033588"/>
          </a:xfrm>
        </p:spPr>
      </p:sp>
      <p:sp>
        <p:nvSpPr>
          <p:cNvPr id="3" name="Notes Placeholder 2"/>
          <p:cNvSpPr>
            <a:spLocks noGrp="1"/>
          </p:cNvSpPr>
          <p:nvPr>
            <p:ph type="body" idx="1"/>
          </p:nvPr>
        </p:nvSpPr>
        <p:spPr>
          <a:xfrm>
            <a:off x="680879" y="2385822"/>
            <a:ext cx="5447030" cy="6312487"/>
          </a:xfrm>
        </p:spPr>
        <p:txBody>
          <a:bodyPr/>
          <a:lstStyle/>
          <a:p>
            <a:pPr>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2.1: Meaningful support (20 min.)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It is important to make clear to participants that:</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Sometimes good intentions do not actually help people.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fact that you think you are doing the right thing for someone does not mean that you are, or that the person will perceive it that way.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Support may be felt by people as an unacceptable intrusion into their life and may even be harmful.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This will depend on how the person subjectively views the help, and the context and culture in which it is given.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That is why the slogan “Nothing about us without us” is so strongly emphasized by people with disabilities – including people with psychosocial, intellectual or cognitive disabilities.</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Encourage participants to express how they feel when they receive unwanted support.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56</a:t>
            </a:fld>
            <a:endParaRPr lang="x-none"/>
          </a:p>
        </p:txBody>
      </p:sp>
    </p:spTree>
    <p:extLst>
      <p:ext uri="{BB962C8B-B14F-4D97-AF65-F5344CB8AC3E}">
        <p14:creationId xmlns:p14="http://schemas.microsoft.com/office/powerpoint/2010/main" val="3795907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225425"/>
            <a:ext cx="3613150" cy="2033588"/>
          </a:xfrm>
        </p:spPr>
      </p:sp>
      <p:sp>
        <p:nvSpPr>
          <p:cNvPr id="3" name="Notes Placeholder 2"/>
          <p:cNvSpPr>
            <a:spLocks noGrp="1"/>
          </p:cNvSpPr>
          <p:nvPr>
            <p:ph type="body" idx="1"/>
          </p:nvPr>
        </p:nvSpPr>
        <p:spPr>
          <a:xfrm>
            <a:off x="680879" y="2385822"/>
            <a:ext cx="5447030" cy="6312487"/>
          </a:xfrm>
        </p:spPr>
        <p:txBody>
          <a:bodyPr/>
          <a:lstStyle/>
          <a:p>
            <a:pPr>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2.1: Meaningful support (20 min.)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endParaRPr lang="en-GB"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Now let us take a more complicated example.</a:t>
            </a:r>
            <a:endParaRPr lang="en-GB" dirty="0">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en-GB" dirty="0">
              <a:latin typeface="Calibri" panose="020F0502020204030204" pitchFamily="34" charset="0"/>
              <a:ea typeface="SimSun" panose="02010600030101010101" pitchFamily="2" charset="-122"/>
              <a:cs typeface="Calibri" panose="020F0502020204030204" pitchFamily="34" charset="0"/>
            </a:endParaRPr>
          </a:p>
          <a:p>
            <a:pPr marL="342900" lvl="0" indent="-342900" algn="just">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You are feeling really distressed and in order to be supportive, your partner books a weekend away together without having discussed this with you.</a:t>
            </a:r>
            <a:endParaRPr lang="en-GB" dirty="0">
              <a:latin typeface="Calibri" panose="020F0502020204030204" pitchFamily="34" charset="0"/>
              <a:ea typeface="SimSun" panose="02010600030101010101" pitchFamily="2" charset="-122"/>
              <a:cs typeface="Calibri" panose="020F0502020204030204" pitchFamily="34" charset="0"/>
            </a:endParaRPr>
          </a:p>
          <a:p>
            <a:pPr marL="742950" lvl="1" indent="-285750" algn="just">
              <a:spcAft>
                <a:spcPts val="0"/>
              </a:spcAft>
              <a:buFont typeface="Courier New" panose="02070309020205020404" pitchFamily="49" charset="0"/>
              <a:buChar char="o"/>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What are the different types of reactions that people may have depending on their particular context? </a:t>
            </a:r>
            <a:endParaRPr lang="en-GB" dirty="0">
              <a:latin typeface="Calibri" panose="020F0502020204030204" pitchFamily="34" charset="0"/>
              <a:ea typeface="SimSun" panose="02010600030101010101" pitchFamily="2" charset="-122"/>
              <a:cs typeface="Calibri" panose="020F0502020204030204" pitchFamily="34" charset="0"/>
            </a:endParaRPr>
          </a:p>
          <a:p>
            <a:pPr marL="457200" algn="just">
              <a:spcAft>
                <a:spcPts val="0"/>
              </a:spcAft>
            </a:pPr>
            <a:r>
              <a:rPr lang="en-GB" dirty="0">
                <a:latin typeface="Calibri" panose="020F0502020204030204" pitchFamily="34" charset="0"/>
                <a:ea typeface="SimSun" panose="02010600030101010101" pitchFamily="2" charset="-122"/>
                <a:cs typeface="Calibri" panose="020F0502020204030204" pitchFamily="34" charset="0"/>
              </a:rPr>
              <a:t> </a:t>
            </a:r>
          </a:p>
          <a:p>
            <a:pPr algn="just">
              <a:spcAft>
                <a:spcPts val="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Encourage participants to express how they feel when they receive unwanted support. </a:t>
            </a:r>
          </a:p>
          <a:p>
            <a:pPr algn="just"/>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57</a:t>
            </a:fld>
            <a:endParaRPr lang="x-none"/>
          </a:p>
        </p:txBody>
      </p:sp>
    </p:spTree>
    <p:extLst>
      <p:ext uri="{BB962C8B-B14F-4D97-AF65-F5344CB8AC3E}">
        <p14:creationId xmlns:p14="http://schemas.microsoft.com/office/powerpoint/2010/main" val="5182662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1055688"/>
            <a:ext cx="5551488" cy="3124200"/>
          </a:xfrm>
        </p:spPr>
      </p:sp>
      <p:sp>
        <p:nvSpPr>
          <p:cNvPr id="3" name="Notes Placeholder 2"/>
          <p:cNvSpPr>
            <a:spLocks noGrp="1"/>
          </p:cNvSpPr>
          <p:nvPr>
            <p:ph type="body" idx="1"/>
          </p:nvPr>
        </p:nvSpPr>
        <p:spPr>
          <a:xfrm>
            <a:off x="680879" y="4547973"/>
            <a:ext cx="5447030" cy="4150336"/>
          </a:xfrm>
        </p:spPr>
        <p:txBody>
          <a:bodyPr/>
          <a:lstStyle/>
          <a:p>
            <a:pPr>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Presentation: Why substitute decision-making is not a good model (40 min.)</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As discussed previously, people with psychosocial, intellectual or cognitive disabilities are often deprived of the right to legal capacity and are not given the opportunity to make decisions.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b="1" u="sng" dirty="0">
                <a:latin typeface="Calibri" panose="020F0502020204030204" pitchFamily="34" charset="0"/>
                <a:ea typeface="SimSun" panose="02010600030101010101" pitchFamily="2" charset="-122"/>
                <a:cs typeface="Calibri" panose="020F0502020204030204" pitchFamily="34" charset="0"/>
              </a:rPr>
              <a:t>Substitute decision-making</a:t>
            </a:r>
            <a:r>
              <a:rPr lang="en-GB" dirty="0">
                <a:latin typeface="Calibri" panose="020F0502020204030204" pitchFamily="34" charset="0"/>
                <a:ea typeface="SimSun" panose="02010600030101010101" pitchFamily="2" charset="-122"/>
                <a:cs typeface="Calibri" panose="020F0502020204030204" pitchFamily="34" charset="0"/>
              </a:rPr>
              <a:t> is the prevailing model in many countries.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means that people are deprived of the right to make decisions and, instead, decisions are made for them by others.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Substitute decision-makers may be members of the family, mental health and other practitioners, or people appointed by a court.</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Sometimes substitute decision-making is a formal process (e.g. someone is appointed to be a “guardian” by law).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At other times, substitute decision-making happens informally, with family members or practitioners automatically and systematically taking over all decisions for the person concerned.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yet other circumstances, laws allow others (e.g. a court, or the director or manager of a mental health or social service) to make decisions for people, even when a guardian has not been appointed.</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58</a:t>
            </a:fld>
            <a:endParaRPr lang="x-none"/>
          </a:p>
        </p:txBody>
      </p:sp>
    </p:spTree>
    <p:extLst>
      <p:ext uri="{BB962C8B-B14F-4D97-AF65-F5344CB8AC3E}">
        <p14:creationId xmlns:p14="http://schemas.microsoft.com/office/powerpoint/2010/main" val="25700896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Why is substitute decision-making often used?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think it brings clarity to the decision-making and to the person who makes the decisions.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think this is the only way in which important decisions can be made for people who are assumed to be incapable of making these decisions.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may seem more convenient for care partners and families to make decisions because they feel that they know what is best for the person, especially if the person is in a crisis.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think that it is less time-consuming.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think that the decisions made are necessary and good for people – in other words “in their best interest”.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Practitioners may feel they have to take responsibility for the person’s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59</a:t>
            </a:fld>
            <a:endParaRPr lang="x-none"/>
          </a:p>
        </p:txBody>
      </p:sp>
    </p:spTree>
    <p:extLst>
      <p:ext uri="{BB962C8B-B14F-4D97-AF65-F5344CB8AC3E}">
        <p14:creationId xmlns:p14="http://schemas.microsoft.com/office/powerpoint/2010/main" val="104183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Learning objectives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dirty="0">
                <a:latin typeface="Calibri" panose="020F0502020204030204" pitchFamily="34" charset="0"/>
                <a:ea typeface="MS Mincho" panose="02020609040205080304" pitchFamily="49" charset="-128"/>
                <a:cs typeface="Calibri" panose="020F0502020204030204" pitchFamily="34" charset="0"/>
              </a:rPr>
              <a:t>At the end of the training, participants will be able to:</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what human rights are, as well as the links between the different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the origins and content of the Universal Declaration of Human Rights and how the rights it contains are still relevant today;</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recognize human rights violations in specific situations;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what makes groups of people at higher risk of human rights violations;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identify who defends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identify specific ways in which mental health workers and other professionals, people with psychosocial disabilities or intellectual or cognitive disabilities, families, care partners and other supporters can be agents of change and defenders of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a:t>
            </a:fld>
            <a:endParaRPr lang="en-GB"/>
          </a:p>
        </p:txBody>
      </p:sp>
    </p:spTree>
    <p:extLst>
      <p:ext uri="{BB962C8B-B14F-4D97-AF65-F5344CB8AC3E}">
        <p14:creationId xmlns:p14="http://schemas.microsoft.com/office/powerpoint/2010/main" val="6486864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u="sng" dirty="0">
                <a:latin typeface="Calibri" panose="020F0502020204030204" pitchFamily="34" charset="0"/>
                <a:ea typeface="SimSun" panose="02010600030101010101" pitchFamily="2" charset="-122"/>
                <a:cs typeface="Calibri" panose="020F0502020204030204" pitchFamily="34" charset="0"/>
              </a:rPr>
              <a:t>Problems with substitute decision-making</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Times New Roman" panose="02020603050405020304" pitchFamily="18"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Substitute decision-making is often based on misconceptions and negative stereotypes about people’s decision-making abilities.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problem with the substitute decision-making model is that it is a violation of people’s right to legal capacity.</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it does not respect the person concerned as a decision-maker.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People’s decisions are part of who they are and define who they become.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 remove decision-making from a person means that their life becomes something that happens to them instead of them having the dignity and responsibility to drive their own life.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60</a:t>
            </a:fld>
            <a:endParaRPr lang="x-none"/>
          </a:p>
        </p:txBody>
      </p:sp>
    </p:spTree>
    <p:extLst>
      <p:ext uri="{BB962C8B-B14F-4D97-AF65-F5344CB8AC3E}">
        <p14:creationId xmlns:p14="http://schemas.microsoft.com/office/powerpoint/2010/main" val="3902486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this point of the presentation, ask participants the following questions: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are your thoughts on this?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could be the impact on people when their decisions, will and preferences are not respected?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Can people develop the skills to live independently without being provided with the freedom to make choices?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61</a:t>
            </a:fld>
            <a:endParaRPr lang="x-none"/>
          </a:p>
        </p:txBody>
      </p:sp>
    </p:spTree>
    <p:extLst>
      <p:ext uri="{BB962C8B-B14F-4D97-AF65-F5344CB8AC3E}">
        <p14:creationId xmlns:p14="http://schemas.microsoft.com/office/powerpoint/2010/main" val="12420038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bear in mind that a substitute decision-maker may make decisions which not only go against the person’s will, but which are also bad for them.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They may sometimes take advantage of the person, or further limit a person’s opportunity to make decisions. For example, a substitute decision-maker may decide to sell a person’s house while they are in hospital.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Substitute decision-making results in a vicious circle: if people are deprived of the opportunity to make decisions, they can lose confidence in their ability and they stop trying. </a:t>
            </a:r>
          </a:p>
          <a:p>
            <a:pPr marL="171450" indent="-171450">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That is why some people who have never had a right to make decisions may sometimes prefer to defer this responsibility to others. </a:t>
            </a:r>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62</a:t>
            </a:fld>
            <a:endParaRPr lang="x-none"/>
          </a:p>
        </p:txBody>
      </p:sp>
    </p:spTree>
    <p:extLst>
      <p:ext uri="{BB962C8B-B14F-4D97-AF65-F5344CB8AC3E}">
        <p14:creationId xmlns:p14="http://schemas.microsoft.com/office/powerpoint/2010/main" val="41803401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Conversely, the more people exercise decision-making skills, the more confident they become in those skills.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is true for all of us: decision-making is like a muscle that you need to exercise in order to strengthen it!</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People with psychosocial, intellectual or cognitive disabilities can and want to make decisions about their lives, and research has shown that having the autonomy to make decisions for oneself has a substantial impact on well-being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Jansen, 2004 #128"/>
              </a:rPr>
              <a:t>7</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4" action="ppaction://hlinkfile" tooltip="Deadman, 2001 #129"/>
              </a:rPr>
              <a:t>8</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5" action="ppaction://hlinkfile" tooltip="Stanhope, 2013 #130"/>
              </a:rPr>
              <a:t>9</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Yet despite the negative consequences and the huge potential for abuse, substitute decision-making continues to be the predominant practice in most countries.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63</a:t>
            </a:fld>
            <a:endParaRPr lang="x-none"/>
          </a:p>
        </p:txBody>
      </p:sp>
    </p:spTree>
    <p:extLst>
      <p:ext uri="{BB962C8B-B14F-4D97-AF65-F5344CB8AC3E}">
        <p14:creationId xmlns:p14="http://schemas.microsoft.com/office/powerpoint/2010/main" val="22682523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5" name="Picture 4">
            <a:extLst>
              <a:ext uri="{FF2B5EF4-FFF2-40B4-BE49-F238E27FC236}">
                <a16:creationId xmlns:a16="http://schemas.microsoft.com/office/drawing/2014/main" id="{57E63D64-98A0-442F-ABE3-C0D91B6FA5B8}"/>
              </a:ext>
            </a:extLst>
          </p:cNvPr>
          <p:cNvPicPr>
            <a:picLocks noChangeAspect="1"/>
          </p:cNvPicPr>
          <p:nvPr/>
        </p:nvPicPr>
        <p:blipFill>
          <a:blip r:embed="rId3"/>
          <a:stretch>
            <a:fillRect/>
          </a:stretch>
        </p:blipFill>
        <p:spPr>
          <a:xfrm>
            <a:off x="558098" y="5403653"/>
            <a:ext cx="5692592" cy="1368176"/>
          </a:xfrm>
          <a:prstGeom prst="rect">
            <a:avLst/>
          </a:prstGeom>
        </p:spPr>
      </p:pic>
      <p:sp>
        <p:nvSpPr>
          <p:cNvPr id="3" name="Notes Placeholder 2"/>
          <p:cNvSpPr>
            <a:spLocks noGrp="1"/>
          </p:cNvSpPr>
          <p:nvPr>
            <p:ph type="body" idx="1"/>
          </p:nvPr>
        </p:nvSpPr>
        <p:spPr>
          <a:xfrm>
            <a:off x="558098" y="4784070"/>
            <a:ext cx="5692592" cy="3914239"/>
          </a:xfrm>
        </p:spPr>
        <p:txBody>
          <a:bodyPr/>
          <a:lstStyle/>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64</a:t>
            </a:fld>
            <a:endParaRPr lang="x-none"/>
          </a:p>
        </p:txBody>
      </p:sp>
    </p:spTree>
    <p:extLst>
      <p:ext uri="{BB962C8B-B14F-4D97-AF65-F5344CB8AC3E}">
        <p14:creationId xmlns:p14="http://schemas.microsoft.com/office/powerpoint/2010/main" val="16837938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Supported decision-making, a new approach to decision-making (50 min.)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At times, we may all need support to make decisions in different areas of life.</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There may be times in life when we all may find it difficult and challenging to make decisions on our own.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At times like these it can be useful to turn to trusted persons who can provide support in the process of making decisions. </a:t>
            </a:r>
          </a:p>
          <a:p>
            <a:pPr marL="171450" indent="-171450" algn="just">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Calibri" panose="020F0502020204030204" pitchFamily="34" charset="0"/>
              </a:rPr>
              <a:t>In fact, at times everybody uses support from others when making decisions and choices.</a:t>
            </a:r>
            <a:endParaRPr lang="x-none" b="1"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acknowledgement of this fact, article 12 of the CRPD introduces the concept of </a:t>
            </a:r>
            <a:r>
              <a:rPr lang="en-GB" b="1" u="sng" dirty="0">
                <a:latin typeface="Calibri" panose="020F0502020204030204" pitchFamily="34" charset="0"/>
                <a:ea typeface="SimSun" panose="02010600030101010101" pitchFamily="2" charset="-122"/>
                <a:cs typeface="Calibri" panose="020F0502020204030204" pitchFamily="34" charset="0"/>
              </a:rPr>
              <a:t>supported decision-making</a:t>
            </a:r>
            <a:r>
              <a:rPr lang="en-GB"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article states that </a:t>
            </a:r>
            <a:r>
              <a:rPr lang="en-US" dirty="0">
                <a:latin typeface="Calibri" panose="020F0502020204030204" pitchFamily="34" charset="0"/>
                <a:ea typeface="SimSun" panose="02010600030101010101" pitchFamily="2" charset="-122"/>
                <a:cs typeface="Calibri" panose="020F0502020204030204" pitchFamily="34" charset="0"/>
              </a:rPr>
              <a:t>people must have access to a variety of support options, including the support of people they trust (e.g. family, friends, peers, advocates, lawyers, personal ombudsperson, etc.). </a:t>
            </a:r>
          </a:p>
          <a:p>
            <a:pPr marL="171450" indent="-171450" algn="jus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The CRPD recognizes that this should build on people’s unique abilities and providing them with the support they require to make their own decisions.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65</a:t>
            </a:fld>
            <a:endParaRPr lang="x-none"/>
          </a:p>
        </p:txBody>
      </p:sp>
    </p:spTree>
    <p:extLst>
      <p:ext uri="{BB962C8B-B14F-4D97-AF65-F5344CB8AC3E}">
        <p14:creationId xmlns:p14="http://schemas.microsoft.com/office/powerpoint/2010/main" val="24981919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1243013"/>
            <a:ext cx="4394200" cy="2471737"/>
          </a:xfrm>
        </p:spPr>
      </p:sp>
      <p:sp>
        <p:nvSpPr>
          <p:cNvPr id="3" name="Notes Placeholder 2"/>
          <p:cNvSpPr>
            <a:spLocks noGrp="1"/>
          </p:cNvSpPr>
          <p:nvPr>
            <p:ph type="body" idx="1"/>
          </p:nvPr>
        </p:nvSpPr>
        <p:spPr>
          <a:xfrm>
            <a:off x="423863" y="3918857"/>
            <a:ext cx="5864204" cy="5237669"/>
          </a:xfrm>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person may need support to understand information, weigh up different options, understand the possible consequences of different options and communicate their decisions to others (e.g. banks, utility companies, restaurants, health workers). </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buFont typeface="Arial" panose="020B0604020202020204" pitchFamily="34" charset="0"/>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For example, in the context of a mental health or social service, a peer supporter can support a person to weigh up the benefits and/or negative effects of a particular course of treatment, discuss the pros and cons of the treatment, and support the person in asserting and communicating their choices if the person has difficulty in doing so.</a:t>
            </a:r>
          </a:p>
          <a:p>
            <a:pPr marL="628650" lvl="1" indent="-171450" algn="just">
              <a:buFont typeface="Arial" panose="020B0604020202020204" pitchFamily="34" charset="0"/>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 people are isolated and do not have trusted people in their lives.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Examples include people who have been institutionalized for long periods of time and have been denied the opportunity to develop supportive relationships, people whose families have deserted them and people who have experienced repeated violence and abuse. </a:t>
            </a:r>
          </a:p>
          <a:p>
            <a:pPr marL="628650" lvl="1" indent="-171450" algn="just">
              <a:spcAft>
                <a:spcPts val="6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some people who may not be completely isolated still lack people around them who they trust sufficiently. </a:t>
            </a:r>
          </a:p>
          <a:p>
            <a:pPr marL="171450" indent="-171450" algn="just">
              <a:spcAft>
                <a:spcPts val="6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Therefore, supported decision-making might also involve providing the opportunity for people to form relationships of trust where these are absent in their lives. </a:t>
            </a:r>
          </a:p>
          <a:p>
            <a:pPr marL="628650" lvl="1"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if the person is open to creating a new support relationship, an “advocate system” can be put in place in which a designated person takes on the role of supporter until the person concerned is able to build their own social network.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66</a:t>
            </a:fld>
            <a:endParaRPr lang="x-none"/>
          </a:p>
        </p:txBody>
      </p:sp>
    </p:spTree>
    <p:extLst>
      <p:ext uri="{BB962C8B-B14F-4D97-AF65-F5344CB8AC3E}">
        <p14:creationId xmlns:p14="http://schemas.microsoft.com/office/powerpoint/2010/main" val="23847644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58813"/>
            <a:ext cx="5964238" cy="3355975"/>
          </a:xfrm>
        </p:spPr>
      </p:sp>
      <p:sp>
        <p:nvSpPr>
          <p:cNvPr id="3" name="Notes Placeholder 2"/>
          <p:cNvSpPr>
            <a:spLocks noGrp="1"/>
          </p:cNvSpPr>
          <p:nvPr>
            <p:ph type="body" idx="1"/>
          </p:nvPr>
        </p:nvSpPr>
        <p:spPr>
          <a:xfrm>
            <a:off x="465267" y="4267200"/>
            <a:ext cx="5662642" cy="5313366"/>
          </a:xfrm>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persons have difficulties in expressing their will and preferences, they may want supporters to help others realize that they are persons with a history, interests and aims in life – persons who have the right to exercise their legal capacity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 2007 #131"/>
              </a:rPr>
              <a:t>10</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note that support needs to be tailored to the individual.</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Furthermore, decision-making skills, and hence the level of support required, can vary at different stages in a person’s life. </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At times people may not need any support at all, at other times low-level support is sufficient, and sometimes more intensive support may be required. </a:t>
            </a:r>
          </a:p>
          <a:p>
            <a:pPr marL="1085850" lvl="2"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example, a person in the early stages of dementia may need minimal or no support at all, whereas in later years they may need more intensive support.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some people may require support only for complex decisions, while others may require support even for simple, daily decisions.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remember that, unlike the need for support, the right to exercise legal capacity </a:t>
            </a:r>
            <a:r>
              <a:rPr lang="en-GB" u="sng" dirty="0">
                <a:latin typeface="Calibri" panose="020F0502020204030204" pitchFamily="34" charset="0"/>
                <a:ea typeface="SimSun" panose="02010600030101010101" pitchFamily="2" charset="-122"/>
                <a:cs typeface="Calibri" panose="020F0502020204030204" pitchFamily="34" charset="0"/>
              </a:rPr>
              <a:t>never</a:t>
            </a:r>
            <a:r>
              <a:rPr lang="en-GB" dirty="0">
                <a:latin typeface="Calibri" panose="020F0502020204030204" pitchFamily="34" charset="0"/>
                <a:ea typeface="SimSun" panose="02010600030101010101" pitchFamily="2" charset="-122"/>
                <a:cs typeface="Calibri" panose="020F0502020204030204" pitchFamily="34" charset="0"/>
              </a:rPr>
              <a:t> fluctuates or varies.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People must be accepted as having the right to make their own decisions.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67</a:t>
            </a:fld>
            <a:endParaRPr lang="x-none"/>
          </a:p>
        </p:txBody>
      </p:sp>
    </p:spTree>
    <p:extLst>
      <p:ext uri="{BB962C8B-B14F-4D97-AF65-F5344CB8AC3E}">
        <p14:creationId xmlns:p14="http://schemas.microsoft.com/office/powerpoint/2010/main" val="39954910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Supported decision-making in mental health and social services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unequal power dynamics between mental health and other practitioners and people using services acts as an important barrier to supported decision-making in these settings.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To a large extent, laws allowing for involuntary admission and treatment in mental health and social services contribute to this power imbalance.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People using services often hold the belief that practitioners are able to do what they want because of their position and their level of authority while service users themselves have little influence on their own care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Farrelly, 2015 #79"/>
              </a:rPr>
              <a:t>11</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address and change power dynamics in order to respect people’s right to legal capacity in that setting.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more information on power dynamic see the </a:t>
            </a:r>
            <a:r>
              <a:rPr lang="en-GB" i="0" dirty="0">
                <a:latin typeface="Calibri" panose="020F0502020204030204" pitchFamily="34" charset="0"/>
                <a:ea typeface="SimSun" panose="02010600030101010101" pitchFamily="2" charset="-122"/>
                <a:cs typeface="Calibri" panose="020F0502020204030204" pitchFamily="34" charset="0"/>
              </a:rPr>
              <a:t>guidance on </a:t>
            </a:r>
            <a:r>
              <a:rPr lang="en-GB" i="1" dirty="0">
                <a:latin typeface="Calibri" panose="020F0502020204030204" pitchFamily="34" charset="0"/>
                <a:ea typeface="SimSun" panose="02010600030101010101" pitchFamily="2" charset="-122"/>
                <a:cs typeface="Calibri" panose="020F0502020204030204" pitchFamily="34" charset="0"/>
              </a:rPr>
              <a:t>Transforming services and promoting rights in mental health and social services.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68</a:t>
            </a:fld>
            <a:endParaRPr lang="x-none"/>
          </a:p>
        </p:txBody>
      </p:sp>
    </p:spTree>
    <p:extLst>
      <p:ext uri="{BB962C8B-B14F-4D97-AF65-F5344CB8AC3E}">
        <p14:creationId xmlns:p14="http://schemas.microsoft.com/office/powerpoint/2010/main" val="7657146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Mental health and other practitioners are not “supporters” due to the risk of conflict of interest and undue influence.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However, they must adopt a supportive approach and use their professional </a:t>
            </a:r>
            <a:r>
              <a:rPr lang="en-GB" dirty="0">
                <a:latin typeface="Calibri" panose="020F0502020204030204" pitchFamily="34" charset="0"/>
                <a:ea typeface="SimSun" panose="02010600030101010101" pitchFamily="2" charset="-122"/>
                <a:cs typeface="Calibri" panose="020F0502020204030204" pitchFamily="34" charset="0"/>
              </a:rPr>
              <a:t>skills in considering whether they are able and willing to provide what a person asks for</a:t>
            </a:r>
            <a:r>
              <a:rPr lang="en-US"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Sometimes practitioners have a strong commitment to the idea that they are already implementing such an approach.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very often they are not doing this: they identify a need, make a suggestion, ask for agreement from people using the service and then record and act on this.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Directing the flow of information in this way is </a:t>
            </a:r>
            <a:r>
              <a:rPr lang="en-GB" b="1" i="1" u="sng" dirty="0">
                <a:latin typeface="Calibri" panose="020F0502020204030204" pitchFamily="34" charset="0"/>
                <a:ea typeface="SimSun" panose="02010600030101010101" pitchFamily="2" charset="-122"/>
                <a:cs typeface="Calibri" panose="020F0502020204030204" pitchFamily="34" charset="0"/>
              </a:rPr>
              <a:t>not</a:t>
            </a:r>
            <a:r>
              <a:rPr lang="en-GB" dirty="0">
                <a:latin typeface="Calibri" panose="020F0502020204030204" pitchFamily="34" charset="0"/>
                <a:ea typeface="SimSun" panose="02010600030101010101" pitchFamily="2" charset="-122"/>
                <a:cs typeface="Calibri" panose="020F0502020204030204" pitchFamily="34" charset="0"/>
              </a:rPr>
              <a:t> considered to be a supportive approach.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mental health and other practitioners often fail to account for the power differentials that exist between them and people using the service.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By identifying needs and suggesting limited options, practitioners (sometimes even unconsciously) control the discussion and provide little opportunity for disagreement</a:t>
            </a:r>
            <a:r>
              <a:rPr lang="en-GB" b="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69</a:t>
            </a:fld>
            <a:endParaRPr lang="x-none"/>
          </a:p>
        </p:txBody>
      </p:sp>
    </p:spTree>
    <p:extLst>
      <p:ext uri="{BB962C8B-B14F-4D97-AF65-F5344CB8AC3E}">
        <p14:creationId xmlns:p14="http://schemas.microsoft.com/office/powerpoint/2010/main" val="1563696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819150"/>
            <a:ext cx="6716712" cy="3778250"/>
          </a:xfrm>
        </p:spPr>
      </p:sp>
      <p:sp>
        <p:nvSpPr>
          <p:cNvPr id="3" name="Notes Placeholder 2"/>
          <p:cNvSpPr>
            <a:spLocks noGrp="1"/>
          </p:cNvSpPr>
          <p:nvPr>
            <p:ph type="body" idx="1"/>
          </p:nvPr>
        </p:nvSpPr>
        <p:spPr>
          <a:xfrm>
            <a:off x="680879" y="4784070"/>
            <a:ext cx="5447030" cy="4337705"/>
          </a:xfrm>
        </p:spPr>
        <p:txBody>
          <a:bodyPr/>
          <a:lstStyle/>
          <a:p>
            <a:r>
              <a:rPr lang="en-US" b="1" dirty="0"/>
              <a:t>Topics</a:t>
            </a:r>
          </a:p>
          <a:p>
            <a:endParaRPr lang="en-US" dirty="0"/>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Topic 1: Challenging denial of legal capacity in mental health (4 hours and 50 minutes)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Topic 2: Substitute versus supported decision-making (4 hours and 45 minutes if the short option was chosen, 5 hours and 50 minutes if the long option was chosen)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Topic 3: Supported decision-making in practice (1 hour and 10 minutes)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Topic 4: Nominating a person to communicate best interpretation of will and preferences (20 minutes)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Topic 5: Positive steps to adopt a supported decision-making approach (45 minutes)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Topic 6: What is advance planning? (1 hour and 20 minutes)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Topic 7: Making advance planning documents (2 hours and 10 minutes) </a:t>
            </a:r>
          </a:p>
          <a:p>
            <a:pPr algn="just"/>
            <a:endParaRPr lang="en-US" dirty="0">
              <a:latin typeface="Calibri" panose="020F0502020204030204" pitchFamily="34" charset="0"/>
              <a:ea typeface="SimSun" panose="02010600030101010101" pitchFamily="2" charset="-122"/>
              <a:cs typeface="Calibri" panose="020F0502020204030204" pitchFamily="34" charset="0"/>
            </a:endParaRPr>
          </a:p>
          <a:p>
            <a:pPr algn="just"/>
            <a:r>
              <a:rPr lang="en-US" b="1">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pPr marL="171450" indent="-171450" algn="just">
              <a:buFont typeface="Arial" panose="020B0604020202020204" pitchFamily="34" charset="0"/>
              <a:buChar char="•"/>
            </a:pP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a:t>
            </a:fld>
            <a:endParaRPr lang="x-none"/>
          </a:p>
        </p:txBody>
      </p:sp>
    </p:spTree>
    <p:extLst>
      <p:ext uri="{BB962C8B-B14F-4D97-AF65-F5344CB8AC3E}">
        <p14:creationId xmlns:p14="http://schemas.microsoft.com/office/powerpoint/2010/main" val="21943807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latin typeface="Calibri" panose="020F0502020204030204" pitchFamily="34" charset="0"/>
                <a:ea typeface="SimSun" panose="02010600030101010101" pitchFamily="2" charset="-122"/>
                <a:cs typeface="Calibri" panose="020F0502020204030204" pitchFamily="34" charset="0"/>
              </a:rPr>
              <a:t>It is necessary to overcome these barriers and to promote a new approach centred on support in which:</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are empowered and provided with comprehensive information which enables them to make decisions about their lives, including about their care and treatment.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Power imbalances can be counteracted if practitioners pay attention to the values, expectations, will and preferences of the people they are working with, understanding their interpretative system and acting accordingly.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Practitioners’ self-reflection about how their assumptions or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behaviours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may unintentionally be a barrier to decision-making by service users is also necessary.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70</a:t>
            </a:fld>
            <a:endParaRPr lang="x-none"/>
          </a:p>
        </p:txBody>
      </p:sp>
    </p:spTree>
    <p:extLst>
      <p:ext uri="{BB962C8B-B14F-4D97-AF65-F5344CB8AC3E}">
        <p14:creationId xmlns:p14="http://schemas.microsoft.com/office/powerpoint/2010/main" val="11666676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Respect for the right to legal capacity also involves respecting people’s right to consent to or refuse treatment.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This requires </a:t>
            </a:r>
            <a:r>
              <a:rPr lang="en-GB" dirty="0">
                <a:latin typeface="Calibri" panose="020F0502020204030204" pitchFamily="34" charset="0"/>
                <a:ea typeface="SimSun" panose="02010600030101010101" pitchFamily="2" charset="-122"/>
                <a:cs typeface="Calibri" panose="020F0502020204030204" pitchFamily="34" charset="0"/>
              </a:rPr>
              <a:t>actively facilitating supported decision-making by ensuring that people are able to invite trusted persons to accompany them to the service to support them.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Mental health and other practitioners can also facilitate contacts between a person and formal support services such as supported decision-making NGOs or peer workers who can act as supporters if this is what the person wants.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71</a:t>
            </a:fld>
            <a:endParaRPr lang="x-none"/>
          </a:p>
        </p:txBody>
      </p:sp>
    </p:spTree>
    <p:extLst>
      <p:ext uri="{BB962C8B-B14F-4D97-AF65-F5344CB8AC3E}">
        <p14:creationId xmlns:p14="http://schemas.microsoft.com/office/powerpoint/2010/main" val="4437690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6550" y="1038225"/>
            <a:ext cx="3786188" cy="2130425"/>
          </a:xfrm>
        </p:spPr>
      </p:sp>
      <p:sp>
        <p:nvSpPr>
          <p:cNvPr id="3" name="Notes Placeholder 2"/>
          <p:cNvSpPr>
            <a:spLocks noGrp="1"/>
          </p:cNvSpPr>
          <p:nvPr>
            <p:ph type="body" idx="1"/>
          </p:nvPr>
        </p:nvSpPr>
        <p:spPr>
          <a:xfrm>
            <a:off x="680879" y="3479324"/>
            <a:ext cx="5447030" cy="5218986"/>
          </a:xfrm>
        </p:spPr>
        <p:txBody>
          <a:bodyPr/>
          <a:lstStyle/>
          <a:p>
            <a:pPr marL="171450" indent="-171450" algn="jus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The following box (</a:t>
            </a:r>
            <a:r>
              <a:rPr lang="en-US" dirty="0">
                <a:latin typeface="Calibri" panose="020F0502020204030204" pitchFamily="34" charset="0"/>
                <a:ea typeface="SimSun" panose="02010600030101010101" pitchFamily="2" charset="-122"/>
                <a:cs typeface="Calibri" panose="020F0502020204030204" pitchFamily="34" charset="0"/>
                <a:hlinkClick r:id="rId3" action="ppaction://hlinkfile" tooltip="Department of Constitutional Affairs, 2005 #96"/>
              </a:rPr>
              <a:t>12</a:t>
            </a:r>
            <a:r>
              <a:rPr lang="en-US" dirty="0">
                <a:latin typeface="Calibri" panose="020F0502020204030204" pitchFamily="34" charset="0"/>
                <a:ea typeface="SimSun" panose="02010600030101010101" pitchFamily="2" charset="-122"/>
                <a:cs typeface="Calibri" panose="020F0502020204030204" pitchFamily="34" charset="0"/>
              </a:rPr>
              <a:t>) is a useful checklist tool for supporters initiating a supported decision-making approach. </a:t>
            </a:r>
          </a:p>
          <a:p>
            <a:pPr marL="171450" indent="-171450" algn="jus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However, additional steps will need to be included on a person-by-person basis.</a:t>
            </a: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72</a:t>
            </a:fld>
            <a:endParaRPr lang="x-none"/>
          </a:p>
        </p:txBody>
      </p:sp>
      <p:pic>
        <p:nvPicPr>
          <p:cNvPr id="5" name="Picture 4">
            <a:extLst>
              <a:ext uri="{FF2B5EF4-FFF2-40B4-BE49-F238E27FC236}">
                <a16:creationId xmlns:a16="http://schemas.microsoft.com/office/drawing/2014/main" id="{EFA263B6-491E-4A5D-A468-CDF65FC4D8B7}"/>
              </a:ext>
            </a:extLst>
          </p:cNvPr>
          <p:cNvPicPr>
            <a:picLocks noChangeAspect="1"/>
          </p:cNvPicPr>
          <p:nvPr/>
        </p:nvPicPr>
        <p:blipFill>
          <a:blip r:embed="rId4"/>
          <a:stretch>
            <a:fillRect/>
          </a:stretch>
        </p:blipFill>
        <p:spPr>
          <a:xfrm>
            <a:off x="743293" y="4218687"/>
            <a:ext cx="5322203" cy="4683627"/>
          </a:xfrm>
          <a:prstGeom prst="rect">
            <a:avLst/>
          </a:prstGeom>
        </p:spPr>
      </p:pic>
    </p:spTree>
    <p:extLst>
      <p:ext uri="{BB962C8B-B14F-4D97-AF65-F5344CB8AC3E}">
        <p14:creationId xmlns:p14="http://schemas.microsoft.com/office/powerpoint/2010/main" val="33175208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6100" y="1243013"/>
            <a:ext cx="5375275" cy="3024187"/>
          </a:xfrm>
        </p:spPr>
      </p:sp>
      <p:sp>
        <p:nvSpPr>
          <p:cNvPr id="3" name="Notes Placeholder 2"/>
          <p:cNvSpPr>
            <a:spLocks noGrp="1"/>
          </p:cNvSpPr>
          <p:nvPr>
            <p:ph type="body" idx="1"/>
          </p:nvPr>
        </p:nvSpPr>
        <p:spPr>
          <a:xfrm>
            <a:off x="458788" y="4441372"/>
            <a:ext cx="5912983" cy="4256540"/>
          </a:xfrm>
        </p:spPr>
        <p:txBody>
          <a:bodyPr/>
          <a:lstStyle/>
          <a:p>
            <a:pPr algn="just"/>
            <a:r>
              <a:rPr lang="en-US" b="1" dirty="0">
                <a:latin typeface="Calibri" panose="020F0502020204030204" pitchFamily="34" charset="0"/>
                <a:ea typeface="SimSun" panose="02010600030101010101" pitchFamily="2" charset="-122"/>
                <a:cs typeface="Calibri" panose="020F0502020204030204" pitchFamily="34" charset="0"/>
              </a:rPr>
              <a:t>Differences between supported decision-making and </a:t>
            </a:r>
            <a:r>
              <a:rPr lang="en-GB" b="1" dirty="0">
                <a:latin typeface="Calibri" panose="020F0502020204030204" pitchFamily="34" charset="0"/>
                <a:ea typeface="SimSun" panose="02010600030101010101" pitchFamily="2" charset="-122"/>
                <a:cs typeface="Calibri" panose="020F0502020204030204" pitchFamily="34" charset="0"/>
              </a:rPr>
              <a:t>substitute decision-making</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supported decision-making, a support person never makes decisions for/on behalf of/instead of another person.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With supported decision-making, all forms of support, including the most intensive, are based on the </a:t>
            </a:r>
            <a:r>
              <a:rPr lang="en-GB" b="1" u="sng" dirty="0">
                <a:latin typeface="Calibri" panose="020F0502020204030204" pitchFamily="34" charset="0"/>
                <a:ea typeface="SimSun" panose="02010600030101010101" pitchFamily="2" charset="-122"/>
                <a:cs typeface="Calibri" panose="020F0502020204030204" pitchFamily="34" charset="0"/>
              </a:rPr>
              <a:t>will and preferences</a:t>
            </a:r>
            <a:r>
              <a:rPr lang="en-GB" dirty="0">
                <a:latin typeface="Calibri" panose="020F0502020204030204" pitchFamily="34" charset="0"/>
                <a:ea typeface="SimSun" panose="02010600030101010101" pitchFamily="2" charset="-122"/>
                <a:cs typeface="Calibri" panose="020F0502020204030204" pitchFamily="34" charset="0"/>
              </a:rPr>
              <a:t> of the person concerned.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note that a person’s will and preferences are different from what others may perceive as being in a person’s “best interest”. </a:t>
            </a:r>
            <a:endParaRPr lang="x-none" dirty="0">
              <a:latin typeface="Calibri" panose="020F0502020204030204" pitchFamily="34" charset="0"/>
              <a:ea typeface="SimSun" panose="02010600030101010101" pitchFamily="2" charset="-122"/>
              <a:cs typeface="Calibri" panose="020F0502020204030204" pitchFamily="34" charset="0"/>
            </a:endParaRPr>
          </a:p>
          <a:p>
            <a:pPr marL="514350" marR="0" lvl="0" indent="-171450">
              <a:spcBef>
                <a:spcPts val="0"/>
              </a:spcBef>
              <a:spcAft>
                <a:spcPts val="60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many countries, the standard for making a decision for a person perceived as lacking decision-making skills is generally based on the “best interest” (i.e. when others determine what is the best decision or course of action for a person).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As explained in a previous exercise, even if substitute decision-makers have good intentions and think they are doing the right thing for a person, it does not mean that they are or that the person will perceive the situation in that way.</a:t>
            </a:r>
          </a:p>
          <a:p>
            <a:pPr marL="171450" indent="-171450" algn="just">
              <a:buFont typeface="Arial" panose="020B0604020202020204" pitchFamily="34" charset="0"/>
              <a:buChar char="•"/>
            </a:pPr>
            <a:r>
              <a:rPr lang="en-GB" sz="1200" kern="1200" dirty="0">
                <a:solidFill>
                  <a:schemeClr val="tx1"/>
                </a:solidFill>
                <a:effectLst/>
                <a:latin typeface="+mn-lt"/>
                <a:ea typeface="+mn-ea"/>
                <a:cs typeface="+mn-cs"/>
              </a:rPr>
              <a:t>Unwanted or inadequate support may be felt by people as an unacceptable intrusion into their lives and may even be harmful. This will depend on how the person subjectively views the help, and the context and culture in which it is given.</a:t>
            </a:r>
          </a:p>
          <a:p>
            <a:pPr marL="171450" indent="-171450" algn="just">
              <a:buFont typeface="Arial" panose="020B0604020202020204" pitchFamily="34" charset="0"/>
              <a:buChar char="•"/>
            </a:pPr>
            <a:r>
              <a:rPr lang="en-US" sz="1200" kern="1200" dirty="0">
                <a:solidFill>
                  <a:schemeClr val="tx1"/>
                </a:solidFill>
                <a:effectLst/>
                <a:latin typeface="+mn-lt"/>
                <a:ea typeface="+mn-ea"/>
                <a:cs typeface="+mn-cs"/>
              </a:rPr>
              <a:t>Therefore, the “best interest” approach needs to be replaced. </a:t>
            </a:r>
            <a:endParaRPr lang="en-GB" sz="1200" kern="1200" dirty="0">
              <a:solidFill>
                <a:schemeClr val="tx1"/>
              </a:solidFill>
              <a:effectLst/>
              <a:latin typeface="+mn-lt"/>
              <a:ea typeface="+mn-ea"/>
              <a:cs typeface="+mn-cs"/>
            </a:endParaRPr>
          </a:p>
          <a:p>
            <a:pPr marL="171450" indent="-171450" algn="just">
              <a:buFont typeface="Arial" panose="020B0604020202020204" pitchFamily="34" charset="0"/>
              <a:buChar char="•"/>
            </a:pP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73</a:t>
            </a:fld>
            <a:endParaRPr lang="x-none"/>
          </a:p>
        </p:txBody>
      </p:sp>
    </p:spTree>
    <p:extLst>
      <p:ext uri="{BB962C8B-B14F-4D97-AF65-F5344CB8AC3E}">
        <p14:creationId xmlns:p14="http://schemas.microsoft.com/office/powerpoint/2010/main" val="21026981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None/>
              <a:tabLst>
                <a:tab pos="228600" algn="l"/>
                <a:tab pos="457200" algn="l"/>
              </a:tabLst>
              <a:defRP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Best interpretation of their will and preferences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171450" marR="0" lvl="0" indent="-171450">
              <a:spcBef>
                <a:spcPts val="0"/>
              </a:spcBef>
              <a:spcAft>
                <a:spcPts val="600"/>
              </a:spcAft>
              <a:buClr>
                <a:srgbClr val="000000"/>
              </a:buClr>
              <a:buFont typeface="Arial" panose="020B0604020202020204" pitchFamily="34" charset="0"/>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When the person is still unable to communicate their will and preferences even after significant attempts have been made to communicate, decisions must be made on the basis of the </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best interpretation of their will and preferences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171450" marR="0" lvl="0" indent="-171450">
              <a:spcBef>
                <a:spcPts val="0"/>
              </a:spcBef>
              <a:spcAft>
                <a:spcPts val="600"/>
              </a:spcAft>
              <a:buClr>
                <a:srgbClr val="000000"/>
              </a:buClr>
              <a:buFont typeface="Arial" panose="020B0604020202020204" pitchFamily="34" charset="0"/>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These can be determined, for example, by: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1" indent="-171450">
              <a:spcBef>
                <a:spcPts val="0"/>
              </a:spcBef>
              <a:spcAft>
                <a:spcPts val="0"/>
              </a:spcAft>
              <a:buFont typeface="Wingdings" panose="05000000000000000000" pitchFamily="2" charset="2"/>
              <a:buChar char="Ø"/>
            </a:pPr>
            <a:r>
              <a:rPr lang="en-GB" dirty="0">
                <a:latin typeface="Calibri" panose="020F0502020204030204" pitchFamily="34" charset="0"/>
                <a:ea typeface="SimSun" panose="02010600030101010101" pitchFamily="2" charset="-122"/>
                <a:cs typeface="Arial" panose="020B0604020202020204" pitchFamily="34" charset="0"/>
              </a:rPr>
              <a:t>referring to what is already known about the person (e.g. their views on different matters, beliefs, values in life, etc.);</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628650" marR="0" lvl="1" indent="-171450">
              <a:spcBef>
                <a:spcPts val="0"/>
              </a:spcBef>
              <a:spcAft>
                <a:spcPts val="0"/>
              </a:spcAft>
              <a:buFont typeface="Wingdings" panose="05000000000000000000" pitchFamily="2" charset="2"/>
              <a:buChar char="Ø"/>
            </a:pPr>
            <a:r>
              <a:rPr lang="en-GB" dirty="0">
                <a:latin typeface="Calibri" panose="020F0502020204030204" pitchFamily="34" charset="0"/>
                <a:ea typeface="SimSun" panose="02010600030101010101" pitchFamily="2" charset="-122"/>
                <a:cs typeface="Arial" panose="020B0604020202020204" pitchFamily="34" charset="0"/>
              </a:rPr>
              <a:t>referring to advance planning documents which contains information about the person’s will and preferences (this will be discussed in more detail later).</a:t>
            </a:r>
            <a:endParaRPr lang="x-none" sz="105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74</a:t>
            </a:fld>
            <a:endParaRPr lang="x-none"/>
          </a:p>
        </p:txBody>
      </p:sp>
    </p:spTree>
    <p:extLst>
      <p:ext uri="{BB962C8B-B14F-4D97-AF65-F5344CB8AC3E}">
        <p14:creationId xmlns:p14="http://schemas.microsoft.com/office/powerpoint/2010/main" val="17712975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Supported decision-making is therefore different from existing systems such as guardianship, wardship and other substitute decision-making regimes.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Supported decision-making is not just a new term for describing these pre-existing models.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about implementing a completely different approach in which the person always has the final say because decisions are made according to their will and preferences or the best interpretation of their will and preferences.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75</a:t>
            </a:fld>
            <a:endParaRPr lang="x-none"/>
          </a:p>
        </p:txBody>
      </p:sp>
    </p:spTree>
    <p:extLst>
      <p:ext uri="{BB962C8B-B14F-4D97-AF65-F5344CB8AC3E}">
        <p14:creationId xmlns:p14="http://schemas.microsoft.com/office/powerpoint/2010/main" val="26691684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Finally, unlike most forms of substitute decision-making, supported decision-making is </a:t>
            </a:r>
            <a:r>
              <a:rPr lang="en-GB" b="1" u="sng" dirty="0">
                <a:latin typeface="Calibri" panose="020F0502020204030204" pitchFamily="34" charset="0"/>
                <a:ea typeface="SimSun" panose="02010600030101010101" pitchFamily="2" charset="-122"/>
                <a:cs typeface="Calibri" panose="020F0502020204030204" pitchFamily="34" charset="0"/>
              </a:rPr>
              <a:t>voluntary</a:t>
            </a:r>
            <a:r>
              <a:rPr lang="en-GB" dirty="0">
                <a:latin typeface="Calibri" panose="020F0502020204030204" pitchFamily="34" charset="0"/>
                <a:ea typeface="SimSun" panose="02010600030101010101" pitchFamily="2" charset="-122"/>
                <a:cs typeface="Calibri" panose="020F0502020204030204" pitchFamily="34" charset="0"/>
              </a:rPr>
              <a:t>.</a:t>
            </a:r>
            <a:r>
              <a:rPr lang="en-GB" b="1" dirty="0">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It should not be imposed on people.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a person chooses not to have support, then their wishes should be respected.</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Supported decision-making also means that people can make real choices between acceptable options and are not coerced into making any specific decision.</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asking a person if they prefer to take their medication or to be detained in a mental health or social service is not respectful of their right to make decisions.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There must be no threat of coercion or punishment for exercising the right to make decisions.</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Many people, particularly family members, as well as mental health and other practitioners, have expressed concern that, in some situations, if the person refuses support they may put themselves or others in danger.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76</a:t>
            </a:fld>
            <a:endParaRPr lang="x-none"/>
          </a:p>
        </p:txBody>
      </p:sp>
    </p:spTree>
    <p:extLst>
      <p:ext uri="{BB962C8B-B14F-4D97-AF65-F5344CB8AC3E}">
        <p14:creationId xmlns:p14="http://schemas.microsoft.com/office/powerpoint/2010/main" val="26144901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Nevertheless, many people, particularly family members, have expressed concern that if the person refuses support they may put themselves or others in danger.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it is important to note that imposing or forcing treatment on a person can itself cause harm either immediately or later on.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harm caused to the person can take many forms, including trauma, humiliation, physical injuries, etc.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In addition, respecting people’s choices should not be used as an excuse to neglect or ignore someone in distress.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CRPD require that supporters meaningfully engage with the person and provide options that are acceptable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Gooding P, 2017 #420"/>
              </a:rPr>
              <a:t>13</a:t>
            </a:r>
            <a:r>
              <a:rPr lang="en-GB"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77</a:t>
            </a:fld>
            <a:endParaRPr lang="x-none"/>
          </a:p>
        </p:txBody>
      </p:sp>
    </p:spTree>
    <p:extLst>
      <p:ext uri="{BB962C8B-B14F-4D97-AF65-F5344CB8AC3E}">
        <p14:creationId xmlns:p14="http://schemas.microsoft.com/office/powerpoint/2010/main" val="42143500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During the presentation participants may express the concern that their country’s legal framework requires a substitute decision-making approach (e.g. through existing national guardianship, conservatorship laws) and that therefore there is little they can do to implement supported decision-making in this context.</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It is important to acknowledge that:</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many countries, existing law and policy frameworks still provide for substitute decision-making models.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Lobbying and advocacy are key to changing existing laws, policies and practices which are not in line with the CRPD.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kind of reform may take time but, in the meantime, there is a lot that individuals can do to support people to make their own decisions, even within existing legal or policy frameworks.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it is also possible to support people to terminate their substitute decision-making regimes.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78</a:t>
            </a:fld>
            <a:endParaRPr lang="x-none"/>
          </a:p>
        </p:txBody>
      </p:sp>
    </p:spTree>
    <p:extLst>
      <p:ext uri="{BB962C8B-B14F-4D97-AF65-F5344CB8AC3E}">
        <p14:creationId xmlns:p14="http://schemas.microsoft.com/office/powerpoint/2010/main" val="26217969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0" y="908050"/>
            <a:ext cx="1614488" cy="909638"/>
          </a:xfrm>
        </p:spPr>
      </p:sp>
      <p:sp>
        <p:nvSpPr>
          <p:cNvPr id="3" name="Notes Placeholder 2"/>
          <p:cNvSpPr>
            <a:spLocks noGrp="1"/>
          </p:cNvSpPr>
          <p:nvPr>
            <p:ph type="body" idx="1"/>
          </p:nvPr>
        </p:nvSpPr>
        <p:spPr>
          <a:xfrm>
            <a:off x="680879" y="2236708"/>
            <a:ext cx="5447030" cy="6461601"/>
          </a:xfrm>
        </p:spPr>
        <p:txBody>
          <a:bodyPr/>
          <a:lstStyle/>
          <a:p>
            <a:pPr algn="just">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Presentation: Moving from substitute decision-making to supported decision-making (10 min.)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following table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Lewis, 2014 #132"/>
              </a:rPr>
              <a:t>14</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summarizes the shift from substitute decision-making towards supported decision-making.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 make this shift it is necessary to move from the left column of the table to the right column.</a:t>
            </a:r>
            <a:r>
              <a:rPr lang="en-GB" sz="900"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spcAft>
                <a:spcPts val="1000"/>
              </a:spcAft>
            </a:pPr>
            <a:r>
              <a:rPr lang="en-GB" sz="900" dirty="0">
                <a:latin typeface="Calibri" panose="020F0502020204030204" pitchFamily="34" charset="0"/>
                <a:ea typeface="SimSun" panose="02010600030101010101" pitchFamily="2" charset="-122"/>
                <a:cs typeface="Arial" panose="020B0604020202020204" pitchFamily="34" charset="0"/>
              </a:rPr>
              <a:t> </a:t>
            </a:r>
            <a:endParaRPr lang="en-US" dirty="0"/>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79</a:t>
            </a:fld>
            <a:endParaRPr lang="x-none"/>
          </a:p>
        </p:txBody>
      </p:sp>
      <p:graphicFrame>
        <p:nvGraphicFramePr>
          <p:cNvPr id="5" name="Object 4">
            <a:extLst>
              <a:ext uri="{FF2B5EF4-FFF2-40B4-BE49-F238E27FC236}">
                <a16:creationId xmlns:a16="http://schemas.microsoft.com/office/drawing/2014/main" id="{C9AB96A2-62EE-4B4E-8D6F-5F703B74B8C4}"/>
              </a:ext>
            </a:extLst>
          </p:cNvPr>
          <p:cNvGraphicFramePr>
            <a:graphicFrameLocks noChangeAspect="1"/>
          </p:cNvGraphicFramePr>
          <p:nvPr>
            <p:extLst>
              <p:ext uri="{D42A27DB-BD31-4B8C-83A1-F6EECF244321}">
                <p14:modId xmlns:p14="http://schemas.microsoft.com/office/powerpoint/2010/main" val="1402277363"/>
              </p:ext>
            </p:extLst>
          </p:nvPr>
        </p:nvGraphicFramePr>
        <p:xfrm>
          <a:off x="680879" y="3757995"/>
          <a:ext cx="5186027" cy="5498801"/>
        </p:xfrm>
        <a:graphic>
          <a:graphicData uri="http://schemas.openxmlformats.org/presentationml/2006/ole">
            <mc:AlternateContent xmlns:mc="http://schemas.openxmlformats.org/markup-compatibility/2006">
              <mc:Choice xmlns:v="urn:schemas-microsoft-com:vml" Requires="v">
                <p:oleObj name="Document" r:id="rId4" imgW="5737207" imgH="5666811" progId="Word.Document.12">
                  <p:embed/>
                </p:oleObj>
              </mc:Choice>
              <mc:Fallback>
                <p:oleObj name="Document" r:id="rId4" imgW="5737207" imgH="5666811" progId="Word.Document.12">
                  <p:embed/>
                  <p:pic>
                    <p:nvPicPr>
                      <p:cNvPr id="0" name=""/>
                      <p:cNvPicPr/>
                      <p:nvPr/>
                    </p:nvPicPr>
                    <p:blipFill>
                      <a:blip r:embed="rId5"/>
                      <a:stretch>
                        <a:fillRect/>
                      </a:stretch>
                    </p:blipFill>
                    <p:spPr>
                      <a:xfrm>
                        <a:off x="680879" y="3757995"/>
                        <a:ext cx="5186027" cy="5498801"/>
                      </a:xfrm>
                      <a:prstGeom prst="rect">
                        <a:avLst/>
                      </a:prstGeom>
                    </p:spPr>
                  </p:pic>
                </p:oleObj>
              </mc:Fallback>
            </mc:AlternateContent>
          </a:graphicData>
        </a:graphic>
      </p:graphicFrame>
    </p:spTree>
    <p:extLst>
      <p:ext uri="{BB962C8B-B14F-4D97-AF65-F5344CB8AC3E}">
        <p14:creationId xmlns:p14="http://schemas.microsoft.com/office/powerpoint/2010/main" val="304939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Topic 1: Challenging the denial of legal capacity in mental health</a:t>
            </a:r>
          </a:p>
          <a:p>
            <a:pPr>
              <a:lnSpc>
                <a:spcPct val="115000"/>
              </a:lnSpc>
            </a:pPr>
            <a:endPar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endParaRPr>
          </a:p>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 hours and 50 minutes.</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8</a:t>
            </a:fld>
            <a:endParaRPr lang="x-none"/>
          </a:p>
        </p:txBody>
      </p:sp>
    </p:spTree>
    <p:extLst>
      <p:ext uri="{BB962C8B-B14F-4D97-AF65-F5344CB8AC3E}">
        <p14:creationId xmlns:p14="http://schemas.microsoft.com/office/powerpoint/2010/main" val="33038014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i="1" dirty="0">
                <a:latin typeface="Calibri" panose="020F0502020204030204" pitchFamily="34" charset="0"/>
                <a:ea typeface="SimSun" panose="02010600030101010101" pitchFamily="2" charset="-122"/>
                <a:cs typeface="Calibri" panose="020F0502020204030204" pitchFamily="34" charset="0"/>
              </a:rPr>
              <a:t>Exercise 2.2: Understanding support in decision-making (20 min.)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purpose of this exercise is to demonstrate that supported decision-making is not a new concept and that everybody needs support from others in making decisions about different areas of life. People do not always have sufficient knowledge, experience or time to make every kind of decision on their own.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Ask the group the following questions and make a list of their ideas on the flipchart:</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Can you remember being helped by someone to make a decision? </a:t>
            </a: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For example, a decision about whether to enter a new relationship, what purchase to make, how to organize for children to go to school, where to live, what training to undertake, what career path to choose etc?</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80</a:t>
            </a:fld>
            <a:endParaRPr lang="x-none"/>
          </a:p>
        </p:txBody>
      </p:sp>
    </p:spTree>
    <p:extLst>
      <p:ext uri="{BB962C8B-B14F-4D97-AF65-F5344CB8AC3E}">
        <p14:creationId xmlns:p14="http://schemas.microsoft.com/office/powerpoint/2010/main" val="28676243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201613"/>
            <a:ext cx="4648200" cy="2614612"/>
          </a:xfrm>
        </p:spPr>
      </p:sp>
      <p:sp>
        <p:nvSpPr>
          <p:cNvPr id="3" name="Notes Placeholder 2"/>
          <p:cNvSpPr>
            <a:spLocks noGrp="1"/>
          </p:cNvSpPr>
          <p:nvPr>
            <p:ph type="body" idx="1"/>
          </p:nvPr>
        </p:nvSpPr>
        <p:spPr>
          <a:xfrm>
            <a:off x="249655" y="3144509"/>
            <a:ext cx="6332173" cy="6411206"/>
          </a:xfrm>
        </p:spPr>
        <p:txBody>
          <a:bodyPr/>
          <a:lstStyle/>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Did you find this support helpful? </a:t>
            </a:r>
            <a:endParaRPr lang="x-none"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If yes, why?</a:t>
            </a:r>
            <a:endParaRPr lang="en-US" b="1" dirty="0"/>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Possible responses from participants may include: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helped me to find the relevant information.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 trusted the person whose opinion I sought.</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connected me with people who previously experienced the same situation.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had themselves experienced the same situation.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provided an external point of view which I had not thought about.</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helped me to weigh the pros and cons and to organize my ideas. </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helped me to identify the real problem.</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reminded me of my previous experience(s) which were relevant to the decision to be made.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helped me to make a decision in line with my personal objectives and values.</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made me feel that it was going to be OK, no matter what decision I ended up making.</a:t>
            </a:r>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If not, why not?</a:t>
            </a:r>
            <a:endParaRPr lang="x-none" b="1"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Possible responses from participants may include:</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did not know about the issue.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did not provide the appropriate information.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Even if the information was accurate I was not able to understand it.</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already had a strong position on the question.</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told me what they would do in this situation (rather than focusing on what I would like to do).</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encouraged me to make a decision to please them, not to please me.</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support person finally made the decision on my behalf or against my will.</a:t>
            </a: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endParaRPr lang="x-non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81</a:t>
            </a:fld>
            <a:endParaRPr lang="x-none"/>
          </a:p>
        </p:txBody>
      </p:sp>
    </p:spTree>
    <p:extLst>
      <p:ext uri="{BB962C8B-B14F-4D97-AF65-F5344CB8AC3E}">
        <p14:creationId xmlns:p14="http://schemas.microsoft.com/office/powerpoint/2010/main" val="40045399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i="1" dirty="0">
                <a:latin typeface="Calibri" panose="020F0502020204030204" pitchFamily="34" charset="0"/>
                <a:ea typeface="SimSun" panose="02010600030101010101" pitchFamily="2" charset="-122"/>
                <a:cs typeface="Calibri" panose="020F0502020204030204" pitchFamily="34" charset="0"/>
              </a:rPr>
              <a:t>Presentation: Different forms of support (70 min.)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following presentation will provide examples of different models of support that can be offered to enable people to make their own decisions.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Most existing models of support are not yet fully compliant with the CRPD.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Criticisms may include….</a:t>
            </a:r>
          </a:p>
          <a:p>
            <a:pPr marL="628650" lvl="1"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that some models are led and directed by professionals ….</a:t>
            </a:r>
          </a:p>
          <a:p>
            <a:pPr marL="628650" lvl="1"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or that they still use involuntary treatment, although to a lesser extent than other mental health and social services (e.g. Open Dialogue). </a:t>
            </a:r>
          </a:p>
          <a:p>
            <a:pPr marL="171450" indent="-171450" algn="jus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It is important to acknowledge these limitations and keep mind that these services could be further improved to achieve full compliance with the CRPD.</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82</a:t>
            </a:fld>
            <a:endParaRPr lang="x-none"/>
          </a:p>
        </p:txBody>
      </p:sp>
    </p:spTree>
    <p:extLst>
      <p:ext uri="{BB962C8B-B14F-4D97-AF65-F5344CB8AC3E}">
        <p14:creationId xmlns:p14="http://schemas.microsoft.com/office/powerpoint/2010/main" val="21150979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Providing full and complete information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first form of support is to provide full and complete information in a format that the person understands.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Many people – including (but certainly not limited to) people with psychosocial, intellectual or cognitive disabilities – do not have enough information (e.g. about treatments, care and support options, rights, legal issues, etc.) to be able to make decisions.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order to make decisions, people must first be given all relevant information concerning the area or issue about which they want to make a decision.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83</a:t>
            </a:fld>
            <a:endParaRPr lang="x-none"/>
          </a:p>
        </p:txBody>
      </p:sp>
    </p:spTree>
    <p:extLst>
      <p:ext uri="{BB962C8B-B14F-4D97-AF65-F5344CB8AC3E}">
        <p14:creationId xmlns:p14="http://schemas.microsoft.com/office/powerpoint/2010/main" val="3047806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Supportive communication skills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Communication skills are necessary to accommodate and understand people using diverse styles of communication and/or experiencing communications difficulties.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Supporters or people adopting a supportive approach, including mental health and other practitioners, should learn how to listen to people actively and attentively.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They should build their understanding of a person’s needs by listening and checking with the person to see if they understand what the person is saying.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listening skills should also include helping the person to relax and giving the person breaks (i.e. not conducting an interrogation of the person).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They should also respect how much or how little the person wants to share.</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84</a:t>
            </a:fld>
            <a:endParaRPr lang="x-none"/>
          </a:p>
        </p:txBody>
      </p:sp>
    </p:spTree>
    <p:extLst>
      <p:ext uri="{BB962C8B-B14F-4D97-AF65-F5344CB8AC3E}">
        <p14:creationId xmlns:p14="http://schemas.microsoft.com/office/powerpoint/2010/main" val="13197162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latin typeface="Calibri" panose="020F0502020204030204" pitchFamily="34" charset="0"/>
                <a:ea typeface="SimSun" panose="02010600030101010101" pitchFamily="2" charset="-122"/>
                <a:cs typeface="Calibri" panose="020F0502020204030204" pitchFamily="34" charset="0"/>
              </a:rPr>
              <a:t>Communication skills in relation to people with diverse styles and limitations might include: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Understanding indirect or unusual communication styles.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Understanding the person’s values that underlie the communication, which can be different from the listener’s values.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Assuming that communication always has meaning even though it may seem meaningless to others.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Understanding that you might not be able to understand someone because of your own limitations.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Considering the issue from the other person’s point of view.</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85</a:t>
            </a:fld>
            <a:endParaRPr lang="x-none"/>
          </a:p>
        </p:txBody>
      </p:sp>
    </p:spTree>
    <p:extLst>
      <p:ext uri="{BB962C8B-B14F-4D97-AF65-F5344CB8AC3E}">
        <p14:creationId xmlns:p14="http://schemas.microsoft.com/office/powerpoint/2010/main" val="141289746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532" y="4784070"/>
            <a:ext cx="5447030" cy="3914239"/>
          </a:xfrm>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Making reasonable accommodations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As part of the requirement to provide full and complete information during the support process, reasonable accommodations may be required.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term “reasonable accommodation” refers to measures that need to be taken (by governments, service providers or others) in order remove the barriers that persons with disabilities face, and to ensure that they are able to exercise their human rights on an equal basis with others and that they are not discriminated against in the exercise of their rights. </a:t>
            </a:r>
            <a:endParaRPr lang="x-none" dirty="0">
              <a:latin typeface="Calibri" panose="020F0502020204030204" pitchFamily="34" charset="0"/>
              <a:ea typeface="SimSun" panose="02010600030101010101" pitchFamily="2" charset="-122"/>
              <a:cs typeface="Calibri" panose="020F0502020204030204" pitchFamily="34" charset="0"/>
            </a:endParaRPr>
          </a:p>
          <a:p>
            <a:pPr marL="457200" marR="0" lvl="0" indent="-2286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Article 5 of the CRPD requires that people with disabilities are provided with reasonable accommodation in exercising and enjoying the rights in the CRPD.</a:t>
            </a:r>
          </a:p>
          <a:p>
            <a:pPr marL="914400" marR="0" lvl="1" indent="-228600">
              <a:spcBef>
                <a:spcPts val="0"/>
              </a:spcBef>
              <a:spcAft>
                <a:spcPts val="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This includes the right to legal capacity, and means that other people – such as mental health and other practitioners, personnel in financial institutions and employers – must accommodate the person’s requirements in decision-making and recognize the person’s potential need for supports in the decision-making process.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86</a:t>
            </a:fld>
            <a:endParaRPr lang="x-none"/>
          </a:p>
        </p:txBody>
      </p:sp>
    </p:spTree>
    <p:extLst>
      <p:ext uri="{BB962C8B-B14F-4D97-AF65-F5344CB8AC3E}">
        <p14:creationId xmlns:p14="http://schemas.microsoft.com/office/powerpoint/2010/main" val="13182933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Reasonable accommodation can include, for instance, providing people with information in a way that enables them to understand it.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might involve providing a person with easy-to-read or plain language formats, reading assistants, assisted/adaptive communication tools, visual aids, or interpreters (including sign language interpreters).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Making reasonable accommodations may also involve mental health and other practitioners accepting formal or informal assistance from family and friends or taking more time to talk with the person in order to communicate information relevant to the decision.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Reasonable accommodations can be relevant whenever an individual interacts with other people (e.g. doctors explaining the risk of a medical procedure, bank employees opening an account, etc.)……</a:t>
            </a:r>
          </a:p>
          <a:p>
            <a:pPr marL="171450" indent="-171450" algn="just">
              <a:spcAft>
                <a:spcPts val="600"/>
              </a:spcAft>
              <a:buFont typeface="Arial" panose="020B0604020202020204" pitchFamily="34" charset="0"/>
              <a:buChar char="•"/>
            </a:pPr>
            <a:r>
              <a:rPr lang="en-GB">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and should be individualized and tailored to the needs of the person concerned.</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87</a:t>
            </a:fld>
            <a:endParaRPr lang="x-none"/>
          </a:p>
        </p:txBody>
      </p:sp>
    </p:spTree>
    <p:extLst>
      <p:ext uri="{BB962C8B-B14F-4D97-AF65-F5344CB8AC3E}">
        <p14:creationId xmlns:p14="http://schemas.microsoft.com/office/powerpoint/2010/main" val="29704865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1243013"/>
            <a:ext cx="4710113" cy="2649537"/>
          </a:xfrm>
        </p:spPr>
      </p:sp>
      <p:sp>
        <p:nvSpPr>
          <p:cNvPr id="3" name="Notes Placeholder 2"/>
          <p:cNvSpPr>
            <a:spLocks noGrp="1"/>
          </p:cNvSpPr>
          <p:nvPr>
            <p:ph type="body" idx="1"/>
          </p:nvPr>
        </p:nvSpPr>
        <p:spPr>
          <a:xfrm>
            <a:off x="680879" y="4212467"/>
            <a:ext cx="5447030" cy="4485842"/>
          </a:xfrm>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Making decisions with the support of others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Support can take many forms and can involve one trusted person or a network of people.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can also be informal or formal. </a:t>
            </a:r>
            <a:endParaRPr lang="x-none" dirty="0">
              <a:latin typeface="Calibri" panose="020F0502020204030204" pitchFamily="34" charset="0"/>
              <a:ea typeface="SimSun" panose="02010600030101010101" pitchFamily="2" charset="-122"/>
              <a:cs typeface="Calibri" panose="020F0502020204030204" pitchFamily="34" charset="0"/>
            </a:endParaRPr>
          </a:p>
          <a:p>
            <a:pPr marL="514350" marR="0" lvl="0" indent="-228600">
              <a:spcBef>
                <a:spcPts val="0"/>
              </a:spcBef>
              <a:spcAft>
                <a:spcPts val="40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Informal support, mostly provided by family and friends, is used by everyone in everyday life. </a:t>
            </a:r>
          </a:p>
          <a:p>
            <a:pPr marL="514350" marR="0" lvl="0" indent="-228600">
              <a:spcBef>
                <a:spcPts val="0"/>
              </a:spcBef>
              <a:spcAft>
                <a:spcPts val="40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As far as possible, informal support should be encouraged to limit formal intervention in people’s lives and to allow people with psychosocial, intellectual or cognitive disabilities to make decisions in a way which is similar to that used by people without disabilities.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228600">
              <a:spcBef>
                <a:spcPts val="0"/>
              </a:spcBef>
              <a:spcAft>
                <a:spcPts val="600"/>
              </a:spcAft>
              <a:buClr>
                <a:srgbClr val="000000"/>
              </a:buClr>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However, formal support may sometimes be necessary for making complex or important decisions when informal support is not sufficient and/or when the person has important support needs. </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people decide to nominate their supporter(s) formally, they may nominate a relative that they trust.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a person may sometimes nominate someone who is independent (e.g. an advocate). This may be, for example, because the person is isolated or has experienced abuse in their family.</a:t>
            </a:r>
            <a:endParaRPr lang="x-none" dirty="0">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356D4481-A8A4-4ADB-B768-6DF1FE3A744C}" type="slidenum">
              <a:rPr lang="x-none" smtClean="0"/>
              <a:t>88</a:t>
            </a:fld>
            <a:endParaRPr lang="x-none"/>
          </a:p>
        </p:txBody>
      </p:sp>
    </p:spTree>
    <p:extLst>
      <p:ext uri="{BB962C8B-B14F-4D97-AF65-F5344CB8AC3E}">
        <p14:creationId xmlns:p14="http://schemas.microsoft.com/office/powerpoint/2010/main" val="9812335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Formal support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514350" marR="0" lvl="0" indent="-514350">
              <a:spcBef>
                <a:spcPts val="0"/>
              </a:spcBef>
              <a:spcAft>
                <a:spcPts val="0"/>
              </a:spcAft>
              <a:buClr>
                <a:srgbClr val="000000"/>
              </a:buClr>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The Swedish Personal Ombudsperson (PO) (</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Choices, 2014 #91">
                  <a:extLst>
                    <a:ext uri="{A12FA001-AC4F-418D-AE19-62706E023703}">
                      <ahyp:hlinkClr xmlns:ahyp="http://schemas.microsoft.com/office/drawing/2018/hyperlinkcolor" val="tx"/>
                    </a:ext>
                  </a:extLst>
                </a:hlinkClick>
              </a:rPr>
              <a:t>15</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t>
            </a:r>
          </a:p>
          <a:p>
            <a:pPr marL="514350" marR="0" lvl="0" indent="-514350">
              <a:spcBef>
                <a:spcPts val="0"/>
              </a:spcBef>
              <a:spcAft>
                <a:spcPts val="0"/>
              </a:spcAft>
              <a:buClr>
                <a:srgbClr val="000000"/>
              </a:buClr>
              <a:buFont typeface="Symbol" panose="05050102010706020507" pitchFamily="18" charset="2"/>
              <a:buChar char=""/>
            </a:pPr>
            <a:endParaRPr lang="en-US"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endParaRPr lang="en-US"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89</a:t>
            </a:fld>
            <a:endParaRPr lang="x-none"/>
          </a:p>
        </p:txBody>
      </p:sp>
      <p:pic>
        <p:nvPicPr>
          <p:cNvPr id="5" name="Picture 4">
            <a:extLst>
              <a:ext uri="{FF2B5EF4-FFF2-40B4-BE49-F238E27FC236}">
                <a16:creationId xmlns:a16="http://schemas.microsoft.com/office/drawing/2014/main" id="{B26A62AA-ABA3-4AF3-9BC1-C8654ED0C5E6}"/>
              </a:ext>
            </a:extLst>
          </p:cNvPr>
          <p:cNvPicPr>
            <a:picLocks noChangeAspect="1"/>
          </p:cNvPicPr>
          <p:nvPr/>
        </p:nvPicPr>
        <p:blipFill>
          <a:blip r:embed="rId4"/>
          <a:stretch>
            <a:fillRect/>
          </a:stretch>
        </p:blipFill>
        <p:spPr>
          <a:xfrm>
            <a:off x="435317" y="5954492"/>
            <a:ext cx="5692592" cy="1065424"/>
          </a:xfrm>
          <a:prstGeom prst="rect">
            <a:avLst/>
          </a:prstGeom>
        </p:spPr>
      </p:pic>
    </p:spTree>
    <p:extLst>
      <p:ext uri="{BB962C8B-B14F-4D97-AF65-F5344CB8AC3E}">
        <p14:creationId xmlns:p14="http://schemas.microsoft.com/office/powerpoint/2010/main" val="1282189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9663" y="236538"/>
            <a:ext cx="4589462" cy="2582862"/>
          </a:xfrm>
        </p:spPr>
      </p:sp>
      <p:sp>
        <p:nvSpPr>
          <p:cNvPr id="3" name="Notes Placeholder 2"/>
          <p:cNvSpPr>
            <a:spLocks noGrp="1"/>
          </p:cNvSpPr>
          <p:nvPr>
            <p:ph type="body" idx="1"/>
          </p:nvPr>
        </p:nvSpPr>
        <p:spPr>
          <a:xfrm>
            <a:off x="255329" y="3056803"/>
            <a:ext cx="6298129" cy="6385351"/>
          </a:xfrm>
        </p:spPr>
        <p:txBody>
          <a:bodyPr/>
          <a:lstStyle/>
          <a:p>
            <a:pPr algn="just">
              <a:spcAft>
                <a:spcPts val="600"/>
              </a:spcAft>
            </a:pPr>
            <a:r>
              <a:rPr lang="en-GB" b="1" i="1" dirty="0">
                <a:latin typeface="Calibri" panose="020F0502020204030204" pitchFamily="34" charset="0"/>
                <a:ea typeface="SimSun" panose="02010600030101010101" pitchFamily="2" charset="-122"/>
                <a:cs typeface="Calibri" panose="020F0502020204030204" pitchFamily="34" charset="0"/>
              </a:rPr>
              <a:t>Presentation</a:t>
            </a:r>
            <a:r>
              <a:rPr lang="en-GB" sz="900" b="1" i="1" dirty="0">
                <a:latin typeface="Calibri" panose="020F0502020204030204" pitchFamily="34" charset="0"/>
                <a:ea typeface="SimSun" panose="02010600030101010101" pitchFamily="2" charset="-122"/>
                <a:cs typeface="Calibri" panose="020F0502020204030204" pitchFamily="34" charset="0"/>
              </a:rPr>
              <a:t> </a:t>
            </a:r>
            <a:r>
              <a:rPr lang="en-GB" b="1" i="1" dirty="0">
                <a:latin typeface="Calibri" panose="020F0502020204030204" pitchFamily="34" charset="0"/>
                <a:ea typeface="SimSun" panose="02010600030101010101" pitchFamily="2" charset="-122"/>
                <a:cs typeface="Calibri" panose="020F0502020204030204" pitchFamily="34" charset="0"/>
              </a:rPr>
              <a:t>: Brief introduction to this module (5 min.)</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 purpose of this brief introduction is to pre-empt the obstacles that participants grapple with in relation to promoting legal capacity and supported decision-making in challenging scenarios. </a:t>
            </a:r>
          </a:p>
          <a:p>
            <a:pPr algn="just">
              <a:spcAft>
                <a:spcPts val="600"/>
              </a:spcAft>
            </a:pP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this training we shall explore how to promote a person’s right to legal capacity (i.e. the right to make one’s own decisions and choices). </a:t>
            </a:r>
          </a:p>
          <a:p>
            <a:pPr marL="171450" indent="-171450" algn="just">
              <a:spcAft>
                <a:spcPts val="600"/>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acknowledge that upholding people’s right to legal capacity can seem challenging in certain situations. </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what about people who want to end their lives, or people with severe dementia?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What if someone is experiencing an acute crisis or extreme states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or is doing things that seem dangerous?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What if refusing treatment means the person is going to get worse?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What if someone is unconscious or otherwise unable to communicate and be understood? </a:t>
            </a:r>
          </a:p>
          <a:p>
            <a:pPr marL="628650" lvl="1" indent="-171450" algn="just">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Calibri" panose="020F0502020204030204" pitchFamily="34" charset="0"/>
              </a:rPr>
              <a:t>Is it really feasible to promote the rights of people to make decisions for themselves even in these types of scenarios? </a:t>
            </a:r>
          </a:p>
          <a:p>
            <a:pPr marL="628650" lvl="1" indent="-171450" algn="just">
              <a:spcAft>
                <a:spcPts val="6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answer is that even in these challenging scenarios we must always strive to find ways to ensure that people remain at the centre of all decisions concerning their lives. </a:t>
            </a:r>
          </a:p>
          <a:p>
            <a:pPr marL="171450" indent="-171450" algn="just">
              <a:spcAft>
                <a:spcPts val="600"/>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There are always ways to promote people’s right to exercise their legal capacity. </a:t>
            </a:r>
          </a:p>
          <a:p>
            <a:pPr marL="171450" indent="-171450" algn="jus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training will explore these in detail. </a:t>
            </a:r>
            <a:endParaRPr lang="x-none" sz="105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a:t>
            </a:fld>
            <a:endParaRPr lang="x-none"/>
          </a:p>
        </p:txBody>
      </p:sp>
    </p:spTree>
    <p:extLst>
      <p:ext uri="{BB962C8B-B14F-4D97-AF65-F5344CB8AC3E}">
        <p14:creationId xmlns:p14="http://schemas.microsoft.com/office/powerpoint/2010/main" val="11772707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8238" y="1243013"/>
            <a:ext cx="2060575" cy="1160462"/>
          </a:xfrm>
        </p:spPr>
      </p:sp>
      <p:sp>
        <p:nvSpPr>
          <p:cNvPr id="3" name="Notes Placeholder 2"/>
          <p:cNvSpPr>
            <a:spLocks noGrp="1"/>
          </p:cNvSpPr>
          <p:nvPr>
            <p:ph type="body" idx="1"/>
          </p:nvPr>
        </p:nvSpPr>
        <p:spPr>
          <a:xfrm>
            <a:off x="680879" y="2870442"/>
            <a:ext cx="5447030" cy="5827867"/>
          </a:xfrm>
        </p:spPr>
        <p:txBody>
          <a:bodyPr/>
          <a:lstStyle/>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Personal Ombudsperson (PO) system in Sweden is one model of supported decision-making. The service is generally offered by NGOs.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POs are skilled persons who work at the request of the person needing services.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help clients with a range of issues: family matters, health care, housing, and accessing services or employment.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POs only do what their client wants them to do.</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model is based on a long-term relationship of trust.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designed mainly for people who are hard to reach, isolated or left without support.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To avoid burdensome administrative processes and paperwork there is no written agreement between the PO and the client.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POs have flexible schedules, adapted to the needs and wishes of their clients.</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do not have an office, as coming to an office could deter clients from taking up the service by creating the impression that POs are in a position of power.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POs work from their own homes with the help of a telephone and the Internet; they meet clients in their homes or at neutral places such as a cafe.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are required to have the skills to argue effectively for the client’s rights in front of various authorities or in courts.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Sweden has a system of partial guardianship, generally used for financial matters, but the POs are not seen as an alternative to guardianship by the government.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two systems are not connected and have developed separately.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Therefore, a person might have a PO and a guardian at the same time. In practice, the person often wants a PO to help them end the guardianship measure.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Frequently they do so successfully.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90</a:t>
            </a:fld>
            <a:endParaRPr lang="x-none"/>
          </a:p>
        </p:txBody>
      </p:sp>
    </p:spTree>
    <p:extLst>
      <p:ext uri="{BB962C8B-B14F-4D97-AF65-F5344CB8AC3E}">
        <p14:creationId xmlns:p14="http://schemas.microsoft.com/office/powerpoint/2010/main" val="95637629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latin typeface="Calibri" panose="020F0502020204030204" pitchFamily="34" charset="0"/>
                <a:ea typeface="SimSun" panose="02010600030101010101" pitchFamily="2" charset="-122"/>
                <a:cs typeface="Calibri" panose="020F0502020204030204" pitchFamily="34" charset="0"/>
              </a:rPr>
              <a:t>The Swedish system has shown very positive results and benefits (</a:t>
            </a:r>
            <a:r>
              <a:rPr lang="en-GB"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Balmas, 2015 #133">
                  <a:extLst>
                    <a:ext uri="{A12FA001-AC4F-418D-AE19-62706E023703}">
                      <ahyp:hlinkClr xmlns:ahyp="http://schemas.microsoft.com/office/drawing/2018/hyperlinkcolor" val="tx"/>
                    </a:ext>
                  </a:extLst>
                </a:hlinkClick>
              </a:rPr>
              <a:t>16</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2014, 6000 persons were supported by a PO in Sweden.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84% of Swedish municipalities included POs in their social service system.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Individuals with disabilities who are supported by a PO require less care and their overall situation improves.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the long term the PO system reduces costs for the social system.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91</a:t>
            </a:fld>
            <a:endParaRPr lang="x-none"/>
          </a:p>
        </p:txBody>
      </p:sp>
    </p:spTree>
    <p:extLst>
      <p:ext uri="{BB962C8B-B14F-4D97-AF65-F5344CB8AC3E}">
        <p14:creationId xmlns:p14="http://schemas.microsoft.com/office/powerpoint/2010/main" val="32192422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Independent Advocacy (Scotland, United Kingdom) (</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7 #134">
                  <a:extLst>
                    <a:ext uri="{A12FA001-AC4F-418D-AE19-62706E023703}">
                      <ahyp:hlinkClr xmlns:ahyp="http://schemas.microsoft.com/office/drawing/2018/hyperlinkcolor" val="tx"/>
                    </a:ext>
                  </a:extLst>
                </a:hlinkClick>
              </a:rPr>
              <a:t>17</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92</a:t>
            </a:fld>
            <a:endParaRPr lang="x-none"/>
          </a:p>
        </p:txBody>
      </p:sp>
      <p:pic>
        <p:nvPicPr>
          <p:cNvPr id="5" name="Picture 4">
            <a:extLst>
              <a:ext uri="{FF2B5EF4-FFF2-40B4-BE49-F238E27FC236}">
                <a16:creationId xmlns:a16="http://schemas.microsoft.com/office/drawing/2014/main" id="{02C5A963-2ED5-4CAB-9404-F4EB30ACD936}"/>
              </a:ext>
            </a:extLst>
          </p:cNvPr>
          <p:cNvPicPr>
            <a:picLocks noChangeAspect="1"/>
          </p:cNvPicPr>
          <p:nvPr/>
        </p:nvPicPr>
        <p:blipFill>
          <a:blip r:embed="rId4"/>
          <a:stretch>
            <a:fillRect/>
          </a:stretch>
        </p:blipFill>
        <p:spPr>
          <a:xfrm>
            <a:off x="558098" y="5182511"/>
            <a:ext cx="5692592" cy="1091894"/>
          </a:xfrm>
          <a:prstGeom prst="rect">
            <a:avLst/>
          </a:prstGeom>
        </p:spPr>
      </p:pic>
    </p:spTree>
    <p:extLst>
      <p:ext uri="{BB962C8B-B14F-4D97-AF65-F5344CB8AC3E}">
        <p14:creationId xmlns:p14="http://schemas.microsoft.com/office/powerpoint/2010/main" val="29960639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Independent Advocacy is a way to help people, including people with psychosocial, intellectual or cognitive disabilities, to have a stronger voice and to have as much control as possible over their own lives.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Independent Advocacy organizations are separate from organizations that provide other types of services.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 independent advocate will not make decisions on behalf of the person/group they are supporting. </a:t>
            </a:r>
          </a:p>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independent advocate helps the person/group to obtain the information they need to make real choices about their circumstances and supports the person/group to put their choices across to others.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93</a:t>
            </a:fld>
            <a:endParaRPr lang="x-none"/>
          </a:p>
        </p:txBody>
      </p:sp>
    </p:spTree>
    <p:extLst>
      <p:ext uri="{BB962C8B-B14F-4D97-AF65-F5344CB8AC3E}">
        <p14:creationId xmlns:p14="http://schemas.microsoft.com/office/powerpoint/2010/main" val="3646583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600"/>
              </a:spcAft>
              <a:buClr>
                <a:srgbClr val="000000"/>
              </a:buCl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Independent Advocacy is:</a:t>
            </a:r>
            <a:endParaRPr lang="x-none"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about standing alongside people who are in danger of being pushed to the margins of society;</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about standing up for a person and taking their side;</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listening to someone and trying to understand their point of view;</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finding out what makes them feel good and valued;</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understanding their situation and what may be stopping them from getting what they want;</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offering the person support to tell other people what they want or introducing them to others who may be able to help;</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helping someone to know what choices they have and what the consequences of these choices might be;</a:t>
            </a:r>
            <a:endParaRPr lang="x-none" sz="1050" dirty="0">
              <a:latin typeface="Calibri" panose="020F0502020204030204" pitchFamily="34" charset="0"/>
              <a:ea typeface="SimSun" panose="02010600030101010101" pitchFamily="2" charset="-122"/>
              <a:cs typeface="Arial" panose="020B0604020202020204" pitchFamily="34" charset="0"/>
            </a:endParaRPr>
          </a:p>
          <a:p>
            <a:pPr marL="457200" marR="0" lvl="0" indent="-171450">
              <a:spcBef>
                <a:spcPts val="0"/>
              </a:spcBef>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enabling a person to have control over their life but taking up issues on their behalf if they want you to.</a:t>
            </a:r>
            <a:endParaRPr lang="x-none" sz="1050" dirty="0">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94</a:t>
            </a:fld>
            <a:endParaRPr lang="x-none"/>
          </a:p>
        </p:txBody>
      </p:sp>
    </p:spTree>
    <p:extLst>
      <p:ext uri="{BB962C8B-B14F-4D97-AF65-F5344CB8AC3E}">
        <p14:creationId xmlns:p14="http://schemas.microsoft.com/office/powerpoint/2010/main" val="10042508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Clr>
                <a:srgbClr val="000000"/>
              </a:buClr>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Open Dialogue (Finland) </a:t>
            </a: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 2017 #93">
                  <a:extLst>
                    <a:ext uri="{A12FA001-AC4F-418D-AE19-62706E023703}">
                      <ahyp:hlinkClr xmlns:ahyp="http://schemas.microsoft.com/office/drawing/2018/hyperlinkcolor" val="tx"/>
                    </a:ext>
                  </a:extLst>
                </a:hlinkClick>
              </a:rPr>
              <a:t>18</a:t>
            </a: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ction="ppaction://hlinkfile" tooltip="Seikkula, 2006 #94">
                  <a:extLst>
                    <a:ext uri="{A12FA001-AC4F-418D-AE19-62706E023703}">
                      <ahyp:hlinkClr xmlns:ahyp="http://schemas.microsoft.com/office/drawing/2018/hyperlinkcolor" val="tx"/>
                    </a:ext>
                  </a:extLst>
                </a:hlinkClick>
              </a:rPr>
              <a:t>19</a:t>
            </a: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5" action="ppaction://hlinkfile" tooltip="Seikkula, 2003 #135">
                  <a:extLst>
                    <a:ext uri="{A12FA001-AC4F-418D-AE19-62706E023703}">
                      <ahyp:hlinkClr xmlns:ahyp="http://schemas.microsoft.com/office/drawing/2018/hyperlinkcolor" val="tx"/>
                    </a:ext>
                  </a:extLst>
                </a:hlinkClick>
              </a:rPr>
              <a:t>20</a:t>
            </a: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a:t>
            </a:r>
            <a:endParaRPr lang="x-none" dirty="0">
              <a:solidFill>
                <a:schemeClr val="accent1"/>
              </a:solidFill>
              <a:latin typeface="Calibri" panose="020F0502020204030204" pitchFamily="34" charset="0"/>
              <a:ea typeface="SimSun" panose="02010600030101010101" pitchFamily="2" charset="-122"/>
              <a:cs typeface="Calibri" panose="020F0502020204030204" pitchFamily="34" charset="0"/>
            </a:endParaRPr>
          </a:p>
          <a:p>
            <a:r>
              <a:rPr lang="en-US" dirty="0">
                <a:solidFill>
                  <a:schemeClr val="accent1"/>
                </a:solidFill>
                <a:latin typeface="Calibri" panose="020F0502020204030204" pitchFamily="34" charset="0"/>
                <a:ea typeface="SimSun" panose="02010600030101010101" pitchFamily="2" charset="-122"/>
                <a:cs typeface="Arial" panose="020B0604020202020204" pitchFamily="34" charset="0"/>
              </a:rPr>
              <a:t>Participants can watch the following videos about Open Dialogue:</a:t>
            </a:r>
          </a:p>
          <a:p>
            <a:endParaRPr lang="en-US" dirty="0">
              <a:solidFill>
                <a:schemeClr val="accent1"/>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95</a:t>
            </a:fld>
            <a:endParaRPr lang="x-none"/>
          </a:p>
        </p:txBody>
      </p:sp>
      <p:pic>
        <p:nvPicPr>
          <p:cNvPr id="5" name="Picture 4">
            <a:extLst>
              <a:ext uri="{FF2B5EF4-FFF2-40B4-BE49-F238E27FC236}">
                <a16:creationId xmlns:a16="http://schemas.microsoft.com/office/drawing/2014/main" id="{F1B78983-2994-4BB7-9F23-865BD60AD78C}"/>
              </a:ext>
            </a:extLst>
          </p:cNvPr>
          <p:cNvPicPr>
            <a:picLocks noChangeAspect="1"/>
          </p:cNvPicPr>
          <p:nvPr/>
        </p:nvPicPr>
        <p:blipFill>
          <a:blip r:embed="rId6"/>
          <a:stretch>
            <a:fillRect/>
          </a:stretch>
        </p:blipFill>
        <p:spPr>
          <a:xfrm>
            <a:off x="558098" y="5542870"/>
            <a:ext cx="5692592" cy="1091894"/>
          </a:xfrm>
          <a:prstGeom prst="rect">
            <a:avLst/>
          </a:prstGeom>
        </p:spPr>
      </p:pic>
      <p:sp>
        <p:nvSpPr>
          <p:cNvPr id="6" name="Text Box 59">
            <a:extLst>
              <a:ext uri="{FF2B5EF4-FFF2-40B4-BE49-F238E27FC236}">
                <a16:creationId xmlns:a16="http://schemas.microsoft.com/office/drawing/2014/main" id="{DFC574E6-CD27-4323-BC1D-85698B81E611}"/>
              </a:ext>
            </a:extLst>
          </p:cNvPr>
          <p:cNvSpPr txBox="1"/>
          <p:nvPr/>
        </p:nvSpPr>
        <p:spPr>
          <a:xfrm>
            <a:off x="558098" y="6671982"/>
            <a:ext cx="5690382" cy="704149"/>
          </a:xfrm>
          <a:prstGeom prst="rect">
            <a:avLst/>
          </a:prstGeom>
          <a:solidFill>
            <a:srgbClr val="FF99FF">
              <a:alpha val="30196"/>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0"/>
              </a:spcAft>
            </a:pPr>
            <a:r>
              <a:rPr lang="en-GB" sz="1100">
                <a:solidFill>
                  <a:srgbClr val="4F81BD"/>
                </a:solidFill>
                <a:effectLst/>
                <a:latin typeface="Calibri" panose="020F0502020204030204" pitchFamily="34" charset="0"/>
                <a:ea typeface="SimSun" panose="02010600030101010101" pitchFamily="2" charset="-122"/>
                <a:cs typeface="Calibri" panose="020F0502020204030204" pitchFamily="34" charset="0"/>
              </a:rPr>
              <a:t>Long option: Daniel Mackler, </a:t>
            </a:r>
            <a:r>
              <a:rPr lang="en-GB" sz="1100" b="1">
                <a:solidFill>
                  <a:srgbClr val="4F81BD"/>
                </a:solidFill>
                <a:effectLst/>
                <a:latin typeface="Calibri" panose="020F0502020204030204" pitchFamily="34" charset="0"/>
                <a:ea typeface="SimSun" panose="02010600030101010101" pitchFamily="2" charset="-122"/>
                <a:cs typeface="Calibri" panose="020F0502020204030204" pitchFamily="34" charset="0"/>
              </a:rPr>
              <a:t>Open Dialogue: an alternative Finnish approach to healing psychosis</a:t>
            </a:r>
            <a:r>
              <a:rPr lang="en-GB" sz="1100">
                <a:solidFill>
                  <a:srgbClr val="4F81BD"/>
                </a:solidFill>
                <a:effectLst/>
                <a:latin typeface="Calibri" panose="020F0502020204030204" pitchFamily="34" charset="0"/>
                <a:ea typeface="SimSun" panose="02010600030101010101" pitchFamily="2" charset="-122"/>
                <a:cs typeface="Calibri" panose="020F0502020204030204" pitchFamily="34" charset="0"/>
              </a:rPr>
              <a:t> (complete film) (1:13:59): </a:t>
            </a:r>
            <a:r>
              <a:rPr lang="en-GB" sz="1100" u="sng">
                <a:solidFill>
                  <a:srgbClr val="4F81BD"/>
                </a:solidFill>
                <a:effectLst/>
                <a:latin typeface="Calibri" panose="020F0502020204030204" pitchFamily="34" charset="0"/>
                <a:ea typeface="SimSun" panose="02010600030101010101" pitchFamily="2" charset="-122"/>
                <a:cs typeface="Calibri" panose="020F0502020204030204" pitchFamily="34" charset="0"/>
                <a:hlinkClick r:id="rId7"/>
              </a:rPr>
              <a:t>https://www.youtube.com/watch?v=HDVhZHJagfQ</a:t>
            </a:r>
            <a:r>
              <a:rPr lang="en-GB" sz="1100" u="sng">
                <a:solidFill>
                  <a:srgbClr val="0000FF"/>
                </a:solidFill>
                <a:effectLst/>
                <a:latin typeface="Calibri" panose="020F0502020204030204" pitchFamily="34" charset="0"/>
                <a:ea typeface="SimSun" panose="02010600030101010101" pitchFamily="2" charset="-122"/>
                <a:cs typeface="Calibri" panose="020F0502020204030204" pitchFamily="34" charset="0"/>
              </a:rPr>
              <a:t>,</a:t>
            </a:r>
            <a:r>
              <a:rPr lang="en-GB" sz="1100">
                <a:solidFill>
                  <a:srgbClr val="4F81BD"/>
                </a:solidFill>
                <a:effectLst/>
                <a:latin typeface="Calibri" panose="020F0502020204030204" pitchFamily="34" charset="0"/>
                <a:ea typeface="SimSun" panose="02010600030101010101" pitchFamily="2" charset="-122"/>
                <a:cs typeface="Calibri" panose="020F0502020204030204" pitchFamily="34" charset="0"/>
              </a:rPr>
              <a:t> accessed 06 July 2016.</a:t>
            </a:r>
            <a:endParaRPr lang="x-none" sz="110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457502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Open Dialogue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Open Dialogue is a Finnish alternative to the traditional mental health system for people diagnosed with psychosis such as "schizophrenia".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approach respects the decision-making power of the person concerned and engages the person’s network of family and friends.</a:t>
            </a:r>
            <a:r>
              <a:rPr lang="en-GB" sz="1200" kern="1200" dirty="0">
                <a:solidFill>
                  <a:schemeClr val="tx1"/>
                </a:solidFill>
                <a:effectLst/>
                <a:latin typeface="+mn-lt"/>
                <a:ea typeface="+mn-ea"/>
                <a:cs typeface="+mn-cs"/>
              </a:rPr>
              <a:t>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The Open Dialogue team provides immediate help within 24 hours of the first contact.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They seek to engage social networks, rebuild relationships and, if possible, avoid medication and the alienating experience of hospitalization by bringing together people from the social network of the person seeking support. </a:t>
            </a: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96</a:t>
            </a:fld>
            <a:endParaRPr lang="x-none"/>
          </a:p>
        </p:txBody>
      </p:sp>
    </p:spTree>
    <p:extLst>
      <p:ext uri="{BB962C8B-B14F-4D97-AF65-F5344CB8AC3E}">
        <p14:creationId xmlns:p14="http://schemas.microsoft.com/office/powerpoint/2010/main" val="12106416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Open Dialogue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No exact treatment plan is prepared.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The approach is flexible and adapts to the changing needs of each person.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Also, the place of the meeting is jointly decided. In order to counter stigma, the meetings can take place at the home of the person seeking support.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In Open Dialogue, the person seeking support identifies the family and care partners to be invited to participate alongside the open dialogue team in daily meetings that are open, non-secretive and non-hierarchical.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Everyone openly voices and reflects on their thoughts and feelings, and everyone’s voice is heard – particularly the voice of the person seeking support.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97</a:t>
            </a:fld>
            <a:endParaRPr lang="x-none"/>
          </a:p>
        </p:txBody>
      </p:sp>
    </p:spTree>
    <p:extLst>
      <p:ext uri="{BB962C8B-B14F-4D97-AF65-F5344CB8AC3E}">
        <p14:creationId xmlns:p14="http://schemas.microsoft.com/office/powerpoint/2010/main" val="224792787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Language is an important part of creating an open dialogue.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Open Dialogue team members do not interview the participants or use medical language.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In addition, they do not seek to find solutions or to make decisions about treatment on behalf of the person concerned.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On the contrary, the team members follow the themes and issues raised by the person and their family members or supporters.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Open Dialogue explores how they understand the situation and how, in their own language, the person and their support network have named and described the person’s distress.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By speaking openly at all times, everyone understands what is going on and what is being talked about.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Consequently, a shared language is created and the participants build up a new understanding between them and a stronger basis for collaboration.</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98</a:t>
            </a:fld>
            <a:endParaRPr lang="x-none"/>
          </a:p>
        </p:txBody>
      </p:sp>
    </p:spTree>
    <p:extLst>
      <p:ext uri="{BB962C8B-B14F-4D97-AF65-F5344CB8AC3E}">
        <p14:creationId xmlns:p14="http://schemas.microsoft.com/office/powerpoint/2010/main" val="63610224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8963" y="1243013"/>
            <a:ext cx="5562600" cy="3130550"/>
          </a:xfrm>
        </p:spPr>
      </p:sp>
      <p:sp>
        <p:nvSpPr>
          <p:cNvPr id="3" name="Notes Placeholder 2"/>
          <p:cNvSpPr>
            <a:spLocks noGrp="1"/>
          </p:cNvSpPr>
          <p:nvPr>
            <p:ph type="body" idx="1"/>
          </p:nvPr>
        </p:nvSpPr>
        <p:spPr>
          <a:xfrm>
            <a:off x="431223" y="4547973"/>
            <a:ext cx="5696686" cy="5032593"/>
          </a:xfrm>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follow-up study on first-episode psychosis has shown that, after five years….</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…82% of persons supported through this approach had no remaining psychotic symptoms,…</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 86% had returned to their studies or a full-time job,…</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…and only 14% were on disability allowance.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Only 29% had used neuroleptic medication in some phase of the treatment.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comparison, a 5-year follow-up study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Svedberg B, 2006 #136"/>
              </a:rPr>
              <a:t>21</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on people experiencing a first psychotic episode treated in Stockholm from 1991 to 1992 (before the development of a psychosocial programme in the area), reported that during the 5-year period….</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mean length of hospitalization was 110 days,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…..and neuroleptic medication was used in 93% of cases.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….As an outcome, 62% of the patients were living on a disability allowance after five years.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356D4481-A8A4-4ADB-B768-6DF1FE3A744C}" type="slidenum">
              <a:rPr lang="x-none" smtClean="0"/>
              <a:t>99</a:t>
            </a:fld>
            <a:endParaRPr lang="x-none"/>
          </a:p>
        </p:txBody>
      </p:sp>
    </p:spTree>
    <p:extLst>
      <p:ext uri="{BB962C8B-B14F-4D97-AF65-F5344CB8AC3E}">
        <p14:creationId xmlns:p14="http://schemas.microsoft.com/office/powerpoint/2010/main" val="26902275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hemeOverride" Target="../theme/themeOverride4.x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hemeOverride" Target="../theme/themeOverride5.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602477327"/>
      </p:ext>
    </p:extLst>
  </p:cSld>
  <p:clrMapOvr>
    <a:overrideClrMapping bg1="lt1" tx1="dk1" bg2="lt2" tx2="dk2" accent1="accent1" accent2="accent2" accent3="accent3" accent4="accent4" accent5="accent5" accent6="accent6" hlink="hlink" folHlink="folHlink"/>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22142" y="506412"/>
            <a:ext cx="9792000" cy="432000"/>
          </a:xfrm>
          <a:prstGeom prst="rect">
            <a:avLst/>
          </a:prstGeom>
        </p:spPr>
        <p:txBody>
          <a:bodyPr/>
          <a:lstStyle>
            <a:lvl1pPr>
              <a:defRPr sz="3000"/>
            </a:lvl1pPr>
          </a:lstStyle>
          <a:p>
            <a:r>
              <a:rPr lang="en-US" dirty="0"/>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33377"/>
            <a:ext cx="982980" cy="1122363"/>
          </a:xfrm>
          <a:prstGeom prst="rect">
            <a:avLst/>
          </a:prstGeom>
          <a:noFill/>
          <a:ln>
            <a:noFill/>
          </a:ln>
        </p:spPr>
      </p:pic>
      <p:sp>
        <p:nvSpPr>
          <p:cNvPr id="3" name="TextBox 2">
            <a:extLst>
              <a:ext uri="{FF2B5EF4-FFF2-40B4-BE49-F238E27FC236}">
                <a16:creationId xmlns:a16="http://schemas.microsoft.com/office/drawing/2014/main" id="{934194D4-65C1-CE44-83D6-BA6AA8F0F826}"/>
              </a:ext>
            </a:extLst>
          </p:cNvPr>
          <p:cNvSpPr txBox="1"/>
          <p:nvPr userDrawn="1"/>
        </p:nvSpPr>
        <p:spPr>
          <a:xfrm>
            <a:off x="1341120" y="667512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4" name="TextBox 3">
            <a:extLst>
              <a:ext uri="{FF2B5EF4-FFF2-40B4-BE49-F238E27FC236}">
                <a16:creationId xmlns:a16="http://schemas.microsoft.com/office/drawing/2014/main" id="{8404965B-C745-5F49-B6A0-65A62D0FFA87}"/>
              </a:ext>
            </a:extLst>
          </p:cNvPr>
          <p:cNvSpPr txBox="1"/>
          <p:nvPr userDrawn="1"/>
        </p:nvSpPr>
        <p:spPr>
          <a:xfrm>
            <a:off x="1117600" y="669544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11" name="Slide Number Placeholder 4">
            <a:extLst>
              <a:ext uri="{FF2B5EF4-FFF2-40B4-BE49-F238E27FC236}">
                <a16:creationId xmlns:a16="http://schemas.microsoft.com/office/drawing/2014/main" id="{9ECDBECD-F047-5C41-A4AA-9D02C20E8D95}"/>
              </a:ext>
            </a:extLst>
          </p:cNvPr>
          <p:cNvSpPr txBox="1">
            <a:spLocks/>
          </p:cNvSpPr>
          <p:nvPr userDrawn="1"/>
        </p:nvSpPr>
        <p:spPr>
          <a:xfrm>
            <a:off x="10032988" y="66420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69E07F-9A80-405D-B06A-876E4D356B83}" type="slidenum">
              <a:rPr lang="en-US" smtClean="0"/>
              <a:pPr/>
              <a:t>‹#›</a:t>
            </a:fld>
            <a:endParaRPr lang="en-US"/>
          </a:p>
        </p:txBody>
      </p:sp>
    </p:spTree>
    <p:extLst>
      <p:ext uri="{BB962C8B-B14F-4D97-AF65-F5344CB8AC3E}">
        <p14:creationId xmlns:p14="http://schemas.microsoft.com/office/powerpoint/2010/main" val="26412865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a:prstGeom prst="rect">
            <a:avLst/>
          </a:prstGeom>
        </p:spPr>
        <p:txBody>
          <a:bodyPr/>
          <a:lstStyle>
            <a:lvl1pPr>
              <a:defRPr sz="4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41313"/>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
        <p:nvSpPr>
          <p:cNvPr id="10" name="Slide Number Placeholder 4">
            <a:extLst>
              <a:ext uri="{FF2B5EF4-FFF2-40B4-BE49-F238E27FC236}">
                <a16:creationId xmlns:a16="http://schemas.microsoft.com/office/drawing/2014/main" id="{7069FFEB-D737-3448-B812-C3855FA9699B}"/>
              </a:ext>
            </a:extLst>
          </p:cNvPr>
          <p:cNvSpPr txBox="1">
            <a:spLocks/>
          </p:cNvSpPr>
          <p:nvPr userDrawn="1"/>
        </p:nvSpPr>
        <p:spPr>
          <a:xfrm>
            <a:off x="10032988" y="6620734"/>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69E07F-9A80-405D-B06A-876E4D356B83}" type="slidenum">
              <a:rPr lang="en-US" smtClean="0"/>
              <a:pPr/>
              <a:t>‹#›</a:t>
            </a:fld>
            <a:endParaRPr lang="en-US"/>
          </a:p>
        </p:txBody>
      </p:sp>
    </p:spTree>
    <p:extLst>
      <p:ext uri="{BB962C8B-B14F-4D97-AF65-F5344CB8AC3E}">
        <p14:creationId xmlns:p14="http://schemas.microsoft.com/office/powerpoint/2010/main" val="3258688887"/>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389639" y="506412"/>
            <a:ext cx="9792000" cy="432000"/>
          </a:xfrm>
          <a:prstGeom prst="rect">
            <a:avLst/>
          </a:prstGeom>
        </p:spPr>
        <p:txBody>
          <a:bodyPr/>
          <a:lstStyle>
            <a:lvl1pPr>
              <a:defRPr sz="3000"/>
            </a:lvl1pPr>
          </a:lstStyle>
          <a:p>
            <a:r>
              <a:rPr lang="en-US" dirty="0"/>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hasCustomPrompt="1"/>
          </p:nvPr>
        </p:nvSpPr>
        <p:spPr>
          <a:xfrm>
            <a:off x="507205" y="1739788"/>
            <a:ext cx="11175995" cy="4500000"/>
          </a:xfrm>
          <a:prstGeom prst="rect">
            <a:avLst/>
          </a:prstGeom>
        </p:spPr>
        <p:txBody>
          <a:bodyPr/>
          <a:lstStyle>
            <a:lvl1pPr>
              <a:defRPr sz="2200"/>
            </a:lvl1pPr>
            <a:lvl2pPr>
              <a:defRPr sz="1800"/>
            </a:lvl2pPr>
            <a:lvl3pPr>
              <a:defRPr sz="1800"/>
            </a:lvl3pPr>
            <a:lvl4pPr>
              <a:defRPr sz="1800"/>
            </a:lvl4pPr>
            <a:lvl5pPr>
              <a:defRPr sz="1800"/>
            </a:lvl5pPr>
            <a:lvl6pPr marL="2286000" indent="0">
              <a:buNone/>
              <a:defRPr/>
            </a:lvl6pPr>
          </a:lstStyle>
          <a:p>
            <a:pPr lvl="0"/>
            <a:r>
              <a:rPr lang="en-US" dirty="0"/>
              <a:t>Edit Master text styles</a:t>
            </a:r>
          </a:p>
          <a:p>
            <a:pPr lvl="3"/>
            <a:r>
              <a:rPr lang="en-US" dirty="0"/>
              <a:t>Second level</a:t>
            </a:r>
          </a:p>
          <a:p>
            <a:pPr lvl="4"/>
            <a:r>
              <a:rPr lang="en-US" dirty="0"/>
              <a:t>Third level</a:t>
            </a:r>
          </a:p>
          <a:p>
            <a:pPr lvl="4"/>
            <a:r>
              <a:rPr lang="en-US" dirty="0"/>
              <a:t>Fourth level</a:t>
            </a:r>
          </a:p>
          <a:p>
            <a:pPr lvl="4"/>
            <a:r>
              <a:rPr lang="en-US" dirty="0"/>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endParaRPr lang="x-none"/>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10034587" y="6623100"/>
            <a:ext cx="1648619" cy="216000"/>
          </a:xfrm>
          <a:prstGeom prst="rect">
            <a:avLst/>
          </a:prstGeom>
        </p:spPr>
        <p:txBody>
          <a:bodyPr/>
          <a:lstStyle/>
          <a:p>
            <a:fld id="{39C7B30D-D25F-4DF3-AE47-BDF3EC9675EC}" type="slidenum">
              <a:rPr lang="x-none" smtClean="0"/>
              <a:t>‹#›</a:t>
            </a:fld>
            <a:endParaRPr lang="x-none"/>
          </a:p>
        </p:txBody>
      </p:sp>
      <p:sp>
        <p:nvSpPr>
          <p:cNvPr id="9" name="Text Placeholder 13">
            <a:extLst>
              <a:ext uri="{FF2B5EF4-FFF2-40B4-BE49-F238E27FC236}">
                <a16:creationId xmlns:a16="http://schemas.microsoft.com/office/drawing/2014/main" id="{56151446-A05C-B645-9A1B-AD00D3A7462E}"/>
              </a:ext>
            </a:extLst>
          </p:cNvPr>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TextBox 9">
            <a:extLst>
              <a:ext uri="{FF2B5EF4-FFF2-40B4-BE49-F238E27FC236}">
                <a16:creationId xmlns:a16="http://schemas.microsoft.com/office/drawing/2014/main" id="{744F6E85-7E65-7D4C-99FE-00FC62FD521C}"/>
              </a:ext>
            </a:extLst>
          </p:cNvPr>
          <p:cNvSpPr txBox="1"/>
          <p:nvPr userDrawn="1"/>
        </p:nvSpPr>
        <p:spPr>
          <a:xfrm>
            <a:off x="352697" y="117566"/>
            <a:ext cx="0" cy="0"/>
          </a:xfrm>
          <a:prstGeom prst="rect">
            <a:avLst/>
          </a:prstGeom>
          <a:noFill/>
        </p:spPr>
        <p:txBody>
          <a:bodyPr wrap="none" lIns="0" tIns="0" rIns="0" bIns="0" rtlCol="0">
            <a:noAutofit/>
          </a:bodyPr>
          <a:lstStyle/>
          <a:p>
            <a:pPr algn="l"/>
            <a:endParaRPr lang="en-US" dirty="0">
              <a:solidFill>
                <a:schemeClr val="tx1"/>
              </a:solidFill>
            </a:endParaRPr>
          </a:p>
        </p:txBody>
      </p:sp>
    </p:spTree>
    <p:extLst>
      <p:ext uri="{BB962C8B-B14F-4D97-AF65-F5344CB8AC3E}">
        <p14:creationId xmlns:p14="http://schemas.microsoft.com/office/powerpoint/2010/main" val="225186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35411126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5995852" y="1739788"/>
            <a:ext cx="5687348"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6"/>
          </p:nvPr>
        </p:nvSpPr>
        <p:spPr>
          <a:xfrm>
            <a:off x="507206" y="1739788"/>
            <a:ext cx="5488646"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5" y="1739788"/>
            <a:ext cx="11175995" cy="4500000"/>
          </a:xfrm>
          <a:prstGeom prst="rect">
            <a:avLst/>
          </a:prstGeom>
        </p:spPr>
        <p:txBody>
          <a:bodyPr vert="horz" lIns="0" tIns="46800" rIns="0" bIns="45720" rtlCol="0" anchor="b">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a:lstStyle>
          <a:p>
            <a:r>
              <a:rPr lang="en-US"/>
              <a:t>Click to edit Master title style</a:t>
            </a:r>
          </a:p>
        </p:txBody>
      </p:sp>
      <p:sp>
        <p:nvSpPr>
          <p:cNvPr id="10" name="Text Placeholder 13">
            <a:extLst>
              <a:ext uri="{FF2B5EF4-FFF2-40B4-BE49-F238E27FC236}">
                <a16:creationId xmlns:a16="http://schemas.microsoft.com/office/drawing/2014/main" id="{07098449-41B0-BB47-9B66-892F78FE4ECF}"/>
              </a:ext>
            </a:extLst>
          </p:cNvPr>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13918741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141756916"/>
      </p:ext>
    </p:extLst>
  </p:cSld>
  <p:clrMapOvr>
    <a:overrideClrMapping bg1="lt1" tx1="dk1" bg2="lt2" tx2="dk2" accent1="accent1" accent2="accent2" accent3="accent3" accent4="accent4" accent5="accent5" accent6="accent6" hlink="hlink" folHlink="folHlink"/>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4/13/2023</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129080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graphicFrame>
        <p:nvGraphicFramePr>
          <p:cNvPr id="7" name="Object 6" hidden="1"/>
          <p:cNvGraphicFramePr>
            <a:graphicFrameLocks noChangeAspect="1"/>
          </p:cNvGraphicFramePr>
          <p:nvPr userDrawn="1">
            <p:custDataLst>
              <p:tags r:id="rId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353" imgH="353" progId="TCLayout.ActiveDocument.1">
                  <p:embed/>
                </p:oleObj>
              </mc:Choice>
              <mc:Fallback>
                <p:oleObj name="think-cell Slide" r:id="rId12" imgW="353" imgH="353" progId="TCLayout.ActiveDocument.1">
                  <p:embed/>
                  <p:pic>
                    <p:nvPicPr>
                      <p:cNvPr id="7" name="Object 6"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dirty="0"/>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0"/>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11"/>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
        <p:nvSpPr>
          <p:cNvPr id="24" name="Slide Number Placeholder 5">
            <a:extLst>
              <a:ext uri="{FF2B5EF4-FFF2-40B4-BE49-F238E27FC236}">
                <a16:creationId xmlns:a16="http://schemas.microsoft.com/office/drawing/2014/main" id="{B829967B-7F78-D545-9EC5-F20832EAF5FC}"/>
              </a:ext>
            </a:extLst>
          </p:cNvPr>
          <p:cNvSpPr txBox="1">
            <a:spLocks/>
          </p:cNvSpPr>
          <p:nvPr userDrawn="1"/>
        </p:nvSpPr>
        <p:spPr>
          <a:xfrm>
            <a:off x="10034587" y="6623100"/>
            <a:ext cx="1648619" cy="216000"/>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29" name="Picture 28" descr="https://extranet.who.int/datacol/answer_upload.asp?survey_id=475&amp;view_id=326&amp;question_id=15106&amp;answer_id=47397&amp;respondent_id=22063">
            <a:extLst>
              <a:ext uri="{FF2B5EF4-FFF2-40B4-BE49-F238E27FC236}">
                <a16:creationId xmlns:a16="http://schemas.microsoft.com/office/drawing/2014/main" id="{F7E2392F-6972-B04F-9EE6-57E8EBCA8366}"/>
              </a:ext>
            </a:extLst>
          </p:cNvPr>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30" name="Picture 29">
            <a:extLst>
              <a:ext uri="{FF2B5EF4-FFF2-40B4-BE49-F238E27FC236}">
                <a16:creationId xmlns:a16="http://schemas.microsoft.com/office/drawing/2014/main" id="{706D459D-5E4C-F14F-9C67-092E8973B1F1}"/>
              </a:ext>
            </a:extLst>
          </p:cNvPr>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7177100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youtu.be/fhF6mv03Cx0"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youtu.be/Wdx9iTMsGyE"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https://youtu.be/8sVCoxYbLIk" TargetMode="External"/><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hyperlink" Target="http://www.infodai.org/" TargetMode="Externa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3.0/igo/"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syjEN3peCJ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youtu.be/63vK2F1ok7k"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globalnews.ca/news/2791115/incompetent-persons-act-overhauled-landon-webbs-parents-removed-as-guardians/"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youtu.be/63vK2F1ok7k"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youtu.be/SSvorQMSn8Q"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youtu.be/b5_xaQBgkwA"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hyperlink" Target="https://youtu.be/H-ontu-Ty68"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C6D65E-A424-4443-821F-ACA6A9BF06F2}"/>
              </a:ext>
            </a:extLst>
          </p:cNvPr>
          <p:cNvSpPr/>
          <p:nvPr/>
        </p:nvSpPr>
        <p:spPr>
          <a:xfrm>
            <a:off x="-2" y="5166911"/>
            <a:ext cx="12177490" cy="1691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5" name="Picture 3">
            <a:extLst>
              <a:ext uri="{FF2B5EF4-FFF2-40B4-BE49-F238E27FC236}">
                <a16:creationId xmlns:a16="http://schemas.microsoft.com/office/drawing/2014/main" id="{9A6E0113-B30B-4220-8312-A5C0350224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 t="16546" r="-119" b="45954"/>
          <a:stretch/>
        </p:blipFill>
        <p:spPr bwMode="auto">
          <a:xfrm>
            <a:off x="-2" y="-1"/>
            <a:ext cx="12192001" cy="34290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sx="0" sy="0" algn="ctr" rotWithShape="0">
                    <a:srgbClr val="DCD6D4">
                      <a:alpha val="0"/>
                    </a:srgbClr>
                  </a:outerShdw>
                </a:effectLst>
              </a14:hiddenEffects>
            </a:ext>
          </a:extLst>
        </p:spPr>
      </p:pic>
      <p:sp>
        <p:nvSpPr>
          <p:cNvPr id="4" name="Text Box 3">
            <a:extLst>
              <a:ext uri="{FF2B5EF4-FFF2-40B4-BE49-F238E27FC236}">
                <a16:creationId xmlns:a16="http://schemas.microsoft.com/office/drawing/2014/main" id="{DE88EB12-5FBA-44CC-B8C4-09C2AE735534}"/>
              </a:ext>
            </a:extLst>
          </p:cNvPr>
          <p:cNvSpPr txBox="1">
            <a:spLocks noChangeArrowheads="1"/>
          </p:cNvSpPr>
          <p:nvPr/>
        </p:nvSpPr>
        <p:spPr bwMode="auto">
          <a:xfrm>
            <a:off x="395132" y="3059002"/>
            <a:ext cx="9510868" cy="1830497"/>
          </a:xfrm>
          <a:prstGeom prst="rect">
            <a:avLst/>
          </a:prstGeom>
          <a:solidFill>
            <a:srgbClr val="E04487"/>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A48F238-AD1F-4AA9-BF48-C85E93CCA492}"/>
              </a:ext>
            </a:extLst>
          </p:cNvPr>
          <p:cNvSpPr>
            <a:spLocks noChangeArrowheads="1"/>
          </p:cNvSpPr>
          <p:nvPr/>
        </p:nvSpPr>
        <p:spPr bwMode="auto">
          <a:xfrm rot="16200000">
            <a:off x="4962412" y="-357076"/>
            <a:ext cx="2252663" cy="12177488"/>
          </a:xfrm>
          <a:prstGeom prst="rect">
            <a:avLst/>
          </a:prstGeom>
          <a:gradFill rotWithShape="1">
            <a:gsLst>
              <a:gs pos="0">
                <a:srgbClr val="E04487">
                  <a:gamma/>
                  <a:shade val="60000"/>
                  <a:invGamma/>
                </a:srgbClr>
              </a:gs>
              <a:gs pos="100000">
                <a:srgbClr val="E04487">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461972" y="3059001"/>
            <a:ext cx="9444028" cy="183049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kumimoji="0" lang="en-US" altLang="en-US" sz="4800" b="1" i="0" u="none" strike="noStrike" cap="none" normalizeH="0" baseline="0" dirty="0">
                <a:ln>
                  <a:noFill/>
                </a:ln>
                <a:solidFill>
                  <a:srgbClr val="FFFFFE"/>
                </a:solidFill>
                <a:effectLst/>
                <a:latin typeface="Calibri" panose="020F0502020204030204" pitchFamily="34" charset="0"/>
              </a:rPr>
              <a:t>El </a:t>
            </a:r>
            <a:r>
              <a:rPr kumimoji="0" lang="en-US" altLang="en-US" sz="4800" b="1" i="0" u="none" strike="noStrike" cap="none" normalizeH="0" baseline="0" dirty="0" err="1">
                <a:ln>
                  <a:noFill/>
                </a:ln>
                <a:solidFill>
                  <a:srgbClr val="FFFFFE"/>
                </a:solidFill>
                <a:effectLst/>
                <a:latin typeface="Calibri" panose="020F0502020204030204" pitchFamily="34" charset="0"/>
              </a:rPr>
              <a:t>suport</a:t>
            </a:r>
            <a:r>
              <a:rPr kumimoji="0" lang="en-US" altLang="en-US" sz="4800" b="1" i="0" u="none" strike="noStrike" cap="none" normalizeH="0" baseline="0" dirty="0">
                <a:ln>
                  <a:noFill/>
                </a:ln>
                <a:solidFill>
                  <a:srgbClr val="FFFFFE"/>
                </a:solidFill>
                <a:effectLst/>
                <a:latin typeface="Calibri" panose="020F0502020204030204" pitchFamily="34" charset="0"/>
              </a:rPr>
              <a:t> a la </a:t>
            </a:r>
            <a:r>
              <a:rPr kumimoji="0" lang="en-US" altLang="en-US" sz="4800" b="1" i="0" u="none" strike="noStrike" cap="none" normalizeH="0" baseline="0" dirty="0" err="1">
                <a:ln>
                  <a:noFill/>
                </a:ln>
                <a:solidFill>
                  <a:srgbClr val="FFFFFE"/>
                </a:solidFill>
                <a:effectLst/>
                <a:latin typeface="Calibri" panose="020F0502020204030204" pitchFamily="34" charset="0"/>
              </a:rPr>
              <a:t>presa</a:t>
            </a:r>
            <a:r>
              <a:rPr kumimoji="0" lang="en-US" altLang="en-US" sz="4800" b="1" i="0" u="none" strike="noStrike" cap="none" normalizeH="0" baseline="0" dirty="0">
                <a:ln>
                  <a:noFill/>
                </a:ln>
                <a:solidFill>
                  <a:srgbClr val="FFFFFE"/>
                </a:solidFill>
                <a:effectLst/>
                <a:latin typeface="Calibri" panose="020F0502020204030204" pitchFamily="34" charset="0"/>
              </a:rPr>
              <a:t>  de decisions</a:t>
            </a:r>
            <a:r>
              <a:rPr kumimoji="0" lang="en-US" altLang="en-US" sz="4800" b="1" i="0" u="none" strike="noStrike" cap="none" normalizeH="0" dirty="0">
                <a:ln>
                  <a:noFill/>
                </a:ln>
                <a:solidFill>
                  <a:srgbClr val="FFFFFE"/>
                </a:solidFill>
                <a:effectLst/>
                <a:latin typeface="Calibri" panose="020F0502020204030204" pitchFamily="34" charset="0"/>
              </a:rPr>
              <a:t> </a:t>
            </a:r>
            <a:r>
              <a:rPr kumimoji="0" lang="en-US" altLang="en-US" sz="4800" b="1" i="0" u="none" strike="noStrike" cap="none" normalizeH="0" dirty="0" err="1">
                <a:ln>
                  <a:noFill/>
                </a:ln>
                <a:solidFill>
                  <a:srgbClr val="FFFFFE"/>
                </a:solidFill>
                <a:effectLst/>
                <a:latin typeface="Calibri" panose="020F0502020204030204" pitchFamily="34" charset="0"/>
              </a:rPr>
              <a:t>i</a:t>
            </a:r>
            <a:r>
              <a:rPr kumimoji="0" lang="en-US" altLang="en-US" sz="4800" b="1" i="0" u="none" strike="noStrike" cap="none" normalizeH="0" dirty="0">
                <a:ln>
                  <a:noFill/>
                </a:ln>
                <a:solidFill>
                  <a:srgbClr val="FFFFFE"/>
                </a:solidFill>
                <a:effectLst/>
                <a:latin typeface="Calibri" panose="020F0502020204030204" pitchFamily="34" charset="0"/>
              </a:rPr>
              <a:t> la </a:t>
            </a:r>
            <a:r>
              <a:rPr kumimoji="0" lang="en-US" altLang="en-US" sz="4800" b="1" i="0" u="none" strike="noStrike" cap="none" normalizeH="0" dirty="0" err="1">
                <a:ln>
                  <a:noFill/>
                </a:ln>
                <a:solidFill>
                  <a:srgbClr val="FFFFFE"/>
                </a:solidFill>
                <a:effectLst/>
                <a:latin typeface="Calibri" panose="020F0502020204030204" pitchFamily="34" charset="0"/>
              </a:rPr>
              <a:t>planificació</a:t>
            </a:r>
            <a:r>
              <a:rPr kumimoji="0" lang="en-US" altLang="en-US" sz="4800" b="1" i="0" u="none" strike="noStrike" cap="none" normalizeH="0" dirty="0">
                <a:ln>
                  <a:noFill/>
                </a:ln>
                <a:solidFill>
                  <a:srgbClr val="FFFFFE"/>
                </a:solidFill>
                <a:effectLst/>
                <a:latin typeface="Calibri" panose="020F0502020204030204" pitchFamily="34" charset="0"/>
              </a:rPr>
              <a:t> de decisions </a:t>
            </a:r>
            <a:r>
              <a:rPr kumimoji="0" lang="en-US" altLang="en-US" sz="4800" b="1" i="0" u="none" strike="noStrike" cap="none" normalizeH="0" dirty="0" err="1">
                <a:ln>
                  <a:noFill/>
                </a:ln>
                <a:solidFill>
                  <a:srgbClr val="FFFFFE"/>
                </a:solidFill>
                <a:effectLst/>
                <a:latin typeface="Calibri" panose="020F0502020204030204" pitchFamily="34" charset="0"/>
              </a:rPr>
              <a:t>anticipades</a:t>
            </a:r>
            <a:endParaRPr kumimoji="0" lang="en-US" altLang="en-US" sz="4800" b="1" i="0" u="none" strike="noStrike" cap="none" normalizeH="0" baseline="0" dirty="0">
              <a:ln>
                <a:noFill/>
              </a:ln>
              <a:solidFill>
                <a:srgbClr val="FFFFFE"/>
              </a:solidFill>
              <a:effectLst/>
              <a:latin typeface="Calibri" panose="020F0502020204030204" pitchFamily="34" charset="0"/>
            </a:endParaRPr>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995" y="57511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754349" y="30668"/>
            <a:ext cx="3390901" cy="514692"/>
          </a:xfrm>
          <a:prstGeom prst="rect">
            <a:avLst/>
          </a:prstGeom>
          <a:solidFill>
            <a:srgbClr val="E04487"/>
          </a:solidFill>
          <a:ln>
            <a:no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u="none" strike="noStrike" cap="none" normalizeH="0" baseline="0" dirty="0" err="1">
                <a:ln>
                  <a:noFill/>
                </a:ln>
                <a:solidFill>
                  <a:srgbClr val="FFFFFE"/>
                </a:solidFill>
                <a:effectLst/>
                <a:latin typeface="Calibri" panose="020F0502020204030204" pitchFamily="34" charset="0"/>
              </a:rPr>
              <a:t>Diapositives</a:t>
            </a:r>
            <a:r>
              <a:rPr kumimoji="0" lang="en-GB" altLang="en-US" sz="2800" b="0" u="none" strike="noStrike" cap="none" normalizeH="0" baseline="0" dirty="0">
                <a:ln>
                  <a:noFill/>
                </a:ln>
                <a:solidFill>
                  <a:srgbClr val="FFFFFE"/>
                </a:solidFill>
                <a:effectLst/>
                <a:latin typeface="Calibri" panose="020F0502020204030204" pitchFamily="34" charset="0"/>
              </a:rPr>
              <a:t> del curs</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2" name="Text Box 2">
            <a:extLst>
              <a:ext uri="{FF2B5EF4-FFF2-40B4-BE49-F238E27FC236}">
                <a16:creationId xmlns:a16="http://schemas.microsoft.com/office/drawing/2014/main" id="{8D831CA2-97ED-4188-AC51-968860B9906C}"/>
              </a:ext>
            </a:extLst>
          </p:cNvPr>
          <p:cNvSpPr txBox="1">
            <a:spLocks noChangeArrowheads="1"/>
          </p:cNvSpPr>
          <p:nvPr/>
        </p:nvSpPr>
        <p:spPr bwMode="auto">
          <a:xfrm>
            <a:off x="461972" y="4889499"/>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3000" dirty="0" err="1">
                <a:solidFill>
                  <a:srgbClr val="E04487"/>
                </a:solidFill>
                <a:latin typeface="Calibri" panose="020F0502020204030204" pitchFamily="34" charset="0"/>
              </a:rPr>
              <a:t>Formació</a:t>
            </a:r>
            <a:r>
              <a:rPr lang="en-GB" altLang="en-US" sz="3000" dirty="0">
                <a:solidFill>
                  <a:srgbClr val="E04487"/>
                </a:solidFill>
                <a:latin typeface="Calibri" panose="020F0502020204030204" pitchFamily="34" charset="0"/>
              </a:rPr>
              <a:t> </a:t>
            </a:r>
            <a:r>
              <a:rPr lang="en-GB" altLang="en-US" sz="3000" dirty="0" err="1">
                <a:solidFill>
                  <a:srgbClr val="E04487"/>
                </a:solidFill>
                <a:latin typeface="Calibri" panose="020F0502020204030204" pitchFamily="34" charset="0"/>
              </a:rPr>
              <a:t>especialitzada</a:t>
            </a:r>
            <a:r>
              <a:rPr lang="en-GB" altLang="en-US" sz="3000" dirty="0">
                <a:solidFill>
                  <a:srgbClr val="E04487"/>
                </a:solidFill>
                <a:latin typeface="Calibri" panose="020F0502020204030204" pitchFamily="34" charset="0"/>
              </a:rPr>
              <a:t> Quality Rights de </a:t>
            </a:r>
            <a:r>
              <a:rPr lang="en-GB" altLang="en-US" sz="3000" dirty="0" err="1">
                <a:solidFill>
                  <a:srgbClr val="E04487"/>
                </a:solidFill>
                <a:latin typeface="Calibri" panose="020F0502020204030204" pitchFamily="34" charset="0"/>
              </a:rPr>
              <a:t>l’OMS</a:t>
            </a:r>
            <a:endParaRPr kumimoji="0" lang="en-US" altLang="en-US" sz="1800" b="0" i="0" u="none" strike="noStrike" cap="none" normalizeH="0" baseline="0" dirty="0">
              <a:ln>
                <a:noFill/>
              </a:ln>
              <a:solidFill>
                <a:srgbClr val="E04487"/>
              </a:solidFill>
              <a:effectLst/>
              <a:latin typeface="Arial" panose="020B0604020202020204" pitchFamily="34" charset="0"/>
            </a:endParaRPr>
          </a:p>
        </p:txBody>
      </p:sp>
      <p:pic>
        <p:nvPicPr>
          <p:cNvPr id="7" name="Imatge 6">
            <a:extLst>
              <a:ext uri="{FF2B5EF4-FFF2-40B4-BE49-F238E27FC236}">
                <a16:creationId xmlns:a16="http://schemas.microsoft.com/office/drawing/2014/main" id="{BF94498D-29A8-CF1C-ADCB-A051F85C7E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229" y="5950467"/>
            <a:ext cx="1720165" cy="442641"/>
          </a:xfrm>
          <a:prstGeom prst="rect">
            <a:avLst/>
          </a:prstGeom>
        </p:spPr>
      </p:pic>
    </p:spTree>
    <p:extLst>
      <p:ext uri="{BB962C8B-B14F-4D97-AF65-F5344CB8AC3E}">
        <p14:creationId xmlns:p14="http://schemas.microsoft.com/office/powerpoint/2010/main" val="3717443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0DA91D-E596-4E71-8FCD-ABD5280EF830}"/>
              </a:ext>
            </a:extLst>
          </p:cNvPr>
          <p:cNvSpPr>
            <a:spLocks noGrp="1"/>
          </p:cNvSpPr>
          <p:nvPr>
            <p:ph sz="quarter" idx="14"/>
          </p:nvPr>
        </p:nvSpPr>
        <p:spPr/>
        <p:txBody>
          <a:bodyPr/>
          <a:lstStyle/>
          <a:p>
            <a:pPr algn="just"/>
            <a:r>
              <a:rPr lang="en-US" dirty="0" err="1"/>
              <a:t>Llegir</a:t>
            </a:r>
            <a:r>
              <a:rPr lang="en-US" dirty="0"/>
              <a:t> </a:t>
            </a:r>
            <a:r>
              <a:rPr lang="es-ES" b="1" dirty="0"/>
              <a:t>«</a:t>
            </a:r>
            <a:r>
              <a:rPr lang="es-ES" b="1" dirty="0" err="1"/>
              <a:t>Confessions</a:t>
            </a:r>
            <a:r>
              <a:rPr lang="es-ES" b="1" dirty="0"/>
              <a:t> </a:t>
            </a:r>
            <a:r>
              <a:rPr lang="es-ES" b="1" dirty="0" err="1"/>
              <a:t>d’una</a:t>
            </a:r>
            <a:r>
              <a:rPr lang="es-ES" b="1" dirty="0"/>
              <a:t> </a:t>
            </a:r>
            <a:r>
              <a:rPr lang="es-ES" b="1" dirty="0" err="1"/>
              <a:t>pacient</a:t>
            </a:r>
            <a:r>
              <a:rPr lang="es-ES" b="1" dirty="0"/>
              <a:t> </a:t>
            </a:r>
            <a:r>
              <a:rPr lang="es-ES" b="1" dirty="0" err="1"/>
              <a:t>desobedient</a:t>
            </a:r>
            <a:r>
              <a:rPr lang="es-ES" b="1" dirty="0"/>
              <a:t>», </a:t>
            </a:r>
            <a:r>
              <a:rPr lang="fr-FR" dirty="0"/>
              <a:t>(</a:t>
            </a:r>
            <a:r>
              <a:rPr lang="fr-FR" dirty="0" err="1"/>
              <a:t>Annex</a:t>
            </a:r>
            <a:r>
              <a:rPr lang="fr-FR" dirty="0"/>
              <a:t> 2)</a:t>
            </a:r>
            <a:endParaRPr lang="en-US" dirty="0"/>
          </a:p>
          <a:p>
            <a:pPr algn="just"/>
            <a:r>
              <a:rPr lang="ca-ES" dirty="0"/>
              <a:t>Com es va sentir </a:t>
            </a:r>
            <a:r>
              <a:rPr lang="ca-ES" dirty="0" err="1"/>
              <a:t>Judi</a:t>
            </a:r>
            <a:r>
              <a:rPr lang="ca-ES" dirty="0"/>
              <a:t> </a:t>
            </a:r>
            <a:r>
              <a:rPr lang="ca-ES" dirty="0" err="1"/>
              <a:t>Chamberlin</a:t>
            </a:r>
            <a:r>
              <a:rPr lang="ca-ES" dirty="0"/>
              <a:t> en veure que els seus pensaments i les seves opinions no es tenien en compte? </a:t>
            </a:r>
          </a:p>
          <a:p>
            <a:pPr algn="just"/>
            <a:r>
              <a:rPr lang="ca-ES" dirty="0"/>
              <a:t>Com es va sentir en veure que no tenia cap control sobre la seva vida? </a:t>
            </a:r>
            <a:endParaRPr lang="es-ES" dirty="0"/>
          </a:p>
          <a:p>
            <a:pPr algn="just"/>
            <a:r>
              <a:rPr lang="ca-ES" dirty="0"/>
              <a:t>D’acord amb el que heu llegit, penseu que el fet de prendre decisions és important per a la recuperació? </a:t>
            </a:r>
            <a:endParaRPr lang="es-ES" dirty="0"/>
          </a:p>
          <a:p>
            <a:pPr marL="0" indent="0" algn="just">
              <a:buNone/>
            </a:pPr>
            <a:endParaRPr lang="x-none" dirty="0"/>
          </a:p>
        </p:txBody>
      </p:sp>
      <p:sp>
        <p:nvSpPr>
          <p:cNvPr id="2" name="Title 1">
            <a:extLst>
              <a:ext uri="{FF2B5EF4-FFF2-40B4-BE49-F238E27FC236}">
                <a16:creationId xmlns:a16="http://schemas.microsoft.com/office/drawing/2014/main" id="{6BA4E6C1-87AE-4318-B9BB-229A49707D22}"/>
              </a:ext>
            </a:extLst>
          </p:cNvPr>
          <p:cNvSpPr>
            <a:spLocks noGrp="1"/>
          </p:cNvSpPr>
          <p:nvPr>
            <p:ph type="title"/>
          </p:nvPr>
        </p:nvSpPr>
        <p:spPr>
          <a:xfrm>
            <a:off x="422142" y="506412"/>
            <a:ext cx="11312658" cy="388938"/>
          </a:xfrm>
        </p:spPr>
        <p:txBody>
          <a:bodyPr/>
          <a:lstStyle/>
          <a:p>
            <a:r>
              <a:rPr lang="es-ES" dirty="0" err="1"/>
              <a:t>Exercici</a:t>
            </a:r>
            <a:r>
              <a:rPr lang="es-ES" dirty="0"/>
              <a:t> 1.1: </a:t>
            </a:r>
            <a:r>
              <a:rPr lang="es-ES" dirty="0" err="1"/>
              <a:t>Confessions</a:t>
            </a:r>
            <a:r>
              <a:rPr lang="es-ES" dirty="0"/>
              <a:t> </a:t>
            </a:r>
            <a:r>
              <a:rPr lang="es-ES" dirty="0" err="1"/>
              <a:t>d’una</a:t>
            </a:r>
            <a:r>
              <a:rPr lang="es-ES" dirty="0"/>
              <a:t> </a:t>
            </a:r>
            <a:r>
              <a:rPr lang="es-ES" dirty="0" err="1"/>
              <a:t>pacient</a:t>
            </a:r>
            <a:r>
              <a:rPr lang="es-ES" dirty="0"/>
              <a:t> </a:t>
            </a:r>
            <a:r>
              <a:rPr lang="es-ES" dirty="0" err="1"/>
              <a:t>desobedient</a:t>
            </a:r>
            <a:r>
              <a:rPr lang="es-ES" dirty="0"/>
              <a:t> </a:t>
            </a:r>
            <a:r>
              <a:rPr lang="en-GB" dirty="0"/>
              <a:t>- 1</a:t>
            </a:r>
            <a:endParaRPr lang="x-none" dirty="0"/>
          </a:p>
        </p:txBody>
      </p:sp>
    </p:spTree>
    <p:extLst>
      <p:ext uri="{BB962C8B-B14F-4D97-AF65-F5344CB8AC3E}">
        <p14:creationId xmlns:p14="http://schemas.microsoft.com/office/powerpoint/2010/main" val="34698453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54A40A-E46E-439B-B89C-1B218F81A042}"/>
              </a:ext>
            </a:extLst>
          </p:cNvPr>
          <p:cNvSpPr>
            <a:spLocks noGrp="1"/>
          </p:cNvSpPr>
          <p:nvPr>
            <p:ph sz="quarter" idx="14"/>
          </p:nvPr>
        </p:nvSpPr>
        <p:spPr/>
        <p:txBody>
          <a:bodyPr/>
          <a:lstStyle/>
          <a:p>
            <a:pPr algn="just"/>
            <a:r>
              <a:rPr lang="ca-ES" dirty="0"/>
              <a:t>Les formes de suport formals no han de substituir les xarxes de suport informals (com ara la família, els amics, etc.), que són essencials en la nostra vida quotidiana. </a:t>
            </a:r>
          </a:p>
          <a:p>
            <a:pPr algn="just"/>
            <a:r>
              <a:rPr lang="ca-ES" dirty="0"/>
              <a:t>Quan les xarxes informals són inexistents o febles, és molt important donar suport a la persona perquè les reconstrueixi i/o les consolidi. </a:t>
            </a:r>
          </a:p>
          <a:p>
            <a:pPr algn="just"/>
            <a:r>
              <a:rPr lang="ca-ES" dirty="0"/>
              <a:t>Alhora, també pot ser necessari promoure formes de xarxes de suport més formalitzades per a qui ho necessiti i ho vulgui</a:t>
            </a:r>
            <a:r>
              <a:rPr lang="es-ES" dirty="0"/>
              <a:t>. </a:t>
            </a:r>
          </a:p>
          <a:p>
            <a:pPr marL="0" indent="0" algn="just">
              <a:buNone/>
            </a:pPr>
            <a:endParaRPr lang="x-none" dirty="0"/>
          </a:p>
        </p:txBody>
      </p:sp>
      <p:sp>
        <p:nvSpPr>
          <p:cNvPr id="2" name="Title 1">
            <a:extLst>
              <a:ext uri="{FF2B5EF4-FFF2-40B4-BE49-F238E27FC236}">
                <a16:creationId xmlns:a16="http://schemas.microsoft.com/office/drawing/2014/main" id="{42C7AEFA-63B1-4FC0-AF55-EFB2D33F84E4}"/>
              </a:ext>
            </a:extLst>
          </p:cNvPr>
          <p:cNvSpPr>
            <a:spLocks noGrp="1"/>
          </p:cNvSpPr>
          <p:nvPr>
            <p:ph type="title"/>
          </p:nvPr>
        </p:nvSpPr>
        <p:spPr/>
        <p:txBody>
          <a:bodyPr/>
          <a:lstStyle/>
          <a:p>
            <a:r>
              <a:rPr lang="ca-ES" sz="2800"/>
              <a:t>Presentació: Diferents formes de suport </a:t>
            </a:r>
            <a:r>
              <a:rPr lang="en-GB" sz="2800" dirty="0"/>
              <a:t>– 19</a:t>
            </a:r>
            <a:endParaRPr lang="x-none" sz="2800" dirty="0"/>
          </a:p>
        </p:txBody>
      </p:sp>
      <p:sp>
        <p:nvSpPr>
          <p:cNvPr id="7" name="Text Placeholder 6">
            <a:extLst>
              <a:ext uri="{FF2B5EF4-FFF2-40B4-BE49-F238E27FC236}">
                <a16:creationId xmlns:a16="http://schemas.microsoft.com/office/drawing/2014/main" id="{0565AF89-78A6-F643-B9D4-FDD374BF3A34}"/>
              </a:ext>
            </a:extLst>
          </p:cNvPr>
          <p:cNvSpPr>
            <a:spLocks noGrp="1"/>
          </p:cNvSpPr>
          <p:nvPr>
            <p:ph type="body" sz="quarter" idx="13"/>
          </p:nvPr>
        </p:nvSpPr>
        <p:spPr>
          <a:xfrm>
            <a:off x="564357" y="946614"/>
            <a:ext cx="11174400" cy="360000"/>
          </a:xfrm>
        </p:spPr>
        <p:txBody>
          <a:bodyPr/>
          <a:lstStyle/>
          <a:p>
            <a:r>
              <a:rPr lang="ca-ES" dirty="0"/>
              <a:t>El suport informal  </a:t>
            </a:r>
            <a:endParaRPr lang="es-ES" dirty="0"/>
          </a:p>
        </p:txBody>
      </p:sp>
    </p:spTree>
    <p:extLst>
      <p:ext uri="{BB962C8B-B14F-4D97-AF65-F5344CB8AC3E}">
        <p14:creationId xmlns:p14="http://schemas.microsoft.com/office/powerpoint/2010/main" val="24034681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2D4DDB2-03E6-274C-8CEF-9414E4513B4E}"/>
              </a:ext>
            </a:extLst>
          </p:cNvPr>
          <p:cNvSpPr>
            <a:spLocks noGrp="1"/>
          </p:cNvSpPr>
          <p:nvPr>
            <p:ph type="body" sz="quarter" idx="13"/>
          </p:nvPr>
        </p:nvSpPr>
        <p:spPr/>
        <p:txBody>
          <a:bodyPr/>
          <a:lstStyle/>
          <a:p>
            <a:r>
              <a:rPr lang="ca-ES" dirty="0"/>
              <a:t>El suport informal  </a:t>
            </a:r>
            <a:endParaRPr lang="es-ES" dirty="0"/>
          </a:p>
        </p:txBody>
      </p:sp>
      <p:sp>
        <p:nvSpPr>
          <p:cNvPr id="3" name="Content Placeholder 2">
            <a:extLst>
              <a:ext uri="{FF2B5EF4-FFF2-40B4-BE49-F238E27FC236}">
                <a16:creationId xmlns:a16="http://schemas.microsoft.com/office/drawing/2014/main" id="{52ECD747-C2DD-4D5D-9E47-AE3B0255B0A1}"/>
              </a:ext>
            </a:extLst>
          </p:cNvPr>
          <p:cNvSpPr>
            <a:spLocks noGrp="1"/>
          </p:cNvSpPr>
          <p:nvPr>
            <p:ph sz="quarter" idx="14"/>
          </p:nvPr>
        </p:nvSpPr>
        <p:spPr>
          <a:xfrm>
            <a:off x="507195" y="1511188"/>
            <a:ext cx="11174412" cy="2373113"/>
          </a:xfrm>
        </p:spPr>
        <p:txBody>
          <a:bodyPr/>
          <a:lstStyle/>
          <a:p>
            <a:pPr lvl="0" fontAlgn="base"/>
            <a:r>
              <a:rPr lang="ca-ES" b="1" dirty="0"/>
              <a:t>Xarxes de suport </a:t>
            </a:r>
            <a:endParaRPr lang="es-ES" dirty="0"/>
          </a:p>
          <a:p>
            <a:pPr marL="0" lvl="0" indent="0">
              <a:buNone/>
            </a:pPr>
            <a:r>
              <a:rPr lang="ca-ES" dirty="0"/>
              <a:t>Per exemple, el cercle de suport (Regne Unit, Austràlia) </a:t>
            </a:r>
            <a:endParaRPr lang="x-none" dirty="0"/>
          </a:p>
        </p:txBody>
      </p:sp>
      <p:sp>
        <p:nvSpPr>
          <p:cNvPr id="2" name="Title 1">
            <a:extLst>
              <a:ext uri="{FF2B5EF4-FFF2-40B4-BE49-F238E27FC236}">
                <a16:creationId xmlns:a16="http://schemas.microsoft.com/office/drawing/2014/main" id="{B12E3619-081E-4672-B107-EA5FCE880AAE}"/>
              </a:ext>
            </a:extLst>
          </p:cNvPr>
          <p:cNvSpPr>
            <a:spLocks noGrp="1"/>
          </p:cNvSpPr>
          <p:nvPr>
            <p:ph type="title"/>
          </p:nvPr>
        </p:nvSpPr>
        <p:spPr/>
        <p:txBody>
          <a:bodyPr/>
          <a:lstStyle/>
          <a:p>
            <a:r>
              <a:rPr lang="ca-ES" sz="2800"/>
              <a:t>Presentació: Diferents formes de suport </a:t>
            </a:r>
            <a:r>
              <a:rPr lang="en-GB" sz="2800" dirty="0"/>
              <a:t>– 20</a:t>
            </a:r>
            <a:endParaRPr lang="x-none" sz="2800" dirty="0"/>
          </a:p>
        </p:txBody>
      </p:sp>
      <p:sp>
        <p:nvSpPr>
          <p:cNvPr id="4" name="Text Box 60">
            <a:extLst>
              <a:ext uri="{FF2B5EF4-FFF2-40B4-BE49-F238E27FC236}">
                <a16:creationId xmlns:a16="http://schemas.microsoft.com/office/drawing/2014/main" id="{7D659B17-7DAE-4312-B69F-B0CE5E0E2FAB}"/>
              </a:ext>
            </a:extLst>
          </p:cNvPr>
          <p:cNvSpPr txBox="1"/>
          <p:nvPr/>
        </p:nvSpPr>
        <p:spPr>
          <a:xfrm>
            <a:off x="1345157" y="2795167"/>
            <a:ext cx="9501687" cy="590960"/>
          </a:xfrm>
          <a:prstGeom prst="rect">
            <a:avLst/>
          </a:prstGeom>
          <a:solidFill>
            <a:srgbClr val="FF99FF">
              <a:alpha val="30196"/>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es-ES" sz="2000" b="1" i="1" dirty="0" err="1"/>
              <a:t>Circles</a:t>
            </a:r>
            <a:r>
              <a:rPr lang="es-ES" sz="2000" b="1" i="1" dirty="0"/>
              <a:t> of </a:t>
            </a:r>
            <a:r>
              <a:rPr lang="es-ES" sz="2000" b="1" i="1" dirty="0" err="1"/>
              <a:t>Support</a:t>
            </a:r>
            <a:r>
              <a:rPr lang="es-ES" sz="2000" i="1" dirty="0"/>
              <a:t> de </a:t>
            </a:r>
            <a:r>
              <a:rPr lang="es-ES" sz="2000" i="1" dirty="0" err="1"/>
              <a:t>Inclusion</a:t>
            </a:r>
            <a:r>
              <a:rPr lang="es-ES" sz="2000" i="1" dirty="0"/>
              <a:t> Melbourne</a:t>
            </a:r>
            <a:r>
              <a:rPr lang="es-ES" sz="2000" dirty="0"/>
              <a:t> (6:19); </a:t>
            </a:r>
            <a:r>
              <a:rPr lang="es-ES" sz="2000" u="sng" dirty="0">
                <a:hlinkClick r:id="rId3"/>
              </a:rPr>
              <a:t>https://youtu.be/fhF6mv03Cx0</a:t>
            </a:r>
            <a:endParaRPr lang="x-none" sz="2000" dirty="0">
              <a:solidFill>
                <a:srgbClr val="4F81BD"/>
              </a:solidFill>
              <a:effectLst/>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5387607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956CB4-4AAA-4147-8D90-CA6E660A5E62}"/>
              </a:ext>
            </a:extLst>
          </p:cNvPr>
          <p:cNvSpPr>
            <a:spLocks noGrp="1"/>
          </p:cNvSpPr>
          <p:nvPr>
            <p:ph sz="quarter" idx="14"/>
          </p:nvPr>
        </p:nvSpPr>
        <p:spPr/>
        <p:txBody>
          <a:bodyPr/>
          <a:lstStyle/>
          <a:p>
            <a:pPr algn="just"/>
            <a:r>
              <a:rPr lang="ca-ES" dirty="0"/>
              <a:t>Un cercle de suport (de vegades anomenat </a:t>
            </a:r>
            <a:r>
              <a:rPr lang="ca-ES" i="1" dirty="0"/>
              <a:t>cercle d’amics</a:t>
            </a:r>
            <a:r>
              <a:rPr lang="ca-ES" dirty="0"/>
              <a:t>) és un grup de persones que es reuneixen amb regularitat per ajudar una persona (la persona en qüestió) a assolir els seus objectius personals en la vida</a:t>
            </a:r>
            <a:r>
              <a:rPr lang="en-GB" dirty="0"/>
              <a:t>. </a:t>
            </a:r>
          </a:p>
          <a:p>
            <a:pPr algn="just"/>
            <a:r>
              <a:rPr lang="ca-ES" dirty="0"/>
              <a:t>La persona que rep aquest suport s’encarrega de decidir quines persones vol que formin part del cercle de suport, i també la direcció cap a la qual s’ha d’emprar l’energia del cercle de suport</a:t>
            </a:r>
            <a:r>
              <a:rPr lang="en-GB" dirty="0"/>
              <a:t>.</a:t>
            </a:r>
            <a:endParaRPr lang="x-none" dirty="0"/>
          </a:p>
          <a:p>
            <a:pPr algn="just"/>
            <a:r>
              <a:rPr lang="ca-ES" dirty="0"/>
              <a:t>Els membres del cercle de suport poden ser familiars, amics i altres membres de la comunitat, i s’hi impliquen perquè es preocupen per la persona i estan disposats a invertir temps i energia per donar-li suport. Ningú no cobra</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87E74DA6-045C-449B-8224-CE2DEEB09C84}"/>
              </a:ext>
            </a:extLst>
          </p:cNvPr>
          <p:cNvSpPr>
            <a:spLocks noGrp="1"/>
          </p:cNvSpPr>
          <p:nvPr>
            <p:ph type="title"/>
          </p:nvPr>
        </p:nvSpPr>
        <p:spPr/>
        <p:txBody>
          <a:bodyPr/>
          <a:lstStyle/>
          <a:p>
            <a:r>
              <a:rPr lang="ca-ES" sz="2800" dirty="0"/>
              <a:t>Presentació: Diferents formes de suport </a:t>
            </a:r>
            <a:r>
              <a:rPr lang="en-GB" sz="2800" dirty="0"/>
              <a:t>– 21</a:t>
            </a:r>
            <a:endParaRPr lang="x-none" sz="2800" dirty="0"/>
          </a:p>
        </p:txBody>
      </p:sp>
      <p:sp>
        <p:nvSpPr>
          <p:cNvPr id="4" name="Text Placeholder 6">
            <a:extLst>
              <a:ext uri="{FF2B5EF4-FFF2-40B4-BE49-F238E27FC236}">
                <a16:creationId xmlns:a16="http://schemas.microsoft.com/office/drawing/2014/main" id="{62D4DDB2-03E6-274C-8CEF-9414E4513B4E}"/>
              </a:ext>
            </a:extLst>
          </p:cNvPr>
          <p:cNvSpPr>
            <a:spLocks noGrp="1"/>
          </p:cNvSpPr>
          <p:nvPr>
            <p:ph type="body" sz="quarter" idx="13"/>
          </p:nvPr>
        </p:nvSpPr>
        <p:spPr>
          <a:xfrm>
            <a:off x="507207" y="946614"/>
            <a:ext cx="11174400" cy="360000"/>
          </a:xfrm>
        </p:spPr>
        <p:txBody>
          <a:bodyPr/>
          <a:lstStyle/>
          <a:p>
            <a:r>
              <a:rPr lang="ca-ES" dirty="0"/>
              <a:t>El suport informal  </a:t>
            </a:r>
            <a:endParaRPr lang="es-ES" dirty="0"/>
          </a:p>
        </p:txBody>
      </p:sp>
    </p:spTree>
    <p:extLst>
      <p:ext uri="{BB962C8B-B14F-4D97-AF65-F5344CB8AC3E}">
        <p14:creationId xmlns:p14="http://schemas.microsoft.com/office/powerpoint/2010/main" val="8653919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857998-65CB-4918-9A3D-7FEAA2319D44}"/>
              </a:ext>
            </a:extLst>
          </p:cNvPr>
          <p:cNvSpPr>
            <a:spLocks noGrp="1"/>
          </p:cNvSpPr>
          <p:nvPr>
            <p:ph sz="quarter" idx="14"/>
          </p:nvPr>
        </p:nvSpPr>
        <p:spPr>
          <a:xfrm>
            <a:off x="507195" y="1295400"/>
            <a:ext cx="11174412" cy="4715788"/>
          </a:xfrm>
        </p:spPr>
        <p:txBody>
          <a:bodyPr/>
          <a:lstStyle/>
          <a:p>
            <a:pPr marL="0" lvl="0" indent="0" algn="just">
              <a:buNone/>
            </a:pPr>
            <a:r>
              <a:rPr lang="ca-ES" b="1" dirty="0"/>
              <a:t>L’assistència personal </a:t>
            </a:r>
            <a:r>
              <a:rPr lang="en-GB" b="1" dirty="0"/>
              <a:t> </a:t>
            </a:r>
            <a:endParaRPr lang="x-none" b="1" dirty="0"/>
          </a:p>
          <a:p>
            <a:pPr algn="just"/>
            <a:r>
              <a:rPr lang="ca-ES" dirty="0"/>
              <a:t>L’assistència personal fa referència al suport humà segons les preferències de la persona amb discapacitat</a:t>
            </a:r>
            <a:r>
              <a:rPr lang="es-ES" dirty="0"/>
              <a:t>.</a:t>
            </a:r>
          </a:p>
          <a:p>
            <a:pPr algn="just"/>
            <a:r>
              <a:rPr lang="es-ES" dirty="0" err="1"/>
              <a:t>És</a:t>
            </a:r>
            <a:r>
              <a:rPr lang="es-ES" dirty="0"/>
              <a:t> una </a:t>
            </a:r>
            <a:r>
              <a:rPr lang="es-ES" dirty="0" err="1"/>
              <a:t>eina</a:t>
            </a:r>
            <a:r>
              <a:rPr lang="es-ES" dirty="0"/>
              <a:t>  </a:t>
            </a:r>
            <a:r>
              <a:rPr lang="es-ES" dirty="0" err="1"/>
              <a:t>important</a:t>
            </a:r>
            <a:r>
              <a:rPr lang="es-ES" dirty="0"/>
              <a:t> per  </a:t>
            </a:r>
            <a:r>
              <a:rPr lang="es-ES" dirty="0" err="1"/>
              <a:t>promoure</a:t>
            </a:r>
            <a:r>
              <a:rPr lang="es-ES" dirty="0"/>
              <a:t> una vida </a:t>
            </a:r>
            <a:r>
              <a:rPr lang="es-ES" dirty="0" err="1"/>
              <a:t>independent</a:t>
            </a:r>
            <a:r>
              <a:rPr lang="es-ES" dirty="0"/>
              <a:t>. </a:t>
            </a:r>
          </a:p>
          <a:p>
            <a:pPr algn="just"/>
            <a:r>
              <a:rPr lang="ca-ES" dirty="0"/>
              <a:t>Els assistents personals també poden ser fonamentals en el suport a la presa de decisions</a:t>
            </a:r>
            <a:r>
              <a:rPr lang="en-GB" dirty="0"/>
              <a:t>. </a:t>
            </a:r>
          </a:p>
          <a:p>
            <a:pPr algn="just"/>
            <a:r>
              <a:rPr lang="ca-ES" dirty="0"/>
              <a:t>Com a persones de confiança que són, debaten diferents opcions amb la persona i l’ajuden a comunicar als altres la seva voluntat i preferències, etc.</a:t>
            </a:r>
            <a:endParaRPr lang="es-ES" dirty="0"/>
          </a:p>
          <a:p>
            <a:pPr marL="0" indent="0" algn="just">
              <a:buNone/>
            </a:pPr>
            <a:endParaRPr lang="x-none" dirty="0"/>
          </a:p>
        </p:txBody>
      </p:sp>
      <p:sp>
        <p:nvSpPr>
          <p:cNvPr id="2" name="Title 1">
            <a:extLst>
              <a:ext uri="{FF2B5EF4-FFF2-40B4-BE49-F238E27FC236}">
                <a16:creationId xmlns:a16="http://schemas.microsoft.com/office/drawing/2014/main" id="{17D1526B-CD64-483C-9840-82522F6BB536}"/>
              </a:ext>
            </a:extLst>
          </p:cNvPr>
          <p:cNvSpPr>
            <a:spLocks noGrp="1"/>
          </p:cNvSpPr>
          <p:nvPr>
            <p:ph type="title"/>
          </p:nvPr>
        </p:nvSpPr>
        <p:spPr/>
        <p:txBody>
          <a:bodyPr/>
          <a:lstStyle/>
          <a:p>
            <a:r>
              <a:rPr lang="ca-ES" sz="2800" dirty="0"/>
              <a:t>Presentació: Diferents formes de suport </a:t>
            </a:r>
            <a:r>
              <a:rPr lang="en-GB" sz="2800" dirty="0"/>
              <a:t>– 22</a:t>
            </a:r>
            <a:endParaRPr lang="x-none" sz="2800" dirty="0"/>
          </a:p>
        </p:txBody>
      </p:sp>
      <p:sp>
        <p:nvSpPr>
          <p:cNvPr id="4" name="Text Placeholder 6">
            <a:extLst>
              <a:ext uri="{FF2B5EF4-FFF2-40B4-BE49-F238E27FC236}">
                <a16:creationId xmlns:a16="http://schemas.microsoft.com/office/drawing/2014/main" id="{62D4DDB2-03E6-274C-8CEF-9414E4513B4E}"/>
              </a:ext>
            </a:extLst>
          </p:cNvPr>
          <p:cNvSpPr>
            <a:spLocks noGrp="1"/>
          </p:cNvSpPr>
          <p:nvPr>
            <p:ph type="body" sz="quarter" idx="13"/>
          </p:nvPr>
        </p:nvSpPr>
        <p:spPr>
          <a:xfrm>
            <a:off x="507207" y="946614"/>
            <a:ext cx="11174400" cy="360000"/>
          </a:xfrm>
        </p:spPr>
        <p:txBody>
          <a:bodyPr/>
          <a:lstStyle/>
          <a:p>
            <a:r>
              <a:rPr lang="ca-ES" dirty="0"/>
              <a:t>El suport informal  </a:t>
            </a:r>
            <a:endParaRPr lang="es-ES" dirty="0"/>
          </a:p>
        </p:txBody>
      </p:sp>
    </p:spTree>
    <p:extLst>
      <p:ext uri="{BB962C8B-B14F-4D97-AF65-F5344CB8AC3E}">
        <p14:creationId xmlns:p14="http://schemas.microsoft.com/office/powerpoint/2010/main" val="36778746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4FFD3-B683-4ED3-BCA0-6923106BF5D3}"/>
              </a:ext>
            </a:extLst>
          </p:cNvPr>
          <p:cNvSpPr>
            <a:spLocks noGrp="1"/>
          </p:cNvSpPr>
          <p:nvPr>
            <p:ph sz="quarter" idx="14"/>
          </p:nvPr>
        </p:nvSpPr>
        <p:spPr>
          <a:xfrm>
            <a:off x="507195" y="1411356"/>
            <a:ext cx="11174412" cy="4599831"/>
          </a:xfrm>
        </p:spPr>
        <p:txBody>
          <a:bodyPr>
            <a:normAutofit lnSpcReduction="10000"/>
          </a:bodyPr>
          <a:lstStyle/>
          <a:p>
            <a:pPr marL="0" indent="0" algn="just">
              <a:buNone/>
            </a:pPr>
            <a:r>
              <a:rPr lang="ca-ES" dirty="0"/>
              <a:t>Certs elements la distingeixen d’altres classes de suport</a:t>
            </a:r>
            <a:r>
              <a:rPr lang="en-GB" dirty="0"/>
              <a:t>:</a:t>
            </a:r>
            <a:endParaRPr lang="x-none" dirty="0"/>
          </a:p>
          <a:p>
            <a:pPr lvl="0" algn="just"/>
            <a:r>
              <a:rPr lang="ca-ES" dirty="0"/>
              <a:t>El finançament l’ha de controlar la persona amb discapacitat</a:t>
            </a:r>
            <a:r>
              <a:rPr lang="en-US" dirty="0"/>
              <a:t>.</a:t>
            </a:r>
            <a:endParaRPr lang="x-none" dirty="0"/>
          </a:p>
          <a:p>
            <a:pPr lvl="0" algn="just"/>
            <a:r>
              <a:rPr lang="ca-ES" dirty="0"/>
              <a:t>Es basa en una avaluació de les necessitats individuals i de les circumstàncies vitals de la persona</a:t>
            </a:r>
            <a:r>
              <a:rPr lang="en-US" dirty="0"/>
              <a:t>. </a:t>
            </a:r>
          </a:p>
          <a:p>
            <a:pPr lvl="0" algn="just"/>
            <a:r>
              <a:rPr lang="ca-ES" dirty="0"/>
              <a:t>Aquesta persona pot contractar el servei a diversos professionals o bé actuar per compte propi</a:t>
            </a:r>
            <a:r>
              <a:rPr lang="en-US" dirty="0"/>
              <a:t>. </a:t>
            </a:r>
            <a:endParaRPr lang="x-none" dirty="0"/>
          </a:p>
          <a:p>
            <a:pPr lvl="0" algn="just" fontAlgn="base"/>
            <a:r>
              <a:rPr lang="ca-ES" dirty="0"/>
              <a:t>Les persones amb discapacitat tenen l’opció de dissenyar el servei d’acord amb les seves necessitats; és a dir, poden decidir qui prestarà el servei, quan, on i com</a:t>
            </a:r>
            <a:r>
              <a:rPr lang="es-ES" dirty="0"/>
              <a:t>. </a:t>
            </a:r>
          </a:p>
          <a:p>
            <a:pPr lvl="0" algn="just"/>
            <a:r>
              <a:rPr lang="ca-ES" dirty="0"/>
              <a:t>Les persones amb discapacitat que necessiten una assistència personal poden triar lliurement el grau de control personal que prefereixin sobre la prestació del servei</a:t>
            </a:r>
            <a:r>
              <a:rPr lang="en-US" dirty="0"/>
              <a:t>. </a:t>
            </a:r>
            <a:endParaRPr lang="x-none" dirty="0"/>
          </a:p>
          <a:p>
            <a:pPr algn="just"/>
            <a:r>
              <a:rPr lang="es-ES" dirty="0"/>
              <a:t>La </a:t>
            </a:r>
            <a:r>
              <a:rPr lang="ca-ES" dirty="0"/>
              <a:t>persona amb discapacitat sempre continua ocupant una posició central en els processos de decisió relacionats amb l’assistència</a:t>
            </a:r>
            <a:r>
              <a:rPr lang="es-ES" dirty="0"/>
              <a:t>. </a:t>
            </a:r>
          </a:p>
          <a:p>
            <a:pPr marL="0" indent="0" algn="just">
              <a:buNone/>
            </a:pPr>
            <a:endParaRPr lang="es-ES" dirty="0"/>
          </a:p>
        </p:txBody>
      </p:sp>
      <p:sp>
        <p:nvSpPr>
          <p:cNvPr id="2" name="Title 1">
            <a:extLst>
              <a:ext uri="{FF2B5EF4-FFF2-40B4-BE49-F238E27FC236}">
                <a16:creationId xmlns:a16="http://schemas.microsoft.com/office/drawing/2014/main" id="{ADA4ECEF-6811-47F1-82F6-432C4ED78C59}"/>
              </a:ext>
            </a:extLst>
          </p:cNvPr>
          <p:cNvSpPr>
            <a:spLocks noGrp="1"/>
          </p:cNvSpPr>
          <p:nvPr>
            <p:ph type="title"/>
          </p:nvPr>
        </p:nvSpPr>
        <p:spPr/>
        <p:txBody>
          <a:bodyPr/>
          <a:lstStyle/>
          <a:p>
            <a:r>
              <a:rPr lang="ca-ES" sz="2800" dirty="0"/>
              <a:t>Presentació: Diferents formes de suport </a:t>
            </a:r>
            <a:r>
              <a:rPr lang="en-GB" sz="2800" dirty="0"/>
              <a:t>– 23</a:t>
            </a:r>
            <a:endParaRPr lang="x-none" sz="2800" dirty="0"/>
          </a:p>
        </p:txBody>
      </p:sp>
      <p:sp>
        <p:nvSpPr>
          <p:cNvPr id="4" name="Text Placeholder 6">
            <a:extLst>
              <a:ext uri="{FF2B5EF4-FFF2-40B4-BE49-F238E27FC236}">
                <a16:creationId xmlns:a16="http://schemas.microsoft.com/office/drawing/2014/main" id="{62D4DDB2-03E6-274C-8CEF-9414E4513B4E}"/>
              </a:ext>
            </a:extLst>
          </p:cNvPr>
          <p:cNvSpPr>
            <a:spLocks noGrp="1"/>
          </p:cNvSpPr>
          <p:nvPr>
            <p:ph type="body" sz="quarter" idx="13"/>
          </p:nvPr>
        </p:nvSpPr>
        <p:spPr>
          <a:xfrm>
            <a:off x="507207" y="946614"/>
            <a:ext cx="11174400" cy="360000"/>
          </a:xfrm>
        </p:spPr>
        <p:txBody>
          <a:bodyPr/>
          <a:lstStyle/>
          <a:p>
            <a:r>
              <a:rPr lang="ca-ES" dirty="0"/>
              <a:t>El suport informal  </a:t>
            </a:r>
            <a:endParaRPr lang="es-ES" dirty="0"/>
          </a:p>
        </p:txBody>
      </p:sp>
    </p:spTree>
    <p:extLst>
      <p:ext uri="{BB962C8B-B14F-4D97-AF65-F5344CB8AC3E}">
        <p14:creationId xmlns:p14="http://schemas.microsoft.com/office/powerpoint/2010/main" val="2774811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09563-4B41-4A47-8064-035DA980DCA9}"/>
              </a:ext>
            </a:extLst>
          </p:cNvPr>
          <p:cNvSpPr>
            <a:spLocks noGrp="1"/>
          </p:cNvSpPr>
          <p:nvPr>
            <p:ph sz="quarter" idx="14"/>
          </p:nvPr>
        </p:nvSpPr>
        <p:spPr/>
        <p:txBody>
          <a:bodyPr/>
          <a:lstStyle/>
          <a:p>
            <a:r>
              <a:rPr lang="en-GB" i="1" dirty="0"/>
              <a:t>What is the role of a Personal Assistant? </a:t>
            </a:r>
            <a:r>
              <a:rPr lang="en-GB" dirty="0"/>
              <a:t>(12:10)</a:t>
            </a:r>
            <a:r>
              <a:rPr lang="en-US" dirty="0"/>
              <a:t> </a:t>
            </a:r>
            <a:r>
              <a:rPr lang="en-GB" dirty="0">
                <a:hlinkClick r:id="rId3"/>
              </a:rPr>
              <a:t>https://youtu.be/Wdx9iTMsGyE</a:t>
            </a:r>
            <a:r>
              <a:rPr lang="en-GB" dirty="0"/>
              <a:t> </a:t>
            </a:r>
            <a:endParaRPr lang="x-none" dirty="0"/>
          </a:p>
        </p:txBody>
      </p:sp>
      <p:sp>
        <p:nvSpPr>
          <p:cNvPr id="2" name="Title 1">
            <a:extLst>
              <a:ext uri="{FF2B5EF4-FFF2-40B4-BE49-F238E27FC236}">
                <a16:creationId xmlns:a16="http://schemas.microsoft.com/office/drawing/2014/main" id="{524481E5-9E03-4ACE-A523-FF49057477D9}"/>
              </a:ext>
            </a:extLst>
          </p:cNvPr>
          <p:cNvSpPr>
            <a:spLocks noGrp="1"/>
          </p:cNvSpPr>
          <p:nvPr>
            <p:ph type="title"/>
          </p:nvPr>
        </p:nvSpPr>
        <p:spPr/>
        <p:txBody>
          <a:bodyPr/>
          <a:lstStyle/>
          <a:p>
            <a:r>
              <a:rPr lang="ca-ES" sz="2800" dirty="0"/>
              <a:t>Presentació: Diferents formes de suport </a:t>
            </a:r>
            <a:r>
              <a:rPr lang="en-GB" sz="2800" dirty="0"/>
              <a:t>– 24</a:t>
            </a:r>
            <a:endParaRPr lang="x-none" sz="2800" dirty="0"/>
          </a:p>
        </p:txBody>
      </p:sp>
      <p:sp>
        <p:nvSpPr>
          <p:cNvPr id="6" name="Text Placeholder 6">
            <a:extLst>
              <a:ext uri="{FF2B5EF4-FFF2-40B4-BE49-F238E27FC236}">
                <a16:creationId xmlns:a16="http://schemas.microsoft.com/office/drawing/2014/main" id="{62D4DDB2-03E6-274C-8CEF-9414E4513B4E}"/>
              </a:ext>
            </a:extLst>
          </p:cNvPr>
          <p:cNvSpPr>
            <a:spLocks noGrp="1"/>
          </p:cNvSpPr>
          <p:nvPr>
            <p:ph type="body" sz="quarter" idx="13"/>
          </p:nvPr>
        </p:nvSpPr>
        <p:spPr>
          <a:xfrm>
            <a:off x="507207" y="946614"/>
            <a:ext cx="11174400" cy="360000"/>
          </a:xfrm>
        </p:spPr>
        <p:txBody>
          <a:bodyPr/>
          <a:lstStyle/>
          <a:p>
            <a:r>
              <a:rPr lang="ca-ES" dirty="0"/>
              <a:t>El suport informal  </a:t>
            </a:r>
            <a:endParaRPr lang="es-ES" dirty="0"/>
          </a:p>
        </p:txBody>
      </p:sp>
    </p:spTree>
    <p:extLst>
      <p:ext uri="{BB962C8B-B14F-4D97-AF65-F5344CB8AC3E}">
        <p14:creationId xmlns:p14="http://schemas.microsoft.com/office/powerpoint/2010/main" val="28009896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B0C27A-128B-47A2-80C1-907801F98F37}"/>
              </a:ext>
            </a:extLst>
          </p:cNvPr>
          <p:cNvSpPr>
            <a:spLocks noGrp="1"/>
          </p:cNvSpPr>
          <p:nvPr>
            <p:ph sz="quarter" idx="14"/>
          </p:nvPr>
        </p:nvSpPr>
        <p:spPr>
          <a:xfrm>
            <a:off x="507195" y="1162050"/>
            <a:ext cx="11174412" cy="4620535"/>
          </a:xfrm>
        </p:spPr>
        <p:txBody>
          <a:bodyPr>
            <a:noAutofit/>
          </a:bodyPr>
          <a:lstStyle/>
          <a:p>
            <a:pPr marL="0" lvl="0" indent="0" algn="just">
              <a:buNone/>
            </a:pPr>
            <a:r>
              <a:rPr lang="ca-ES" sz="2000" b="1" dirty="0"/>
              <a:t>El suport entre iguals</a:t>
            </a:r>
            <a:r>
              <a:rPr lang="es-ES" sz="1900" b="1" dirty="0"/>
              <a:t> </a:t>
            </a:r>
          </a:p>
          <a:p>
            <a:pPr algn="just"/>
            <a:r>
              <a:rPr lang="ca-ES" sz="2000" dirty="0"/>
              <a:t>El suport entre iguals té a veure amb la idea que les persones amb discapacitat psicosocial, intel·lectual o cognitiva es poden ajudar mútuament.</a:t>
            </a:r>
          </a:p>
          <a:p>
            <a:pPr algn="just"/>
            <a:r>
              <a:rPr lang="ca-ES" sz="2000" dirty="0"/>
              <a:t>El suport pot provenir d’un individu o d’un grup de persones amb </a:t>
            </a:r>
            <a:r>
              <a:rPr lang="ca-ES" sz="2000" i="1" dirty="0"/>
              <a:t>experiència viscuda</a:t>
            </a:r>
            <a:r>
              <a:rPr lang="ca-ES" sz="2000" dirty="0"/>
              <a:t> de problemes similars i que hagin adquirit els coneixements i l’experiència necessaris per donar suport a altres persones </a:t>
            </a:r>
            <a:r>
              <a:rPr lang="en-GB" sz="1900" dirty="0"/>
              <a:t>.</a:t>
            </a:r>
          </a:p>
          <a:p>
            <a:pPr algn="just"/>
            <a:r>
              <a:rPr lang="ca-ES" sz="2000" dirty="0"/>
              <a:t>En el suport entre iguals, les persones poden proporcionar informació molt valuosa sobre un ampli ventall de qüestions, la qual cosa els permetrà prendre decisions amb coneixement de causa. </a:t>
            </a:r>
          </a:p>
          <a:p>
            <a:pPr algn="just"/>
            <a:r>
              <a:rPr lang="ca-ES" sz="2000" dirty="0"/>
              <a:t>El suport entre iguals també té un impacte positiu en la capacitat d’actuar i en l’autonomia i, per tant, dona suport al dret a la capacitat jurídica </a:t>
            </a:r>
            <a:r>
              <a:rPr lang="en-GB" sz="1900" dirty="0"/>
              <a:t>. </a:t>
            </a:r>
          </a:p>
          <a:p>
            <a:pPr algn="just"/>
            <a:r>
              <a:rPr lang="ca-ES" sz="2000" dirty="0"/>
              <a:t>Els agents de suport entre iguals poden oferir un suport especialment rellevant, ja que coneixen la classe de reptes a què ha de fer front la persona</a:t>
            </a:r>
            <a:r>
              <a:rPr lang="en-GB" sz="1900" dirty="0"/>
              <a:t>.</a:t>
            </a:r>
          </a:p>
          <a:p>
            <a:pPr algn="just"/>
            <a:r>
              <a:rPr lang="ca-ES" sz="2000" dirty="0"/>
              <a:t>Els agents de suport entre iguals sempre haurien de ser independents. </a:t>
            </a:r>
            <a:endParaRPr lang="x-none" sz="1900" dirty="0"/>
          </a:p>
          <a:p>
            <a:pPr algn="just"/>
            <a:endParaRPr lang="x-none" sz="1900" dirty="0"/>
          </a:p>
        </p:txBody>
      </p:sp>
      <p:sp>
        <p:nvSpPr>
          <p:cNvPr id="2" name="Title 1">
            <a:extLst>
              <a:ext uri="{FF2B5EF4-FFF2-40B4-BE49-F238E27FC236}">
                <a16:creationId xmlns:a16="http://schemas.microsoft.com/office/drawing/2014/main" id="{913B13CF-EC95-42CE-99C4-1BF87260F140}"/>
              </a:ext>
            </a:extLst>
          </p:cNvPr>
          <p:cNvSpPr>
            <a:spLocks noGrp="1"/>
          </p:cNvSpPr>
          <p:nvPr>
            <p:ph type="title"/>
          </p:nvPr>
        </p:nvSpPr>
        <p:spPr>
          <a:xfrm>
            <a:off x="461898" y="387142"/>
            <a:ext cx="9792000" cy="432000"/>
          </a:xfrm>
        </p:spPr>
        <p:txBody>
          <a:bodyPr/>
          <a:lstStyle/>
          <a:p>
            <a:r>
              <a:rPr lang="ca-ES" sz="2800" dirty="0"/>
              <a:t>Presentació: Diferents formes de suport </a:t>
            </a:r>
            <a:r>
              <a:rPr lang="en-GB" sz="2800" dirty="0"/>
              <a:t>– 25</a:t>
            </a:r>
            <a:endParaRPr lang="x-none" sz="2800" dirty="0"/>
          </a:p>
        </p:txBody>
      </p:sp>
      <p:sp>
        <p:nvSpPr>
          <p:cNvPr id="4" name="Text Placeholder 6">
            <a:extLst>
              <a:ext uri="{FF2B5EF4-FFF2-40B4-BE49-F238E27FC236}">
                <a16:creationId xmlns:a16="http://schemas.microsoft.com/office/drawing/2014/main" id="{62D4DDB2-03E6-274C-8CEF-9414E4513B4E}"/>
              </a:ext>
            </a:extLst>
          </p:cNvPr>
          <p:cNvSpPr>
            <a:spLocks noGrp="1"/>
          </p:cNvSpPr>
          <p:nvPr>
            <p:ph type="body" sz="quarter" idx="13"/>
          </p:nvPr>
        </p:nvSpPr>
        <p:spPr>
          <a:xfrm>
            <a:off x="566842" y="787588"/>
            <a:ext cx="11174400" cy="360000"/>
          </a:xfrm>
        </p:spPr>
        <p:txBody>
          <a:bodyPr/>
          <a:lstStyle/>
          <a:p>
            <a:r>
              <a:rPr lang="ca-ES" dirty="0"/>
              <a:t>El suport informal  </a:t>
            </a:r>
            <a:endParaRPr lang="es-ES" dirty="0"/>
          </a:p>
        </p:txBody>
      </p:sp>
    </p:spTree>
    <p:extLst>
      <p:ext uri="{BB962C8B-B14F-4D97-AF65-F5344CB8AC3E}">
        <p14:creationId xmlns:p14="http://schemas.microsoft.com/office/powerpoint/2010/main" val="5167082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27459-93E4-4F9E-9FCE-F64C529B5BD5}"/>
              </a:ext>
            </a:extLst>
          </p:cNvPr>
          <p:cNvSpPr>
            <a:spLocks noGrp="1"/>
          </p:cNvSpPr>
          <p:nvPr>
            <p:ph sz="quarter" idx="14"/>
          </p:nvPr>
        </p:nvSpPr>
        <p:spPr>
          <a:xfrm>
            <a:off x="507195" y="1239722"/>
            <a:ext cx="11174412" cy="4500000"/>
          </a:xfrm>
        </p:spPr>
        <p:txBody>
          <a:bodyPr>
            <a:normAutofit fontScale="92500" lnSpcReduction="10000"/>
          </a:bodyPr>
          <a:lstStyle/>
          <a:p>
            <a:pPr marL="0" lvl="0" indent="0" algn="just">
              <a:buNone/>
            </a:pPr>
            <a:r>
              <a:rPr lang="ca-ES" b="1" dirty="0"/>
              <a:t>El suport de la família i els amics</a:t>
            </a:r>
            <a:r>
              <a:rPr lang="en-US" b="1" dirty="0"/>
              <a:t> </a:t>
            </a:r>
            <a:endParaRPr lang="x-none" b="1" dirty="0"/>
          </a:p>
          <a:p>
            <a:pPr algn="just"/>
            <a:r>
              <a:rPr lang="ca-ES" dirty="0"/>
              <a:t>Per a moltes persones, el suport i la comprensió dels familiars i dels amics quan passen per moments difícils a la vida és summament important. </a:t>
            </a:r>
          </a:p>
          <a:p>
            <a:pPr algn="just"/>
            <a:r>
              <a:rPr lang="ca-ES" dirty="0"/>
              <a:t>Els familiars i els amics saben moltes coses sobre la persona en qüestió i sovint són els que donen un suport més directe</a:t>
            </a:r>
            <a:r>
              <a:rPr lang="en-GB" dirty="0"/>
              <a:t>. </a:t>
            </a:r>
          </a:p>
          <a:p>
            <a:pPr algn="just"/>
            <a:r>
              <a:rPr lang="ca-ES" dirty="0"/>
              <a:t>Solen conèixer en què consisteix el seu dia a dia, les decisions que pren diàriament i què sol triar i preferir</a:t>
            </a:r>
            <a:r>
              <a:rPr lang="en-GB" dirty="0"/>
              <a:t>. </a:t>
            </a:r>
          </a:p>
          <a:p>
            <a:pPr algn="just"/>
            <a:r>
              <a:rPr lang="ca-ES" dirty="0" err="1"/>
              <a:t>Eel</a:t>
            </a:r>
            <a:r>
              <a:rPr lang="ca-ES" dirty="0"/>
              <a:t> més probable és que els familiars i els amics estiguin disposats a animar la persona a exercir el seu dret a la capacitat jurídica i que li donin suport perquè ho faci</a:t>
            </a:r>
            <a:r>
              <a:rPr lang="es-ES" dirty="0" err="1"/>
              <a:t>ga</a:t>
            </a:r>
            <a:r>
              <a:rPr lang="en-GB" dirty="0"/>
              <a:t>. </a:t>
            </a:r>
            <a:endParaRPr lang="x-none" dirty="0"/>
          </a:p>
          <a:p>
            <a:pPr algn="just"/>
            <a:r>
              <a:rPr lang="ca-ES" dirty="0"/>
              <a:t>Els familiars i els amics també poden ser una font d’informació molt valuosa a l’hora d’aconseguir que els altres comprenguin el bagatge de la persona, els seus valors i els objectius que té a la vida, o l’experiència o experiències que ha tingut en els serveis socials i de salut mental</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08FFB0F6-0FD6-4A0F-B405-55FDF29DC99E}"/>
              </a:ext>
            </a:extLst>
          </p:cNvPr>
          <p:cNvSpPr>
            <a:spLocks noGrp="1"/>
          </p:cNvSpPr>
          <p:nvPr>
            <p:ph type="title"/>
          </p:nvPr>
        </p:nvSpPr>
        <p:spPr>
          <a:xfrm>
            <a:off x="422142" y="307630"/>
            <a:ext cx="9792000" cy="432000"/>
          </a:xfrm>
        </p:spPr>
        <p:txBody>
          <a:bodyPr/>
          <a:lstStyle/>
          <a:p>
            <a:r>
              <a:rPr lang="ca-ES" sz="2800" dirty="0"/>
              <a:t>Presentació: Diferents formes de suport </a:t>
            </a:r>
            <a:r>
              <a:rPr lang="en-GB" sz="2800" dirty="0"/>
              <a:t>– 26</a:t>
            </a:r>
            <a:endParaRPr lang="x-none" sz="2800" dirty="0"/>
          </a:p>
        </p:txBody>
      </p:sp>
      <p:sp>
        <p:nvSpPr>
          <p:cNvPr id="4" name="Text Placeholder 6">
            <a:extLst>
              <a:ext uri="{FF2B5EF4-FFF2-40B4-BE49-F238E27FC236}">
                <a16:creationId xmlns:a16="http://schemas.microsoft.com/office/drawing/2014/main" id="{62D4DDB2-03E6-274C-8CEF-9414E4513B4E}"/>
              </a:ext>
            </a:extLst>
          </p:cNvPr>
          <p:cNvSpPr>
            <a:spLocks noGrp="1"/>
          </p:cNvSpPr>
          <p:nvPr>
            <p:ph type="body" sz="quarter" idx="13"/>
          </p:nvPr>
        </p:nvSpPr>
        <p:spPr>
          <a:xfrm>
            <a:off x="566842" y="787588"/>
            <a:ext cx="11174400" cy="360000"/>
          </a:xfrm>
        </p:spPr>
        <p:txBody>
          <a:bodyPr/>
          <a:lstStyle/>
          <a:p>
            <a:r>
              <a:rPr lang="ca-ES" dirty="0"/>
              <a:t>El suport informal  </a:t>
            </a:r>
            <a:endParaRPr lang="es-ES" dirty="0"/>
          </a:p>
        </p:txBody>
      </p:sp>
    </p:spTree>
    <p:extLst>
      <p:ext uri="{BB962C8B-B14F-4D97-AF65-F5344CB8AC3E}">
        <p14:creationId xmlns:p14="http://schemas.microsoft.com/office/powerpoint/2010/main" val="32772694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28EF3C-9D42-4614-A27E-391907373B07}"/>
              </a:ext>
            </a:extLst>
          </p:cNvPr>
          <p:cNvSpPr>
            <a:spLocks noGrp="1"/>
          </p:cNvSpPr>
          <p:nvPr>
            <p:ph sz="quarter" idx="14"/>
          </p:nvPr>
        </p:nvSpPr>
        <p:spPr>
          <a:xfrm>
            <a:off x="507195" y="1252330"/>
            <a:ext cx="11174412" cy="4758858"/>
          </a:xfrm>
        </p:spPr>
        <p:txBody>
          <a:bodyPr>
            <a:noAutofit/>
          </a:bodyPr>
          <a:lstStyle/>
          <a:p>
            <a:pPr marL="0" lvl="0" indent="0" algn="just">
              <a:lnSpc>
                <a:spcPct val="120000"/>
              </a:lnSpc>
              <a:spcAft>
                <a:spcPts val="0"/>
              </a:spcAft>
              <a:buNone/>
            </a:pPr>
            <a:r>
              <a:rPr lang="ca-ES" sz="1800" b="1" dirty="0"/>
              <a:t>El suport de la família i els amics</a:t>
            </a:r>
            <a:r>
              <a:rPr lang="en-US" sz="1800" b="1" dirty="0"/>
              <a:t> </a:t>
            </a:r>
            <a:endParaRPr lang="x-none" sz="1800" b="1"/>
          </a:p>
          <a:p>
            <a:pPr marL="0" indent="0" algn="just">
              <a:lnSpc>
                <a:spcPct val="120000"/>
              </a:lnSpc>
              <a:spcAft>
                <a:spcPts val="0"/>
              </a:spcAft>
              <a:buNone/>
            </a:pPr>
            <a:r>
              <a:rPr lang="ca-ES" sz="1800" dirty="0"/>
              <a:t>També és possible que hi hagi diversos conflictes d’interès i barreres actitudinals que dificultin el suport ofert pels familiars i els amics</a:t>
            </a:r>
            <a:r>
              <a:rPr lang="en-GB" sz="1800" dirty="0"/>
              <a:t>:</a:t>
            </a:r>
            <a:endParaRPr lang="x-none" sz="1800" dirty="0"/>
          </a:p>
          <a:p>
            <a:pPr lvl="0" algn="just" fontAlgn="base">
              <a:lnSpc>
                <a:spcPct val="120000"/>
              </a:lnSpc>
              <a:spcAft>
                <a:spcPts val="0"/>
              </a:spcAft>
            </a:pPr>
            <a:r>
              <a:rPr lang="ca-ES" sz="1800" dirty="0"/>
              <a:t>Fer suposicions sobre què és allò que més li convé a la persona. </a:t>
            </a:r>
            <a:endParaRPr lang="es-ES" sz="1800" dirty="0"/>
          </a:p>
          <a:p>
            <a:pPr lvl="0" algn="just" fontAlgn="base">
              <a:lnSpc>
                <a:spcPct val="120000"/>
              </a:lnSpc>
              <a:spcAft>
                <a:spcPts val="0"/>
              </a:spcAft>
            </a:pPr>
            <a:r>
              <a:rPr lang="ca-ES" sz="1800" dirty="0"/>
              <a:t>Implicar-s’hi en excés des d’un punt de vista emocional, estar estressat o no tenir prou paciència. </a:t>
            </a:r>
            <a:endParaRPr lang="es-ES" sz="1800" dirty="0"/>
          </a:p>
          <a:p>
            <a:pPr lvl="0" algn="just" fontAlgn="base">
              <a:lnSpc>
                <a:spcPct val="120000"/>
              </a:lnSpc>
              <a:spcAft>
                <a:spcPts val="0"/>
              </a:spcAft>
            </a:pPr>
            <a:r>
              <a:rPr lang="ca-ES" sz="1800" dirty="0"/>
              <a:t>Sentir-se culpable de la situació de la persona i abordar aquesta culpabilitat aclaparant la persona amb suport. </a:t>
            </a:r>
            <a:endParaRPr lang="es-ES" sz="1800" dirty="0"/>
          </a:p>
          <a:p>
            <a:pPr lvl="0" algn="just" fontAlgn="base">
              <a:lnSpc>
                <a:spcPct val="120000"/>
              </a:lnSpc>
              <a:spcAft>
                <a:spcPts val="0"/>
              </a:spcAft>
            </a:pPr>
            <a:r>
              <a:rPr lang="ca-ES" sz="1800" dirty="0"/>
              <a:t>No conèixer prou bé els valors i les preferències de la persona. </a:t>
            </a:r>
            <a:endParaRPr lang="es-ES" sz="1800" dirty="0"/>
          </a:p>
          <a:p>
            <a:pPr lvl="0" algn="just" fontAlgn="base">
              <a:lnSpc>
                <a:spcPct val="120000"/>
              </a:lnSpc>
              <a:spcAft>
                <a:spcPts val="0"/>
              </a:spcAft>
            </a:pPr>
            <a:r>
              <a:rPr lang="ca-ES" sz="1800" dirty="0"/>
              <a:t>Ser poc realista pel que fa a allò que la persona pot aconseguir, o no confiar-hi gaire. </a:t>
            </a:r>
            <a:endParaRPr lang="es-ES" sz="1800" dirty="0"/>
          </a:p>
          <a:p>
            <a:pPr lvl="0" algn="just" fontAlgn="base">
              <a:lnSpc>
                <a:spcPct val="120000"/>
              </a:lnSpc>
              <a:spcAft>
                <a:spcPts val="0"/>
              </a:spcAft>
            </a:pPr>
            <a:r>
              <a:rPr lang="ca-ES" sz="1800" dirty="0"/>
              <a:t>Subestimar les habilitats de la persona per prendre decisions o tractar-la com si encara fos un infant malgrat que ja és una persona adulta. </a:t>
            </a:r>
            <a:endParaRPr lang="es-ES" sz="1800" dirty="0"/>
          </a:p>
          <a:p>
            <a:pPr lvl="0" algn="just" fontAlgn="base">
              <a:lnSpc>
                <a:spcPct val="120000"/>
              </a:lnSpc>
              <a:spcAft>
                <a:spcPts val="0"/>
              </a:spcAft>
            </a:pPr>
            <a:r>
              <a:rPr lang="ca-ES" sz="1800" dirty="0"/>
              <a:t>Tenir por de les possibles conseqüències per a ells mateixos com a resultat de situacions difícils que afectin la persona.</a:t>
            </a:r>
            <a:endParaRPr lang="es-ES" sz="1800" dirty="0"/>
          </a:p>
          <a:p>
            <a:pPr lvl="0" algn="just" fontAlgn="base">
              <a:lnSpc>
                <a:spcPct val="120000"/>
              </a:lnSpc>
              <a:spcAft>
                <a:spcPts val="0"/>
              </a:spcAft>
            </a:pPr>
            <a:r>
              <a:rPr lang="ca-ES" sz="1800" dirty="0" err="1"/>
              <a:t>Sobreprotegir</a:t>
            </a:r>
            <a:r>
              <a:rPr lang="ca-ES" sz="1800" dirty="0"/>
              <a:t> la persona. </a:t>
            </a:r>
            <a:endParaRPr lang="es-ES" sz="1800" dirty="0"/>
          </a:p>
          <a:p>
            <a:pPr algn="just">
              <a:lnSpc>
                <a:spcPct val="120000"/>
              </a:lnSpc>
              <a:spcAft>
                <a:spcPts val="0"/>
              </a:spcAft>
            </a:pPr>
            <a:r>
              <a:rPr lang="ca-ES" sz="1800" dirty="0"/>
              <a:t>Pensar que tenen dret a explicar als altres parts de la història de la persona, quan és possible que ella no vulgui que aquesta informació es difongui</a:t>
            </a:r>
            <a:r>
              <a:rPr lang="es-ES" sz="1800" dirty="0"/>
              <a:t>.</a:t>
            </a:r>
            <a:endParaRPr lang="x-none" sz="1800" dirty="0"/>
          </a:p>
        </p:txBody>
      </p:sp>
      <p:sp>
        <p:nvSpPr>
          <p:cNvPr id="2" name="Title 1">
            <a:extLst>
              <a:ext uri="{FF2B5EF4-FFF2-40B4-BE49-F238E27FC236}">
                <a16:creationId xmlns:a16="http://schemas.microsoft.com/office/drawing/2014/main" id="{45DB640E-14B1-4D07-BFB5-CB4C3FEC2C60}"/>
              </a:ext>
            </a:extLst>
          </p:cNvPr>
          <p:cNvSpPr>
            <a:spLocks noGrp="1"/>
          </p:cNvSpPr>
          <p:nvPr>
            <p:ph type="title"/>
          </p:nvPr>
        </p:nvSpPr>
        <p:spPr>
          <a:xfrm>
            <a:off x="442020" y="327507"/>
            <a:ext cx="9792000" cy="432000"/>
          </a:xfrm>
        </p:spPr>
        <p:txBody>
          <a:bodyPr/>
          <a:lstStyle/>
          <a:p>
            <a:r>
              <a:rPr lang="ca-ES" sz="2800" dirty="0"/>
              <a:t>Presentació: Diferents formes de suport </a:t>
            </a:r>
            <a:r>
              <a:rPr lang="en-GB" sz="2800" dirty="0"/>
              <a:t>– 27</a:t>
            </a:r>
            <a:endParaRPr lang="x-none" sz="2800" dirty="0"/>
          </a:p>
        </p:txBody>
      </p:sp>
      <p:sp>
        <p:nvSpPr>
          <p:cNvPr id="4" name="Text Placeholder 6">
            <a:extLst>
              <a:ext uri="{FF2B5EF4-FFF2-40B4-BE49-F238E27FC236}">
                <a16:creationId xmlns:a16="http://schemas.microsoft.com/office/drawing/2014/main" id="{62D4DDB2-03E6-274C-8CEF-9414E4513B4E}"/>
              </a:ext>
            </a:extLst>
          </p:cNvPr>
          <p:cNvSpPr>
            <a:spLocks noGrp="1"/>
          </p:cNvSpPr>
          <p:nvPr>
            <p:ph type="body" sz="quarter" idx="13"/>
          </p:nvPr>
        </p:nvSpPr>
        <p:spPr>
          <a:xfrm>
            <a:off x="566842" y="787588"/>
            <a:ext cx="11174400" cy="360000"/>
          </a:xfrm>
        </p:spPr>
        <p:txBody>
          <a:bodyPr/>
          <a:lstStyle/>
          <a:p>
            <a:r>
              <a:rPr lang="ca-ES" dirty="0"/>
              <a:t>El suport informal  </a:t>
            </a:r>
            <a:endParaRPr lang="es-ES" dirty="0"/>
          </a:p>
        </p:txBody>
      </p:sp>
    </p:spTree>
    <p:extLst>
      <p:ext uri="{BB962C8B-B14F-4D97-AF65-F5344CB8AC3E}">
        <p14:creationId xmlns:p14="http://schemas.microsoft.com/office/powerpoint/2010/main" val="12876453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7D5B11-33C9-4F51-A8CC-A83038EACF1F}"/>
              </a:ext>
            </a:extLst>
          </p:cNvPr>
          <p:cNvSpPr>
            <a:spLocks noGrp="1"/>
          </p:cNvSpPr>
          <p:nvPr>
            <p:ph sz="quarter" idx="14"/>
          </p:nvPr>
        </p:nvSpPr>
        <p:spPr>
          <a:xfrm>
            <a:off x="507195" y="1411357"/>
            <a:ext cx="11174412" cy="4599831"/>
          </a:xfrm>
        </p:spPr>
        <p:txBody>
          <a:bodyPr/>
          <a:lstStyle/>
          <a:p>
            <a:pPr lvl="0" fontAlgn="base"/>
            <a:r>
              <a:rPr lang="ca-ES" b="1" dirty="0"/>
              <a:t>Les comunitats de suport </a:t>
            </a:r>
            <a:endParaRPr lang="es-ES" dirty="0"/>
          </a:p>
          <a:p>
            <a:pPr algn="just"/>
            <a:r>
              <a:rPr lang="ca-ES" dirty="0"/>
              <a:t>Moltes persones que aparentment no tenen cap altra mena de suport, com ara amics íntims o familiars, poden trobar molt de suport en determinades comunitats o espais comunitaris i crear una </a:t>
            </a:r>
            <a:r>
              <a:rPr lang="ca-ES" i="1" dirty="0"/>
              <a:t>família d’amics</a:t>
            </a:r>
            <a:r>
              <a:rPr lang="en-GB" dirty="0"/>
              <a:t>.</a:t>
            </a:r>
          </a:p>
          <a:p>
            <a:r>
              <a:rPr lang="ca-ES" dirty="0"/>
              <a:t>Alguns exemples serien comunitats virtuals, grups religiosos o culturals, comunitats d’activistes polítics, grups centrats en diverses activitats, com ara la música o l’art, o comunitats basades, per exemple, en el gènere o en l’orientació sexual. </a:t>
            </a:r>
          </a:p>
          <a:p>
            <a:r>
              <a:rPr lang="ca-ES" dirty="0"/>
              <a:t>És important que els serveis reconeguin aquestes classes de suport i que les tinguin en compte, encara que siguin diferents de les xarxes de suport convencionals. </a:t>
            </a:r>
            <a:endParaRPr lang="es-ES" dirty="0"/>
          </a:p>
          <a:p>
            <a:pPr marL="0" indent="0">
              <a:buNone/>
            </a:pPr>
            <a:endParaRPr lang="es-ES" dirty="0"/>
          </a:p>
        </p:txBody>
      </p:sp>
      <p:sp>
        <p:nvSpPr>
          <p:cNvPr id="2" name="Title 1">
            <a:extLst>
              <a:ext uri="{FF2B5EF4-FFF2-40B4-BE49-F238E27FC236}">
                <a16:creationId xmlns:a16="http://schemas.microsoft.com/office/drawing/2014/main" id="{5CFF90CD-1694-4E4D-AD5F-22EEE6A72519}"/>
              </a:ext>
            </a:extLst>
          </p:cNvPr>
          <p:cNvSpPr>
            <a:spLocks noGrp="1"/>
          </p:cNvSpPr>
          <p:nvPr>
            <p:ph type="title"/>
          </p:nvPr>
        </p:nvSpPr>
        <p:spPr>
          <a:xfrm>
            <a:off x="402264" y="367264"/>
            <a:ext cx="9792000" cy="432000"/>
          </a:xfrm>
        </p:spPr>
        <p:txBody>
          <a:bodyPr/>
          <a:lstStyle/>
          <a:p>
            <a:r>
              <a:rPr lang="ca-ES" sz="2800" dirty="0"/>
              <a:t>Presentació: Diferents formes de suport </a:t>
            </a:r>
            <a:r>
              <a:rPr lang="en-GB" sz="2800" dirty="0"/>
              <a:t>– 28</a:t>
            </a:r>
            <a:endParaRPr lang="x-none" sz="2800" dirty="0"/>
          </a:p>
        </p:txBody>
      </p:sp>
      <p:sp>
        <p:nvSpPr>
          <p:cNvPr id="4" name="Text Placeholder 6">
            <a:extLst>
              <a:ext uri="{FF2B5EF4-FFF2-40B4-BE49-F238E27FC236}">
                <a16:creationId xmlns:a16="http://schemas.microsoft.com/office/drawing/2014/main" id="{62D4DDB2-03E6-274C-8CEF-9414E4513B4E}"/>
              </a:ext>
            </a:extLst>
          </p:cNvPr>
          <p:cNvSpPr>
            <a:spLocks noGrp="1"/>
          </p:cNvSpPr>
          <p:nvPr>
            <p:ph type="body" sz="quarter" idx="13"/>
          </p:nvPr>
        </p:nvSpPr>
        <p:spPr>
          <a:xfrm>
            <a:off x="566842" y="787588"/>
            <a:ext cx="11174400" cy="360000"/>
          </a:xfrm>
        </p:spPr>
        <p:txBody>
          <a:bodyPr/>
          <a:lstStyle/>
          <a:p>
            <a:r>
              <a:rPr lang="ca-ES" dirty="0"/>
              <a:t>El suport informal  </a:t>
            </a:r>
            <a:endParaRPr lang="es-ES" dirty="0"/>
          </a:p>
        </p:txBody>
      </p:sp>
    </p:spTree>
    <p:extLst>
      <p:ext uri="{BB962C8B-B14F-4D97-AF65-F5344CB8AC3E}">
        <p14:creationId xmlns:p14="http://schemas.microsoft.com/office/powerpoint/2010/main" val="342321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2F96A6-7289-4D72-AE7D-8F954C9877B1}"/>
              </a:ext>
            </a:extLst>
          </p:cNvPr>
          <p:cNvSpPr>
            <a:spLocks noGrp="1"/>
          </p:cNvSpPr>
          <p:nvPr>
            <p:ph sz="quarter" idx="14"/>
          </p:nvPr>
        </p:nvSpPr>
        <p:spPr/>
        <p:txBody>
          <a:bodyPr/>
          <a:lstStyle/>
          <a:p>
            <a:pPr algn="just"/>
            <a:r>
              <a:rPr lang="ca-ES" dirty="0"/>
              <a:t>Penseu que les persones amb discapacitat psicològica, intel·lectual o cognitiva haurien de prendre decisions per si mateixes </a:t>
            </a:r>
            <a:r>
              <a:rPr lang="es-ES" dirty="0"/>
              <a:t>? </a:t>
            </a:r>
          </a:p>
          <a:p>
            <a:pPr algn="just"/>
            <a:r>
              <a:rPr lang="ca-ES" dirty="0"/>
              <a:t>Per què penseu que les persones amb discapacitat psicològica, intel·lectual o cognitiva, així com d’altres que són usuàries dels serveis socials i de salut mental, sovint es veuen privades de la possibilitat de decidir? </a:t>
            </a:r>
            <a:endParaRPr lang="es-ES" dirty="0"/>
          </a:p>
          <a:p>
            <a:pPr marL="0" indent="0" algn="just">
              <a:buNone/>
            </a:pPr>
            <a:endParaRPr lang="x-none" dirty="0"/>
          </a:p>
        </p:txBody>
      </p:sp>
      <p:sp>
        <p:nvSpPr>
          <p:cNvPr id="2" name="Title 1">
            <a:extLst>
              <a:ext uri="{FF2B5EF4-FFF2-40B4-BE49-F238E27FC236}">
                <a16:creationId xmlns:a16="http://schemas.microsoft.com/office/drawing/2014/main" id="{AB7B4DF4-53D1-4FCD-8AF7-CD8AAA5B4DF1}"/>
              </a:ext>
            </a:extLst>
          </p:cNvPr>
          <p:cNvSpPr>
            <a:spLocks noGrp="1"/>
          </p:cNvSpPr>
          <p:nvPr>
            <p:ph type="title"/>
          </p:nvPr>
        </p:nvSpPr>
        <p:spPr>
          <a:xfrm>
            <a:off x="422142" y="506412"/>
            <a:ext cx="11331708" cy="388938"/>
          </a:xfrm>
        </p:spPr>
        <p:txBody>
          <a:bodyPr/>
          <a:lstStyle/>
          <a:p>
            <a:r>
              <a:rPr lang="es-ES" dirty="0" err="1"/>
              <a:t>Exercici</a:t>
            </a:r>
            <a:r>
              <a:rPr lang="es-ES" dirty="0"/>
              <a:t> 1.1: </a:t>
            </a:r>
            <a:r>
              <a:rPr lang="es-ES" dirty="0" err="1"/>
              <a:t>Confessions</a:t>
            </a:r>
            <a:r>
              <a:rPr lang="es-ES" dirty="0"/>
              <a:t> </a:t>
            </a:r>
            <a:r>
              <a:rPr lang="es-ES" dirty="0" err="1"/>
              <a:t>d’una</a:t>
            </a:r>
            <a:r>
              <a:rPr lang="es-ES" dirty="0"/>
              <a:t> </a:t>
            </a:r>
            <a:r>
              <a:rPr lang="es-ES" dirty="0" err="1"/>
              <a:t>pacient</a:t>
            </a:r>
            <a:r>
              <a:rPr lang="es-ES" dirty="0"/>
              <a:t> </a:t>
            </a:r>
            <a:r>
              <a:rPr lang="es-ES" dirty="0" err="1"/>
              <a:t>desobedient</a:t>
            </a:r>
            <a:r>
              <a:rPr lang="es-ES" dirty="0"/>
              <a:t> </a:t>
            </a:r>
            <a:r>
              <a:rPr lang="en-GB" dirty="0"/>
              <a:t>- 2</a:t>
            </a:r>
            <a:endParaRPr lang="x-none" dirty="0"/>
          </a:p>
        </p:txBody>
      </p:sp>
    </p:spTree>
    <p:extLst>
      <p:ext uri="{BB962C8B-B14F-4D97-AF65-F5344CB8AC3E}">
        <p14:creationId xmlns:p14="http://schemas.microsoft.com/office/powerpoint/2010/main" val="41592926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F534D07-4B34-8442-9BD6-4ACED449E377}"/>
              </a:ext>
            </a:extLst>
          </p:cNvPr>
          <p:cNvSpPr>
            <a:spLocks noGrp="1"/>
          </p:cNvSpPr>
          <p:nvPr>
            <p:ph type="body" sz="quarter" idx="13"/>
          </p:nvPr>
        </p:nvSpPr>
        <p:spPr>
          <a:xfrm>
            <a:off x="507205" y="751356"/>
            <a:ext cx="11174400" cy="360000"/>
          </a:xfrm>
        </p:spPr>
        <p:txBody>
          <a:bodyPr/>
          <a:lstStyle/>
          <a:p>
            <a:r>
              <a:rPr lang="en-GB" sz="2100" dirty="0"/>
              <a:t>El </a:t>
            </a:r>
            <a:r>
              <a:rPr lang="en-GB" sz="2100" dirty="0" err="1"/>
              <a:t>cas</a:t>
            </a:r>
            <a:r>
              <a:rPr lang="en-GB" sz="2100" dirty="0"/>
              <a:t> de la </a:t>
            </a:r>
            <a:r>
              <a:rPr lang="en-GB" sz="2100" dirty="0" err="1"/>
              <a:t>Sunita</a:t>
            </a:r>
            <a:r>
              <a:rPr lang="en-GB" sz="2100" dirty="0"/>
              <a:t> 1 </a:t>
            </a:r>
            <a:endParaRPr lang="x-none" sz="2100"/>
          </a:p>
        </p:txBody>
      </p:sp>
      <p:sp>
        <p:nvSpPr>
          <p:cNvPr id="2" name="Title 1">
            <a:extLst>
              <a:ext uri="{FF2B5EF4-FFF2-40B4-BE49-F238E27FC236}">
                <a16:creationId xmlns:a16="http://schemas.microsoft.com/office/drawing/2014/main" id="{96BAA70A-D15C-469B-99F6-CB12BE5EB42A}"/>
              </a:ext>
            </a:extLst>
          </p:cNvPr>
          <p:cNvSpPr>
            <a:spLocks noGrp="1"/>
          </p:cNvSpPr>
          <p:nvPr>
            <p:ph type="title"/>
          </p:nvPr>
        </p:nvSpPr>
        <p:spPr>
          <a:xfrm>
            <a:off x="384042" y="296862"/>
            <a:ext cx="11484108" cy="465138"/>
          </a:xfrm>
        </p:spPr>
        <p:txBody>
          <a:bodyPr/>
          <a:lstStyle/>
          <a:p>
            <a:r>
              <a:rPr lang="ca-ES" sz="2600" dirty="0"/>
              <a:t>Exercici 2.3: Cas – Entendre el suport en el suport a la presa de decisions </a:t>
            </a:r>
            <a:r>
              <a:rPr lang="en-GB" sz="2600" dirty="0"/>
              <a:t>– 1 </a:t>
            </a:r>
            <a:endParaRPr lang="x-none" sz="2600" dirty="0"/>
          </a:p>
        </p:txBody>
      </p:sp>
      <p:sp>
        <p:nvSpPr>
          <p:cNvPr id="4" name="Text Box 62">
            <a:extLst>
              <a:ext uri="{FF2B5EF4-FFF2-40B4-BE49-F238E27FC236}">
                <a16:creationId xmlns:a16="http://schemas.microsoft.com/office/drawing/2014/main" id="{3C733CEF-873B-454E-A5A1-6ED830372D6A}"/>
              </a:ext>
            </a:extLst>
          </p:cNvPr>
          <p:cNvSpPr txBox="1"/>
          <p:nvPr/>
        </p:nvSpPr>
        <p:spPr>
          <a:xfrm>
            <a:off x="948660" y="1497802"/>
            <a:ext cx="10291491" cy="3511520"/>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ca-ES" dirty="0"/>
              <a:t>Un matí, la </a:t>
            </a:r>
            <a:r>
              <a:rPr lang="ca-ES" dirty="0" err="1"/>
              <a:t>Sunita</a:t>
            </a:r>
            <a:r>
              <a:rPr lang="ca-ES" dirty="0"/>
              <a:t> es va a visitar per primera vegada a la unitat de salut mental d’un hospital universitari. Sembla inquieta i explica que està molt desanimada. Més endavant li diagnostiquen una depressió. </a:t>
            </a:r>
            <a:endParaRPr lang="es-ES" dirty="0"/>
          </a:p>
          <a:p>
            <a:pPr algn="just"/>
            <a:r>
              <a:rPr lang="ca-ES" dirty="0"/>
              <a:t> </a:t>
            </a:r>
            <a:endParaRPr lang="es-ES" dirty="0"/>
          </a:p>
          <a:p>
            <a:pPr algn="just"/>
            <a:r>
              <a:rPr lang="ca-ES" dirty="0"/>
              <a:t>La metgessa insisteix que comenci a prendre antidepressius immediatament, encara que ella diu que no vol prendre cap medicament. La </a:t>
            </a:r>
            <a:r>
              <a:rPr lang="ca-ES" dirty="0" err="1"/>
              <a:t>Sunita</a:t>
            </a:r>
            <a:r>
              <a:rPr lang="ca-ES" dirty="0"/>
              <a:t> comença el tractament a contracor, però la medicació fa que cada vegada estigui més nerviosa, irritable i inquieta. Torna al servei i la metgessa que la va atendre la primera vegada li recepta benzodiazepina per calmar-la.</a:t>
            </a:r>
            <a:endParaRPr lang="es-ES" dirty="0"/>
          </a:p>
          <a:p>
            <a:pPr algn="just"/>
            <a:r>
              <a:rPr lang="ca-ES" dirty="0"/>
              <a:t> </a:t>
            </a:r>
            <a:endParaRPr lang="es-ES" dirty="0"/>
          </a:p>
          <a:p>
            <a:pPr algn="just"/>
            <a:r>
              <a:rPr lang="ca-ES" dirty="0"/>
              <a:t>L’efecte sedant de la medicació no li permet relacionar-se amb facilitat amb els altres i al cap d’unes setmanes està aïllada, ha perdut la confiança en ella mateixa i encara es troba pitjor. Decideix deixar de prendre la medicació, però aleshores pateix una síndrome d’abstinència, la qual li provoca mals de cap molt intensos, nàusees i insomni. Mai no li van donar l’oportunitat d’explicar per què estava amoïnada</a:t>
            </a:r>
            <a:r>
              <a:rPr lang="es-ES" kern="0" dirty="0">
                <a:solidFill>
                  <a:sysClr val="windowText" lastClr="000000"/>
                </a:solidFill>
                <a:ea typeface="SimSun" panose="02010600030101010101" pitchFamily="2" charset="-122"/>
                <a:cs typeface="Calibri" panose="020F0502020204030204" pitchFamily="34" charset="0"/>
              </a:rPr>
              <a:t>. </a:t>
            </a:r>
          </a:p>
        </p:txBody>
      </p:sp>
    </p:spTree>
    <p:extLst>
      <p:ext uri="{BB962C8B-B14F-4D97-AF65-F5344CB8AC3E}">
        <p14:creationId xmlns:p14="http://schemas.microsoft.com/office/powerpoint/2010/main" val="15170785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6F1338-62E1-4F1E-BD2E-F9D9A6FE50B9}"/>
              </a:ext>
            </a:extLst>
          </p:cNvPr>
          <p:cNvSpPr>
            <a:spLocks noGrp="1"/>
          </p:cNvSpPr>
          <p:nvPr>
            <p:ph sz="quarter" idx="14"/>
          </p:nvPr>
        </p:nvSpPr>
        <p:spPr/>
        <p:txBody>
          <a:bodyPr/>
          <a:lstStyle/>
          <a:p>
            <a:endParaRPr lang="en-US" dirty="0"/>
          </a:p>
          <a:p>
            <a:pPr marL="0" indent="0" algn="ctr">
              <a:buNone/>
            </a:pPr>
            <a:r>
              <a:rPr lang="es-ES" sz="2400" b="1" i="1" dirty="0" err="1"/>
              <a:t>Tenint</a:t>
            </a:r>
            <a:r>
              <a:rPr lang="es-ES" sz="2400" b="1" i="1" dirty="0"/>
              <a:t> en </a:t>
            </a:r>
            <a:r>
              <a:rPr lang="es-ES" sz="2400" b="1" i="1" dirty="0" err="1"/>
              <a:t>compte</a:t>
            </a:r>
            <a:r>
              <a:rPr lang="es-ES" sz="2400" b="1" i="1" dirty="0"/>
              <a:t> el que </a:t>
            </a:r>
            <a:r>
              <a:rPr lang="es-ES" sz="2400" b="1" i="1" dirty="0" err="1"/>
              <a:t>s’ha</a:t>
            </a:r>
            <a:r>
              <a:rPr lang="es-ES" sz="2400" b="1" i="1" dirty="0"/>
              <a:t> </a:t>
            </a:r>
            <a:r>
              <a:rPr lang="es-ES" sz="2400" b="1" i="1" dirty="0" err="1"/>
              <a:t>comentat</a:t>
            </a:r>
            <a:r>
              <a:rPr lang="es-ES" sz="2400" b="1" i="1" dirty="0"/>
              <a:t> </a:t>
            </a:r>
            <a:r>
              <a:rPr lang="es-ES" sz="2400" b="1" i="1" dirty="0" err="1"/>
              <a:t>abans</a:t>
            </a:r>
            <a:r>
              <a:rPr lang="es-ES" sz="2400" b="1" i="1" dirty="0"/>
              <a:t>, </a:t>
            </a:r>
            <a:r>
              <a:rPr lang="es-ES" sz="2400" b="1" i="1" dirty="0" err="1"/>
              <a:t>què</a:t>
            </a:r>
            <a:r>
              <a:rPr lang="es-ES" sz="2400" b="1" i="1" dirty="0"/>
              <a:t> </a:t>
            </a:r>
            <a:r>
              <a:rPr lang="es-ES" sz="2400" b="1" i="1" dirty="0" err="1"/>
              <a:t>s’ha</a:t>
            </a:r>
            <a:r>
              <a:rPr lang="es-ES" sz="2400" b="1" i="1" dirty="0"/>
              <a:t> </a:t>
            </a:r>
            <a:r>
              <a:rPr lang="es-ES" sz="2400" b="1" i="1" dirty="0" err="1"/>
              <a:t>fet</a:t>
            </a:r>
            <a:r>
              <a:rPr lang="es-ES" sz="2400" b="1" i="1" dirty="0"/>
              <a:t> </a:t>
            </a:r>
            <a:r>
              <a:rPr lang="es-ES" sz="2400" b="1" i="1" dirty="0" err="1"/>
              <a:t>malament</a:t>
            </a:r>
            <a:r>
              <a:rPr lang="es-ES" sz="2400" b="1" i="1" dirty="0"/>
              <a:t> en </a:t>
            </a:r>
            <a:r>
              <a:rPr lang="es-ES" sz="2400" b="1" i="1" dirty="0" err="1"/>
              <a:t>aquesta</a:t>
            </a:r>
            <a:r>
              <a:rPr lang="es-ES" sz="2400" b="1" i="1" dirty="0"/>
              <a:t> </a:t>
            </a:r>
            <a:r>
              <a:rPr lang="es-ES" sz="2400" b="1" i="1" dirty="0" err="1"/>
              <a:t>situació</a:t>
            </a:r>
            <a:r>
              <a:rPr lang="es-ES" sz="2400" b="1" i="1" dirty="0"/>
              <a:t>? </a:t>
            </a:r>
          </a:p>
          <a:p>
            <a:pPr marL="0" indent="0" algn="ctr">
              <a:buNone/>
            </a:pPr>
            <a:endParaRPr lang="es-ES" sz="2400" b="1" i="1" dirty="0"/>
          </a:p>
          <a:p>
            <a:pPr marL="0" indent="0" algn="ctr">
              <a:buNone/>
            </a:pPr>
            <a:r>
              <a:rPr lang="es-ES" sz="2400" b="1" i="1" dirty="0"/>
              <a:t>De quina </a:t>
            </a:r>
            <a:r>
              <a:rPr lang="es-ES" sz="2400" b="1" i="1" dirty="0" err="1"/>
              <a:t>altra</a:t>
            </a:r>
            <a:r>
              <a:rPr lang="es-ES" sz="2400" b="1" i="1" dirty="0"/>
              <a:t> manera </a:t>
            </a:r>
            <a:r>
              <a:rPr lang="es-ES" sz="2400" b="1" i="1" dirty="0" err="1"/>
              <a:t>s’hauria</a:t>
            </a:r>
            <a:r>
              <a:rPr lang="es-ES" sz="2400" b="1" i="1" dirty="0"/>
              <a:t> </a:t>
            </a:r>
            <a:r>
              <a:rPr lang="es-ES" sz="2400" b="1" i="1" dirty="0" err="1"/>
              <a:t>pogut</a:t>
            </a:r>
            <a:r>
              <a:rPr lang="es-ES" sz="2400" b="1" i="1" dirty="0"/>
              <a:t> abordar la </a:t>
            </a:r>
            <a:r>
              <a:rPr lang="es-ES" sz="2400" b="1" i="1" dirty="0" err="1"/>
              <a:t>situació</a:t>
            </a:r>
            <a:r>
              <a:rPr lang="es-ES" sz="2400" b="1" i="1" dirty="0"/>
              <a:t>? </a:t>
            </a:r>
            <a:endParaRPr lang="x-none" dirty="0"/>
          </a:p>
        </p:txBody>
      </p:sp>
      <p:sp>
        <p:nvSpPr>
          <p:cNvPr id="2" name="Title 1">
            <a:extLst>
              <a:ext uri="{FF2B5EF4-FFF2-40B4-BE49-F238E27FC236}">
                <a16:creationId xmlns:a16="http://schemas.microsoft.com/office/drawing/2014/main" id="{105C7B21-4D02-41C4-A93B-C70760D3E7C3}"/>
              </a:ext>
            </a:extLst>
          </p:cNvPr>
          <p:cNvSpPr>
            <a:spLocks noGrp="1"/>
          </p:cNvSpPr>
          <p:nvPr>
            <p:ph type="title"/>
          </p:nvPr>
        </p:nvSpPr>
        <p:spPr>
          <a:xfrm>
            <a:off x="403092" y="392112"/>
            <a:ext cx="11484108" cy="503238"/>
          </a:xfrm>
        </p:spPr>
        <p:txBody>
          <a:bodyPr/>
          <a:lstStyle/>
          <a:p>
            <a:r>
              <a:rPr lang="ca-ES" sz="2600" dirty="0"/>
              <a:t>Exercici 2.3: Cas - Entendre el suport en el suport a la presa de decisions </a:t>
            </a:r>
            <a:r>
              <a:rPr lang="en-GB" sz="2600" dirty="0"/>
              <a:t>– 2</a:t>
            </a:r>
            <a:endParaRPr lang="x-none" sz="2600" dirty="0"/>
          </a:p>
        </p:txBody>
      </p:sp>
    </p:spTree>
    <p:extLst>
      <p:ext uri="{BB962C8B-B14F-4D97-AF65-F5344CB8AC3E}">
        <p14:creationId xmlns:p14="http://schemas.microsoft.com/office/powerpoint/2010/main" val="21225132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9C4A0-C1C3-497A-BE5E-D5AD1B714DB8}"/>
              </a:ext>
            </a:extLst>
          </p:cNvPr>
          <p:cNvSpPr>
            <a:spLocks noGrp="1"/>
          </p:cNvSpPr>
          <p:nvPr>
            <p:ph type="title"/>
          </p:nvPr>
        </p:nvSpPr>
        <p:spPr>
          <a:xfrm>
            <a:off x="422142" y="354012"/>
            <a:ext cx="11436483" cy="446088"/>
          </a:xfrm>
        </p:spPr>
        <p:txBody>
          <a:bodyPr/>
          <a:lstStyle/>
          <a:p>
            <a:r>
              <a:rPr lang="ca-ES" sz="2600" dirty="0"/>
              <a:t>Exercici 2.3: Cas - Entendre el suport en el suport a la presa de decisions </a:t>
            </a:r>
            <a:r>
              <a:rPr lang="en-GB" sz="2600" dirty="0"/>
              <a:t>– 3</a:t>
            </a:r>
            <a:endParaRPr lang="x-none" sz="2600" dirty="0"/>
          </a:p>
        </p:txBody>
      </p:sp>
      <p:sp>
        <p:nvSpPr>
          <p:cNvPr id="9" name="Text Box 62">
            <a:extLst>
              <a:ext uri="{FF2B5EF4-FFF2-40B4-BE49-F238E27FC236}">
                <a16:creationId xmlns:a16="http://schemas.microsoft.com/office/drawing/2014/main" id="{051BF7CD-BE4A-7149-A87C-F6C68BFD280D}"/>
              </a:ext>
            </a:extLst>
          </p:cNvPr>
          <p:cNvSpPr txBox="1"/>
          <p:nvPr/>
        </p:nvSpPr>
        <p:spPr>
          <a:xfrm>
            <a:off x="590549" y="1314450"/>
            <a:ext cx="11106151" cy="4591050"/>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ca-ES" sz="1500" dirty="0"/>
              <a:t>Un matí, la </a:t>
            </a:r>
            <a:r>
              <a:rPr lang="ca-ES" sz="1500" dirty="0" err="1"/>
              <a:t>Sunita</a:t>
            </a:r>
            <a:r>
              <a:rPr lang="ca-ES" sz="1500" dirty="0"/>
              <a:t> es va a visitar per primera vegada a la unitat de salut mental d’un hospital universitari. Com que sembla que està ansiosa i inquieta, la metgessa li recomana d’anar a una sala tranquil·la on puguin parlar del que l’amoïna. Un cop allà, li pregunta si li voldria explicar com se sent i si li voldria dir alguna cosa més sobre la seva situació. </a:t>
            </a:r>
            <a:endParaRPr lang="es-ES" sz="1500" dirty="0"/>
          </a:p>
          <a:p>
            <a:pPr algn="just"/>
            <a:r>
              <a:rPr lang="ca-ES" sz="1500" dirty="0"/>
              <a:t>La </a:t>
            </a:r>
            <a:r>
              <a:rPr lang="ca-ES" sz="1500" dirty="0" err="1"/>
              <a:t>Sunita</a:t>
            </a:r>
            <a:r>
              <a:rPr lang="ca-ES" sz="1500" dirty="0"/>
              <a:t> li explica que durant els darrers mesos ha estat molt deprimida, fins al punt que no tenia cura d’ella mateixa: ha deixat de rentar-se amb regularitat i no té cap horari per menjar ni per dormir. La </a:t>
            </a:r>
            <a:r>
              <a:rPr lang="ca-ES" sz="1500" dirty="0" err="1"/>
              <a:t>Sunita</a:t>
            </a:r>
            <a:r>
              <a:rPr lang="ca-ES" sz="1500" dirty="0"/>
              <a:t> no vol entrar en detalls de per què se sent ansiosa i inquieta. </a:t>
            </a:r>
            <a:endParaRPr lang="es-ES" sz="1500" dirty="0"/>
          </a:p>
          <a:p>
            <a:pPr algn="just"/>
            <a:r>
              <a:rPr lang="ca-ES" sz="1500" dirty="0"/>
              <a:t>Li diu que voldria rebre atenció i suport, però que no vol prendre antidepressius perquè ja n’ha pres altres vegades i en guarda un mal record. La metgessa li diu que hi ha diferents tipus de medicaments que podria provar. També li explica que hi ha alternatives als tractaments farmacològics —com ara la teràpia individual, la teràpia de grup o sessions d’aconsellament— que podrien ajudar-la. També li proposa de participar en activitats que es duen a terme en la comunitat —com ara classes de ioga de relaxació— i que segurament l’ajudaran a sentir-se millor. </a:t>
            </a:r>
            <a:endParaRPr lang="es-ES" sz="1500" dirty="0"/>
          </a:p>
          <a:p>
            <a:pPr algn="just"/>
            <a:r>
              <a:rPr lang="ca-ES" sz="1500" dirty="0"/>
              <a:t>S’ofereix a demanar-li hora amb el psiquiatre, amb l’agent de suport entre iguals, amb el psicòleg i amb el terapeuta ocupacional per comentar les diferents opcions. Després li demana si voldria passar una temporada curta a la unitat de salut mental o si preferiria anar-se’n a casa i rebre el suport allà. També li pregunta si té alguna persona en la qual ella confiï i si s’hi vol posar en contacte perquè li doni suport. </a:t>
            </a:r>
            <a:endParaRPr lang="es-ES" sz="1500" dirty="0"/>
          </a:p>
          <a:p>
            <a:pPr algn="just"/>
            <a:r>
              <a:rPr lang="ca-ES" sz="1500" dirty="0"/>
              <a:t>La </a:t>
            </a:r>
            <a:r>
              <a:rPr lang="ca-ES" sz="1500" dirty="0" err="1"/>
              <a:t>Sunita</a:t>
            </a:r>
            <a:r>
              <a:rPr lang="ca-ES" sz="1500" dirty="0"/>
              <a:t> té una bona amiga que últimament ha vist amb freqüència. L’aprecia molt i ella també ha passat per estats de depressió semblants als seus. Creu que aquesta amiga la pot ajudar a sospesar els pros i els contres dels diferents tractaments i de les opcions d’atenció i de suport, i també a prendre una decisió. La metgessa li diu que la podria designar com la seva persona de suport i que la podria incloure en la formulació del seu pla de recuperació.  </a:t>
            </a:r>
            <a:endParaRPr lang="es-ES" sz="1500" dirty="0"/>
          </a:p>
          <a:p>
            <a:pPr algn="just"/>
            <a:r>
              <a:rPr lang="ca-ES" sz="1500" dirty="0"/>
              <a:t>Ara la </a:t>
            </a:r>
            <a:r>
              <a:rPr lang="ca-ES" sz="1500" dirty="0" err="1"/>
              <a:t>Sunita</a:t>
            </a:r>
            <a:r>
              <a:rPr lang="ca-ES" sz="1500" dirty="0"/>
              <a:t> se sent més còmoda amb la metgessa i està més satisfeta amb el suport que rebrà. Li confessa que a casa té problemes molt greus i que el seu marit la maltracta. La metgessa li explica que hi ha una ONG molt bona que dona suport a dones que es troben en la seva situació i que acull dones en perill. S’ofereix a facilitar-li les dades de contacte d’aquesta organització</a:t>
            </a:r>
            <a:r>
              <a:rPr lang="es-ES" sz="1500" dirty="0"/>
              <a:t>. </a:t>
            </a:r>
          </a:p>
        </p:txBody>
      </p:sp>
      <p:sp>
        <p:nvSpPr>
          <p:cNvPr id="4" name="Text Placeholder 6">
            <a:extLst>
              <a:ext uri="{FF2B5EF4-FFF2-40B4-BE49-F238E27FC236}">
                <a16:creationId xmlns:a16="http://schemas.microsoft.com/office/drawing/2014/main" id="{4F534D07-4B34-8442-9BD6-4ACED449E377}"/>
              </a:ext>
            </a:extLst>
          </p:cNvPr>
          <p:cNvSpPr>
            <a:spLocks noGrp="1"/>
          </p:cNvSpPr>
          <p:nvPr>
            <p:ph type="body" sz="quarter" idx="13"/>
          </p:nvPr>
        </p:nvSpPr>
        <p:spPr>
          <a:xfrm>
            <a:off x="522300" y="802050"/>
            <a:ext cx="11174400" cy="360000"/>
          </a:xfrm>
        </p:spPr>
        <p:txBody>
          <a:bodyPr/>
          <a:lstStyle/>
          <a:p>
            <a:r>
              <a:rPr lang="en-GB" sz="2100" dirty="0"/>
              <a:t>El </a:t>
            </a:r>
            <a:r>
              <a:rPr lang="en-GB" sz="2100" dirty="0" err="1"/>
              <a:t>cas</a:t>
            </a:r>
            <a:r>
              <a:rPr lang="en-GB" sz="2100" dirty="0"/>
              <a:t> de la </a:t>
            </a:r>
            <a:r>
              <a:rPr lang="en-GB" sz="2100" dirty="0" err="1"/>
              <a:t>Sunita</a:t>
            </a:r>
            <a:r>
              <a:rPr lang="en-GB" sz="2100" dirty="0"/>
              <a:t> 2 </a:t>
            </a:r>
            <a:endParaRPr lang="x-none" sz="2100"/>
          </a:p>
        </p:txBody>
      </p:sp>
    </p:spTree>
    <p:extLst>
      <p:ext uri="{BB962C8B-B14F-4D97-AF65-F5344CB8AC3E}">
        <p14:creationId xmlns:p14="http://schemas.microsoft.com/office/powerpoint/2010/main" val="41550666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E8EBB-D2F9-4981-9F9C-AD0DCCDF4D00}"/>
              </a:ext>
            </a:extLst>
          </p:cNvPr>
          <p:cNvSpPr>
            <a:spLocks noGrp="1"/>
          </p:cNvSpPr>
          <p:nvPr>
            <p:ph type="title"/>
          </p:nvPr>
        </p:nvSpPr>
        <p:spPr/>
        <p:txBody>
          <a:bodyPr>
            <a:normAutofit fontScale="90000"/>
          </a:bodyPr>
          <a:lstStyle/>
          <a:p>
            <a:r>
              <a:rPr lang="es-ES" dirty="0"/>
              <a:t>Tema 3. </a:t>
            </a:r>
            <a:r>
              <a:rPr lang="ca-ES" dirty="0"/>
              <a:t>El suport a la presa de decisions</a:t>
            </a:r>
            <a:br>
              <a:rPr lang="es-ES" dirty="0"/>
            </a:br>
            <a:endParaRPr lang="es-ES" dirty="0"/>
          </a:p>
        </p:txBody>
      </p:sp>
    </p:spTree>
    <p:extLst>
      <p:ext uri="{BB962C8B-B14F-4D97-AF65-F5344CB8AC3E}">
        <p14:creationId xmlns:p14="http://schemas.microsoft.com/office/powerpoint/2010/main" val="6892138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EA8DBFA-3580-1944-B692-067B66EC173A}"/>
              </a:ext>
            </a:extLst>
          </p:cNvPr>
          <p:cNvSpPr>
            <a:spLocks noGrp="1"/>
          </p:cNvSpPr>
          <p:nvPr>
            <p:ph type="body" sz="quarter" idx="13"/>
          </p:nvPr>
        </p:nvSpPr>
        <p:spPr>
          <a:xfrm>
            <a:off x="508800" y="1075206"/>
            <a:ext cx="11174400" cy="360000"/>
          </a:xfrm>
        </p:spPr>
        <p:txBody>
          <a:bodyPr/>
          <a:lstStyle/>
          <a:p>
            <a:r>
              <a:rPr lang="ca-ES" dirty="0"/>
              <a:t>El cas de la Ximena </a:t>
            </a:r>
            <a:r>
              <a:rPr lang="es-ES" dirty="0"/>
              <a:t>1</a:t>
            </a:r>
            <a:endParaRPr lang="en-GB" dirty="0"/>
          </a:p>
        </p:txBody>
      </p:sp>
      <p:sp>
        <p:nvSpPr>
          <p:cNvPr id="2" name="Title 1">
            <a:extLst>
              <a:ext uri="{FF2B5EF4-FFF2-40B4-BE49-F238E27FC236}">
                <a16:creationId xmlns:a16="http://schemas.microsoft.com/office/drawing/2014/main" id="{25F5E3B6-56DA-4157-8EA8-E6B11894619A}"/>
              </a:ext>
            </a:extLst>
          </p:cNvPr>
          <p:cNvSpPr>
            <a:spLocks noGrp="1"/>
          </p:cNvSpPr>
          <p:nvPr>
            <p:ph type="title"/>
          </p:nvPr>
        </p:nvSpPr>
        <p:spPr>
          <a:xfrm>
            <a:off x="422142" y="506412"/>
            <a:ext cx="11198358" cy="503238"/>
          </a:xfrm>
        </p:spPr>
        <p:txBody>
          <a:bodyPr/>
          <a:lstStyle/>
          <a:p>
            <a:r>
              <a:rPr lang="es-ES" sz="2800" dirty="0" err="1"/>
              <a:t>Exercici</a:t>
            </a:r>
            <a:r>
              <a:rPr lang="es-ES" sz="2800" dirty="0"/>
              <a:t> 3.1: Casos – Decidir les persones i </a:t>
            </a:r>
            <a:r>
              <a:rPr lang="es-ES" sz="2800" dirty="0" err="1"/>
              <a:t>opcions</a:t>
            </a:r>
            <a:r>
              <a:rPr lang="es-ES" sz="2800" dirty="0"/>
              <a:t> de </a:t>
            </a:r>
            <a:r>
              <a:rPr lang="es-ES" sz="2800" dirty="0" err="1"/>
              <a:t>suport</a:t>
            </a:r>
            <a:r>
              <a:rPr lang="es-ES" sz="2800" dirty="0"/>
              <a:t> </a:t>
            </a:r>
            <a:r>
              <a:rPr lang="en-GB" sz="2800" dirty="0"/>
              <a:t>– 1 </a:t>
            </a:r>
            <a:endParaRPr lang="x-none" sz="2800" dirty="0"/>
          </a:p>
        </p:txBody>
      </p:sp>
      <p:sp>
        <p:nvSpPr>
          <p:cNvPr id="4" name="Text Box 65">
            <a:extLst>
              <a:ext uri="{FF2B5EF4-FFF2-40B4-BE49-F238E27FC236}">
                <a16:creationId xmlns:a16="http://schemas.microsoft.com/office/drawing/2014/main" id="{C6DFF224-B5EF-4886-930B-B41C8D0260CB}"/>
              </a:ext>
            </a:extLst>
          </p:cNvPr>
          <p:cNvSpPr txBox="1"/>
          <p:nvPr/>
        </p:nvSpPr>
        <p:spPr>
          <a:xfrm>
            <a:off x="838200" y="1635254"/>
            <a:ext cx="10515599" cy="3470146"/>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ca-ES" dirty="0"/>
              <a:t>La </a:t>
            </a:r>
            <a:r>
              <a:rPr lang="ca-ES" dirty="0" err="1"/>
              <a:t>Ximena</a:t>
            </a:r>
            <a:r>
              <a:rPr lang="ca-ES" dirty="0"/>
              <a:t> és una dona de 79 anys que viu sola en un petit apartament. Després de trenta anys de matrimoni, es va separar del seu marit i ara gairebé no el veu. Van tenir dos fills, que es van traslladar a diferents parts del país. Té algunes bones amigues que viuen a prop seu. </a:t>
            </a:r>
            <a:endParaRPr lang="es-ES" dirty="0"/>
          </a:p>
          <a:p>
            <a:pPr algn="just"/>
            <a:r>
              <a:rPr lang="ca-ES" dirty="0"/>
              <a:t> </a:t>
            </a:r>
            <a:endParaRPr lang="es-ES" dirty="0"/>
          </a:p>
          <a:p>
            <a:pPr algn="just"/>
            <a:r>
              <a:rPr lang="ca-ES" dirty="0"/>
              <a:t>La </a:t>
            </a:r>
            <a:r>
              <a:rPr lang="ca-ES" dirty="0" err="1"/>
              <a:t>Ximena</a:t>
            </a:r>
            <a:r>
              <a:rPr lang="ca-ES" dirty="0"/>
              <a:t> s’ha adonat que últimament s’ha oblidat d’anar a cites importants i de pagar algunes factures. A vegades, tampoc no sap gaire bé on és ni com ha arribat fins allà, i no és capaç de distingir entre els somnis i les activitats reals. Creu que tot això potser és conseqüència del fet que ha deixat de prendre uns medicaments que havia estat prenent durant anys. Va a veure el metge, el qual li demana que es faci unes proves especialitzades. Els resultats indiquen que té demència vascular. El diagnòstic la deixa trasbalsada: té por del futur i del que li passarà; té por d’acabar en una residència per a gent gran, aïllada i oblidada, i sense poder fer les coses que li agrada fer amb les seves amigues, que viuen al barri, molt a prop de casa seva</a:t>
            </a:r>
            <a:r>
              <a:rPr lang="es-ES" dirty="0"/>
              <a:t>.</a:t>
            </a:r>
          </a:p>
        </p:txBody>
      </p:sp>
    </p:spTree>
    <p:extLst>
      <p:ext uri="{BB962C8B-B14F-4D97-AF65-F5344CB8AC3E}">
        <p14:creationId xmlns:p14="http://schemas.microsoft.com/office/powerpoint/2010/main" val="26405593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C1EFF4-1801-45CC-9D59-132CF0F505A7}"/>
              </a:ext>
            </a:extLst>
          </p:cNvPr>
          <p:cNvSpPr>
            <a:spLocks noGrp="1"/>
          </p:cNvSpPr>
          <p:nvPr>
            <p:ph sz="quarter" idx="14"/>
          </p:nvPr>
        </p:nvSpPr>
        <p:spPr/>
        <p:txBody>
          <a:bodyPr/>
          <a:lstStyle/>
          <a:p>
            <a:pPr lvl="0"/>
            <a:endParaRPr lang="en-GB" dirty="0"/>
          </a:p>
          <a:p>
            <a:pPr marL="0" indent="0" algn="ctr">
              <a:buNone/>
            </a:pPr>
            <a:r>
              <a:rPr lang="es-ES" b="1" i="1" dirty="0"/>
              <a:t>En </a:t>
            </a:r>
            <a:r>
              <a:rPr lang="es-ES" b="1" i="1" dirty="0" err="1"/>
              <a:t>aquest</a:t>
            </a:r>
            <a:r>
              <a:rPr lang="es-ES" b="1" i="1" dirty="0"/>
              <a:t> </a:t>
            </a:r>
            <a:r>
              <a:rPr lang="es-ES" b="1" i="1" dirty="0" err="1"/>
              <a:t>context</a:t>
            </a:r>
            <a:r>
              <a:rPr lang="es-ES" b="1" i="1" dirty="0"/>
              <a:t>, </a:t>
            </a:r>
            <a:r>
              <a:rPr lang="es-ES" b="1" i="1" dirty="0" err="1"/>
              <a:t>qui</a:t>
            </a:r>
            <a:r>
              <a:rPr lang="es-ES" b="1" i="1" dirty="0"/>
              <a:t> </a:t>
            </a:r>
            <a:r>
              <a:rPr lang="es-ES" b="1" i="1" dirty="0" err="1"/>
              <a:t>creieu</a:t>
            </a:r>
            <a:r>
              <a:rPr lang="es-ES" b="1" i="1" dirty="0"/>
              <a:t> que </a:t>
            </a:r>
            <a:r>
              <a:rPr lang="es-ES" b="1" i="1" dirty="0" err="1"/>
              <a:t>hauria</a:t>
            </a:r>
            <a:r>
              <a:rPr lang="es-ES" b="1" i="1" dirty="0"/>
              <a:t> de ser la persona de </a:t>
            </a:r>
            <a:r>
              <a:rPr lang="es-ES" b="1" i="1" dirty="0" err="1"/>
              <a:t>suport</a:t>
            </a:r>
            <a:r>
              <a:rPr lang="es-ES" b="1" i="1" dirty="0"/>
              <a:t> principal de la Ximena? </a:t>
            </a:r>
            <a:endParaRPr lang="x-none" dirty="0"/>
          </a:p>
        </p:txBody>
      </p:sp>
      <p:sp>
        <p:nvSpPr>
          <p:cNvPr id="5" name="Title 1">
            <a:extLst>
              <a:ext uri="{FF2B5EF4-FFF2-40B4-BE49-F238E27FC236}">
                <a16:creationId xmlns:a16="http://schemas.microsoft.com/office/drawing/2014/main" id="{25F5E3B6-56DA-4157-8EA8-E6B11894619A}"/>
              </a:ext>
            </a:extLst>
          </p:cNvPr>
          <p:cNvSpPr>
            <a:spLocks noGrp="1"/>
          </p:cNvSpPr>
          <p:nvPr>
            <p:ph type="title"/>
          </p:nvPr>
        </p:nvSpPr>
        <p:spPr>
          <a:xfrm>
            <a:off x="422142" y="506412"/>
            <a:ext cx="11198358" cy="503238"/>
          </a:xfrm>
        </p:spPr>
        <p:txBody>
          <a:bodyPr/>
          <a:lstStyle/>
          <a:p>
            <a:r>
              <a:rPr lang="es-ES" sz="2800" dirty="0" err="1"/>
              <a:t>Exercici</a:t>
            </a:r>
            <a:r>
              <a:rPr lang="es-ES" sz="2800" dirty="0"/>
              <a:t> 3.1: Casos – Decidir les persones i </a:t>
            </a:r>
            <a:r>
              <a:rPr lang="es-ES" sz="2800" dirty="0" err="1"/>
              <a:t>opcions</a:t>
            </a:r>
            <a:r>
              <a:rPr lang="es-ES" sz="2800" dirty="0"/>
              <a:t> de </a:t>
            </a:r>
            <a:r>
              <a:rPr lang="es-ES" sz="2800" dirty="0" err="1"/>
              <a:t>suport</a:t>
            </a:r>
            <a:r>
              <a:rPr lang="es-ES" sz="2800" dirty="0"/>
              <a:t> </a:t>
            </a:r>
            <a:r>
              <a:rPr lang="en-GB" sz="2800" dirty="0"/>
              <a:t>– 2 </a:t>
            </a:r>
            <a:endParaRPr lang="x-none" sz="2800" dirty="0"/>
          </a:p>
        </p:txBody>
      </p:sp>
    </p:spTree>
    <p:extLst>
      <p:ext uri="{BB962C8B-B14F-4D97-AF65-F5344CB8AC3E}">
        <p14:creationId xmlns:p14="http://schemas.microsoft.com/office/powerpoint/2010/main" val="16582885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F0638-5561-43AD-883B-4B67DB8117C4}"/>
              </a:ext>
            </a:extLst>
          </p:cNvPr>
          <p:cNvSpPr>
            <a:spLocks noGrp="1"/>
          </p:cNvSpPr>
          <p:nvPr>
            <p:ph sz="quarter" idx="14"/>
          </p:nvPr>
        </p:nvSpPr>
        <p:spPr/>
        <p:txBody>
          <a:bodyPr/>
          <a:lstStyle/>
          <a:p>
            <a:endParaRPr lang="en-US" dirty="0"/>
          </a:p>
          <a:p>
            <a:r>
              <a:rPr lang="ca-ES" dirty="0"/>
              <a:t>De quina classe de suport —immediat o a llarg termini— es podria beneficiar la </a:t>
            </a:r>
            <a:r>
              <a:rPr lang="ca-ES" dirty="0" err="1"/>
              <a:t>Ximena</a:t>
            </a:r>
            <a:r>
              <a:rPr lang="ca-ES" dirty="0"/>
              <a:t>, tenint en compte la situació descrita anteriorment? </a:t>
            </a:r>
          </a:p>
          <a:p>
            <a:r>
              <a:rPr lang="ca-ES" dirty="0"/>
              <a:t>De quina manera se li podria proporcionar aquest suport i qui podria proporcionar-lo? </a:t>
            </a:r>
          </a:p>
          <a:p>
            <a:r>
              <a:rPr lang="ca-ES" dirty="0"/>
              <a:t>Quines opcions té? Descriviu com exploraríeu les diverses opcions</a:t>
            </a:r>
            <a:r>
              <a:rPr lang="es-ES" dirty="0"/>
              <a:t>.</a:t>
            </a:r>
            <a:endParaRPr lang="x-none" dirty="0"/>
          </a:p>
        </p:txBody>
      </p:sp>
      <p:sp>
        <p:nvSpPr>
          <p:cNvPr id="5" name="Title 1">
            <a:extLst>
              <a:ext uri="{FF2B5EF4-FFF2-40B4-BE49-F238E27FC236}">
                <a16:creationId xmlns:a16="http://schemas.microsoft.com/office/drawing/2014/main" id="{25F5E3B6-56DA-4157-8EA8-E6B11894619A}"/>
              </a:ext>
            </a:extLst>
          </p:cNvPr>
          <p:cNvSpPr>
            <a:spLocks noGrp="1"/>
          </p:cNvSpPr>
          <p:nvPr>
            <p:ph type="title"/>
          </p:nvPr>
        </p:nvSpPr>
        <p:spPr>
          <a:xfrm>
            <a:off x="422142" y="506412"/>
            <a:ext cx="11198358" cy="503238"/>
          </a:xfrm>
        </p:spPr>
        <p:txBody>
          <a:bodyPr/>
          <a:lstStyle/>
          <a:p>
            <a:r>
              <a:rPr lang="es-ES" sz="2800" dirty="0" err="1"/>
              <a:t>Exercici</a:t>
            </a:r>
            <a:r>
              <a:rPr lang="es-ES" sz="2800" dirty="0"/>
              <a:t> 3.1: Casos – Decidir les persones i </a:t>
            </a:r>
            <a:r>
              <a:rPr lang="es-ES" sz="2800" dirty="0" err="1"/>
              <a:t>opcions</a:t>
            </a:r>
            <a:r>
              <a:rPr lang="es-ES" sz="2800" dirty="0"/>
              <a:t> de </a:t>
            </a:r>
            <a:r>
              <a:rPr lang="es-ES" sz="2800" dirty="0" err="1"/>
              <a:t>suport</a:t>
            </a:r>
            <a:r>
              <a:rPr lang="es-ES" sz="2800" dirty="0"/>
              <a:t> </a:t>
            </a:r>
            <a:r>
              <a:rPr lang="en-GB" sz="2800" dirty="0"/>
              <a:t>– 3 </a:t>
            </a:r>
            <a:endParaRPr lang="x-none" sz="2800" dirty="0"/>
          </a:p>
        </p:txBody>
      </p:sp>
    </p:spTree>
    <p:extLst>
      <p:ext uri="{BB962C8B-B14F-4D97-AF65-F5344CB8AC3E}">
        <p14:creationId xmlns:p14="http://schemas.microsoft.com/office/powerpoint/2010/main" val="30920195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5">
            <a:extLst>
              <a:ext uri="{FF2B5EF4-FFF2-40B4-BE49-F238E27FC236}">
                <a16:creationId xmlns:a16="http://schemas.microsoft.com/office/drawing/2014/main" id="{2D2F4DB5-1C41-3340-AE21-26CFB341CAED}"/>
              </a:ext>
            </a:extLst>
          </p:cNvPr>
          <p:cNvSpPr txBox="1"/>
          <p:nvPr/>
        </p:nvSpPr>
        <p:spPr>
          <a:xfrm>
            <a:off x="838201" y="1678114"/>
            <a:ext cx="10515599" cy="3782968"/>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ca-ES" sz="2000" dirty="0"/>
              <a:t>La </a:t>
            </a:r>
            <a:r>
              <a:rPr lang="ca-ES" sz="2000" dirty="0" err="1"/>
              <a:t>Ximena</a:t>
            </a:r>
            <a:r>
              <a:rPr lang="ca-ES" sz="2000" dirty="0"/>
              <a:t> reconeix que necessita una mica de suport, però ara com ara s’estima més que només siguin uns quants suports informals. Ha donat l’ordre que tots els pagaments periòdics que ha de fer s’efectuïn automàticament; també rep recordatoris automatitzats de les tasques del dia a dia i dels compromisos que tingui. Ha comentat aquesta situació amb les seves amigues i estaran encantades de donar-li el suport addicional que necessiti, com ara acompanyar-la als llocs on hagi d’anar i ajudar-la a assegurar-se que no se n’oblida. Després de parlar-ho diverses vegades amb una assistent social, ha pensat fer un document de voluntats anticipades que especifiqui quins són els seus desitjos a llarg termini. Ho ha comentat amb els seus familiars i amics i amigues. Això l’ha tranquil·litzada molt i ja no passa tanta ànsia pel que fa a alguns aspectes futurs de la seva vida. La </a:t>
            </a:r>
            <a:r>
              <a:rPr lang="ca-ES" sz="2000" dirty="0" err="1"/>
              <a:t>Ximena</a:t>
            </a:r>
            <a:r>
              <a:rPr lang="ca-ES" sz="2000" dirty="0"/>
              <a:t> manté una bona relació amb l’assistent social, la qual l’ha ajudat a posar en marxa un document de voluntats anticipades. També la va a visitar un cop al mes per comprovar si tot va bé. La </a:t>
            </a:r>
            <a:r>
              <a:rPr lang="ca-ES" sz="2000" dirty="0" err="1"/>
              <a:t>Ximena</a:t>
            </a:r>
            <a:r>
              <a:rPr lang="ca-ES" sz="2000" dirty="0"/>
              <a:t> sap que tant ella com els seus familiars i amics poden trucar a l’assistent social sempre que calgui</a:t>
            </a:r>
            <a:r>
              <a:rPr lang="es-ES" sz="1900" dirty="0"/>
              <a:t>. </a:t>
            </a:r>
          </a:p>
        </p:txBody>
      </p:sp>
      <p:sp>
        <p:nvSpPr>
          <p:cNvPr id="5" name="Title 1">
            <a:extLst>
              <a:ext uri="{FF2B5EF4-FFF2-40B4-BE49-F238E27FC236}">
                <a16:creationId xmlns:a16="http://schemas.microsoft.com/office/drawing/2014/main" id="{25F5E3B6-56DA-4157-8EA8-E6B11894619A}"/>
              </a:ext>
            </a:extLst>
          </p:cNvPr>
          <p:cNvSpPr>
            <a:spLocks noGrp="1"/>
          </p:cNvSpPr>
          <p:nvPr>
            <p:ph type="title"/>
          </p:nvPr>
        </p:nvSpPr>
        <p:spPr>
          <a:xfrm>
            <a:off x="422142" y="506412"/>
            <a:ext cx="11198358" cy="503238"/>
          </a:xfrm>
        </p:spPr>
        <p:txBody>
          <a:bodyPr/>
          <a:lstStyle/>
          <a:p>
            <a:r>
              <a:rPr lang="es-ES" sz="2800" dirty="0" err="1"/>
              <a:t>Exercici</a:t>
            </a:r>
            <a:r>
              <a:rPr lang="es-ES" sz="2800" dirty="0"/>
              <a:t> 3.1: Casos – Decidir les persones i </a:t>
            </a:r>
            <a:r>
              <a:rPr lang="es-ES" sz="2800" dirty="0" err="1"/>
              <a:t>opcions</a:t>
            </a:r>
            <a:r>
              <a:rPr lang="es-ES" sz="2800" dirty="0"/>
              <a:t> de </a:t>
            </a:r>
            <a:r>
              <a:rPr lang="es-ES" sz="2800" dirty="0" err="1"/>
              <a:t>suport</a:t>
            </a:r>
            <a:r>
              <a:rPr lang="es-ES" sz="2800" dirty="0"/>
              <a:t> </a:t>
            </a:r>
            <a:r>
              <a:rPr lang="en-GB" sz="2800" dirty="0"/>
              <a:t>– 4 </a:t>
            </a:r>
            <a:endParaRPr lang="x-none" sz="2800" dirty="0"/>
          </a:p>
        </p:txBody>
      </p:sp>
      <p:sp>
        <p:nvSpPr>
          <p:cNvPr id="6" name="Text Placeholder 6">
            <a:extLst>
              <a:ext uri="{FF2B5EF4-FFF2-40B4-BE49-F238E27FC236}">
                <a16:creationId xmlns:a16="http://schemas.microsoft.com/office/drawing/2014/main" id="{4EA8DBFA-3580-1944-B692-067B66EC173A}"/>
              </a:ext>
            </a:extLst>
          </p:cNvPr>
          <p:cNvSpPr>
            <a:spLocks noGrp="1"/>
          </p:cNvSpPr>
          <p:nvPr>
            <p:ph type="body" sz="quarter" idx="13"/>
          </p:nvPr>
        </p:nvSpPr>
        <p:spPr>
          <a:xfrm>
            <a:off x="508800" y="1075206"/>
            <a:ext cx="11174400" cy="360000"/>
          </a:xfrm>
        </p:spPr>
        <p:txBody>
          <a:bodyPr/>
          <a:lstStyle/>
          <a:p>
            <a:r>
              <a:rPr lang="ca-ES" dirty="0"/>
              <a:t>El cas de la Ximena </a:t>
            </a:r>
            <a:r>
              <a:rPr lang="es-ES" dirty="0"/>
              <a:t>2</a:t>
            </a:r>
            <a:endParaRPr lang="en-GB" dirty="0"/>
          </a:p>
        </p:txBody>
      </p:sp>
    </p:spTree>
    <p:extLst>
      <p:ext uri="{BB962C8B-B14F-4D97-AF65-F5344CB8AC3E}">
        <p14:creationId xmlns:p14="http://schemas.microsoft.com/office/powerpoint/2010/main" val="33206936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AF543D-E54C-6441-A359-2957F9D03ECA}"/>
              </a:ext>
            </a:extLst>
          </p:cNvPr>
          <p:cNvSpPr>
            <a:spLocks noGrp="1"/>
          </p:cNvSpPr>
          <p:nvPr>
            <p:ph type="body" sz="quarter" idx="13"/>
          </p:nvPr>
        </p:nvSpPr>
        <p:spPr>
          <a:xfrm>
            <a:off x="508800" y="1037108"/>
            <a:ext cx="11174400" cy="360000"/>
          </a:xfrm>
        </p:spPr>
        <p:txBody>
          <a:bodyPr/>
          <a:lstStyle/>
          <a:p>
            <a:r>
              <a:rPr lang="ca-ES" dirty="0"/>
              <a:t>El cas d’en Jack </a:t>
            </a:r>
            <a:r>
              <a:rPr lang="es-ES" dirty="0"/>
              <a:t>1</a:t>
            </a:r>
            <a:endParaRPr lang="en-US" dirty="0"/>
          </a:p>
        </p:txBody>
      </p:sp>
      <p:sp>
        <p:nvSpPr>
          <p:cNvPr id="5" name="Text Box 68">
            <a:extLst>
              <a:ext uri="{FF2B5EF4-FFF2-40B4-BE49-F238E27FC236}">
                <a16:creationId xmlns:a16="http://schemas.microsoft.com/office/drawing/2014/main" id="{1316E997-722E-4CA5-8AFE-D2F75945CF5C}"/>
              </a:ext>
            </a:extLst>
          </p:cNvPr>
          <p:cNvSpPr txBox="1"/>
          <p:nvPr/>
        </p:nvSpPr>
        <p:spPr>
          <a:xfrm>
            <a:off x="838200" y="1688647"/>
            <a:ext cx="10515600" cy="3492138"/>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ca-ES" sz="2000" dirty="0"/>
              <a:t>En Jack és un home jove i té dos fills. A vegades està molt baix d’ànims; per això, el fet d’haver de criar els seus fills tot sol esdevé un repte important, fins al punt que l’aclapara. </a:t>
            </a:r>
            <a:endParaRPr lang="es-ES" sz="2000" dirty="0"/>
          </a:p>
          <a:p>
            <a:pPr algn="just"/>
            <a:r>
              <a:rPr lang="ca-ES" sz="2000" dirty="0"/>
              <a:t> </a:t>
            </a:r>
            <a:endParaRPr lang="es-ES" sz="2000" dirty="0"/>
          </a:p>
          <a:p>
            <a:pPr algn="just"/>
            <a:r>
              <a:rPr lang="ca-ES" sz="2000" dirty="0"/>
              <a:t>A vegades, se li fa extremament difícil gestionar les necessitats emocionals i econòmiques de la família, així com portar la casa. Vol de tot cor que els seus fills tinguin una vida com cal, perquè quan ell era petit els seus pares no li van poder prestar l’atenció que necessitava i no vol que als seus fills els passi el mateix. </a:t>
            </a:r>
            <a:endParaRPr lang="es-ES" sz="2000" dirty="0"/>
          </a:p>
          <a:p>
            <a:pPr algn="just"/>
            <a:r>
              <a:rPr lang="ca-ES" sz="2000" dirty="0"/>
              <a:t> </a:t>
            </a:r>
            <a:endParaRPr lang="es-ES" sz="2000" dirty="0"/>
          </a:p>
          <a:p>
            <a:pPr algn="just"/>
            <a:r>
              <a:rPr lang="ca-ES" sz="2000" dirty="0"/>
              <a:t>En Jack voldria rebre suport per gestionar alguns aspectes de la seva vida domèstica i familiar. Té una bona relació amb el seu germà, en </a:t>
            </a:r>
            <a:r>
              <a:rPr lang="ca-ES" sz="2000" dirty="0" err="1"/>
              <a:t>Marlo</a:t>
            </a:r>
            <a:r>
              <a:rPr lang="ca-ES" sz="2000" dirty="0"/>
              <a:t>, i amb la seva millor amiga, la </a:t>
            </a:r>
            <a:r>
              <a:rPr lang="ca-ES" sz="2000" dirty="0" err="1"/>
              <a:t>Jane</a:t>
            </a:r>
            <a:r>
              <a:rPr lang="ca-ES" sz="2000" dirty="0"/>
              <a:t>; per això, decideix parlar-hi per estudiar la possibilitat que li donin suport</a:t>
            </a:r>
            <a:r>
              <a:rPr lang="es-ES" sz="2000" dirty="0"/>
              <a:t>. </a:t>
            </a: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20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p:txBody>
      </p:sp>
      <p:sp>
        <p:nvSpPr>
          <p:cNvPr id="6" name="Title 1">
            <a:extLst>
              <a:ext uri="{FF2B5EF4-FFF2-40B4-BE49-F238E27FC236}">
                <a16:creationId xmlns:a16="http://schemas.microsoft.com/office/drawing/2014/main" id="{25F5E3B6-56DA-4157-8EA8-E6B11894619A}"/>
              </a:ext>
            </a:extLst>
          </p:cNvPr>
          <p:cNvSpPr>
            <a:spLocks noGrp="1"/>
          </p:cNvSpPr>
          <p:nvPr>
            <p:ph type="title"/>
          </p:nvPr>
        </p:nvSpPr>
        <p:spPr>
          <a:xfrm>
            <a:off x="422142" y="506412"/>
            <a:ext cx="11198358" cy="503238"/>
          </a:xfrm>
        </p:spPr>
        <p:txBody>
          <a:bodyPr/>
          <a:lstStyle/>
          <a:p>
            <a:r>
              <a:rPr lang="es-ES" sz="2800" dirty="0" err="1"/>
              <a:t>Exercici</a:t>
            </a:r>
            <a:r>
              <a:rPr lang="es-ES" sz="2800" dirty="0"/>
              <a:t> 3.1: Casos – Decidir les persones i </a:t>
            </a:r>
            <a:r>
              <a:rPr lang="es-ES" sz="2800" dirty="0" err="1"/>
              <a:t>opcions</a:t>
            </a:r>
            <a:r>
              <a:rPr lang="es-ES" sz="2800" dirty="0"/>
              <a:t> de </a:t>
            </a:r>
            <a:r>
              <a:rPr lang="es-ES" sz="2800" dirty="0" err="1"/>
              <a:t>suport</a:t>
            </a:r>
            <a:r>
              <a:rPr lang="es-ES" sz="2800" dirty="0"/>
              <a:t> </a:t>
            </a:r>
            <a:r>
              <a:rPr lang="en-GB" sz="2800" dirty="0"/>
              <a:t>– 5 </a:t>
            </a:r>
            <a:endParaRPr lang="x-none" sz="2800" dirty="0"/>
          </a:p>
        </p:txBody>
      </p:sp>
    </p:spTree>
    <p:extLst>
      <p:ext uri="{BB962C8B-B14F-4D97-AF65-F5344CB8AC3E}">
        <p14:creationId xmlns:p14="http://schemas.microsoft.com/office/powerpoint/2010/main" val="9604380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24748-F472-4B0E-BBCF-D970BAB8CB76}"/>
              </a:ext>
            </a:extLst>
          </p:cNvPr>
          <p:cNvSpPr>
            <a:spLocks noGrp="1"/>
          </p:cNvSpPr>
          <p:nvPr>
            <p:ph sz="quarter" idx="14"/>
          </p:nvPr>
        </p:nvSpPr>
        <p:spPr>
          <a:xfrm>
            <a:off x="487317" y="1491310"/>
            <a:ext cx="11174412" cy="4500000"/>
          </a:xfrm>
        </p:spPr>
        <p:txBody>
          <a:bodyPr/>
          <a:lstStyle/>
          <a:p>
            <a:endParaRPr lang="en-GB" dirty="0"/>
          </a:p>
          <a:p>
            <a:pPr marL="0" indent="0" algn="ctr">
              <a:buNone/>
            </a:pPr>
            <a:r>
              <a:rPr lang="es-ES" sz="2500" b="1" i="1" dirty="0"/>
              <a:t>De quina manera en Marlo i la Jane poden </a:t>
            </a:r>
            <a:r>
              <a:rPr lang="es-ES" sz="2500" b="1" i="1" dirty="0" err="1"/>
              <a:t>ajudar</a:t>
            </a:r>
            <a:r>
              <a:rPr lang="es-ES" sz="2500" b="1" i="1" dirty="0"/>
              <a:t> en Jack a gestionar </a:t>
            </a:r>
            <a:r>
              <a:rPr lang="es-ES" sz="2500" b="1" i="1" dirty="0" err="1"/>
              <a:t>alguns</a:t>
            </a:r>
            <a:r>
              <a:rPr lang="es-ES" sz="2500" b="1" i="1" dirty="0"/>
              <a:t> </a:t>
            </a:r>
            <a:r>
              <a:rPr lang="es-ES" sz="2500" b="1" i="1" dirty="0" err="1"/>
              <a:t>aspectes</a:t>
            </a:r>
            <a:r>
              <a:rPr lang="es-ES" sz="2500" b="1" i="1" dirty="0"/>
              <a:t> de la </a:t>
            </a:r>
            <a:r>
              <a:rPr lang="es-ES" sz="2500" b="1" i="1" dirty="0" err="1"/>
              <a:t>seva</a:t>
            </a:r>
            <a:r>
              <a:rPr lang="es-ES" sz="2500" b="1" i="1" dirty="0"/>
              <a:t> vida </a:t>
            </a:r>
            <a:r>
              <a:rPr lang="es-ES" sz="2500" b="1" i="1" dirty="0" err="1"/>
              <a:t>domèstica</a:t>
            </a:r>
            <a:r>
              <a:rPr lang="es-ES" sz="2500" b="1" i="1" dirty="0"/>
              <a:t> i familiar, </a:t>
            </a:r>
            <a:r>
              <a:rPr lang="es-ES" sz="2500" b="1" i="1" dirty="0" err="1"/>
              <a:t>així</a:t>
            </a:r>
            <a:r>
              <a:rPr lang="es-ES" sz="2500" b="1" i="1" dirty="0"/>
              <a:t> </a:t>
            </a:r>
            <a:r>
              <a:rPr lang="es-ES" sz="2500" b="1" i="1" dirty="0" err="1"/>
              <a:t>com</a:t>
            </a:r>
            <a:r>
              <a:rPr lang="es-ES" sz="2500" b="1" i="1" dirty="0"/>
              <a:t> el </a:t>
            </a:r>
            <a:r>
              <a:rPr lang="es-ES" sz="2500" b="1" i="1" dirty="0" err="1"/>
              <a:t>fet</a:t>
            </a:r>
            <a:r>
              <a:rPr lang="es-ES" sz="2500" b="1" i="1" dirty="0"/>
              <a:t> que el </a:t>
            </a:r>
            <a:r>
              <a:rPr lang="es-ES" sz="2500" b="1" i="1" dirty="0" err="1"/>
              <a:t>preocupi</a:t>
            </a:r>
            <a:r>
              <a:rPr lang="es-ES" sz="2500" b="1" i="1" dirty="0"/>
              <a:t> que no </a:t>
            </a:r>
            <a:r>
              <a:rPr lang="es-ES" sz="2500" b="1" i="1" dirty="0" err="1"/>
              <a:t>pugui</a:t>
            </a:r>
            <a:r>
              <a:rPr lang="es-ES" sz="2500" b="1" i="1" dirty="0"/>
              <a:t> ser un bon pare per </a:t>
            </a:r>
            <a:r>
              <a:rPr lang="es-ES" sz="2500" b="1" i="1" dirty="0" err="1"/>
              <a:t>als</a:t>
            </a:r>
            <a:r>
              <a:rPr lang="es-ES" sz="2500" b="1" i="1" dirty="0"/>
              <a:t> </a:t>
            </a:r>
            <a:r>
              <a:rPr lang="es-ES" sz="2500" b="1" i="1" dirty="0" err="1"/>
              <a:t>seus</a:t>
            </a:r>
            <a:r>
              <a:rPr lang="es-ES" sz="2500" b="1" i="1" dirty="0"/>
              <a:t> </a:t>
            </a:r>
            <a:r>
              <a:rPr lang="es-ES" sz="2500" b="1" i="1" dirty="0" err="1"/>
              <a:t>fills</a:t>
            </a:r>
            <a:r>
              <a:rPr lang="es-ES" sz="2500" b="1" i="1" dirty="0"/>
              <a:t>? </a:t>
            </a:r>
            <a:endParaRPr lang="x-none" dirty="0"/>
          </a:p>
        </p:txBody>
      </p:sp>
      <p:sp>
        <p:nvSpPr>
          <p:cNvPr id="5" name="Title 1">
            <a:extLst>
              <a:ext uri="{FF2B5EF4-FFF2-40B4-BE49-F238E27FC236}">
                <a16:creationId xmlns:a16="http://schemas.microsoft.com/office/drawing/2014/main" id="{25F5E3B6-56DA-4157-8EA8-E6B11894619A}"/>
              </a:ext>
            </a:extLst>
          </p:cNvPr>
          <p:cNvSpPr>
            <a:spLocks noGrp="1"/>
          </p:cNvSpPr>
          <p:nvPr>
            <p:ph type="title"/>
          </p:nvPr>
        </p:nvSpPr>
        <p:spPr>
          <a:xfrm>
            <a:off x="422142" y="506412"/>
            <a:ext cx="11198358" cy="503238"/>
          </a:xfrm>
        </p:spPr>
        <p:txBody>
          <a:bodyPr/>
          <a:lstStyle/>
          <a:p>
            <a:r>
              <a:rPr lang="es-ES" sz="2800" dirty="0" err="1"/>
              <a:t>Exercici</a:t>
            </a:r>
            <a:r>
              <a:rPr lang="es-ES" sz="2800" dirty="0"/>
              <a:t> 3.1: Casos – Decidir les persones i </a:t>
            </a:r>
            <a:r>
              <a:rPr lang="es-ES" sz="2800" dirty="0" err="1"/>
              <a:t>opcions</a:t>
            </a:r>
            <a:r>
              <a:rPr lang="es-ES" sz="2800" dirty="0"/>
              <a:t> de </a:t>
            </a:r>
            <a:r>
              <a:rPr lang="es-ES" sz="2800" dirty="0" err="1"/>
              <a:t>suport</a:t>
            </a:r>
            <a:r>
              <a:rPr lang="es-ES" sz="2800" dirty="0"/>
              <a:t> </a:t>
            </a:r>
            <a:r>
              <a:rPr lang="en-GB" sz="2800" dirty="0"/>
              <a:t>– 6 </a:t>
            </a:r>
            <a:endParaRPr lang="x-none" sz="2800" dirty="0"/>
          </a:p>
        </p:txBody>
      </p:sp>
    </p:spTree>
    <p:extLst>
      <p:ext uri="{BB962C8B-B14F-4D97-AF65-F5344CB8AC3E}">
        <p14:creationId xmlns:p14="http://schemas.microsoft.com/office/powerpoint/2010/main" val="2952904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FC6FF-BED1-4827-B851-7DE18CD033AB}"/>
              </a:ext>
            </a:extLst>
          </p:cNvPr>
          <p:cNvSpPr>
            <a:spLocks noGrp="1"/>
          </p:cNvSpPr>
          <p:nvPr>
            <p:ph sz="quarter" idx="14"/>
          </p:nvPr>
        </p:nvSpPr>
        <p:spPr>
          <a:xfrm>
            <a:off x="507195" y="1240971"/>
            <a:ext cx="11174412" cy="4770217"/>
          </a:xfrm>
        </p:spPr>
        <p:txBody>
          <a:bodyPr/>
          <a:lstStyle/>
          <a:p>
            <a:pPr algn="just"/>
            <a:r>
              <a:rPr lang="ca-ES" dirty="0"/>
              <a:t>La capacitat jurídica i la competència són dos conceptes diferents, però es tendeix a pensar, erròniament, que tenen el mateix significat. </a:t>
            </a:r>
          </a:p>
          <a:p>
            <a:pPr algn="just"/>
            <a:r>
              <a:rPr lang="ca-ES" dirty="0"/>
              <a:t>La CDPD ha contribuït a aclarir i explicar amb detall les diferències</a:t>
            </a:r>
            <a:r>
              <a:rPr lang="en-US" dirty="0"/>
              <a:t>. </a:t>
            </a:r>
          </a:p>
          <a:p>
            <a:pPr lvl="0" algn="just" fontAlgn="base"/>
            <a:r>
              <a:rPr lang="es-ES" dirty="0"/>
              <a:t>La </a:t>
            </a:r>
            <a:r>
              <a:rPr lang="es-ES" b="1" u="sng" dirty="0" err="1"/>
              <a:t>capacitat</a:t>
            </a:r>
            <a:r>
              <a:rPr lang="es-ES" b="1" u="sng" dirty="0"/>
              <a:t> jurídica </a:t>
            </a:r>
            <a:r>
              <a:rPr lang="es-ES" dirty="0" err="1"/>
              <a:t>és</a:t>
            </a:r>
            <a:r>
              <a:rPr lang="es-ES" dirty="0"/>
              <a:t> un </a:t>
            </a:r>
            <a:r>
              <a:rPr lang="es-ES" dirty="0" err="1"/>
              <a:t>dret</a:t>
            </a:r>
            <a:r>
              <a:rPr lang="es-ES" dirty="0"/>
              <a:t>  </a:t>
            </a:r>
            <a:r>
              <a:rPr lang="es-ES" b="1" u="sng" dirty="0" err="1"/>
              <a:t>inherent</a:t>
            </a:r>
            <a:r>
              <a:rPr lang="es-ES" b="1" u="sng" dirty="0"/>
              <a:t> i inalienable</a:t>
            </a:r>
            <a:r>
              <a:rPr lang="es-ES" dirty="0"/>
              <a:t>. </a:t>
            </a:r>
            <a:r>
              <a:rPr lang="es-ES" dirty="0" err="1"/>
              <a:t>Comprèn</a:t>
            </a:r>
            <a:r>
              <a:rPr lang="es-ES" dirty="0"/>
              <a:t> </a:t>
            </a:r>
            <a:r>
              <a:rPr lang="es-ES" dirty="0" err="1"/>
              <a:t>dues</a:t>
            </a:r>
            <a:r>
              <a:rPr lang="es-ES" dirty="0"/>
              <a:t> </a:t>
            </a:r>
            <a:r>
              <a:rPr lang="es-ES" dirty="0" err="1"/>
              <a:t>dimensions</a:t>
            </a:r>
            <a:r>
              <a:rPr lang="es-ES" dirty="0"/>
              <a:t>: </a:t>
            </a:r>
          </a:p>
          <a:p>
            <a:pPr lvl="2" algn="just"/>
            <a:r>
              <a:rPr lang="es-ES" sz="2200" dirty="0"/>
              <a:t>el </a:t>
            </a:r>
            <a:r>
              <a:rPr lang="es-ES" sz="2200" dirty="0" err="1"/>
              <a:t>dret</a:t>
            </a:r>
            <a:r>
              <a:rPr lang="es-ES" sz="2200" dirty="0"/>
              <a:t> a </a:t>
            </a:r>
            <a:r>
              <a:rPr lang="es-ES" sz="2200" u="sng" dirty="0" err="1"/>
              <a:t>tenir</a:t>
            </a:r>
            <a:r>
              <a:rPr lang="es-ES" sz="2200" dirty="0"/>
              <a:t> </a:t>
            </a:r>
            <a:r>
              <a:rPr lang="es-ES" sz="2200" dirty="0" err="1"/>
              <a:t>drets</a:t>
            </a:r>
            <a:r>
              <a:rPr lang="es-ES" sz="2200" dirty="0"/>
              <a:t>, i </a:t>
            </a:r>
          </a:p>
          <a:p>
            <a:pPr lvl="2" algn="just"/>
            <a:r>
              <a:rPr lang="es-ES" sz="2200" dirty="0"/>
              <a:t>el </a:t>
            </a:r>
            <a:r>
              <a:rPr lang="es-ES" sz="2200" dirty="0" err="1"/>
              <a:t>dret</a:t>
            </a:r>
            <a:r>
              <a:rPr lang="es-ES" sz="2200" dirty="0"/>
              <a:t> a </a:t>
            </a:r>
            <a:r>
              <a:rPr lang="es-ES" sz="2200" u="sng" dirty="0" err="1"/>
              <a:t>exercir</a:t>
            </a:r>
            <a:r>
              <a:rPr lang="es-ES" sz="2200" dirty="0"/>
              <a:t> </a:t>
            </a:r>
            <a:r>
              <a:rPr lang="es-ES" sz="2200" dirty="0" err="1"/>
              <a:t>aqests</a:t>
            </a:r>
            <a:r>
              <a:rPr lang="es-ES" sz="2200" dirty="0"/>
              <a:t> </a:t>
            </a:r>
            <a:r>
              <a:rPr lang="es-ES" sz="2200" dirty="0" err="1"/>
              <a:t>drets</a:t>
            </a:r>
            <a:r>
              <a:rPr lang="es-ES" sz="2200" dirty="0"/>
              <a:t>. </a:t>
            </a:r>
          </a:p>
          <a:p>
            <a:pPr algn="just"/>
            <a:r>
              <a:rPr lang="ca-ES" dirty="0"/>
              <a:t>El dret a la capacitat jurídica és el dret que ens permet gaudir de la resta dels drets</a:t>
            </a:r>
            <a:r>
              <a:rPr lang="en-US" dirty="0"/>
              <a:t>. </a:t>
            </a:r>
            <a:endParaRPr lang="x-none" dirty="0"/>
          </a:p>
        </p:txBody>
      </p:sp>
      <p:sp>
        <p:nvSpPr>
          <p:cNvPr id="2" name="Title 1">
            <a:extLst>
              <a:ext uri="{FF2B5EF4-FFF2-40B4-BE49-F238E27FC236}">
                <a16:creationId xmlns:a16="http://schemas.microsoft.com/office/drawing/2014/main" id="{082331CF-BF33-4F5C-816A-07149EACD9A5}"/>
              </a:ext>
            </a:extLst>
          </p:cNvPr>
          <p:cNvSpPr>
            <a:spLocks noGrp="1"/>
          </p:cNvSpPr>
          <p:nvPr>
            <p:ph type="title"/>
          </p:nvPr>
        </p:nvSpPr>
        <p:spPr>
          <a:xfrm>
            <a:off x="422142" y="506412"/>
            <a:ext cx="10843266" cy="572580"/>
          </a:xfrm>
        </p:spPr>
        <p:txBody>
          <a:bodyPr>
            <a:noAutofit/>
          </a:bodyPr>
          <a:lstStyle/>
          <a:p>
            <a:r>
              <a:rPr lang="ca-ES" sz="2800" dirty="0"/>
              <a:t>Presentació: Comprendre el dret a la capacitat jurídica </a:t>
            </a:r>
            <a:r>
              <a:rPr lang="en-GB" sz="2800" dirty="0"/>
              <a:t>– 1</a:t>
            </a:r>
            <a:endParaRPr lang="x-none" sz="2800" dirty="0"/>
          </a:p>
        </p:txBody>
      </p:sp>
    </p:spTree>
    <p:extLst>
      <p:ext uri="{BB962C8B-B14F-4D97-AF65-F5344CB8AC3E}">
        <p14:creationId xmlns:p14="http://schemas.microsoft.com/office/powerpoint/2010/main" val="32638419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8">
            <a:extLst>
              <a:ext uri="{FF2B5EF4-FFF2-40B4-BE49-F238E27FC236}">
                <a16:creationId xmlns:a16="http://schemas.microsoft.com/office/drawing/2014/main" id="{004517CE-8D15-A541-9E20-9200477C221C}"/>
              </a:ext>
            </a:extLst>
          </p:cNvPr>
          <p:cNvSpPr txBox="1"/>
          <p:nvPr/>
        </p:nvSpPr>
        <p:spPr>
          <a:xfrm>
            <a:off x="800100" y="1638301"/>
            <a:ext cx="10591800" cy="3844458"/>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ca-ES" sz="2000" dirty="0"/>
              <a:t>En Jack es posa en contacte amb la </a:t>
            </a:r>
            <a:r>
              <a:rPr lang="ca-ES" sz="2000" dirty="0" err="1"/>
              <a:t>Jane</a:t>
            </a:r>
            <a:r>
              <a:rPr lang="ca-ES" sz="2000" dirty="0"/>
              <a:t> i amb en </a:t>
            </a:r>
            <a:r>
              <a:rPr lang="ca-ES" sz="2000" dirty="0" err="1"/>
              <a:t>Marlo</a:t>
            </a:r>
            <a:r>
              <a:rPr lang="ca-ES" sz="2000" dirty="0"/>
              <a:t> i els demana que l’acompanyin a un parell de sessions d’aconsellament per tal de comentar diferents qüestions relacionades amb la criança dels seus fills. Després de reunir-se amb l’orientador, decideixen fer el següent: </a:t>
            </a:r>
            <a:endParaRPr lang="es-ES" sz="2000" dirty="0"/>
          </a:p>
          <a:p>
            <a:pPr marL="342900" lvl="0" indent="-342900" algn="just" fontAlgn="base">
              <a:buFont typeface="Arial" panose="020B0604020202020204" pitchFamily="34" charset="0"/>
              <a:buChar char="•"/>
            </a:pPr>
            <a:r>
              <a:rPr lang="ca-ES" sz="2000" dirty="0"/>
              <a:t>La </a:t>
            </a:r>
            <a:r>
              <a:rPr lang="ca-ES" sz="2000" dirty="0" err="1"/>
              <a:t>Jane</a:t>
            </a:r>
            <a:r>
              <a:rPr lang="ca-ES" sz="2000" dirty="0"/>
              <a:t> li trucarà o l’anirà a veure amb freqüència per assegurar-se que tot va bé. </a:t>
            </a:r>
            <a:endParaRPr lang="es-ES" sz="2000" dirty="0"/>
          </a:p>
          <a:p>
            <a:pPr marL="342900" lvl="0" indent="-342900" algn="just" fontAlgn="base">
              <a:buFont typeface="Arial" panose="020B0604020202020204" pitchFamily="34" charset="0"/>
              <a:buChar char="•"/>
            </a:pPr>
            <a:r>
              <a:rPr lang="ca-ES" sz="2000" dirty="0"/>
              <a:t>En </a:t>
            </a:r>
            <a:r>
              <a:rPr lang="ca-ES" sz="2000" dirty="0" err="1"/>
              <a:t>Marlo</a:t>
            </a:r>
            <a:r>
              <a:rPr lang="ca-ES" sz="2000" dirty="0"/>
              <a:t> es compromet a esbrinar quins suports hi hauria disponibles per a en Jack i a ajudar-lo a emplenar tots els impresos que calgui o, si ha d’anar als serveis socials, a acompanyar-lo. </a:t>
            </a:r>
            <a:endParaRPr lang="es-ES" sz="2000" dirty="0"/>
          </a:p>
          <a:p>
            <a:pPr marL="342900" lvl="0" indent="-342900" algn="just" fontAlgn="base">
              <a:buFont typeface="Arial" panose="020B0604020202020204" pitchFamily="34" charset="0"/>
              <a:buChar char="•"/>
            </a:pPr>
            <a:r>
              <a:rPr lang="ca-ES" sz="2000" dirty="0"/>
              <a:t>Quan la situació superi en Jack, el seu germà i la seva amiga s’enduran la canalla el cap de setmana. </a:t>
            </a:r>
            <a:endParaRPr lang="es-ES" sz="2000" dirty="0"/>
          </a:p>
          <a:p>
            <a:pPr marL="342900" lvl="0" indent="-342900" algn="just" fontAlgn="base">
              <a:buFont typeface="Arial" panose="020B0604020202020204" pitchFamily="34" charset="0"/>
              <a:buChar char="•"/>
            </a:pPr>
            <a:r>
              <a:rPr lang="ca-ES" sz="2000" dirty="0"/>
              <a:t>A més, es comprometen a parlar amb en Jack de qualsevol decisió important que afecti els seus fills (per exemple, sobre l’escola, les vacances, etc.).  </a:t>
            </a:r>
            <a:endParaRPr lang="es-ES" sz="2000" dirty="0"/>
          </a:p>
          <a:p>
            <a:pPr algn="just"/>
            <a:r>
              <a:rPr lang="ca-ES" sz="2000" dirty="0"/>
              <a:t>També s’organitzaran sessions d’aconsellament amb els infants per tal d’ajudar-los a comprendre la situació, per donar suport a la seva relació amb el seu pare, i per assegurar-se que no se senten abandonats ni desatesos quan el seu pare no es trobi bé</a:t>
            </a:r>
            <a:r>
              <a:rPr lang="es-ES" sz="2000" dirty="0"/>
              <a:t>. </a:t>
            </a:r>
          </a:p>
        </p:txBody>
      </p:sp>
      <p:sp>
        <p:nvSpPr>
          <p:cNvPr id="8" name="Title 1">
            <a:extLst>
              <a:ext uri="{FF2B5EF4-FFF2-40B4-BE49-F238E27FC236}">
                <a16:creationId xmlns:a16="http://schemas.microsoft.com/office/drawing/2014/main" id="{25F5E3B6-56DA-4157-8EA8-E6B11894619A}"/>
              </a:ext>
            </a:extLst>
          </p:cNvPr>
          <p:cNvSpPr>
            <a:spLocks noGrp="1"/>
          </p:cNvSpPr>
          <p:nvPr>
            <p:ph type="title"/>
          </p:nvPr>
        </p:nvSpPr>
        <p:spPr>
          <a:xfrm>
            <a:off x="422142" y="506412"/>
            <a:ext cx="11198358" cy="503238"/>
          </a:xfrm>
        </p:spPr>
        <p:txBody>
          <a:bodyPr/>
          <a:lstStyle/>
          <a:p>
            <a:r>
              <a:rPr lang="es-ES" sz="2800" dirty="0" err="1"/>
              <a:t>Exercici</a:t>
            </a:r>
            <a:r>
              <a:rPr lang="es-ES" sz="2800" dirty="0"/>
              <a:t> 3.1: Casos – Decidir les persones i </a:t>
            </a:r>
            <a:r>
              <a:rPr lang="es-ES" sz="2800" dirty="0" err="1"/>
              <a:t>opcions</a:t>
            </a:r>
            <a:r>
              <a:rPr lang="es-ES" sz="2800" dirty="0"/>
              <a:t> de </a:t>
            </a:r>
            <a:r>
              <a:rPr lang="es-ES" sz="2800" dirty="0" err="1"/>
              <a:t>suport</a:t>
            </a:r>
            <a:r>
              <a:rPr lang="es-ES" sz="2800" dirty="0"/>
              <a:t> </a:t>
            </a:r>
            <a:r>
              <a:rPr lang="en-GB" sz="2800" dirty="0"/>
              <a:t>– 7 </a:t>
            </a:r>
            <a:endParaRPr lang="x-none" sz="2800" dirty="0"/>
          </a:p>
        </p:txBody>
      </p:sp>
      <p:sp>
        <p:nvSpPr>
          <p:cNvPr id="9" name="Text Placeholder 6">
            <a:extLst>
              <a:ext uri="{FF2B5EF4-FFF2-40B4-BE49-F238E27FC236}">
                <a16:creationId xmlns:a16="http://schemas.microsoft.com/office/drawing/2014/main" id="{B6AF543D-E54C-6441-A359-2957F9D03ECA}"/>
              </a:ext>
            </a:extLst>
          </p:cNvPr>
          <p:cNvSpPr>
            <a:spLocks noGrp="1"/>
          </p:cNvSpPr>
          <p:nvPr>
            <p:ph type="body" sz="quarter" idx="13"/>
          </p:nvPr>
        </p:nvSpPr>
        <p:spPr>
          <a:xfrm>
            <a:off x="508800" y="1037108"/>
            <a:ext cx="11174400" cy="360000"/>
          </a:xfrm>
        </p:spPr>
        <p:txBody>
          <a:bodyPr/>
          <a:lstStyle/>
          <a:p>
            <a:r>
              <a:rPr lang="ca-ES" dirty="0"/>
              <a:t>El cas d’en Jack </a:t>
            </a:r>
            <a:r>
              <a:rPr lang="es-ES" dirty="0"/>
              <a:t>2</a:t>
            </a:r>
            <a:endParaRPr lang="en-US" dirty="0"/>
          </a:p>
        </p:txBody>
      </p:sp>
    </p:spTree>
    <p:extLst>
      <p:ext uri="{BB962C8B-B14F-4D97-AF65-F5344CB8AC3E}">
        <p14:creationId xmlns:p14="http://schemas.microsoft.com/office/powerpoint/2010/main" val="32270524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2DDF07E-6D77-4B45-AD9F-15D6256D0E64}"/>
              </a:ext>
            </a:extLst>
          </p:cNvPr>
          <p:cNvSpPr>
            <a:spLocks noGrp="1"/>
          </p:cNvSpPr>
          <p:nvPr>
            <p:ph type="body" sz="quarter" idx="13"/>
          </p:nvPr>
        </p:nvSpPr>
        <p:spPr/>
        <p:txBody>
          <a:bodyPr/>
          <a:lstStyle/>
          <a:p>
            <a:r>
              <a:rPr lang="es-ES" dirty="0"/>
              <a:t>El caso de Claudia </a:t>
            </a:r>
            <a:endParaRPr lang="es-ES" i="1" dirty="0"/>
          </a:p>
        </p:txBody>
      </p:sp>
      <p:sp>
        <p:nvSpPr>
          <p:cNvPr id="4" name="Text Box 72">
            <a:extLst>
              <a:ext uri="{FF2B5EF4-FFF2-40B4-BE49-F238E27FC236}">
                <a16:creationId xmlns:a16="http://schemas.microsoft.com/office/drawing/2014/main" id="{262C18CE-7617-46CD-95F5-E5D280A9ECF7}"/>
              </a:ext>
            </a:extLst>
          </p:cNvPr>
          <p:cNvSpPr txBox="1">
            <a:spLocks noGrp="1"/>
          </p:cNvSpPr>
          <p:nvPr>
            <p:ph sz="quarter" idx="14"/>
          </p:nvPr>
        </p:nvSpPr>
        <p:spPr>
          <a:xfrm>
            <a:off x="507195" y="1511188"/>
            <a:ext cx="11174412" cy="2245803"/>
          </a:xfrm>
          <a:solidFill>
            <a:srgbClr val="CDEFFC"/>
          </a:solidFill>
        </p:spPr>
        <p:txBody>
          <a:bodyPr>
            <a:normAutofit/>
          </a:bodyPr>
          <a:lstStyle/>
          <a:p>
            <a:pPr marL="0" indent="0" algn="just">
              <a:buNone/>
            </a:pPr>
            <a:r>
              <a:rPr lang="ca-ES" dirty="0"/>
              <a:t>La Claudia és una dona jove que sempre ha volgut ser mare. Surt amb un noi i s’hi voldria casar. La Claudia viu amb els seus pares, que li donen suport en el dia a dia. Li han dit que no li donen permís per casar-se ni per tenir un fill, i no li permeten veure el seu xicot sempre que ella ho vol. Creuen que totes dues coses comporten massa riscos i que no seria capaç de tenir cura del seu fill perquè té una discapacitat intel·lectual. El metge de capçalera també li ha dit que seria una irresponsabilitat que una persona amb discapacitat intel·lectual tingués un fill</a:t>
            </a:r>
            <a:r>
              <a:rPr lang="es-ES" dirty="0"/>
              <a:t>. </a:t>
            </a:r>
            <a:endParaRPr lang="x-none" noProof="0" dirty="0"/>
          </a:p>
        </p:txBody>
      </p:sp>
      <p:sp>
        <p:nvSpPr>
          <p:cNvPr id="2" name="Title 1">
            <a:extLst>
              <a:ext uri="{FF2B5EF4-FFF2-40B4-BE49-F238E27FC236}">
                <a16:creationId xmlns:a16="http://schemas.microsoft.com/office/drawing/2014/main" id="{D0AB29DF-79B1-4D67-A4A8-70D9CB9F0EAA}"/>
              </a:ext>
            </a:extLst>
          </p:cNvPr>
          <p:cNvSpPr>
            <a:spLocks noGrp="1"/>
          </p:cNvSpPr>
          <p:nvPr>
            <p:ph type="title"/>
          </p:nvPr>
        </p:nvSpPr>
        <p:spPr/>
        <p:txBody>
          <a:bodyPr>
            <a:noAutofit/>
          </a:bodyPr>
          <a:lstStyle/>
          <a:p>
            <a:r>
              <a:rPr lang="ca-ES" sz="2800" dirty="0"/>
              <a:t>Exercici 3.2: Casos - Situacions difícils </a:t>
            </a:r>
            <a:r>
              <a:rPr lang="en-GB" sz="2800" dirty="0"/>
              <a:t>– 1 </a:t>
            </a:r>
            <a:endParaRPr lang="x-none" sz="2800" dirty="0"/>
          </a:p>
        </p:txBody>
      </p:sp>
    </p:spTree>
    <p:extLst>
      <p:ext uri="{BB962C8B-B14F-4D97-AF65-F5344CB8AC3E}">
        <p14:creationId xmlns:p14="http://schemas.microsoft.com/office/powerpoint/2010/main" val="1146516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BDA7F0-0C34-1B4B-AA85-1B4EB6DCF4F2}"/>
              </a:ext>
            </a:extLst>
          </p:cNvPr>
          <p:cNvSpPr>
            <a:spLocks noGrp="1"/>
          </p:cNvSpPr>
          <p:nvPr>
            <p:ph type="body" sz="quarter" idx="13"/>
          </p:nvPr>
        </p:nvSpPr>
        <p:spPr/>
        <p:txBody>
          <a:bodyPr/>
          <a:lstStyle/>
          <a:p>
            <a:r>
              <a:rPr lang="ca-ES" dirty="0"/>
              <a:t>El cas de la Nasima </a:t>
            </a:r>
            <a:endParaRPr lang="es-ES" i="1" dirty="0"/>
          </a:p>
        </p:txBody>
      </p:sp>
      <p:sp>
        <p:nvSpPr>
          <p:cNvPr id="4" name="Text Box 73">
            <a:extLst>
              <a:ext uri="{FF2B5EF4-FFF2-40B4-BE49-F238E27FC236}">
                <a16:creationId xmlns:a16="http://schemas.microsoft.com/office/drawing/2014/main" id="{DF3A625B-82B3-4A53-BA7A-58FDD85082DE}"/>
              </a:ext>
            </a:extLst>
          </p:cNvPr>
          <p:cNvSpPr txBox="1">
            <a:spLocks noGrp="1"/>
          </p:cNvSpPr>
          <p:nvPr>
            <p:ph sz="quarter" idx="14"/>
          </p:nvPr>
        </p:nvSpPr>
        <p:spPr>
          <a:xfrm>
            <a:off x="488817" y="1539763"/>
            <a:ext cx="11174412" cy="2237107"/>
          </a:xfrm>
          <a:solidFill>
            <a:srgbClr val="CDEFFC"/>
          </a:solidFill>
        </p:spPr>
        <p:txBody>
          <a:bodyPr>
            <a:normAutofit/>
          </a:bodyPr>
          <a:lstStyle/>
          <a:p>
            <a:pPr marL="0" indent="0" algn="just">
              <a:buNone/>
            </a:pPr>
            <a:r>
              <a:rPr lang="ca-ES" dirty="0"/>
              <a:t>La </a:t>
            </a:r>
            <a:r>
              <a:rPr lang="ca-ES" dirty="0" err="1"/>
              <a:t>Nasima</a:t>
            </a:r>
            <a:r>
              <a:rPr lang="ca-ES" dirty="0"/>
              <a:t> és una dona a la qual, des de petita, l’han assetjat i li han fet la guitza. Fins i tot ara, ja adulta, els seus pares han decidit que és millor que es quedi a casa, perquè hi estarà més segura i no la podran assetjar. També li impedeixen que vagi al mercat i que participi en les activitats dels festivals de la comunitat, que a ella li encanten. Des que va acabar els estudis, no té dret a cap subsidi municipal ni comunitari. S’esforça al màxim per aconseguir una feina i guanyar un sou, però li costa molt trobar-ne una que s’ajusti a les seves necessitats i als seus requisits</a:t>
            </a:r>
            <a:r>
              <a:rPr lang="es-ES" dirty="0"/>
              <a:t>. </a:t>
            </a:r>
          </a:p>
        </p:txBody>
      </p:sp>
      <p:sp>
        <p:nvSpPr>
          <p:cNvPr id="2" name="Title 1">
            <a:extLst>
              <a:ext uri="{FF2B5EF4-FFF2-40B4-BE49-F238E27FC236}">
                <a16:creationId xmlns:a16="http://schemas.microsoft.com/office/drawing/2014/main" id="{3037F92B-D4DE-416C-BC44-C44683BBC2CD}"/>
              </a:ext>
            </a:extLst>
          </p:cNvPr>
          <p:cNvSpPr>
            <a:spLocks noGrp="1"/>
          </p:cNvSpPr>
          <p:nvPr>
            <p:ph type="title"/>
          </p:nvPr>
        </p:nvSpPr>
        <p:spPr/>
        <p:txBody>
          <a:bodyPr/>
          <a:lstStyle/>
          <a:p>
            <a:r>
              <a:rPr lang="ca-ES" sz="2800" dirty="0"/>
              <a:t>Exercici 3.2: Casos - Situacions difícils </a:t>
            </a:r>
            <a:r>
              <a:rPr lang="en-GB" sz="2800" dirty="0"/>
              <a:t>– 2</a:t>
            </a:r>
            <a:endParaRPr lang="x-none" sz="2800" dirty="0"/>
          </a:p>
        </p:txBody>
      </p:sp>
    </p:spTree>
    <p:extLst>
      <p:ext uri="{BB962C8B-B14F-4D97-AF65-F5344CB8AC3E}">
        <p14:creationId xmlns:p14="http://schemas.microsoft.com/office/powerpoint/2010/main" val="25934986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B4D87F-B829-BE49-B7AE-73D70F63C3EC}"/>
              </a:ext>
            </a:extLst>
          </p:cNvPr>
          <p:cNvSpPr>
            <a:spLocks noGrp="1"/>
          </p:cNvSpPr>
          <p:nvPr>
            <p:ph type="body" sz="quarter" idx="13"/>
          </p:nvPr>
        </p:nvSpPr>
        <p:spPr/>
        <p:txBody>
          <a:bodyPr/>
          <a:lstStyle/>
          <a:p>
            <a:r>
              <a:rPr lang="ca-ES" dirty="0"/>
              <a:t>El cas d’en Christopher  </a:t>
            </a:r>
            <a:endParaRPr lang="es-ES" i="1" dirty="0"/>
          </a:p>
        </p:txBody>
      </p:sp>
      <p:sp>
        <p:nvSpPr>
          <p:cNvPr id="4" name="Text Box 74">
            <a:extLst>
              <a:ext uri="{FF2B5EF4-FFF2-40B4-BE49-F238E27FC236}">
                <a16:creationId xmlns:a16="http://schemas.microsoft.com/office/drawing/2014/main" id="{5035A049-E74A-431A-9600-A9C8113429D7}"/>
              </a:ext>
            </a:extLst>
          </p:cNvPr>
          <p:cNvSpPr txBox="1">
            <a:spLocks noGrp="1"/>
          </p:cNvSpPr>
          <p:nvPr>
            <p:ph sz="quarter" idx="14"/>
          </p:nvPr>
        </p:nvSpPr>
        <p:spPr>
          <a:xfrm>
            <a:off x="507195" y="1511188"/>
            <a:ext cx="11174412" cy="2503600"/>
          </a:xfrm>
          <a:solidFill>
            <a:srgbClr val="CDEFFC"/>
          </a:solidFill>
        </p:spPr>
        <p:txBody>
          <a:bodyPr>
            <a:normAutofit/>
          </a:bodyPr>
          <a:lstStyle/>
          <a:p>
            <a:pPr marL="0" indent="0" algn="just">
              <a:buNone/>
            </a:pPr>
            <a:r>
              <a:rPr lang="ca-ES" dirty="0"/>
              <a:t>En Christopher és un home jove que de sobte ha canviat de manera radical el rumb de la seva vida. Últimament ha pensat en diferents maneres de construir-se un futur, però passa d’una idea a una altra com si res. No fa gaire, va decidir que recolliria gats i gossos del carrer per salvar-los. Està convençut que el jardí del servei de salut mental és el lloc més adequat per als animals. Per això, hi va tot sovint i demana als membres del personal si hi podria construir un refugi. Els diu que ha pensat a vendre totes les seves pertinences personals per poder invertir més diners en aquest projecte</a:t>
            </a:r>
            <a:r>
              <a:rPr lang="es-ES" dirty="0"/>
              <a:t>. </a:t>
            </a:r>
          </a:p>
        </p:txBody>
      </p:sp>
      <p:sp>
        <p:nvSpPr>
          <p:cNvPr id="2" name="Title 1">
            <a:extLst>
              <a:ext uri="{FF2B5EF4-FFF2-40B4-BE49-F238E27FC236}">
                <a16:creationId xmlns:a16="http://schemas.microsoft.com/office/drawing/2014/main" id="{61DCF421-C1A8-4CE4-B271-61DC76BD0C82}"/>
              </a:ext>
            </a:extLst>
          </p:cNvPr>
          <p:cNvSpPr>
            <a:spLocks noGrp="1"/>
          </p:cNvSpPr>
          <p:nvPr>
            <p:ph type="title"/>
          </p:nvPr>
        </p:nvSpPr>
        <p:spPr/>
        <p:txBody>
          <a:bodyPr/>
          <a:lstStyle/>
          <a:p>
            <a:r>
              <a:rPr lang="ca-ES" sz="2800" dirty="0"/>
              <a:t>Exercici 3.2: Casos - Situacions difícils </a:t>
            </a:r>
            <a:r>
              <a:rPr lang="en-GB" sz="2800" dirty="0"/>
              <a:t>– 3</a:t>
            </a:r>
            <a:endParaRPr lang="x-none" sz="2800" dirty="0"/>
          </a:p>
        </p:txBody>
      </p:sp>
    </p:spTree>
    <p:extLst>
      <p:ext uri="{BB962C8B-B14F-4D97-AF65-F5344CB8AC3E}">
        <p14:creationId xmlns:p14="http://schemas.microsoft.com/office/powerpoint/2010/main" val="328775772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0921C2-78C0-411F-AB06-B72649D13BC3}"/>
              </a:ext>
            </a:extLst>
          </p:cNvPr>
          <p:cNvSpPr>
            <a:spLocks noGrp="1"/>
          </p:cNvSpPr>
          <p:nvPr>
            <p:ph sz="quarter" idx="14"/>
          </p:nvPr>
        </p:nvSpPr>
        <p:spPr>
          <a:xfrm>
            <a:off x="507195" y="1511188"/>
            <a:ext cx="10960905" cy="4500000"/>
          </a:xfrm>
        </p:spPr>
        <p:txBody>
          <a:bodyPr/>
          <a:lstStyle/>
          <a:p>
            <a:pPr algn="just"/>
            <a:r>
              <a:rPr lang="ca-ES" dirty="0"/>
              <a:t>Tenint en compte el que s’ha comentat abans sobre el dret a la capacitat jurídica (el dret a decidir per un mateix) i sobre el suport a la presa de decisions, que faríeu en aquest cas?</a:t>
            </a:r>
            <a:endParaRPr lang="es-ES" dirty="0"/>
          </a:p>
          <a:p>
            <a:pPr algn="just"/>
            <a:r>
              <a:rPr lang="ca-ES" dirty="0"/>
              <a:t>Quines accions positives, que respectin el dret a la capacitat jurídica, es podrien emprendre en aquests casos?</a:t>
            </a:r>
            <a:endParaRPr lang="es-ES" dirty="0"/>
          </a:p>
          <a:p>
            <a:pPr algn="just"/>
            <a:endParaRPr lang="x-none" dirty="0"/>
          </a:p>
        </p:txBody>
      </p:sp>
      <p:sp>
        <p:nvSpPr>
          <p:cNvPr id="2" name="Title 1">
            <a:extLst>
              <a:ext uri="{FF2B5EF4-FFF2-40B4-BE49-F238E27FC236}">
                <a16:creationId xmlns:a16="http://schemas.microsoft.com/office/drawing/2014/main" id="{7A84D20E-58FE-4621-A5E9-8DB013E41216}"/>
              </a:ext>
            </a:extLst>
          </p:cNvPr>
          <p:cNvSpPr>
            <a:spLocks noGrp="1"/>
          </p:cNvSpPr>
          <p:nvPr>
            <p:ph type="title"/>
          </p:nvPr>
        </p:nvSpPr>
        <p:spPr/>
        <p:txBody>
          <a:bodyPr/>
          <a:lstStyle/>
          <a:p>
            <a:r>
              <a:rPr lang="ca-ES" sz="2800" dirty="0"/>
              <a:t>Exercici 3.2: Casos - Situacions difícils </a:t>
            </a:r>
            <a:r>
              <a:rPr lang="en-GB" sz="2800" dirty="0"/>
              <a:t>– 4</a:t>
            </a:r>
            <a:endParaRPr lang="x-none" sz="2800" dirty="0"/>
          </a:p>
        </p:txBody>
      </p:sp>
    </p:spTree>
    <p:extLst>
      <p:ext uri="{BB962C8B-B14F-4D97-AF65-F5344CB8AC3E}">
        <p14:creationId xmlns:p14="http://schemas.microsoft.com/office/powerpoint/2010/main" val="35315452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73DF2F-6FE2-4347-9445-38C0183806BD}"/>
              </a:ext>
            </a:extLst>
          </p:cNvPr>
          <p:cNvSpPr>
            <a:spLocks noGrp="1"/>
          </p:cNvSpPr>
          <p:nvPr>
            <p:ph sz="quarter" idx="14"/>
          </p:nvPr>
        </p:nvSpPr>
        <p:spPr>
          <a:xfrm>
            <a:off x="507195" y="1113183"/>
            <a:ext cx="11174412" cy="4898005"/>
          </a:xfrm>
        </p:spPr>
        <p:txBody>
          <a:bodyPr>
            <a:noAutofit/>
          </a:bodyPr>
          <a:lstStyle/>
          <a:p>
            <a:pPr lvl="0" algn="just"/>
            <a:r>
              <a:rPr lang="ca-ES" sz="2000" dirty="0"/>
              <a:t>Aquests casos descriuen situacions difícils</a:t>
            </a:r>
            <a:r>
              <a:rPr lang="en-GB" sz="1900" dirty="0"/>
              <a:t>. </a:t>
            </a:r>
          </a:p>
          <a:p>
            <a:pPr lvl="0" algn="just"/>
            <a:r>
              <a:rPr lang="ca-ES" sz="2000" dirty="0"/>
              <a:t>Segons les circumstàncies, pot semblar impossible trobar alternatives a la presa de decisions per substitució</a:t>
            </a:r>
            <a:r>
              <a:rPr lang="en-GB" sz="1900" dirty="0"/>
              <a:t>. </a:t>
            </a:r>
          </a:p>
          <a:p>
            <a:pPr lvl="0" algn="just"/>
            <a:r>
              <a:rPr lang="ca-ES" sz="2000" dirty="0"/>
              <a:t>Encara és més complicat quan cal protegir els drets i el benestar d’altres persones</a:t>
            </a:r>
            <a:r>
              <a:rPr lang="en-GB" sz="1900" dirty="0"/>
              <a:t>.</a:t>
            </a:r>
          </a:p>
          <a:p>
            <a:pPr lvl="0" algn="just"/>
            <a:r>
              <a:rPr lang="ca-ES" sz="2000" dirty="0"/>
              <a:t>En aquestes situacions, el més habitual és prendre decisions per la persona en comptes de mirar de trobar solucions alternatives que respectin els seus desitjos</a:t>
            </a:r>
            <a:r>
              <a:rPr lang="en-GB" sz="1900" dirty="0"/>
              <a:t>. </a:t>
            </a:r>
            <a:endParaRPr lang="x-none" sz="1900" dirty="0"/>
          </a:p>
          <a:p>
            <a:pPr lvl="0" algn="just"/>
            <a:r>
              <a:rPr lang="ca-ES" sz="2000" dirty="0"/>
              <a:t>És molt important assegurar-se que les situacions difícils no s’utilitzen per justificar una presa de decisions per substitució</a:t>
            </a:r>
            <a:r>
              <a:rPr lang="en-GB" sz="1900" dirty="0"/>
              <a:t>. </a:t>
            </a:r>
          </a:p>
          <a:p>
            <a:pPr lvl="0" algn="just"/>
            <a:r>
              <a:rPr lang="ca-ES" sz="2000" dirty="0"/>
              <a:t>Els serveis socials i de salut mental han d’establir processos clars que permetin determinar la voluntat i les preferències d’una persona</a:t>
            </a:r>
            <a:r>
              <a:rPr lang="en-GB" sz="1900" dirty="0"/>
              <a:t>. </a:t>
            </a:r>
          </a:p>
          <a:p>
            <a:pPr lvl="0" algn="just"/>
            <a:r>
              <a:rPr lang="ca-ES" sz="2000" dirty="0"/>
              <a:t>En el cas que això no sigui viable, després d’haver-ho intentat per tots els mitjans possibles, les decisions s’han de prendre d’acord amb la interpretació més fidel de la voluntat i de les preferències de la persona</a:t>
            </a:r>
            <a:r>
              <a:rPr lang="es-ES" sz="1900" dirty="0"/>
              <a:t>.</a:t>
            </a:r>
            <a:endParaRPr lang="x-none" sz="1900" dirty="0"/>
          </a:p>
        </p:txBody>
      </p:sp>
      <p:sp>
        <p:nvSpPr>
          <p:cNvPr id="2" name="Title 1">
            <a:extLst>
              <a:ext uri="{FF2B5EF4-FFF2-40B4-BE49-F238E27FC236}">
                <a16:creationId xmlns:a16="http://schemas.microsoft.com/office/drawing/2014/main" id="{CE53537E-D0FA-4786-9A6F-ECB6770FB547}"/>
              </a:ext>
            </a:extLst>
          </p:cNvPr>
          <p:cNvSpPr>
            <a:spLocks noGrp="1"/>
          </p:cNvSpPr>
          <p:nvPr>
            <p:ph type="title"/>
          </p:nvPr>
        </p:nvSpPr>
        <p:spPr>
          <a:xfrm>
            <a:off x="441192" y="373062"/>
            <a:ext cx="11388858" cy="427038"/>
          </a:xfrm>
        </p:spPr>
        <p:txBody>
          <a:bodyPr/>
          <a:lstStyle/>
          <a:p>
            <a:r>
              <a:rPr lang="ca-ES" sz="2600" dirty="0"/>
              <a:t>Presentació: Fallades del sistema en el suport a la presa de decisions </a:t>
            </a:r>
            <a:r>
              <a:rPr lang="en-GB" sz="2600" dirty="0"/>
              <a:t>- 1 </a:t>
            </a:r>
            <a:endParaRPr lang="x-none" sz="2600" dirty="0"/>
          </a:p>
        </p:txBody>
      </p:sp>
    </p:spTree>
    <p:extLst>
      <p:ext uri="{BB962C8B-B14F-4D97-AF65-F5344CB8AC3E}">
        <p14:creationId xmlns:p14="http://schemas.microsoft.com/office/powerpoint/2010/main" val="27608809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62210B-9E81-4AE8-AFC8-41B402B42D1D}"/>
              </a:ext>
            </a:extLst>
          </p:cNvPr>
          <p:cNvSpPr>
            <a:spLocks noGrp="1"/>
          </p:cNvSpPr>
          <p:nvPr>
            <p:ph sz="quarter" idx="14"/>
          </p:nvPr>
        </p:nvSpPr>
        <p:spPr>
          <a:xfrm>
            <a:off x="507195" y="1133062"/>
            <a:ext cx="11174412" cy="4711148"/>
          </a:xfrm>
        </p:spPr>
        <p:txBody>
          <a:bodyPr>
            <a:normAutofit lnSpcReduction="10000"/>
          </a:bodyPr>
          <a:lstStyle/>
          <a:p>
            <a:pPr lvl="0" algn="just"/>
            <a:r>
              <a:rPr lang="ca-ES" dirty="0"/>
              <a:t>Prendre decisions per una altra persona és inacceptable. </a:t>
            </a:r>
          </a:p>
          <a:p>
            <a:pPr lvl="0" algn="just"/>
            <a:r>
              <a:rPr lang="ca-ES" dirty="0"/>
              <a:t>Constitueix una </a:t>
            </a:r>
            <a:r>
              <a:rPr lang="ca-ES" b="1" dirty="0"/>
              <a:t>vulneració dels drets humans </a:t>
            </a:r>
            <a:r>
              <a:rPr lang="ca-ES" dirty="0"/>
              <a:t>de l’individu i també </a:t>
            </a:r>
            <a:r>
              <a:rPr lang="ca-ES" b="1" dirty="0"/>
              <a:t>significa que el sistema ha fallat</a:t>
            </a:r>
            <a:r>
              <a:rPr lang="en-GB" dirty="0"/>
              <a:t>. </a:t>
            </a:r>
          </a:p>
          <a:p>
            <a:pPr algn="just"/>
            <a:r>
              <a:rPr lang="es-ES" dirty="0"/>
              <a:t>La mayoría de las veces, esto no habría pasado si se hubiera ofrecido apoyo antes de que la situación se agravara o se deteriorara. </a:t>
            </a:r>
          </a:p>
          <a:p>
            <a:pPr lvl="0" algn="just"/>
            <a:r>
              <a:rPr lang="ca-ES" dirty="0"/>
              <a:t>A més, cal donar suport als familiars, que també poden patir conseqüències adverses en situacions difícils</a:t>
            </a:r>
            <a:r>
              <a:rPr lang="en-GB" dirty="0"/>
              <a:t>. </a:t>
            </a:r>
          </a:p>
          <a:p>
            <a:pPr algn="just"/>
            <a:r>
              <a:rPr lang="ca-ES" dirty="0"/>
              <a:t>Cada vegada que no es respecti el dret d’una persona a la seva capacitat jurídica, caldria que totes les persones implicades revisessin i qüestionessin les pràctiques, les estratègies i els processos adoptats per comprendre què ha fallat. </a:t>
            </a:r>
          </a:p>
          <a:p>
            <a:pPr algn="just"/>
            <a:r>
              <a:rPr lang="ca-ES" dirty="0"/>
              <a:t>Es pot organitzar una reunió amb totes les parts interessades, incloent-hi la persona en qüestió, per comentar com evitar que la situació es repeteixi. </a:t>
            </a:r>
            <a:endParaRPr lang="es-ES" dirty="0"/>
          </a:p>
          <a:p>
            <a:pPr marL="0" lvl="0" indent="0" algn="just">
              <a:buNone/>
            </a:pPr>
            <a:endParaRPr lang="x-none" dirty="0"/>
          </a:p>
        </p:txBody>
      </p:sp>
      <p:sp>
        <p:nvSpPr>
          <p:cNvPr id="5" name="Title 1">
            <a:extLst>
              <a:ext uri="{FF2B5EF4-FFF2-40B4-BE49-F238E27FC236}">
                <a16:creationId xmlns:a16="http://schemas.microsoft.com/office/drawing/2014/main" id="{CE53537E-D0FA-4786-9A6F-ECB6770FB547}"/>
              </a:ext>
            </a:extLst>
          </p:cNvPr>
          <p:cNvSpPr>
            <a:spLocks noGrp="1"/>
          </p:cNvSpPr>
          <p:nvPr>
            <p:ph type="title"/>
          </p:nvPr>
        </p:nvSpPr>
        <p:spPr>
          <a:xfrm>
            <a:off x="441192" y="373062"/>
            <a:ext cx="11388858" cy="427038"/>
          </a:xfrm>
        </p:spPr>
        <p:txBody>
          <a:bodyPr/>
          <a:lstStyle/>
          <a:p>
            <a:r>
              <a:rPr lang="ca-ES" sz="2600" dirty="0"/>
              <a:t>Presentació: Fallades del sistema en el suport a la presa de decisions </a:t>
            </a:r>
            <a:r>
              <a:rPr lang="en-GB" sz="2600" dirty="0"/>
              <a:t>- 2 </a:t>
            </a:r>
            <a:endParaRPr lang="x-none" sz="2600" dirty="0"/>
          </a:p>
        </p:txBody>
      </p:sp>
    </p:spTree>
    <p:extLst>
      <p:ext uri="{BB962C8B-B14F-4D97-AF65-F5344CB8AC3E}">
        <p14:creationId xmlns:p14="http://schemas.microsoft.com/office/powerpoint/2010/main" val="9542021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16DA-60AD-4B3F-80EA-3F67D3170A24}"/>
              </a:ext>
            </a:extLst>
          </p:cNvPr>
          <p:cNvSpPr>
            <a:spLocks noGrp="1"/>
          </p:cNvSpPr>
          <p:nvPr>
            <p:ph type="title"/>
          </p:nvPr>
        </p:nvSpPr>
        <p:spPr>
          <a:xfrm>
            <a:off x="507206" y="2313946"/>
            <a:ext cx="11094244" cy="372104"/>
          </a:xfrm>
        </p:spPr>
        <p:txBody>
          <a:bodyPr>
            <a:normAutofit fontScale="90000"/>
          </a:bodyPr>
          <a:lstStyle/>
          <a:p>
            <a:pPr>
              <a:lnSpc>
                <a:spcPct val="100000"/>
              </a:lnSpc>
            </a:pPr>
            <a:r>
              <a:rPr lang="es-ES" dirty="0"/>
              <a:t>Tema 4. </a:t>
            </a:r>
            <a:r>
              <a:rPr lang="ca-ES" dirty="0"/>
              <a:t>Designar una persona perquè comuniqui la interpretació més fidel de la voluntat i de les preferències</a:t>
            </a:r>
            <a:br>
              <a:rPr lang="es-ES" dirty="0"/>
            </a:br>
            <a:br>
              <a:rPr lang="x-none" dirty="0"/>
            </a:br>
            <a:endParaRPr lang="x-none" dirty="0"/>
          </a:p>
        </p:txBody>
      </p:sp>
    </p:spTree>
    <p:extLst>
      <p:ext uri="{BB962C8B-B14F-4D97-AF65-F5344CB8AC3E}">
        <p14:creationId xmlns:p14="http://schemas.microsoft.com/office/powerpoint/2010/main" val="23833288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F49A5F-D688-4030-A019-8410D9E1A542}"/>
              </a:ext>
            </a:extLst>
          </p:cNvPr>
          <p:cNvSpPr>
            <a:spLocks noGrp="1"/>
          </p:cNvSpPr>
          <p:nvPr>
            <p:ph sz="quarter" idx="14"/>
          </p:nvPr>
        </p:nvSpPr>
        <p:spPr>
          <a:xfrm>
            <a:off x="507195" y="1238250"/>
            <a:ext cx="11174412" cy="4772938"/>
          </a:xfrm>
        </p:spPr>
        <p:txBody>
          <a:bodyPr>
            <a:normAutofit/>
          </a:bodyPr>
          <a:lstStyle/>
          <a:p>
            <a:pPr algn="just"/>
            <a:r>
              <a:rPr lang="ca-ES" sz="2000" dirty="0"/>
              <a:t>Una persona designada és una persona de suport específica en la qual es confia perquè comuniqui la interpretació més fidel de la voluntat i de les preferències d’una persona en aquelles situacions futures en què, després de molts esforços considerables, sigui inviable determinar directament la voluntat i les preferències d’aquesta persona.</a:t>
            </a:r>
          </a:p>
          <a:p>
            <a:pPr algn="just"/>
            <a:r>
              <a:rPr lang="ca-ES" sz="2000" dirty="0"/>
              <a:t>Hi ha persones que consideren útil tenir una persona designada, però no totes pensen el mateix.</a:t>
            </a:r>
            <a:endParaRPr lang="x-none" sz="2000" dirty="0"/>
          </a:p>
          <a:p>
            <a:pPr algn="just"/>
            <a:r>
              <a:rPr lang="ca-ES" sz="2000" dirty="0"/>
              <a:t>Es pot designar una persona específica, o bé es pot designar un grup de persones perquè determinin i comuniquin col·lectivament la seva interpretació més fidel de la voluntat i de les preferències de la persona. </a:t>
            </a:r>
          </a:p>
          <a:p>
            <a:pPr algn="just"/>
            <a:r>
              <a:rPr lang="ca-ES" sz="2000" dirty="0"/>
              <a:t>També es poden designar diverses persones per a temes diferents</a:t>
            </a:r>
            <a:r>
              <a:rPr lang="en-GB" sz="2000" dirty="0"/>
              <a:t>.</a:t>
            </a:r>
          </a:p>
          <a:p>
            <a:pPr algn="just"/>
            <a:r>
              <a:rPr lang="es-ES" sz="2000" dirty="0"/>
              <a:t>La persona </a:t>
            </a:r>
            <a:r>
              <a:rPr lang="ca-ES" sz="2000" dirty="0"/>
              <a:t>pot indicar, si així ho vol, que d’entre un grup de persones que hagin de ser consultades, prevalgui l’opinió d’una en particular que hagi estat triada per la persona en qüestió</a:t>
            </a:r>
            <a:r>
              <a:rPr lang="en-GB" sz="2000" dirty="0"/>
              <a:t>.</a:t>
            </a:r>
            <a:endParaRPr lang="x-none" sz="2000" dirty="0"/>
          </a:p>
          <a:p>
            <a:pPr algn="just"/>
            <a:endParaRPr lang="x-none" sz="2000" dirty="0"/>
          </a:p>
        </p:txBody>
      </p:sp>
      <p:sp>
        <p:nvSpPr>
          <p:cNvPr id="2" name="Title 1">
            <a:extLst>
              <a:ext uri="{FF2B5EF4-FFF2-40B4-BE49-F238E27FC236}">
                <a16:creationId xmlns:a16="http://schemas.microsoft.com/office/drawing/2014/main" id="{49E602E2-0DDB-41D0-9594-AB33D96373D5}"/>
              </a:ext>
            </a:extLst>
          </p:cNvPr>
          <p:cNvSpPr>
            <a:spLocks noGrp="1"/>
          </p:cNvSpPr>
          <p:nvPr>
            <p:ph type="title"/>
          </p:nvPr>
        </p:nvSpPr>
        <p:spPr/>
        <p:txBody>
          <a:bodyPr/>
          <a:lstStyle/>
          <a:p>
            <a:r>
              <a:rPr lang="ca-ES" dirty="0"/>
              <a:t>Presentació: El paper de les persones designades </a:t>
            </a:r>
            <a:r>
              <a:rPr lang="en-GB" dirty="0"/>
              <a:t>– 1 </a:t>
            </a:r>
            <a:endParaRPr lang="x-none" dirty="0"/>
          </a:p>
        </p:txBody>
      </p:sp>
    </p:spTree>
    <p:extLst>
      <p:ext uri="{BB962C8B-B14F-4D97-AF65-F5344CB8AC3E}">
        <p14:creationId xmlns:p14="http://schemas.microsoft.com/office/powerpoint/2010/main" val="31242666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77163-1403-4B13-A15D-1A1CCE064D70}"/>
              </a:ext>
            </a:extLst>
          </p:cNvPr>
          <p:cNvSpPr>
            <a:spLocks noGrp="1"/>
          </p:cNvSpPr>
          <p:nvPr>
            <p:ph sz="quarter" idx="14"/>
          </p:nvPr>
        </p:nvSpPr>
        <p:spPr>
          <a:xfrm>
            <a:off x="507195" y="1272209"/>
            <a:ext cx="11174412" cy="4738979"/>
          </a:xfrm>
        </p:spPr>
        <p:txBody>
          <a:bodyPr>
            <a:normAutofit/>
          </a:bodyPr>
          <a:lstStyle/>
          <a:p>
            <a:pPr algn="just"/>
            <a:r>
              <a:rPr lang="ca-ES" dirty="0"/>
              <a:t>L’abordatge basat en la interpretació més fidel pot ser útil, per exemple, quan una persona es queda inconscient, en estat vegetatiu, o presenta un deteriorament comunicatiu molt greu i profund. </a:t>
            </a:r>
            <a:endParaRPr lang="es-ES" dirty="0"/>
          </a:p>
          <a:p>
            <a:pPr algn="just"/>
            <a:r>
              <a:rPr lang="ca-ES" dirty="0"/>
              <a:t>La interpretació més fidel de la voluntat i de les preferències d’una persona s’ha de fer d’acord amb allò que la persona hagi comunicat a la persona designada en el passat, o d’acord amb allò que la persona designada consideri que la persona voldria</a:t>
            </a:r>
            <a:r>
              <a:rPr lang="en-GB" dirty="0"/>
              <a:t>. </a:t>
            </a:r>
          </a:p>
          <a:p>
            <a:pPr algn="just"/>
            <a:r>
              <a:rPr lang="es-ES" dirty="0"/>
              <a:t>Les </a:t>
            </a:r>
            <a:r>
              <a:rPr lang="ca-ES" dirty="0"/>
              <a:t>persones designades </a:t>
            </a:r>
            <a:r>
              <a:rPr lang="ca-ES" b="1" dirty="0"/>
              <a:t>no </a:t>
            </a:r>
            <a:r>
              <a:rPr lang="ca-ES" dirty="0"/>
              <a:t>són </a:t>
            </a:r>
            <a:r>
              <a:rPr lang="ca-ES" i="1" dirty="0"/>
              <a:t>persones que prenen decisions per substitució</a:t>
            </a:r>
            <a:r>
              <a:rPr lang="en-GB" dirty="0"/>
              <a:t>.</a:t>
            </a:r>
          </a:p>
          <a:p>
            <a:pPr algn="just"/>
            <a:r>
              <a:rPr lang="es-ES" dirty="0"/>
              <a:t>No </a:t>
            </a:r>
            <a:r>
              <a:rPr lang="ca-ES" dirty="0"/>
              <a:t>han de prendre decisions </a:t>
            </a:r>
            <a:r>
              <a:rPr lang="ca-ES" i="1" dirty="0"/>
              <a:t>en lloc </a:t>
            </a:r>
            <a:r>
              <a:rPr lang="ca-ES" dirty="0"/>
              <a:t>de la persona</a:t>
            </a:r>
            <a:r>
              <a:rPr lang="en-GB" dirty="0"/>
              <a:t>. </a:t>
            </a:r>
          </a:p>
          <a:p>
            <a:pPr algn="just"/>
            <a:r>
              <a:rPr lang="es-ES" dirty="0"/>
              <a:t>Ni </a:t>
            </a:r>
            <a:r>
              <a:rPr lang="ca-ES" dirty="0"/>
              <a:t>han de prendre decisions d’acord amb allò que elles </a:t>
            </a:r>
            <a:r>
              <a:rPr lang="ca-ES" i="1" dirty="0"/>
              <a:t>considerin </a:t>
            </a:r>
            <a:r>
              <a:rPr lang="ca-ES" dirty="0"/>
              <a:t>que </a:t>
            </a:r>
            <a:r>
              <a:rPr lang="ca-ES" i="1" dirty="0"/>
              <a:t>vetlla pels interessos </a:t>
            </a:r>
            <a:r>
              <a:rPr lang="ca-ES" dirty="0"/>
              <a:t>de la persona en qüestió</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FCF2D361-7F1B-4C7F-BFD9-2CFE8B148F94}"/>
              </a:ext>
            </a:extLst>
          </p:cNvPr>
          <p:cNvSpPr>
            <a:spLocks noGrp="1"/>
          </p:cNvSpPr>
          <p:nvPr>
            <p:ph type="title"/>
          </p:nvPr>
        </p:nvSpPr>
        <p:spPr/>
        <p:txBody>
          <a:bodyPr/>
          <a:lstStyle/>
          <a:p>
            <a:r>
              <a:rPr lang="ca-ES" dirty="0"/>
              <a:t>Presentació: El paper de les persones designades </a:t>
            </a:r>
            <a:r>
              <a:rPr lang="en-GB" dirty="0"/>
              <a:t>– 2</a:t>
            </a:r>
            <a:endParaRPr lang="x-none" dirty="0"/>
          </a:p>
        </p:txBody>
      </p:sp>
    </p:spTree>
    <p:extLst>
      <p:ext uri="{BB962C8B-B14F-4D97-AF65-F5344CB8AC3E}">
        <p14:creationId xmlns:p14="http://schemas.microsoft.com/office/powerpoint/2010/main" val="232085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559F1-2152-4F75-A23C-AD4C47DE3F56}"/>
              </a:ext>
            </a:extLst>
          </p:cNvPr>
          <p:cNvSpPr>
            <a:spLocks noGrp="1"/>
          </p:cNvSpPr>
          <p:nvPr>
            <p:ph sz="quarter" idx="14"/>
          </p:nvPr>
        </p:nvSpPr>
        <p:spPr/>
        <p:txBody>
          <a:bodyPr/>
          <a:lstStyle/>
          <a:p>
            <a:pPr algn="just"/>
            <a:r>
              <a:rPr lang="es-ES" dirty="0"/>
              <a:t>La </a:t>
            </a:r>
            <a:r>
              <a:rPr lang="es-ES" b="1" u="sng" dirty="0"/>
              <a:t>competencia</a:t>
            </a:r>
            <a:r>
              <a:rPr lang="es-ES" u="sng" dirty="0"/>
              <a:t> </a:t>
            </a:r>
            <a:r>
              <a:rPr lang="es-ES" b="1" u="sng" dirty="0"/>
              <a:t>o capacidad de hecho</a:t>
            </a:r>
            <a:r>
              <a:rPr lang="es-ES" dirty="0"/>
              <a:t> es la expresión empleada para referirse a las habilidades o aptitudes de una persona para tomar decisiones</a:t>
            </a:r>
            <a:r>
              <a:rPr lang="en-US" dirty="0"/>
              <a:t>.</a:t>
            </a:r>
          </a:p>
          <a:p>
            <a:pPr algn="just"/>
            <a:r>
              <a:rPr lang="ca-ES" dirty="0"/>
              <a:t>Moltes vegades, tant les falses idees com la manca de comprensió de l’expressió </a:t>
            </a:r>
            <a:r>
              <a:rPr lang="ca-ES" i="1" dirty="0"/>
              <a:t>competència </a:t>
            </a:r>
            <a:r>
              <a:rPr lang="ca-ES" dirty="0"/>
              <a:t>han fet que es negui a les persones amb discapacitat el seu dret a la capacitat jurídica</a:t>
            </a:r>
            <a:r>
              <a:rPr lang="en-US" dirty="0"/>
              <a:t>. </a:t>
            </a:r>
          </a:p>
          <a:p>
            <a:pPr algn="just"/>
            <a:r>
              <a:rPr lang="ca-ES" dirty="0"/>
              <a:t>Per evitar aquesta confusió, en aquest mòdul, en comptes de referir-nos a la </a:t>
            </a:r>
            <a:r>
              <a:rPr lang="ca-ES" i="1" dirty="0"/>
              <a:t>competència</a:t>
            </a:r>
            <a:r>
              <a:rPr lang="ca-ES" dirty="0"/>
              <a:t> sovint emprem l’expressió </a:t>
            </a:r>
            <a:r>
              <a:rPr lang="ca-ES" i="1" dirty="0"/>
              <a:t>capacitat de fet</a:t>
            </a:r>
            <a:r>
              <a:rPr lang="ca-ES" dirty="0"/>
              <a:t>.</a:t>
            </a:r>
            <a:endParaRPr lang="es-ES" dirty="0"/>
          </a:p>
          <a:p>
            <a:pPr algn="just"/>
            <a:endParaRPr lang="es-ES" dirty="0"/>
          </a:p>
          <a:p>
            <a:pPr marL="0" indent="0" algn="just">
              <a:buNone/>
            </a:pPr>
            <a:endParaRPr lang="en-US" dirty="0"/>
          </a:p>
          <a:p>
            <a:pPr algn="just"/>
            <a:endParaRPr lang="en-US" dirty="0"/>
          </a:p>
          <a:p>
            <a:pPr algn="just"/>
            <a:endParaRPr lang="x-none" dirty="0"/>
          </a:p>
        </p:txBody>
      </p:sp>
      <p:sp>
        <p:nvSpPr>
          <p:cNvPr id="2" name="Title 1">
            <a:extLst>
              <a:ext uri="{FF2B5EF4-FFF2-40B4-BE49-F238E27FC236}">
                <a16:creationId xmlns:a16="http://schemas.microsoft.com/office/drawing/2014/main" id="{536E839D-8F51-4D54-9FAC-6D2615174208}"/>
              </a:ext>
            </a:extLst>
          </p:cNvPr>
          <p:cNvSpPr>
            <a:spLocks noGrp="1"/>
          </p:cNvSpPr>
          <p:nvPr>
            <p:ph type="title"/>
          </p:nvPr>
        </p:nvSpPr>
        <p:spPr>
          <a:xfrm>
            <a:off x="422142" y="506412"/>
            <a:ext cx="10969758" cy="331788"/>
          </a:xfrm>
        </p:spPr>
        <p:txBody>
          <a:bodyPr/>
          <a:lstStyle/>
          <a:p>
            <a:r>
              <a:rPr lang="ca-ES" sz="2800" dirty="0"/>
              <a:t>Presentació: Comprendre el dret a la capacitat jurídica </a:t>
            </a:r>
            <a:r>
              <a:rPr lang="en-US" sz="2800" dirty="0"/>
              <a:t>– 2</a:t>
            </a:r>
            <a:endParaRPr lang="x-none" sz="2800" dirty="0"/>
          </a:p>
        </p:txBody>
      </p:sp>
    </p:spTree>
    <p:extLst>
      <p:ext uri="{BB962C8B-B14F-4D97-AF65-F5344CB8AC3E}">
        <p14:creationId xmlns:p14="http://schemas.microsoft.com/office/powerpoint/2010/main" val="297829494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B95A94-C970-477D-A538-38AA26861A9A}"/>
              </a:ext>
            </a:extLst>
          </p:cNvPr>
          <p:cNvSpPr>
            <a:spLocks noGrp="1"/>
          </p:cNvSpPr>
          <p:nvPr>
            <p:ph sz="quarter" idx="14"/>
          </p:nvPr>
        </p:nvSpPr>
        <p:spPr>
          <a:xfrm>
            <a:off x="507195" y="1133061"/>
            <a:ext cx="11174412" cy="4878127"/>
          </a:xfrm>
        </p:spPr>
        <p:txBody>
          <a:bodyPr>
            <a:normAutofit/>
          </a:bodyPr>
          <a:lstStyle/>
          <a:p>
            <a:pPr algn="just"/>
            <a:r>
              <a:rPr lang="ca-ES" sz="2000" dirty="0"/>
              <a:t>Abans de recórrer a l’abordatge de la interpretació més fidel, cal que les persones de suport esbrinin si la tecnologia assistencial o uns altres ajustos podrien ser útils per ajudar a determinar la voluntat i les preferències reals de la persona</a:t>
            </a:r>
            <a:r>
              <a:rPr lang="en-US" sz="2000" dirty="0"/>
              <a:t>. </a:t>
            </a:r>
          </a:p>
          <a:p>
            <a:pPr algn="just"/>
            <a:r>
              <a:rPr lang="ca-ES" sz="2000" dirty="0"/>
              <a:t>Les persones designades també poden tenir un paper de suport convencional en situacions que no requereixin la interpretació més fidel de la voluntat i de les preferències d’una persona</a:t>
            </a:r>
            <a:r>
              <a:rPr lang="en-US" sz="2000" dirty="0"/>
              <a:t>. </a:t>
            </a:r>
          </a:p>
          <a:p>
            <a:pPr algn="just"/>
            <a:r>
              <a:rPr lang="ca-ES" sz="2000" dirty="0"/>
              <a:t>Poden ajudar a aclarir la voluntat i les preferències de la persona quan els altres no entenguin allò que la persona els ha comunicat</a:t>
            </a:r>
            <a:r>
              <a:rPr lang="en-US" sz="2000" dirty="0"/>
              <a:t>. </a:t>
            </a:r>
          </a:p>
          <a:p>
            <a:pPr algn="just"/>
            <a:r>
              <a:rPr lang="ca-ES" sz="2000" dirty="0"/>
              <a:t>També poden donar suport a la persona a l’hora de fer valdre les seves preferències davant els altres i es poden assegurar que, en efecte, es respecten les seves preferències</a:t>
            </a:r>
            <a:r>
              <a:rPr lang="en-US" sz="2000" dirty="0"/>
              <a:t>. </a:t>
            </a:r>
          </a:p>
          <a:p>
            <a:pPr algn="just"/>
            <a:r>
              <a:rPr lang="ca-ES" sz="2000" dirty="0"/>
              <a:t>La designació de representants es pot incloure en els plans de decisions anticipades o en els documents de voluntats anticipades</a:t>
            </a:r>
            <a:r>
              <a:rPr lang="es-ES" sz="2000" dirty="0"/>
              <a:t>, </a:t>
            </a:r>
            <a:r>
              <a:rPr lang="ca-ES" sz="2000" dirty="0"/>
              <a:t>o es poden fer constar en un document a part.</a:t>
            </a:r>
            <a:endParaRPr lang="en-US" sz="2000" dirty="0"/>
          </a:p>
          <a:p>
            <a:pPr algn="just"/>
            <a:r>
              <a:rPr lang="ca-ES" sz="1800" dirty="0"/>
              <a:t>Pot ser útil incloure una persona designada alternativa en el pla de decisions anticipades per si la persona que hem triat com a principal no està disponible</a:t>
            </a:r>
            <a:r>
              <a:rPr lang="en-US" sz="2000" dirty="0"/>
              <a:t>.</a:t>
            </a:r>
            <a:endParaRPr lang="x-none" sz="2000" dirty="0"/>
          </a:p>
        </p:txBody>
      </p:sp>
      <p:sp>
        <p:nvSpPr>
          <p:cNvPr id="2" name="Title 1">
            <a:extLst>
              <a:ext uri="{FF2B5EF4-FFF2-40B4-BE49-F238E27FC236}">
                <a16:creationId xmlns:a16="http://schemas.microsoft.com/office/drawing/2014/main" id="{D5DE2AAA-D1A8-457E-ADE8-CF22DB2DE9D5}"/>
              </a:ext>
            </a:extLst>
          </p:cNvPr>
          <p:cNvSpPr>
            <a:spLocks noGrp="1"/>
          </p:cNvSpPr>
          <p:nvPr>
            <p:ph type="title"/>
          </p:nvPr>
        </p:nvSpPr>
        <p:spPr/>
        <p:txBody>
          <a:bodyPr/>
          <a:lstStyle/>
          <a:p>
            <a:r>
              <a:rPr lang="ca-ES" dirty="0"/>
              <a:t>Presentació: El paper de les persones designades </a:t>
            </a:r>
            <a:r>
              <a:rPr lang="en-GB" dirty="0"/>
              <a:t>– 3</a:t>
            </a:r>
            <a:endParaRPr lang="x-none" dirty="0"/>
          </a:p>
        </p:txBody>
      </p:sp>
    </p:spTree>
    <p:extLst>
      <p:ext uri="{BB962C8B-B14F-4D97-AF65-F5344CB8AC3E}">
        <p14:creationId xmlns:p14="http://schemas.microsoft.com/office/powerpoint/2010/main" val="6843481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925AB9-6487-4EFD-84F2-8C6A4888087C}"/>
              </a:ext>
            </a:extLst>
          </p:cNvPr>
          <p:cNvSpPr>
            <a:spLocks noGrp="1"/>
          </p:cNvSpPr>
          <p:nvPr>
            <p:ph sz="quarter" idx="14"/>
          </p:nvPr>
        </p:nvSpPr>
        <p:spPr>
          <a:xfrm>
            <a:off x="507195" y="1243013"/>
            <a:ext cx="11174412" cy="4768175"/>
          </a:xfrm>
        </p:spPr>
        <p:txBody>
          <a:bodyPr>
            <a:normAutofit lnSpcReduction="10000"/>
          </a:bodyPr>
          <a:lstStyle/>
          <a:p>
            <a:pPr marL="0" indent="0">
              <a:buNone/>
            </a:pPr>
            <a:r>
              <a:rPr lang="ca-ES" dirty="0"/>
              <a:t>La persona designada: </a:t>
            </a:r>
            <a:endParaRPr lang="es-ES" dirty="0"/>
          </a:p>
          <a:p>
            <a:r>
              <a:rPr lang="ca-ES" b="1" dirty="0"/>
              <a:t>Ha de ser una persona de confiança</a:t>
            </a:r>
            <a:r>
              <a:rPr lang="ca-ES" dirty="0"/>
              <a:t>. Ha de ser algú que conegui bé la persona i que, quan calgui prendre una decisió, sigui capaç de respectar els drets, la voluntat i les preferències de la persona en qüestió, així com els seus valors i les seves creences</a:t>
            </a:r>
            <a:r>
              <a:rPr lang="es-ES" dirty="0"/>
              <a:t>. </a:t>
            </a:r>
          </a:p>
          <a:p>
            <a:pPr lvl="0" algn="just"/>
            <a:r>
              <a:rPr lang="ca-ES" b="1" dirty="0"/>
              <a:t>Ha d’estar disponible.</a:t>
            </a:r>
            <a:r>
              <a:rPr lang="ca-ES" dirty="0"/>
              <a:t> És important triar algú que pugui estar disponible quan calgui</a:t>
            </a:r>
            <a:r>
              <a:rPr lang="en-US" dirty="0"/>
              <a:t>.</a:t>
            </a:r>
            <a:endParaRPr lang="x-none" dirty="0"/>
          </a:p>
          <a:p>
            <a:pPr lvl="0" algn="just"/>
            <a:r>
              <a:rPr lang="ca-ES" b="1" dirty="0"/>
              <a:t>NO ha de ser un membre dels serveis socials ni de salut mental</a:t>
            </a:r>
            <a:r>
              <a:rPr lang="ca-ES" dirty="0"/>
              <a:t>.</a:t>
            </a:r>
            <a:r>
              <a:rPr lang="ca-ES" b="1" dirty="0"/>
              <a:t> </a:t>
            </a:r>
            <a:r>
              <a:rPr lang="ca-ES" dirty="0"/>
              <a:t>Això és per evitar els conflictes d’interessos</a:t>
            </a:r>
            <a:r>
              <a:rPr lang="en-US" dirty="0"/>
              <a:t>.</a:t>
            </a:r>
            <a:endParaRPr lang="x-none" dirty="0"/>
          </a:p>
          <a:p>
            <a:pPr lvl="0" algn="just"/>
            <a:r>
              <a:rPr lang="ca-ES" b="1" dirty="0"/>
              <a:t>Ha de ser revocable.</a:t>
            </a:r>
            <a:r>
              <a:rPr lang="ca-ES" dirty="0"/>
              <a:t> La designació ha de ser revocable en tot moment i la persona ha de poder canviar d’opinió i n’ha de poder triar una altra</a:t>
            </a:r>
            <a:r>
              <a:rPr lang="en-US" dirty="0"/>
              <a:t>.</a:t>
            </a:r>
            <a:endParaRPr lang="x-none" dirty="0"/>
          </a:p>
          <a:p>
            <a:pPr lvl="0" algn="just"/>
            <a:r>
              <a:rPr lang="ca-ES" b="1" dirty="0"/>
              <a:t>Ha d’estar sotmesa a mecanismes de rendició de comptes. </a:t>
            </a:r>
            <a:r>
              <a:rPr lang="ca-ES" dirty="0"/>
              <a:t>Cal establir mesures</a:t>
            </a:r>
            <a:r>
              <a:rPr lang="ca-ES" b="1" dirty="0"/>
              <a:t> </a:t>
            </a:r>
            <a:r>
              <a:rPr lang="ca-ES" dirty="0"/>
              <a:t>de salvaguarda per comprovar que les persones designades adopten l’abordatge de </a:t>
            </a:r>
            <a:r>
              <a:rPr lang="ca-ES" i="1" dirty="0"/>
              <a:t>la interpretació més fidel </a:t>
            </a:r>
            <a:r>
              <a:rPr lang="ca-ES" dirty="0"/>
              <a:t>i per assegurar-se que no abusen de la seva funció</a:t>
            </a:r>
            <a:r>
              <a:rPr lang="en-US" dirty="0"/>
              <a:t>.</a:t>
            </a:r>
            <a:endParaRPr lang="x-none" dirty="0"/>
          </a:p>
          <a:p>
            <a:pPr algn="just"/>
            <a:endParaRPr lang="en-US" dirty="0"/>
          </a:p>
          <a:p>
            <a:pPr algn="just"/>
            <a:endParaRPr lang="x-none" dirty="0"/>
          </a:p>
        </p:txBody>
      </p:sp>
      <p:sp>
        <p:nvSpPr>
          <p:cNvPr id="2" name="Title 1">
            <a:extLst>
              <a:ext uri="{FF2B5EF4-FFF2-40B4-BE49-F238E27FC236}">
                <a16:creationId xmlns:a16="http://schemas.microsoft.com/office/drawing/2014/main" id="{AB57B5EC-1E33-429C-8680-F7C639F1BE64}"/>
              </a:ext>
            </a:extLst>
          </p:cNvPr>
          <p:cNvSpPr>
            <a:spLocks noGrp="1"/>
          </p:cNvSpPr>
          <p:nvPr>
            <p:ph type="title"/>
          </p:nvPr>
        </p:nvSpPr>
        <p:spPr/>
        <p:txBody>
          <a:bodyPr/>
          <a:lstStyle/>
          <a:p>
            <a:r>
              <a:rPr lang="ca-ES" dirty="0"/>
              <a:t>Presentació: El paper de les persones designades </a:t>
            </a:r>
            <a:r>
              <a:rPr lang="en-GB" dirty="0"/>
              <a:t>– 4</a:t>
            </a:r>
            <a:endParaRPr lang="x-none" dirty="0"/>
          </a:p>
        </p:txBody>
      </p:sp>
    </p:spTree>
    <p:extLst>
      <p:ext uri="{BB962C8B-B14F-4D97-AF65-F5344CB8AC3E}">
        <p14:creationId xmlns:p14="http://schemas.microsoft.com/office/powerpoint/2010/main" val="41997983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25BC5C-2A06-4850-ABE5-04A45EFD2183}"/>
              </a:ext>
            </a:extLst>
          </p:cNvPr>
          <p:cNvSpPr>
            <a:spLocks noGrp="1"/>
          </p:cNvSpPr>
          <p:nvPr>
            <p:ph sz="quarter" idx="14"/>
          </p:nvPr>
        </p:nvSpPr>
        <p:spPr/>
        <p:txBody>
          <a:bodyPr>
            <a:normAutofit/>
          </a:bodyPr>
          <a:lstStyle/>
          <a:p>
            <a:pPr algn="just"/>
            <a:r>
              <a:rPr lang="ca-ES" dirty="0"/>
              <a:t>També pot ser útil designar una persona que sàpiga com moure’s pel sistema mèdic i social</a:t>
            </a:r>
            <a:r>
              <a:rPr lang="en-GB" dirty="0"/>
              <a:t>.</a:t>
            </a:r>
            <a:endParaRPr lang="x-none" dirty="0"/>
          </a:p>
          <a:p>
            <a:pPr algn="just"/>
            <a:r>
              <a:rPr lang="ca-ES" dirty="0"/>
              <a:t>A vegades, el personal del servei no sap gran cosa sobre la voluntat i les preferències de la persona</a:t>
            </a:r>
            <a:r>
              <a:rPr lang="en-GB" dirty="0"/>
              <a:t>.</a:t>
            </a:r>
          </a:p>
          <a:p>
            <a:pPr algn="just"/>
            <a:r>
              <a:rPr lang="es-ES" dirty="0"/>
              <a:t>Si </a:t>
            </a:r>
            <a:r>
              <a:rPr lang="ca-ES" dirty="0"/>
              <a:t>la persona ha anat al servei, sembla lògic pensar que és perquè busca suport. </a:t>
            </a:r>
          </a:p>
          <a:p>
            <a:pPr algn="just"/>
            <a:r>
              <a:rPr lang="ca-ES" dirty="0"/>
              <a:t>És important donar temps a les persones perquè expressin la mena de suport que volen. </a:t>
            </a:r>
          </a:p>
          <a:p>
            <a:pPr algn="just"/>
            <a:r>
              <a:rPr lang="ca-ES" dirty="0"/>
              <a:t>El fet que hagin anat al servei no justifica que es decideixi per elles el tractament o el suport que cal donar-los ni les mesures que cal adoptar. </a:t>
            </a:r>
            <a:endParaRPr lang="es-ES" dirty="0"/>
          </a:p>
          <a:p>
            <a:pPr marL="0" indent="0" algn="just">
              <a:buNone/>
            </a:pPr>
            <a:endParaRPr lang="x-none" dirty="0"/>
          </a:p>
          <a:p>
            <a:pPr algn="just"/>
            <a:endParaRPr lang="x-none" dirty="0"/>
          </a:p>
        </p:txBody>
      </p:sp>
      <p:sp>
        <p:nvSpPr>
          <p:cNvPr id="2" name="Title 1">
            <a:extLst>
              <a:ext uri="{FF2B5EF4-FFF2-40B4-BE49-F238E27FC236}">
                <a16:creationId xmlns:a16="http://schemas.microsoft.com/office/drawing/2014/main" id="{A5B86900-BDCE-442F-AF7B-CC28DA58BB9A}"/>
              </a:ext>
            </a:extLst>
          </p:cNvPr>
          <p:cNvSpPr>
            <a:spLocks noGrp="1"/>
          </p:cNvSpPr>
          <p:nvPr>
            <p:ph type="title"/>
          </p:nvPr>
        </p:nvSpPr>
        <p:spPr/>
        <p:txBody>
          <a:bodyPr/>
          <a:lstStyle/>
          <a:p>
            <a:r>
              <a:rPr lang="ca-ES" dirty="0"/>
              <a:t>Presentació: El paper de les persones designades </a:t>
            </a:r>
            <a:r>
              <a:rPr lang="en-GB" dirty="0"/>
              <a:t>– 5</a:t>
            </a:r>
            <a:endParaRPr lang="x-none" dirty="0"/>
          </a:p>
        </p:txBody>
      </p:sp>
    </p:spTree>
    <p:extLst>
      <p:ext uri="{BB962C8B-B14F-4D97-AF65-F5344CB8AC3E}">
        <p14:creationId xmlns:p14="http://schemas.microsoft.com/office/powerpoint/2010/main" val="28845099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04EE65-1246-456F-9ECA-3E66FE8A5219}"/>
              </a:ext>
            </a:extLst>
          </p:cNvPr>
          <p:cNvSpPr>
            <a:spLocks noGrp="1"/>
          </p:cNvSpPr>
          <p:nvPr>
            <p:ph sz="quarter" idx="14"/>
          </p:nvPr>
        </p:nvSpPr>
        <p:spPr>
          <a:xfrm>
            <a:off x="507195" y="1238250"/>
            <a:ext cx="11174412" cy="4772938"/>
          </a:xfrm>
        </p:spPr>
        <p:txBody>
          <a:bodyPr>
            <a:normAutofit/>
          </a:bodyPr>
          <a:lstStyle/>
          <a:p>
            <a:pPr algn="just"/>
            <a:r>
              <a:rPr lang="ca-ES" dirty="0"/>
              <a:t>Si no és possible identificar cap persona de suport, cal designar una persona independent</a:t>
            </a:r>
            <a:r>
              <a:rPr lang="en-GB" dirty="0"/>
              <a:t>. </a:t>
            </a:r>
          </a:p>
          <a:p>
            <a:pPr algn="just"/>
            <a:r>
              <a:rPr lang="ca-ES" dirty="0"/>
              <a:t>La persona designada s’ha d’esforçar al màxim per identificar les creences i els valors de la persona i per prendre les decisions que responguin a la interpretació més fidel de la voluntat i de les preferències de la persona</a:t>
            </a:r>
            <a:r>
              <a:rPr lang="en-GB" dirty="0"/>
              <a:t>. </a:t>
            </a:r>
            <a:endParaRPr lang="x-none" dirty="0"/>
          </a:p>
          <a:p>
            <a:pPr algn="just"/>
            <a:r>
              <a:rPr lang="ca-ES" dirty="0"/>
              <a:t>No obstant això, atès que en aquells moments no se sap gran cosa sobre la persona, és possible que la interpretació més fidel de la persona defensora dels drets en matèria de salut mental no sigui del tot correcta</a:t>
            </a:r>
            <a:r>
              <a:rPr lang="en-GB" dirty="0"/>
              <a:t>. </a:t>
            </a:r>
          </a:p>
          <a:p>
            <a:pPr algn="just"/>
            <a:r>
              <a:rPr lang="ca-ES" dirty="0"/>
              <a:t>Aquesta mena de situacions només han de ser provisionals</a:t>
            </a:r>
            <a:r>
              <a:rPr lang="en-GB" dirty="0"/>
              <a:t>. </a:t>
            </a:r>
          </a:p>
          <a:p>
            <a:pPr algn="just"/>
            <a:r>
              <a:rPr lang="ca-ES" dirty="0"/>
              <a:t>La persona designada té l’obligació d’adoptar mesures per conèixer millor la persona i per ajudar-la a crear-se una xarxa social amb l’objectiu que pugui triar personalment una persona de suport</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0E6D8FD5-739E-4F30-A809-A01518EBAC2E}"/>
              </a:ext>
            </a:extLst>
          </p:cNvPr>
          <p:cNvSpPr>
            <a:spLocks noGrp="1"/>
          </p:cNvSpPr>
          <p:nvPr>
            <p:ph type="title"/>
          </p:nvPr>
        </p:nvSpPr>
        <p:spPr/>
        <p:txBody>
          <a:bodyPr/>
          <a:lstStyle/>
          <a:p>
            <a:r>
              <a:rPr lang="ca-ES" dirty="0"/>
              <a:t>Presentació: El paper de les persones designades </a:t>
            </a:r>
            <a:r>
              <a:rPr lang="en-GB" dirty="0"/>
              <a:t>– 6</a:t>
            </a:r>
            <a:endParaRPr lang="x-none" dirty="0"/>
          </a:p>
        </p:txBody>
      </p:sp>
    </p:spTree>
    <p:extLst>
      <p:ext uri="{BB962C8B-B14F-4D97-AF65-F5344CB8AC3E}">
        <p14:creationId xmlns:p14="http://schemas.microsoft.com/office/powerpoint/2010/main" val="333598711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424A-2E3B-41CE-8188-F78896305D83}"/>
              </a:ext>
            </a:extLst>
          </p:cNvPr>
          <p:cNvSpPr>
            <a:spLocks noGrp="1"/>
          </p:cNvSpPr>
          <p:nvPr>
            <p:ph type="title"/>
          </p:nvPr>
        </p:nvSpPr>
        <p:spPr>
          <a:xfrm>
            <a:off x="507206" y="2313946"/>
            <a:ext cx="11208544" cy="657854"/>
          </a:xfrm>
        </p:spPr>
        <p:txBody>
          <a:bodyPr>
            <a:normAutofit fontScale="90000"/>
          </a:bodyPr>
          <a:lstStyle/>
          <a:p>
            <a:pPr>
              <a:lnSpc>
                <a:spcPct val="100000"/>
              </a:lnSpc>
            </a:pPr>
            <a:r>
              <a:rPr lang="ca-ES" dirty="0"/>
              <a:t>Tema 5. Mesures positives per adoptar un abordatge basat en el suport</a:t>
            </a:r>
            <a:endParaRPr lang="x-none" dirty="0"/>
          </a:p>
        </p:txBody>
      </p:sp>
    </p:spTree>
    <p:extLst>
      <p:ext uri="{BB962C8B-B14F-4D97-AF65-F5344CB8AC3E}">
        <p14:creationId xmlns:p14="http://schemas.microsoft.com/office/powerpoint/2010/main" val="18711123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C2B1BE-23B2-42F0-B4F9-C95CD2D0D6CE}"/>
              </a:ext>
            </a:extLst>
          </p:cNvPr>
          <p:cNvSpPr>
            <a:spLocks noGrp="1"/>
          </p:cNvSpPr>
          <p:nvPr>
            <p:ph sz="quarter" idx="14"/>
          </p:nvPr>
        </p:nvSpPr>
        <p:spPr>
          <a:xfrm>
            <a:off x="507195" y="934278"/>
            <a:ext cx="11174412" cy="4952172"/>
          </a:xfrm>
        </p:spPr>
        <p:txBody>
          <a:bodyPr>
            <a:noAutofit/>
          </a:bodyPr>
          <a:lstStyle/>
          <a:p>
            <a:pPr marL="342900" lvl="0" indent="-342900" algn="just" fontAlgn="base">
              <a:buFont typeface="+mj-lt"/>
              <a:buAutoNum type="arabicPeriod"/>
            </a:pPr>
            <a:r>
              <a:rPr lang="ca-ES" sz="1700" dirty="0"/>
              <a:t>Tothom té el dret a prendre decisions. </a:t>
            </a:r>
            <a:endParaRPr lang="es-ES" sz="1700" dirty="0"/>
          </a:p>
          <a:p>
            <a:pPr marL="342900" lvl="0" indent="-342900" algn="just" fontAlgn="base">
              <a:buFont typeface="+mj-lt"/>
              <a:buAutoNum type="arabicPeriod"/>
            </a:pPr>
            <a:r>
              <a:rPr lang="ca-ES" sz="1700" dirty="0"/>
              <a:t>Les persones han de tenir l’oportunitat de rebre suport per prendre decisions. </a:t>
            </a:r>
            <a:endParaRPr lang="es-ES" sz="1700" dirty="0"/>
          </a:p>
          <a:p>
            <a:pPr marL="342900" lvl="0" indent="-342900" algn="just" fontAlgn="base">
              <a:buFont typeface="+mj-lt"/>
              <a:buAutoNum type="arabicPeriod"/>
            </a:pPr>
            <a:r>
              <a:rPr lang="ca-ES" sz="1700" dirty="0"/>
              <a:t>Les persones tenen dret a rebutjar el suport que se’ls pugui oferir. </a:t>
            </a:r>
            <a:endParaRPr lang="es-ES" sz="1700" dirty="0"/>
          </a:p>
          <a:p>
            <a:pPr marL="342900" lvl="0" indent="-342900" algn="just" fontAlgn="base">
              <a:buFont typeface="+mj-lt"/>
              <a:buAutoNum type="arabicPeriod"/>
            </a:pPr>
            <a:r>
              <a:rPr lang="ca-ES" sz="1700" dirty="0"/>
              <a:t>Les persones han de poder rebre suport de les persones que elles triïn i en les quals elles confiïn, que comprenguin els seus valors, els seus desitjos i el seu bagatge, i que puguin respectar la seva voluntat i les seves preferències. </a:t>
            </a:r>
            <a:endParaRPr lang="es-ES" sz="1700" dirty="0"/>
          </a:p>
          <a:p>
            <a:pPr marL="342900" lvl="0" indent="-342900" algn="just" fontAlgn="base">
              <a:buFont typeface="+mj-lt"/>
              <a:buAutoNum type="arabicPeriod"/>
            </a:pPr>
            <a:r>
              <a:rPr lang="ca-ES" sz="1700" dirty="0"/>
              <a:t>El grau de suport necessari depèn de la complexitat de la decisió i de la situació de la persona que pren la decisió. </a:t>
            </a:r>
            <a:endParaRPr lang="es-ES" sz="1700" dirty="0"/>
          </a:p>
          <a:p>
            <a:pPr marL="342900" lvl="0" indent="-342900" algn="just" fontAlgn="base">
              <a:buFont typeface="+mj-lt"/>
              <a:buAutoNum type="arabicPeriod"/>
            </a:pPr>
            <a:r>
              <a:rPr lang="ca-ES" sz="1700" dirty="0"/>
              <a:t>Les persones tenen dret a aprendre de l’experiència i a prendre decisions equivocades. </a:t>
            </a:r>
            <a:endParaRPr lang="es-ES" sz="1700" dirty="0"/>
          </a:p>
          <a:p>
            <a:pPr marL="342900" lvl="0" indent="-342900" algn="just" fontAlgn="base">
              <a:buFont typeface="+mj-lt"/>
              <a:buAutoNum type="arabicPeriod"/>
            </a:pPr>
            <a:r>
              <a:rPr lang="ca-ES" sz="1700" dirty="0"/>
              <a:t>Les persones tenen dret a no estar d’acord amb els altres. </a:t>
            </a:r>
            <a:endParaRPr lang="es-ES" sz="1700" dirty="0"/>
          </a:p>
          <a:p>
            <a:pPr marL="342900" lvl="0" indent="-342900" algn="just" fontAlgn="base">
              <a:buFont typeface="+mj-lt"/>
              <a:buAutoNum type="arabicPeriod"/>
            </a:pPr>
            <a:r>
              <a:rPr lang="ca-ES" sz="1700" dirty="0"/>
              <a:t>Les persones tenen dret a canviar d’opinió, i això inclou el dret a posar fi a un suport si ja no el volen. </a:t>
            </a:r>
            <a:endParaRPr lang="es-ES" sz="1700" dirty="0"/>
          </a:p>
          <a:p>
            <a:pPr marL="342900" lvl="0" indent="-342900" algn="just" fontAlgn="base">
              <a:buFont typeface="+mj-lt"/>
              <a:buAutoNum type="arabicPeriod"/>
            </a:pPr>
            <a:r>
              <a:rPr lang="ca-ES" sz="1700" dirty="0"/>
              <a:t>Les altres persones han de respectar la voluntat i les preferències de la persona en tot moment, fins i tot en situacions de crisi. </a:t>
            </a:r>
            <a:endParaRPr lang="es-ES" sz="1700" dirty="0"/>
          </a:p>
          <a:p>
            <a:pPr marL="342900" lvl="0" indent="-342900" algn="just" fontAlgn="base">
              <a:buFont typeface="+mj-lt"/>
              <a:buAutoNum type="arabicPeriod"/>
            </a:pPr>
            <a:r>
              <a:rPr lang="ca-ES" sz="1700" dirty="0"/>
              <a:t>Quan, després de molts esforços considerables, no sigui possible determinar la voluntat i les preferències reals de la persona, cal determinar quina és la interpretació més fidel de la seva voluntat i de les seves preferències per tal de respectar el seu dret a la capacitat jurídica.</a:t>
            </a:r>
            <a:endParaRPr lang="es-ES" sz="1700" dirty="0"/>
          </a:p>
          <a:p>
            <a:pPr marL="342900" indent="-342900" algn="just">
              <a:spcAft>
                <a:spcPts val="600"/>
              </a:spcAft>
              <a:buFont typeface="+mj-lt"/>
              <a:buAutoNum type="arabicPeriod"/>
            </a:pPr>
            <a:endParaRPr lang="es-ES" sz="1700" dirty="0"/>
          </a:p>
        </p:txBody>
      </p:sp>
      <p:sp>
        <p:nvSpPr>
          <p:cNvPr id="2" name="Title 1">
            <a:extLst>
              <a:ext uri="{FF2B5EF4-FFF2-40B4-BE49-F238E27FC236}">
                <a16:creationId xmlns:a16="http://schemas.microsoft.com/office/drawing/2014/main" id="{A03D6FDA-7704-4430-8109-9553BB64D633}"/>
              </a:ext>
            </a:extLst>
          </p:cNvPr>
          <p:cNvSpPr>
            <a:spLocks noGrp="1"/>
          </p:cNvSpPr>
          <p:nvPr>
            <p:ph type="title"/>
          </p:nvPr>
        </p:nvSpPr>
        <p:spPr>
          <a:xfrm>
            <a:off x="422142" y="327507"/>
            <a:ext cx="11331708" cy="427038"/>
          </a:xfrm>
        </p:spPr>
        <p:txBody>
          <a:bodyPr/>
          <a:lstStyle/>
          <a:p>
            <a:r>
              <a:rPr lang="ca-ES" sz="2800"/>
              <a:t>Presentació: Principis clau del suport a la presa de decisions</a:t>
            </a:r>
            <a:endParaRPr lang="x-none" sz="2800" dirty="0"/>
          </a:p>
        </p:txBody>
      </p:sp>
    </p:spTree>
    <p:extLst>
      <p:ext uri="{BB962C8B-B14F-4D97-AF65-F5344CB8AC3E}">
        <p14:creationId xmlns:p14="http://schemas.microsoft.com/office/powerpoint/2010/main" val="42566131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704FF5-D11C-45FE-831B-BEDD1B3F91E9}"/>
              </a:ext>
            </a:extLst>
          </p:cNvPr>
          <p:cNvSpPr>
            <a:spLocks noGrp="1"/>
          </p:cNvSpPr>
          <p:nvPr>
            <p:ph sz="quarter" idx="14"/>
          </p:nvPr>
        </p:nvSpPr>
        <p:spPr>
          <a:xfrm>
            <a:off x="485423" y="1511188"/>
            <a:ext cx="11174412" cy="4500000"/>
          </a:xfrm>
        </p:spPr>
        <p:txBody>
          <a:bodyPr/>
          <a:lstStyle/>
          <a:p>
            <a:endParaRPr lang="en-GB" dirty="0"/>
          </a:p>
          <a:p>
            <a:endParaRPr lang="en-GB" dirty="0"/>
          </a:p>
          <a:p>
            <a:pPr marL="0" indent="0" algn="ctr">
              <a:buNone/>
            </a:pPr>
            <a:r>
              <a:rPr lang="es-ES" sz="2500" b="1" i="1" dirty="0"/>
              <a:t>¿</a:t>
            </a:r>
            <a:r>
              <a:rPr lang="es-ES" sz="2500" b="1" i="1" dirty="0" err="1"/>
              <a:t>Quines</a:t>
            </a:r>
            <a:r>
              <a:rPr lang="es-ES" sz="2500" b="1" i="1" dirty="0"/>
              <a:t> </a:t>
            </a:r>
            <a:r>
              <a:rPr lang="es-ES" sz="2500" b="1" i="1" dirty="0" err="1"/>
              <a:t>accions</a:t>
            </a:r>
            <a:r>
              <a:rPr lang="es-ES" sz="2500" b="1" i="1" dirty="0"/>
              <a:t> </a:t>
            </a:r>
            <a:r>
              <a:rPr lang="es-ES" sz="2500" b="1" i="1" dirty="0" err="1"/>
              <a:t>podríeu</a:t>
            </a:r>
            <a:r>
              <a:rPr lang="es-ES" sz="2500" b="1" i="1" dirty="0"/>
              <a:t> </a:t>
            </a:r>
            <a:r>
              <a:rPr lang="es-ES" sz="2500" b="1" i="1" dirty="0" err="1"/>
              <a:t>emprendre</a:t>
            </a:r>
            <a:r>
              <a:rPr lang="es-ES" sz="2500" b="1" i="1" dirty="0"/>
              <a:t> </a:t>
            </a:r>
            <a:r>
              <a:rPr lang="es-ES" sz="2500" b="1" i="1" dirty="0" err="1"/>
              <a:t>personalment</a:t>
            </a:r>
            <a:r>
              <a:rPr lang="es-ES" sz="2500" b="1" i="1" dirty="0"/>
              <a:t> per </a:t>
            </a:r>
            <a:r>
              <a:rPr lang="es-ES" sz="2500" b="1" i="1" dirty="0" err="1"/>
              <a:t>ajudar</a:t>
            </a:r>
            <a:r>
              <a:rPr lang="es-ES" sz="2500" b="1" i="1" dirty="0"/>
              <a:t> les persones a </a:t>
            </a:r>
            <a:r>
              <a:rPr lang="es-ES" sz="2500" b="1" i="1" dirty="0" err="1"/>
              <a:t>prendre</a:t>
            </a:r>
            <a:r>
              <a:rPr lang="es-ES" sz="2500" b="1" i="1" dirty="0"/>
              <a:t> </a:t>
            </a:r>
            <a:r>
              <a:rPr lang="es-ES" sz="2500" b="1" i="1" dirty="0" err="1"/>
              <a:t>decisions</a:t>
            </a:r>
            <a:r>
              <a:rPr lang="es-ES" sz="2500" b="1" i="1" dirty="0"/>
              <a:t>? </a:t>
            </a:r>
            <a:endParaRPr lang="x-none" dirty="0"/>
          </a:p>
        </p:txBody>
      </p:sp>
      <p:sp>
        <p:nvSpPr>
          <p:cNvPr id="2" name="Title 1">
            <a:extLst>
              <a:ext uri="{FF2B5EF4-FFF2-40B4-BE49-F238E27FC236}">
                <a16:creationId xmlns:a16="http://schemas.microsoft.com/office/drawing/2014/main" id="{8892F7A6-9BBC-4539-8405-4C05FC51620D}"/>
              </a:ext>
            </a:extLst>
          </p:cNvPr>
          <p:cNvSpPr>
            <a:spLocks noGrp="1"/>
          </p:cNvSpPr>
          <p:nvPr>
            <p:ph type="title"/>
          </p:nvPr>
        </p:nvSpPr>
        <p:spPr>
          <a:xfrm>
            <a:off x="422142" y="506412"/>
            <a:ext cx="11312658" cy="465138"/>
          </a:xfrm>
        </p:spPr>
        <p:txBody>
          <a:bodyPr>
            <a:noAutofit/>
          </a:bodyPr>
          <a:lstStyle/>
          <a:p>
            <a:r>
              <a:rPr lang="ca-ES" sz="2800" dirty="0"/>
              <a:t>Exercici 5.1: Acció personal per promoure el suport a la presa de decisions</a:t>
            </a:r>
            <a:br>
              <a:rPr lang="x-none" sz="2800" dirty="0"/>
            </a:br>
            <a:endParaRPr lang="x-none" sz="2800" dirty="0"/>
          </a:p>
        </p:txBody>
      </p:sp>
    </p:spTree>
    <p:extLst>
      <p:ext uri="{BB962C8B-B14F-4D97-AF65-F5344CB8AC3E}">
        <p14:creationId xmlns:p14="http://schemas.microsoft.com/office/powerpoint/2010/main" val="297366370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61ECB3-EA68-40A4-A8C8-76907B365B48}"/>
              </a:ext>
            </a:extLst>
          </p:cNvPr>
          <p:cNvSpPr>
            <a:spLocks noGrp="1"/>
          </p:cNvSpPr>
          <p:nvPr>
            <p:ph sz="quarter" idx="14"/>
          </p:nvPr>
        </p:nvSpPr>
        <p:spPr>
          <a:xfrm>
            <a:off x="528967" y="936170"/>
            <a:ext cx="11174412" cy="4767943"/>
          </a:xfrm>
          <a:solidFill>
            <a:srgbClr val="CDEFFC"/>
          </a:solidFill>
        </p:spPr>
        <p:txBody>
          <a:bodyPr>
            <a:noAutofit/>
          </a:bodyPr>
          <a:lstStyle/>
          <a:p>
            <a:pPr algn="just">
              <a:spcAft>
                <a:spcPts val="0"/>
              </a:spcAft>
            </a:pPr>
            <a:r>
              <a:rPr lang="es-ES" sz="1600" dirty="0" err="1"/>
              <a:t>Hem</a:t>
            </a:r>
            <a:r>
              <a:rPr lang="es-ES" sz="1600" dirty="0"/>
              <a:t> de dedicar </a:t>
            </a:r>
            <a:r>
              <a:rPr lang="es-ES" sz="1600" dirty="0" err="1"/>
              <a:t>temps</a:t>
            </a:r>
            <a:r>
              <a:rPr lang="es-ES" sz="1600" dirty="0"/>
              <a:t> a escoltar les persones i a </a:t>
            </a:r>
            <a:r>
              <a:rPr lang="es-ES" sz="1600" dirty="0" err="1"/>
              <a:t>deixar</a:t>
            </a:r>
            <a:r>
              <a:rPr lang="es-ES" sz="1600" dirty="0"/>
              <a:t> que </a:t>
            </a:r>
            <a:r>
              <a:rPr lang="es-ES" sz="1600" dirty="0" err="1"/>
              <a:t>ens</a:t>
            </a:r>
            <a:r>
              <a:rPr lang="es-ES" sz="1600" dirty="0"/>
              <a:t> </a:t>
            </a:r>
            <a:r>
              <a:rPr lang="es-ES" sz="1600" dirty="0" err="1"/>
              <a:t>expliquin</a:t>
            </a:r>
            <a:r>
              <a:rPr lang="es-ES" sz="1600" dirty="0"/>
              <a:t> </a:t>
            </a:r>
            <a:r>
              <a:rPr lang="es-ES" sz="1600" dirty="0" err="1"/>
              <a:t>què</a:t>
            </a:r>
            <a:r>
              <a:rPr lang="es-ES" sz="1600" dirty="0"/>
              <a:t> </a:t>
            </a:r>
            <a:r>
              <a:rPr lang="es-ES" sz="1600" dirty="0" err="1"/>
              <a:t>volen</a:t>
            </a:r>
            <a:r>
              <a:rPr lang="es-ES" sz="1600" dirty="0"/>
              <a:t>: </a:t>
            </a:r>
            <a:r>
              <a:rPr lang="es-ES" sz="1600" dirty="0" err="1"/>
              <a:t>és</a:t>
            </a:r>
            <a:r>
              <a:rPr lang="es-ES" sz="1600" dirty="0"/>
              <a:t> </a:t>
            </a:r>
            <a:r>
              <a:rPr lang="es-ES" sz="1600" dirty="0" err="1"/>
              <a:t>possible</a:t>
            </a:r>
            <a:r>
              <a:rPr lang="es-ES" sz="1600" dirty="0"/>
              <a:t> que </a:t>
            </a:r>
            <a:r>
              <a:rPr lang="es-ES" sz="1600" dirty="0" err="1"/>
              <a:t>algunes</a:t>
            </a:r>
            <a:r>
              <a:rPr lang="es-ES" sz="1600" dirty="0"/>
              <a:t> persones </a:t>
            </a:r>
            <a:r>
              <a:rPr lang="es-ES" sz="1600" dirty="0" err="1"/>
              <a:t>triguin</a:t>
            </a:r>
            <a:r>
              <a:rPr lang="es-ES" sz="1600" dirty="0"/>
              <a:t> </a:t>
            </a:r>
            <a:r>
              <a:rPr lang="es-ES" sz="1600" dirty="0" err="1"/>
              <a:t>més</a:t>
            </a:r>
            <a:r>
              <a:rPr lang="es-ES" sz="1600" dirty="0"/>
              <a:t> </a:t>
            </a:r>
            <a:r>
              <a:rPr lang="es-ES" sz="1600" dirty="0" err="1"/>
              <a:t>temps</a:t>
            </a:r>
            <a:r>
              <a:rPr lang="es-ES" sz="1600" dirty="0"/>
              <a:t> a formular </a:t>
            </a:r>
            <a:r>
              <a:rPr lang="es-ES" sz="1600" dirty="0" err="1"/>
              <a:t>què</a:t>
            </a:r>
            <a:r>
              <a:rPr lang="es-ES" sz="1600" dirty="0"/>
              <a:t> </a:t>
            </a:r>
            <a:r>
              <a:rPr lang="es-ES" sz="1600" dirty="0" err="1"/>
              <a:t>volen</a:t>
            </a:r>
            <a:r>
              <a:rPr lang="es-ES" sz="1600" dirty="0"/>
              <a:t> </a:t>
            </a:r>
            <a:r>
              <a:rPr lang="es-ES" sz="1600" dirty="0" err="1"/>
              <a:t>dir.</a:t>
            </a:r>
            <a:r>
              <a:rPr lang="es-ES" sz="1600" dirty="0"/>
              <a:t> Cal </a:t>
            </a:r>
            <a:r>
              <a:rPr lang="es-ES" sz="1600" dirty="0" err="1"/>
              <a:t>utilitzar</a:t>
            </a:r>
            <a:r>
              <a:rPr lang="es-ES" sz="1600" dirty="0"/>
              <a:t> una escolta activa per fomentar la </a:t>
            </a:r>
            <a:r>
              <a:rPr lang="es-ES" sz="1600" dirty="0" err="1"/>
              <a:t>comunicació</a:t>
            </a:r>
            <a:r>
              <a:rPr lang="es-ES" sz="1600" dirty="0"/>
              <a:t> </a:t>
            </a:r>
            <a:r>
              <a:rPr lang="es-ES" sz="1600" dirty="0" err="1"/>
              <a:t>sense</a:t>
            </a:r>
            <a:r>
              <a:rPr lang="es-ES" sz="1600" dirty="0"/>
              <a:t> </a:t>
            </a:r>
            <a:r>
              <a:rPr lang="es-ES" sz="1600" dirty="0" err="1"/>
              <a:t>pressionar</a:t>
            </a:r>
            <a:r>
              <a:rPr lang="es-ES" sz="1600" dirty="0"/>
              <a:t> les persones </a:t>
            </a:r>
            <a:r>
              <a:rPr lang="es-ES" sz="1600" dirty="0" err="1"/>
              <a:t>perquè</a:t>
            </a:r>
            <a:r>
              <a:rPr lang="es-ES" sz="1600" dirty="0"/>
              <a:t> </a:t>
            </a:r>
            <a:r>
              <a:rPr lang="es-ES" sz="1600" dirty="0" err="1"/>
              <a:t>ens</a:t>
            </a:r>
            <a:r>
              <a:rPr lang="es-ES" sz="1600" dirty="0"/>
              <a:t> </a:t>
            </a:r>
            <a:r>
              <a:rPr lang="es-ES" sz="1600" dirty="0" err="1"/>
              <a:t>donin</a:t>
            </a:r>
            <a:r>
              <a:rPr lang="es-ES" sz="1600" dirty="0"/>
              <a:t> </a:t>
            </a:r>
            <a:r>
              <a:rPr lang="es-ES" sz="1600" dirty="0" err="1"/>
              <a:t>respostes</a:t>
            </a:r>
            <a:r>
              <a:rPr lang="es-ES" sz="1600" dirty="0"/>
              <a:t> </a:t>
            </a:r>
            <a:r>
              <a:rPr lang="es-ES" sz="1600" dirty="0" err="1"/>
              <a:t>immediates</a:t>
            </a:r>
            <a:r>
              <a:rPr lang="es-ES" sz="1600" dirty="0"/>
              <a:t>. </a:t>
            </a:r>
          </a:p>
          <a:p>
            <a:pPr algn="just">
              <a:spcAft>
                <a:spcPts val="0"/>
              </a:spcAft>
            </a:pPr>
            <a:r>
              <a:rPr lang="es-ES" sz="1600" dirty="0" err="1"/>
              <a:t>Hem</a:t>
            </a:r>
            <a:r>
              <a:rPr lang="es-ES" sz="1600" dirty="0"/>
              <a:t> de </a:t>
            </a:r>
            <a:r>
              <a:rPr lang="es-ES" sz="1600" dirty="0" err="1"/>
              <a:t>conèixer</a:t>
            </a:r>
            <a:r>
              <a:rPr lang="es-ES" sz="1600" dirty="0"/>
              <a:t> </a:t>
            </a:r>
            <a:r>
              <a:rPr lang="es-ES" sz="1600" dirty="0" err="1"/>
              <a:t>tant</a:t>
            </a:r>
            <a:r>
              <a:rPr lang="es-ES" sz="1600" dirty="0"/>
              <a:t> les persones a les </a:t>
            </a:r>
            <a:r>
              <a:rPr lang="es-ES" sz="1600" dirty="0" err="1"/>
              <a:t>quals</a:t>
            </a:r>
            <a:r>
              <a:rPr lang="es-ES" sz="1600" dirty="0"/>
              <a:t> </a:t>
            </a:r>
            <a:r>
              <a:rPr lang="es-ES" sz="1600" dirty="0" err="1"/>
              <a:t>donem</a:t>
            </a:r>
            <a:r>
              <a:rPr lang="es-ES" sz="1600" dirty="0"/>
              <a:t> </a:t>
            </a:r>
            <a:r>
              <a:rPr lang="es-ES" sz="1600" dirty="0" err="1"/>
              <a:t>suport</a:t>
            </a:r>
            <a:r>
              <a:rPr lang="es-ES" sz="1600" dirty="0"/>
              <a:t> </a:t>
            </a:r>
            <a:r>
              <a:rPr lang="es-ES" sz="1600" dirty="0" err="1"/>
              <a:t>com</a:t>
            </a:r>
            <a:r>
              <a:rPr lang="es-ES" sz="1600" dirty="0"/>
              <a:t> el </a:t>
            </a:r>
            <a:r>
              <a:rPr lang="es-ES" sz="1600" dirty="0" err="1"/>
              <a:t>seu</a:t>
            </a:r>
            <a:r>
              <a:rPr lang="es-ES" sz="1600" dirty="0"/>
              <a:t> </a:t>
            </a:r>
            <a:r>
              <a:rPr lang="es-ES" sz="1600" dirty="0" err="1"/>
              <a:t>context</a:t>
            </a:r>
            <a:r>
              <a:rPr lang="es-ES" sz="1600" dirty="0"/>
              <a:t> social; per </a:t>
            </a:r>
            <a:r>
              <a:rPr lang="es-ES" sz="1600" dirty="0" err="1"/>
              <a:t>exemple</a:t>
            </a:r>
            <a:r>
              <a:rPr lang="es-ES" sz="1600" dirty="0"/>
              <a:t>, </a:t>
            </a:r>
            <a:r>
              <a:rPr lang="es-ES" sz="1600" dirty="0" err="1"/>
              <a:t>què</a:t>
            </a:r>
            <a:r>
              <a:rPr lang="es-ES" sz="1600" dirty="0"/>
              <a:t> </a:t>
            </a:r>
            <a:r>
              <a:rPr lang="es-ES" sz="1600" dirty="0" err="1"/>
              <a:t>els</a:t>
            </a:r>
            <a:r>
              <a:rPr lang="es-ES" sz="1600" dirty="0"/>
              <a:t> agrada i </a:t>
            </a:r>
            <a:r>
              <a:rPr lang="es-ES" sz="1600" dirty="0" err="1"/>
              <a:t>què</a:t>
            </a:r>
            <a:r>
              <a:rPr lang="es-ES" sz="1600" dirty="0"/>
              <a:t> </a:t>
            </a:r>
            <a:r>
              <a:rPr lang="es-ES" sz="1600" dirty="0" err="1"/>
              <a:t>els</a:t>
            </a:r>
            <a:r>
              <a:rPr lang="es-ES" sz="1600" dirty="0"/>
              <a:t> desagrada, </a:t>
            </a:r>
            <a:r>
              <a:rPr lang="es-ES" sz="1600" dirty="0" err="1"/>
              <a:t>quins</a:t>
            </a:r>
            <a:r>
              <a:rPr lang="es-ES" sz="1600" dirty="0"/>
              <a:t> </a:t>
            </a:r>
            <a:r>
              <a:rPr lang="es-ES" sz="1600" dirty="0" err="1"/>
              <a:t>objectius</a:t>
            </a:r>
            <a:r>
              <a:rPr lang="es-ES" sz="1600" dirty="0"/>
              <a:t> </a:t>
            </a:r>
            <a:r>
              <a:rPr lang="es-ES" sz="1600" dirty="0" err="1"/>
              <a:t>tenen</a:t>
            </a:r>
            <a:r>
              <a:rPr lang="es-ES" sz="1600" dirty="0"/>
              <a:t> a la vida, etc. </a:t>
            </a:r>
          </a:p>
          <a:p>
            <a:pPr algn="just">
              <a:spcAft>
                <a:spcPts val="0"/>
              </a:spcAft>
            </a:pPr>
            <a:r>
              <a:rPr lang="es-ES" sz="1600" dirty="0" err="1"/>
              <a:t>Hem</a:t>
            </a:r>
            <a:r>
              <a:rPr lang="es-ES" sz="1600" dirty="0"/>
              <a:t> de dedicar </a:t>
            </a:r>
            <a:r>
              <a:rPr lang="es-ES" sz="1600" dirty="0" err="1"/>
              <a:t>temps</a:t>
            </a:r>
            <a:r>
              <a:rPr lang="es-ES" sz="1600" dirty="0"/>
              <a:t> a comentar </a:t>
            </a:r>
            <a:r>
              <a:rPr lang="es-ES" sz="1600" dirty="0" err="1"/>
              <a:t>amb</a:t>
            </a:r>
            <a:r>
              <a:rPr lang="es-ES" sz="1600" dirty="0"/>
              <a:t> les persones el </a:t>
            </a:r>
            <a:r>
              <a:rPr lang="es-ES" sz="1600" dirty="0" err="1"/>
              <a:t>tipus</a:t>
            </a:r>
            <a:r>
              <a:rPr lang="es-ES" sz="1600" dirty="0"/>
              <a:t> de </a:t>
            </a:r>
            <a:r>
              <a:rPr lang="es-ES" sz="1600" dirty="0" err="1"/>
              <a:t>suport</a:t>
            </a:r>
            <a:r>
              <a:rPr lang="es-ES" sz="1600" dirty="0"/>
              <a:t> que </a:t>
            </a:r>
            <a:r>
              <a:rPr lang="es-ES" sz="1600" dirty="0" err="1"/>
              <a:t>necessiten</a:t>
            </a:r>
            <a:r>
              <a:rPr lang="es-ES" sz="1600" dirty="0"/>
              <a:t> i que </a:t>
            </a:r>
            <a:r>
              <a:rPr lang="es-ES" sz="1600" dirty="0" err="1"/>
              <a:t>volen</a:t>
            </a:r>
            <a:r>
              <a:rPr lang="es-ES" sz="1600" dirty="0"/>
              <a:t>, les </a:t>
            </a:r>
            <a:r>
              <a:rPr lang="es-ES" sz="1600" dirty="0" err="1"/>
              <a:t>decisions</a:t>
            </a:r>
            <a:r>
              <a:rPr lang="es-ES" sz="1600" dirty="0"/>
              <a:t> que </a:t>
            </a:r>
            <a:r>
              <a:rPr lang="es-ES" sz="1600" dirty="0" err="1"/>
              <a:t>troben</a:t>
            </a:r>
            <a:r>
              <a:rPr lang="es-ES" sz="1600" dirty="0"/>
              <a:t> </a:t>
            </a:r>
            <a:r>
              <a:rPr lang="es-ES" sz="1600" dirty="0" err="1"/>
              <a:t>difícils</a:t>
            </a:r>
            <a:r>
              <a:rPr lang="es-ES" sz="1600" dirty="0"/>
              <a:t> de </a:t>
            </a:r>
            <a:r>
              <a:rPr lang="es-ES" sz="1600" dirty="0" err="1"/>
              <a:t>prendre</a:t>
            </a:r>
            <a:r>
              <a:rPr lang="es-ES" sz="1600" dirty="0"/>
              <a:t>, i la mena </a:t>
            </a:r>
            <a:r>
              <a:rPr lang="es-ES" sz="1600" dirty="0" err="1"/>
              <a:t>d’assessorament</a:t>
            </a:r>
            <a:r>
              <a:rPr lang="es-ES" sz="1600" dirty="0"/>
              <a:t> que </a:t>
            </a:r>
            <a:r>
              <a:rPr lang="es-ES" sz="1600" dirty="0" err="1"/>
              <a:t>voldrien</a:t>
            </a:r>
            <a:r>
              <a:rPr lang="es-ES" sz="1600" dirty="0"/>
              <a:t> </a:t>
            </a:r>
            <a:r>
              <a:rPr lang="es-ES" sz="1600" dirty="0" err="1"/>
              <a:t>rebre</a:t>
            </a:r>
            <a:r>
              <a:rPr lang="es-ES" sz="1600" dirty="0"/>
              <a:t>. </a:t>
            </a:r>
          </a:p>
          <a:p>
            <a:pPr algn="just">
              <a:spcAft>
                <a:spcPts val="0"/>
              </a:spcAft>
            </a:pPr>
            <a:r>
              <a:rPr lang="es-ES" sz="1600" dirty="0" err="1"/>
              <a:t>Hem</a:t>
            </a:r>
            <a:r>
              <a:rPr lang="es-ES" sz="1600" dirty="0"/>
              <a:t> de donar a les persones el </a:t>
            </a:r>
            <a:r>
              <a:rPr lang="es-ES" sz="1600" dirty="0" err="1"/>
              <a:t>temps</a:t>
            </a:r>
            <a:r>
              <a:rPr lang="es-ES" sz="1600" dirty="0"/>
              <a:t> que </a:t>
            </a:r>
            <a:r>
              <a:rPr lang="es-ES" sz="1600" dirty="0" err="1"/>
              <a:t>necessitin</a:t>
            </a:r>
            <a:r>
              <a:rPr lang="es-ES" sz="1600" dirty="0"/>
              <a:t> per </a:t>
            </a:r>
            <a:r>
              <a:rPr lang="es-ES" sz="1600" dirty="0" err="1"/>
              <a:t>prendre</a:t>
            </a:r>
            <a:r>
              <a:rPr lang="es-ES" sz="1600" dirty="0"/>
              <a:t> una </a:t>
            </a:r>
            <a:r>
              <a:rPr lang="es-ES" sz="1600" dirty="0" err="1"/>
              <a:t>decisió</a:t>
            </a:r>
            <a:r>
              <a:rPr lang="es-ES" sz="1600" dirty="0"/>
              <a:t> per elles </a:t>
            </a:r>
            <a:r>
              <a:rPr lang="es-ES" sz="1600" dirty="0" err="1"/>
              <a:t>mateixes</a:t>
            </a:r>
            <a:r>
              <a:rPr lang="es-ES" sz="1600" dirty="0"/>
              <a:t>. </a:t>
            </a:r>
          </a:p>
          <a:p>
            <a:pPr algn="just">
              <a:spcAft>
                <a:spcPts val="0"/>
              </a:spcAft>
            </a:pPr>
            <a:r>
              <a:rPr lang="es-ES" sz="1600" dirty="0" err="1"/>
              <a:t>Hem</a:t>
            </a:r>
            <a:r>
              <a:rPr lang="es-ES" sz="1600" dirty="0"/>
              <a:t> </a:t>
            </a:r>
            <a:r>
              <a:rPr lang="es-ES" sz="1600" dirty="0" err="1"/>
              <a:t>d’estar</a:t>
            </a:r>
            <a:r>
              <a:rPr lang="es-ES" sz="1600" dirty="0"/>
              <a:t> en contacte </a:t>
            </a:r>
            <a:r>
              <a:rPr lang="es-ES" sz="1600" dirty="0" err="1"/>
              <a:t>amb</a:t>
            </a:r>
            <a:r>
              <a:rPr lang="es-ES" sz="1600" dirty="0"/>
              <a:t> les persones al </a:t>
            </a:r>
            <a:r>
              <a:rPr lang="es-ES" sz="1600" dirty="0" err="1"/>
              <a:t>llarg</a:t>
            </a:r>
            <a:r>
              <a:rPr lang="es-ES" sz="1600" dirty="0"/>
              <a:t> del </a:t>
            </a:r>
            <a:r>
              <a:rPr lang="es-ES" sz="1600" dirty="0" err="1"/>
              <a:t>temps</a:t>
            </a:r>
            <a:r>
              <a:rPr lang="es-ES" sz="1600" dirty="0"/>
              <a:t>, ja que </a:t>
            </a:r>
            <a:r>
              <a:rPr lang="es-ES" sz="1600" dirty="0" err="1"/>
              <a:t>és</a:t>
            </a:r>
            <a:r>
              <a:rPr lang="es-ES" sz="1600" dirty="0"/>
              <a:t> </a:t>
            </a:r>
            <a:r>
              <a:rPr lang="es-ES" sz="1600" dirty="0" err="1"/>
              <a:t>possible</a:t>
            </a:r>
            <a:r>
              <a:rPr lang="es-ES" sz="1600" dirty="0"/>
              <a:t> que la </a:t>
            </a:r>
            <a:r>
              <a:rPr lang="es-ES" sz="1600" dirty="0" err="1"/>
              <a:t>seva</a:t>
            </a:r>
            <a:r>
              <a:rPr lang="es-ES" sz="1600" dirty="0"/>
              <a:t> </a:t>
            </a:r>
            <a:r>
              <a:rPr lang="es-ES" sz="1600" dirty="0" err="1"/>
              <a:t>voluntat</a:t>
            </a:r>
            <a:r>
              <a:rPr lang="es-ES" sz="1600" dirty="0"/>
              <a:t> i les </a:t>
            </a:r>
            <a:r>
              <a:rPr lang="es-ES" sz="1600" dirty="0" err="1"/>
              <a:t>seves</a:t>
            </a:r>
            <a:r>
              <a:rPr lang="es-ES" sz="1600" dirty="0"/>
              <a:t> </a:t>
            </a:r>
            <a:r>
              <a:rPr lang="es-ES" sz="1600" dirty="0" err="1"/>
              <a:t>preferències</a:t>
            </a:r>
            <a:r>
              <a:rPr lang="es-ES" sz="1600" dirty="0"/>
              <a:t> </a:t>
            </a:r>
            <a:r>
              <a:rPr lang="es-ES" sz="1600" dirty="0" err="1"/>
              <a:t>canviïn</a:t>
            </a:r>
            <a:r>
              <a:rPr lang="es-ES" sz="1600" dirty="0"/>
              <a:t>. </a:t>
            </a:r>
          </a:p>
          <a:p>
            <a:pPr algn="just">
              <a:spcAft>
                <a:spcPts val="0"/>
              </a:spcAft>
            </a:pPr>
            <a:r>
              <a:rPr lang="es-ES" sz="1600" dirty="0" err="1"/>
              <a:t>Hem</a:t>
            </a:r>
            <a:r>
              <a:rPr lang="es-ES" sz="1600" dirty="0"/>
              <a:t> de prestar </a:t>
            </a:r>
            <a:r>
              <a:rPr lang="es-ES" sz="1600" dirty="0" err="1"/>
              <a:t>atenció</a:t>
            </a:r>
            <a:r>
              <a:rPr lang="es-ES" sz="1600" dirty="0"/>
              <a:t> a </a:t>
            </a:r>
            <a:r>
              <a:rPr lang="es-ES" sz="1600" dirty="0" err="1"/>
              <a:t>allò</a:t>
            </a:r>
            <a:r>
              <a:rPr lang="es-ES" sz="1600" dirty="0"/>
              <a:t> que </a:t>
            </a:r>
            <a:r>
              <a:rPr lang="es-ES" sz="1600" dirty="0" err="1"/>
              <a:t>pot</a:t>
            </a:r>
            <a:r>
              <a:rPr lang="es-ES" sz="1600" dirty="0"/>
              <a:t> </a:t>
            </a:r>
            <a:r>
              <a:rPr lang="es-ES" sz="1600" dirty="0" err="1"/>
              <a:t>ajudar</a:t>
            </a:r>
            <a:r>
              <a:rPr lang="es-ES" sz="1600" dirty="0"/>
              <a:t> o dificultar que les persones </a:t>
            </a:r>
            <a:r>
              <a:rPr lang="es-ES" sz="1600" dirty="0" err="1"/>
              <a:t>prenguin</a:t>
            </a:r>
            <a:r>
              <a:rPr lang="es-ES" sz="1600" dirty="0"/>
              <a:t> </a:t>
            </a:r>
            <a:r>
              <a:rPr lang="es-ES" sz="1600" dirty="0" err="1"/>
              <a:t>certes</a:t>
            </a:r>
            <a:r>
              <a:rPr lang="es-ES" sz="1600" dirty="0"/>
              <a:t> </a:t>
            </a:r>
            <a:r>
              <a:rPr lang="es-ES" sz="1600" dirty="0" err="1"/>
              <a:t>decisions</a:t>
            </a:r>
            <a:r>
              <a:rPr lang="es-ES" sz="1600" dirty="0"/>
              <a:t>; per </a:t>
            </a:r>
            <a:r>
              <a:rPr lang="es-ES" sz="1600" dirty="0" err="1"/>
              <a:t>exemple</a:t>
            </a:r>
            <a:r>
              <a:rPr lang="es-ES" sz="1600" dirty="0"/>
              <a:t>, </a:t>
            </a:r>
            <a:r>
              <a:rPr lang="es-ES" sz="1600" dirty="0" err="1"/>
              <a:t>l’existència</a:t>
            </a:r>
            <a:r>
              <a:rPr lang="es-ES" sz="1600" dirty="0"/>
              <a:t> de </a:t>
            </a:r>
            <a:r>
              <a:rPr lang="es-ES" sz="1600" dirty="0" err="1"/>
              <a:t>barreres</a:t>
            </a:r>
            <a:r>
              <a:rPr lang="es-ES" sz="1600" dirty="0"/>
              <a:t> en </a:t>
            </a:r>
            <a:r>
              <a:rPr lang="es-ES" sz="1600" dirty="0" err="1"/>
              <a:t>els</a:t>
            </a:r>
            <a:r>
              <a:rPr lang="es-ES" sz="1600" dirty="0"/>
              <a:t> </a:t>
            </a:r>
            <a:r>
              <a:rPr lang="es-ES" sz="1600" dirty="0" err="1"/>
              <a:t>serveis</a:t>
            </a:r>
            <a:r>
              <a:rPr lang="es-ES" sz="1600" dirty="0"/>
              <a:t>, en la </a:t>
            </a:r>
            <a:r>
              <a:rPr lang="es-ES" sz="1600" dirty="0" err="1"/>
              <a:t>seva</a:t>
            </a:r>
            <a:r>
              <a:rPr lang="es-ES" sz="1600" dirty="0"/>
              <a:t> </a:t>
            </a:r>
            <a:r>
              <a:rPr lang="es-ES" sz="1600" dirty="0" err="1"/>
              <a:t>família</a:t>
            </a:r>
            <a:r>
              <a:rPr lang="es-ES" sz="1600" dirty="0"/>
              <a:t> o en la </a:t>
            </a:r>
            <a:r>
              <a:rPr lang="es-ES" sz="1600" dirty="0" err="1"/>
              <a:t>comunitat</a:t>
            </a:r>
            <a:r>
              <a:rPr lang="es-ES" sz="1600" dirty="0"/>
              <a:t>. </a:t>
            </a:r>
          </a:p>
          <a:p>
            <a:pPr algn="just">
              <a:spcAft>
                <a:spcPts val="0"/>
              </a:spcAft>
            </a:pPr>
            <a:r>
              <a:rPr lang="es-ES" sz="1600" dirty="0" err="1"/>
              <a:t>Hem</a:t>
            </a:r>
            <a:r>
              <a:rPr lang="es-ES" sz="1600" dirty="0"/>
              <a:t> de </a:t>
            </a:r>
            <a:r>
              <a:rPr lang="es-ES" sz="1600" dirty="0" err="1"/>
              <a:t>tenir</a:t>
            </a:r>
            <a:r>
              <a:rPr lang="es-ES" sz="1600" dirty="0"/>
              <a:t> </a:t>
            </a:r>
            <a:r>
              <a:rPr lang="es-ES" sz="1600" dirty="0" err="1"/>
              <a:t>present</a:t>
            </a:r>
            <a:r>
              <a:rPr lang="es-ES" sz="1600" dirty="0"/>
              <a:t> que </a:t>
            </a:r>
            <a:r>
              <a:rPr lang="es-ES" sz="1600" dirty="0" err="1"/>
              <a:t>altres</a:t>
            </a:r>
            <a:r>
              <a:rPr lang="es-ES" sz="1600" dirty="0"/>
              <a:t> persones </a:t>
            </a:r>
            <a:r>
              <a:rPr lang="es-ES" sz="1600" dirty="0" err="1"/>
              <a:t>potser</a:t>
            </a:r>
            <a:r>
              <a:rPr lang="es-ES" sz="1600" dirty="0"/>
              <a:t> </a:t>
            </a:r>
            <a:r>
              <a:rPr lang="es-ES" sz="1600" dirty="0" err="1"/>
              <a:t>ens</a:t>
            </a:r>
            <a:r>
              <a:rPr lang="es-ES" sz="1600" dirty="0"/>
              <a:t> </a:t>
            </a:r>
            <a:r>
              <a:rPr lang="es-ES" sz="1600" dirty="0" err="1"/>
              <a:t>voldran</a:t>
            </a:r>
            <a:r>
              <a:rPr lang="es-ES" sz="1600" dirty="0"/>
              <a:t> influenciar. </a:t>
            </a:r>
            <a:r>
              <a:rPr lang="es-ES" sz="1600" dirty="0" err="1"/>
              <a:t>Sempre</a:t>
            </a:r>
            <a:r>
              <a:rPr lang="es-ES" sz="1600" dirty="0"/>
              <a:t> </a:t>
            </a:r>
            <a:r>
              <a:rPr lang="es-ES" sz="1600" dirty="0" err="1"/>
              <a:t>hem</a:t>
            </a:r>
            <a:r>
              <a:rPr lang="es-ES" sz="1600" dirty="0"/>
              <a:t> de recordar que les persones a les </a:t>
            </a:r>
            <a:r>
              <a:rPr lang="es-ES" sz="1600" dirty="0" err="1"/>
              <a:t>quals</a:t>
            </a:r>
            <a:r>
              <a:rPr lang="es-ES" sz="1600" dirty="0"/>
              <a:t> </a:t>
            </a:r>
            <a:r>
              <a:rPr lang="es-ES" sz="1600" dirty="0" err="1"/>
              <a:t>donem</a:t>
            </a:r>
            <a:r>
              <a:rPr lang="es-ES" sz="1600" dirty="0"/>
              <a:t> </a:t>
            </a:r>
            <a:r>
              <a:rPr lang="es-ES" sz="1600" dirty="0" err="1"/>
              <a:t>suport</a:t>
            </a:r>
            <a:r>
              <a:rPr lang="es-ES" sz="1600" dirty="0"/>
              <a:t> </a:t>
            </a:r>
            <a:r>
              <a:rPr lang="es-ES" sz="1600" dirty="0" err="1"/>
              <a:t>són</a:t>
            </a:r>
            <a:r>
              <a:rPr lang="es-ES" sz="1600" dirty="0"/>
              <a:t> les que </a:t>
            </a:r>
            <a:r>
              <a:rPr lang="es-ES" sz="1600" dirty="0" err="1"/>
              <a:t>prenen</a:t>
            </a:r>
            <a:r>
              <a:rPr lang="es-ES" sz="1600" dirty="0"/>
              <a:t> la </a:t>
            </a:r>
            <a:r>
              <a:rPr lang="es-ES" sz="1600" dirty="0" err="1"/>
              <a:t>decisió</a:t>
            </a:r>
            <a:r>
              <a:rPr lang="es-ES" sz="1600" dirty="0"/>
              <a:t>. </a:t>
            </a:r>
          </a:p>
          <a:p>
            <a:pPr algn="just">
              <a:spcAft>
                <a:spcPts val="0"/>
              </a:spcAft>
            </a:pPr>
            <a:r>
              <a:rPr lang="es-ES" sz="1600" dirty="0" err="1"/>
              <a:t>Hem</a:t>
            </a:r>
            <a:r>
              <a:rPr lang="es-ES" sz="1600" dirty="0"/>
              <a:t> de buscar </a:t>
            </a:r>
            <a:r>
              <a:rPr lang="es-ES" sz="1600" dirty="0" err="1"/>
              <a:t>informació</a:t>
            </a:r>
            <a:r>
              <a:rPr lang="es-ES" sz="1600" dirty="0"/>
              <a:t> sobre persones, </a:t>
            </a:r>
            <a:r>
              <a:rPr lang="es-ES" sz="1600" dirty="0" err="1"/>
              <a:t>xarxes</a:t>
            </a:r>
            <a:r>
              <a:rPr lang="es-ES" sz="1600" dirty="0"/>
              <a:t> o </a:t>
            </a:r>
            <a:r>
              <a:rPr lang="es-ES" sz="1600" dirty="0" err="1"/>
              <a:t>serveis</a:t>
            </a:r>
            <a:r>
              <a:rPr lang="es-ES" sz="1600" dirty="0"/>
              <a:t> que </a:t>
            </a:r>
            <a:r>
              <a:rPr lang="es-ES" sz="1600" dirty="0" err="1"/>
              <a:t>puguin</a:t>
            </a:r>
            <a:r>
              <a:rPr lang="es-ES" sz="1600" dirty="0"/>
              <a:t> proporcionar </a:t>
            </a:r>
            <a:r>
              <a:rPr lang="es-ES" sz="1600" dirty="0" err="1"/>
              <a:t>suport</a:t>
            </a:r>
            <a:r>
              <a:rPr lang="es-ES" sz="1600" dirty="0"/>
              <a:t> i </a:t>
            </a:r>
            <a:r>
              <a:rPr lang="es-ES" sz="1600" dirty="0" err="1"/>
              <a:t>assessorament</a:t>
            </a:r>
            <a:r>
              <a:rPr lang="es-ES" sz="1600" dirty="0"/>
              <a:t> </a:t>
            </a:r>
            <a:r>
              <a:rPr lang="es-ES" sz="1600" dirty="0" err="1"/>
              <a:t>addicionals</a:t>
            </a:r>
            <a:r>
              <a:rPr lang="es-ES" sz="1600" dirty="0"/>
              <a:t>. </a:t>
            </a:r>
          </a:p>
          <a:p>
            <a:pPr algn="just">
              <a:spcAft>
                <a:spcPts val="0"/>
              </a:spcAft>
            </a:pPr>
            <a:r>
              <a:rPr lang="es-ES" sz="1600" dirty="0" err="1"/>
              <a:t>Hem</a:t>
            </a:r>
            <a:r>
              <a:rPr lang="es-ES" sz="1600" dirty="0"/>
              <a:t> de buscar </a:t>
            </a:r>
            <a:r>
              <a:rPr lang="es-ES" sz="1600" dirty="0" err="1"/>
              <a:t>suport</a:t>
            </a:r>
            <a:r>
              <a:rPr lang="es-ES" sz="1600" dirty="0"/>
              <a:t> </a:t>
            </a:r>
            <a:r>
              <a:rPr lang="es-ES" sz="1600" dirty="0" err="1"/>
              <a:t>pel</a:t>
            </a:r>
            <a:r>
              <a:rPr lang="es-ES" sz="1600" dirty="0"/>
              <a:t> </a:t>
            </a:r>
            <a:r>
              <a:rPr lang="es-ES" sz="1600" dirty="0" err="1"/>
              <a:t>nostre</a:t>
            </a:r>
            <a:r>
              <a:rPr lang="es-ES" sz="1600" dirty="0"/>
              <a:t> </a:t>
            </a:r>
            <a:r>
              <a:rPr lang="es-ES" sz="1600" dirty="0" err="1"/>
              <a:t>compte</a:t>
            </a:r>
            <a:r>
              <a:rPr lang="es-ES" sz="1600" dirty="0"/>
              <a:t> i identificar les persones o </a:t>
            </a:r>
            <a:r>
              <a:rPr lang="es-ES" sz="1600" dirty="0" err="1"/>
              <a:t>els</a:t>
            </a:r>
            <a:r>
              <a:rPr lang="es-ES" sz="1600" dirty="0"/>
              <a:t> </a:t>
            </a:r>
            <a:r>
              <a:rPr lang="es-ES" sz="1600" dirty="0" err="1"/>
              <a:t>serveis</a:t>
            </a:r>
            <a:r>
              <a:rPr lang="es-ES" sz="1600" dirty="0"/>
              <a:t> que </a:t>
            </a:r>
            <a:r>
              <a:rPr lang="es-ES" sz="1600" dirty="0" err="1"/>
              <a:t>ens</a:t>
            </a:r>
            <a:r>
              <a:rPr lang="es-ES" sz="1600" dirty="0"/>
              <a:t> poden </a:t>
            </a:r>
            <a:r>
              <a:rPr lang="es-ES" sz="1600" dirty="0" err="1"/>
              <a:t>ajudar</a:t>
            </a:r>
            <a:r>
              <a:rPr lang="es-ES" sz="1600" dirty="0"/>
              <a:t> en la </a:t>
            </a:r>
            <a:r>
              <a:rPr lang="es-ES" sz="1600" dirty="0" err="1"/>
              <a:t>nostra</a:t>
            </a:r>
            <a:r>
              <a:rPr lang="es-ES" sz="1600" dirty="0"/>
              <a:t> </a:t>
            </a:r>
            <a:r>
              <a:rPr lang="es-ES" sz="1600" dirty="0" err="1"/>
              <a:t>funció</a:t>
            </a:r>
            <a:r>
              <a:rPr lang="es-ES" sz="1600" dirty="0"/>
              <a:t> </a:t>
            </a:r>
            <a:r>
              <a:rPr lang="es-ES" sz="1600" dirty="0" err="1"/>
              <a:t>com</a:t>
            </a:r>
            <a:r>
              <a:rPr lang="es-ES" sz="1600" dirty="0"/>
              <a:t> a persones de </a:t>
            </a:r>
            <a:r>
              <a:rPr lang="es-ES" sz="1600" dirty="0" err="1"/>
              <a:t>suport</a:t>
            </a:r>
            <a:r>
              <a:rPr lang="es-ES" sz="1600" dirty="0"/>
              <a:t>. </a:t>
            </a:r>
          </a:p>
          <a:p>
            <a:pPr algn="just">
              <a:spcAft>
                <a:spcPts val="0"/>
              </a:spcAft>
            </a:pPr>
            <a:r>
              <a:rPr lang="es-ES" sz="1600" dirty="0" err="1"/>
              <a:t>Hem</a:t>
            </a:r>
            <a:r>
              <a:rPr lang="es-ES" sz="1600" dirty="0"/>
              <a:t> </a:t>
            </a:r>
            <a:r>
              <a:rPr lang="es-ES" sz="1600" dirty="0" err="1"/>
              <a:t>d’aprendre</a:t>
            </a:r>
            <a:r>
              <a:rPr lang="es-ES" sz="1600" dirty="0"/>
              <a:t> a afrontar la </a:t>
            </a:r>
            <a:r>
              <a:rPr lang="es-ES" sz="1600" dirty="0" err="1"/>
              <a:t>frustració</a:t>
            </a:r>
            <a:r>
              <a:rPr lang="es-ES" sz="1600" dirty="0"/>
              <a:t>. A </a:t>
            </a:r>
            <a:r>
              <a:rPr lang="es-ES" sz="1600" dirty="0" err="1"/>
              <a:t>vegades</a:t>
            </a:r>
            <a:r>
              <a:rPr lang="es-ES" sz="1600" dirty="0"/>
              <a:t> </a:t>
            </a:r>
            <a:r>
              <a:rPr lang="es-ES" sz="1600" dirty="0" err="1"/>
              <a:t>pot</a:t>
            </a:r>
            <a:r>
              <a:rPr lang="es-ES" sz="1600" dirty="0"/>
              <a:t> ser </a:t>
            </a:r>
            <a:r>
              <a:rPr lang="es-ES" sz="1600" dirty="0" err="1"/>
              <a:t>frustrant</a:t>
            </a:r>
            <a:r>
              <a:rPr lang="es-ES" sz="1600" dirty="0"/>
              <a:t>, i </a:t>
            </a:r>
            <a:r>
              <a:rPr lang="es-ES" sz="1600" dirty="0" err="1"/>
              <a:t>fins</a:t>
            </a:r>
            <a:r>
              <a:rPr lang="es-ES" sz="1600" dirty="0"/>
              <a:t> i </a:t>
            </a:r>
            <a:r>
              <a:rPr lang="es-ES" sz="1600" dirty="0" err="1"/>
              <a:t>tot</a:t>
            </a:r>
            <a:r>
              <a:rPr lang="es-ES" sz="1600" dirty="0"/>
              <a:t> </a:t>
            </a:r>
            <a:r>
              <a:rPr lang="es-ES" sz="1600" dirty="0" err="1"/>
              <a:t>dolorós</a:t>
            </a:r>
            <a:r>
              <a:rPr lang="es-ES" sz="1600" dirty="0"/>
              <a:t>, respectar les </a:t>
            </a:r>
            <a:r>
              <a:rPr lang="es-ES" sz="1600" dirty="0" err="1"/>
              <a:t>decisions</a:t>
            </a:r>
            <a:r>
              <a:rPr lang="es-ES" sz="1600" dirty="0"/>
              <a:t> de les persones que </a:t>
            </a:r>
            <a:r>
              <a:rPr lang="es-ES" sz="1600" dirty="0" err="1"/>
              <a:t>ens</a:t>
            </a:r>
            <a:r>
              <a:rPr lang="es-ES" sz="1600" dirty="0"/>
              <a:t> importen </a:t>
            </a:r>
            <a:r>
              <a:rPr lang="es-ES" sz="1600" dirty="0" err="1"/>
              <a:t>quan</a:t>
            </a:r>
            <a:r>
              <a:rPr lang="es-ES" sz="1600" dirty="0"/>
              <a:t> </a:t>
            </a:r>
            <a:r>
              <a:rPr lang="es-ES" sz="1600" dirty="0" err="1"/>
              <a:t>pensem</a:t>
            </a:r>
            <a:r>
              <a:rPr lang="es-ES" sz="1600" dirty="0"/>
              <a:t> que </a:t>
            </a:r>
            <a:r>
              <a:rPr lang="es-ES" sz="1600" dirty="0" err="1"/>
              <a:t>estan</a:t>
            </a:r>
            <a:r>
              <a:rPr lang="es-ES" sz="1600" dirty="0"/>
              <a:t> </a:t>
            </a:r>
            <a:r>
              <a:rPr lang="es-ES" sz="1600" dirty="0" err="1"/>
              <a:t>equivocades</a:t>
            </a:r>
            <a:r>
              <a:rPr lang="es-ES" sz="1600" dirty="0"/>
              <a:t> o que en poden </a:t>
            </a:r>
            <a:r>
              <a:rPr lang="es-ES" sz="1600" dirty="0" err="1"/>
              <a:t>sortir</a:t>
            </a:r>
            <a:r>
              <a:rPr lang="es-ES" sz="1600" dirty="0"/>
              <a:t> </a:t>
            </a:r>
            <a:r>
              <a:rPr lang="es-ES" sz="1600" dirty="0" err="1"/>
              <a:t>perjudicades</a:t>
            </a:r>
            <a:r>
              <a:rPr lang="es-ES" sz="1600" dirty="0"/>
              <a:t>. </a:t>
            </a:r>
            <a:r>
              <a:rPr lang="es-ES" sz="1600" dirty="0" err="1"/>
              <a:t>És</a:t>
            </a:r>
            <a:r>
              <a:rPr lang="es-ES" sz="1600" dirty="0"/>
              <a:t> </a:t>
            </a:r>
            <a:r>
              <a:rPr lang="es-ES" sz="1600" dirty="0" err="1"/>
              <a:t>important</a:t>
            </a:r>
            <a:r>
              <a:rPr lang="es-ES" sz="1600" dirty="0"/>
              <a:t> que </a:t>
            </a:r>
            <a:r>
              <a:rPr lang="es-ES" sz="1600" dirty="0" err="1"/>
              <a:t>aprenguem</a:t>
            </a:r>
            <a:r>
              <a:rPr lang="es-ES" sz="1600" dirty="0"/>
              <a:t> </a:t>
            </a:r>
            <a:r>
              <a:rPr lang="es-ES" sz="1600" dirty="0" err="1"/>
              <a:t>estratègies</a:t>
            </a:r>
            <a:r>
              <a:rPr lang="es-ES" sz="1600" dirty="0"/>
              <a:t> per superar </a:t>
            </a:r>
            <a:r>
              <a:rPr lang="es-ES" sz="1600" dirty="0" err="1"/>
              <a:t>aquesta</a:t>
            </a:r>
            <a:r>
              <a:rPr lang="es-ES" sz="1600" dirty="0"/>
              <a:t> mena de </a:t>
            </a:r>
            <a:r>
              <a:rPr lang="es-ES" sz="1600" dirty="0" err="1"/>
              <a:t>frustració</a:t>
            </a:r>
            <a:r>
              <a:rPr lang="es-ES" sz="1600" dirty="0"/>
              <a:t>.</a:t>
            </a:r>
          </a:p>
          <a:p>
            <a:pPr marL="0" indent="0" algn="just">
              <a:spcAft>
                <a:spcPts val="0"/>
              </a:spcAft>
              <a:buNone/>
            </a:pPr>
            <a:endParaRPr lang="es-ES" sz="1600" dirty="0"/>
          </a:p>
        </p:txBody>
      </p:sp>
      <p:sp>
        <p:nvSpPr>
          <p:cNvPr id="2" name="Title 1">
            <a:extLst>
              <a:ext uri="{FF2B5EF4-FFF2-40B4-BE49-F238E27FC236}">
                <a16:creationId xmlns:a16="http://schemas.microsoft.com/office/drawing/2014/main" id="{92FF4AC2-0AFA-463B-A886-56D4750525E4}"/>
              </a:ext>
            </a:extLst>
          </p:cNvPr>
          <p:cNvSpPr>
            <a:spLocks noGrp="1"/>
          </p:cNvSpPr>
          <p:nvPr>
            <p:ph type="title"/>
          </p:nvPr>
        </p:nvSpPr>
        <p:spPr>
          <a:xfrm>
            <a:off x="443914" y="266926"/>
            <a:ext cx="9792000" cy="432000"/>
          </a:xfrm>
        </p:spPr>
        <p:txBody>
          <a:bodyPr/>
          <a:lstStyle/>
          <a:p>
            <a:r>
              <a:rPr lang="es-ES" sz="2800" dirty="0" err="1"/>
              <a:t>Presentació</a:t>
            </a:r>
            <a:r>
              <a:rPr lang="es-ES" sz="2800" dirty="0"/>
              <a:t>: </a:t>
            </a:r>
            <a:r>
              <a:rPr lang="es-ES" sz="2800" dirty="0" err="1"/>
              <a:t>Consells</a:t>
            </a:r>
            <a:r>
              <a:rPr lang="es-ES" sz="2800" dirty="0"/>
              <a:t> per a les persones de </a:t>
            </a:r>
            <a:r>
              <a:rPr lang="es-ES" sz="2800" dirty="0" err="1"/>
              <a:t>suport</a:t>
            </a:r>
            <a:r>
              <a:rPr lang="es-ES" sz="2800" dirty="0"/>
              <a:t> </a:t>
            </a:r>
            <a:endParaRPr lang="x-none" sz="2800" dirty="0"/>
          </a:p>
        </p:txBody>
      </p:sp>
    </p:spTree>
    <p:extLst>
      <p:ext uri="{BB962C8B-B14F-4D97-AF65-F5344CB8AC3E}">
        <p14:creationId xmlns:p14="http://schemas.microsoft.com/office/powerpoint/2010/main" val="429168205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5A7EB0-DCD8-4E06-A155-A8C59982CD59}"/>
              </a:ext>
            </a:extLst>
          </p:cNvPr>
          <p:cNvSpPr>
            <a:spLocks noGrp="1"/>
          </p:cNvSpPr>
          <p:nvPr>
            <p:ph sz="quarter" idx="14"/>
          </p:nvPr>
        </p:nvSpPr>
        <p:spPr>
          <a:xfrm>
            <a:off x="507195" y="1752600"/>
            <a:ext cx="11174412" cy="4258588"/>
          </a:xfrm>
        </p:spPr>
        <p:txBody>
          <a:bodyPr/>
          <a:lstStyle/>
          <a:p>
            <a:endParaRPr lang="en-US" dirty="0"/>
          </a:p>
          <a:p>
            <a:pPr marL="0" indent="0" algn="ctr">
              <a:buNone/>
            </a:pPr>
            <a:r>
              <a:rPr lang="es-ES" sz="2500" b="1" i="1" dirty="0" err="1"/>
              <a:t>Què</a:t>
            </a:r>
            <a:r>
              <a:rPr lang="es-ES" sz="2500" b="1" i="1" dirty="0"/>
              <a:t> es </a:t>
            </a:r>
            <a:r>
              <a:rPr lang="es-ES" sz="2500" b="1" i="1" dirty="0" err="1"/>
              <a:t>podria</a:t>
            </a:r>
            <a:r>
              <a:rPr lang="es-ES" sz="2500" b="1" i="1" dirty="0"/>
              <a:t> </a:t>
            </a:r>
            <a:r>
              <a:rPr lang="es-ES" sz="2500" b="1" i="1" dirty="0" err="1"/>
              <a:t>fer</a:t>
            </a:r>
            <a:r>
              <a:rPr lang="es-ES" sz="2500" b="1" i="1" dirty="0"/>
              <a:t> per facilitar el </a:t>
            </a:r>
            <a:r>
              <a:rPr lang="es-ES" sz="2500" b="1" i="1" dirty="0" err="1"/>
              <a:t>suport</a:t>
            </a:r>
            <a:r>
              <a:rPr lang="es-ES" sz="2500" b="1" i="1" dirty="0"/>
              <a:t> a la presa de </a:t>
            </a:r>
            <a:r>
              <a:rPr lang="es-ES" sz="2500" b="1" i="1" dirty="0" err="1"/>
              <a:t>decisions</a:t>
            </a:r>
            <a:r>
              <a:rPr lang="es-ES" sz="2500" b="1" i="1" dirty="0"/>
              <a:t> en un </a:t>
            </a:r>
            <a:r>
              <a:rPr lang="es-ES" sz="2500" b="1" i="1" dirty="0" err="1"/>
              <a:t>servei</a:t>
            </a:r>
            <a:r>
              <a:rPr lang="es-ES" sz="2500" b="1" i="1" dirty="0"/>
              <a:t> social o de </a:t>
            </a:r>
            <a:r>
              <a:rPr lang="es-ES" sz="2500" b="1" i="1" dirty="0" err="1"/>
              <a:t>salut</a:t>
            </a:r>
            <a:r>
              <a:rPr lang="es-ES" sz="2500" b="1" i="1" dirty="0"/>
              <a:t> mental? </a:t>
            </a:r>
            <a:endParaRPr lang="x-none" dirty="0"/>
          </a:p>
        </p:txBody>
      </p:sp>
      <p:sp>
        <p:nvSpPr>
          <p:cNvPr id="2" name="Title 1">
            <a:extLst>
              <a:ext uri="{FF2B5EF4-FFF2-40B4-BE49-F238E27FC236}">
                <a16:creationId xmlns:a16="http://schemas.microsoft.com/office/drawing/2014/main" id="{7AFA5765-3F2C-4034-BA91-DDA25262A8E2}"/>
              </a:ext>
            </a:extLst>
          </p:cNvPr>
          <p:cNvSpPr>
            <a:spLocks noGrp="1"/>
          </p:cNvSpPr>
          <p:nvPr>
            <p:ph type="title"/>
          </p:nvPr>
        </p:nvSpPr>
        <p:spPr>
          <a:xfrm>
            <a:off x="422142" y="506412"/>
            <a:ext cx="11312658" cy="369888"/>
          </a:xfrm>
        </p:spPr>
        <p:txBody>
          <a:bodyPr>
            <a:noAutofit/>
          </a:bodyPr>
          <a:lstStyle/>
          <a:p>
            <a:r>
              <a:rPr lang="es-ES" sz="2500" dirty="0" err="1"/>
              <a:t>Exercici</a:t>
            </a:r>
            <a:r>
              <a:rPr lang="es-ES" sz="2500" dirty="0"/>
              <a:t> 5.2: </a:t>
            </a:r>
            <a:r>
              <a:rPr lang="es-ES" sz="2500" dirty="0" err="1"/>
              <a:t>Acció</a:t>
            </a:r>
            <a:r>
              <a:rPr lang="es-ES" sz="2500" dirty="0"/>
              <a:t> per </a:t>
            </a:r>
            <a:r>
              <a:rPr lang="es-ES" sz="2500" dirty="0" err="1"/>
              <a:t>promoure</a:t>
            </a:r>
            <a:r>
              <a:rPr lang="es-ES" sz="2500" dirty="0"/>
              <a:t> el </a:t>
            </a:r>
            <a:r>
              <a:rPr lang="es-ES" sz="2500" dirty="0" err="1"/>
              <a:t>dret</a:t>
            </a:r>
            <a:r>
              <a:rPr lang="es-ES" sz="2500" dirty="0"/>
              <a:t> a la </a:t>
            </a:r>
            <a:r>
              <a:rPr lang="es-ES" sz="2500" dirty="0" err="1"/>
              <a:t>capacitat</a:t>
            </a:r>
            <a:r>
              <a:rPr lang="es-ES" sz="2500" dirty="0"/>
              <a:t> jurídica i al </a:t>
            </a:r>
            <a:r>
              <a:rPr lang="es-ES" sz="2500" dirty="0" err="1"/>
              <a:t>suport</a:t>
            </a:r>
            <a:r>
              <a:rPr lang="es-ES" sz="2500" dirty="0"/>
              <a:t> a la presa de </a:t>
            </a:r>
            <a:r>
              <a:rPr lang="es-ES" sz="2500" dirty="0" err="1"/>
              <a:t>decisions</a:t>
            </a:r>
            <a:r>
              <a:rPr lang="es-ES" sz="2500" dirty="0"/>
              <a:t> en </a:t>
            </a:r>
            <a:r>
              <a:rPr lang="es-ES" sz="2500" dirty="0" err="1"/>
              <a:t>els</a:t>
            </a:r>
            <a:r>
              <a:rPr lang="es-ES" sz="2500" dirty="0"/>
              <a:t> </a:t>
            </a:r>
            <a:r>
              <a:rPr lang="es-ES" sz="2500" dirty="0" err="1"/>
              <a:t>serveis</a:t>
            </a:r>
            <a:r>
              <a:rPr lang="es-ES" sz="2500" dirty="0"/>
              <a:t> </a:t>
            </a:r>
            <a:r>
              <a:rPr lang="es-ES" sz="2500" dirty="0" err="1"/>
              <a:t>socials</a:t>
            </a:r>
            <a:r>
              <a:rPr lang="es-ES" sz="2500" dirty="0"/>
              <a:t> i de </a:t>
            </a:r>
            <a:r>
              <a:rPr lang="es-ES" sz="2500" dirty="0" err="1"/>
              <a:t>salut</a:t>
            </a:r>
            <a:r>
              <a:rPr lang="es-ES" sz="2500" dirty="0"/>
              <a:t> mental </a:t>
            </a:r>
            <a:r>
              <a:rPr lang="en-GB" sz="2500" dirty="0"/>
              <a:t>– 1</a:t>
            </a:r>
            <a:endParaRPr lang="x-none" sz="2500" dirty="0"/>
          </a:p>
        </p:txBody>
      </p:sp>
    </p:spTree>
    <p:extLst>
      <p:ext uri="{BB962C8B-B14F-4D97-AF65-F5344CB8AC3E}">
        <p14:creationId xmlns:p14="http://schemas.microsoft.com/office/powerpoint/2010/main" val="27832320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EF1DE-0BCC-467B-BF3A-084DE8256A7E}"/>
              </a:ext>
            </a:extLst>
          </p:cNvPr>
          <p:cNvSpPr>
            <a:spLocks noGrp="1"/>
          </p:cNvSpPr>
          <p:nvPr>
            <p:ph sz="quarter" idx="14"/>
          </p:nvPr>
        </p:nvSpPr>
        <p:spPr>
          <a:xfrm>
            <a:off x="571499" y="1428750"/>
            <a:ext cx="11110107" cy="4582438"/>
          </a:xfrm>
        </p:spPr>
        <p:txBody>
          <a:bodyPr>
            <a:noAutofit/>
          </a:bodyPr>
          <a:lstStyle/>
          <a:p>
            <a:pPr lvl="0" algn="just" fontAlgn="base"/>
            <a:r>
              <a:rPr lang="es-ES" sz="1750" dirty="0" err="1"/>
              <a:t>Desenvolupar</a:t>
            </a:r>
            <a:r>
              <a:rPr lang="es-ES" sz="1750" dirty="0"/>
              <a:t> i adoptar </a:t>
            </a:r>
            <a:r>
              <a:rPr lang="es-ES" sz="1750" dirty="0" err="1"/>
              <a:t>polítiques</a:t>
            </a:r>
            <a:r>
              <a:rPr lang="es-ES" sz="1750" dirty="0"/>
              <a:t> a escala del </a:t>
            </a:r>
            <a:r>
              <a:rPr lang="es-ES" sz="1750" dirty="0" err="1"/>
              <a:t>servei</a:t>
            </a:r>
            <a:r>
              <a:rPr lang="es-ES" sz="1750" dirty="0"/>
              <a:t> que </a:t>
            </a:r>
            <a:r>
              <a:rPr lang="es-ES" sz="1750" dirty="0" err="1"/>
              <a:t>fomentin</a:t>
            </a:r>
            <a:r>
              <a:rPr lang="es-ES" sz="1750" dirty="0"/>
              <a:t> el </a:t>
            </a:r>
            <a:r>
              <a:rPr lang="es-ES" sz="1750" dirty="0" err="1"/>
              <a:t>dret</a:t>
            </a:r>
            <a:r>
              <a:rPr lang="es-ES" sz="1750" dirty="0"/>
              <a:t> a la </a:t>
            </a:r>
            <a:r>
              <a:rPr lang="es-ES" sz="1750" dirty="0" err="1"/>
              <a:t>capacitat</a:t>
            </a:r>
            <a:r>
              <a:rPr lang="es-ES" sz="1750" dirty="0"/>
              <a:t> jurídica i el </a:t>
            </a:r>
            <a:r>
              <a:rPr lang="es-ES" sz="1750" dirty="0" err="1"/>
              <a:t>suport</a:t>
            </a:r>
            <a:r>
              <a:rPr lang="es-ES" sz="1750" dirty="0"/>
              <a:t> a la presa de </a:t>
            </a:r>
            <a:r>
              <a:rPr lang="es-ES" sz="1750" dirty="0" err="1"/>
              <a:t>decisions</a:t>
            </a:r>
            <a:r>
              <a:rPr lang="es-ES" sz="1750" dirty="0"/>
              <a:t>. </a:t>
            </a:r>
          </a:p>
          <a:p>
            <a:pPr lvl="0" algn="just" fontAlgn="base"/>
            <a:r>
              <a:rPr lang="es-ES" sz="1750" dirty="0"/>
              <a:t>Facilitar al personal del </a:t>
            </a:r>
            <a:r>
              <a:rPr lang="es-ES" sz="1750" dirty="0" err="1"/>
              <a:t>servei</a:t>
            </a:r>
            <a:r>
              <a:rPr lang="es-ES" sz="1750" dirty="0"/>
              <a:t> </a:t>
            </a:r>
            <a:r>
              <a:rPr lang="es-ES" sz="1750" dirty="0" err="1"/>
              <a:t>informació</a:t>
            </a:r>
            <a:r>
              <a:rPr lang="es-ES" sz="1750" dirty="0"/>
              <a:t> sobre el </a:t>
            </a:r>
            <a:r>
              <a:rPr lang="es-ES" sz="1750" dirty="0" err="1"/>
              <a:t>dret</a:t>
            </a:r>
            <a:r>
              <a:rPr lang="es-ES" sz="1750" dirty="0"/>
              <a:t> a la </a:t>
            </a:r>
            <a:r>
              <a:rPr lang="es-ES" sz="1750" dirty="0" err="1"/>
              <a:t>capacitat</a:t>
            </a:r>
            <a:r>
              <a:rPr lang="es-ES" sz="1750" dirty="0"/>
              <a:t> jurídica i el </a:t>
            </a:r>
            <a:r>
              <a:rPr lang="es-ES" sz="1750" dirty="0" err="1"/>
              <a:t>suport</a:t>
            </a:r>
            <a:r>
              <a:rPr lang="es-ES" sz="1750" dirty="0"/>
              <a:t> a la presa de </a:t>
            </a:r>
            <a:r>
              <a:rPr lang="es-ES" sz="1750" dirty="0" err="1"/>
              <a:t>decisions</a:t>
            </a:r>
            <a:r>
              <a:rPr lang="es-ES" sz="1750" dirty="0"/>
              <a:t>. </a:t>
            </a:r>
          </a:p>
          <a:p>
            <a:pPr lvl="0" algn="just" fontAlgn="base"/>
            <a:r>
              <a:rPr lang="es-ES" sz="1750" dirty="0"/>
              <a:t>Fomentar entre el personal del </a:t>
            </a:r>
            <a:r>
              <a:rPr lang="es-ES" sz="1750" dirty="0" err="1"/>
              <a:t>servei</a:t>
            </a:r>
            <a:r>
              <a:rPr lang="es-ES" sz="1750" dirty="0"/>
              <a:t> el </a:t>
            </a:r>
            <a:r>
              <a:rPr lang="es-ES" sz="1750" dirty="0" err="1"/>
              <a:t>desenvolupament</a:t>
            </a:r>
            <a:r>
              <a:rPr lang="es-ES" sz="1750" dirty="0"/>
              <a:t> de les </a:t>
            </a:r>
            <a:r>
              <a:rPr lang="es-ES" sz="1750" dirty="0" err="1"/>
              <a:t>seves</a:t>
            </a:r>
            <a:r>
              <a:rPr lang="es-ES" sz="1750" dirty="0"/>
              <a:t> </a:t>
            </a:r>
            <a:r>
              <a:rPr lang="es-ES" sz="1750" dirty="0" err="1"/>
              <a:t>habilitats</a:t>
            </a:r>
            <a:r>
              <a:rPr lang="es-ES" sz="1750" dirty="0"/>
              <a:t> </a:t>
            </a:r>
            <a:r>
              <a:rPr lang="es-ES" sz="1750" dirty="0" err="1"/>
              <a:t>comunicatives</a:t>
            </a:r>
            <a:r>
              <a:rPr lang="es-ES" sz="1750" dirty="0"/>
              <a:t>. </a:t>
            </a:r>
          </a:p>
          <a:p>
            <a:pPr lvl="0" algn="just" fontAlgn="base"/>
            <a:r>
              <a:rPr lang="es-ES" sz="1750" dirty="0"/>
              <a:t>Preguntar </a:t>
            </a:r>
            <a:r>
              <a:rPr lang="es-ES" sz="1750" dirty="0" err="1"/>
              <a:t>sistemàticament</a:t>
            </a:r>
            <a:r>
              <a:rPr lang="es-ES" sz="1750" dirty="0"/>
              <a:t> la </a:t>
            </a:r>
            <a:r>
              <a:rPr lang="es-ES" sz="1750" dirty="0" err="1"/>
              <a:t>voluntat</a:t>
            </a:r>
            <a:r>
              <a:rPr lang="es-ES" sz="1750" dirty="0"/>
              <a:t> i les </a:t>
            </a:r>
            <a:r>
              <a:rPr lang="es-ES" sz="1750" dirty="0" err="1"/>
              <a:t>preferències</a:t>
            </a:r>
            <a:r>
              <a:rPr lang="es-ES" sz="1750" dirty="0"/>
              <a:t> </a:t>
            </a:r>
            <a:r>
              <a:rPr lang="es-ES" sz="1750" dirty="0" err="1"/>
              <a:t>dels</a:t>
            </a:r>
            <a:r>
              <a:rPr lang="es-ES" sz="1750" dirty="0"/>
              <a:t> </a:t>
            </a:r>
            <a:r>
              <a:rPr lang="es-ES" sz="1750" dirty="0" err="1"/>
              <a:t>usuaris</a:t>
            </a:r>
            <a:r>
              <a:rPr lang="es-ES" sz="1750" dirty="0"/>
              <a:t> del </a:t>
            </a:r>
            <a:r>
              <a:rPr lang="es-ES" sz="1750" dirty="0" err="1"/>
              <a:t>servei</a:t>
            </a:r>
            <a:r>
              <a:rPr lang="es-ES" sz="1750" dirty="0"/>
              <a:t> i respectar-les. </a:t>
            </a:r>
          </a:p>
          <a:p>
            <a:pPr lvl="0" algn="just" fontAlgn="base"/>
            <a:r>
              <a:rPr lang="es-ES" sz="1750" dirty="0"/>
              <a:t>Impulsar </a:t>
            </a:r>
            <a:r>
              <a:rPr lang="es-ES" sz="1750" dirty="0" err="1"/>
              <a:t>sessions</a:t>
            </a:r>
            <a:r>
              <a:rPr lang="es-ES" sz="1750" dirty="0"/>
              <a:t> de </a:t>
            </a:r>
            <a:r>
              <a:rPr lang="es-ES" sz="1750" dirty="0" err="1"/>
              <a:t>formació</a:t>
            </a:r>
            <a:r>
              <a:rPr lang="es-ES" sz="1750" dirty="0"/>
              <a:t> i </a:t>
            </a:r>
            <a:r>
              <a:rPr lang="es-ES" sz="1750" dirty="0" err="1"/>
              <a:t>debats</a:t>
            </a:r>
            <a:r>
              <a:rPr lang="es-ES" sz="1750" dirty="0"/>
              <a:t> sobre el </a:t>
            </a:r>
            <a:r>
              <a:rPr lang="es-ES" sz="1750" dirty="0" err="1"/>
              <a:t>suport</a:t>
            </a:r>
            <a:r>
              <a:rPr lang="es-ES" sz="1750" dirty="0"/>
              <a:t> a la presa de </a:t>
            </a:r>
            <a:r>
              <a:rPr lang="es-ES" sz="1750" dirty="0" err="1"/>
              <a:t>decisions</a:t>
            </a:r>
            <a:r>
              <a:rPr lang="es-ES" sz="1750" dirty="0"/>
              <a:t>. </a:t>
            </a:r>
          </a:p>
          <a:p>
            <a:pPr lvl="0" algn="just" fontAlgn="base"/>
            <a:r>
              <a:rPr lang="es-ES" sz="1750" dirty="0"/>
              <a:t>Designar </a:t>
            </a:r>
            <a:r>
              <a:rPr lang="es-ES" sz="1750" dirty="0" err="1"/>
              <a:t>defensors</a:t>
            </a:r>
            <a:r>
              <a:rPr lang="es-ES" sz="1750" dirty="0"/>
              <a:t>/</a:t>
            </a:r>
            <a:r>
              <a:rPr lang="es-ES" sz="1750" dirty="0" err="1"/>
              <a:t>mentors</a:t>
            </a:r>
            <a:r>
              <a:rPr lang="es-ES" sz="1750" dirty="0"/>
              <a:t> en </a:t>
            </a:r>
            <a:r>
              <a:rPr lang="es-ES" sz="1750" dirty="0" err="1"/>
              <a:t>matèria</a:t>
            </a:r>
            <a:r>
              <a:rPr lang="es-ES" sz="1750" dirty="0"/>
              <a:t> </a:t>
            </a:r>
            <a:r>
              <a:rPr lang="es-ES" sz="1750" dirty="0" err="1"/>
              <a:t>d’informació</a:t>
            </a:r>
            <a:r>
              <a:rPr lang="es-ES" sz="1750" dirty="0"/>
              <a:t> per fomentar </a:t>
            </a:r>
            <a:r>
              <a:rPr lang="es-ES" sz="1750" dirty="0" err="1"/>
              <a:t>l’ús</a:t>
            </a:r>
            <a:r>
              <a:rPr lang="es-ES" sz="1750" dirty="0"/>
              <a:t> del </a:t>
            </a:r>
            <a:r>
              <a:rPr lang="es-ES" sz="1750" dirty="0" err="1"/>
              <a:t>suport</a:t>
            </a:r>
            <a:r>
              <a:rPr lang="es-ES" sz="1750" dirty="0"/>
              <a:t> a la presa de </a:t>
            </a:r>
            <a:r>
              <a:rPr lang="es-ES" sz="1750" dirty="0" err="1"/>
              <a:t>decisions</a:t>
            </a:r>
            <a:r>
              <a:rPr lang="es-ES" sz="1750" dirty="0"/>
              <a:t>. </a:t>
            </a:r>
          </a:p>
          <a:p>
            <a:pPr lvl="0" algn="just" fontAlgn="base"/>
            <a:r>
              <a:rPr lang="es-ES" sz="1750" dirty="0" err="1"/>
              <a:t>Assegurar</a:t>
            </a:r>
            <a:r>
              <a:rPr lang="es-ES" sz="1750" dirty="0"/>
              <a:t>-se que </a:t>
            </a:r>
            <a:r>
              <a:rPr lang="es-ES" sz="1750" dirty="0" err="1"/>
              <a:t>els</a:t>
            </a:r>
            <a:r>
              <a:rPr lang="es-ES" sz="1750" dirty="0"/>
              <a:t> </a:t>
            </a:r>
            <a:r>
              <a:rPr lang="es-ES" sz="1750" dirty="0" err="1"/>
              <a:t>usuaris</a:t>
            </a:r>
            <a:r>
              <a:rPr lang="es-ES" sz="1750" dirty="0"/>
              <a:t> del </a:t>
            </a:r>
            <a:r>
              <a:rPr lang="es-ES" sz="1750" dirty="0" err="1"/>
              <a:t>servei</a:t>
            </a:r>
            <a:r>
              <a:rPr lang="es-ES" sz="1750" dirty="0"/>
              <a:t> </a:t>
            </a:r>
            <a:r>
              <a:rPr lang="es-ES" sz="1750" dirty="0" err="1"/>
              <a:t>tenen</a:t>
            </a:r>
            <a:r>
              <a:rPr lang="es-ES" sz="1750" dirty="0"/>
              <a:t> </a:t>
            </a:r>
            <a:r>
              <a:rPr lang="es-ES" sz="1750" dirty="0" err="1"/>
              <a:t>accés</a:t>
            </a:r>
            <a:r>
              <a:rPr lang="es-ES" sz="1750" dirty="0"/>
              <a:t> a </a:t>
            </a:r>
            <a:r>
              <a:rPr lang="es-ES" sz="1750" dirty="0" err="1"/>
              <a:t>informació</a:t>
            </a:r>
            <a:r>
              <a:rPr lang="es-ES" sz="1750" dirty="0"/>
              <a:t> </a:t>
            </a:r>
            <a:r>
              <a:rPr lang="es-ES" sz="1750" dirty="0" err="1"/>
              <a:t>rellevant</a:t>
            </a:r>
            <a:r>
              <a:rPr lang="es-ES" sz="1750" dirty="0"/>
              <a:t> sobre </a:t>
            </a:r>
            <a:r>
              <a:rPr lang="es-ES" sz="1750" dirty="0" err="1"/>
              <a:t>com</a:t>
            </a:r>
            <a:r>
              <a:rPr lang="es-ES" sz="1750" dirty="0"/>
              <a:t> </a:t>
            </a:r>
            <a:r>
              <a:rPr lang="es-ES" sz="1750" dirty="0" err="1"/>
              <a:t>prendre</a:t>
            </a:r>
            <a:r>
              <a:rPr lang="es-ES" sz="1750" dirty="0"/>
              <a:t> </a:t>
            </a:r>
            <a:r>
              <a:rPr lang="es-ES" sz="1750" dirty="0" err="1"/>
              <a:t>decisions</a:t>
            </a:r>
            <a:r>
              <a:rPr lang="es-ES" sz="1750" dirty="0"/>
              <a:t> </a:t>
            </a:r>
            <a:r>
              <a:rPr lang="es-ES" sz="1750" dirty="0" err="1"/>
              <a:t>amb</a:t>
            </a:r>
            <a:r>
              <a:rPr lang="es-ES" sz="1750" dirty="0"/>
              <a:t> </a:t>
            </a:r>
            <a:r>
              <a:rPr lang="es-ES" sz="1750" dirty="0" err="1"/>
              <a:t>coneixement</a:t>
            </a:r>
            <a:r>
              <a:rPr lang="es-ES" sz="1750" dirty="0"/>
              <a:t> de causa i, si cal, </a:t>
            </a:r>
            <a:r>
              <a:rPr lang="es-ES" sz="1750" dirty="0" err="1"/>
              <a:t>assegurar</a:t>
            </a:r>
            <a:r>
              <a:rPr lang="es-ES" sz="1750" dirty="0"/>
              <a:t>-se que </a:t>
            </a:r>
            <a:r>
              <a:rPr lang="es-ES" sz="1750" dirty="0" err="1"/>
              <a:t>aquesta</a:t>
            </a:r>
            <a:r>
              <a:rPr lang="es-ES" sz="1750" dirty="0"/>
              <a:t> </a:t>
            </a:r>
            <a:r>
              <a:rPr lang="es-ES" sz="1750" dirty="0" err="1"/>
              <a:t>informació</a:t>
            </a:r>
            <a:r>
              <a:rPr lang="es-ES" sz="1750" dirty="0"/>
              <a:t> </a:t>
            </a:r>
            <a:r>
              <a:rPr lang="es-ES" sz="1750" dirty="0" err="1"/>
              <a:t>està</a:t>
            </a:r>
            <a:r>
              <a:rPr lang="es-ES" sz="1750" dirty="0"/>
              <a:t> en un </a:t>
            </a:r>
            <a:r>
              <a:rPr lang="es-ES" sz="1750" dirty="0" err="1"/>
              <a:t>format</a:t>
            </a:r>
            <a:r>
              <a:rPr lang="es-ES" sz="1750" dirty="0"/>
              <a:t> </a:t>
            </a:r>
            <a:r>
              <a:rPr lang="es-ES" sz="1750" dirty="0" err="1"/>
              <a:t>adequat</a:t>
            </a:r>
            <a:r>
              <a:rPr lang="es-ES" sz="1750" dirty="0"/>
              <a:t>. </a:t>
            </a:r>
          </a:p>
          <a:p>
            <a:pPr lvl="0" algn="just" fontAlgn="base"/>
            <a:r>
              <a:rPr lang="es-ES" sz="1750" dirty="0"/>
              <a:t>Implicar </a:t>
            </a:r>
            <a:r>
              <a:rPr lang="es-ES" sz="1750" dirty="0" err="1"/>
              <a:t>els</a:t>
            </a:r>
            <a:r>
              <a:rPr lang="es-ES" sz="1750" dirty="0"/>
              <a:t> </a:t>
            </a:r>
            <a:r>
              <a:rPr lang="es-ES" sz="1750" dirty="0" err="1"/>
              <a:t>usuaris</a:t>
            </a:r>
            <a:r>
              <a:rPr lang="es-ES" sz="1750" dirty="0"/>
              <a:t> del </a:t>
            </a:r>
            <a:r>
              <a:rPr lang="es-ES" sz="1750" dirty="0" err="1"/>
              <a:t>servei</a:t>
            </a:r>
            <a:r>
              <a:rPr lang="es-ES" sz="1750" dirty="0"/>
              <a:t> en </a:t>
            </a:r>
            <a:r>
              <a:rPr lang="es-ES" sz="1750" dirty="0" err="1"/>
              <a:t>tots</a:t>
            </a:r>
            <a:r>
              <a:rPr lang="es-ES" sz="1750" dirty="0"/>
              <a:t> </a:t>
            </a:r>
            <a:r>
              <a:rPr lang="es-ES" sz="1750" dirty="0" err="1"/>
              <a:t>els</a:t>
            </a:r>
            <a:r>
              <a:rPr lang="es-ES" sz="1750" dirty="0"/>
              <a:t> </a:t>
            </a:r>
            <a:r>
              <a:rPr lang="es-ES" sz="1750" dirty="0" err="1"/>
              <a:t>mecanismes</a:t>
            </a:r>
            <a:r>
              <a:rPr lang="es-ES" sz="1750" dirty="0"/>
              <a:t> </a:t>
            </a:r>
            <a:r>
              <a:rPr lang="es-ES" sz="1750" dirty="0" err="1"/>
              <a:t>relacionats</a:t>
            </a:r>
            <a:r>
              <a:rPr lang="es-ES" sz="1750" dirty="0"/>
              <a:t> </a:t>
            </a:r>
            <a:r>
              <a:rPr lang="es-ES" sz="1750" dirty="0" err="1"/>
              <a:t>amb</a:t>
            </a:r>
            <a:r>
              <a:rPr lang="es-ES" sz="1750" dirty="0"/>
              <a:t> </a:t>
            </a:r>
            <a:r>
              <a:rPr lang="es-ES" sz="1750" dirty="0" err="1"/>
              <a:t>l’organització</a:t>
            </a:r>
            <a:r>
              <a:rPr lang="es-ES" sz="1750" dirty="0"/>
              <a:t>, </a:t>
            </a:r>
            <a:r>
              <a:rPr lang="es-ES" sz="1750" dirty="0" err="1"/>
              <a:t>supervisió</a:t>
            </a:r>
            <a:r>
              <a:rPr lang="es-ES" sz="1750" dirty="0"/>
              <a:t> i </a:t>
            </a:r>
            <a:r>
              <a:rPr lang="es-ES" sz="1750" dirty="0" err="1"/>
              <a:t>avaluació</a:t>
            </a:r>
            <a:r>
              <a:rPr lang="es-ES" sz="1750" dirty="0"/>
              <a:t> del </a:t>
            </a:r>
            <a:r>
              <a:rPr lang="es-ES" sz="1750" dirty="0" err="1"/>
              <a:t>servei</a:t>
            </a:r>
            <a:r>
              <a:rPr lang="es-ES" sz="1750" dirty="0"/>
              <a:t> per contribuir a </a:t>
            </a:r>
            <a:r>
              <a:rPr lang="es-ES" sz="1750" dirty="0" err="1"/>
              <a:t>desenvolupar</a:t>
            </a:r>
            <a:r>
              <a:rPr lang="es-ES" sz="1750" dirty="0"/>
              <a:t> un </a:t>
            </a:r>
            <a:r>
              <a:rPr lang="es-ES" sz="1750" dirty="0" err="1"/>
              <a:t>abordatge</a:t>
            </a:r>
            <a:r>
              <a:rPr lang="es-ES" sz="1750" dirty="0"/>
              <a:t> de </a:t>
            </a:r>
            <a:r>
              <a:rPr lang="es-ES" sz="1750" dirty="0" err="1"/>
              <a:t>suport</a:t>
            </a:r>
            <a:r>
              <a:rPr lang="es-ES" sz="1750" dirty="0"/>
              <a:t>. </a:t>
            </a:r>
          </a:p>
          <a:p>
            <a:pPr lvl="0" algn="just" fontAlgn="base"/>
            <a:r>
              <a:rPr lang="es-ES" sz="1750" dirty="0"/>
              <a:t>Donar </a:t>
            </a:r>
            <a:r>
              <a:rPr lang="es-ES" sz="1750" dirty="0" err="1"/>
              <a:t>regularment</a:t>
            </a:r>
            <a:r>
              <a:rPr lang="es-ES" sz="1750" dirty="0"/>
              <a:t> </a:t>
            </a:r>
            <a:r>
              <a:rPr lang="es-ES" sz="1750" dirty="0" err="1"/>
              <a:t>als</a:t>
            </a:r>
            <a:r>
              <a:rPr lang="es-ES" sz="1750" dirty="0"/>
              <a:t> </a:t>
            </a:r>
            <a:r>
              <a:rPr lang="es-ES" sz="1750" dirty="0" err="1"/>
              <a:t>usuaris</a:t>
            </a:r>
            <a:r>
              <a:rPr lang="es-ES" sz="1750" dirty="0"/>
              <a:t> del </a:t>
            </a:r>
            <a:r>
              <a:rPr lang="es-ES" sz="1750" dirty="0" err="1"/>
              <a:t>servei</a:t>
            </a:r>
            <a:r>
              <a:rPr lang="es-ES" sz="1750" dirty="0"/>
              <a:t> </a:t>
            </a:r>
            <a:r>
              <a:rPr lang="es-ES" sz="1750" dirty="0" err="1"/>
              <a:t>l’oportunitat</a:t>
            </a:r>
            <a:r>
              <a:rPr lang="es-ES" sz="1750" dirty="0"/>
              <a:t> de posar-se en contacte </a:t>
            </a:r>
            <a:r>
              <a:rPr lang="es-ES" sz="1750" dirty="0" err="1"/>
              <a:t>amb</a:t>
            </a:r>
            <a:r>
              <a:rPr lang="es-ES" sz="1750" dirty="0"/>
              <a:t> </a:t>
            </a:r>
            <a:r>
              <a:rPr lang="es-ES" sz="1750" dirty="0" err="1"/>
              <a:t>fonts</a:t>
            </a:r>
            <a:r>
              <a:rPr lang="es-ES" sz="1750" dirty="0"/>
              <a:t> de </a:t>
            </a:r>
            <a:r>
              <a:rPr lang="es-ES" sz="1750" dirty="0" err="1"/>
              <a:t>suport</a:t>
            </a:r>
            <a:r>
              <a:rPr lang="es-ES" sz="1750" dirty="0"/>
              <a:t> externes al </a:t>
            </a:r>
            <a:r>
              <a:rPr lang="es-ES" sz="1750" dirty="0" err="1"/>
              <a:t>servei</a:t>
            </a:r>
            <a:endParaRPr lang="x-none" sz="1750" dirty="0"/>
          </a:p>
          <a:p>
            <a:pPr algn="just"/>
            <a:endParaRPr lang="x-none" sz="1750" dirty="0"/>
          </a:p>
        </p:txBody>
      </p:sp>
      <p:sp>
        <p:nvSpPr>
          <p:cNvPr id="5" name="Title 1">
            <a:extLst>
              <a:ext uri="{FF2B5EF4-FFF2-40B4-BE49-F238E27FC236}">
                <a16:creationId xmlns:a16="http://schemas.microsoft.com/office/drawing/2014/main" id="{7AFA5765-3F2C-4034-BA91-DDA25262A8E2}"/>
              </a:ext>
            </a:extLst>
          </p:cNvPr>
          <p:cNvSpPr>
            <a:spLocks noGrp="1"/>
          </p:cNvSpPr>
          <p:nvPr>
            <p:ph type="title"/>
          </p:nvPr>
        </p:nvSpPr>
        <p:spPr>
          <a:xfrm>
            <a:off x="422142" y="392112"/>
            <a:ext cx="11312658" cy="369888"/>
          </a:xfrm>
        </p:spPr>
        <p:txBody>
          <a:bodyPr>
            <a:noAutofit/>
          </a:bodyPr>
          <a:lstStyle/>
          <a:p>
            <a:r>
              <a:rPr lang="es-ES" sz="2500" dirty="0" err="1"/>
              <a:t>Exercici</a:t>
            </a:r>
            <a:r>
              <a:rPr lang="es-ES" sz="2500" dirty="0"/>
              <a:t> 5.2: </a:t>
            </a:r>
            <a:r>
              <a:rPr lang="es-ES" sz="2500" dirty="0" err="1"/>
              <a:t>Acció</a:t>
            </a:r>
            <a:r>
              <a:rPr lang="es-ES" sz="2500" dirty="0"/>
              <a:t> per </a:t>
            </a:r>
            <a:r>
              <a:rPr lang="es-ES" sz="2500" dirty="0" err="1"/>
              <a:t>promoure</a:t>
            </a:r>
            <a:r>
              <a:rPr lang="es-ES" sz="2500" dirty="0"/>
              <a:t> el </a:t>
            </a:r>
            <a:r>
              <a:rPr lang="es-ES" sz="2500" dirty="0" err="1"/>
              <a:t>dret</a:t>
            </a:r>
            <a:r>
              <a:rPr lang="es-ES" sz="2500" dirty="0"/>
              <a:t> a la </a:t>
            </a:r>
            <a:r>
              <a:rPr lang="es-ES" sz="2500" dirty="0" err="1"/>
              <a:t>capacitat</a:t>
            </a:r>
            <a:r>
              <a:rPr lang="es-ES" sz="2500" dirty="0"/>
              <a:t> jurídica i al </a:t>
            </a:r>
            <a:r>
              <a:rPr lang="es-ES" sz="2500" dirty="0" err="1"/>
              <a:t>suport</a:t>
            </a:r>
            <a:r>
              <a:rPr lang="es-ES" sz="2500" dirty="0"/>
              <a:t> a la presa de </a:t>
            </a:r>
            <a:r>
              <a:rPr lang="es-ES" sz="2500" dirty="0" err="1"/>
              <a:t>decisions</a:t>
            </a:r>
            <a:r>
              <a:rPr lang="es-ES" sz="2500" dirty="0"/>
              <a:t> en </a:t>
            </a:r>
            <a:r>
              <a:rPr lang="es-ES" sz="2500" dirty="0" err="1"/>
              <a:t>els</a:t>
            </a:r>
            <a:r>
              <a:rPr lang="es-ES" sz="2500" dirty="0"/>
              <a:t> </a:t>
            </a:r>
            <a:r>
              <a:rPr lang="es-ES" sz="2500" dirty="0" err="1"/>
              <a:t>serveis</a:t>
            </a:r>
            <a:r>
              <a:rPr lang="es-ES" sz="2500" dirty="0"/>
              <a:t> </a:t>
            </a:r>
            <a:r>
              <a:rPr lang="es-ES" sz="2500" dirty="0" err="1"/>
              <a:t>socials</a:t>
            </a:r>
            <a:r>
              <a:rPr lang="es-ES" sz="2500" dirty="0"/>
              <a:t> i de </a:t>
            </a:r>
            <a:r>
              <a:rPr lang="es-ES" sz="2500" dirty="0" err="1"/>
              <a:t>salut</a:t>
            </a:r>
            <a:r>
              <a:rPr lang="es-ES" sz="2500" dirty="0"/>
              <a:t> mental </a:t>
            </a:r>
            <a:r>
              <a:rPr lang="en-GB" sz="2500" dirty="0"/>
              <a:t>– 2</a:t>
            </a:r>
            <a:endParaRPr lang="x-none" sz="2500" dirty="0"/>
          </a:p>
        </p:txBody>
      </p:sp>
    </p:spTree>
    <p:extLst>
      <p:ext uri="{BB962C8B-B14F-4D97-AF65-F5344CB8AC3E}">
        <p14:creationId xmlns:p14="http://schemas.microsoft.com/office/powerpoint/2010/main" val="169685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16D0CB6-91F2-994E-9280-DB210EF78709}"/>
              </a:ext>
            </a:extLst>
          </p:cNvPr>
          <p:cNvSpPr>
            <a:spLocks noGrp="1"/>
          </p:cNvSpPr>
          <p:nvPr>
            <p:ph type="body" sz="quarter" idx="13"/>
          </p:nvPr>
        </p:nvSpPr>
        <p:spPr>
          <a:xfrm>
            <a:off x="566057" y="946614"/>
            <a:ext cx="11115550" cy="359672"/>
          </a:xfrm>
        </p:spPr>
        <p:txBody>
          <a:bodyPr/>
          <a:lstStyle/>
          <a:p>
            <a:r>
              <a:rPr lang="ca-ES" dirty="0"/>
              <a:t>L’abordatge centrat en l’estat </a:t>
            </a:r>
            <a:endParaRPr lang="es-ES" dirty="0"/>
          </a:p>
        </p:txBody>
      </p:sp>
      <p:sp>
        <p:nvSpPr>
          <p:cNvPr id="3" name="Content Placeholder 2">
            <a:extLst>
              <a:ext uri="{FF2B5EF4-FFF2-40B4-BE49-F238E27FC236}">
                <a16:creationId xmlns:a16="http://schemas.microsoft.com/office/drawing/2014/main" id="{670FEE60-A74C-4BC5-B520-486A7C203F87}"/>
              </a:ext>
            </a:extLst>
          </p:cNvPr>
          <p:cNvSpPr>
            <a:spLocks noGrp="1"/>
          </p:cNvSpPr>
          <p:nvPr>
            <p:ph sz="quarter" idx="14"/>
          </p:nvPr>
        </p:nvSpPr>
        <p:spPr/>
        <p:txBody>
          <a:bodyPr>
            <a:normAutofit/>
          </a:bodyPr>
          <a:lstStyle/>
          <a:p>
            <a:pPr algn="just"/>
            <a:r>
              <a:rPr lang="ca-ES" dirty="0"/>
              <a:t>Quan s’adopta l’abordatge centrat en l’estat, es dona per fet que les persones amb discapacitat psicosocial, intel·lectual o cognitiva no tenen competència a causa d’una discapacitat o d’un diagnòstic</a:t>
            </a:r>
            <a:r>
              <a:rPr lang="en-GB" dirty="0"/>
              <a:t>. </a:t>
            </a:r>
            <a:endParaRPr lang="x-none" dirty="0"/>
          </a:p>
          <a:p>
            <a:r>
              <a:rPr lang="ca-ES" dirty="0"/>
              <a:t>Aquest abordatge fa que la </a:t>
            </a:r>
            <a:r>
              <a:rPr lang="ca-ES" i="1" dirty="0"/>
              <a:t>competència </a:t>
            </a:r>
            <a:r>
              <a:rPr lang="ca-ES" dirty="0"/>
              <a:t>sovint</a:t>
            </a:r>
            <a:r>
              <a:rPr lang="ca-ES" i="1" dirty="0"/>
              <a:t> </a:t>
            </a:r>
            <a:r>
              <a:rPr lang="ca-ES" dirty="0"/>
              <a:t>s’interpreti com un estat estable i permanent que la gent, senzillament, té o no té. </a:t>
            </a:r>
          </a:p>
          <a:p>
            <a:r>
              <a:rPr lang="ca-ES" b="1" dirty="0"/>
              <a:t>Es tracta de conceptes erronis i estereotips negatius que cal rebatre. </a:t>
            </a:r>
            <a:endParaRPr lang="es-ES" b="1" dirty="0"/>
          </a:p>
          <a:p>
            <a:pPr algn="just"/>
            <a:endParaRPr lang="x-none" dirty="0"/>
          </a:p>
        </p:txBody>
      </p:sp>
      <p:sp>
        <p:nvSpPr>
          <p:cNvPr id="2" name="Title 1">
            <a:extLst>
              <a:ext uri="{FF2B5EF4-FFF2-40B4-BE49-F238E27FC236}">
                <a16:creationId xmlns:a16="http://schemas.microsoft.com/office/drawing/2014/main" id="{E5DF60BA-893E-4058-BA5E-AC89BC42DC3A}"/>
              </a:ext>
            </a:extLst>
          </p:cNvPr>
          <p:cNvSpPr>
            <a:spLocks noGrp="1"/>
          </p:cNvSpPr>
          <p:nvPr>
            <p:ph type="title"/>
          </p:nvPr>
        </p:nvSpPr>
        <p:spPr>
          <a:xfrm>
            <a:off x="434054" y="506412"/>
            <a:ext cx="11376946" cy="427038"/>
          </a:xfrm>
        </p:spPr>
        <p:txBody>
          <a:bodyPr/>
          <a:lstStyle/>
          <a:p>
            <a:r>
              <a:rPr lang="ca-ES" sz="2800" dirty="0"/>
              <a:t>Presentació: Comprendre el dret a la capacitat jurídica </a:t>
            </a:r>
            <a:r>
              <a:rPr lang="en-US" sz="2800" dirty="0"/>
              <a:t>– 3</a:t>
            </a:r>
            <a:endParaRPr lang="x-none" sz="2800" dirty="0"/>
          </a:p>
        </p:txBody>
      </p:sp>
    </p:spTree>
    <p:extLst>
      <p:ext uri="{BB962C8B-B14F-4D97-AF65-F5344CB8AC3E}">
        <p14:creationId xmlns:p14="http://schemas.microsoft.com/office/powerpoint/2010/main" val="140861534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2552-A980-4175-9FED-27118BB1673E}"/>
              </a:ext>
            </a:extLst>
          </p:cNvPr>
          <p:cNvSpPr>
            <a:spLocks noGrp="1"/>
          </p:cNvSpPr>
          <p:nvPr>
            <p:ph type="title"/>
          </p:nvPr>
        </p:nvSpPr>
        <p:spPr/>
        <p:txBody>
          <a:bodyPr/>
          <a:lstStyle/>
          <a:p>
            <a:pPr>
              <a:lnSpc>
                <a:spcPct val="100000"/>
              </a:lnSpc>
            </a:pPr>
            <a:r>
              <a:rPr lang="es-ES" dirty="0"/>
              <a:t>Tema 6. </a:t>
            </a:r>
            <a:r>
              <a:rPr lang="ca-ES" dirty="0"/>
              <a:t>Què és la planificació de decisions anticipades?</a:t>
            </a:r>
            <a:br>
              <a:rPr lang="es-ES" dirty="0"/>
            </a:br>
            <a:br>
              <a:rPr lang="x-none" dirty="0"/>
            </a:br>
            <a:endParaRPr lang="x-none" dirty="0"/>
          </a:p>
        </p:txBody>
      </p:sp>
    </p:spTree>
    <p:extLst>
      <p:ext uri="{BB962C8B-B14F-4D97-AF65-F5344CB8AC3E}">
        <p14:creationId xmlns:p14="http://schemas.microsoft.com/office/powerpoint/2010/main" val="127364640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5BCF4-C3C8-46BA-AB8A-E3EC376DBAC2}"/>
              </a:ext>
            </a:extLst>
          </p:cNvPr>
          <p:cNvSpPr>
            <a:spLocks noGrp="1"/>
          </p:cNvSpPr>
          <p:nvPr>
            <p:ph sz="quarter" idx="14"/>
          </p:nvPr>
        </p:nvSpPr>
        <p:spPr>
          <a:xfrm>
            <a:off x="507195" y="1333500"/>
            <a:ext cx="11174412" cy="4677688"/>
          </a:xfrm>
        </p:spPr>
        <p:txBody>
          <a:bodyPr>
            <a:normAutofit lnSpcReduction="10000"/>
          </a:bodyPr>
          <a:lstStyle/>
          <a:p>
            <a:pPr algn="just"/>
            <a:r>
              <a:rPr lang="es-ES" dirty="0"/>
              <a:t>El </a:t>
            </a:r>
            <a:r>
              <a:rPr lang="ca-ES" dirty="0"/>
              <a:t>suport a la presa de decisions pot garantir que les persones prenguin decisions sobre la seva vida. </a:t>
            </a:r>
          </a:p>
          <a:p>
            <a:pPr algn="just"/>
            <a:r>
              <a:rPr lang="ca-ES" dirty="0"/>
              <a:t>La planificació de decisions anticipades és una de les eines que serveixen per garantir que es tenen en compte i es respecten la voluntat i les preferències d’una persona.</a:t>
            </a:r>
            <a:endParaRPr lang="es-ES" dirty="0"/>
          </a:p>
          <a:p>
            <a:pPr algn="just"/>
            <a:r>
              <a:rPr lang="ca-ES" dirty="0"/>
              <a:t>La planificació de decisions anticipades fa referència al procés de donar instruccions sobre les situacions futures en què les persones puguin tenir dificultats per comunicar la seva voluntat i les seves preferències i a les quals cal donar una resposta</a:t>
            </a:r>
            <a:r>
              <a:rPr lang="en-GB" dirty="0"/>
              <a:t>. </a:t>
            </a:r>
          </a:p>
          <a:p>
            <a:pPr algn="just"/>
            <a:r>
              <a:rPr lang="ca-ES" dirty="0"/>
              <a:t>Altres persones poden consultar el pla de decisions anticipades de la persona en qüestió per tenir la certesa que segueixen les seves directrius i que respecten el que ella vol</a:t>
            </a:r>
            <a:r>
              <a:rPr lang="en-GB" dirty="0"/>
              <a:t>. </a:t>
            </a:r>
          </a:p>
          <a:p>
            <a:pPr algn="just"/>
            <a:r>
              <a:rPr lang="ca-ES" dirty="0"/>
              <a:t>Els plans de decisions anticipades poden ser molt útils, en concret, per a les persones que presenten un malestar greu, que pateixen psicosi o demència, o que senzillament volen especificar per endavant quins són els seus desitjos</a:t>
            </a:r>
            <a:r>
              <a:rPr lang="en-GB" dirty="0"/>
              <a:t>.</a:t>
            </a:r>
          </a:p>
          <a:p>
            <a:pPr algn="just"/>
            <a:endParaRPr lang="x-none" dirty="0"/>
          </a:p>
        </p:txBody>
      </p:sp>
      <p:sp>
        <p:nvSpPr>
          <p:cNvPr id="2" name="Title 1">
            <a:extLst>
              <a:ext uri="{FF2B5EF4-FFF2-40B4-BE49-F238E27FC236}">
                <a16:creationId xmlns:a16="http://schemas.microsoft.com/office/drawing/2014/main" id="{8FBF6408-5010-4770-9F8D-94F863A6E617}"/>
              </a:ext>
            </a:extLst>
          </p:cNvPr>
          <p:cNvSpPr>
            <a:spLocks noGrp="1"/>
          </p:cNvSpPr>
          <p:nvPr>
            <p:ph type="title"/>
          </p:nvPr>
        </p:nvSpPr>
        <p:spPr>
          <a:xfrm>
            <a:off x="465685" y="441098"/>
            <a:ext cx="11350758" cy="427038"/>
          </a:xfrm>
        </p:spPr>
        <p:txBody>
          <a:bodyPr/>
          <a:lstStyle/>
          <a:p>
            <a:r>
              <a:rPr lang="ca-ES" sz="2800" dirty="0"/>
              <a:t>Presentació: Què és la planificació de decisions anticipades? </a:t>
            </a:r>
            <a:r>
              <a:rPr lang="en-GB" sz="2700" dirty="0"/>
              <a:t>- 1 </a:t>
            </a:r>
            <a:endParaRPr lang="x-none" sz="2700" dirty="0"/>
          </a:p>
        </p:txBody>
      </p:sp>
    </p:spTree>
    <p:extLst>
      <p:ext uri="{BB962C8B-B14F-4D97-AF65-F5344CB8AC3E}">
        <p14:creationId xmlns:p14="http://schemas.microsoft.com/office/powerpoint/2010/main" val="311023721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6A1CDC-E04A-4FC9-9D6F-3660372529CD}"/>
              </a:ext>
            </a:extLst>
          </p:cNvPr>
          <p:cNvSpPr>
            <a:spLocks noGrp="1"/>
          </p:cNvSpPr>
          <p:nvPr>
            <p:ph sz="quarter" idx="14"/>
          </p:nvPr>
        </p:nvSpPr>
        <p:spPr/>
        <p:txBody>
          <a:bodyPr/>
          <a:lstStyle/>
          <a:p>
            <a:pPr algn="just"/>
            <a:r>
              <a:rPr lang="ca-ES" dirty="0"/>
              <a:t>Els plans de decisions anticipades també es coneixen com a testaments vitals o documents de voluntats anticipades. </a:t>
            </a:r>
          </a:p>
          <a:p>
            <a:pPr algn="just"/>
            <a:r>
              <a:rPr lang="ca-ES" dirty="0"/>
              <a:t>Per regla general, es tracta de documents escrits. Ara bé, les persones que no poden escriure també han de tenir la possibilitat d’especificar la seva voluntat i les seves preferències en formats d’àudio o de vídeo, o de rebre suport per posar-les per escrit</a:t>
            </a:r>
            <a:r>
              <a:rPr lang="en-GB" dirty="0"/>
              <a:t>.</a:t>
            </a:r>
          </a:p>
          <a:p>
            <a:pPr algn="just"/>
            <a:endParaRPr lang="x-none" dirty="0"/>
          </a:p>
          <a:p>
            <a:pPr algn="just"/>
            <a:endParaRPr lang="x-none" dirty="0"/>
          </a:p>
        </p:txBody>
      </p:sp>
      <p:sp>
        <p:nvSpPr>
          <p:cNvPr id="2"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ca-ES" sz="2800" dirty="0"/>
              <a:t>Presentació: Què és la planificació de decisions anticipades? </a:t>
            </a:r>
            <a:r>
              <a:rPr lang="en-GB" sz="2800" dirty="0"/>
              <a:t>- 2</a:t>
            </a:r>
            <a:endParaRPr lang="x-none" sz="2800" dirty="0"/>
          </a:p>
        </p:txBody>
      </p:sp>
    </p:spTree>
    <p:extLst>
      <p:ext uri="{BB962C8B-B14F-4D97-AF65-F5344CB8AC3E}">
        <p14:creationId xmlns:p14="http://schemas.microsoft.com/office/powerpoint/2010/main" val="243529937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E1169-7953-40BC-B657-C11573FA1F24}"/>
              </a:ext>
            </a:extLst>
          </p:cNvPr>
          <p:cNvSpPr>
            <a:spLocks noGrp="1"/>
          </p:cNvSpPr>
          <p:nvPr>
            <p:ph sz="quarter" idx="14"/>
          </p:nvPr>
        </p:nvSpPr>
        <p:spPr>
          <a:xfrm>
            <a:off x="507195" y="1333500"/>
            <a:ext cx="11174412" cy="4677688"/>
          </a:xfrm>
        </p:spPr>
        <p:txBody>
          <a:bodyPr>
            <a:normAutofit/>
          </a:bodyPr>
          <a:lstStyle/>
          <a:p>
            <a:pPr algn="just"/>
            <a:r>
              <a:rPr lang="ca-ES" dirty="0"/>
              <a:t>Les persones poden preparar un pla de decisions anticipades per a situacions de crisi com a part d’un pla de recuperació</a:t>
            </a:r>
            <a:r>
              <a:rPr lang="en-GB" dirty="0"/>
              <a:t>. </a:t>
            </a:r>
          </a:p>
          <a:p>
            <a:pPr algn="just"/>
            <a:r>
              <a:rPr lang="ca-ES" dirty="0"/>
              <a:t>Un pla de recuperació és un document que ha escrit una persona —per ella mateixa o amb el suport d’algú altre— que ajuda a guiar el seu viatge cap a la recuperació</a:t>
            </a:r>
            <a:r>
              <a:rPr lang="en-GB" dirty="0"/>
              <a:t>. </a:t>
            </a:r>
          </a:p>
          <a:p>
            <a:pPr algn="just"/>
            <a:r>
              <a:rPr lang="ca-ES" dirty="0"/>
              <a:t>És una eina que ha estat pensada per ajudar les persones a viure la vida que volen i a assolir els seus objectius</a:t>
            </a:r>
            <a:r>
              <a:rPr lang="en-GB" dirty="0"/>
              <a:t>. </a:t>
            </a:r>
          </a:p>
          <a:p>
            <a:pPr algn="just"/>
            <a:r>
              <a:rPr lang="ca-ES" dirty="0"/>
              <a:t>El pla de decisions anticipades és molt útil en el context d’un pla de recuperació, perquè ajuda les persones a reflexionar sobre què els agrada i que volen i sobre allò que no els agrada i que no volen</a:t>
            </a:r>
            <a:r>
              <a:rPr lang="en-GB" dirty="0"/>
              <a:t>. </a:t>
            </a:r>
          </a:p>
          <a:p>
            <a:pPr algn="just"/>
            <a:r>
              <a:rPr lang="ca-ES" dirty="0"/>
              <a:t>També serveix com a orientació per a altres persones</a:t>
            </a:r>
            <a:r>
              <a:rPr lang="en-GB" dirty="0"/>
              <a:t>.</a:t>
            </a:r>
            <a:endParaRPr lang="x-none" dirty="0"/>
          </a:p>
          <a:p>
            <a:pPr algn="just"/>
            <a:endParaRPr lang="x-none" dirty="0"/>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ca-ES" sz="2800" dirty="0"/>
              <a:t>Presentació: Què és la planificació de decisions anticipades?</a:t>
            </a:r>
            <a:r>
              <a:rPr lang="es-ES" sz="2800" dirty="0"/>
              <a:t> </a:t>
            </a:r>
            <a:r>
              <a:rPr lang="en-GB" sz="2800" dirty="0"/>
              <a:t>- 3</a:t>
            </a:r>
            <a:endParaRPr lang="x-none" sz="2800" dirty="0"/>
          </a:p>
        </p:txBody>
      </p:sp>
    </p:spTree>
    <p:extLst>
      <p:ext uri="{BB962C8B-B14F-4D97-AF65-F5344CB8AC3E}">
        <p14:creationId xmlns:p14="http://schemas.microsoft.com/office/powerpoint/2010/main" val="15181138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75C022-196F-4C6D-BA18-4CC38EC62822}"/>
              </a:ext>
            </a:extLst>
          </p:cNvPr>
          <p:cNvSpPr>
            <a:spLocks noGrp="1"/>
          </p:cNvSpPr>
          <p:nvPr>
            <p:ph sz="quarter" idx="14"/>
          </p:nvPr>
        </p:nvSpPr>
        <p:spPr/>
        <p:txBody>
          <a:bodyPr/>
          <a:lstStyle/>
          <a:p>
            <a:pPr algn="just"/>
            <a:r>
              <a:rPr lang="ca-ES" dirty="0"/>
              <a:t>Les persones sempre han de tenir l’opció de fer o de no fer un pla de decisions anticipades</a:t>
            </a:r>
            <a:r>
              <a:rPr lang="en-GB" dirty="0"/>
              <a:t>. </a:t>
            </a:r>
          </a:p>
          <a:p>
            <a:pPr algn="just"/>
            <a:r>
              <a:rPr lang="ca-ES" dirty="0"/>
              <a:t>En alguns països, els plans de decisions anticipades són vinculants per llei</a:t>
            </a:r>
            <a:r>
              <a:rPr lang="es-ES" dirty="0"/>
              <a:t>.</a:t>
            </a:r>
          </a:p>
          <a:p>
            <a:pPr lvl="2" algn="just"/>
            <a:r>
              <a:rPr lang="ca-ES" sz="2200" dirty="0"/>
              <a:t>Això vol dir que altres persones</a:t>
            </a:r>
            <a:r>
              <a:rPr lang="es-ES" sz="2200" dirty="0"/>
              <a:t> </a:t>
            </a:r>
            <a:r>
              <a:rPr lang="ca-ES" sz="2200" dirty="0"/>
              <a:t>estan obligades legalment a respectar les voluntats establertes en el pla de decisions anticipades</a:t>
            </a:r>
            <a:r>
              <a:rPr lang="en-US" sz="2200" dirty="0"/>
              <a:t>. </a:t>
            </a:r>
          </a:p>
          <a:p>
            <a:pPr algn="just"/>
            <a:r>
              <a:rPr lang="es-ES" dirty="0"/>
              <a:t>En muchos casos, la ley también prevé en qué situaciones se pueden invalidar los documentos de voluntades anticipadas </a:t>
            </a:r>
            <a:r>
              <a:rPr lang="en-US" dirty="0"/>
              <a:t>.</a:t>
            </a:r>
            <a:endParaRPr lang="x-none" dirty="0"/>
          </a:p>
          <a:p>
            <a:pPr algn="just"/>
            <a:endParaRPr lang="x-none" dirty="0"/>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ca-ES" sz="2800" dirty="0"/>
              <a:t>Presentació: Què és la planificació de decisions anticipades?</a:t>
            </a:r>
            <a:r>
              <a:rPr lang="es-ES" sz="2800" dirty="0"/>
              <a:t> </a:t>
            </a:r>
            <a:r>
              <a:rPr lang="en-GB" sz="2800" dirty="0"/>
              <a:t>- 4</a:t>
            </a:r>
            <a:endParaRPr lang="x-none" sz="2800" dirty="0"/>
          </a:p>
        </p:txBody>
      </p:sp>
    </p:spTree>
    <p:extLst>
      <p:ext uri="{BB962C8B-B14F-4D97-AF65-F5344CB8AC3E}">
        <p14:creationId xmlns:p14="http://schemas.microsoft.com/office/powerpoint/2010/main" val="136364266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62C4DC2-9BD3-1948-B8B1-98FDB2547A1D}"/>
              </a:ext>
            </a:extLst>
          </p:cNvPr>
          <p:cNvSpPr>
            <a:spLocks noGrp="1"/>
          </p:cNvSpPr>
          <p:nvPr>
            <p:ph type="body" sz="quarter" idx="13"/>
          </p:nvPr>
        </p:nvSpPr>
        <p:spPr>
          <a:xfrm>
            <a:off x="536713" y="986370"/>
            <a:ext cx="11125016" cy="365351"/>
          </a:xfrm>
        </p:spPr>
        <p:txBody>
          <a:bodyPr/>
          <a:lstStyle/>
          <a:p>
            <a:r>
              <a:rPr lang="ca-ES" dirty="0"/>
              <a:t>El contingut dels plans de decisions anticipades </a:t>
            </a:r>
            <a:endParaRPr lang="es-ES" dirty="0"/>
          </a:p>
        </p:txBody>
      </p:sp>
      <p:sp>
        <p:nvSpPr>
          <p:cNvPr id="3" name="Content Placeholder 2">
            <a:extLst>
              <a:ext uri="{FF2B5EF4-FFF2-40B4-BE49-F238E27FC236}">
                <a16:creationId xmlns:a16="http://schemas.microsoft.com/office/drawing/2014/main" id="{2837C7AE-3636-4204-980E-F22D1770B5B0}"/>
              </a:ext>
            </a:extLst>
          </p:cNvPr>
          <p:cNvSpPr>
            <a:spLocks noGrp="1"/>
          </p:cNvSpPr>
          <p:nvPr>
            <p:ph sz="quarter" idx="14"/>
          </p:nvPr>
        </p:nvSpPr>
        <p:spPr/>
        <p:txBody>
          <a:bodyPr/>
          <a:lstStyle/>
          <a:p>
            <a:pPr algn="just"/>
            <a:r>
              <a:rPr lang="ca-ES" dirty="0"/>
              <a:t>Les persones poden incloure tota la informació que vulguin (molta o molt poca) en els plans de decisions anticipades</a:t>
            </a:r>
            <a:r>
              <a:rPr lang="en-US" dirty="0"/>
              <a:t>. </a:t>
            </a:r>
          </a:p>
          <a:p>
            <a:pPr algn="just"/>
            <a:r>
              <a:rPr lang="ca-ES" dirty="0"/>
              <a:t>Com més detallada sigui la informació recollida en els plans de decisions anticipades, més possibilitats hi haurà que les decisions es duguin a terme de la manera que elles volen</a:t>
            </a:r>
            <a:r>
              <a:rPr lang="en-US" dirty="0"/>
              <a:t>. </a:t>
            </a:r>
          </a:p>
          <a:p>
            <a:pPr algn="just"/>
            <a:r>
              <a:rPr lang="ca-ES" dirty="0"/>
              <a:t>Reflexionar sobre les situacions en què és probable que es trobi una persona pot aportar claredat a la presa de decisions</a:t>
            </a:r>
            <a:r>
              <a:rPr lang="en-US" dirty="0"/>
              <a:t>.</a:t>
            </a:r>
            <a:endParaRPr lang="x-none" dirty="0"/>
          </a:p>
          <a:p>
            <a:pPr algn="just"/>
            <a:endParaRPr lang="x-none" dirty="0"/>
          </a:p>
        </p:txBody>
      </p:sp>
      <p:sp>
        <p:nvSpPr>
          <p:cNvPr id="7"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ca-ES" sz="2800" dirty="0"/>
              <a:t>Presentació: Què és la planificació de decisions anticipades?</a:t>
            </a:r>
            <a:r>
              <a:rPr lang="es-ES" sz="2800" dirty="0"/>
              <a:t> </a:t>
            </a:r>
            <a:r>
              <a:rPr lang="en-GB" sz="2800" dirty="0"/>
              <a:t>- 5</a:t>
            </a:r>
            <a:endParaRPr lang="x-none" sz="2800" dirty="0"/>
          </a:p>
        </p:txBody>
      </p:sp>
    </p:spTree>
    <p:extLst>
      <p:ext uri="{BB962C8B-B14F-4D97-AF65-F5344CB8AC3E}">
        <p14:creationId xmlns:p14="http://schemas.microsoft.com/office/powerpoint/2010/main" val="213179847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5EF4AA8-3BA0-FA4B-9E0D-3B8FD1C5D2AA}"/>
              </a:ext>
            </a:extLst>
          </p:cNvPr>
          <p:cNvSpPr>
            <a:spLocks noGrp="1"/>
          </p:cNvSpPr>
          <p:nvPr>
            <p:ph type="body" sz="quarter" idx="13"/>
          </p:nvPr>
        </p:nvSpPr>
        <p:spPr/>
        <p:txBody>
          <a:bodyPr/>
          <a:lstStyle/>
          <a:p>
            <a:pPr lvl="0" fontAlgn="base"/>
            <a:r>
              <a:rPr lang="ca-ES" dirty="0"/>
              <a:t>Persones designades </a:t>
            </a:r>
            <a:endParaRPr lang="es-ES" dirty="0"/>
          </a:p>
        </p:txBody>
      </p:sp>
      <p:sp>
        <p:nvSpPr>
          <p:cNvPr id="3" name="Content Placeholder 2">
            <a:extLst>
              <a:ext uri="{FF2B5EF4-FFF2-40B4-BE49-F238E27FC236}">
                <a16:creationId xmlns:a16="http://schemas.microsoft.com/office/drawing/2014/main" id="{ABB6A8D4-940A-4731-B0EE-669BE25F59E9}"/>
              </a:ext>
            </a:extLst>
          </p:cNvPr>
          <p:cNvSpPr>
            <a:spLocks noGrp="1"/>
          </p:cNvSpPr>
          <p:nvPr>
            <p:ph sz="quarter" idx="14"/>
          </p:nvPr>
        </p:nvSpPr>
        <p:spPr/>
        <p:txBody>
          <a:bodyPr>
            <a:normAutofit/>
          </a:bodyPr>
          <a:lstStyle/>
          <a:p>
            <a:pPr algn="just"/>
            <a:r>
              <a:rPr lang="ca-ES" dirty="0"/>
              <a:t>És possible que algunes persones, per moltes raons diferents, no vulguin redactar un pla de decisions anticipades</a:t>
            </a:r>
            <a:r>
              <a:rPr lang="en-US" dirty="0"/>
              <a:t>.</a:t>
            </a:r>
          </a:p>
          <a:p>
            <a:pPr lvl="3" algn="just"/>
            <a:r>
              <a:rPr lang="ca-ES" sz="2200" dirty="0"/>
              <a:t>Poden pensar, per exemple, que si en el futur no estan en condicions de comunicar les seves decisions, tenen la certesa que la seva parella, els seus familiars o els seus amics prendran una decisió basada en la seva voluntat i en les seves preferències i que reflecteixi les seves creences i els seus valors vitals</a:t>
            </a:r>
            <a:r>
              <a:rPr lang="en-US" sz="2200" dirty="0"/>
              <a:t>. </a:t>
            </a:r>
            <a:endParaRPr lang="x-none" sz="2200" dirty="0"/>
          </a:p>
          <a:p>
            <a:pPr algn="just"/>
            <a:r>
              <a:rPr lang="ca-ES" dirty="0"/>
              <a:t>Fins i tot en aquests casos, un pla de decisions anticipades pot ser útil per indicar amb quines persones cal posar-se en contacte</a:t>
            </a:r>
            <a:r>
              <a:rPr lang="es-ES" dirty="0"/>
              <a:t>.</a:t>
            </a:r>
            <a:r>
              <a:rPr lang="en-US" dirty="0"/>
              <a:t> </a:t>
            </a:r>
          </a:p>
          <a:p>
            <a:pPr algn="just"/>
            <a:r>
              <a:rPr lang="es-ES" dirty="0"/>
              <a:t>La </a:t>
            </a:r>
            <a:r>
              <a:rPr lang="ca-ES" dirty="0"/>
              <a:t>persona pot designar un individu o un grup de persones, les quals hauran de comentar la situació per determinar quina és la interpretació més fidel de la voluntat i de les preferències de la persona en qüestió. </a:t>
            </a:r>
            <a:endParaRPr lang="es-ES" dirty="0"/>
          </a:p>
          <a:p>
            <a:pPr marL="0" indent="0" algn="just">
              <a:buNone/>
            </a:pPr>
            <a:endParaRPr lang="x-none" dirty="0"/>
          </a:p>
          <a:p>
            <a:pPr algn="just"/>
            <a:endParaRPr lang="x-none" dirty="0"/>
          </a:p>
        </p:txBody>
      </p:sp>
      <p:sp>
        <p:nvSpPr>
          <p:cNvPr id="7"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ca-ES" sz="2800" dirty="0"/>
              <a:t>Presentació: Què és la planificació de decisions anticipades?</a:t>
            </a:r>
            <a:r>
              <a:rPr lang="es-ES" sz="2800" dirty="0"/>
              <a:t> </a:t>
            </a:r>
            <a:r>
              <a:rPr lang="en-GB" sz="2800" dirty="0"/>
              <a:t>- 6</a:t>
            </a:r>
            <a:endParaRPr lang="x-none" sz="2800" dirty="0"/>
          </a:p>
        </p:txBody>
      </p:sp>
    </p:spTree>
    <p:extLst>
      <p:ext uri="{BB962C8B-B14F-4D97-AF65-F5344CB8AC3E}">
        <p14:creationId xmlns:p14="http://schemas.microsoft.com/office/powerpoint/2010/main" val="361107002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8">
            <a:extLst>
              <a:ext uri="{FF2B5EF4-FFF2-40B4-BE49-F238E27FC236}">
                <a16:creationId xmlns:a16="http://schemas.microsoft.com/office/drawing/2014/main" id="{334CAF4D-BFA6-4BF9-812C-216B4F9285D1}"/>
              </a:ext>
            </a:extLst>
          </p:cNvPr>
          <p:cNvSpPr txBox="1">
            <a:spLocks noGrp="1"/>
          </p:cNvSpPr>
          <p:nvPr>
            <p:ph sz="quarter" idx="14"/>
          </p:nvPr>
        </p:nvSpPr>
        <p:spPr>
          <a:xfrm>
            <a:off x="507195" y="1511188"/>
            <a:ext cx="11174412" cy="3503725"/>
          </a:xfrm>
          <a:solidFill>
            <a:srgbClr val="CDEFFC"/>
          </a:solidFill>
        </p:spPr>
        <p:txBody>
          <a:bodyPr>
            <a:normAutofit/>
          </a:bodyPr>
          <a:lstStyle/>
          <a:p>
            <a:pPr marL="0" indent="0" algn="just">
              <a:buNone/>
            </a:pPr>
            <a:r>
              <a:rPr lang="ca-ES" dirty="0"/>
              <a:t>Quan a la família de la Yasmin cal prendre una decisió, normalment s’ajunten tots per parlar-ne i trobar una solució que satisfaci tothom. La Yasmin creu que no pot preveure totes les decisions que caldrà prendre si en el futur no es troba en condicions de comunicar les seves preferències. També creu que, en l’àmbit de la salut, la ciència i la medicina evolucionen constantment, raó per la qual potser aleshores hi haurà tractaments nous. Per tant, redacta un document de voluntats anticipades en el qual estableix que si un dia no es troba en condicions de comunicar les seves decisions pel que fa a la seva salut, vol que el seu marit, els seus pares i els seus germans i germanes es reuneixin i prenguin una decisió basada en el que ells creguin que ella hauria volgut en aquelles circumstàncies</a:t>
            </a:r>
            <a:r>
              <a:rPr lang="es-ES" dirty="0"/>
              <a:t>. </a:t>
            </a:r>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ca-ES" sz="2800" dirty="0"/>
              <a:t>Presentació: Què és la planificació de decisions anticipades?</a:t>
            </a:r>
            <a:r>
              <a:rPr lang="es-ES" sz="2800" dirty="0"/>
              <a:t> </a:t>
            </a:r>
            <a:r>
              <a:rPr lang="en-GB" sz="2800" dirty="0"/>
              <a:t>- 7</a:t>
            </a:r>
            <a:endParaRPr lang="x-none" sz="2800" dirty="0"/>
          </a:p>
        </p:txBody>
      </p:sp>
      <p:sp>
        <p:nvSpPr>
          <p:cNvPr id="6" name="Text Placeholder 5">
            <a:extLst>
              <a:ext uri="{FF2B5EF4-FFF2-40B4-BE49-F238E27FC236}">
                <a16:creationId xmlns:a16="http://schemas.microsoft.com/office/drawing/2014/main" id="{85EF4AA8-3BA0-FA4B-9E0D-3B8FD1C5D2AA}"/>
              </a:ext>
            </a:extLst>
          </p:cNvPr>
          <p:cNvSpPr>
            <a:spLocks noGrp="1"/>
          </p:cNvSpPr>
          <p:nvPr>
            <p:ph type="body" sz="quarter" idx="13"/>
          </p:nvPr>
        </p:nvSpPr>
        <p:spPr>
          <a:xfrm>
            <a:off x="507207" y="946614"/>
            <a:ext cx="11174400" cy="360000"/>
          </a:xfrm>
        </p:spPr>
        <p:txBody>
          <a:bodyPr/>
          <a:lstStyle/>
          <a:p>
            <a:pPr marL="0" indent="0"/>
            <a:r>
              <a:rPr lang="ca-ES" dirty="0"/>
              <a:t>El cas de la Yasmin </a:t>
            </a:r>
            <a:endParaRPr lang="es-ES" i="1" dirty="0"/>
          </a:p>
        </p:txBody>
      </p:sp>
    </p:spTree>
    <p:extLst>
      <p:ext uri="{BB962C8B-B14F-4D97-AF65-F5344CB8AC3E}">
        <p14:creationId xmlns:p14="http://schemas.microsoft.com/office/powerpoint/2010/main" val="34049430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2EF1E-ACF5-4B20-B0DC-F938FA309A7F}"/>
              </a:ext>
            </a:extLst>
          </p:cNvPr>
          <p:cNvSpPr>
            <a:spLocks noGrp="1"/>
          </p:cNvSpPr>
          <p:nvPr>
            <p:ph sz="quarter" idx="14"/>
          </p:nvPr>
        </p:nvSpPr>
        <p:spPr/>
        <p:txBody>
          <a:bodyPr/>
          <a:lstStyle/>
          <a:p>
            <a:pPr lvl="0" algn="just" fontAlgn="base"/>
            <a:r>
              <a:rPr lang="ca-ES" b="1" dirty="0"/>
              <a:t>Document de voluntats anticipades sobre l’atenció, el tractament i el suport per a les necessitats de salut </a:t>
            </a:r>
            <a:endParaRPr lang="es-ES" dirty="0"/>
          </a:p>
          <a:p>
            <a:pPr algn="just"/>
            <a:r>
              <a:rPr lang="ca-ES" dirty="0"/>
              <a:t>Pel que fa a les necessitats de salut en general i de salut mental en particular, les persones poden especificar: </a:t>
            </a:r>
            <a:endParaRPr lang="es-ES" dirty="0"/>
          </a:p>
          <a:p>
            <a:pPr lvl="2" algn="just" fontAlgn="base"/>
            <a:r>
              <a:rPr lang="ca-ES" sz="2200" dirty="0"/>
              <a:t>Quines opcions de tractament, d’atenció i de suport volen. </a:t>
            </a:r>
            <a:endParaRPr lang="es-ES" sz="2200" dirty="0"/>
          </a:p>
          <a:p>
            <a:pPr lvl="2" algn="just"/>
            <a:r>
              <a:rPr lang="ca-ES" sz="2200" dirty="0"/>
              <a:t>Quines opcions de tractament, d’atenció i de suport no volen</a:t>
            </a:r>
            <a:r>
              <a:rPr lang="es-ES" sz="2200" dirty="0"/>
              <a:t>. </a:t>
            </a:r>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ca-ES" sz="2800" dirty="0"/>
              <a:t>Presentació: Què és la planificació de decisions anticipades?</a:t>
            </a:r>
            <a:r>
              <a:rPr lang="es-ES" sz="2800" dirty="0"/>
              <a:t> </a:t>
            </a:r>
            <a:r>
              <a:rPr lang="en-GB" sz="2800" dirty="0"/>
              <a:t>- 8</a:t>
            </a:r>
            <a:endParaRPr lang="x-none" sz="2800" dirty="0"/>
          </a:p>
        </p:txBody>
      </p:sp>
    </p:spTree>
    <p:extLst>
      <p:ext uri="{BB962C8B-B14F-4D97-AF65-F5344CB8AC3E}">
        <p14:creationId xmlns:p14="http://schemas.microsoft.com/office/powerpoint/2010/main" val="9384878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452E6-11CA-45C5-92D6-9938461E84FF}"/>
              </a:ext>
            </a:extLst>
          </p:cNvPr>
          <p:cNvSpPr>
            <a:spLocks noGrp="1"/>
          </p:cNvSpPr>
          <p:nvPr>
            <p:ph sz="quarter" idx="14"/>
          </p:nvPr>
        </p:nvSpPr>
        <p:spPr>
          <a:xfrm>
            <a:off x="507195" y="1252330"/>
            <a:ext cx="11174412" cy="4758857"/>
          </a:xfrm>
        </p:spPr>
        <p:txBody>
          <a:bodyPr>
            <a:normAutofit/>
          </a:bodyPr>
          <a:lstStyle/>
          <a:p>
            <a:pPr algn="just"/>
            <a:r>
              <a:rPr lang="ca-ES" dirty="0"/>
              <a:t>És important recalcar que </a:t>
            </a:r>
            <a:r>
              <a:rPr lang="ca-ES" u="sng" dirty="0"/>
              <a:t>el rebuig anticipat</a:t>
            </a:r>
            <a:r>
              <a:rPr lang="ca-ES" dirty="0"/>
              <a:t> d’una opció de tractament, d’atenció o de suport és diferent del consentiment anticipat a una opció de tractament, d’atenció o de suport</a:t>
            </a:r>
            <a:r>
              <a:rPr lang="en-GB" dirty="0"/>
              <a:t>. </a:t>
            </a:r>
            <a:endParaRPr lang="x-none" dirty="0"/>
          </a:p>
          <a:p>
            <a:pPr lvl="4" algn="just"/>
            <a:r>
              <a:rPr lang="ca-ES" sz="2200" dirty="0"/>
              <a:t>El </a:t>
            </a:r>
            <a:r>
              <a:rPr lang="ca-ES" sz="2200" u="sng" dirty="0"/>
              <a:t>rebuig anticipat</a:t>
            </a:r>
            <a:r>
              <a:rPr lang="ca-ES" sz="2200" dirty="0"/>
              <a:t> garanteix que una persona no rebrà una forma específica de suport, d’atenció o de tractament</a:t>
            </a:r>
            <a:r>
              <a:rPr lang="en-US" sz="2200" dirty="0"/>
              <a:t>. </a:t>
            </a:r>
            <a:endParaRPr lang="x-none" sz="2200" dirty="0"/>
          </a:p>
          <a:p>
            <a:pPr lvl="4" algn="just"/>
            <a:r>
              <a:rPr lang="es-ES" sz="2200" dirty="0"/>
              <a:t>El </a:t>
            </a:r>
            <a:r>
              <a:rPr lang="es-ES" sz="2200" u="sng" dirty="0"/>
              <a:t>c</a:t>
            </a:r>
            <a:r>
              <a:rPr lang="ca-ES" sz="2200" u="sng" dirty="0" err="1"/>
              <a:t>onsentiment</a:t>
            </a:r>
            <a:r>
              <a:rPr lang="ca-ES" sz="2200" u="sng" dirty="0"/>
              <a:t> anticipat</a:t>
            </a:r>
            <a:r>
              <a:rPr lang="ca-ES" sz="2200" dirty="0"/>
              <a:t> no garanteix que la persona rebrà aquesta forma de tractament </a:t>
            </a:r>
            <a:r>
              <a:rPr lang="en-US" sz="2200" dirty="0"/>
              <a:t>(</a:t>
            </a:r>
            <a:r>
              <a:rPr lang="es-ES" sz="2200" dirty="0"/>
              <a:t>por </a:t>
            </a:r>
            <a:r>
              <a:rPr lang="ca-ES" sz="2200" dirty="0"/>
              <a:t>exemple, que el servei no ofereixi aquesta opció o que els recursos no permetin oferir-la)</a:t>
            </a:r>
            <a:r>
              <a:rPr lang="es-ES" sz="2200" dirty="0"/>
              <a:t>. </a:t>
            </a:r>
            <a:endParaRPr lang="en-GB" sz="2200" dirty="0"/>
          </a:p>
          <a:p>
            <a:pPr algn="just"/>
            <a:r>
              <a:rPr lang="ca-ES" dirty="0"/>
              <a:t>Cal assenyalar que potser les persones voldran fer i posar en pràctica el seu pla de decisions anticipades en un context diferent del dels serveis socials o de salut mental i que potser hi voldran incloure formes de suport que no estiguin relacionades amb l’atenció sanitària</a:t>
            </a:r>
            <a:r>
              <a:rPr lang="en-GB" dirty="0"/>
              <a:t>.</a:t>
            </a:r>
            <a:endParaRPr lang="x-none" dirty="0"/>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ca-ES" sz="2800" dirty="0"/>
              <a:t>Presentació: Què és la planificació de decisions anticipades?</a:t>
            </a:r>
            <a:r>
              <a:rPr lang="es-ES" sz="2800" dirty="0"/>
              <a:t> </a:t>
            </a:r>
            <a:r>
              <a:rPr lang="en-GB" sz="2800" dirty="0"/>
              <a:t>- 9</a:t>
            </a:r>
            <a:endParaRPr lang="x-none" sz="2800" dirty="0"/>
          </a:p>
        </p:txBody>
      </p:sp>
    </p:spTree>
    <p:extLst>
      <p:ext uri="{BB962C8B-B14F-4D97-AF65-F5344CB8AC3E}">
        <p14:creationId xmlns:p14="http://schemas.microsoft.com/office/powerpoint/2010/main" val="366637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78128C9-01FA-0D4D-BC0A-048738DEFD92}"/>
              </a:ext>
            </a:extLst>
          </p:cNvPr>
          <p:cNvSpPr>
            <a:spLocks noGrp="1"/>
          </p:cNvSpPr>
          <p:nvPr>
            <p:ph type="body" sz="quarter" idx="13"/>
          </p:nvPr>
        </p:nvSpPr>
        <p:spPr>
          <a:xfrm>
            <a:off x="566057" y="946614"/>
            <a:ext cx="11115550" cy="359672"/>
          </a:xfrm>
        </p:spPr>
        <p:txBody>
          <a:bodyPr/>
          <a:lstStyle/>
          <a:p>
            <a:r>
              <a:rPr lang="ca-ES" dirty="0"/>
              <a:t>L’abordatge centrat en els resultats </a:t>
            </a:r>
            <a:endParaRPr lang="es-ES" dirty="0"/>
          </a:p>
        </p:txBody>
      </p:sp>
      <p:sp>
        <p:nvSpPr>
          <p:cNvPr id="3" name="Content Placeholder 2">
            <a:extLst>
              <a:ext uri="{FF2B5EF4-FFF2-40B4-BE49-F238E27FC236}">
                <a16:creationId xmlns:a16="http://schemas.microsoft.com/office/drawing/2014/main" id="{138F3D75-3701-4F8D-8012-3C61B5B33335}"/>
              </a:ext>
            </a:extLst>
          </p:cNvPr>
          <p:cNvSpPr>
            <a:spLocks noGrp="1"/>
          </p:cNvSpPr>
          <p:nvPr>
            <p:ph sz="quarter" idx="14"/>
          </p:nvPr>
        </p:nvSpPr>
        <p:spPr/>
        <p:txBody>
          <a:bodyPr>
            <a:normAutofit/>
          </a:bodyPr>
          <a:lstStyle/>
          <a:p>
            <a:pPr algn="just"/>
            <a:r>
              <a:rPr lang="ca-ES" dirty="0"/>
              <a:t>Sovint, quan una persona amb discapacitat psicosocial, intel·lectual o cognitiva pren una decisió que no </a:t>
            </a:r>
            <a:r>
              <a:rPr lang="ca-ES" dirty="0" err="1"/>
              <a:t>s’adiu</a:t>
            </a:r>
            <a:r>
              <a:rPr lang="ca-ES" dirty="0"/>
              <a:t> amb allò que els altres pensen, es dona per fet que no és capaç de decidir </a:t>
            </a:r>
            <a:r>
              <a:rPr lang="ca-ES" i="1" dirty="0"/>
              <a:t>a causa del seu trastorn</a:t>
            </a:r>
            <a:r>
              <a:rPr lang="es-ES" i="1" dirty="0"/>
              <a:t>.</a:t>
            </a:r>
          </a:p>
          <a:p>
            <a:pPr algn="just"/>
            <a:r>
              <a:rPr lang="ca-ES" dirty="0"/>
              <a:t>És el que s’anomena </a:t>
            </a:r>
            <a:r>
              <a:rPr lang="ca-ES" b="1" i="1" dirty="0"/>
              <a:t>abordatge centrat en els resultats.</a:t>
            </a:r>
          </a:p>
          <a:p>
            <a:pPr algn="just"/>
            <a:r>
              <a:rPr lang="es-ES" dirty="0"/>
              <a:t>Solen adoptar-lo </a:t>
            </a:r>
            <a:r>
              <a:rPr lang="ca-ES" dirty="0"/>
              <a:t>tant els professionals de la salut mental i dels serveis socials com els familiars. </a:t>
            </a:r>
            <a:endParaRPr lang="es-ES" dirty="0"/>
          </a:p>
          <a:p>
            <a:pPr algn="just"/>
            <a:r>
              <a:rPr lang="es-ES" dirty="0"/>
              <a:t>En </a:t>
            </a:r>
            <a:r>
              <a:rPr lang="ca-ES" dirty="0"/>
              <a:t>algun moment o altre de la vida, tothom pren decisions que no </a:t>
            </a:r>
            <a:r>
              <a:rPr lang="ca-ES" dirty="0" err="1"/>
              <a:t>s’adiuen</a:t>
            </a:r>
            <a:r>
              <a:rPr lang="ca-ES" dirty="0"/>
              <a:t> amb allò que els altres pensen, però això no justifica que es negui a les persones el seu dret a decidir</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45214E71-952B-45AF-8E89-29A996CDF163}"/>
              </a:ext>
            </a:extLst>
          </p:cNvPr>
          <p:cNvSpPr>
            <a:spLocks noGrp="1"/>
          </p:cNvSpPr>
          <p:nvPr>
            <p:ph type="title"/>
          </p:nvPr>
        </p:nvSpPr>
        <p:spPr>
          <a:xfrm>
            <a:off x="437537" y="419327"/>
            <a:ext cx="11319034" cy="484188"/>
          </a:xfrm>
        </p:spPr>
        <p:txBody>
          <a:bodyPr/>
          <a:lstStyle/>
          <a:p>
            <a:r>
              <a:rPr lang="ca-ES" sz="2800" dirty="0"/>
              <a:t>Presentació: Comprendre el dret a la capacitat jurídica </a:t>
            </a:r>
            <a:r>
              <a:rPr lang="en-US" sz="2800" dirty="0"/>
              <a:t>– 4</a:t>
            </a:r>
            <a:endParaRPr lang="x-none" sz="2800" dirty="0"/>
          </a:p>
        </p:txBody>
      </p:sp>
    </p:spTree>
    <p:extLst>
      <p:ext uri="{BB962C8B-B14F-4D97-AF65-F5344CB8AC3E}">
        <p14:creationId xmlns:p14="http://schemas.microsoft.com/office/powerpoint/2010/main" val="414210778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9">
            <a:extLst>
              <a:ext uri="{FF2B5EF4-FFF2-40B4-BE49-F238E27FC236}">
                <a16:creationId xmlns:a16="http://schemas.microsoft.com/office/drawing/2014/main" id="{1B2111A2-1E90-4548-A9D9-C553DD3E09B0}"/>
              </a:ext>
            </a:extLst>
          </p:cNvPr>
          <p:cNvSpPr txBox="1">
            <a:spLocks noGrp="1"/>
          </p:cNvSpPr>
          <p:nvPr>
            <p:ph sz="quarter" idx="14"/>
          </p:nvPr>
        </p:nvSpPr>
        <p:spPr>
          <a:xfrm>
            <a:off x="819149" y="1511188"/>
            <a:ext cx="10553701" cy="2103550"/>
          </a:xfrm>
          <a:solidFill>
            <a:srgbClr val="FFCCFF"/>
          </a:solidFill>
        </p:spPr>
        <p:txBody>
          <a:bodyPr/>
          <a:lstStyle/>
          <a:p>
            <a:pPr marL="0" indent="0">
              <a:buNone/>
            </a:pPr>
            <a:r>
              <a:rPr lang="en-GB" sz="2000" i="1" dirty="0"/>
              <a:t>Planning ahead – living with younger onset dementia</a:t>
            </a:r>
            <a:r>
              <a:rPr lang="en-GB" sz="2000" dirty="0"/>
              <a:t>: (5:08) </a:t>
            </a:r>
            <a:r>
              <a:rPr lang="ca-ES" sz="2000" dirty="0"/>
              <a:t>Vídeo original produït per Office for </a:t>
            </a:r>
            <a:r>
              <a:rPr lang="ca-ES" sz="2000" dirty="0" err="1"/>
              <a:t>the</a:t>
            </a:r>
            <a:r>
              <a:rPr lang="ca-ES" sz="2000" dirty="0"/>
              <a:t> </a:t>
            </a:r>
            <a:r>
              <a:rPr lang="ca-ES" sz="2000" dirty="0" err="1"/>
              <a:t>Ageing</a:t>
            </a:r>
            <a:r>
              <a:rPr lang="ca-ES" sz="2000" dirty="0"/>
              <a:t>, SA Health, Adelaide, Austràlia</a:t>
            </a:r>
            <a:r>
              <a:rPr lang="en-GB" sz="2000" dirty="0"/>
              <a:t>:</a:t>
            </a:r>
            <a:r>
              <a:rPr lang="en-US" sz="2000" dirty="0"/>
              <a:t> </a:t>
            </a:r>
            <a:r>
              <a:rPr lang="en-GB" sz="2000" dirty="0">
                <a:hlinkClick r:id="rId3"/>
              </a:rPr>
              <a:t>https://youtu.be/8sVCoxYbLIk</a:t>
            </a:r>
            <a:r>
              <a:rPr lang="en-GB" sz="2000" dirty="0"/>
              <a:t> </a:t>
            </a:r>
            <a:br>
              <a:rPr lang="en-GB" sz="2000" dirty="0"/>
            </a:br>
            <a:endParaRPr lang="en-GB" sz="2000" dirty="0"/>
          </a:p>
          <a:p>
            <a:pPr marL="0" indent="0">
              <a:buNone/>
            </a:pPr>
            <a:r>
              <a:rPr lang="ca-ES" sz="2000" dirty="0"/>
              <a:t>Agraïment: Kate </a:t>
            </a:r>
            <a:r>
              <a:rPr lang="ca-ES" sz="2000" dirty="0" err="1"/>
              <a:t>Swaffer</a:t>
            </a:r>
            <a:r>
              <a:rPr lang="ca-ES" sz="2000" dirty="0"/>
              <a:t>, cofundadora, presidenta i consellera delegada de </a:t>
            </a:r>
            <a:r>
              <a:rPr lang="ca-ES" sz="2000" dirty="0" err="1"/>
              <a:t>Dementia</a:t>
            </a:r>
            <a:r>
              <a:rPr lang="ca-ES" sz="2000" dirty="0"/>
              <a:t> </a:t>
            </a:r>
            <a:r>
              <a:rPr lang="ca-ES" sz="2000" dirty="0" err="1"/>
              <a:t>Alliance</a:t>
            </a:r>
            <a:r>
              <a:rPr lang="ca-ES" sz="2000" dirty="0"/>
              <a:t> International  </a:t>
            </a:r>
            <a:r>
              <a:rPr lang="en-GB" sz="2000" dirty="0">
                <a:hlinkClick r:id="rId4"/>
              </a:rPr>
              <a:t>www.infodai.org</a:t>
            </a:r>
            <a:r>
              <a:rPr lang="en-GB" sz="2000" dirty="0"/>
              <a:t>. </a:t>
            </a:r>
            <a:endParaRPr lang="x-none" sz="2000" dirty="0"/>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err="1"/>
              <a:t>Presentació</a:t>
            </a:r>
            <a:r>
              <a:rPr lang="es-ES" sz="2700" dirty="0"/>
              <a:t>: </a:t>
            </a:r>
            <a:r>
              <a:rPr lang="es-ES" sz="2700" dirty="0" err="1"/>
              <a:t>Què</a:t>
            </a:r>
            <a:r>
              <a:rPr lang="es-ES" sz="2700" dirty="0"/>
              <a:t> </a:t>
            </a:r>
            <a:r>
              <a:rPr lang="es-ES" sz="2700" dirty="0" err="1"/>
              <a:t>és</a:t>
            </a:r>
            <a:r>
              <a:rPr lang="es-ES" sz="2700" dirty="0"/>
              <a:t> la </a:t>
            </a:r>
            <a:r>
              <a:rPr lang="es-ES" sz="2700" dirty="0" err="1"/>
              <a:t>planificació</a:t>
            </a:r>
            <a:r>
              <a:rPr lang="es-ES" sz="2700" dirty="0"/>
              <a:t> de </a:t>
            </a:r>
            <a:r>
              <a:rPr lang="es-ES" sz="2700" dirty="0" err="1"/>
              <a:t>decisions</a:t>
            </a:r>
            <a:r>
              <a:rPr lang="es-ES" sz="2700" dirty="0"/>
              <a:t> </a:t>
            </a:r>
            <a:r>
              <a:rPr lang="es-ES" sz="2700" dirty="0" err="1"/>
              <a:t>anticipades</a:t>
            </a:r>
            <a:r>
              <a:rPr lang="es-ES" sz="2700" dirty="0"/>
              <a:t>? </a:t>
            </a:r>
            <a:r>
              <a:rPr lang="en-GB" sz="2700" dirty="0"/>
              <a:t>- 10</a:t>
            </a:r>
            <a:endParaRPr lang="x-none" sz="2700" dirty="0"/>
          </a:p>
        </p:txBody>
      </p:sp>
    </p:spTree>
    <p:extLst>
      <p:ext uri="{BB962C8B-B14F-4D97-AF65-F5344CB8AC3E}">
        <p14:creationId xmlns:p14="http://schemas.microsoft.com/office/powerpoint/2010/main" val="343390848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E045F9-A0BB-814F-8323-BE40A76EE599}"/>
              </a:ext>
            </a:extLst>
          </p:cNvPr>
          <p:cNvSpPr>
            <a:spLocks noGrp="1"/>
          </p:cNvSpPr>
          <p:nvPr>
            <p:ph type="body" sz="quarter" idx="13"/>
          </p:nvPr>
        </p:nvSpPr>
        <p:spPr/>
        <p:txBody>
          <a:bodyPr/>
          <a:lstStyle/>
          <a:p>
            <a:pPr lvl="0" fontAlgn="base"/>
            <a:r>
              <a:rPr lang="ca-ES" dirty="0"/>
              <a:t>Document de voluntats anticipades sobre altres àmbits de la vida </a:t>
            </a:r>
            <a:endParaRPr lang="es-ES" dirty="0"/>
          </a:p>
        </p:txBody>
      </p:sp>
      <p:sp>
        <p:nvSpPr>
          <p:cNvPr id="3" name="Content Placeholder 2">
            <a:extLst>
              <a:ext uri="{FF2B5EF4-FFF2-40B4-BE49-F238E27FC236}">
                <a16:creationId xmlns:a16="http://schemas.microsoft.com/office/drawing/2014/main" id="{27D4944C-5014-4C96-A57A-D37ACEE7B62B}"/>
              </a:ext>
            </a:extLst>
          </p:cNvPr>
          <p:cNvSpPr>
            <a:spLocks noGrp="1"/>
          </p:cNvSpPr>
          <p:nvPr>
            <p:ph sz="quarter" idx="14"/>
          </p:nvPr>
        </p:nvSpPr>
        <p:spPr>
          <a:xfrm>
            <a:off x="507195" y="1562100"/>
            <a:ext cx="11174412" cy="4449088"/>
          </a:xfrm>
        </p:spPr>
        <p:txBody>
          <a:bodyPr>
            <a:normAutofit/>
          </a:bodyPr>
          <a:lstStyle/>
          <a:p>
            <a:pPr marL="0" indent="0">
              <a:buNone/>
            </a:pPr>
            <a:r>
              <a:rPr lang="ca-ES" dirty="0"/>
              <a:t>És possible que en el pla de decisions anticipades, les persones també hi vulguin especificar les seves voluntats pel que fa a altres àmbits de la seva vida, com ara: </a:t>
            </a:r>
            <a:endParaRPr lang="es-ES" dirty="0"/>
          </a:p>
          <a:p>
            <a:pPr lvl="0" fontAlgn="base"/>
            <a:r>
              <a:rPr lang="ca-ES" dirty="0"/>
              <a:t>la cura dels fills</a:t>
            </a:r>
            <a:endParaRPr lang="es-ES" dirty="0"/>
          </a:p>
          <a:p>
            <a:pPr lvl="0" fontAlgn="base"/>
            <a:r>
              <a:rPr lang="ca-ES" dirty="0"/>
              <a:t>la llar</a:t>
            </a:r>
            <a:endParaRPr lang="es-ES" dirty="0"/>
          </a:p>
          <a:p>
            <a:pPr lvl="0" fontAlgn="base"/>
            <a:r>
              <a:rPr lang="ca-ES" dirty="0"/>
              <a:t>factures i béns</a:t>
            </a:r>
            <a:endParaRPr lang="es-ES" dirty="0"/>
          </a:p>
          <a:p>
            <a:pPr lvl="0" fontAlgn="base"/>
            <a:r>
              <a:rPr lang="ca-ES" dirty="0"/>
              <a:t>impostos</a:t>
            </a:r>
            <a:endParaRPr lang="es-ES" dirty="0"/>
          </a:p>
          <a:p>
            <a:pPr lvl="0" fontAlgn="base"/>
            <a:r>
              <a:rPr lang="ca-ES" dirty="0"/>
              <a:t>mascotes</a:t>
            </a:r>
            <a:endParaRPr lang="es-ES" dirty="0"/>
          </a:p>
        </p:txBody>
      </p:sp>
      <p:sp>
        <p:nvSpPr>
          <p:cNvPr id="7"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err="1"/>
              <a:t>Presentació</a:t>
            </a:r>
            <a:r>
              <a:rPr lang="es-ES" sz="2700" dirty="0"/>
              <a:t>: </a:t>
            </a:r>
            <a:r>
              <a:rPr lang="es-ES" sz="2700" dirty="0" err="1"/>
              <a:t>Què</a:t>
            </a:r>
            <a:r>
              <a:rPr lang="es-ES" sz="2700" dirty="0"/>
              <a:t> </a:t>
            </a:r>
            <a:r>
              <a:rPr lang="es-ES" sz="2700" dirty="0" err="1"/>
              <a:t>és</a:t>
            </a:r>
            <a:r>
              <a:rPr lang="es-ES" sz="2700" dirty="0"/>
              <a:t> la </a:t>
            </a:r>
            <a:r>
              <a:rPr lang="es-ES" sz="2700" dirty="0" err="1"/>
              <a:t>planificació</a:t>
            </a:r>
            <a:r>
              <a:rPr lang="es-ES" sz="2700" dirty="0"/>
              <a:t> de </a:t>
            </a:r>
            <a:r>
              <a:rPr lang="es-ES" sz="2700" dirty="0" err="1"/>
              <a:t>decisions</a:t>
            </a:r>
            <a:r>
              <a:rPr lang="es-ES" sz="2700" dirty="0"/>
              <a:t> </a:t>
            </a:r>
            <a:r>
              <a:rPr lang="es-ES" sz="2700" dirty="0" err="1"/>
              <a:t>anticipades</a:t>
            </a:r>
            <a:r>
              <a:rPr lang="es-ES" sz="2700" dirty="0"/>
              <a:t>? </a:t>
            </a:r>
            <a:r>
              <a:rPr lang="en-GB" sz="2700" dirty="0"/>
              <a:t>- 11</a:t>
            </a:r>
            <a:endParaRPr lang="x-none" sz="2700" dirty="0"/>
          </a:p>
        </p:txBody>
      </p:sp>
    </p:spTree>
    <p:extLst>
      <p:ext uri="{BB962C8B-B14F-4D97-AF65-F5344CB8AC3E}">
        <p14:creationId xmlns:p14="http://schemas.microsoft.com/office/powerpoint/2010/main" val="290860188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C0EF8D8-498F-824E-AAC4-117437FD0E70}"/>
              </a:ext>
            </a:extLst>
          </p:cNvPr>
          <p:cNvSpPr>
            <a:spLocks noGrp="1"/>
          </p:cNvSpPr>
          <p:nvPr>
            <p:ph type="body" sz="quarter" idx="13"/>
          </p:nvPr>
        </p:nvSpPr>
        <p:spPr/>
        <p:txBody>
          <a:bodyPr/>
          <a:lstStyle/>
          <a:p>
            <a:pPr lvl="0" fontAlgn="base"/>
            <a:r>
              <a:rPr lang="ca-ES" dirty="0"/>
              <a:t>«Clàusules Ulisses» </a:t>
            </a:r>
            <a:endParaRPr lang="es-ES" dirty="0"/>
          </a:p>
        </p:txBody>
      </p:sp>
      <p:sp>
        <p:nvSpPr>
          <p:cNvPr id="3" name="Content Placeholder 2">
            <a:extLst>
              <a:ext uri="{FF2B5EF4-FFF2-40B4-BE49-F238E27FC236}">
                <a16:creationId xmlns:a16="http://schemas.microsoft.com/office/drawing/2014/main" id="{D8A33E69-3BCD-4A52-B917-625A1D9459DF}"/>
              </a:ext>
            </a:extLst>
          </p:cNvPr>
          <p:cNvSpPr>
            <a:spLocks noGrp="1"/>
          </p:cNvSpPr>
          <p:nvPr>
            <p:ph sz="quarter" idx="14"/>
          </p:nvPr>
        </p:nvSpPr>
        <p:spPr/>
        <p:txBody>
          <a:bodyPr>
            <a:normAutofit lnSpcReduction="10000"/>
          </a:bodyPr>
          <a:lstStyle/>
          <a:p>
            <a:pPr algn="just"/>
            <a:r>
              <a:rPr lang="ca-ES" sz="2000" dirty="0"/>
              <a:t>Un pla de decisions anticipades no ha d’impedir que una persona canviï d’opinió</a:t>
            </a:r>
            <a:r>
              <a:rPr lang="en-GB" sz="2000" dirty="0"/>
              <a:t>.</a:t>
            </a:r>
            <a:endParaRPr lang="x-none" sz="2000" dirty="0"/>
          </a:p>
          <a:p>
            <a:pPr algn="just"/>
            <a:r>
              <a:rPr lang="ca-ES" sz="2000" dirty="0"/>
              <a:t>No obstant això, és possible que algunes persones vulguin preveure una situació futura en què expressin o declarin una voluntat que no </a:t>
            </a:r>
            <a:r>
              <a:rPr lang="ca-ES" sz="2000" dirty="0" err="1"/>
              <a:t>s’adigui</a:t>
            </a:r>
            <a:r>
              <a:rPr lang="ca-ES" sz="2000" dirty="0"/>
              <a:t> amb els seus valors i la seva voluntat a llarg termini</a:t>
            </a:r>
            <a:r>
              <a:rPr lang="en-GB" sz="2000" dirty="0"/>
              <a:t>. </a:t>
            </a:r>
            <a:endParaRPr lang="x-none" sz="2000" dirty="0"/>
          </a:p>
          <a:p>
            <a:pPr algn="just"/>
            <a:r>
              <a:rPr lang="ca-ES" sz="2000" dirty="0"/>
              <a:t>Poden especificar </a:t>
            </a:r>
            <a:r>
              <a:rPr lang="ca-ES" sz="2000" b="1" u="sng" dirty="0"/>
              <a:t>explícitament</a:t>
            </a:r>
            <a:r>
              <a:rPr lang="ca-ES" sz="2000" dirty="0"/>
              <a:t> que allò que hagin declarat en el seu pla de decisions anticipades té prioritat sobre les voluntats i preferències declarades en situacions futures específiques. Aquest mecanisme s’anomena </a:t>
            </a:r>
            <a:r>
              <a:rPr lang="ca-ES" sz="2000" b="1" dirty="0"/>
              <a:t>«clàusula Ulisses»</a:t>
            </a:r>
            <a:r>
              <a:rPr lang="en-GB" sz="2000" dirty="0"/>
              <a:t>. </a:t>
            </a:r>
          </a:p>
          <a:p>
            <a:pPr algn="just"/>
            <a:r>
              <a:rPr lang="ca-ES" sz="2000" dirty="0"/>
              <a:t>Aquesta mesura s’ha d’emprar amb precaució, en especial si autoritza els altres a usar la força </a:t>
            </a:r>
            <a:r>
              <a:rPr lang="en-GB" sz="2000" dirty="0"/>
              <a:t>. </a:t>
            </a:r>
          </a:p>
          <a:p>
            <a:pPr algn="just"/>
            <a:r>
              <a:rPr lang="ca-ES" sz="2000" dirty="0"/>
              <a:t>Una mesura de salvaguarda addicional podria ser que un grup de persones de suport confirmessin que la clàusula Ulisses reflecteix la voluntat i les preferències a llarg termini de la persona </a:t>
            </a:r>
            <a:r>
              <a:rPr lang="en-GB" sz="2000" dirty="0"/>
              <a:t>.</a:t>
            </a:r>
            <a:endParaRPr lang="x-none" sz="2000" dirty="0"/>
          </a:p>
          <a:p>
            <a:pPr algn="just"/>
            <a:r>
              <a:rPr lang="ca-ES" sz="2000" dirty="0"/>
              <a:t>Després que s’hagi produït la situació, la persona ha de revisar amb molta atenció la clàusula Ulisses per assegurar-se que les mesures adoptades van ser útils i coherents amb els seus valors i amb la seva voluntat a llarg termini</a:t>
            </a:r>
            <a:r>
              <a:rPr lang="en-GB" sz="2000" dirty="0"/>
              <a:t>. </a:t>
            </a:r>
            <a:endParaRPr lang="x-none" sz="2000" dirty="0"/>
          </a:p>
        </p:txBody>
      </p:sp>
      <p:sp>
        <p:nvSpPr>
          <p:cNvPr id="7"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err="1"/>
              <a:t>Presentació</a:t>
            </a:r>
            <a:r>
              <a:rPr lang="es-ES" sz="2700" dirty="0"/>
              <a:t>: </a:t>
            </a:r>
            <a:r>
              <a:rPr lang="es-ES" sz="2700" dirty="0" err="1"/>
              <a:t>Què</a:t>
            </a:r>
            <a:r>
              <a:rPr lang="es-ES" sz="2700" dirty="0"/>
              <a:t> </a:t>
            </a:r>
            <a:r>
              <a:rPr lang="es-ES" sz="2700" dirty="0" err="1"/>
              <a:t>és</a:t>
            </a:r>
            <a:r>
              <a:rPr lang="es-ES" sz="2700" dirty="0"/>
              <a:t> la </a:t>
            </a:r>
            <a:r>
              <a:rPr lang="es-ES" sz="2700" dirty="0" err="1"/>
              <a:t>planificació</a:t>
            </a:r>
            <a:r>
              <a:rPr lang="es-ES" sz="2700" dirty="0"/>
              <a:t> de </a:t>
            </a:r>
            <a:r>
              <a:rPr lang="es-ES" sz="2700" dirty="0" err="1"/>
              <a:t>decisions</a:t>
            </a:r>
            <a:r>
              <a:rPr lang="es-ES" sz="2700" dirty="0"/>
              <a:t> </a:t>
            </a:r>
            <a:r>
              <a:rPr lang="es-ES" sz="2700" dirty="0" err="1"/>
              <a:t>anticipades</a:t>
            </a:r>
            <a:r>
              <a:rPr lang="es-ES" sz="2700" dirty="0"/>
              <a:t>? </a:t>
            </a:r>
            <a:r>
              <a:rPr lang="en-GB" sz="2700" dirty="0"/>
              <a:t>- 12</a:t>
            </a:r>
            <a:endParaRPr lang="x-none" sz="2700" dirty="0"/>
          </a:p>
        </p:txBody>
      </p:sp>
    </p:spTree>
    <p:extLst>
      <p:ext uri="{BB962C8B-B14F-4D97-AF65-F5344CB8AC3E}">
        <p14:creationId xmlns:p14="http://schemas.microsoft.com/office/powerpoint/2010/main" val="54931300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F585D46-3D96-7044-85EF-1D82417BF270}"/>
              </a:ext>
            </a:extLst>
          </p:cNvPr>
          <p:cNvSpPr>
            <a:spLocks noGrp="1"/>
          </p:cNvSpPr>
          <p:nvPr>
            <p:ph type="body" sz="quarter" idx="13"/>
          </p:nvPr>
        </p:nvSpPr>
        <p:spPr/>
        <p:txBody>
          <a:bodyPr/>
          <a:lstStyle/>
          <a:p>
            <a:r>
              <a:rPr lang="ca-ES" dirty="0"/>
              <a:t>Exemples pràctics de clàusules Ulisses:</a:t>
            </a:r>
            <a:endParaRPr lang="es-ES" dirty="0"/>
          </a:p>
        </p:txBody>
      </p:sp>
      <p:sp>
        <p:nvSpPr>
          <p:cNvPr id="3" name="Content Placeholder 2">
            <a:extLst>
              <a:ext uri="{FF2B5EF4-FFF2-40B4-BE49-F238E27FC236}">
                <a16:creationId xmlns:a16="http://schemas.microsoft.com/office/drawing/2014/main" id="{C7F13260-0DDB-4DEB-974E-F8AD733FEEF8}"/>
              </a:ext>
            </a:extLst>
          </p:cNvPr>
          <p:cNvSpPr>
            <a:spLocks noGrp="1"/>
          </p:cNvSpPr>
          <p:nvPr>
            <p:ph sz="quarter" idx="14"/>
          </p:nvPr>
        </p:nvSpPr>
        <p:spPr>
          <a:xfrm>
            <a:off x="507195" y="1657350"/>
            <a:ext cx="10694205" cy="4353838"/>
          </a:xfrm>
        </p:spPr>
        <p:txBody>
          <a:bodyPr>
            <a:normAutofit/>
          </a:bodyPr>
          <a:lstStyle/>
          <a:p>
            <a:pPr marL="457200" lvl="0" indent="-457200" algn="just" fontAlgn="base">
              <a:buFont typeface="+mj-lt"/>
              <a:buAutoNum type="arabicPeriod"/>
            </a:pPr>
            <a:r>
              <a:rPr lang="ca-ES" i="1" dirty="0"/>
              <a:t>A en </a:t>
            </a:r>
            <a:r>
              <a:rPr lang="ca-ES" b="1" i="1" dirty="0" err="1"/>
              <a:t>Kwame</a:t>
            </a:r>
            <a:r>
              <a:rPr lang="ca-ES" i="1" dirty="0"/>
              <a:t> li han diagnosticat un trastorn bipolar. Sap que un tipus concret de medicació li produeix uns efectes extremament negatius. Té molt clar que no vol aquest tipus de medicació, però li preocupa que quan estigui molt deprimit no se sàpiga imposar i no pugui rebutjar la medicació que el personal li doni. Per tant, decideix que en el document de voluntats anticipades especificarà que no vol que li administrin aquest tipus de medicació en cap mena de circumstància, encara que en una crisi s’hi pugui avenir</a:t>
            </a:r>
            <a:r>
              <a:rPr lang="es-ES" i="1" dirty="0"/>
              <a:t>. </a:t>
            </a:r>
          </a:p>
          <a:p>
            <a:pPr marL="457200" lvl="0" indent="-457200" algn="just" fontAlgn="base">
              <a:buFont typeface="+mj-lt"/>
              <a:buAutoNum type="arabicPeriod"/>
            </a:pPr>
            <a:endParaRPr lang="es-ES" i="1" dirty="0"/>
          </a:p>
          <a:p>
            <a:pPr marL="457200" lvl="0" indent="-457200" algn="just" fontAlgn="base">
              <a:buFont typeface="+mj-lt"/>
              <a:buAutoNum type="arabicPeriod"/>
            </a:pPr>
            <a:endParaRPr lang="es-ES" dirty="0"/>
          </a:p>
          <a:p>
            <a:pPr algn="just"/>
            <a:endParaRPr lang="x-none" i="1" dirty="0"/>
          </a:p>
        </p:txBody>
      </p:sp>
      <p:sp>
        <p:nvSpPr>
          <p:cNvPr id="7"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err="1"/>
              <a:t>Presentació</a:t>
            </a:r>
            <a:r>
              <a:rPr lang="es-ES" sz="2700" dirty="0"/>
              <a:t>: </a:t>
            </a:r>
            <a:r>
              <a:rPr lang="es-ES" sz="2700" dirty="0" err="1"/>
              <a:t>Què</a:t>
            </a:r>
            <a:r>
              <a:rPr lang="es-ES" sz="2700" dirty="0"/>
              <a:t> </a:t>
            </a:r>
            <a:r>
              <a:rPr lang="es-ES" sz="2700" dirty="0" err="1"/>
              <a:t>és</a:t>
            </a:r>
            <a:r>
              <a:rPr lang="es-ES" sz="2700" dirty="0"/>
              <a:t> la </a:t>
            </a:r>
            <a:r>
              <a:rPr lang="es-ES" sz="2700" dirty="0" err="1"/>
              <a:t>planificació</a:t>
            </a:r>
            <a:r>
              <a:rPr lang="es-ES" sz="2700" dirty="0"/>
              <a:t> de </a:t>
            </a:r>
            <a:r>
              <a:rPr lang="es-ES" sz="2700" dirty="0" err="1"/>
              <a:t>decisions</a:t>
            </a:r>
            <a:r>
              <a:rPr lang="es-ES" sz="2700" dirty="0"/>
              <a:t> </a:t>
            </a:r>
            <a:r>
              <a:rPr lang="es-ES" sz="2700" dirty="0" err="1"/>
              <a:t>anticipades</a:t>
            </a:r>
            <a:r>
              <a:rPr lang="es-ES" sz="2700" dirty="0"/>
              <a:t>? </a:t>
            </a:r>
            <a:r>
              <a:rPr lang="en-GB" sz="2700" dirty="0"/>
              <a:t>- 13</a:t>
            </a:r>
            <a:endParaRPr lang="x-none" sz="2700" dirty="0"/>
          </a:p>
        </p:txBody>
      </p:sp>
    </p:spTree>
    <p:extLst>
      <p:ext uri="{BB962C8B-B14F-4D97-AF65-F5344CB8AC3E}">
        <p14:creationId xmlns:p14="http://schemas.microsoft.com/office/powerpoint/2010/main" val="149554690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E8C44-C754-419A-9D69-A057C0478D7C}"/>
              </a:ext>
            </a:extLst>
          </p:cNvPr>
          <p:cNvSpPr>
            <a:spLocks noGrp="1"/>
          </p:cNvSpPr>
          <p:nvPr>
            <p:ph sz="quarter" idx="14"/>
          </p:nvPr>
        </p:nvSpPr>
        <p:spPr>
          <a:xfrm>
            <a:off x="507195" y="1511188"/>
            <a:ext cx="10960905" cy="4500000"/>
          </a:xfrm>
        </p:spPr>
        <p:txBody>
          <a:bodyPr>
            <a:normAutofit lnSpcReduction="10000"/>
          </a:bodyPr>
          <a:lstStyle/>
          <a:p>
            <a:pPr lvl="0" algn="just" fontAlgn="base"/>
            <a:r>
              <a:rPr lang="ca-ES" i="1" dirty="0"/>
              <a:t>La </a:t>
            </a:r>
            <a:r>
              <a:rPr lang="ca-ES" b="1" i="1" dirty="0"/>
              <a:t>Li-Ming</a:t>
            </a:r>
            <a:r>
              <a:rPr lang="ca-ES" i="1" dirty="0"/>
              <a:t> és conscient que en el futur cada vegada li serà més difícil prendre decisions sobre la seva vida a causa de l’avanç de la malaltia d’Alzheimer. Confia en la seva cosina, que la coneix molt bé i que sempre ha donat suport a les seves decisions. En canvi, no vol que el seu germà intervingui en cap decisió relacionada amb la seva vida, perquè probablement invalidaria la seva voluntat i les seves preferències, ja que sovint pensa que ell sap què és el que més li convé a ella. Per tant, redacta un document de voluntats anticipades en què estableix qui està autoritzat a comunicar la seva voluntat i les seves preferències —per exemple, la seva cosina— si ella no està en condicions de comunicar-les per si mateixa, i en què també especifica les seves preferències futures, algunes de les quals ja pot identificar ara. Així, per exemple, especifica que vol viure a casa seva i que vol rebre el suport allà, en comptes d’anar a una residència per a gent gran; també especifica a què es poden destinar els seus diners, qui pot tenir les claus de casa seva, les malalties per a les quals necessita medicació, quins medicaments no està disposada a prendre, etc. </a:t>
            </a:r>
            <a:endParaRPr lang="es-ES" dirty="0"/>
          </a:p>
          <a:p>
            <a:pPr marL="457200" indent="-457200" algn="just">
              <a:buFont typeface="+mj-lt"/>
              <a:buAutoNum type="arabicPeriod" startAt="2"/>
            </a:pPr>
            <a:endParaRPr lang="x-none" i="1" dirty="0"/>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err="1"/>
              <a:t>Presentació</a:t>
            </a:r>
            <a:r>
              <a:rPr lang="es-ES" sz="2700" dirty="0"/>
              <a:t>: </a:t>
            </a:r>
            <a:r>
              <a:rPr lang="es-ES" sz="2700" dirty="0" err="1"/>
              <a:t>Què</a:t>
            </a:r>
            <a:r>
              <a:rPr lang="es-ES" sz="2700" dirty="0"/>
              <a:t> </a:t>
            </a:r>
            <a:r>
              <a:rPr lang="es-ES" sz="2700" dirty="0" err="1"/>
              <a:t>és</a:t>
            </a:r>
            <a:r>
              <a:rPr lang="es-ES" sz="2700" dirty="0"/>
              <a:t> la </a:t>
            </a:r>
            <a:r>
              <a:rPr lang="es-ES" sz="2700" dirty="0" err="1"/>
              <a:t>planificació</a:t>
            </a:r>
            <a:r>
              <a:rPr lang="es-ES" sz="2700" dirty="0"/>
              <a:t> de </a:t>
            </a:r>
            <a:r>
              <a:rPr lang="es-ES" sz="2700" dirty="0" err="1"/>
              <a:t>decisions</a:t>
            </a:r>
            <a:r>
              <a:rPr lang="es-ES" sz="2700" dirty="0"/>
              <a:t> </a:t>
            </a:r>
            <a:r>
              <a:rPr lang="es-ES" sz="2700" dirty="0" err="1"/>
              <a:t>anticipades</a:t>
            </a:r>
            <a:r>
              <a:rPr lang="es-ES" sz="2700" dirty="0"/>
              <a:t>? </a:t>
            </a:r>
            <a:r>
              <a:rPr lang="en-GB" sz="2700" dirty="0"/>
              <a:t>- 14</a:t>
            </a:r>
            <a:endParaRPr lang="x-none" sz="2700" dirty="0"/>
          </a:p>
        </p:txBody>
      </p:sp>
      <p:sp>
        <p:nvSpPr>
          <p:cNvPr id="4" name="Text Placeholder 5">
            <a:extLst>
              <a:ext uri="{FF2B5EF4-FFF2-40B4-BE49-F238E27FC236}">
                <a16:creationId xmlns:a16="http://schemas.microsoft.com/office/drawing/2014/main" id="{DF585D46-3D96-7044-85EF-1D82417BF270}"/>
              </a:ext>
            </a:extLst>
          </p:cNvPr>
          <p:cNvSpPr>
            <a:spLocks noGrp="1"/>
          </p:cNvSpPr>
          <p:nvPr>
            <p:ph type="body" sz="quarter" idx="13"/>
          </p:nvPr>
        </p:nvSpPr>
        <p:spPr>
          <a:xfrm>
            <a:off x="507207" y="946614"/>
            <a:ext cx="11174400" cy="360000"/>
          </a:xfrm>
        </p:spPr>
        <p:txBody>
          <a:bodyPr/>
          <a:lstStyle/>
          <a:p>
            <a:r>
              <a:rPr lang="ca-ES" dirty="0"/>
              <a:t>Exemples pràctics de clàusules Ulisses:</a:t>
            </a:r>
            <a:endParaRPr lang="es-ES" dirty="0"/>
          </a:p>
        </p:txBody>
      </p:sp>
    </p:spTree>
    <p:extLst>
      <p:ext uri="{BB962C8B-B14F-4D97-AF65-F5344CB8AC3E}">
        <p14:creationId xmlns:p14="http://schemas.microsoft.com/office/powerpoint/2010/main" val="134810917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5585EA1-937B-BB48-BC03-7ECD92148901}"/>
              </a:ext>
            </a:extLst>
          </p:cNvPr>
          <p:cNvSpPr>
            <a:spLocks noGrp="1"/>
          </p:cNvSpPr>
          <p:nvPr>
            <p:ph type="body" sz="quarter" idx="13"/>
          </p:nvPr>
        </p:nvSpPr>
        <p:spPr/>
        <p:txBody>
          <a:bodyPr/>
          <a:lstStyle/>
          <a:p>
            <a:r>
              <a:rPr lang="ca-ES" dirty="0"/>
              <a:t>Quan entren en vigor els plans de decisions anticipades? </a:t>
            </a:r>
            <a:endParaRPr lang="x-none"/>
          </a:p>
        </p:txBody>
      </p:sp>
      <p:sp>
        <p:nvSpPr>
          <p:cNvPr id="3" name="Content Placeholder 2">
            <a:extLst>
              <a:ext uri="{FF2B5EF4-FFF2-40B4-BE49-F238E27FC236}">
                <a16:creationId xmlns:a16="http://schemas.microsoft.com/office/drawing/2014/main" id="{B54977B8-1FDC-4469-A1FD-5302FE36CB1C}"/>
              </a:ext>
            </a:extLst>
          </p:cNvPr>
          <p:cNvSpPr>
            <a:spLocks noGrp="1"/>
          </p:cNvSpPr>
          <p:nvPr>
            <p:ph sz="quarter" idx="14"/>
          </p:nvPr>
        </p:nvSpPr>
        <p:spPr/>
        <p:txBody>
          <a:bodyPr>
            <a:noAutofit/>
          </a:bodyPr>
          <a:lstStyle/>
          <a:p>
            <a:pPr marL="0" indent="0" algn="just">
              <a:buNone/>
            </a:pPr>
            <a:r>
              <a:rPr lang="ca-ES" sz="1900" dirty="0"/>
              <a:t>Actualment, en la majoria dels països que han establert mecanismes de decisions anticipades</a:t>
            </a:r>
            <a:r>
              <a:rPr lang="es-ES" sz="1900" dirty="0"/>
              <a:t>: </a:t>
            </a:r>
          </a:p>
          <a:p>
            <a:pPr algn="just"/>
            <a:r>
              <a:rPr lang="es-ES" sz="1900" dirty="0"/>
              <a:t>Los planes de decisiones anticipadas entran en vigor cuando se determina que la persona no tiene la competencia necesaria para tomar decisiones</a:t>
            </a:r>
            <a:r>
              <a:rPr lang="en-US" sz="1900" dirty="0"/>
              <a:t>. </a:t>
            </a:r>
          </a:p>
          <a:p>
            <a:pPr lvl="0" algn="just"/>
            <a:r>
              <a:rPr lang="ca-ES" sz="1900" dirty="0"/>
              <a:t>Quan el pla de decisions anticipades entra en vigor, la persona ja no pot prendre directament les seves pròpies decisions ni pot canviar d’opinió. </a:t>
            </a:r>
            <a:endParaRPr lang="es-ES" sz="1900" dirty="0"/>
          </a:p>
          <a:p>
            <a:pPr algn="just"/>
            <a:r>
              <a:rPr lang="ca-ES" sz="1900" dirty="0"/>
              <a:t>La llei exigeix que perquè una persona pugui fer un pla de decisions anticipades és necessari que tingui </a:t>
            </a:r>
            <a:r>
              <a:rPr lang="ca-ES" sz="1900" i="1" dirty="0"/>
              <a:t>competència</a:t>
            </a:r>
            <a:r>
              <a:rPr lang="en-US" sz="1900" dirty="0"/>
              <a:t>: </a:t>
            </a:r>
          </a:p>
          <a:p>
            <a:pPr lvl="2" algn="just">
              <a:spcAft>
                <a:spcPts val="600"/>
              </a:spcAft>
            </a:pPr>
            <a:r>
              <a:rPr lang="ca-ES" sz="1900" dirty="0"/>
              <a:t>les persones sota tutela no poden fer un pla de decisions anticipades que sigui vàlid jurídicament</a:t>
            </a:r>
            <a:r>
              <a:rPr lang="en-US" sz="1900" dirty="0"/>
              <a:t>; </a:t>
            </a:r>
          </a:p>
          <a:p>
            <a:pPr lvl="2" algn="just">
              <a:spcAft>
                <a:spcPts val="600"/>
              </a:spcAft>
            </a:pPr>
            <a:r>
              <a:rPr lang="ca-ES" sz="1900" dirty="0"/>
              <a:t>els plans de decisions anticipades no són vàlids jurídicament si es fan en una situació de crisi o en altres circumstàncies en què es consideri que la persona no té la capacitat necessària per prendre decisions</a:t>
            </a:r>
            <a:r>
              <a:rPr lang="en-US" sz="1900" dirty="0"/>
              <a:t>.</a:t>
            </a:r>
          </a:p>
          <a:p>
            <a:pPr algn="just"/>
            <a:r>
              <a:rPr lang="ca-ES" sz="1900" dirty="0"/>
              <a:t>A vegades es considera que els plans de decisions anticipades no tenen vigència en situacions en què una persona és ingressada involuntàriament en un servei social o de salut mental</a:t>
            </a:r>
            <a:r>
              <a:rPr lang="en-US" sz="1900" dirty="0"/>
              <a:t>. </a:t>
            </a:r>
          </a:p>
        </p:txBody>
      </p:sp>
      <p:sp>
        <p:nvSpPr>
          <p:cNvPr id="7"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err="1"/>
              <a:t>Presentació</a:t>
            </a:r>
            <a:r>
              <a:rPr lang="es-ES" sz="2700" dirty="0"/>
              <a:t>: </a:t>
            </a:r>
            <a:r>
              <a:rPr lang="es-ES" sz="2700" dirty="0" err="1"/>
              <a:t>Què</a:t>
            </a:r>
            <a:r>
              <a:rPr lang="es-ES" sz="2700" dirty="0"/>
              <a:t> </a:t>
            </a:r>
            <a:r>
              <a:rPr lang="es-ES" sz="2700" dirty="0" err="1"/>
              <a:t>és</a:t>
            </a:r>
            <a:r>
              <a:rPr lang="es-ES" sz="2700" dirty="0"/>
              <a:t> la </a:t>
            </a:r>
            <a:r>
              <a:rPr lang="es-ES" sz="2700" dirty="0" err="1"/>
              <a:t>planificació</a:t>
            </a:r>
            <a:r>
              <a:rPr lang="es-ES" sz="2700" dirty="0"/>
              <a:t> de </a:t>
            </a:r>
            <a:r>
              <a:rPr lang="es-ES" sz="2700" dirty="0" err="1"/>
              <a:t>decisions</a:t>
            </a:r>
            <a:r>
              <a:rPr lang="es-ES" sz="2700" dirty="0"/>
              <a:t> </a:t>
            </a:r>
            <a:r>
              <a:rPr lang="es-ES" sz="2700" dirty="0" err="1"/>
              <a:t>anticipades</a:t>
            </a:r>
            <a:r>
              <a:rPr lang="es-ES" sz="2700" dirty="0"/>
              <a:t>? </a:t>
            </a:r>
            <a:r>
              <a:rPr lang="en-GB" sz="2700" dirty="0"/>
              <a:t>- 15</a:t>
            </a:r>
            <a:endParaRPr lang="x-none" sz="2700" dirty="0"/>
          </a:p>
        </p:txBody>
      </p:sp>
    </p:spTree>
    <p:extLst>
      <p:ext uri="{BB962C8B-B14F-4D97-AF65-F5344CB8AC3E}">
        <p14:creationId xmlns:p14="http://schemas.microsoft.com/office/powerpoint/2010/main" val="125815650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1153EA-366E-436A-A6BE-DC96E2B6AA7B}"/>
              </a:ext>
            </a:extLst>
          </p:cNvPr>
          <p:cNvSpPr>
            <a:spLocks noGrp="1"/>
          </p:cNvSpPr>
          <p:nvPr>
            <p:ph sz="quarter" idx="14"/>
          </p:nvPr>
        </p:nvSpPr>
        <p:spPr>
          <a:xfrm>
            <a:off x="507195" y="1295400"/>
            <a:ext cx="11174412" cy="4715788"/>
          </a:xfrm>
        </p:spPr>
        <p:txBody>
          <a:bodyPr>
            <a:normAutofit/>
          </a:bodyPr>
          <a:lstStyle/>
          <a:p>
            <a:pPr algn="just"/>
            <a:r>
              <a:rPr lang="ca-ES" dirty="0"/>
              <a:t>Aquesta mena de documents de voluntats anticipades poden permetre a les persones exercir un cert control sobre les opcions de suport, d’atenció o de tractament proposades, però, malgrat això, no compleixen plenament la CDPD</a:t>
            </a:r>
            <a:r>
              <a:rPr lang="en-GB" dirty="0"/>
              <a:t>.</a:t>
            </a:r>
            <a:endParaRPr lang="x-none" dirty="0"/>
          </a:p>
          <a:p>
            <a:pPr algn="just"/>
            <a:r>
              <a:rPr lang="ca-ES" b="1" dirty="0"/>
              <a:t>La CDPD exigeix un abordatge totalment diferent</a:t>
            </a:r>
            <a:r>
              <a:rPr lang="en-GB" b="1" dirty="0"/>
              <a:t>: </a:t>
            </a:r>
            <a:endParaRPr lang="x-none" b="1" dirty="0"/>
          </a:p>
          <a:p>
            <a:pPr lvl="2" algn="just"/>
            <a:r>
              <a:rPr lang="ca-ES" sz="2200" dirty="0"/>
              <a:t>Segons l’article 12 de la CDPD, les persones poden exercir </a:t>
            </a:r>
            <a:r>
              <a:rPr lang="ca-ES" sz="2200" b="1" u="sng" dirty="0"/>
              <a:t>sempre</a:t>
            </a:r>
            <a:r>
              <a:rPr lang="ca-ES" sz="2200" dirty="0"/>
              <a:t> el seu dret a la capacitat jurídica</a:t>
            </a:r>
            <a:r>
              <a:rPr lang="es-ES" sz="2200" dirty="0"/>
              <a:t>.</a:t>
            </a:r>
            <a:r>
              <a:rPr lang="en-GB" sz="2200" b="1" u="sng" dirty="0"/>
              <a:t> </a:t>
            </a:r>
          </a:p>
          <a:p>
            <a:pPr lvl="2" algn="just"/>
            <a:r>
              <a:rPr lang="ca-ES" sz="2200" dirty="0"/>
              <a:t>Les persones han de conservar el seu dret a prendre decisions directament i a canviar d’opinió, fins i tot en els casos en què hagin redactat un pla de decisions anticipades</a:t>
            </a:r>
            <a:r>
              <a:rPr lang="en-GB" sz="2200" dirty="0"/>
              <a:t>.</a:t>
            </a:r>
          </a:p>
          <a:p>
            <a:pPr lvl="2" algn="just"/>
            <a:r>
              <a:rPr lang="ca-ES" sz="2200" dirty="0"/>
              <a:t>El fet que les persones redactin plans de decisions anticipades no vol dir que estiguin </a:t>
            </a:r>
            <a:r>
              <a:rPr lang="ca-ES" sz="2200" i="1" dirty="0"/>
              <a:t>incapacitades jurídicament</a:t>
            </a:r>
            <a:r>
              <a:rPr lang="ca-ES" sz="2200" dirty="0"/>
              <a:t>. </a:t>
            </a:r>
            <a:endParaRPr lang="es-ES" sz="2200" dirty="0"/>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err="1"/>
              <a:t>Presentació</a:t>
            </a:r>
            <a:r>
              <a:rPr lang="es-ES" sz="2700" dirty="0"/>
              <a:t>: </a:t>
            </a:r>
            <a:r>
              <a:rPr lang="es-ES" sz="2700" dirty="0" err="1"/>
              <a:t>Què</a:t>
            </a:r>
            <a:r>
              <a:rPr lang="es-ES" sz="2700" dirty="0"/>
              <a:t> </a:t>
            </a:r>
            <a:r>
              <a:rPr lang="es-ES" sz="2700" dirty="0" err="1"/>
              <a:t>és</a:t>
            </a:r>
            <a:r>
              <a:rPr lang="es-ES" sz="2700" dirty="0"/>
              <a:t> la </a:t>
            </a:r>
            <a:r>
              <a:rPr lang="es-ES" sz="2700" dirty="0" err="1"/>
              <a:t>planificació</a:t>
            </a:r>
            <a:r>
              <a:rPr lang="es-ES" sz="2700" dirty="0"/>
              <a:t> de </a:t>
            </a:r>
            <a:r>
              <a:rPr lang="es-ES" sz="2700" dirty="0" err="1"/>
              <a:t>decisions</a:t>
            </a:r>
            <a:r>
              <a:rPr lang="es-ES" sz="2700" dirty="0"/>
              <a:t> </a:t>
            </a:r>
            <a:r>
              <a:rPr lang="es-ES" sz="2700" dirty="0" err="1"/>
              <a:t>anticipades</a:t>
            </a:r>
            <a:r>
              <a:rPr lang="es-ES" sz="2700" dirty="0"/>
              <a:t>? </a:t>
            </a:r>
            <a:r>
              <a:rPr lang="en-GB" sz="2700" dirty="0"/>
              <a:t>- 16</a:t>
            </a:r>
            <a:endParaRPr lang="x-none" sz="2700" dirty="0"/>
          </a:p>
        </p:txBody>
      </p:sp>
    </p:spTree>
    <p:extLst>
      <p:ext uri="{BB962C8B-B14F-4D97-AF65-F5344CB8AC3E}">
        <p14:creationId xmlns:p14="http://schemas.microsoft.com/office/powerpoint/2010/main" val="187093323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0B9143-2570-4E02-9E85-98611CFE64DB}"/>
              </a:ext>
            </a:extLst>
          </p:cNvPr>
          <p:cNvSpPr>
            <a:spLocks noGrp="1"/>
          </p:cNvSpPr>
          <p:nvPr>
            <p:ph sz="quarter" idx="14"/>
          </p:nvPr>
        </p:nvSpPr>
        <p:spPr>
          <a:xfrm>
            <a:off x="507195" y="1333500"/>
            <a:ext cx="11174412" cy="4677688"/>
          </a:xfrm>
        </p:spPr>
        <p:txBody>
          <a:bodyPr>
            <a:normAutofit/>
          </a:bodyPr>
          <a:lstStyle/>
          <a:p>
            <a:pPr algn="just"/>
            <a:r>
              <a:rPr lang="ca-ES" dirty="0"/>
              <a:t>Pot ser útil redactar un pla de decisions anticipades que sigui vinculant en aquelles situacions en què una persona no estigui en condicions de comunicar directament la seva voluntat i les seves preferències</a:t>
            </a:r>
            <a:r>
              <a:rPr lang="en-GB" dirty="0"/>
              <a:t>.</a:t>
            </a:r>
          </a:p>
          <a:p>
            <a:pPr lvl="0" algn="just" fontAlgn="base"/>
            <a:r>
              <a:rPr lang="ca-ES" dirty="0"/>
              <a:t>Això garanteix que les altres persones respectaran les directrius especificades en el pla de decisions anticipades. </a:t>
            </a:r>
            <a:endParaRPr lang="es-ES" dirty="0"/>
          </a:p>
          <a:p>
            <a:pPr algn="just"/>
            <a:r>
              <a:rPr lang="ca-ES" dirty="0"/>
              <a:t>En aquests casos, la persona ha d’especificar les situacions o els criteris d’acord amb els quals la persona de suport pot començar a aplicar el pla de decisions anticipades</a:t>
            </a:r>
            <a:r>
              <a:rPr lang="en-US" dirty="0"/>
              <a:t>.</a:t>
            </a:r>
          </a:p>
          <a:p>
            <a:pPr algn="just"/>
            <a:r>
              <a:rPr lang="ca-ES" dirty="0"/>
              <a:t>La implementació d’un pla de decisions anticipades no ha d’impedir que les persones de suport intentin posar-se en contacte i comunicar-se directament i amb regularitat amb la persona en qüestió</a:t>
            </a:r>
            <a:r>
              <a:rPr lang="es-ES" dirty="0"/>
              <a:t>.</a:t>
            </a:r>
            <a:endParaRPr lang="x-none" dirty="0"/>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err="1"/>
              <a:t>Presentació</a:t>
            </a:r>
            <a:r>
              <a:rPr lang="es-ES" sz="2700" dirty="0"/>
              <a:t>: </a:t>
            </a:r>
            <a:r>
              <a:rPr lang="es-ES" sz="2700" dirty="0" err="1"/>
              <a:t>Què</a:t>
            </a:r>
            <a:r>
              <a:rPr lang="es-ES" sz="2700" dirty="0"/>
              <a:t> </a:t>
            </a:r>
            <a:r>
              <a:rPr lang="es-ES" sz="2700" dirty="0" err="1"/>
              <a:t>és</a:t>
            </a:r>
            <a:r>
              <a:rPr lang="es-ES" sz="2700" dirty="0"/>
              <a:t> la </a:t>
            </a:r>
            <a:r>
              <a:rPr lang="es-ES" sz="2700" dirty="0" err="1"/>
              <a:t>planificació</a:t>
            </a:r>
            <a:r>
              <a:rPr lang="es-ES" sz="2700" dirty="0"/>
              <a:t> de </a:t>
            </a:r>
            <a:r>
              <a:rPr lang="es-ES" sz="2700" dirty="0" err="1"/>
              <a:t>decisions</a:t>
            </a:r>
            <a:r>
              <a:rPr lang="es-ES" sz="2700" dirty="0"/>
              <a:t> </a:t>
            </a:r>
            <a:r>
              <a:rPr lang="es-ES" sz="2700" dirty="0" err="1"/>
              <a:t>anticipades</a:t>
            </a:r>
            <a:r>
              <a:rPr lang="es-ES" sz="2700" dirty="0"/>
              <a:t>? </a:t>
            </a:r>
            <a:r>
              <a:rPr lang="en-GB" sz="2700" dirty="0"/>
              <a:t>- 17</a:t>
            </a:r>
            <a:endParaRPr lang="x-none" sz="2700" dirty="0"/>
          </a:p>
        </p:txBody>
      </p:sp>
    </p:spTree>
    <p:extLst>
      <p:ext uri="{BB962C8B-B14F-4D97-AF65-F5344CB8AC3E}">
        <p14:creationId xmlns:p14="http://schemas.microsoft.com/office/powerpoint/2010/main" val="7400106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B3E5FA-A38B-4597-BE7B-215D8632E8AC}"/>
              </a:ext>
            </a:extLst>
          </p:cNvPr>
          <p:cNvSpPr>
            <a:spLocks noGrp="1"/>
          </p:cNvSpPr>
          <p:nvPr>
            <p:ph sz="quarter" idx="14"/>
          </p:nvPr>
        </p:nvSpPr>
        <p:spPr>
          <a:xfrm>
            <a:off x="507195" y="1371600"/>
            <a:ext cx="11174412" cy="4639588"/>
          </a:xfrm>
        </p:spPr>
        <p:txBody>
          <a:bodyPr/>
          <a:lstStyle/>
          <a:p>
            <a:pPr algn="just"/>
            <a:r>
              <a:rPr lang="ca-ES" dirty="0"/>
              <a:t>Quan les persones poden comunicar directament la seva voluntat i les seves preferències, els plans de voluntats anticipades poden ser unes </a:t>
            </a:r>
            <a:r>
              <a:rPr lang="ca-ES" b="1" u="sng" dirty="0"/>
              <a:t>eines de comunicació</a:t>
            </a:r>
            <a:r>
              <a:rPr lang="ca-ES" dirty="0"/>
              <a:t> molt útils per estructurar els debats</a:t>
            </a:r>
            <a:r>
              <a:rPr lang="en-GB" dirty="0"/>
              <a:t>:</a:t>
            </a:r>
            <a:endParaRPr lang="x-none" dirty="0"/>
          </a:p>
          <a:p>
            <a:pPr lvl="2" algn="just" fontAlgn="base"/>
            <a:r>
              <a:rPr lang="ca-ES" sz="2200" dirty="0"/>
              <a:t>Són útils per explorar i debatre amb les persones de suport les possibles situacions que requeriran una presa de decisions, els avantatges i els inconvenients de les decisions, etc. </a:t>
            </a:r>
            <a:endParaRPr lang="es-ES" sz="2200" dirty="0"/>
          </a:p>
          <a:p>
            <a:pPr lvl="2" algn="just" fontAlgn="base"/>
            <a:r>
              <a:rPr lang="ca-ES" sz="2200" dirty="0"/>
              <a:t>Poden fer que les persones de suport se sentin còmodes amb els plans i que no els amoïni haver-los de posar en pràctica. </a:t>
            </a:r>
            <a:endParaRPr lang="es-ES" sz="2200" dirty="0"/>
          </a:p>
          <a:p>
            <a:pPr lvl="2" algn="just"/>
            <a:r>
              <a:rPr lang="ca-ES" sz="2200" dirty="0"/>
              <a:t>Es poden emprar com a punt de referència per a la voluntat i les preferències de la persona en qüestió</a:t>
            </a:r>
            <a:endParaRPr lang="en-US" sz="2200" dirty="0"/>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err="1"/>
              <a:t>Presentació</a:t>
            </a:r>
            <a:r>
              <a:rPr lang="es-ES" sz="2700" dirty="0"/>
              <a:t>: </a:t>
            </a:r>
            <a:r>
              <a:rPr lang="es-ES" sz="2700" dirty="0" err="1"/>
              <a:t>Què</a:t>
            </a:r>
            <a:r>
              <a:rPr lang="es-ES" sz="2700" dirty="0"/>
              <a:t> </a:t>
            </a:r>
            <a:r>
              <a:rPr lang="es-ES" sz="2700" dirty="0" err="1"/>
              <a:t>és</a:t>
            </a:r>
            <a:r>
              <a:rPr lang="es-ES" sz="2700" dirty="0"/>
              <a:t> la </a:t>
            </a:r>
            <a:r>
              <a:rPr lang="es-ES" sz="2700" dirty="0" err="1"/>
              <a:t>planificació</a:t>
            </a:r>
            <a:r>
              <a:rPr lang="es-ES" sz="2700" dirty="0"/>
              <a:t> de </a:t>
            </a:r>
            <a:r>
              <a:rPr lang="es-ES" sz="2700" dirty="0" err="1"/>
              <a:t>decisions</a:t>
            </a:r>
            <a:r>
              <a:rPr lang="es-ES" sz="2700" dirty="0"/>
              <a:t> </a:t>
            </a:r>
            <a:r>
              <a:rPr lang="es-ES" sz="2700" dirty="0" err="1"/>
              <a:t>anticipades</a:t>
            </a:r>
            <a:r>
              <a:rPr lang="es-ES" sz="2700" dirty="0"/>
              <a:t>? </a:t>
            </a:r>
            <a:r>
              <a:rPr lang="en-GB" sz="2700" dirty="0"/>
              <a:t>- 18</a:t>
            </a:r>
            <a:endParaRPr lang="x-none" sz="2700" dirty="0"/>
          </a:p>
        </p:txBody>
      </p:sp>
    </p:spTree>
    <p:extLst>
      <p:ext uri="{BB962C8B-B14F-4D97-AF65-F5344CB8AC3E}">
        <p14:creationId xmlns:p14="http://schemas.microsoft.com/office/powerpoint/2010/main" val="156414306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1E5F59B-D8FB-8940-A011-78031B45DFCD}"/>
              </a:ext>
            </a:extLst>
          </p:cNvPr>
          <p:cNvSpPr>
            <a:spLocks noGrp="1"/>
          </p:cNvSpPr>
          <p:nvPr>
            <p:ph type="body" sz="quarter" idx="13"/>
          </p:nvPr>
        </p:nvSpPr>
        <p:spPr/>
        <p:txBody>
          <a:bodyPr/>
          <a:lstStyle/>
          <a:p>
            <a:r>
              <a:rPr lang="ca-ES" dirty="0"/>
              <a:t>La planificació de decisions anticipades en els països </a:t>
            </a:r>
            <a:endParaRPr lang="es-ES" dirty="0"/>
          </a:p>
        </p:txBody>
      </p:sp>
      <p:sp>
        <p:nvSpPr>
          <p:cNvPr id="4" name="Text Box 80">
            <a:extLst>
              <a:ext uri="{FF2B5EF4-FFF2-40B4-BE49-F238E27FC236}">
                <a16:creationId xmlns:a16="http://schemas.microsoft.com/office/drawing/2014/main" id="{92C1162F-7F08-45CF-8C29-7D1B913744A0}"/>
              </a:ext>
            </a:extLst>
          </p:cNvPr>
          <p:cNvSpPr txBox="1"/>
          <p:nvPr/>
        </p:nvSpPr>
        <p:spPr>
          <a:xfrm>
            <a:off x="1127761" y="1532429"/>
            <a:ext cx="9936479" cy="4225426"/>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ca-ES" sz="2000" b="1" dirty="0"/>
              <a:t>Exemple: la llei alemanya (2009) </a:t>
            </a:r>
            <a:endParaRPr lang="ca-ES" sz="2000" i="1" dirty="0"/>
          </a:p>
          <a:p>
            <a:r>
              <a:rPr lang="ca-ES" sz="2000" dirty="0"/>
              <a:t>Alemanya disposa d’una llei en virtut de la qual els documents de decisions anticipades són vinculants, fins i tot en els contextos d’atenció en salut mental. Quan algú redacta un document de decisions anticipades, pot designar una persona de suport perquè s’encarregui de fer valdre la seva voluntat davant els professionals sanitaris. </a:t>
            </a:r>
            <a:endParaRPr lang="es-ES" sz="2000" dirty="0"/>
          </a:p>
          <a:p>
            <a:r>
              <a:rPr lang="ca-ES" sz="2000" dirty="0"/>
              <a:t> </a:t>
            </a:r>
            <a:endParaRPr lang="es-ES" sz="2000" dirty="0"/>
          </a:p>
          <a:p>
            <a:r>
              <a:rPr lang="ca-ES" sz="2000" dirty="0"/>
              <a:t>La llei també preveu que si la persona no disposa d’un document de decisions anticipades, la seva presumpta voluntat pel que fa al tractament s’ha de determinar prenent com a base fets específics, com ara manifestacions verbals anteriors.</a:t>
            </a:r>
            <a:endParaRPr lang="es-ES" sz="2000" dirty="0"/>
          </a:p>
          <a:p>
            <a:r>
              <a:rPr lang="ca-ES" sz="2000" dirty="0"/>
              <a:t> </a:t>
            </a:r>
            <a:endParaRPr lang="es-ES" sz="2000" dirty="0"/>
          </a:p>
          <a:p>
            <a:r>
              <a:rPr lang="ca-ES" sz="2000" dirty="0"/>
              <a:t>Després de l’entrada en vigor d’aquesta llei, les persones usuàries de serveis de salut mental han desenvolupat un model de document de decisions anticipades contra qualsevol forma de coacció en psiquiatria, el qual s’anomena </a:t>
            </a:r>
            <a:r>
              <a:rPr lang="ca-ES" sz="2000" dirty="0" err="1"/>
              <a:t>PatVerfü</a:t>
            </a:r>
            <a:r>
              <a:rPr lang="ca-ES" sz="2000" dirty="0"/>
              <a:t>.</a:t>
            </a:r>
            <a:endParaRPr lang="es-ES" sz="2000" dirty="0"/>
          </a:p>
        </p:txBody>
      </p:sp>
      <p:sp>
        <p:nvSpPr>
          <p:cNvPr id="6"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err="1"/>
              <a:t>Presentació</a:t>
            </a:r>
            <a:r>
              <a:rPr lang="es-ES" sz="2700" dirty="0"/>
              <a:t>: </a:t>
            </a:r>
            <a:r>
              <a:rPr lang="es-ES" sz="2700" dirty="0" err="1"/>
              <a:t>Què</a:t>
            </a:r>
            <a:r>
              <a:rPr lang="es-ES" sz="2700" dirty="0"/>
              <a:t> </a:t>
            </a:r>
            <a:r>
              <a:rPr lang="es-ES" sz="2700" dirty="0" err="1"/>
              <a:t>és</a:t>
            </a:r>
            <a:r>
              <a:rPr lang="es-ES" sz="2700" dirty="0"/>
              <a:t> la </a:t>
            </a:r>
            <a:r>
              <a:rPr lang="es-ES" sz="2700" dirty="0" err="1"/>
              <a:t>planificació</a:t>
            </a:r>
            <a:r>
              <a:rPr lang="es-ES" sz="2700" dirty="0"/>
              <a:t> de </a:t>
            </a:r>
            <a:r>
              <a:rPr lang="es-ES" sz="2700" dirty="0" err="1"/>
              <a:t>decisions</a:t>
            </a:r>
            <a:r>
              <a:rPr lang="es-ES" sz="2700" dirty="0"/>
              <a:t> </a:t>
            </a:r>
            <a:r>
              <a:rPr lang="es-ES" sz="2700" dirty="0" err="1"/>
              <a:t>anticipades</a:t>
            </a:r>
            <a:r>
              <a:rPr lang="es-ES" sz="2700" dirty="0"/>
              <a:t>? </a:t>
            </a:r>
            <a:r>
              <a:rPr lang="en-GB" sz="2700" dirty="0"/>
              <a:t>- 19</a:t>
            </a:r>
            <a:endParaRPr lang="x-none" sz="2700" dirty="0"/>
          </a:p>
        </p:txBody>
      </p:sp>
    </p:spTree>
    <p:extLst>
      <p:ext uri="{BB962C8B-B14F-4D97-AF65-F5344CB8AC3E}">
        <p14:creationId xmlns:p14="http://schemas.microsoft.com/office/powerpoint/2010/main" val="1503420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458CF1F-20B9-D04E-B4D5-E8832A617503}"/>
              </a:ext>
            </a:extLst>
          </p:cNvPr>
          <p:cNvSpPr>
            <a:spLocks noGrp="1"/>
          </p:cNvSpPr>
          <p:nvPr>
            <p:ph type="body" sz="quarter" idx="13"/>
          </p:nvPr>
        </p:nvSpPr>
        <p:spPr>
          <a:xfrm>
            <a:off x="566057" y="946614"/>
            <a:ext cx="11115550" cy="359672"/>
          </a:xfrm>
        </p:spPr>
        <p:txBody>
          <a:bodyPr/>
          <a:lstStyle/>
          <a:p>
            <a:r>
              <a:rPr lang="ca-ES" dirty="0"/>
              <a:t>Les proves funcionals </a:t>
            </a:r>
            <a:endParaRPr lang="es-ES" dirty="0"/>
          </a:p>
        </p:txBody>
      </p:sp>
      <p:sp>
        <p:nvSpPr>
          <p:cNvPr id="3" name="Content Placeholder 2">
            <a:extLst>
              <a:ext uri="{FF2B5EF4-FFF2-40B4-BE49-F238E27FC236}">
                <a16:creationId xmlns:a16="http://schemas.microsoft.com/office/drawing/2014/main" id="{DD47CBDB-699E-4FBF-80C5-3591F6DA31F3}"/>
              </a:ext>
            </a:extLst>
          </p:cNvPr>
          <p:cNvSpPr>
            <a:spLocks noGrp="1"/>
          </p:cNvSpPr>
          <p:nvPr>
            <p:ph sz="quarter" idx="14"/>
          </p:nvPr>
        </p:nvSpPr>
        <p:spPr>
          <a:xfrm>
            <a:off x="507195" y="1371600"/>
            <a:ext cx="11174412" cy="4639588"/>
          </a:xfrm>
        </p:spPr>
        <p:txBody>
          <a:bodyPr>
            <a:noAutofit/>
          </a:bodyPr>
          <a:lstStyle/>
          <a:p>
            <a:pPr algn="just"/>
            <a:r>
              <a:rPr lang="ca-ES" sz="2000" dirty="0"/>
              <a:t>En l’àmbit de la salut mental, sovint es duen a terme proves funcionals per determinar la </a:t>
            </a:r>
            <a:r>
              <a:rPr lang="ca-ES" sz="2000" i="1" dirty="0"/>
              <a:t>competència </a:t>
            </a:r>
            <a:r>
              <a:rPr lang="ca-ES" sz="2000" dirty="0"/>
              <a:t>i intentar establir si una persona:</a:t>
            </a:r>
            <a:endParaRPr lang="es-ES" sz="2000" dirty="0"/>
          </a:p>
          <a:p>
            <a:pPr lvl="2" algn="just" fontAlgn="base"/>
            <a:r>
              <a:rPr lang="ca-ES" dirty="0"/>
              <a:t>Pot comprendre la informació relativa a una decisió concreta.</a:t>
            </a:r>
            <a:endParaRPr lang="es-ES" dirty="0"/>
          </a:p>
          <a:p>
            <a:pPr lvl="2" algn="just" fontAlgn="base"/>
            <a:r>
              <a:rPr lang="ca-ES" dirty="0"/>
              <a:t>Pot comprendre les conseqüències que una decisió pot comportar.</a:t>
            </a:r>
            <a:endParaRPr lang="es-ES" dirty="0"/>
          </a:p>
          <a:p>
            <a:pPr lvl="2" algn="just" fontAlgn="base"/>
            <a:r>
              <a:rPr lang="ca-ES" dirty="0"/>
              <a:t>Pot comunicar la decisió. </a:t>
            </a:r>
            <a:endParaRPr lang="es-ES" dirty="0"/>
          </a:p>
          <a:p>
            <a:pPr algn="just">
              <a:spcAft>
                <a:spcPts val="600"/>
              </a:spcAft>
            </a:pPr>
            <a:r>
              <a:rPr lang="ca-ES" sz="2000" dirty="0"/>
              <a:t>Les </a:t>
            </a:r>
            <a:r>
              <a:rPr lang="ca-ES" sz="2000" i="1" dirty="0"/>
              <a:t>proves funcionals</a:t>
            </a:r>
            <a:r>
              <a:rPr lang="ca-ES" sz="2000" dirty="0"/>
              <a:t> o </a:t>
            </a:r>
            <a:r>
              <a:rPr lang="ca-ES" sz="2000" i="1" dirty="0"/>
              <a:t>proves de competència</a:t>
            </a:r>
            <a:r>
              <a:rPr lang="ca-ES" sz="2000" dirty="0"/>
              <a:t> les acostumen a dur a terme professionals de la salut mental i d’altres disciplines o avaluadors de la capacitat</a:t>
            </a:r>
            <a:r>
              <a:rPr lang="en-GB" sz="2000" dirty="0"/>
              <a:t>. </a:t>
            </a:r>
            <a:endParaRPr lang="x-none" sz="2000" dirty="0"/>
          </a:p>
          <a:p>
            <a:pPr algn="just">
              <a:spcAft>
                <a:spcPts val="600"/>
              </a:spcAft>
            </a:pPr>
            <a:r>
              <a:rPr lang="ca-ES" sz="2000" dirty="0"/>
              <a:t>Aquestes proves són molt relatives, perquè la manera com prenem decisions no es pot mesurar científicament</a:t>
            </a:r>
            <a:r>
              <a:rPr lang="en-GB" sz="2000" dirty="0"/>
              <a:t>. </a:t>
            </a:r>
          </a:p>
          <a:p>
            <a:pPr algn="just">
              <a:spcAft>
                <a:spcPts val="600"/>
              </a:spcAft>
            </a:pPr>
            <a:r>
              <a:rPr lang="ca-ES" sz="2000" dirty="0"/>
              <a:t>No hi ha cap procés de presa de decisions que sigui universal, ni cap manera correcta o incorrecta de prendre una decisió</a:t>
            </a:r>
            <a:r>
              <a:rPr lang="en-GB" sz="2000" dirty="0"/>
              <a:t>. </a:t>
            </a:r>
            <a:endParaRPr lang="x-none" sz="2000" dirty="0"/>
          </a:p>
          <a:p>
            <a:pPr algn="just">
              <a:spcAft>
                <a:spcPts val="600"/>
              </a:spcAft>
            </a:pPr>
            <a:r>
              <a:rPr lang="ca-ES" sz="2000" dirty="0"/>
              <a:t>Tothom té dret, sempre, a decidir, fins i tot en situacions de crisi o en situacions extremes, amb independència de les seves aptituds per prendre o comunicar decisions. </a:t>
            </a:r>
            <a:endParaRPr lang="es-ES" sz="2000" dirty="0"/>
          </a:p>
          <a:p>
            <a:pPr algn="just">
              <a:spcAft>
                <a:spcPts val="600"/>
              </a:spcAft>
            </a:pPr>
            <a:endParaRPr lang="x-none" sz="2000" dirty="0"/>
          </a:p>
        </p:txBody>
      </p:sp>
      <p:sp>
        <p:nvSpPr>
          <p:cNvPr id="2" name="Title 1">
            <a:extLst>
              <a:ext uri="{FF2B5EF4-FFF2-40B4-BE49-F238E27FC236}">
                <a16:creationId xmlns:a16="http://schemas.microsoft.com/office/drawing/2014/main" id="{09B2DDC6-BF80-4CE8-8B05-A2B554D1042F}"/>
              </a:ext>
            </a:extLst>
          </p:cNvPr>
          <p:cNvSpPr>
            <a:spLocks noGrp="1"/>
          </p:cNvSpPr>
          <p:nvPr>
            <p:ph type="title"/>
          </p:nvPr>
        </p:nvSpPr>
        <p:spPr>
          <a:xfrm>
            <a:off x="422142" y="506412"/>
            <a:ext cx="11274558" cy="369888"/>
          </a:xfrm>
        </p:spPr>
        <p:txBody>
          <a:bodyPr/>
          <a:lstStyle/>
          <a:p>
            <a:r>
              <a:rPr lang="ca-ES" sz="2800" dirty="0"/>
              <a:t>Presentació: Comprendre el dret a la capacitat jurídica </a:t>
            </a:r>
            <a:r>
              <a:rPr lang="en-US" sz="2800" dirty="0"/>
              <a:t>– 5</a:t>
            </a:r>
            <a:endParaRPr lang="x-none" sz="2800" dirty="0"/>
          </a:p>
        </p:txBody>
      </p:sp>
    </p:spTree>
    <p:extLst>
      <p:ext uri="{BB962C8B-B14F-4D97-AF65-F5344CB8AC3E}">
        <p14:creationId xmlns:p14="http://schemas.microsoft.com/office/powerpoint/2010/main" val="287589532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D0C7A8-AB69-42CE-AFD0-526738165B86}"/>
              </a:ext>
            </a:extLst>
          </p:cNvPr>
          <p:cNvSpPr>
            <a:spLocks noGrp="1"/>
          </p:cNvSpPr>
          <p:nvPr>
            <p:ph sz="quarter" idx="14"/>
          </p:nvPr>
        </p:nvSpPr>
        <p:spPr>
          <a:xfrm>
            <a:off x="507195" y="1276350"/>
            <a:ext cx="11174412" cy="4734838"/>
          </a:xfrm>
        </p:spPr>
        <p:txBody>
          <a:bodyPr/>
          <a:lstStyle/>
          <a:p>
            <a:pPr algn="just"/>
            <a:r>
              <a:rPr lang="es-ES" dirty="0"/>
              <a:t>El </a:t>
            </a:r>
            <a:r>
              <a:rPr lang="ca-ES" dirty="0"/>
              <a:t>fet que un país no disposi de lleis o de disposicions legals relatives a plans/documents de decisions anticipades no vol dir que els serveis socials o de salut mental no puguin aplicar aquests plans. </a:t>
            </a:r>
          </a:p>
          <a:p>
            <a:pPr algn="just"/>
            <a:r>
              <a:rPr lang="ca-ES" dirty="0"/>
              <a:t>Els serveis socials i de salut mental</a:t>
            </a:r>
            <a:r>
              <a:rPr lang="en-GB" dirty="0"/>
              <a:t>:</a:t>
            </a:r>
            <a:endParaRPr lang="en-US" dirty="0"/>
          </a:p>
          <a:p>
            <a:pPr lvl="0" algn="just" fontAlgn="base"/>
            <a:r>
              <a:rPr lang="ca-ES" dirty="0"/>
              <a:t>Poden adoptar una política que estableixi que cal respectar en tot moment la presa de decisions dels individus.  </a:t>
            </a:r>
            <a:endParaRPr lang="es-ES" dirty="0"/>
          </a:p>
          <a:p>
            <a:pPr algn="just"/>
            <a:r>
              <a:rPr lang="ca-ES" dirty="0"/>
              <a:t>Poden comunicar als usuaris dels serveis que tenen la possibilitat de fer un pla de decisions anticipades.</a:t>
            </a:r>
            <a:endParaRPr lang="x-none" dirty="0"/>
          </a:p>
          <a:p>
            <a:pPr lvl="3" algn="just"/>
            <a:r>
              <a:rPr lang="ca-ES" sz="2200" dirty="0"/>
              <a:t>Poden fomentar que les persones facin plans de decisions anticipades en previsió de necessitats i situacions futures i que designin persones de suport</a:t>
            </a:r>
            <a:r>
              <a:rPr lang="es-ES" sz="2200" dirty="0"/>
              <a:t>. </a:t>
            </a:r>
            <a:endParaRPr lang="x-none" sz="2200" dirty="0"/>
          </a:p>
          <a:p>
            <a:pPr lvl="3" algn="just"/>
            <a:r>
              <a:rPr lang="ca-ES" sz="2200" dirty="0"/>
              <a:t>Han de respectar les directrius que la persona hi hagi establert. </a:t>
            </a:r>
            <a:r>
              <a:rPr lang="es-ES" sz="2200" dirty="0"/>
              <a:t> </a:t>
            </a:r>
          </a:p>
          <a:p>
            <a:pPr marL="530225" lvl="3" indent="0" algn="just">
              <a:buNone/>
            </a:pPr>
            <a:endParaRPr lang="x-none" sz="2200" dirty="0"/>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err="1"/>
              <a:t>Presentació</a:t>
            </a:r>
            <a:r>
              <a:rPr lang="es-ES" sz="2700" dirty="0"/>
              <a:t>: </a:t>
            </a:r>
            <a:r>
              <a:rPr lang="es-ES" sz="2700" dirty="0" err="1"/>
              <a:t>Què</a:t>
            </a:r>
            <a:r>
              <a:rPr lang="es-ES" sz="2700" dirty="0"/>
              <a:t> </a:t>
            </a:r>
            <a:r>
              <a:rPr lang="es-ES" sz="2700" dirty="0" err="1"/>
              <a:t>és</a:t>
            </a:r>
            <a:r>
              <a:rPr lang="es-ES" sz="2700" dirty="0"/>
              <a:t> la </a:t>
            </a:r>
            <a:r>
              <a:rPr lang="es-ES" sz="2700" dirty="0" err="1"/>
              <a:t>planificació</a:t>
            </a:r>
            <a:r>
              <a:rPr lang="es-ES" sz="2700" dirty="0"/>
              <a:t> de </a:t>
            </a:r>
            <a:r>
              <a:rPr lang="es-ES" sz="2700" dirty="0" err="1"/>
              <a:t>decisions</a:t>
            </a:r>
            <a:r>
              <a:rPr lang="es-ES" sz="2700" dirty="0"/>
              <a:t> </a:t>
            </a:r>
            <a:r>
              <a:rPr lang="es-ES" sz="2700" dirty="0" err="1"/>
              <a:t>anticipades</a:t>
            </a:r>
            <a:r>
              <a:rPr lang="es-ES" sz="2700" dirty="0"/>
              <a:t>? </a:t>
            </a:r>
            <a:r>
              <a:rPr lang="en-GB" sz="2700" dirty="0"/>
              <a:t>- 20</a:t>
            </a:r>
            <a:endParaRPr lang="x-none" sz="2700" dirty="0"/>
          </a:p>
        </p:txBody>
      </p:sp>
    </p:spTree>
    <p:extLst>
      <p:ext uri="{BB962C8B-B14F-4D97-AF65-F5344CB8AC3E}">
        <p14:creationId xmlns:p14="http://schemas.microsoft.com/office/powerpoint/2010/main" val="228278835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B39381-82E8-4F25-B6E4-800A8A6C7BE2}"/>
              </a:ext>
            </a:extLst>
          </p:cNvPr>
          <p:cNvSpPr>
            <a:spLocks noGrp="1"/>
          </p:cNvSpPr>
          <p:nvPr>
            <p:ph sz="quarter" idx="14"/>
          </p:nvPr>
        </p:nvSpPr>
        <p:spPr/>
        <p:txBody>
          <a:bodyPr/>
          <a:lstStyle/>
          <a:p>
            <a:pPr algn="just"/>
            <a:endParaRPr lang="en-GB" dirty="0"/>
          </a:p>
          <a:p>
            <a:pPr algn="just"/>
            <a:r>
              <a:rPr lang="ca-ES" dirty="0"/>
              <a:t>Els documents de decisions anticipades no substitueixen la necessitat ni el deure de respectar en tot moment l’autonomia i el dret d’una persona a la capacitat jurídica. </a:t>
            </a:r>
          </a:p>
          <a:p>
            <a:pPr algn="just"/>
            <a:r>
              <a:rPr lang="ca-ES" dirty="0"/>
              <a:t>Això vol dir respectar les seves decisions en matèria de suport, d’atenció i de tractament, fins i tot en situacions de crisi</a:t>
            </a:r>
            <a:r>
              <a:rPr lang="es-ES" dirty="0"/>
              <a:t>. </a:t>
            </a:r>
          </a:p>
          <a:p>
            <a:pPr marL="0" indent="0" algn="just">
              <a:buNone/>
            </a:pPr>
            <a:endParaRPr lang="x-none" dirty="0"/>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err="1"/>
              <a:t>Presentació</a:t>
            </a:r>
            <a:r>
              <a:rPr lang="es-ES" sz="2700" dirty="0"/>
              <a:t>: </a:t>
            </a:r>
            <a:r>
              <a:rPr lang="es-ES" sz="2700" dirty="0" err="1"/>
              <a:t>Què</a:t>
            </a:r>
            <a:r>
              <a:rPr lang="es-ES" sz="2700" dirty="0"/>
              <a:t> </a:t>
            </a:r>
            <a:r>
              <a:rPr lang="es-ES" sz="2700" dirty="0" err="1"/>
              <a:t>és</a:t>
            </a:r>
            <a:r>
              <a:rPr lang="es-ES" sz="2700" dirty="0"/>
              <a:t> la </a:t>
            </a:r>
            <a:r>
              <a:rPr lang="es-ES" sz="2700" dirty="0" err="1"/>
              <a:t>planificació</a:t>
            </a:r>
            <a:r>
              <a:rPr lang="es-ES" sz="2700" dirty="0"/>
              <a:t> de </a:t>
            </a:r>
            <a:r>
              <a:rPr lang="es-ES" sz="2700" dirty="0" err="1"/>
              <a:t>decisions</a:t>
            </a:r>
            <a:r>
              <a:rPr lang="es-ES" sz="2700" dirty="0"/>
              <a:t> </a:t>
            </a:r>
            <a:r>
              <a:rPr lang="es-ES" sz="2700" dirty="0" err="1"/>
              <a:t>anticipades</a:t>
            </a:r>
            <a:r>
              <a:rPr lang="es-ES" sz="2700" dirty="0"/>
              <a:t>? </a:t>
            </a:r>
            <a:r>
              <a:rPr lang="en-GB" sz="2700" dirty="0"/>
              <a:t>- 21</a:t>
            </a:r>
            <a:endParaRPr lang="x-none" sz="2700" dirty="0"/>
          </a:p>
        </p:txBody>
      </p:sp>
    </p:spTree>
    <p:extLst>
      <p:ext uri="{BB962C8B-B14F-4D97-AF65-F5344CB8AC3E}">
        <p14:creationId xmlns:p14="http://schemas.microsoft.com/office/powerpoint/2010/main" val="309814625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D3CD399-539B-DA47-8C10-4D6112E4016E}"/>
              </a:ext>
            </a:extLst>
          </p:cNvPr>
          <p:cNvSpPr>
            <a:spLocks noGrp="1"/>
          </p:cNvSpPr>
          <p:nvPr>
            <p:ph type="body" sz="quarter" idx="13"/>
          </p:nvPr>
        </p:nvSpPr>
        <p:spPr/>
        <p:txBody>
          <a:bodyPr/>
          <a:lstStyle/>
          <a:p>
            <a:r>
              <a:rPr lang="ca-ES" sz="2000" dirty="0"/>
              <a:t>Els beneficis de la planificació de decisions anticipades per als prestadors de serveis </a:t>
            </a:r>
            <a:endParaRPr lang="es-ES" sz="2000" dirty="0"/>
          </a:p>
        </p:txBody>
      </p:sp>
      <p:sp>
        <p:nvSpPr>
          <p:cNvPr id="3" name="Content Placeholder 2">
            <a:extLst>
              <a:ext uri="{FF2B5EF4-FFF2-40B4-BE49-F238E27FC236}">
                <a16:creationId xmlns:a16="http://schemas.microsoft.com/office/drawing/2014/main" id="{C198086A-255F-4264-8AC8-09E809823FF9}"/>
              </a:ext>
            </a:extLst>
          </p:cNvPr>
          <p:cNvSpPr>
            <a:spLocks noGrp="1"/>
          </p:cNvSpPr>
          <p:nvPr>
            <p:ph sz="quarter" idx="14"/>
          </p:nvPr>
        </p:nvSpPr>
        <p:spPr/>
        <p:txBody>
          <a:bodyPr/>
          <a:lstStyle/>
          <a:p>
            <a:pPr algn="just"/>
            <a:r>
              <a:rPr lang="ca-ES" dirty="0"/>
              <a:t>Els plans de decisions anticipades també poden ajudar els prestadors de serveis a fer la seva feina. </a:t>
            </a:r>
          </a:p>
          <a:p>
            <a:pPr algn="just"/>
            <a:r>
              <a:rPr lang="ca-ES" dirty="0"/>
              <a:t>Sovint, als professionals de la salut mental i d’altres disciplines els preocupa que, si una persona rebutja una opció de tractament, d’atenció o de suport, i ells no adopten mesures coactives per internar o tractar aquesta persona, se’ls faci responsables del que hagi anat malament.  </a:t>
            </a:r>
            <a:endParaRPr lang="es-ES" dirty="0"/>
          </a:p>
          <a:p>
            <a:pPr algn="just"/>
            <a:r>
              <a:rPr lang="ca-ES" dirty="0"/>
              <a:t>La llei ha de garantir que si aquests professionals segueixen les instruccions que la persona ha especificat en el seu pla de decisions anticipades, no han de ser considerats responsables del que hagi succeït</a:t>
            </a:r>
            <a:r>
              <a:rPr lang="es-ES" dirty="0"/>
              <a:t>. </a:t>
            </a:r>
            <a:r>
              <a:rPr lang="en-US" dirty="0"/>
              <a:t> </a:t>
            </a:r>
            <a:endParaRPr lang="x-none" dirty="0"/>
          </a:p>
          <a:p>
            <a:pPr algn="just"/>
            <a:endParaRPr lang="x-none" dirty="0"/>
          </a:p>
        </p:txBody>
      </p:sp>
      <p:sp>
        <p:nvSpPr>
          <p:cNvPr id="7"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err="1"/>
              <a:t>Presentació</a:t>
            </a:r>
            <a:r>
              <a:rPr lang="es-ES" sz="2700" dirty="0"/>
              <a:t>: </a:t>
            </a:r>
            <a:r>
              <a:rPr lang="es-ES" sz="2700" dirty="0" err="1"/>
              <a:t>Què</a:t>
            </a:r>
            <a:r>
              <a:rPr lang="es-ES" sz="2700" dirty="0"/>
              <a:t> </a:t>
            </a:r>
            <a:r>
              <a:rPr lang="es-ES" sz="2700" dirty="0" err="1"/>
              <a:t>és</a:t>
            </a:r>
            <a:r>
              <a:rPr lang="es-ES" sz="2700" dirty="0"/>
              <a:t> la </a:t>
            </a:r>
            <a:r>
              <a:rPr lang="es-ES" sz="2700" dirty="0" err="1"/>
              <a:t>planificació</a:t>
            </a:r>
            <a:r>
              <a:rPr lang="es-ES" sz="2700" dirty="0"/>
              <a:t> de </a:t>
            </a:r>
            <a:r>
              <a:rPr lang="es-ES" sz="2700" dirty="0" err="1"/>
              <a:t>decisions</a:t>
            </a:r>
            <a:r>
              <a:rPr lang="es-ES" sz="2700" dirty="0"/>
              <a:t> </a:t>
            </a:r>
            <a:r>
              <a:rPr lang="es-ES" sz="2700" dirty="0" err="1"/>
              <a:t>anticipades</a:t>
            </a:r>
            <a:r>
              <a:rPr lang="es-ES" sz="2700" dirty="0"/>
              <a:t>? </a:t>
            </a:r>
            <a:r>
              <a:rPr lang="en-GB" sz="2700" dirty="0"/>
              <a:t>- 22</a:t>
            </a:r>
            <a:endParaRPr lang="x-none" sz="2700" dirty="0"/>
          </a:p>
        </p:txBody>
      </p:sp>
    </p:spTree>
    <p:extLst>
      <p:ext uri="{BB962C8B-B14F-4D97-AF65-F5344CB8AC3E}">
        <p14:creationId xmlns:p14="http://schemas.microsoft.com/office/powerpoint/2010/main" val="409030021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FB48F36-5836-3042-98A4-5D3EB9769974}"/>
              </a:ext>
            </a:extLst>
          </p:cNvPr>
          <p:cNvSpPr>
            <a:spLocks noGrp="1"/>
          </p:cNvSpPr>
          <p:nvPr>
            <p:ph type="body" sz="quarter" idx="13"/>
          </p:nvPr>
        </p:nvSpPr>
        <p:spPr/>
        <p:txBody>
          <a:bodyPr/>
          <a:lstStyle/>
          <a:p>
            <a:r>
              <a:rPr lang="ca-ES" dirty="0"/>
              <a:t>Exemples de models de plans de decisions anticipades</a:t>
            </a:r>
            <a:endParaRPr lang="es-ES" dirty="0"/>
          </a:p>
        </p:txBody>
      </p:sp>
      <p:sp>
        <p:nvSpPr>
          <p:cNvPr id="7" name="Text Box 81">
            <a:extLst>
              <a:ext uri="{FF2B5EF4-FFF2-40B4-BE49-F238E27FC236}">
                <a16:creationId xmlns:a16="http://schemas.microsoft.com/office/drawing/2014/main" id="{E51F1E47-9F15-4F59-8CD2-ECC7AE5F0781}"/>
              </a:ext>
            </a:extLst>
          </p:cNvPr>
          <p:cNvSpPr txBox="1"/>
          <p:nvPr/>
        </p:nvSpPr>
        <p:spPr>
          <a:xfrm>
            <a:off x="781050" y="1657350"/>
            <a:ext cx="10629900" cy="3491120"/>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ca-ES" b="1" dirty="0"/>
              <a:t>Exemple de plantilla d’un pla de decisions anticipades </a:t>
            </a:r>
            <a:endParaRPr lang="es-ES" b="1" i="1" dirty="0"/>
          </a:p>
          <a:p>
            <a:pPr algn="just"/>
            <a:r>
              <a:rPr lang="ca-ES" dirty="0"/>
              <a:t> </a:t>
            </a:r>
            <a:endParaRPr lang="es-ES" dirty="0"/>
          </a:p>
          <a:p>
            <a:pPr algn="just"/>
            <a:r>
              <a:rPr lang="ca-ES" b="1" dirty="0"/>
              <a:t>Què és important per a mi a la vida – La meva voluntat i les meves preferències </a:t>
            </a:r>
            <a:endParaRPr lang="es-ES" dirty="0"/>
          </a:p>
          <a:p>
            <a:pPr algn="just"/>
            <a:r>
              <a:rPr lang="ca-ES" dirty="0"/>
              <a:t> </a:t>
            </a:r>
            <a:endParaRPr lang="es-ES" dirty="0"/>
          </a:p>
          <a:p>
            <a:pPr marL="285750" lvl="0" indent="-285750" algn="just" fontAlgn="base">
              <a:buFont typeface="Arial" panose="020B0604020202020204" pitchFamily="34" charset="0"/>
              <a:buChar char="•"/>
            </a:pPr>
            <a:r>
              <a:rPr lang="ca-ES" dirty="0"/>
              <a:t>Valoro la meva independència per damunt de tot, i aquesta ha de ser la consideració primordial en totes les qüestions que m’afectin i en totes les decisions comunicades en el meu nom. </a:t>
            </a:r>
            <a:endParaRPr lang="es-ES" dirty="0"/>
          </a:p>
          <a:p>
            <a:pPr algn="just"/>
            <a:r>
              <a:rPr lang="ca-ES" dirty="0"/>
              <a:t> </a:t>
            </a:r>
            <a:endParaRPr lang="es-ES" dirty="0"/>
          </a:p>
          <a:p>
            <a:pPr marL="285750" lvl="0" indent="-285750" algn="just" fontAlgn="base">
              <a:buFont typeface="Arial" panose="020B0604020202020204" pitchFamily="34" charset="0"/>
              <a:buChar char="•"/>
            </a:pPr>
            <a:r>
              <a:rPr lang="ca-ES" dirty="0"/>
              <a:t>M’agradaria rebre el meu suport i la meva atenció habituals a casa, però no en un servei de salut mental. </a:t>
            </a:r>
            <a:endParaRPr lang="es-ES" dirty="0"/>
          </a:p>
          <a:p>
            <a:pPr algn="just"/>
            <a:r>
              <a:rPr lang="ca-ES" dirty="0"/>
              <a:t> </a:t>
            </a:r>
            <a:endParaRPr lang="es-ES" dirty="0"/>
          </a:p>
          <a:p>
            <a:pPr marL="285750" lvl="0" indent="-285750" algn="just" fontAlgn="base">
              <a:buFont typeface="Arial" panose="020B0604020202020204" pitchFamily="34" charset="0"/>
              <a:buChar char="•"/>
            </a:pPr>
            <a:r>
              <a:rPr lang="ca-ES" dirty="0"/>
              <a:t>Estic d’acord que la meva mare i el meu millor amic/amiga continuïn intervenint en la meva provisió de suport, però no vull que el meu pare hi estigui implicat, ja que no vaig créixer amb ell i no em coneix prou bé. </a:t>
            </a:r>
            <a:endParaRPr lang="es-ES" dirty="0"/>
          </a:p>
          <a:p>
            <a:pPr algn="just"/>
            <a:r>
              <a:rPr lang="ca-ES" dirty="0"/>
              <a:t> </a:t>
            </a:r>
            <a:endParaRPr lang="es-ES" dirty="0"/>
          </a:p>
        </p:txBody>
      </p:sp>
      <p:sp>
        <p:nvSpPr>
          <p:cNvPr id="8"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err="1"/>
              <a:t>Presentació</a:t>
            </a:r>
            <a:r>
              <a:rPr lang="es-ES" sz="2700" dirty="0"/>
              <a:t>: </a:t>
            </a:r>
            <a:r>
              <a:rPr lang="es-ES" sz="2700" dirty="0" err="1"/>
              <a:t>Què</a:t>
            </a:r>
            <a:r>
              <a:rPr lang="es-ES" sz="2700" dirty="0"/>
              <a:t> </a:t>
            </a:r>
            <a:r>
              <a:rPr lang="es-ES" sz="2700" dirty="0" err="1"/>
              <a:t>és</a:t>
            </a:r>
            <a:r>
              <a:rPr lang="es-ES" sz="2700" dirty="0"/>
              <a:t> la </a:t>
            </a:r>
            <a:r>
              <a:rPr lang="es-ES" sz="2700" dirty="0" err="1"/>
              <a:t>planificació</a:t>
            </a:r>
            <a:r>
              <a:rPr lang="es-ES" sz="2700" dirty="0"/>
              <a:t> de </a:t>
            </a:r>
            <a:r>
              <a:rPr lang="es-ES" sz="2700" dirty="0" err="1"/>
              <a:t>decisions</a:t>
            </a:r>
            <a:r>
              <a:rPr lang="es-ES" sz="2700" dirty="0"/>
              <a:t> </a:t>
            </a:r>
            <a:r>
              <a:rPr lang="es-ES" sz="2700" dirty="0" err="1"/>
              <a:t>anticipades</a:t>
            </a:r>
            <a:r>
              <a:rPr lang="es-ES" sz="2700" dirty="0"/>
              <a:t>? </a:t>
            </a:r>
            <a:r>
              <a:rPr lang="en-GB" sz="2700" dirty="0"/>
              <a:t>- 23</a:t>
            </a:r>
            <a:endParaRPr lang="x-none" sz="2700" dirty="0"/>
          </a:p>
        </p:txBody>
      </p:sp>
    </p:spTree>
    <p:extLst>
      <p:ext uri="{BB962C8B-B14F-4D97-AF65-F5344CB8AC3E}">
        <p14:creationId xmlns:p14="http://schemas.microsoft.com/office/powerpoint/2010/main" val="171738385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2">
            <a:extLst>
              <a:ext uri="{FF2B5EF4-FFF2-40B4-BE49-F238E27FC236}">
                <a16:creationId xmlns:a16="http://schemas.microsoft.com/office/drawing/2014/main" id="{3C6297ED-BD22-45E1-A9D0-5B76F8BF37E7}"/>
              </a:ext>
            </a:extLst>
          </p:cNvPr>
          <p:cNvSpPr txBox="1"/>
          <p:nvPr/>
        </p:nvSpPr>
        <p:spPr>
          <a:xfrm>
            <a:off x="992777" y="1217030"/>
            <a:ext cx="10094323" cy="4627179"/>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ca-ES" sz="2000" b="1" dirty="0"/>
              <a:t>QÜESTIONS DE SALUT</a:t>
            </a:r>
            <a:r>
              <a:rPr lang="ca-ES" sz="2000" dirty="0"/>
              <a:t>, incloent-hi les relatives a la salut mental. Cal indicar què ha estat útil i què no n’ha estat. </a:t>
            </a:r>
            <a:endParaRPr lang="es-ES" sz="2000" dirty="0"/>
          </a:p>
          <a:p>
            <a:r>
              <a:rPr lang="ca-ES" sz="2000" dirty="0"/>
              <a:t> </a:t>
            </a:r>
            <a:endParaRPr lang="es-ES" sz="2000" dirty="0"/>
          </a:p>
          <a:p>
            <a:r>
              <a:rPr lang="ca-ES" sz="2000" b="1" dirty="0"/>
              <a:t>Qüestió de salut 1: Preferència de gestió </a:t>
            </a:r>
            <a:endParaRPr lang="es-ES" sz="2000" b="1" dirty="0"/>
          </a:p>
          <a:p>
            <a:r>
              <a:rPr lang="ca-ES" sz="2000" dirty="0"/>
              <a:t>Útil:  </a:t>
            </a:r>
            <a:endParaRPr lang="es-ES" sz="2000" dirty="0"/>
          </a:p>
          <a:p>
            <a:r>
              <a:rPr lang="ca-ES" sz="2000" dirty="0"/>
              <a:t>No útil: </a:t>
            </a:r>
            <a:endParaRPr lang="es-ES" sz="2000" dirty="0"/>
          </a:p>
          <a:p>
            <a:r>
              <a:rPr lang="ca-ES" sz="2000" dirty="0"/>
              <a:t> </a:t>
            </a:r>
            <a:r>
              <a:rPr lang="ca-ES" sz="2000" b="1" dirty="0"/>
              <a:t>Qüestió de salut 2: Preferència de gestió </a:t>
            </a:r>
            <a:endParaRPr lang="es-ES" sz="2000" b="1" dirty="0"/>
          </a:p>
          <a:p>
            <a:r>
              <a:rPr lang="ca-ES" sz="2000" dirty="0"/>
              <a:t>Útil:  </a:t>
            </a:r>
            <a:endParaRPr lang="es-ES" sz="2000" dirty="0"/>
          </a:p>
          <a:p>
            <a:r>
              <a:rPr lang="ca-ES" sz="2000" dirty="0"/>
              <a:t>No útil: </a:t>
            </a:r>
            <a:endParaRPr lang="es-ES" sz="2000" dirty="0"/>
          </a:p>
          <a:p>
            <a:r>
              <a:rPr lang="ca-ES" b="1" dirty="0"/>
              <a:t>Qüestió de salut 3: Preferència de gestió </a:t>
            </a:r>
            <a:endParaRPr lang="es-ES" b="1" dirty="0"/>
          </a:p>
          <a:p>
            <a:r>
              <a:rPr lang="ca-ES" dirty="0"/>
              <a:t>Útil:  </a:t>
            </a:r>
            <a:endParaRPr lang="es-ES" dirty="0"/>
          </a:p>
          <a:p>
            <a:r>
              <a:rPr lang="ca-ES" dirty="0"/>
              <a:t>No útil: </a:t>
            </a:r>
            <a:endParaRPr lang="es-ES" dirty="0"/>
          </a:p>
          <a:p>
            <a:r>
              <a:rPr lang="ca-ES" b="1" dirty="0"/>
              <a:t>Qüestió de salut 4: Preferència de gestió</a:t>
            </a:r>
            <a:endParaRPr lang="es-ES" b="1" dirty="0"/>
          </a:p>
          <a:p>
            <a:r>
              <a:rPr lang="ca-ES" dirty="0"/>
              <a:t>Útil:  </a:t>
            </a:r>
            <a:endParaRPr lang="es-ES" dirty="0"/>
          </a:p>
          <a:p>
            <a:r>
              <a:rPr lang="ca-ES" dirty="0"/>
              <a:t>No útil: </a:t>
            </a:r>
            <a:endParaRPr lang="es-ES" dirty="0"/>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err="1"/>
              <a:t>Presentació</a:t>
            </a:r>
            <a:r>
              <a:rPr lang="es-ES" sz="2700" dirty="0"/>
              <a:t>: </a:t>
            </a:r>
            <a:r>
              <a:rPr lang="es-ES" sz="2700" dirty="0" err="1"/>
              <a:t>Què</a:t>
            </a:r>
            <a:r>
              <a:rPr lang="es-ES" sz="2700" dirty="0"/>
              <a:t> </a:t>
            </a:r>
            <a:r>
              <a:rPr lang="es-ES" sz="2700" dirty="0" err="1"/>
              <a:t>és</a:t>
            </a:r>
            <a:r>
              <a:rPr lang="es-ES" sz="2700" dirty="0"/>
              <a:t> la </a:t>
            </a:r>
            <a:r>
              <a:rPr lang="es-ES" sz="2700" dirty="0" err="1"/>
              <a:t>planificació</a:t>
            </a:r>
            <a:r>
              <a:rPr lang="es-ES" sz="2700" dirty="0"/>
              <a:t> de </a:t>
            </a:r>
            <a:r>
              <a:rPr lang="es-ES" sz="2700" dirty="0" err="1"/>
              <a:t>decisions</a:t>
            </a:r>
            <a:r>
              <a:rPr lang="es-ES" sz="2700" dirty="0"/>
              <a:t> </a:t>
            </a:r>
            <a:r>
              <a:rPr lang="es-ES" sz="2700" dirty="0" err="1"/>
              <a:t>anticipades</a:t>
            </a:r>
            <a:r>
              <a:rPr lang="es-ES" sz="2700" dirty="0"/>
              <a:t>? </a:t>
            </a:r>
            <a:r>
              <a:rPr lang="en-GB" sz="2700" dirty="0"/>
              <a:t>- 24</a:t>
            </a:r>
            <a:endParaRPr lang="x-none" sz="2700" dirty="0"/>
          </a:p>
        </p:txBody>
      </p:sp>
    </p:spTree>
    <p:extLst>
      <p:ext uri="{BB962C8B-B14F-4D97-AF65-F5344CB8AC3E}">
        <p14:creationId xmlns:p14="http://schemas.microsoft.com/office/powerpoint/2010/main" val="14006702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3">
            <a:extLst>
              <a:ext uri="{FF2B5EF4-FFF2-40B4-BE49-F238E27FC236}">
                <a16:creationId xmlns:a16="http://schemas.microsoft.com/office/drawing/2014/main" id="{21A749F2-617C-49D3-9AC7-FDC3D3AAB8B4}"/>
              </a:ext>
            </a:extLst>
          </p:cNvPr>
          <p:cNvSpPr txBox="1"/>
          <p:nvPr/>
        </p:nvSpPr>
        <p:spPr>
          <a:xfrm>
            <a:off x="1002574" y="1487647"/>
            <a:ext cx="10186851" cy="3362650"/>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ca-ES" sz="2200" u="sng" dirty="0"/>
              <a:t>Dono el meu consentiment</a:t>
            </a:r>
            <a:r>
              <a:rPr lang="ca-ES" sz="2200" dirty="0"/>
              <a:t> al tractament mèdic següent (cal especificar el tractament, les circumstàncies específiques i per què). </a:t>
            </a:r>
            <a:endParaRPr lang="es-ES" sz="2200" dirty="0"/>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22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22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22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22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algn="just"/>
            <a:r>
              <a:rPr lang="ca-ES" sz="2200" u="sng" dirty="0"/>
              <a:t>Rebutjo</a:t>
            </a:r>
            <a:r>
              <a:rPr lang="ca-ES" sz="2200" dirty="0"/>
              <a:t> el tractament mèdic següent (cal especificar el tractament que es rebutja, les circumstàncies específiques i per què). </a:t>
            </a:r>
            <a:endParaRPr lang="es-ES" sz="2200" dirty="0"/>
          </a:p>
          <a:p>
            <a:pPr algn="just"/>
            <a:r>
              <a:rPr lang="ca-ES" sz="2200" dirty="0"/>
              <a:t> </a:t>
            </a:r>
            <a:endParaRPr lang="es-ES" sz="2200" dirty="0"/>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22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22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err="1"/>
              <a:t>Presentació</a:t>
            </a:r>
            <a:r>
              <a:rPr lang="es-ES" sz="2700" dirty="0"/>
              <a:t>: </a:t>
            </a:r>
            <a:r>
              <a:rPr lang="es-ES" sz="2700" dirty="0" err="1"/>
              <a:t>Què</a:t>
            </a:r>
            <a:r>
              <a:rPr lang="es-ES" sz="2700" dirty="0"/>
              <a:t> </a:t>
            </a:r>
            <a:r>
              <a:rPr lang="es-ES" sz="2700" dirty="0" err="1"/>
              <a:t>és</a:t>
            </a:r>
            <a:r>
              <a:rPr lang="es-ES" sz="2700" dirty="0"/>
              <a:t> la </a:t>
            </a:r>
            <a:r>
              <a:rPr lang="es-ES" sz="2700" dirty="0" err="1"/>
              <a:t>planificació</a:t>
            </a:r>
            <a:r>
              <a:rPr lang="es-ES" sz="2700" dirty="0"/>
              <a:t> de </a:t>
            </a:r>
            <a:r>
              <a:rPr lang="es-ES" sz="2700" dirty="0" err="1"/>
              <a:t>decisions</a:t>
            </a:r>
            <a:r>
              <a:rPr lang="es-ES" sz="2700" dirty="0"/>
              <a:t> </a:t>
            </a:r>
            <a:r>
              <a:rPr lang="es-ES" sz="2700" dirty="0" err="1"/>
              <a:t>anticipades</a:t>
            </a:r>
            <a:r>
              <a:rPr lang="es-ES" sz="2700" dirty="0"/>
              <a:t>? </a:t>
            </a:r>
            <a:r>
              <a:rPr lang="en-GB" sz="2700" dirty="0"/>
              <a:t>- 25</a:t>
            </a:r>
            <a:endParaRPr lang="x-none" sz="2700" dirty="0"/>
          </a:p>
        </p:txBody>
      </p:sp>
    </p:spTree>
    <p:extLst>
      <p:ext uri="{BB962C8B-B14F-4D97-AF65-F5344CB8AC3E}">
        <p14:creationId xmlns:p14="http://schemas.microsoft.com/office/powerpoint/2010/main" val="98942967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a:extLst>
              <a:ext uri="{FF2B5EF4-FFF2-40B4-BE49-F238E27FC236}">
                <a16:creationId xmlns:a16="http://schemas.microsoft.com/office/drawing/2014/main" id="{6C726E39-43AF-411D-AC3F-CF202679485A}"/>
              </a:ext>
            </a:extLst>
          </p:cNvPr>
          <p:cNvSpPr txBox="1"/>
          <p:nvPr/>
        </p:nvSpPr>
        <p:spPr>
          <a:xfrm>
            <a:off x="921509" y="1568427"/>
            <a:ext cx="10345783" cy="3721146"/>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gn="ctr">
              <a:lnSpc>
                <a:spcPct val="115000"/>
              </a:lnSpc>
              <a:defRPr/>
            </a:pPr>
            <a:r>
              <a:rPr lang="ca-ES" sz="2400" dirty="0"/>
              <a:t>Les seqüeles derivades d’una intervenció mèdica que considero inacceptables són</a:t>
            </a:r>
            <a:r>
              <a:rPr lang="es-ES" sz="2200" b="1" kern="0" dirty="0">
                <a:solidFill>
                  <a:sysClr val="windowText" lastClr="000000"/>
                </a:solidFill>
                <a:ea typeface="SimSun" panose="02010600030101010101" pitchFamily="2" charset="-122"/>
                <a:cs typeface="Calibri" panose="020F0502020204030204" pitchFamily="34" charset="0"/>
              </a:rPr>
              <a:t>: </a:t>
            </a:r>
            <a:endParaRPr kumimoji="0" lang="x-none" sz="2200" b="1" i="0" u="none" strike="noStrike" kern="0" cap="none" spc="0" normalizeH="0" baseline="0" noProof="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11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err="1"/>
              <a:t>Presentació</a:t>
            </a:r>
            <a:r>
              <a:rPr lang="es-ES" sz="2700" dirty="0"/>
              <a:t>: </a:t>
            </a:r>
            <a:r>
              <a:rPr lang="es-ES" sz="2700" dirty="0" err="1"/>
              <a:t>Què</a:t>
            </a:r>
            <a:r>
              <a:rPr lang="es-ES" sz="2700" dirty="0"/>
              <a:t> </a:t>
            </a:r>
            <a:r>
              <a:rPr lang="es-ES" sz="2700" dirty="0" err="1"/>
              <a:t>és</a:t>
            </a:r>
            <a:r>
              <a:rPr lang="es-ES" sz="2700" dirty="0"/>
              <a:t> la </a:t>
            </a:r>
            <a:r>
              <a:rPr lang="es-ES" sz="2700" dirty="0" err="1"/>
              <a:t>planificació</a:t>
            </a:r>
            <a:r>
              <a:rPr lang="es-ES" sz="2700" dirty="0"/>
              <a:t> de </a:t>
            </a:r>
            <a:r>
              <a:rPr lang="es-ES" sz="2700" dirty="0" err="1"/>
              <a:t>decisions</a:t>
            </a:r>
            <a:r>
              <a:rPr lang="es-ES" sz="2700" dirty="0"/>
              <a:t> </a:t>
            </a:r>
            <a:r>
              <a:rPr lang="es-ES" sz="2700" dirty="0" err="1"/>
              <a:t>anticipades</a:t>
            </a:r>
            <a:r>
              <a:rPr lang="es-ES" sz="2700" dirty="0"/>
              <a:t>? </a:t>
            </a:r>
            <a:r>
              <a:rPr lang="en-GB" sz="2700" dirty="0"/>
              <a:t>- 26</a:t>
            </a:r>
            <a:endParaRPr lang="x-none" sz="2700" dirty="0"/>
          </a:p>
        </p:txBody>
      </p:sp>
    </p:spTree>
    <p:extLst>
      <p:ext uri="{BB962C8B-B14F-4D97-AF65-F5344CB8AC3E}">
        <p14:creationId xmlns:p14="http://schemas.microsoft.com/office/powerpoint/2010/main" val="170294669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7A63C6-26DE-41A4-A14D-EE5B667A861B}"/>
              </a:ext>
            </a:extLst>
          </p:cNvPr>
          <p:cNvSpPr>
            <a:spLocks noGrp="1"/>
          </p:cNvSpPr>
          <p:nvPr>
            <p:ph sz="quarter" idx="14"/>
          </p:nvPr>
        </p:nvSpPr>
        <p:spPr>
          <a:xfrm>
            <a:off x="508794" y="1179000"/>
            <a:ext cx="11174412" cy="4500000"/>
          </a:xfrm>
        </p:spPr>
        <p:txBody>
          <a:bodyPr/>
          <a:lstStyle/>
          <a:p>
            <a:pPr marL="0" indent="0">
              <a:buNone/>
            </a:pPr>
            <a:r>
              <a:rPr lang="ca-ES" dirty="0"/>
              <a:t>Preferències i directrius sobre qüestions no relacionades amb la salut</a:t>
            </a:r>
            <a:r>
              <a:rPr lang="en-GB" dirty="0"/>
              <a:t>.</a:t>
            </a:r>
          </a:p>
        </p:txBody>
      </p:sp>
      <p:sp>
        <p:nvSpPr>
          <p:cNvPr id="8" name="Text Box 85">
            <a:extLst>
              <a:ext uri="{FF2B5EF4-FFF2-40B4-BE49-F238E27FC236}">
                <a16:creationId xmlns:a16="http://schemas.microsoft.com/office/drawing/2014/main" id="{45455643-6334-4152-8F8A-566E24C723A1}"/>
              </a:ext>
            </a:extLst>
          </p:cNvPr>
          <p:cNvSpPr txBox="1"/>
          <p:nvPr/>
        </p:nvSpPr>
        <p:spPr>
          <a:xfrm>
            <a:off x="855685" y="1823596"/>
            <a:ext cx="5231475" cy="3855404"/>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ca-ES" sz="2200" dirty="0"/>
              <a:t>Fills, lloc de residència, claus, mascotes, jardí, relacions, vincles socials, feina </a:t>
            </a:r>
            <a:endParaRPr lang="es-ES" sz="2200" dirty="0"/>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22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22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
        <p:nvSpPr>
          <p:cNvPr id="9" name="Text Box 86">
            <a:extLst>
              <a:ext uri="{FF2B5EF4-FFF2-40B4-BE49-F238E27FC236}">
                <a16:creationId xmlns:a16="http://schemas.microsoft.com/office/drawing/2014/main" id="{DF5C531C-55A7-492E-AC9B-A9F25E6D6197}"/>
              </a:ext>
            </a:extLst>
          </p:cNvPr>
          <p:cNvSpPr txBox="1"/>
          <p:nvPr/>
        </p:nvSpPr>
        <p:spPr>
          <a:xfrm>
            <a:off x="6434051" y="1823596"/>
            <a:ext cx="5050376" cy="3855403"/>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ca-ES" sz="2200" dirty="0"/>
              <a:t>Aspectes importants sobre mi que voldria que coneguessin les persones que em donen suport (p. ex. interessos, tasques diàries, història de vida, etc.) </a:t>
            </a:r>
            <a:endParaRPr lang="es-ES" sz="2200" dirty="0"/>
          </a:p>
          <a:p>
            <a:pPr lvl="0" algn="ctr">
              <a:lnSpc>
                <a:spcPct val="115000"/>
              </a:lnSpc>
              <a:defRPr/>
            </a:pPr>
            <a:r>
              <a:rPr lang="es-ES" sz="2200" b="1" kern="0" dirty="0">
                <a:solidFill>
                  <a:sysClr val="windowText" lastClr="000000"/>
                </a:solidFill>
                <a:ea typeface="SimSun" panose="02010600030101010101" pitchFamily="2" charset="-122"/>
                <a:cs typeface="Calibri" panose="020F0502020204030204" pitchFamily="34" charset="0"/>
              </a:rPr>
              <a:t> </a:t>
            </a: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22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rPr>
              <a:t> </a:t>
            </a:r>
            <a:endParaRPr kumimoji="0" lang="x-none" sz="2200" b="0" i="0" u="none" strike="noStrike" kern="0" cap="none" spc="0" normalizeH="0" baseline="0" noProof="0" dirty="0">
              <a:ln>
                <a:noFill/>
              </a:ln>
              <a:solidFill>
                <a:sysClr val="windowText" lastClr="000000"/>
              </a:solidFill>
              <a:effectLst/>
              <a:uLnTx/>
              <a:uFillTx/>
              <a:latin typeface="Calibri"/>
              <a:ea typeface="SimSun" panose="02010600030101010101" pitchFamily="2" charset="-122"/>
              <a:cs typeface="Calibri" panose="020F0502020204030204" pitchFamily="34" charset="0"/>
            </a:endParaRPr>
          </a:p>
        </p:txBody>
      </p:sp>
      <p:sp>
        <p:nvSpPr>
          <p:cNvPr id="7"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err="1"/>
              <a:t>Presentació</a:t>
            </a:r>
            <a:r>
              <a:rPr lang="es-ES" sz="2700" dirty="0"/>
              <a:t>: </a:t>
            </a:r>
            <a:r>
              <a:rPr lang="es-ES" sz="2700" dirty="0" err="1"/>
              <a:t>Què</a:t>
            </a:r>
            <a:r>
              <a:rPr lang="es-ES" sz="2700" dirty="0"/>
              <a:t> </a:t>
            </a:r>
            <a:r>
              <a:rPr lang="es-ES" sz="2700" dirty="0" err="1"/>
              <a:t>és</a:t>
            </a:r>
            <a:r>
              <a:rPr lang="es-ES" sz="2700" dirty="0"/>
              <a:t> la </a:t>
            </a:r>
            <a:r>
              <a:rPr lang="es-ES" sz="2700" dirty="0" err="1"/>
              <a:t>planificació</a:t>
            </a:r>
            <a:r>
              <a:rPr lang="es-ES" sz="2700" dirty="0"/>
              <a:t> de </a:t>
            </a:r>
            <a:r>
              <a:rPr lang="es-ES" sz="2700" dirty="0" err="1"/>
              <a:t>decisions</a:t>
            </a:r>
            <a:r>
              <a:rPr lang="es-ES" sz="2700" dirty="0"/>
              <a:t> </a:t>
            </a:r>
            <a:r>
              <a:rPr lang="es-ES" sz="2700" dirty="0" err="1"/>
              <a:t>anticipades</a:t>
            </a:r>
            <a:r>
              <a:rPr lang="es-ES" sz="2700" dirty="0"/>
              <a:t>? </a:t>
            </a:r>
            <a:r>
              <a:rPr lang="en-GB" sz="2700" dirty="0"/>
              <a:t>- 27</a:t>
            </a:r>
            <a:endParaRPr lang="x-none" sz="2700" dirty="0"/>
          </a:p>
        </p:txBody>
      </p:sp>
    </p:spTree>
    <p:extLst>
      <p:ext uri="{BB962C8B-B14F-4D97-AF65-F5344CB8AC3E}">
        <p14:creationId xmlns:p14="http://schemas.microsoft.com/office/powerpoint/2010/main" val="128139170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2E096B-AC41-4D62-B625-A81500CFD644}"/>
              </a:ext>
            </a:extLst>
          </p:cNvPr>
          <p:cNvSpPr txBox="1"/>
          <p:nvPr/>
        </p:nvSpPr>
        <p:spPr>
          <a:xfrm>
            <a:off x="555492" y="1185863"/>
            <a:ext cx="10760208" cy="461665"/>
          </a:xfrm>
          <a:prstGeom prst="rect">
            <a:avLst/>
          </a:prstGeom>
          <a:noFill/>
        </p:spPr>
        <p:txBody>
          <a:bodyPr wrap="square" rtlCol="0">
            <a:spAutoFit/>
          </a:bodyPr>
          <a:lstStyle/>
          <a:p>
            <a:r>
              <a:rPr lang="ca-ES" sz="2400" dirty="0"/>
              <a:t>Persones que cal consultar sobre diferents àmbits de la meva vida </a:t>
            </a:r>
            <a:endParaRPr lang="en-US" sz="2200" dirty="0"/>
          </a:p>
        </p:txBody>
      </p:sp>
      <p:sp>
        <p:nvSpPr>
          <p:cNvPr id="5" name="Text Box 87">
            <a:extLst>
              <a:ext uri="{FF2B5EF4-FFF2-40B4-BE49-F238E27FC236}">
                <a16:creationId xmlns:a16="http://schemas.microsoft.com/office/drawing/2014/main" id="{90A73E5A-5586-46F6-BDEC-808AE6A91984}"/>
              </a:ext>
            </a:extLst>
          </p:cNvPr>
          <p:cNvSpPr txBox="1"/>
          <p:nvPr/>
        </p:nvSpPr>
        <p:spPr>
          <a:xfrm>
            <a:off x="933450" y="1839575"/>
            <a:ext cx="10382250" cy="3856375"/>
          </a:xfrm>
          <a:prstGeom prst="rect">
            <a:avLst/>
          </a:prstGeom>
          <a:solidFill>
            <a:srgbClr val="00B0F0">
              <a:alpha val="20000"/>
            </a:srgbClr>
          </a:solidFill>
          <a:ln w="6350">
            <a:noFill/>
          </a:ln>
          <a:effectLst/>
        </p:spPr>
        <p:txBody>
          <a:bodyPr rot="0" spcFirstLastPara="0" vert="horz" wrap="square" lIns="91440" tIns="45720" rIns="91440" bIns="45720" numCol="2" spcCol="0" rtlCol="0" fromWordArt="0" anchor="t" anchorCtr="0" forceAA="0" compatLnSpc="1">
            <a:prstTxWarp prst="textNoShape">
              <a:avLst/>
            </a:prstTxWarp>
            <a:noAutofit/>
          </a:bodyPr>
          <a:lstStyle/>
          <a:p>
            <a:pPr lvl="0" algn="just">
              <a:lnSpc>
                <a:spcPct val="115000"/>
              </a:lnSpc>
              <a:defRPr/>
            </a:pPr>
            <a:r>
              <a:rPr lang="en-GB" sz="1900" b="1" kern="0" dirty="0" err="1">
                <a:solidFill>
                  <a:sysClr val="windowText" lastClr="000000"/>
                </a:solidFill>
                <a:ea typeface="SimSun" panose="02010600030101010101" pitchFamily="2" charset="-122"/>
                <a:cs typeface="Calibri" panose="020F0502020204030204" pitchFamily="34" charset="0"/>
              </a:rPr>
              <a:t>Sobre</a:t>
            </a:r>
            <a:r>
              <a:rPr lang="en-GB" sz="1900" b="1" kern="0" dirty="0">
                <a:solidFill>
                  <a:sysClr val="windowText" lastClr="000000"/>
                </a:solidFill>
                <a:ea typeface="SimSun" panose="02010600030101010101" pitchFamily="2" charset="-122"/>
                <a:cs typeface="Calibri" panose="020F0502020204030204" pitchFamily="34" charset="0"/>
              </a:rPr>
              <a:t> mi</a:t>
            </a:r>
          </a:p>
          <a:p>
            <a:pPr lvl="0" algn="just">
              <a:lnSpc>
                <a:spcPct val="115000"/>
              </a:lnSpc>
              <a:defRPr/>
            </a:pPr>
            <a:r>
              <a:rPr lang="en-GB" sz="1900" b="1" kern="0" dirty="0">
                <a:solidFill>
                  <a:sysClr val="windowText" lastClr="000000"/>
                </a:solidFill>
                <a:ea typeface="SimSun" panose="02010600030101010101" pitchFamily="2" charset="-122"/>
                <a:cs typeface="Calibri" panose="020F0502020204030204" pitchFamily="34" charset="0"/>
              </a:rPr>
              <a:t>   </a:t>
            </a: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r>
              <a:rPr lang="en-GB" sz="1900" b="1" kern="0" dirty="0">
                <a:solidFill>
                  <a:sysClr val="windowText" lastClr="000000"/>
                </a:solidFill>
                <a:ea typeface="SimSun" panose="02010600030101010101" pitchFamily="2" charset="-122"/>
                <a:cs typeface="Calibri" panose="020F0502020204030204" pitchFamily="34" charset="0"/>
              </a:rPr>
              <a:t>Diners</a:t>
            </a: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r>
              <a:rPr lang="en-GB" sz="1900" b="1" kern="0" dirty="0" err="1">
                <a:solidFill>
                  <a:sysClr val="windowText" lastClr="000000"/>
                </a:solidFill>
                <a:ea typeface="SimSun" panose="02010600030101010101" pitchFamily="2" charset="-122"/>
                <a:cs typeface="Calibri" panose="020F0502020204030204" pitchFamily="34" charset="0"/>
              </a:rPr>
              <a:t>Relacions</a:t>
            </a: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r>
              <a:rPr lang="en-GB" sz="1900" b="1" kern="0" dirty="0" err="1">
                <a:solidFill>
                  <a:sysClr val="windowText" lastClr="000000"/>
                </a:solidFill>
                <a:ea typeface="SimSun" panose="02010600030101010101" pitchFamily="2" charset="-122"/>
                <a:cs typeface="Calibri" panose="020F0502020204030204" pitchFamily="34" charset="0"/>
              </a:rPr>
              <a:t>Tasques</a:t>
            </a:r>
            <a:r>
              <a:rPr lang="en-GB" sz="1900" b="1" kern="0" dirty="0">
                <a:solidFill>
                  <a:sysClr val="windowText" lastClr="000000"/>
                </a:solidFill>
                <a:ea typeface="SimSun" panose="02010600030101010101" pitchFamily="2" charset="-122"/>
                <a:cs typeface="Calibri" panose="020F0502020204030204" pitchFamily="34" charset="0"/>
              </a:rPr>
              <a:t> </a:t>
            </a:r>
            <a:r>
              <a:rPr lang="en-GB" sz="1900" b="1" kern="0" dirty="0" err="1">
                <a:solidFill>
                  <a:sysClr val="windowText" lastClr="000000"/>
                </a:solidFill>
                <a:ea typeface="SimSun" panose="02010600030101010101" pitchFamily="2" charset="-122"/>
                <a:cs typeface="Calibri" panose="020F0502020204030204" pitchFamily="34" charset="0"/>
              </a:rPr>
              <a:t>diàries</a:t>
            </a:r>
            <a:r>
              <a:rPr lang="en-GB" sz="1900" b="1" kern="0" dirty="0">
                <a:solidFill>
                  <a:sysClr val="windowText" lastClr="000000"/>
                </a:solidFill>
                <a:ea typeface="SimSun" panose="02010600030101010101" pitchFamily="2" charset="-122"/>
                <a:cs typeface="Calibri" panose="020F0502020204030204" pitchFamily="34" charset="0"/>
              </a:rPr>
              <a:t> </a:t>
            </a:r>
          </a:p>
          <a:p>
            <a:pPr lvl="0" algn="just">
              <a:lnSpc>
                <a:spcPct val="115000"/>
              </a:lnSpc>
              <a:defRPr/>
            </a:pPr>
            <a:r>
              <a:rPr lang="en-GB" sz="1900" b="1" kern="0" dirty="0">
                <a:solidFill>
                  <a:sysClr val="windowText" lastClr="000000"/>
                </a:solidFill>
                <a:ea typeface="SimSun" panose="02010600030101010101" pitchFamily="2" charset="-122"/>
                <a:cs typeface="Calibri" panose="020F0502020204030204" pitchFamily="34" charset="0"/>
              </a:rPr>
              <a:t> </a:t>
            </a: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endParaRPr lang="en-GB" sz="1900" b="1" kern="0" dirty="0">
              <a:solidFill>
                <a:sysClr val="windowText" lastClr="000000"/>
              </a:solidFill>
              <a:ea typeface="SimSun" panose="02010600030101010101" pitchFamily="2" charset="-122"/>
              <a:cs typeface="Calibri" panose="020F0502020204030204" pitchFamily="34" charset="0"/>
            </a:endParaRPr>
          </a:p>
          <a:p>
            <a:pPr lvl="0" algn="just">
              <a:lnSpc>
                <a:spcPct val="115000"/>
              </a:lnSpc>
              <a:defRPr/>
            </a:pPr>
            <a:r>
              <a:rPr lang="en-GB" sz="1900" b="1" kern="0" dirty="0" err="1">
                <a:solidFill>
                  <a:sysClr val="windowText" lastClr="000000"/>
                </a:solidFill>
                <a:ea typeface="SimSun" panose="02010600030101010101" pitchFamily="2" charset="-122"/>
                <a:cs typeface="Calibri" panose="020F0502020204030204" pitchFamily="34" charset="0"/>
              </a:rPr>
              <a:t>Temes</a:t>
            </a:r>
            <a:r>
              <a:rPr lang="en-GB" sz="1900" b="1" kern="0" dirty="0">
                <a:solidFill>
                  <a:sysClr val="windowText" lastClr="000000"/>
                </a:solidFill>
                <a:ea typeface="SimSun" panose="02010600030101010101" pitchFamily="2" charset="-122"/>
                <a:cs typeface="Calibri" panose="020F0502020204030204" pitchFamily="34" charset="0"/>
              </a:rPr>
              <a:t> de </a:t>
            </a:r>
            <a:r>
              <a:rPr lang="en-GB" sz="1900" b="1" kern="0" dirty="0" err="1">
                <a:solidFill>
                  <a:sysClr val="windowText" lastClr="000000"/>
                </a:solidFill>
                <a:ea typeface="SimSun" panose="02010600030101010101" pitchFamily="2" charset="-122"/>
                <a:cs typeface="Calibri" panose="020F0502020204030204" pitchFamily="34" charset="0"/>
              </a:rPr>
              <a:t>salut</a:t>
            </a:r>
            <a:r>
              <a:rPr lang="en-GB" sz="1900" b="1" kern="0" dirty="0">
                <a:solidFill>
                  <a:sysClr val="windowText" lastClr="000000"/>
                </a:solidFill>
                <a:ea typeface="SimSun" panose="02010600030101010101" pitchFamily="2" charset="-122"/>
                <a:cs typeface="Calibri" panose="020F0502020204030204" pitchFamily="34" charset="0"/>
              </a:rPr>
              <a:t> </a:t>
            </a: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1900" b="0" i="0" u="none" strike="noStrike" kern="0" cap="none" spc="0" normalizeH="0" baseline="0" noProof="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GB"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rPr>
              <a:t> </a:t>
            </a:r>
            <a:endParaRPr kumimoji="0" lang="x-none" sz="1900" b="0" i="0" u="none" strike="noStrike" kern="0" cap="none" spc="0" normalizeH="0" baseline="0" noProof="0" dirty="0">
              <a:ln>
                <a:noFill/>
              </a:ln>
              <a:solidFill>
                <a:sysClr val="windowText" lastClr="000000"/>
              </a:solidFill>
              <a:effectLst/>
              <a:uLnTx/>
              <a:uFillTx/>
              <a:ea typeface="SimSun" panose="02010600030101010101" pitchFamily="2" charset="-122"/>
              <a:cs typeface="Calibri" panose="020F0502020204030204" pitchFamily="34" charset="0"/>
            </a:endParaRPr>
          </a:p>
        </p:txBody>
      </p:sp>
      <p:sp>
        <p:nvSpPr>
          <p:cNvPr id="6"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err="1"/>
              <a:t>Presentació</a:t>
            </a:r>
            <a:r>
              <a:rPr lang="es-ES" sz="2700" dirty="0"/>
              <a:t>: </a:t>
            </a:r>
            <a:r>
              <a:rPr lang="es-ES" sz="2700" dirty="0" err="1"/>
              <a:t>Què</a:t>
            </a:r>
            <a:r>
              <a:rPr lang="es-ES" sz="2700" dirty="0"/>
              <a:t> </a:t>
            </a:r>
            <a:r>
              <a:rPr lang="es-ES" sz="2700" dirty="0" err="1"/>
              <a:t>és</a:t>
            </a:r>
            <a:r>
              <a:rPr lang="es-ES" sz="2700" dirty="0"/>
              <a:t> la </a:t>
            </a:r>
            <a:r>
              <a:rPr lang="es-ES" sz="2700" dirty="0" err="1"/>
              <a:t>planificació</a:t>
            </a:r>
            <a:r>
              <a:rPr lang="es-ES" sz="2700" dirty="0"/>
              <a:t> de </a:t>
            </a:r>
            <a:r>
              <a:rPr lang="es-ES" sz="2700" dirty="0" err="1"/>
              <a:t>decisions</a:t>
            </a:r>
            <a:r>
              <a:rPr lang="es-ES" sz="2700" dirty="0"/>
              <a:t> </a:t>
            </a:r>
            <a:r>
              <a:rPr lang="es-ES" sz="2700" dirty="0" err="1"/>
              <a:t>anticipades</a:t>
            </a:r>
            <a:r>
              <a:rPr lang="es-ES" sz="2700" dirty="0"/>
              <a:t>? </a:t>
            </a:r>
            <a:r>
              <a:rPr lang="en-GB" sz="2700" dirty="0"/>
              <a:t>- 28</a:t>
            </a:r>
            <a:endParaRPr lang="x-none" sz="2700" dirty="0"/>
          </a:p>
        </p:txBody>
      </p:sp>
    </p:spTree>
    <p:extLst>
      <p:ext uri="{BB962C8B-B14F-4D97-AF65-F5344CB8AC3E}">
        <p14:creationId xmlns:p14="http://schemas.microsoft.com/office/powerpoint/2010/main" val="381950895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8">
            <a:extLst>
              <a:ext uri="{FF2B5EF4-FFF2-40B4-BE49-F238E27FC236}">
                <a16:creationId xmlns:a16="http://schemas.microsoft.com/office/drawing/2014/main" id="{885DE8CC-04F8-4B61-BABE-93A10BA6D192}"/>
              </a:ext>
            </a:extLst>
          </p:cNvPr>
          <p:cNvSpPr txBox="1"/>
          <p:nvPr/>
        </p:nvSpPr>
        <p:spPr>
          <a:xfrm>
            <a:off x="1052377" y="1511188"/>
            <a:ext cx="9866812" cy="4165283"/>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ca-ES" sz="2400" dirty="0"/>
              <a:t>Si m’estic morint, el següent és important per a mi:</a:t>
            </a:r>
            <a:endParaRPr lang="es-ES" sz="2400" dirty="0"/>
          </a:p>
          <a:p>
            <a:pPr marL="0" marR="0" algn="just">
              <a:spcBef>
                <a:spcPts val="0"/>
              </a:spcBef>
              <a:spcAft>
                <a:spcPts val="0"/>
              </a:spcAft>
            </a:pPr>
            <a:r>
              <a:rPr lang="en-GB" sz="1100" dirty="0">
                <a:effectLst/>
                <a:latin typeface="Calibri" panose="020F0502020204030204" pitchFamily="34" charset="0"/>
                <a:ea typeface="SimSun" panose="02010600030101010101" pitchFamily="2" charset="-122"/>
              </a:rPr>
              <a:t> </a:t>
            </a:r>
            <a:endParaRPr lang="x-none" sz="1100" dirty="0">
              <a:effectLst/>
              <a:latin typeface="Calibri" panose="020F0502020204030204" pitchFamily="34" charset="0"/>
              <a:ea typeface="SimSun" panose="02010600030101010101" pitchFamily="2" charset="-122"/>
            </a:endParaRPr>
          </a:p>
        </p:txBody>
      </p:sp>
      <p:sp>
        <p:nvSpPr>
          <p:cNvPr id="5" name="Title 1">
            <a:extLst>
              <a:ext uri="{FF2B5EF4-FFF2-40B4-BE49-F238E27FC236}">
                <a16:creationId xmlns:a16="http://schemas.microsoft.com/office/drawing/2014/main" id="{B66D7E47-D482-4650-8AA2-CA80F0102425}"/>
              </a:ext>
            </a:extLst>
          </p:cNvPr>
          <p:cNvSpPr>
            <a:spLocks noGrp="1"/>
          </p:cNvSpPr>
          <p:nvPr>
            <p:ph type="title"/>
          </p:nvPr>
        </p:nvSpPr>
        <p:spPr>
          <a:xfrm>
            <a:off x="422142" y="506412"/>
            <a:ext cx="11350758" cy="388938"/>
          </a:xfrm>
        </p:spPr>
        <p:txBody>
          <a:bodyPr/>
          <a:lstStyle/>
          <a:p>
            <a:r>
              <a:rPr lang="es-ES" sz="2700" dirty="0" err="1"/>
              <a:t>Presentació</a:t>
            </a:r>
            <a:r>
              <a:rPr lang="es-ES" sz="2700" dirty="0"/>
              <a:t>: </a:t>
            </a:r>
            <a:r>
              <a:rPr lang="es-ES" sz="2700" dirty="0" err="1"/>
              <a:t>Què</a:t>
            </a:r>
            <a:r>
              <a:rPr lang="es-ES" sz="2700" dirty="0"/>
              <a:t> </a:t>
            </a:r>
            <a:r>
              <a:rPr lang="es-ES" sz="2700" dirty="0" err="1"/>
              <a:t>és</a:t>
            </a:r>
            <a:r>
              <a:rPr lang="es-ES" sz="2700" dirty="0"/>
              <a:t> la </a:t>
            </a:r>
            <a:r>
              <a:rPr lang="es-ES" sz="2700" dirty="0" err="1"/>
              <a:t>planificació</a:t>
            </a:r>
            <a:r>
              <a:rPr lang="es-ES" sz="2700" dirty="0"/>
              <a:t> de </a:t>
            </a:r>
            <a:r>
              <a:rPr lang="es-ES" sz="2700" dirty="0" err="1"/>
              <a:t>decisions</a:t>
            </a:r>
            <a:r>
              <a:rPr lang="es-ES" sz="2700" dirty="0"/>
              <a:t> </a:t>
            </a:r>
            <a:r>
              <a:rPr lang="es-ES" sz="2700" dirty="0" err="1"/>
              <a:t>anticipades</a:t>
            </a:r>
            <a:r>
              <a:rPr lang="es-ES" sz="2700" dirty="0"/>
              <a:t>? </a:t>
            </a:r>
            <a:r>
              <a:rPr lang="en-GB" sz="2700" dirty="0"/>
              <a:t>- 2</a:t>
            </a:r>
            <a:r>
              <a:rPr lang="es-ES" sz="2700" dirty="0"/>
              <a:t>9</a:t>
            </a:r>
            <a:endParaRPr lang="x-none" sz="2700" dirty="0"/>
          </a:p>
        </p:txBody>
      </p:sp>
    </p:spTree>
    <p:extLst>
      <p:ext uri="{BB962C8B-B14F-4D97-AF65-F5344CB8AC3E}">
        <p14:creationId xmlns:p14="http://schemas.microsoft.com/office/powerpoint/2010/main" val="756830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B1AEBC-BB16-43BD-AFC7-06F49532358E}"/>
              </a:ext>
            </a:extLst>
          </p:cNvPr>
          <p:cNvSpPr>
            <a:spLocks noGrp="1"/>
          </p:cNvSpPr>
          <p:nvPr>
            <p:ph sz="quarter" idx="14"/>
          </p:nvPr>
        </p:nvSpPr>
        <p:spPr>
          <a:xfrm>
            <a:off x="507195" y="1153886"/>
            <a:ext cx="11174412" cy="4857302"/>
          </a:xfrm>
        </p:spPr>
        <p:txBody>
          <a:bodyPr>
            <a:normAutofit/>
          </a:bodyPr>
          <a:lstStyle/>
          <a:p>
            <a:pPr algn="just"/>
            <a:r>
              <a:rPr lang="es-ES" dirty="0"/>
              <a:t>Algunas de las falsas ideas y estereotipos negativos más habituales son</a:t>
            </a:r>
            <a:r>
              <a:rPr lang="en-GB" dirty="0"/>
              <a:t>:</a:t>
            </a:r>
            <a:endParaRPr lang="x-none" dirty="0"/>
          </a:p>
          <a:p>
            <a:pPr lvl="0" algn="just" fontAlgn="base"/>
            <a:r>
              <a:rPr lang="ca-ES" dirty="0"/>
              <a:t>Les persones amb discapacitat psicosocial, intel·lectual o cognitiva prenen males decisions. </a:t>
            </a:r>
            <a:endParaRPr lang="es-ES" dirty="0"/>
          </a:p>
          <a:p>
            <a:pPr lvl="0" algn="just" fontAlgn="base"/>
            <a:r>
              <a:rPr lang="ca-ES" dirty="0"/>
              <a:t>A vegades tenen idees equivocades sobre la realitat, i per això prenen males decisions. </a:t>
            </a:r>
            <a:endParaRPr lang="es-ES" dirty="0"/>
          </a:p>
          <a:p>
            <a:pPr lvl="0" algn="just" fontAlgn="base"/>
            <a:r>
              <a:rPr lang="ca-ES" dirty="0"/>
              <a:t>No haurien de decidir sobre el seu tractament.</a:t>
            </a:r>
            <a:endParaRPr lang="es-ES" dirty="0"/>
          </a:p>
          <a:p>
            <a:pPr lvl="0" algn="just" fontAlgn="base"/>
            <a:r>
              <a:rPr lang="ca-ES" dirty="0"/>
              <a:t>No saben què és el que més els convé.</a:t>
            </a:r>
            <a:endParaRPr lang="es-ES" dirty="0"/>
          </a:p>
          <a:p>
            <a:pPr lvl="0" algn="just" fontAlgn="base"/>
            <a:r>
              <a:rPr lang="ca-ES" dirty="0"/>
              <a:t>Els seus familiars i cuidadors saben què és el que més els convé. </a:t>
            </a:r>
            <a:endParaRPr lang="es-ES" dirty="0"/>
          </a:p>
          <a:p>
            <a:pPr lvl="0" algn="just" fontAlgn="base"/>
            <a:r>
              <a:rPr lang="ca-ES" dirty="0"/>
              <a:t>Els professionals de la salut mental i d’altres disciplines saben què és el que més els convé. </a:t>
            </a:r>
            <a:endParaRPr lang="es-ES" dirty="0"/>
          </a:p>
          <a:p>
            <a:pPr lvl="0" algn="just" fontAlgn="base"/>
            <a:r>
              <a:rPr lang="ca-ES" dirty="0"/>
              <a:t>No tenen capacitat per prendre decisions.</a:t>
            </a:r>
            <a:endParaRPr lang="es-ES" dirty="0"/>
          </a:p>
          <a:p>
            <a:pPr lvl="0" algn="just" fontAlgn="base"/>
            <a:r>
              <a:rPr lang="ca-ES" dirty="0"/>
              <a:t>Els agrada que els diguin què han de fer i tenen por de prendre decisions per si mateixes. </a:t>
            </a:r>
            <a:r>
              <a:rPr lang="es-ES" dirty="0"/>
              <a:t> </a:t>
            </a:r>
          </a:p>
          <a:p>
            <a:pPr marL="530225" lvl="3" indent="0" algn="just">
              <a:buNone/>
            </a:pPr>
            <a:endParaRPr lang="x-none" sz="2200" dirty="0"/>
          </a:p>
          <a:p>
            <a:pPr algn="just"/>
            <a:endParaRPr lang="x-none" dirty="0"/>
          </a:p>
        </p:txBody>
      </p:sp>
      <p:sp>
        <p:nvSpPr>
          <p:cNvPr id="2" name="Title 1">
            <a:extLst>
              <a:ext uri="{FF2B5EF4-FFF2-40B4-BE49-F238E27FC236}">
                <a16:creationId xmlns:a16="http://schemas.microsoft.com/office/drawing/2014/main" id="{6C0FC34F-3C9C-4985-BB45-F0845D6A4F23}"/>
              </a:ext>
            </a:extLst>
          </p:cNvPr>
          <p:cNvSpPr>
            <a:spLocks noGrp="1"/>
          </p:cNvSpPr>
          <p:nvPr>
            <p:ph type="title"/>
          </p:nvPr>
        </p:nvSpPr>
        <p:spPr>
          <a:xfrm>
            <a:off x="422141" y="332240"/>
            <a:ext cx="11595687" cy="451531"/>
          </a:xfrm>
        </p:spPr>
        <p:txBody>
          <a:bodyPr>
            <a:noAutofit/>
          </a:bodyPr>
          <a:lstStyle/>
          <a:p>
            <a:r>
              <a:rPr lang="ca-ES" sz="2500" dirty="0"/>
              <a:t>Presentació: Rebatre les falses idees i els estereotips negatius en salut mental </a:t>
            </a:r>
            <a:r>
              <a:rPr lang="en-GB" sz="2500" dirty="0"/>
              <a:t>- 1  </a:t>
            </a:r>
            <a:br>
              <a:rPr lang="x-none" sz="2500" dirty="0"/>
            </a:br>
            <a:endParaRPr lang="x-none" sz="2500" dirty="0"/>
          </a:p>
        </p:txBody>
      </p:sp>
      <p:sp>
        <p:nvSpPr>
          <p:cNvPr id="4" name="Text Placeholder 5">
            <a:extLst>
              <a:ext uri="{FF2B5EF4-FFF2-40B4-BE49-F238E27FC236}">
                <a16:creationId xmlns:a16="http://schemas.microsoft.com/office/drawing/2014/main" id="{7458CF1F-20B9-D04E-B4D5-E8832A617503}"/>
              </a:ext>
            </a:extLst>
          </p:cNvPr>
          <p:cNvSpPr>
            <a:spLocks noGrp="1"/>
          </p:cNvSpPr>
          <p:nvPr>
            <p:ph type="body" sz="quarter" idx="13"/>
          </p:nvPr>
        </p:nvSpPr>
        <p:spPr>
          <a:xfrm>
            <a:off x="587829" y="707129"/>
            <a:ext cx="11115550" cy="359672"/>
          </a:xfrm>
        </p:spPr>
        <p:txBody>
          <a:bodyPr/>
          <a:lstStyle/>
          <a:p>
            <a:r>
              <a:rPr lang="ca-ES" sz="2100" dirty="0"/>
              <a:t>Algunes de les falses idees i estereotips negatius més habituals són</a:t>
            </a:r>
            <a:endParaRPr lang="es-ES" sz="2100" dirty="0"/>
          </a:p>
        </p:txBody>
      </p:sp>
    </p:spTree>
    <p:extLst>
      <p:ext uri="{BB962C8B-B14F-4D97-AF65-F5344CB8AC3E}">
        <p14:creationId xmlns:p14="http://schemas.microsoft.com/office/powerpoint/2010/main" val="10020316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03E6B0-B36C-4442-8D0E-84EBFEA4ACB5}"/>
              </a:ext>
            </a:extLst>
          </p:cNvPr>
          <p:cNvSpPr>
            <a:spLocks noGrp="1"/>
          </p:cNvSpPr>
          <p:nvPr>
            <p:ph sz="quarter" idx="14"/>
          </p:nvPr>
        </p:nvSpPr>
        <p:spPr/>
        <p:txBody>
          <a:bodyPr/>
          <a:lstStyle/>
          <a:p>
            <a:pPr marL="0" indent="0" algn="ctr">
              <a:buNone/>
            </a:pPr>
            <a:endParaRPr lang="en-GB" sz="2500" dirty="0"/>
          </a:p>
          <a:p>
            <a:pPr marL="0" indent="0" algn="ctr">
              <a:buNone/>
            </a:pPr>
            <a:endParaRPr lang="en-GB" sz="2500" dirty="0"/>
          </a:p>
          <a:p>
            <a:pPr marL="0" indent="0" algn="ctr">
              <a:buNone/>
            </a:pPr>
            <a:r>
              <a:rPr lang="es-ES" sz="2500" b="1" i="1" dirty="0"/>
              <a:t>De quina </a:t>
            </a:r>
            <a:r>
              <a:rPr lang="es-ES" sz="2500" b="1" i="1" dirty="0" err="1"/>
              <a:t>informació</a:t>
            </a:r>
            <a:r>
              <a:rPr lang="es-ES" sz="2500" b="1" i="1" dirty="0"/>
              <a:t> </a:t>
            </a:r>
            <a:r>
              <a:rPr lang="es-ES" sz="2500" b="1" i="1" dirty="0" err="1"/>
              <a:t>heu</a:t>
            </a:r>
            <a:r>
              <a:rPr lang="es-ES" sz="2500" b="1" i="1" dirty="0"/>
              <a:t> de </a:t>
            </a:r>
            <a:r>
              <a:rPr lang="es-ES" sz="2500" b="1" i="1" dirty="0" err="1"/>
              <a:t>disposar</a:t>
            </a:r>
            <a:r>
              <a:rPr lang="es-ES" sz="2500" b="1" i="1" dirty="0"/>
              <a:t> o quina </a:t>
            </a:r>
            <a:r>
              <a:rPr lang="es-ES" sz="2500" b="1" i="1" dirty="0" err="1"/>
              <a:t>informació</a:t>
            </a:r>
            <a:r>
              <a:rPr lang="es-ES" sz="2500" b="1" i="1" dirty="0"/>
              <a:t> </a:t>
            </a:r>
            <a:r>
              <a:rPr lang="es-ES" sz="2500" b="1" i="1" dirty="0" err="1"/>
              <a:t>heu</a:t>
            </a:r>
            <a:r>
              <a:rPr lang="es-ES" sz="2500" b="1" i="1" dirty="0"/>
              <a:t> de </a:t>
            </a:r>
            <a:r>
              <a:rPr lang="es-ES" sz="2500" b="1" i="1" dirty="0" err="1"/>
              <a:t>tenir</a:t>
            </a:r>
            <a:r>
              <a:rPr lang="es-ES" sz="2500" b="1" i="1" dirty="0"/>
              <a:t> en </a:t>
            </a:r>
            <a:r>
              <a:rPr lang="es-ES" sz="2500" b="1" i="1" dirty="0" err="1"/>
              <a:t>compte</a:t>
            </a:r>
            <a:r>
              <a:rPr lang="es-ES" sz="2500" b="1" i="1" dirty="0"/>
              <a:t> </a:t>
            </a:r>
            <a:r>
              <a:rPr lang="es-ES" sz="2500" b="1" i="1" dirty="0" err="1"/>
              <a:t>abans</a:t>
            </a:r>
            <a:r>
              <a:rPr lang="es-ES" sz="2500" b="1" i="1" dirty="0"/>
              <a:t> de redactar un </a:t>
            </a:r>
            <a:r>
              <a:rPr lang="es-ES" sz="2500" b="1" i="1" dirty="0" err="1"/>
              <a:t>pla</a:t>
            </a:r>
            <a:r>
              <a:rPr lang="es-ES" sz="2500" b="1" i="1" dirty="0"/>
              <a:t> de </a:t>
            </a:r>
            <a:r>
              <a:rPr lang="es-ES" sz="2500" b="1" i="1" dirty="0" err="1"/>
              <a:t>decisions</a:t>
            </a:r>
            <a:r>
              <a:rPr lang="es-ES" sz="2500" b="1" i="1" dirty="0"/>
              <a:t> </a:t>
            </a:r>
            <a:r>
              <a:rPr lang="es-ES" sz="2500" b="1" i="1" dirty="0" err="1"/>
              <a:t>anticipades</a:t>
            </a:r>
            <a:r>
              <a:rPr lang="es-ES" sz="2500" b="1" i="1" dirty="0"/>
              <a:t>? </a:t>
            </a:r>
            <a:endParaRPr lang="x-none" sz="2500" dirty="0"/>
          </a:p>
        </p:txBody>
      </p:sp>
      <p:sp>
        <p:nvSpPr>
          <p:cNvPr id="2" name="Title 1">
            <a:extLst>
              <a:ext uri="{FF2B5EF4-FFF2-40B4-BE49-F238E27FC236}">
                <a16:creationId xmlns:a16="http://schemas.microsoft.com/office/drawing/2014/main" id="{C88FDBDB-07B8-409C-8078-005E3843D111}"/>
              </a:ext>
            </a:extLst>
          </p:cNvPr>
          <p:cNvSpPr>
            <a:spLocks noGrp="1"/>
          </p:cNvSpPr>
          <p:nvPr>
            <p:ph type="title"/>
          </p:nvPr>
        </p:nvSpPr>
        <p:spPr/>
        <p:txBody>
          <a:bodyPr/>
          <a:lstStyle/>
          <a:p>
            <a:r>
              <a:rPr lang="es-ES" dirty="0" err="1"/>
              <a:t>Exercici</a:t>
            </a:r>
            <a:r>
              <a:rPr lang="es-ES" dirty="0"/>
              <a:t> 6.1: planificar </a:t>
            </a:r>
            <a:r>
              <a:rPr lang="es-ES" dirty="0" err="1"/>
              <a:t>amb</a:t>
            </a:r>
            <a:r>
              <a:rPr lang="es-ES" dirty="0"/>
              <a:t> </a:t>
            </a:r>
            <a:r>
              <a:rPr lang="es-ES" dirty="0" err="1"/>
              <a:t>antelació</a:t>
            </a:r>
            <a:r>
              <a:rPr lang="es-ES" dirty="0"/>
              <a:t> </a:t>
            </a:r>
            <a:endParaRPr lang="x-none" dirty="0"/>
          </a:p>
        </p:txBody>
      </p:sp>
    </p:spTree>
    <p:extLst>
      <p:ext uri="{BB962C8B-B14F-4D97-AF65-F5344CB8AC3E}">
        <p14:creationId xmlns:p14="http://schemas.microsoft.com/office/powerpoint/2010/main" val="117142661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1F11-7E9A-4296-9B4C-7DB5D005731B}"/>
              </a:ext>
            </a:extLst>
          </p:cNvPr>
          <p:cNvSpPr>
            <a:spLocks noGrp="1"/>
          </p:cNvSpPr>
          <p:nvPr>
            <p:ph type="title"/>
          </p:nvPr>
        </p:nvSpPr>
        <p:spPr>
          <a:xfrm>
            <a:off x="507206" y="2313946"/>
            <a:ext cx="10979944" cy="334004"/>
          </a:xfrm>
        </p:spPr>
        <p:txBody>
          <a:bodyPr/>
          <a:lstStyle/>
          <a:p>
            <a:pPr>
              <a:lnSpc>
                <a:spcPct val="100000"/>
              </a:lnSpc>
            </a:pPr>
            <a:r>
              <a:rPr lang="es-ES" dirty="0"/>
              <a:t>Tema 7. </a:t>
            </a:r>
            <a:r>
              <a:rPr lang="ca-ES" dirty="0"/>
              <a:t>L’elaboració de documents de decisions anticipades</a:t>
            </a:r>
            <a:br>
              <a:rPr lang="es-ES" dirty="0"/>
            </a:br>
            <a:br>
              <a:rPr lang="x-none" dirty="0"/>
            </a:br>
            <a:endParaRPr lang="x-none" dirty="0"/>
          </a:p>
        </p:txBody>
      </p:sp>
    </p:spTree>
    <p:extLst>
      <p:ext uri="{BB962C8B-B14F-4D97-AF65-F5344CB8AC3E}">
        <p14:creationId xmlns:p14="http://schemas.microsoft.com/office/powerpoint/2010/main" val="151562077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3A58C-F977-4626-B8DC-DE45C10EC675}"/>
              </a:ext>
            </a:extLst>
          </p:cNvPr>
          <p:cNvSpPr>
            <a:spLocks noGrp="1"/>
          </p:cNvSpPr>
          <p:nvPr>
            <p:ph sz="quarter" idx="14"/>
          </p:nvPr>
        </p:nvSpPr>
        <p:spPr/>
        <p:txBody>
          <a:bodyPr/>
          <a:lstStyle/>
          <a:p>
            <a:pPr algn="just"/>
            <a:r>
              <a:rPr lang="es-ES" dirty="0"/>
              <a:t>No </a:t>
            </a:r>
            <a:r>
              <a:rPr lang="ca-ES" dirty="0"/>
              <a:t>s’ha de forçar ningú a fer un pla de decisions anticipades</a:t>
            </a:r>
            <a:r>
              <a:rPr lang="en-GB" dirty="0"/>
              <a:t>. </a:t>
            </a:r>
          </a:p>
          <a:p>
            <a:pPr algn="just"/>
            <a:r>
              <a:rPr lang="es-ES" dirty="0"/>
              <a:t>Un </a:t>
            </a:r>
            <a:r>
              <a:rPr lang="ca-ES" dirty="0"/>
              <a:t>pla de decisions anticipades ha de reflectir la voluntat i les preferències de la persona, i no pas la voluntat i les preferències d’altres persones</a:t>
            </a:r>
            <a:r>
              <a:rPr lang="en-GB" dirty="0"/>
              <a:t>.</a:t>
            </a:r>
            <a:endParaRPr lang="x-none" dirty="0"/>
          </a:p>
          <a:p>
            <a:pPr algn="just"/>
            <a:r>
              <a:rPr lang="ca-ES" dirty="0"/>
              <a:t>Es recomana fermament que els professionals de la salut mental i d’altres disciplines, els familiars i els cuidadors preparin el seu propi pla de decisions anticipades perquè hi estiguin familiaritzats</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962ED5C4-3F6D-4E6E-ACE5-3E1A95D67BF5}"/>
              </a:ext>
            </a:extLst>
          </p:cNvPr>
          <p:cNvSpPr>
            <a:spLocks noGrp="1"/>
          </p:cNvSpPr>
          <p:nvPr>
            <p:ph type="title"/>
          </p:nvPr>
        </p:nvSpPr>
        <p:spPr>
          <a:xfrm>
            <a:off x="422142" y="506412"/>
            <a:ext cx="11541258" cy="484188"/>
          </a:xfrm>
        </p:spPr>
        <p:txBody>
          <a:bodyPr>
            <a:noAutofit/>
          </a:bodyPr>
          <a:lstStyle/>
          <a:p>
            <a:r>
              <a:rPr lang="es-ES" sz="2700" dirty="0" err="1"/>
              <a:t>Presentació</a:t>
            </a:r>
            <a:r>
              <a:rPr lang="es-ES" sz="2700" dirty="0"/>
              <a:t>: </a:t>
            </a:r>
            <a:r>
              <a:rPr lang="es-ES" sz="2700" dirty="0" err="1"/>
              <a:t>Passos</a:t>
            </a:r>
            <a:r>
              <a:rPr lang="es-ES" sz="2700" dirty="0"/>
              <a:t> per elaborar un </a:t>
            </a:r>
            <a:r>
              <a:rPr lang="es-ES" sz="2700" dirty="0" err="1"/>
              <a:t>pla</a:t>
            </a:r>
            <a:r>
              <a:rPr lang="es-ES" sz="2700" dirty="0"/>
              <a:t> de </a:t>
            </a:r>
            <a:r>
              <a:rPr lang="es-ES" sz="2700" dirty="0" err="1"/>
              <a:t>decisions</a:t>
            </a:r>
            <a:r>
              <a:rPr lang="es-ES" sz="2700" dirty="0"/>
              <a:t> </a:t>
            </a:r>
            <a:r>
              <a:rPr lang="es-ES" sz="2700" dirty="0" err="1"/>
              <a:t>anticipades</a:t>
            </a:r>
            <a:r>
              <a:rPr lang="es-ES" sz="2700" dirty="0"/>
              <a:t> </a:t>
            </a:r>
            <a:r>
              <a:rPr lang="en-GB" sz="2700" dirty="0"/>
              <a:t>– 1 </a:t>
            </a:r>
            <a:endParaRPr lang="x-none" sz="2700" dirty="0"/>
          </a:p>
        </p:txBody>
      </p:sp>
    </p:spTree>
    <p:extLst>
      <p:ext uri="{BB962C8B-B14F-4D97-AF65-F5344CB8AC3E}">
        <p14:creationId xmlns:p14="http://schemas.microsoft.com/office/powerpoint/2010/main" val="165763697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48FB66-1339-A24F-A776-80EBEFBDCE2D}"/>
              </a:ext>
            </a:extLst>
          </p:cNvPr>
          <p:cNvSpPr>
            <a:spLocks noGrp="1"/>
          </p:cNvSpPr>
          <p:nvPr>
            <p:ph type="body" sz="quarter" idx="13"/>
          </p:nvPr>
        </p:nvSpPr>
        <p:spPr>
          <a:xfrm>
            <a:off x="488157" y="756114"/>
            <a:ext cx="11174400" cy="360000"/>
          </a:xfrm>
        </p:spPr>
        <p:txBody>
          <a:bodyPr/>
          <a:lstStyle/>
          <a:p>
            <a:r>
              <a:rPr lang="ca-ES" dirty="0"/>
              <a:t>Pas 1: Reflexionar-hi </a:t>
            </a:r>
            <a:endParaRPr lang="es-ES" dirty="0"/>
          </a:p>
        </p:txBody>
      </p:sp>
      <p:sp>
        <p:nvSpPr>
          <p:cNvPr id="3" name="Content Placeholder 2">
            <a:extLst>
              <a:ext uri="{FF2B5EF4-FFF2-40B4-BE49-F238E27FC236}">
                <a16:creationId xmlns:a16="http://schemas.microsoft.com/office/drawing/2014/main" id="{1A0F90A5-D458-4309-B055-FC26120748A9}"/>
              </a:ext>
            </a:extLst>
          </p:cNvPr>
          <p:cNvSpPr>
            <a:spLocks noGrp="1"/>
          </p:cNvSpPr>
          <p:nvPr>
            <p:ph sz="quarter" idx="14"/>
          </p:nvPr>
        </p:nvSpPr>
        <p:spPr>
          <a:xfrm>
            <a:off x="507195" y="1252330"/>
            <a:ext cx="11174412" cy="4843669"/>
          </a:xfrm>
        </p:spPr>
        <p:txBody>
          <a:bodyPr>
            <a:normAutofit fontScale="92500" lnSpcReduction="20000"/>
          </a:bodyPr>
          <a:lstStyle/>
          <a:p>
            <a:pPr lvl="0" fontAlgn="base"/>
            <a:r>
              <a:rPr lang="ca-ES" dirty="0"/>
              <a:t>Vull preparar el meu pla pel meu compte o vull implicar-hi altres persones? </a:t>
            </a:r>
            <a:endParaRPr lang="es-ES" dirty="0"/>
          </a:p>
          <a:p>
            <a:pPr lvl="0" fontAlgn="base"/>
            <a:r>
              <a:rPr lang="ca-ES" dirty="0"/>
              <a:t>Què és important per a mi a la vida? </a:t>
            </a:r>
            <a:endParaRPr lang="es-ES" dirty="0"/>
          </a:p>
          <a:p>
            <a:r>
              <a:rPr lang="ca-ES" dirty="0"/>
              <a:t>Quines són les meves preferències de tractament i de suport amb relació a diferents estats de salut</a:t>
            </a:r>
            <a:r>
              <a:rPr lang="en-US" dirty="0"/>
              <a:t>?</a:t>
            </a:r>
            <a:endParaRPr lang="x-none" dirty="0"/>
          </a:p>
          <a:p>
            <a:pPr lvl="0" fontAlgn="base"/>
            <a:r>
              <a:rPr lang="ca-ES" dirty="0"/>
              <a:t>Vull que el meu pla de decisions anticipades inclogui una clàusula d’</a:t>
            </a:r>
            <a:r>
              <a:rPr lang="ca-ES" i="1" dirty="0"/>
              <a:t>ordre de no reanimació</a:t>
            </a:r>
            <a:r>
              <a:rPr lang="ca-ES" dirty="0"/>
              <a:t>? </a:t>
            </a:r>
            <a:endParaRPr lang="es-ES" dirty="0"/>
          </a:p>
          <a:p>
            <a:pPr lvl="0" fontAlgn="base"/>
            <a:r>
              <a:rPr lang="ca-ES" dirty="0"/>
              <a:t>Quines són les diferents opcions de tractament, d’atenció i de suport que poden contribuir a la meva recuperació en situacions difícils dels àmbits de la salut i de la vida? </a:t>
            </a:r>
            <a:endParaRPr lang="es-ES" dirty="0"/>
          </a:p>
          <a:p>
            <a:pPr lvl="0" fontAlgn="base"/>
            <a:r>
              <a:rPr lang="ca-ES" dirty="0"/>
              <a:t>Com vull que les altres persones responguin si no estic en condicions de comunicar les meves decisions i les meves preferències, o si creuen que estic patint una crisi de salut mental?</a:t>
            </a:r>
          </a:p>
          <a:p>
            <a:pPr lvl="0" fontAlgn="base"/>
            <a:r>
              <a:rPr lang="ca-ES" dirty="0"/>
              <a:t>On m’agradaria rebre el suport corresponent? </a:t>
            </a:r>
            <a:r>
              <a:rPr lang="es-ES" dirty="0"/>
              <a:t> </a:t>
            </a:r>
          </a:p>
          <a:p>
            <a:pPr lvl="0" fontAlgn="base"/>
            <a:r>
              <a:rPr lang="ca-ES" dirty="0"/>
              <a:t>Quins són els pros i els contres de les diferents opcions de tractament, d’atenció i de suport per al meu estat de salut? I el fet de no tenir-ne cap? </a:t>
            </a:r>
            <a:endParaRPr lang="es-ES" dirty="0"/>
          </a:p>
          <a:p>
            <a:r>
              <a:rPr lang="ca-ES" dirty="0"/>
              <a:t>Qui em pot ajudar amb les meves obligacions quotidianes?</a:t>
            </a:r>
            <a:r>
              <a:rPr lang="es-ES" dirty="0"/>
              <a:t>  </a:t>
            </a:r>
          </a:p>
          <a:p>
            <a:pPr lvl="0" algn="just"/>
            <a:r>
              <a:rPr lang="ca-ES" dirty="0"/>
              <a:t>Quins drets tinc amb relació al tractament, a l’atenció i al suport </a:t>
            </a:r>
            <a:r>
              <a:rPr lang="en-US" dirty="0"/>
              <a:t>?</a:t>
            </a:r>
            <a:endParaRPr lang="x-none" dirty="0"/>
          </a:p>
        </p:txBody>
      </p:sp>
      <p:sp>
        <p:nvSpPr>
          <p:cNvPr id="2" name="Title 1">
            <a:extLst>
              <a:ext uri="{FF2B5EF4-FFF2-40B4-BE49-F238E27FC236}">
                <a16:creationId xmlns:a16="http://schemas.microsoft.com/office/drawing/2014/main" id="{EE59D85F-0998-4518-885C-2D2AAE4D28FA}"/>
              </a:ext>
            </a:extLst>
          </p:cNvPr>
          <p:cNvSpPr>
            <a:spLocks noGrp="1"/>
          </p:cNvSpPr>
          <p:nvPr>
            <p:ph type="title"/>
          </p:nvPr>
        </p:nvSpPr>
        <p:spPr>
          <a:xfrm>
            <a:off x="422142" y="293549"/>
            <a:ext cx="11407908" cy="331788"/>
          </a:xfrm>
        </p:spPr>
        <p:txBody>
          <a:bodyPr/>
          <a:lstStyle/>
          <a:p>
            <a:r>
              <a:rPr lang="es-ES" sz="2700" dirty="0" err="1"/>
              <a:t>Presentació</a:t>
            </a:r>
            <a:r>
              <a:rPr lang="es-ES" sz="2700" dirty="0"/>
              <a:t>: </a:t>
            </a:r>
            <a:r>
              <a:rPr lang="es-ES" sz="2700" dirty="0" err="1"/>
              <a:t>Passos</a:t>
            </a:r>
            <a:r>
              <a:rPr lang="es-ES" sz="2700" dirty="0"/>
              <a:t> per elaborar un </a:t>
            </a:r>
            <a:r>
              <a:rPr lang="es-ES" sz="2700" dirty="0" err="1"/>
              <a:t>pla</a:t>
            </a:r>
            <a:r>
              <a:rPr lang="es-ES" sz="2700" dirty="0"/>
              <a:t> de </a:t>
            </a:r>
            <a:r>
              <a:rPr lang="es-ES" sz="2700" dirty="0" err="1"/>
              <a:t>decisions</a:t>
            </a:r>
            <a:r>
              <a:rPr lang="es-ES" sz="2700" dirty="0"/>
              <a:t> </a:t>
            </a:r>
            <a:r>
              <a:rPr lang="es-ES" sz="2700" dirty="0" err="1"/>
              <a:t>anticipades</a:t>
            </a:r>
            <a:r>
              <a:rPr lang="es-ES" sz="2700" dirty="0"/>
              <a:t> </a:t>
            </a:r>
            <a:r>
              <a:rPr lang="en-GB" sz="2700" dirty="0"/>
              <a:t>– 2</a:t>
            </a:r>
            <a:endParaRPr lang="x-none" sz="2700" dirty="0"/>
          </a:p>
        </p:txBody>
      </p:sp>
    </p:spTree>
    <p:extLst>
      <p:ext uri="{BB962C8B-B14F-4D97-AF65-F5344CB8AC3E}">
        <p14:creationId xmlns:p14="http://schemas.microsoft.com/office/powerpoint/2010/main" val="132657661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169CA-FC9A-423A-B250-CF3EAAE1D195}"/>
              </a:ext>
            </a:extLst>
          </p:cNvPr>
          <p:cNvSpPr>
            <a:spLocks noGrp="1"/>
          </p:cNvSpPr>
          <p:nvPr>
            <p:ph sz="quarter" idx="14"/>
          </p:nvPr>
        </p:nvSpPr>
        <p:spPr>
          <a:xfrm>
            <a:off x="507195" y="1295400"/>
            <a:ext cx="11174412" cy="4715788"/>
          </a:xfrm>
        </p:spPr>
        <p:txBody>
          <a:bodyPr>
            <a:normAutofit/>
          </a:bodyPr>
          <a:lstStyle/>
          <a:p>
            <a:pPr algn="just"/>
            <a:r>
              <a:rPr lang="ca-ES" sz="2400" dirty="0"/>
              <a:t>És útil identificar les persones a les quals es pot demanar consell durant la preparació o implementació d’un pla de decisions anticipades. Algunes preguntes que podem fer-nos són</a:t>
            </a:r>
            <a:r>
              <a:rPr lang="es-ES" sz="2400" dirty="0"/>
              <a:t>: </a:t>
            </a:r>
          </a:p>
          <a:p>
            <a:pPr lvl="2" algn="just" fontAlgn="base"/>
            <a:r>
              <a:rPr lang="ca-ES" sz="2400" dirty="0"/>
              <a:t>Hi ha algunes persones en concret que m’agradaria que em donessin suport a l’hora de prendre decisions en diferents àmbits de la meva vida? Qui són? </a:t>
            </a:r>
            <a:endParaRPr lang="es-ES" sz="2400" dirty="0"/>
          </a:p>
          <a:p>
            <a:pPr lvl="2" algn="just" fontAlgn="base"/>
            <a:r>
              <a:rPr lang="ca-ES" sz="2400" dirty="0"/>
              <a:t>En qui puc confiar perquè em doni suport i perquè comuniqui la meva voluntat i les meves preferències? </a:t>
            </a:r>
            <a:endParaRPr lang="es-ES" sz="2400" dirty="0"/>
          </a:p>
          <a:p>
            <a:pPr lvl="2" algn="just" fontAlgn="base"/>
            <a:r>
              <a:rPr lang="ca-ES" sz="2400" dirty="0"/>
              <a:t>Qui seria una bona persona de contacte si pateixo una crisi? </a:t>
            </a:r>
            <a:endParaRPr lang="es-ES" sz="2400" dirty="0"/>
          </a:p>
          <a:p>
            <a:pPr lvl="2" algn="just" fontAlgn="base"/>
            <a:r>
              <a:rPr lang="ca-ES" sz="2400" dirty="0"/>
              <a:t>Qui em coneix bé? </a:t>
            </a:r>
            <a:endParaRPr lang="es-ES" sz="2400" dirty="0"/>
          </a:p>
          <a:p>
            <a:pPr lvl="2" algn="just" fontAlgn="base"/>
            <a:r>
              <a:rPr lang="ca-ES" sz="2400" dirty="0"/>
              <a:t>Qui compateix les meves creences/valors/visió de la vida? </a:t>
            </a:r>
            <a:endParaRPr lang="es-ES" sz="2400" dirty="0"/>
          </a:p>
        </p:txBody>
      </p:sp>
      <p:sp>
        <p:nvSpPr>
          <p:cNvPr id="2" name="Title 1">
            <a:extLst>
              <a:ext uri="{FF2B5EF4-FFF2-40B4-BE49-F238E27FC236}">
                <a16:creationId xmlns:a16="http://schemas.microsoft.com/office/drawing/2014/main" id="{FD7BE8DE-1704-4AD6-A970-92B97F0BEBC9}"/>
              </a:ext>
            </a:extLst>
          </p:cNvPr>
          <p:cNvSpPr>
            <a:spLocks noGrp="1"/>
          </p:cNvSpPr>
          <p:nvPr>
            <p:ph type="title"/>
          </p:nvPr>
        </p:nvSpPr>
        <p:spPr>
          <a:xfrm>
            <a:off x="422142" y="287752"/>
            <a:ext cx="11484108" cy="427038"/>
          </a:xfrm>
        </p:spPr>
        <p:txBody>
          <a:bodyPr/>
          <a:lstStyle/>
          <a:p>
            <a:r>
              <a:rPr lang="es-ES" sz="2700" dirty="0" err="1"/>
              <a:t>Presentació</a:t>
            </a:r>
            <a:r>
              <a:rPr lang="es-ES" sz="2700" dirty="0"/>
              <a:t>: </a:t>
            </a:r>
            <a:r>
              <a:rPr lang="es-ES" sz="2700" dirty="0" err="1"/>
              <a:t>Passos</a:t>
            </a:r>
            <a:r>
              <a:rPr lang="es-ES" sz="2700" dirty="0"/>
              <a:t> per elaborar un </a:t>
            </a:r>
            <a:r>
              <a:rPr lang="es-ES" sz="2700" dirty="0" err="1"/>
              <a:t>pla</a:t>
            </a:r>
            <a:r>
              <a:rPr lang="es-ES" sz="2700" dirty="0"/>
              <a:t> de </a:t>
            </a:r>
            <a:r>
              <a:rPr lang="es-ES" sz="2700" dirty="0" err="1"/>
              <a:t>decisions</a:t>
            </a:r>
            <a:r>
              <a:rPr lang="es-ES" sz="2700" dirty="0"/>
              <a:t> </a:t>
            </a:r>
            <a:r>
              <a:rPr lang="es-ES" sz="2700" dirty="0" err="1"/>
              <a:t>anticipades</a:t>
            </a:r>
            <a:r>
              <a:rPr lang="es-ES" sz="2700" dirty="0"/>
              <a:t> </a:t>
            </a:r>
            <a:r>
              <a:rPr lang="en-GB" sz="2700" dirty="0"/>
              <a:t>– 3</a:t>
            </a:r>
            <a:endParaRPr lang="x-none" sz="2700" dirty="0"/>
          </a:p>
        </p:txBody>
      </p:sp>
      <p:sp>
        <p:nvSpPr>
          <p:cNvPr id="4" name="Text Placeholder 5">
            <a:extLst>
              <a:ext uri="{FF2B5EF4-FFF2-40B4-BE49-F238E27FC236}">
                <a16:creationId xmlns:a16="http://schemas.microsoft.com/office/drawing/2014/main" id="{8848FB66-1339-A24F-A776-80EBEFBDCE2D}"/>
              </a:ext>
            </a:extLst>
          </p:cNvPr>
          <p:cNvSpPr>
            <a:spLocks noGrp="1"/>
          </p:cNvSpPr>
          <p:nvPr>
            <p:ph type="body" sz="quarter" idx="13"/>
          </p:nvPr>
        </p:nvSpPr>
        <p:spPr>
          <a:xfrm>
            <a:off x="488157" y="756114"/>
            <a:ext cx="11174400" cy="360000"/>
          </a:xfrm>
        </p:spPr>
        <p:txBody>
          <a:bodyPr/>
          <a:lstStyle/>
          <a:p>
            <a:r>
              <a:rPr lang="ca-ES" dirty="0"/>
              <a:t>Pas 1: Reflexionar-hi </a:t>
            </a:r>
            <a:endParaRPr lang="es-ES" dirty="0"/>
          </a:p>
        </p:txBody>
      </p:sp>
    </p:spTree>
    <p:extLst>
      <p:ext uri="{BB962C8B-B14F-4D97-AF65-F5344CB8AC3E}">
        <p14:creationId xmlns:p14="http://schemas.microsoft.com/office/powerpoint/2010/main" val="60202161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6D06F0-DB4A-44EC-B0A2-E6FA79224B09}"/>
              </a:ext>
            </a:extLst>
          </p:cNvPr>
          <p:cNvSpPr>
            <a:spLocks noGrp="1"/>
          </p:cNvSpPr>
          <p:nvPr>
            <p:ph sz="quarter" idx="14"/>
          </p:nvPr>
        </p:nvSpPr>
        <p:spPr>
          <a:xfrm>
            <a:off x="507195" y="1212574"/>
            <a:ext cx="11174412" cy="4798614"/>
          </a:xfrm>
        </p:spPr>
        <p:txBody>
          <a:bodyPr>
            <a:normAutofit/>
          </a:bodyPr>
          <a:lstStyle/>
          <a:p>
            <a:pPr algn="just"/>
            <a:r>
              <a:rPr lang="ca-ES" sz="2400" dirty="0"/>
              <a:t>Algunes de les persones que podrien ser consultades són, per exemple:  </a:t>
            </a:r>
            <a:endParaRPr lang="es-ES" sz="2400" dirty="0"/>
          </a:p>
          <a:p>
            <a:pPr lvl="2" algn="just" fontAlgn="base"/>
            <a:r>
              <a:rPr lang="ca-ES" sz="2400" dirty="0"/>
              <a:t>Parella/marit/esposa </a:t>
            </a:r>
            <a:endParaRPr lang="es-ES" sz="2400" dirty="0"/>
          </a:p>
          <a:p>
            <a:pPr lvl="2" algn="just" fontAlgn="base"/>
            <a:r>
              <a:rPr lang="ca-ES" sz="2400" dirty="0"/>
              <a:t>Amics </a:t>
            </a:r>
            <a:endParaRPr lang="es-ES" sz="2400" dirty="0"/>
          </a:p>
          <a:p>
            <a:pPr lvl="2" algn="just" fontAlgn="base"/>
            <a:r>
              <a:rPr lang="ca-ES" sz="2400" dirty="0"/>
              <a:t>Familiars </a:t>
            </a:r>
            <a:endParaRPr lang="es-ES" sz="2400" dirty="0"/>
          </a:p>
          <a:p>
            <a:pPr lvl="2" algn="just" fontAlgn="base"/>
            <a:r>
              <a:rPr lang="ca-ES" sz="2400" dirty="0"/>
              <a:t>Cuidadors </a:t>
            </a:r>
            <a:endParaRPr lang="es-ES" sz="2400" dirty="0"/>
          </a:p>
          <a:p>
            <a:pPr lvl="2" algn="just" fontAlgn="base"/>
            <a:r>
              <a:rPr lang="ca-ES" sz="2400" dirty="0"/>
              <a:t>Professionals de la salut mental i d’altres disciplines  </a:t>
            </a:r>
            <a:endParaRPr lang="es-ES" sz="2400" dirty="0"/>
          </a:p>
          <a:p>
            <a:pPr lvl="2" algn="just" fontAlgn="base"/>
            <a:r>
              <a:rPr lang="ca-ES" sz="2400" dirty="0"/>
              <a:t>Formadors qualificats </a:t>
            </a:r>
            <a:endParaRPr lang="es-ES" sz="2400" dirty="0"/>
          </a:p>
          <a:p>
            <a:pPr lvl="2" algn="just" fontAlgn="base"/>
            <a:r>
              <a:rPr lang="ca-ES" sz="2400" dirty="0"/>
              <a:t>Algú que tingui la funció de donar suport entre iguals  </a:t>
            </a:r>
            <a:endParaRPr lang="es-ES" sz="2400" dirty="0"/>
          </a:p>
          <a:p>
            <a:pPr lvl="2" algn="just" fontAlgn="base"/>
            <a:r>
              <a:rPr lang="ca-ES" sz="2400" dirty="0"/>
              <a:t>Líders religiosos o de la comunitat</a:t>
            </a:r>
            <a:endParaRPr lang="es-ES" sz="2400" dirty="0"/>
          </a:p>
        </p:txBody>
      </p:sp>
      <p:sp>
        <p:nvSpPr>
          <p:cNvPr id="5" name="Title 1">
            <a:extLst>
              <a:ext uri="{FF2B5EF4-FFF2-40B4-BE49-F238E27FC236}">
                <a16:creationId xmlns:a16="http://schemas.microsoft.com/office/drawing/2014/main" id="{FD7BE8DE-1704-4AD6-A970-92B97F0BEBC9}"/>
              </a:ext>
            </a:extLst>
          </p:cNvPr>
          <p:cNvSpPr>
            <a:spLocks noGrp="1"/>
          </p:cNvSpPr>
          <p:nvPr>
            <p:ph type="title"/>
          </p:nvPr>
        </p:nvSpPr>
        <p:spPr>
          <a:xfrm>
            <a:off x="422142" y="506412"/>
            <a:ext cx="11484108" cy="427038"/>
          </a:xfrm>
        </p:spPr>
        <p:txBody>
          <a:bodyPr/>
          <a:lstStyle/>
          <a:p>
            <a:r>
              <a:rPr lang="es-ES" sz="2700" dirty="0" err="1"/>
              <a:t>Presentació</a:t>
            </a:r>
            <a:r>
              <a:rPr lang="es-ES" sz="2700" dirty="0"/>
              <a:t>: </a:t>
            </a:r>
            <a:r>
              <a:rPr lang="es-ES" sz="2700" dirty="0" err="1"/>
              <a:t>Passos</a:t>
            </a:r>
            <a:r>
              <a:rPr lang="es-ES" sz="2700" dirty="0"/>
              <a:t> per elaborar un </a:t>
            </a:r>
            <a:r>
              <a:rPr lang="es-ES" sz="2700" dirty="0" err="1"/>
              <a:t>pla</a:t>
            </a:r>
            <a:r>
              <a:rPr lang="es-ES" sz="2700" dirty="0"/>
              <a:t> de </a:t>
            </a:r>
            <a:r>
              <a:rPr lang="es-ES" sz="2700" dirty="0" err="1"/>
              <a:t>decisions</a:t>
            </a:r>
            <a:r>
              <a:rPr lang="es-ES" sz="2700" dirty="0"/>
              <a:t> </a:t>
            </a:r>
            <a:r>
              <a:rPr lang="es-ES" sz="2700" dirty="0" err="1"/>
              <a:t>anticipades</a:t>
            </a:r>
            <a:r>
              <a:rPr lang="es-ES" sz="2700" dirty="0"/>
              <a:t> </a:t>
            </a:r>
            <a:r>
              <a:rPr lang="en-GB" sz="2700" dirty="0"/>
              <a:t>– 4</a:t>
            </a:r>
            <a:endParaRPr lang="x-none" sz="2700" dirty="0"/>
          </a:p>
        </p:txBody>
      </p:sp>
    </p:spTree>
    <p:extLst>
      <p:ext uri="{BB962C8B-B14F-4D97-AF65-F5344CB8AC3E}">
        <p14:creationId xmlns:p14="http://schemas.microsoft.com/office/powerpoint/2010/main" val="254744098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B2DB7A1-A7A0-144A-817E-D07D5F3A82E5}"/>
              </a:ext>
            </a:extLst>
          </p:cNvPr>
          <p:cNvSpPr>
            <a:spLocks noGrp="1"/>
          </p:cNvSpPr>
          <p:nvPr>
            <p:ph type="body" sz="quarter" idx="13"/>
          </p:nvPr>
        </p:nvSpPr>
        <p:spPr>
          <a:xfrm>
            <a:off x="526257" y="832314"/>
            <a:ext cx="11174400" cy="360000"/>
          </a:xfrm>
        </p:spPr>
        <p:txBody>
          <a:bodyPr/>
          <a:lstStyle/>
          <a:p>
            <a:r>
              <a:rPr lang="ca-ES" dirty="0"/>
              <a:t>Pas 2: Comentar-ho </a:t>
            </a:r>
            <a:endParaRPr lang="es-ES" dirty="0"/>
          </a:p>
        </p:txBody>
      </p:sp>
      <p:sp>
        <p:nvSpPr>
          <p:cNvPr id="3" name="Content Placeholder 2">
            <a:extLst>
              <a:ext uri="{FF2B5EF4-FFF2-40B4-BE49-F238E27FC236}">
                <a16:creationId xmlns:a16="http://schemas.microsoft.com/office/drawing/2014/main" id="{C556D353-EDB5-45DC-BB6A-67F73B1FDE90}"/>
              </a:ext>
            </a:extLst>
          </p:cNvPr>
          <p:cNvSpPr>
            <a:spLocks noGrp="1"/>
          </p:cNvSpPr>
          <p:nvPr>
            <p:ph sz="quarter" idx="14"/>
          </p:nvPr>
        </p:nvSpPr>
        <p:spPr>
          <a:xfrm>
            <a:off x="507195" y="1333500"/>
            <a:ext cx="11174412" cy="4762500"/>
          </a:xfrm>
        </p:spPr>
        <p:txBody>
          <a:bodyPr>
            <a:noAutofit/>
          </a:bodyPr>
          <a:lstStyle/>
          <a:p>
            <a:pPr algn="just"/>
            <a:r>
              <a:rPr lang="ca-ES" sz="2000" dirty="0"/>
              <a:t>Quan les persones hagin identificat les persones que volen involucrar en el procés d’elaboració del seu pla de decisions anticipades, poden optar per comentar-los les diferents opcions</a:t>
            </a:r>
            <a:r>
              <a:rPr lang="en-GB" sz="1850" dirty="0"/>
              <a:t>. </a:t>
            </a:r>
          </a:p>
          <a:p>
            <a:pPr algn="just"/>
            <a:r>
              <a:rPr lang="es-ES" sz="1850" dirty="0"/>
              <a:t>Si </a:t>
            </a:r>
            <a:r>
              <a:rPr lang="ca-ES" sz="2000" dirty="0"/>
              <a:t>ho prefereixen, poden decidir que primer investigaran pel seu compte les diferents opcions i que després les comentaran amb les persones expertes o de suport que hagin triat</a:t>
            </a:r>
            <a:r>
              <a:rPr lang="en-GB" sz="1850" dirty="0"/>
              <a:t>.</a:t>
            </a:r>
            <a:endParaRPr lang="x-none" sz="1850" dirty="0"/>
          </a:p>
          <a:p>
            <a:pPr lvl="2" algn="just"/>
            <a:r>
              <a:rPr lang="ca-ES" sz="1800" dirty="0"/>
              <a:t>Per exemple, els professionals de la salut o un agent de suport entre iguals pot aconsellar sobre les diferents opcions de tractaments</a:t>
            </a:r>
            <a:r>
              <a:rPr lang="es-ES" sz="1850" dirty="0"/>
              <a:t>.</a:t>
            </a:r>
            <a:r>
              <a:rPr lang="en-GB" sz="1850" dirty="0"/>
              <a:t> </a:t>
            </a:r>
          </a:p>
          <a:p>
            <a:pPr lvl="2" algn="just"/>
            <a:r>
              <a:rPr lang="ca-ES" sz="1800" dirty="0"/>
              <a:t>Les persones que facilitin assessorament han de conèixer les diverses alternatives disponibles </a:t>
            </a:r>
            <a:r>
              <a:rPr lang="en-GB" sz="1850" dirty="0"/>
              <a:t>.</a:t>
            </a:r>
          </a:p>
          <a:p>
            <a:pPr lvl="2" algn="just"/>
            <a:r>
              <a:rPr lang="ca-ES" sz="1800" dirty="0"/>
              <a:t>Han d’estar obertes a diferents opcions i no s’han d’aferrar a la idea que la seva opció és la més adequada</a:t>
            </a:r>
            <a:r>
              <a:rPr lang="en-GB" sz="1850" dirty="0"/>
              <a:t>.</a:t>
            </a:r>
          </a:p>
          <a:p>
            <a:pPr algn="just"/>
            <a:r>
              <a:rPr lang="ca-ES" sz="2000" dirty="0"/>
              <a:t>És possible que la persona també vulgui comentar amb els seus familiars i amics les implicacions que determinades opcions comporten per a ells. </a:t>
            </a:r>
            <a:endParaRPr lang="es-ES" sz="2000" dirty="0"/>
          </a:p>
          <a:p>
            <a:pPr algn="just"/>
            <a:r>
              <a:rPr lang="ca-ES" sz="2000" dirty="0"/>
              <a:t>El debat ha d’identificar qui estaria disposat a oferir ajuda pràctica a la persona en qüestió </a:t>
            </a:r>
            <a:r>
              <a:rPr lang="en-GB" sz="1850" dirty="0"/>
              <a:t>.</a:t>
            </a:r>
            <a:endParaRPr lang="x-none" sz="1850" dirty="0"/>
          </a:p>
        </p:txBody>
      </p:sp>
      <p:sp>
        <p:nvSpPr>
          <p:cNvPr id="7" name="Title 1">
            <a:extLst>
              <a:ext uri="{FF2B5EF4-FFF2-40B4-BE49-F238E27FC236}">
                <a16:creationId xmlns:a16="http://schemas.microsoft.com/office/drawing/2014/main" id="{FD7BE8DE-1704-4AD6-A970-92B97F0BEBC9}"/>
              </a:ext>
            </a:extLst>
          </p:cNvPr>
          <p:cNvSpPr>
            <a:spLocks noGrp="1"/>
          </p:cNvSpPr>
          <p:nvPr>
            <p:ph type="title"/>
          </p:nvPr>
        </p:nvSpPr>
        <p:spPr>
          <a:xfrm>
            <a:off x="422142" y="392112"/>
            <a:ext cx="11484108" cy="427038"/>
          </a:xfrm>
        </p:spPr>
        <p:txBody>
          <a:bodyPr/>
          <a:lstStyle/>
          <a:p>
            <a:r>
              <a:rPr lang="es-ES" sz="2700" dirty="0" err="1"/>
              <a:t>Presentació</a:t>
            </a:r>
            <a:r>
              <a:rPr lang="es-ES" sz="2700" dirty="0"/>
              <a:t>: </a:t>
            </a:r>
            <a:r>
              <a:rPr lang="es-ES" sz="2700" dirty="0" err="1"/>
              <a:t>Passos</a:t>
            </a:r>
            <a:r>
              <a:rPr lang="es-ES" sz="2700" dirty="0"/>
              <a:t> per elaborar un </a:t>
            </a:r>
            <a:r>
              <a:rPr lang="es-ES" sz="2700" dirty="0" err="1"/>
              <a:t>pla</a:t>
            </a:r>
            <a:r>
              <a:rPr lang="es-ES" sz="2700" dirty="0"/>
              <a:t> de </a:t>
            </a:r>
            <a:r>
              <a:rPr lang="es-ES" sz="2700" dirty="0" err="1"/>
              <a:t>decisions</a:t>
            </a:r>
            <a:r>
              <a:rPr lang="es-ES" sz="2700" dirty="0"/>
              <a:t> </a:t>
            </a:r>
            <a:r>
              <a:rPr lang="es-ES" sz="2700" dirty="0" err="1"/>
              <a:t>anticipades</a:t>
            </a:r>
            <a:r>
              <a:rPr lang="es-ES" sz="2700" dirty="0"/>
              <a:t> </a:t>
            </a:r>
            <a:r>
              <a:rPr lang="en-GB" sz="2700" dirty="0"/>
              <a:t>– 5</a:t>
            </a:r>
            <a:endParaRPr lang="x-none" sz="2700" dirty="0"/>
          </a:p>
        </p:txBody>
      </p:sp>
    </p:spTree>
    <p:extLst>
      <p:ext uri="{BB962C8B-B14F-4D97-AF65-F5344CB8AC3E}">
        <p14:creationId xmlns:p14="http://schemas.microsoft.com/office/powerpoint/2010/main" val="115198358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0CD47CA-33E8-324F-8CFD-45C13A6A1B0B}"/>
              </a:ext>
            </a:extLst>
          </p:cNvPr>
          <p:cNvSpPr>
            <a:spLocks noGrp="1"/>
          </p:cNvSpPr>
          <p:nvPr>
            <p:ph type="body" sz="quarter" idx="13"/>
          </p:nvPr>
        </p:nvSpPr>
        <p:spPr/>
        <p:txBody>
          <a:bodyPr/>
          <a:lstStyle/>
          <a:p>
            <a:r>
              <a:rPr lang="ca-ES" dirty="0"/>
              <a:t>Pas 3: Conèixer el marc jurídic</a:t>
            </a:r>
            <a:endParaRPr lang="es-ES" dirty="0"/>
          </a:p>
        </p:txBody>
      </p:sp>
      <p:sp>
        <p:nvSpPr>
          <p:cNvPr id="3" name="Content Placeholder 2">
            <a:extLst>
              <a:ext uri="{FF2B5EF4-FFF2-40B4-BE49-F238E27FC236}">
                <a16:creationId xmlns:a16="http://schemas.microsoft.com/office/drawing/2014/main" id="{C05ACBF1-0674-43CA-8F98-3BA0C0A840E7}"/>
              </a:ext>
            </a:extLst>
          </p:cNvPr>
          <p:cNvSpPr>
            <a:spLocks noGrp="1"/>
          </p:cNvSpPr>
          <p:nvPr>
            <p:ph sz="quarter" idx="14"/>
          </p:nvPr>
        </p:nvSpPr>
        <p:spPr/>
        <p:txBody>
          <a:bodyPr>
            <a:noAutofit/>
          </a:bodyPr>
          <a:lstStyle/>
          <a:p>
            <a:pPr algn="just"/>
            <a:r>
              <a:rPr lang="ca-ES" sz="2100" dirty="0"/>
              <a:t>En alguns països, determinats documents de voluntats anticipades són vinculants jurídicament</a:t>
            </a:r>
            <a:r>
              <a:rPr lang="en-GB" sz="2100" dirty="0"/>
              <a:t>.</a:t>
            </a:r>
          </a:p>
          <a:p>
            <a:pPr algn="just"/>
            <a:r>
              <a:rPr lang="ca-ES" sz="2100" dirty="0"/>
              <a:t>Això vol dir que cal seguir un procediment específic perquè el document es consideri executable</a:t>
            </a:r>
            <a:r>
              <a:rPr lang="en-GB" sz="2100" dirty="0"/>
              <a:t>.</a:t>
            </a:r>
          </a:p>
          <a:p>
            <a:pPr algn="just"/>
            <a:r>
              <a:rPr lang="ca-ES" sz="2100" dirty="0"/>
              <a:t>Potser caldrà assegurar-se que ha estat datat i signat per la persona en qüestió. </a:t>
            </a:r>
          </a:p>
          <a:p>
            <a:pPr algn="just"/>
            <a:r>
              <a:rPr lang="ca-ES" sz="2100" dirty="0"/>
              <a:t>La llei també pot exigir que hi hagi testimonis i que signin el document</a:t>
            </a:r>
            <a:r>
              <a:rPr lang="en-GB" sz="2100" dirty="0"/>
              <a:t>.</a:t>
            </a:r>
            <a:endParaRPr lang="x-none" sz="2100" dirty="0"/>
          </a:p>
          <a:p>
            <a:pPr algn="just"/>
            <a:r>
              <a:rPr lang="ca-ES" sz="2100" dirty="0"/>
              <a:t>També és molt important saber per endavant si hi ha circumstàncies específiques en què altres persones estan autoritzades excepcionalment a invalidar un document de voluntats anticipades vinculant</a:t>
            </a:r>
            <a:r>
              <a:rPr lang="en-GB" sz="2100" dirty="0"/>
              <a:t>.</a:t>
            </a:r>
          </a:p>
          <a:p>
            <a:pPr algn="just"/>
            <a:r>
              <a:rPr lang="ca-ES" sz="2100" dirty="0"/>
              <a:t>És possible que advocats, defensors independents dels drets de les persones, agents de suport entre iguals o organitzacions de persones amb discapacitat puguin facilitar la informació necessària</a:t>
            </a:r>
            <a:r>
              <a:rPr lang="en-GB" sz="2100" dirty="0"/>
              <a:t>.</a:t>
            </a:r>
            <a:endParaRPr lang="x-none" sz="2100" dirty="0"/>
          </a:p>
          <a:p>
            <a:pPr algn="just"/>
            <a:endParaRPr lang="x-none" sz="2100" dirty="0"/>
          </a:p>
        </p:txBody>
      </p:sp>
      <p:sp>
        <p:nvSpPr>
          <p:cNvPr id="7" name="Title 1">
            <a:extLst>
              <a:ext uri="{FF2B5EF4-FFF2-40B4-BE49-F238E27FC236}">
                <a16:creationId xmlns:a16="http://schemas.microsoft.com/office/drawing/2014/main" id="{FD7BE8DE-1704-4AD6-A970-92B97F0BEBC9}"/>
              </a:ext>
            </a:extLst>
          </p:cNvPr>
          <p:cNvSpPr>
            <a:spLocks noGrp="1"/>
          </p:cNvSpPr>
          <p:nvPr>
            <p:ph type="title"/>
          </p:nvPr>
        </p:nvSpPr>
        <p:spPr>
          <a:xfrm>
            <a:off x="422142" y="506412"/>
            <a:ext cx="11484108" cy="427038"/>
          </a:xfrm>
        </p:spPr>
        <p:txBody>
          <a:bodyPr/>
          <a:lstStyle/>
          <a:p>
            <a:r>
              <a:rPr lang="es-ES" sz="2700" dirty="0" err="1"/>
              <a:t>Presentació</a:t>
            </a:r>
            <a:r>
              <a:rPr lang="es-ES" sz="2700" dirty="0"/>
              <a:t>: </a:t>
            </a:r>
            <a:r>
              <a:rPr lang="es-ES" sz="2700" dirty="0" err="1"/>
              <a:t>Passos</a:t>
            </a:r>
            <a:r>
              <a:rPr lang="es-ES" sz="2700" dirty="0"/>
              <a:t> per elaborar un </a:t>
            </a:r>
            <a:r>
              <a:rPr lang="es-ES" sz="2700" dirty="0" err="1"/>
              <a:t>pla</a:t>
            </a:r>
            <a:r>
              <a:rPr lang="es-ES" sz="2700" dirty="0"/>
              <a:t> de </a:t>
            </a:r>
            <a:r>
              <a:rPr lang="es-ES" sz="2700" dirty="0" err="1"/>
              <a:t>decisions</a:t>
            </a:r>
            <a:r>
              <a:rPr lang="es-ES" sz="2700" dirty="0"/>
              <a:t> </a:t>
            </a:r>
            <a:r>
              <a:rPr lang="es-ES" sz="2700" dirty="0" err="1"/>
              <a:t>anticipades</a:t>
            </a:r>
            <a:r>
              <a:rPr lang="es-ES" sz="2700" dirty="0"/>
              <a:t> </a:t>
            </a:r>
            <a:r>
              <a:rPr lang="en-GB" sz="2700" dirty="0"/>
              <a:t>– 6</a:t>
            </a:r>
            <a:endParaRPr lang="x-none" sz="2700" dirty="0"/>
          </a:p>
        </p:txBody>
      </p:sp>
    </p:spTree>
    <p:extLst>
      <p:ext uri="{BB962C8B-B14F-4D97-AF65-F5344CB8AC3E}">
        <p14:creationId xmlns:p14="http://schemas.microsoft.com/office/powerpoint/2010/main" val="54040547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BEC7F37-B941-8241-B5DD-5ECD5FC8B3F7}"/>
              </a:ext>
            </a:extLst>
          </p:cNvPr>
          <p:cNvSpPr>
            <a:spLocks noGrp="1"/>
          </p:cNvSpPr>
          <p:nvPr>
            <p:ph type="body" sz="quarter" idx="13"/>
          </p:nvPr>
        </p:nvSpPr>
        <p:spPr/>
        <p:txBody>
          <a:bodyPr/>
          <a:lstStyle/>
          <a:p>
            <a:r>
              <a:rPr lang="ca-ES" dirty="0"/>
              <a:t>Pas 4: Formalitzar el pla de decisions anticipades  </a:t>
            </a:r>
            <a:endParaRPr lang="es-ES" dirty="0"/>
          </a:p>
        </p:txBody>
      </p:sp>
      <p:sp>
        <p:nvSpPr>
          <p:cNvPr id="3" name="Content Placeholder 2">
            <a:extLst>
              <a:ext uri="{FF2B5EF4-FFF2-40B4-BE49-F238E27FC236}">
                <a16:creationId xmlns:a16="http://schemas.microsoft.com/office/drawing/2014/main" id="{3A38CB76-CDA8-43A8-B8A7-A0E51EA02609}"/>
              </a:ext>
            </a:extLst>
          </p:cNvPr>
          <p:cNvSpPr>
            <a:spLocks noGrp="1"/>
          </p:cNvSpPr>
          <p:nvPr>
            <p:ph sz="quarter" idx="14"/>
          </p:nvPr>
        </p:nvSpPr>
        <p:spPr/>
        <p:txBody>
          <a:bodyPr>
            <a:normAutofit/>
          </a:bodyPr>
          <a:lstStyle/>
          <a:p>
            <a:pPr algn="just"/>
            <a:r>
              <a:rPr lang="ca-ES" dirty="0"/>
              <a:t>Posar les seves opcions per escrit. </a:t>
            </a:r>
          </a:p>
          <a:p>
            <a:pPr algn="just"/>
            <a:r>
              <a:rPr lang="ca-ES" dirty="0"/>
              <a:t>Si en el seu país ja hi ha un imprès de decisions anticipades, aleshores l’ha d’emplenar. </a:t>
            </a:r>
          </a:p>
          <a:p>
            <a:pPr algn="just"/>
            <a:r>
              <a:rPr lang="ca-ES" dirty="0"/>
              <a:t>Si no n’hi ha cap, també pot fer constar les seves opcions en un pla de recuperació o en un document independent</a:t>
            </a:r>
            <a:r>
              <a:rPr lang="en-GB" dirty="0"/>
              <a:t>. </a:t>
            </a:r>
            <a:endParaRPr lang="x-none" dirty="0"/>
          </a:p>
          <a:p>
            <a:pPr algn="just"/>
            <a:r>
              <a:rPr lang="ca-ES" dirty="0"/>
              <a:t>És possible que algunes persones necessitin ajuda a l’hora de formular el pla de decisions anticipades per tal d’assegurar-se que expressen clarament la seva voluntat i les seves preferències i que tothom les pot entendre</a:t>
            </a:r>
            <a:r>
              <a:rPr lang="en-GB" dirty="0"/>
              <a:t>.</a:t>
            </a:r>
          </a:p>
          <a:p>
            <a:pPr algn="just"/>
            <a:r>
              <a:rPr lang="ca-ES" dirty="0"/>
              <a:t>Alguns serveis o organitzacions poden proporcionar per a aquest procés el suport de formadors qualificats independents o de defensors independents dels drets de les persones</a:t>
            </a:r>
            <a:r>
              <a:rPr lang="en-GB" dirty="0"/>
              <a:t>.</a:t>
            </a:r>
            <a:endParaRPr lang="x-none" dirty="0"/>
          </a:p>
        </p:txBody>
      </p:sp>
      <p:sp>
        <p:nvSpPr>
          <p:cNvPr id="7" name="Title 1">
            <a:extLst>
              <a:ext uri="{FF2B5EF4-FFF2-40B4-BE49-F238E27FC236}">
                <a16:creationId xmlns:a16="http://schemas.microsoft.com/office/drawing/2014/main" id="{FD7BE8DE-1704-4AD6-A970-92B97F0BEBC9}"/>
              </a:ext>
            </a:extLst>
          </p:cNvPr>
          <p:cNvSpPr>
            <a:spLocks noGrp="1"/>
          </p:cNvSpPr>
          <p:nvPr>
            <p:ph type="title"/>
          </p:nvPr>
        </p:nvSpPr>
        <p:spPr>
          <a:xfrm>
            <a:off x="422142" y="506412"/>
            <a:ext cx="11484108" cy="427038"/>
          </a:xfrm>
        </p:spPr>
        <p:txBody>
          <a:bodyPr/>
          <a:lstStyle/>
          <a:p>
            <a:r>
              <a:rPr lang="es-ES" sz="2700" dirty="0" err="1"/>
              <a:t>Presentació</a:t>
            </a:r>
            <a:r>
              <a:rPr lang="es-ES" sz="2700" dirty="0"/>
              <a:t>: </a:t>
            </a:r>
            <a:r>
              <a:rPr lang="es-ES" sz="2700" dirty="0" err="1"/>
              <a:t>Passos</a:t>
            </a:r>
            <a:r>
              <a:rPr lang="es-ES" sz="2700" dirty="0"/>
              <a:t> per elaborar un </a:t>
            </a:r>
            <a:r>
              <a:rPr lang="es-ES" sz="2700" dirty="0" err="1"/>
              <a:t>pla</a:t>
            </a:r>
            <a:r>
              <a:rPr lang="es-ES" sz="2700" dirty="0"/>
              <a:t> de </a:t>
            </a:r>
            <a:r>
              <a:rPr lang="es-ES" sz="2700" dirty="0" err="1"/>
              <a:t>decisions</a:t>
            </a:r>
            <a:r>
              <a:rPr lang="es-ES" sz="2700" dirty="0"/>
              <a:t> </a:t>
            </a:r>
            <a:r>
              <a:rPr lang="es-ES" sz="2700" dirty="0" err="1"/>
              <a:t>anticipades</a:t>
            </a:r>
            <a:r>
              <a:rPr lang="es-ES" sz="2700" dirty="0"/>
              <a:t> </a:t>
            </a:r>
            <a:r>
              <a:rPr lang="en-GB" sz="2700" dirty="0"/>
              <a:t>– 7</a:t>
            </a:r>
            <a:endParaRPr lang="x-none" sz="2700" dirty="0"/>
          </a:p>
        </p:txBody>
      </p:sp>
    </p:spTree>
    <p:extLst>
      <p:ext uri="{BB962C8B-B14F-4D97-AF65-F5344CB8AC3E}">
        <p14:creationId xmlns:p14="http://schemas.microsoft.com/office/powerpoint/2010/main" val="273337037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C155F37-8D32-EA4D-8A6D-8CF0886D5E82}"/>
              </a:ext>
            </a:extLst>
          </p:cNvPr>
          <p:cNvSpPr>
            <a:spLocks noGrp="1"/>
          </p:cNvSpPr>
          <p:nvPr>
            <p:ph type="body" sz="quarter" idx="13"/>
          </p:nvPr>
        </p:nvSpPr>
        <p:spPr/>
        <p:txBody>
          <a:bodyPr/>
          <a:lstStyle/>
          <a:p>
            <a:r>
              <a:rPr lang="ca-ES" dirty="0"/>
              <a:t>Pas 5: Comunicar a les altres persones l’existència del pla de decisions anticipades </a:t>
            </a:r>
            <a:endParaRPr lang="es-ES" dirty="0"/>
          </a:p>
        </p:txBody>
      </p:sp>
      <p:sp>
        <p:nvSpPr>
          <p:cNvPr id="3" name="Content Placeholder 2">
            <a:extLst>
              <a:ext uri="{FF2B5EF4-FFF2-40B4-BE49-F238E27FC236}">
                <a16:creationId xmlns:a16="http://schemas.microsoft.com/office/drawing/2014/main" id="{B7BD55C5-944D-4E7D-B703-9030D283DFCB}"/>
              </a:ext>
            </a:extLst>
          </p:cNvPr>
          <p:cNvSpPr>
            <a:spLocks noGrp="1"/>
          </p:cNvSpPr>
          <p:nvPr>
            <p:ph sz="quarter" idx="14"/>
          </p:nvPr>
        </p:nvSpPr>
        <p:spPr/>
        <p:txBody>
          <a:bodyPr/>
          <a:lstStyle/>
          <a:p>
            <a:pPr algn="just"/>
            <a:r>
              <a:rPr lang="ca-ES" dirty="0"/>
              <a:t>És important assegurar-se que les altres persones coneixen l’existència del pla de decisions anticipades</a:t>
            </a:r>
            <a:r>
              <a:rPr lang="en-GB" dirty="0"/>
              <a:t>.</a:t>
            </a:r>
            <a:endParaRPr lang="x-none" dirty="0"/>
          </a:p>
          <a:p>
            <a:pPr algn="just"/>
            <a:r>
              <a:rPr lang="ca-ES" dirty="0"/>
              <a:t>La persona que hagi emplenat l’imprès ha de guardar-ne una còpia; les altres còpies s’han de donar a totes les persones pertinents, incloent-hi els familiars, els amics i les persones de suport, així com els professionals de la salut mental i d’altres disciplines</a:t>
            </a:r>
            <a:r>
              <a:rPr lang="es-ES" dirty="0"/>
              <a:t>.</a:t>
            </a:r>
          </a:p>
          <a:p>
            <a:pPr algn="just"/>
            <a:r>
              <a:rPr lang="ca-ES" dirty="0"/>
              <a:t>Cal guardar còpies del pla de decisions anticipades en la història clínica de la persona</a:t>
            </a:r>
            <a:r>
              <a:rPr lang="en-GB" dirty="0"/>
              <a:t>. </a:t>
            </a:r>
          </a:p>
          <a:p>
            <a:pPr algn="just"/>
            <a:r>
              <a:rPr lang="ca-ES" dirty="0"/>
              <a:t>En alguns països també és possible que hi hagi registres en línia o sistemes de targetes per a casos de crisis</a:t>
            </a:r>
            <a:r>
              <a:rPr lang="es-ES" dirty="0"/>
              <a:t> </a:t>
            </a:r>
            <a:r>
              <a:rPr lang="en-GB" dirty="0"/>
              <a:t>.</a:t>
            </a:r>
          </a:p>
          <a:p>
            <a:pPr algn="just"/>
            <a:r>
              <a:rPr lang="ca-ES" dirty="0"/>
              <a:t>Amb les noves tecnologies, cada vegada és més fàcil fer accessibles els plans de voluntats anticipades </a:t>
            </a:r>
            <a:r>
              <a:rPr lang="en-GB" dirty="0"/>
              <a:t>. </a:t>
            </a:r>
            <a:endParaRPr lang="x-none" dirty="0"/>
          </a:p>
          <a:p>
            <a:pPr algn="just"/>
            <a:endParaRPr lang="x-none" dirty="0"/>
          </a:p>
        </p:txBody>
      </p:sp>
      <p:sp>
        <p:nvSpPr>
          <p:cNvPr id="7" name="Title 1">
            <a:extLst>
              <a:ext uri="{FF2B5EF4-FFF2-40B4-BE49-F238E27FC236}">
                <a16:creationId xmlns:a16="http://schemas.microsoft.com/office/drawing/2014/main" id="{FD7BE8DE-1704-4AD6-A970-92B97F0BEBC9}"/>
              </a:ext>
            </a:extLst>
          </p:cNvPr>
          <p:cNvSpPr>
            <a:spLocks noGrp="1"/>
          </p:cNvSpPr>
          <p:nvPr>
            <p:ph type="title"/>
          </p:nvPr>
        </p:nvSpPr>
        <p:spPr>
          <a:xfrm>
            <a:off x="422142" y="506412"/>
            <a:ext cx="11484108" cy="427038"/>
          </a:xfrm>
        </p:spPr>
        <p:txBody>
          <a:bodyPr/>
          <a:lstStyle/>
          <a:p>
            <a:r>
              <a:rPr lang="es-ES" sz="2700" dirty="0" err="1"/>
              <a:t>Presentació</a:t>
            </a:r>
            <a:r>
              <a:rPr lang="es-ES" sz="2700" dirty="0"/>
              <a:t>: </a:t>
            </a:r>
            <a:r>
              <a:rPr lang="es-ES" sz="2700" dirty="0" err="1"/>
              <a:t>Passos</a:t>
            </a:r>
            <a:r>
              <a:rPr lang="es-ES" sz="2700" dirty="0"/>
              <a:t> per elaborar un </a:t>
            </a:r>
            <a:r>
              <a:rPr lang="es-ES" sz="2700" dirty="0" err="1"/>
              <a:t>pla</a:t>
            </a:r>
            <a:r>
              <a:rPr lang="es-ES" sz="2700" dirty="0"/>
              <a:t> de </a:t>
            </a:r>
            <a:r>
              <a:rPr lang="es-ES" sz="2700" dirty="0" err="1"/>
              <a:t>decisions</a:t>
            </a:r>
            <a:r>
              <a:rPr lang="es-ES" sz="2700" dirty="0"/>
              <a:t> </a:t>
            </a:r>
            <a:r>
              <a:rPr lang="es-ES" sz="2700" dirty="0" err="1"/>
              <a:t>anticipades</a:t>
            </a:r>
            <a:r>
              <a:rPr lang="es-ES" sz="2700" dirty="0"/>
              <a:t> </a:t>
            </a:r>
            <a:r>
              <a:rPr lang="en-GB" sz="2700" dirty="0"/>
              <a:t>– 8</a:t>
            </a:r>
            <a:endParaRPr lang="x-none" sz="2700" dirty="0"/>
          </a:p>
        </p:txBody>
      </p:sp>
    </p:spTree>
    <p:extLst>
      <p:ext uri="{BB962C8B-B14F-4D97-AF65-F5344CB8AC3E}">
        <p14:creationId xmlns:p14="http://schemas.microsoft.com/office/powerpoint/2010/main" val="395413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C43D035-5E23-064F-B0C1-D731F0330D1A}"/>
              </a:ext>
            </a:extLst>
          </p:cNvPr>
          <p:cNvSpPr>
            <a:spLocks noGrp="1"/>
          </p:cNvSpPr>
          <p:nvPr>
            <p:ph type="body" sz="quarter" idx="13"/>
          </p:nvPr>
        </p:nvSpPr>
        <p:spPr>
          <a:xfrm>
            <a:off x="217715" y="616450"/>
            <a:ext cx="11582400" cy="733378"/>
          </a:xfrm>
        </p:spPr>
        <p:txBody>
          <a:bodyPr/>
          <a:lstStyle/>
          <a:p>
            <a:pPr indent="0" defTabSz="0">
              <a:lnSpc>
                <a:spcPct val="100000"/>
              </a:lnSpc>
            </a:pPr>
            <a:r>
              <a:rPr lang="ca-ES" sz="2000" dirty="0"/>
              <a:t>Falsa idea 1: Les persones amb discapacitat psicosocial, intel·lectual o cognitiva prenen males decisions</a:t>
            </a:r>
            <a:endParaRPr lang="en-US" sz="2000" dirty="0"/>
          </a:p>
        </p:txBody>
      </p:sp>
      <p:sp>
        <p:nvSpPr>
          <p:cNvPr id="3" name="Content Placeholder 2">
            <a:extLst>
              <a:ext uri="{FF2B5EF4-FFF2-40B4-BE49-F238E27FC236}">
                <a16:creationId xmlns:a16="http://schemas.microsoft.com/office/drawing/2014/main" id="{86474B36-CEE1-4964-A1B6-FAF38822F546}"/>
              </a:ext>
            </a:extLst>
          </p:cNvPr>
          <p:cNvSpPr>
            <a:spLocks noGrp="1"/>
          </p:cNvSpPr>
          <p:nvPr>
            <p:ph sz="quarter" idx="14"/>
          </p:nvPr>
        </p:nvSpPr>
        <p:spPr>
          <a:xfrm>
            <a:off x="507195" y="1741714"/>
            <a:ext cx="11174412" cy="4269474"/>
          </a:xfrm>
        </p:spPr>
        <p:txBody>
          <a:bodyPr>
            <a:normAutofit/>
          </a:bodyPr>
          <a:lstStyle/>
          <a:p>
            <a:pPr algn="just"/>
            <a:r>
              <a:rPr lang="ca-ES" dirty="0"/>
              <a:t>Les persones poden tenir opinions molt diferents sobre què és una bona decisió. </a:t>
            </a:r>
          </a:p>
          <a:p>
            <a:pPr algn="just"/>
            <a:r>
              <a:rPr lang="ca-ES" dirty="0"/>
              <a:t>Podem pensar que algú està prenent una mala decisió, però això no vol dir que li hàgim d’impedir que la prengui</a:t>
            </a:r>
            <a:r>
              <a:rPr lang="en-US" dirty="0"/>
              <a:t>. </a:t>
            </a:r>
          </a:p>
          <a:p>
            <a:pPr lvl="0" algn="just" fontAlgn="base"/>
            <a:r>
              <a:rPr lang="ca-ES" dirty="0"/>
              <a:t>El supòsit contrari —que les persones sense discapacitat psicosocial, intel·lectual o cognitiva només prenen bones decisions— tampoc no és cert.</a:t>
            </a:r>
            <a:endParaRPr lang="es-ES" dirty="0"/>
          </a:p>
          <a:p>
            <a:pPr lvl="0" algn="just" fontAlgn="base"/>
            <a:r>
              <a:rPr lang="ca-ES" dirty="0"/>
              <a:t>Fins i tot quan una decisió comporta conseqüències negatives, les persones tenen tot el dret a prendre-la. </a:t>
            </a:r>
            <a:endParaRPr lang="es-ES" dirty="0"/>
          </a:p>
          <a:p>
            <a:pPr marL="0" indent="0" algn="just">
              <a:buNone/>
            </a:pPr>
            <a:endParaRPr lang="en-US" dirty="0"/>
          </a:p>
          <a:p>
            <a:pPr algn="just"/>
            <a:endParaRPr lang="x-none" dirty="0"/>
          </a:p>
        </p:txBody>
      </p:sp>
      <p:sp>
        <p:nvSpPr>
          <p:cNvPr id="2" name="Title 1">
            <a:extLst>
              <a:ext uri="{FF2B5EF4-FFF2-40B4-BE49-F238E27FC236}">
                <a16:creationId xmlns:a16="http://schemas.microsoft.com/office/drawing/2014/main" id="{792397D9-6F2C-4137-ADD6-F3D305EEBEAF}"/>
              </a:ext>
            </a:extLst>
          </p:cNvPr>
          <p:cNvSpPr>
            <a:spLocks noGrp="1"/>
          </p:cNvSpPr>
          <p:nvPr>
            <p:ph type="title"/>
          </p:nvPr>
        </p:nvSpPr>
        <p:spPr>
          <a:xfrm>
            <a:off x="378599" y="310469"/>
            <a:ext cx="11530372" cy="451531"/>
          </a:xfrm>
        </p:spPr>
        <p:txBody>
          <a:bodyPr/>
          <a:lstStyle/>
          <a:p>
            <a:r>
              <a:rPr lang="ca-ES" sz="2500" dirty="0"/>
              <a:t>Presentació: Rebatre les falses idees i els estereotips negatius en salut mental </a:t>
            </a:r>
            <a:r>
              <a:rPr lang="en-GB" sz="2500" dirty="0"/>
              <a:t>- 2 </a:t>
            </a:r>
            <a:endParaRPr lang="x-none" sz="2500" dirty="0"/>
          </a:p>
        </p:txBody>
      </p:sp>
    </p:spTree>
    <p:extLst>
      <p:ext uri="{BB962C8B-B14F-4D97-AF65-F5344CB8AC3E}">
        <p14:creationId xmlns:p14="http://schemas.microsoft.com/office/powerpoint/2010/main" val="56409737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02D8693-AB5E-1842-B236-ADF53BD99C74}"/>
              </a:ext>
            </a:extLst>
          </p:cNvPr>
          <p:cNvSpPr>
            <a:spLocks noGrp="1"/>
          </p:cNvSpPr>
          <p:nvPr>
            <p:ph type="body" sz="quarter" idx="13"/>
          </p:nvPr>
        </p:nvSpPr>
        <p:spPr/>
        <p:txBody>
          <a:bodyPr/>
          <a:lstStyle/>
          <a:p>
            <a:r>
              <a:rPr lang="ca-ES" dirty="0"/>
              <a:t>Pas 6: Revisar periòdicament el pla de decisions anticipades </a:t>
            </a:r>
            <a:endParaRPr lang="es-ES" dirty="0"/>
          </a:p>
        </p:txBody>
      </p:sp>
      <p:sp>
        <p:nvSpPr>
          <p:cNvPr id="3" name="Content Placeholder 2">
            <a:extLst>
              <a:ext uri="{FF2B5EF4-FFF2-40B4-BE49-F238E27FC236}">
                <a16:creationId xmlns:a16="http://schemas.microsoft.com/office/drawing/2014/main" id="{A8F67AF0-39E9-4C5D-A4CD-D448D39937E8}"/>
              </a:ext>
            </a:extLst>
          </p:cNvPr>
          <p:cNvSpPr>
            <a:spLocks noGrp="1"/>
          </p:cNvSpPr>
          <p:nvPr>
            <p:ph sz="quarter" idx="14"/>
          </p:nvPr>
        </p:nvSpPr>
        <p:spPr/>
        <p:txBody>
          <a:bodyPr>
            <a:normAutofit/>
          </a:bodyPr>
          <a:lstStyle/>
          <a:p>
            <a:pPr algn="just"/>
            <a:r>
              <a:rPr lang="ca-ES" dirty="0"/>
              <a:t>Les eleccions i preferències de les persones poden canviar i evolucionar amb el temps</a:t>
            </a:r>
            <a:r>
              <a:rPr lang="es-ES" dirty="0"/>
              <a:t>.</a:t>
            </a:r>
            <a:r>
              <a:rPr lang="en-GB" dirty="0"/>
              <a:t> </a:t>
            </a:r>
          </a:p>
          <a:p>
            <a:pPr algn="just"/>
            <a:r>
              <a:rPr lang="ca-ES" dirty="0"/>
              <a:t>És possible que calgui canviar i actualitzar els plans de decisions anticipades perquè reflecteixin una voluntat nova i preferències noves</a:t>
            </a:r>
            <a:r>
              <a:rPr lang="en-GB" dirty="0"/>
              <a:t>. </a:t>
            </a:r>
          </a:p>
          <a:p>
            <a:pPr algn="just"/>
            <a:r>
              <a:rPr lang="ca-ES" dirty="0"/>
              <a:t>És fonamental assegurar-se que se substitueixen les còpies antigues del pla de decisions anticipades per les noves</a:t>
            </a:r>
            <a:r>
              <a:rPr lang="en-GB" dirty="0"/>
              <a:t>. </a:t>
            </a:r>
            <a:endParaRPr lang="x-none" dirty="0"/>
          </a:p>
          <a:p>
            <a:pPr algn="just"/>
            <a:r>
              <a:rPr lang="ca-ES" dirty="0"/>
              <a:t>Atès que la voluntat i les preferències d’una persona evolucionen contínuament és fonamental que les persones de suport mantinguin un contacte continuat amb la persona en qüestió</a:t>
            </a:r>
            <a:r>
              <a:rPr lang="en-GB" dirty="0"/>
              <a:t>. </a:t>
            </a:r>
          </a:p>
          <a:p>
            <a:pPr algn="just"/>
            <a:r>
              <a:rPr lang="ca-ES" dirty="0"/>
              <a:t>Així s’asseguren que tenen en compte no només allò que consta en el pla de decisions anticipades, sinó també els desitjos actuals de la persona</a:t>
            </a:r>
            <a:r>
              <a:rPr lang="en-GB" dirty="0"/>
              <a:t>. </a:t>
            </a:r>
            <a:endParaRPr lang="x-none" dirty="0"/>
          </a:p>
        </p:txBody>
      </p:sp>
      <p:sp>
        <p:nvSpPr>
          <p:cNvPr id="7" name="Title 1">
            <a:extLst>
              <a:ext uri="{FF2B5EF4-FFF2-40B4-BE49-F238E27FC236}">
                <a16:creationId xmlns:a16="http://schemas.microsoft.com/office/drawing/2014/main" id="{FD7BE8DE-1704-4AD6-A970-92B97F0BEBC9}"/>
              </a:ext>
            </a:extLst>
          </p:cNvPr>
          <p:cNvSpPr>
            <a:spLocks noGrp="1"/>
          </p:cNvSpPr>
          <p:nvPr>
            <p:ph type="title"/>
          </p:nvPr>
        </p:nvSpPr>
        <p:spPr>
          <a:xfrm>
            <a:off x="422142" y="506412"/>
            <a:ext cx="11484108" cy="427038"/>
          </a:xfrm>
        </p:spPr>
        <p:txBody>
          <a:bodyPr/>
          <a:lstStyle/>
          <a:p>
            <a:r>
              <a:rPr lang="es-ES" sz="2700" dirty="0" err="1"/>
              <a:t>Presentació</a:t>
            </a:r>
            <a:r>
              <a:rPr lang="es-ES" sz="2700" dirty="0"/>
              <a:t>: </a:t>
            </a:r>
            <a:r>
              <a:rPr lang="es-ES" sz="2700" dirty="0" err="1"/>
              <a:t>Passos</a:t>
            </a:r>
            <a:r>
              <a:rPr lang="es-ES" sz="2700" dirty="0"/>
              <a:t> per elaborar un </a:t>
            </a:r>
            <a:r>
              <a:rPr lang="es-ES" sz="2700" dirty="0" err="1"/>
              <a:t>pla</a:t>
            </a:r>
            <a:r>
              <a:rPr lang="es-ES" sz="2700" dirty="0"/>
              <a:t> de </a:t>
            </a:r>
            <a:r>
              <a:rPr lang="es-ES" sz="2700" dirty="0" err="1"/>
              <a:t>decisions</a:t>
            </a:r>
            <a:r>
              <a:rPr lang="es-ES" sz="2700" dirty="0"/>
              <a:t> </a:t>
            </a:r>
            <a:r>
              <a:rPr lang="es-ES" sz="2700" dirty="0" err="1"/>
              <a:t>anticipades</a:t>
            </a:r>
            <a:r>
              <a:rPr lang="es-ES" sz="2700" dirty="0"/>
              <a:t> </a:t>
            </a:r>
            <a:r>
              <a:rPr lang="en-GB" sz="2700" dirty="0"/>
              <a:t>– 9</a:t>
            </a:r>
            <a:endParaRPr lang="x-none" sz="2700" dirty="0"/>
          </a:p>
        </p:txBody>
      </p:sp>
    </p:spTree>
    <p:extLst>
      <p:ext uri="{BB962C8B-B14F-4D97-AF65-F5344CB8AC3E}">
        <p14:creationId xmlns:p14="http://schemas.microsoft.com/office/powerpoint/2010/main" val="105140301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A7A93-5B9A-44F1-B9DD-BCD01C099A1F}"/>
              </a:ext>
            </a:extLst>
          </p:cNvPr>
          <p:cNvSpPr>
            <a:spLocks noGrp="1"/>
          </p:cNvSpPr>
          <p:nvPr>
            <p:ph sz="quarter" idx="14"/>
          </p:nvPr>
        </p:nvSpPr>
        <p:spPr/>
        <p:txBody>
          <a:bodyPr/>
          <a:lstStyle/>
          <a:p>
            <a:r>
              <a:rPr lang="ca-ES" dirty="0"/>
              <a:t>Doneu als participants una còpia de l’annex 8 i demaneu-los que completin almenys tres dels apartats de la plantilla del pla de voluntats anticipades</a:t>
            </a:r>
            <a:r>
              <a:rPr lang="es-ES" dirty="0"/>
              <a:t>.</a:t>
            </a:r>
            <a:endParaRPr lang="x-none" dirty="0"/>
          </a:p>
        </p:txBody>
      </p:sp>
      <p:sp>
        <p:nvSpPr>
          <p:cNvPr id="2" name="Title 1">
            <a:extLst>
              <a:ext uri="{FF2B5EF4-FFF2-40B4-BE49-F238E27FC236}">
                <a16:creationId xmlns:a16="http://schemas.microsoft.com/office/drawing/2014/main" id="{7FA1323A-568E-4AD7-ADE5-5E97929065F3}"/>
              </a:ext>
            </a:extLst>
          </p:cNvPr>
          <p:cNvSpPr>
            <a:spLocks noGrp="1"/>
          </p:cNvSpPr>
          <p:nvPr>
            <p:ph type="title"/>
          </p:nvPr>
        </p:nvSpPr>
        <p:spPr/>
        <p:txBody>
          <a:bodyPr/>
          <a:lstStyle/>
          <a:p>
            <a:r>
              <a:rPr lang="es-ES" dirty="0" err="1"/>
              <a:t>Exercici</a:t>
            </a:r>
            <a:r>
              <a:rPr lang="es-ES" dirty="0"/>
              <a:t> 7.1: El que </a:t>
            </a:r>
            <a:r>
              <a:rPr lang="es-ES" dirty="0" err="1"/>
              <a:t>els</a:t>
            </a:r>
            <a:r>
              <a:rPr lang="es-ES" dirty="0"/>
              <a:t> </a:t>
            </a:r>
            <a:r>
              <a:rPr lang="es-ES" dirty="0" err="1"/>
              <a:t>altres</a:t>
            </a:r>
            <a:r>
              <a:rPr lang="es-ES" dirty="0"/>
              <a:t> han de saber… </a:t>
            </a:r>
            <a:endParaRPr lang="x-none" dirty="0"/>
          </a:p>
        </p:txBody>
      </p:sp>
    </p:spTree>
    <p:extLst>
      <p:ext uri="{BB962C8B-B14F-4D97-AF65-F5344CB8AC3E}">
        <p14:creationId xmlns:p14="http://schemas.microsoft.com/office/powerpoint/2010/main" val="212309458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FE957-84D2-465E-A581-D62A3B25AB61}"/>
              </a:ext>
            </a:extLst>
          </p:cNvPr>
          <p:cNvSpPr>
            <a:spLocks noGrp="1"/>
          </p:cNvSpPr>
          <p:nvPr>
            <p:ph sz="quarter" idx="14"/>
          </p:nvPr>
        </p:nvSpPr>
        <p:spPr>
          <a:xfrm>
            <a:off x="507195" y="1047750"/>
            <a:ext cx="11174412" cy="5200650"/>
          </a:xfrm>
        </p:spPr>
        <p:txBody>
          <a:bodyPr>
            <a:noAutofit/>
          </a:bodyPr>
          <a:lstStyle/>
          <a:p>
            <a:pPr algn="just"/>
            <a:r>
              <a:rPr lang="ca-ES" sz="2100" dirty="0"/>
              <a:t>Quan les persones fan un pla de decisions anticipades, és possible que hagin de reflexionar sobre experiències difícils del passat</a:t>
            </a:r>
            <a:r>
              <a:rPr lang="en-GB" sz="2100" dirty="0"/>
              <a:t>. </a:t>
            </a:r>
          </a:p>
          <a:p>
            <a:pPr algn="just"/>
            <a:r>
              <a:rPr lang="ca-ES" sz="2100" dirty="0"/>
              <a:t>Consells per facilitar-los aquesta tasca</a:t>
            </a:r>
            <a:r>
              <a:rPr lang="en-GB" sz="2100" dirty="0"/>
              <a:t>:</a:t>
            </a:r>
            <a:endParaRPr lang="x-none" sz="2100" dirty="0"/>
          </a:p>
          <a:p>
            <a:pPr lvl="0" algn="just" fontAlgn="base"/>
            <a:r>
              <a:rPr lang="ca-ES" sz="2100" dirty="0"/>
              <a:t>No cal que la persona completi el pla de decisions anticipades d’una tirada. Si cal el pot redactar al llarg d’uns quants dies o d’unes quantes setmanes. </a:t>
            </a:r>
            <a:endParaRPr lang="es-ES" sz="2100" dirty="0"/>
          </a:p>
          <a:p>
            <a:pPr algn="just"/>
            <a:r>
              <a:rPr lang="ca-ES" sz="2100" dirty="0"/>
              <a:t>És millor que les persones preparin el pla de decisions anticipades quan estiguin animades</a:t>
            </a:r>
            <a:r>
              <a:rPr lang="en-US" sz="2100" dirty="0"/>
              <a:t>.</a:t>
            </a:r>
            <a:endParaRPr lang="x-none" sz="2100"/>
          </a:p>
          <a:p>
            <a:pPr lvl="2" algn="just"/>
            <a:r>
              <a:rPr lang="ca-ES" sz="2100" dirty="0"/>
              <a:t>Pot ser útil que la persona demani a algú en qui confiï que li doni suport en el procés d’elaboració del seu pla de decisions anticipades </a:t>
            </a:r>
            <a:r>
              <a:rPr lang="es-ES" sz="2100" dirty="0"/>
              <a:t>.</a:t>
            </a:r>
          </a:p>
          <a:p>
            <a:pPr lvl="2" algn="just" fontAlgn="base"/>
            <a:r>
              <a:rPr lang="ca-ES" sz="2100" dirty="0"/>
              <a:t>La persona o persones de suport poden aprofitar per anar preparant el seu pla de decisions anticipades </a:t>
            </a:r>
            <a:r>
              <a:rPr lang="es-ES" sz="2100" dirty="0"/>
              <a:t>. </a:t>
            </a:r>
          </a:p>
          <a:p>
            <a:pPr lvl="2" algn="just"/>
            <a:r>
              <a:rPr lang="ca-ES" sz="2100" dirty="0"/>
              <a:t>També pot ser útil comptar amb el suport d’una persona que ja hagi fet el seu propi pla de decisions anticipades </a:t>
            </a:r>
            <a:r>
              <a:rPr lang="en-US" sz="2100" dirty="0"/>
              <a:t>.</a:t>
            </a:r>
            <a:endParaRPr lang="x-none" sz="2100" dirty="0"/>
          </a:p>
        </p:txBody>
      </p:sp>
      <p:sp>
        <p:nvSpPr>
          <p:cNvPr id="2" name="Title 1">
            <a:extLst>
              <a:ext uri="{FF2B5EF4-FFF2-40B4-BE49-F238E27FC236}">
                <a16:creationId xmlns:a16="http://schemas.microsoft.com/office/drawing/2014/main" id="{1864918A-0A74-46FD-9BE8-2252DD198387}"/>
              </a:ext>
            </a:extLst>
          </p:cNvPr>
          <p:cNvSpPr>
            <a:spLocks noGrp="1"/>
          </p:cNvSpPr>
          <p:nvPr>
            <p:ph type="title"/>
          </p:nvPr>
        </p:nvSpPr>
        <p:spPr>
          <a:xfrm>
            <a:off x="422142" y="430212"/>
            <a:ext cx="11331708" cy="407988"/>
          </a:xfrm>
        </p:spPr>
        <p:txBody>
          <a:bodyPr/>
          <a:lstStyle/>
          <a:p>
            <a:r>
              <a:rPr lang="ca-ES" sz="2800" dirty="0"/>
              <a:t>Presentació: Consells per elaborar un pla de decisions anticipades</a:t>
            </a:r>
            <a:endParaRPr lang="x-none" sz="2500" dirty="0"/>
          </a:p>
        </p:txBody>
      </p:sp>
    </p:spTree>
    <p:extLst>
      <p:ext uri="{BB962C8B-B14F-4D97-AF65-F5344CB8AC3E}">
        <p14:creationId xmlns:p14="http://schemas.microsoft.com/office/powerpoint/2010/main" val="4702875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20B89-63CD-4407-85DC-C589C0565B9B}"/>
              </a:ext>
            </a:extLst>
          </p:cNvPr>
          <p:cNvSpPr>
            <a:spLocks noGrp="1"/>
          </p:cNvSpPr>
          <p:nvPr>
            <p:ph sz="quarter" idx="14"/>
          </p:nvPr>
        </p:nvSpPr>
        <p:spPr>
          <a:xfrm>
            <a:off x="507195" y="1428750"/>
            <a:ext cx="11174412" cy="4582438"/>
          </a:xfrm>
        </p:spPr>
        <p:txBody>
          <a:bodyPr/>
          <a:lstStyle/>
          <a:p>
            <a:pPr marL="0" indent="0" algn="just">
              <a:buNone/>
            </a:pPr>
            <a:r>
              <a:rPr lang="ca-ES" sz="2000" dirty="0"/>
              <a:t>«M’agradaria que els altres em diguessin quins símptomes observen, o que me’n donessin informació, i que m’expliquessin què em passa.» </a:t>
            </a:r>
            <a:endParaRPr lang="es-ES" sz="2000" dirty="0"/>
          </a:p>
          <a:p>
            <a:pPr marL="0" indent="0" algn="just">
              <a:buNone/>
            </a:pPr>
            <a:r>
              <a:rPr lang="ca-ES" sz="2000" dirty="0"/>
              <a:t> «No vull que m’amenacin amb injeccions; m’agradaria que la gent parlés amb mi i m’expliqués per què he de prendre la medicació.» </a:t>
            </a:r>
            <a:endParaRPr lang="es-ES" sz="2000" dirty="0"/>
          </a:p>
          <a:p>
            <a:pPr marL="0" indent="0" algn="just">
              <a:buNone/>
            </a:pPr>
            <a:r>
              <a:rPr lang="ca-ES" sz="2000" dirty="0"/>
              <a:t> «Si he d’estar molt de temps a l’hospital, m’agradaria que el personal s’encarregués que algú em talli el cabell.» </a:t>
            </a:r>
            <a:endParaRPr lang="es-ES" sz="2000" dirty="0"/>
          </a:p>
          <a:p>
            <a:pPr marL="0" indent="0" algn="just">
              <a:buNone/>
            </a:pPr>
            <a:r>
              <a:rPr lang="ca-ES" sz="2000" dirty="0"/>
              <a:t> «He estat entrant i sortint de l’hospital perquè l’avaluació la van fer persones que no em coneixien i que no es van adonar que empitjorava, i per tant m’anaven donant l’alta. M’agradaria que el personal de la sala de triatge no em donés l’alta fins que no hagués parlat amb el meu assessor mèdic.» </a:t>
            </a:r>
          </a:p>
          <a:p>
            <a:pPr marL="0" indent="0" algn="just">
              <a:buNone/>
            </a:pPr>
            <a:r>
              <a:rPr lang="ca-ES" sz="2000" dirty="0"/>
              <a:t>« [M’agradaria] claredat pel que fa a la meva medicació: un pla adequat de qui m’ha de donar la medicació i de quan me l’ha de donar.»</a:t>
            </a:r>
            <a:endParaRPr lang="es-ES" sz="2000" dirty="0"/>
          </a:p>
          <a:p>
            <a:pPr marL="0" indent="0" algn="just">
              <a:buNone/>
            </a:pPr>
            <a:endParaRPr lang="es-ES" sz="2000" dirty="0"/>
          </a:p>
        </p:txBody>
      </p:sp>
      <p:sp>
        <p:nvSpPr>
          <p:cNvPr id="2" name="Title 1">
            <a:extLst>
              <a:ext uri="{FF2B5EF4-FFF2-40B4-BE49-F238E27FC236}">
                <a16:creationId xmlns:a16="http://schemas.microsoft.com/office/drawing/2014/main" id="{B4B7421A-EF2F-4964-8EE9-A86B174683D0}"/>
              </a:ext>
            </a:extLst>
          </p:cNvPr>
          <p:cNvSpPr>
            <a:spLocks noGrp="1"/>
          </p:cNvSpPr>
          <p:nvPr>
            <p:ph type="title"/>
          </p:nvPr>
        </p:nvSpPr>
        <p:spPr>
          <a:xfrm>
            <a:off x="441192" y="392112"/>
            <a:ext cx="11465058" cy="388938"/>
          </a:xfrm>
        </p:spPr>
        <p:txBody>
          <a:bodyPr/>
          <a:lstStyle/>
          <a:p>
            <a:r>
              <a:rPr lang="ca-ES" sz="2800" dirty="0"/>
              <a:t>Exercici 7.2: Debat: Exemples de la vida real de manifestacions en els plans de decisions anticipades </a:t>
            </a:r>
            <a:r>
              <a:rPr lang="en-GB" sz="2800" dirty="0"/>
              <a:t>– 1  </a:t>
            </a:r>
            <a:endParaRPr lang="x-none" sz="2800" dirty="0"/>
          </a:p>
        </p:txBody>
      </p:sp>
    </p:spTree>
    <p:extLst>
      <p:ext uri="{BB962C8B-B14F-4D97-AF65-F5344CB8AC3E}">
        <p14:creationId xmlns:p14="http://schemas.microsoft.com/office/powerpoint/2010/main" val="380059981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20B89-63CD-4407-85DC-C589C0565B9B}"/>
              </a:ext>
            </a:extLst>
          </p:cNvPr>
          <p:cNvSpPr>
            <a:spLocks noGrp="1"/>
          </p:cNvSpPr>
          <p:nvPr>
            <p:ph sz="quarter" idx="14"/>
          </p:nvPr>
        </p:nvSpPr>
        <p:spPr>
          <a:xfrm>
            <a:off x="609599" y="1314450"/>
            <a:ext cx="11072007" cy="4819650"/>
          </a:xfrm>
        </p:spPr>
        <p:txBody>
          <a:bodyPr>
            <a:noAutofit/>
          </a:bodyPr>
          <a:lstStyle/>
          <a:p>
            <a:pPr marL="0" indent="0" algn="just">
              <a:lnSpc>
                <a:spcPct val="120000"/>
              </a:lnSpc>
              <a:buNone/>
            </a:pPr>
            <a:r>
              <a:rPr lang="ca-ES" sz="1800" dirty="0"/>
              <a:t>«Preferiria estar a l’hospital d’una manera informal per poder intervenir en la presa de decisions sobre la meva atenció.»</a:t>
            </a:r>
            <a:endParaRPr lang="es-ES" sz="1800" dirty="0"/>
          </a:p>
          <a:p>
            <a:pPr marL="0" indent="0" algn="just">
              <a:lnSpc>
                <a:spcPct val="120000"/>
              </a:lnSpc>
              <a:buNone/>
            </a:pPr>
            <a:r>
              <a:rPr lang="ca-ES" sz="1800" dirty="0"/>
              <a:t> «La medicació “A” no la vull; em provoca malsons; la “B” fa que em trobi pitjor, i preferiria la medicació “C” abans que la “D”.»</a:t>
            </a:r>
            <a:endParaRPr lang="es-ES" sz="1800" dirty="0"/>
          </a:p>
          <a:p>
            <a:pPr marL="0" indent="0" algn="just">
              <a:lnSpc>
                <a:spcPct val="120000"/>
              </a:lnSpc>
              <a:buNone/>
            </a:pPr>
            <a:r>
              <a:rPr lang="ca-ES" sz="1800" dirty="0"/>
              <a:t> «Per a mi, també és molt important tenir cura del meu aspecte, ja que així em sento millor.»</a:t>
            </a:r>
            <a:endParaRPr lang="es-ES" sz="1800" dirty="0"/>
          </a:p>
          <a:p>
            <a:pPr marL="0" indent="0" algn="just">
              <a:lnSpc>
                <a:spcPct val="120000"/>
              </a:lnSpc>
              <a:buNone/>
            </a:pPr>
            <a:r>
              <a:rPr lang="ca-ES" sz="1800" dirty="0"/>
              <a:t> «M’estimo més no parlar amb ningú que es prengui les coses com una qüestió personal (per exemple, un familiar).»</a:t>
            </a:r>
            <a:endParaRPr lang="es-ES" sz="1800" dirty="0"/>
          </a:p>
          <a:p>
            <a:pPr marL="0" indent="0" algn="just">
              <a:lnSpc>
                <a:spcPct val="120000"/>
              </a:lnSpc>
              <a:buNone/>
            </a:pPr>
            <a:r>
              <a:rPr lang="ca-ES" sz="1800" dirty="0"/>
              <a:t> «M’estimo més rebre el tractament a casa, perquè quan soc a l’hospital passo ànsia pels meus fills.»</a:t>
            </a:r>
            <a:endParaRPr lang="es-ES" sz="1800" dirty="0"/>
          </a:p>
          <a:p>
            <a:pPr marL="0" indent="0" algn="just">
              <a:lnSpc>
                <a:spcPct val="120000"/>
              </a:lnSpc>
              <a:buNone/>
            </a:pPr>
            <a:r>
              <a:rPr lang="ca-ES" sz="1800" dirty="0"/>
              <a:t> «[Durant una crisi] l’equip de tractament domiciliari em pot donar una ajuda addicional. Si el centre d’atenció temporal estigués disponible, m’hi podria quedar. Si [el meu marit] no se’n surt, em podria quedar a l’hospital d’una manera informal.»</a:t>
            </a:r>
            <a:endParaRPr lang="es-ES" sz="1800" dirty="0"/>
          </a:p>
          <a:p>
            <a:pPr marL="0" indent="0" algn="just">
              <a:lnSpc>
                <a:spcPct val="120000"/>
              </a:lnSpc>
              <a:buNone/>
            </a:pPr>
            <a:r>
              <a:rPr lang="ca-ES" sz="1800" dirty="0"/>
              <a:t>     «No m’agraden els medicaments que em fan venir molta son.»</a:t>
            </a:r>
            <a:endParaRPr lang="es-ES" sz="1800" dirty="0"/>
          </a:p>
          <a:p>
            <a:pPr marL="0" indent="0" algn="just">
              <a:lnSpc>
                <a:spcPct val="120000"/>
              </a:lnSpc>
              <a:buNone/>
            </a:pPr>
            <a:r>
              <a:rPr lang="ca-ES" sz="1800" dirty="0"/>
              <a:t> </a:t>
            </a:r>
            <a:endParaRPr lang="es-ES" sz="1800" dirty="0"/>
          </a:p>
          <a:p>
            <a:pPr marL="0" indent="0" algn="just">
              <a:lnSpc>
                <a:spcPct val="120000"/>
              </a:lnSpc>
              <a:buNone/>
            </a:pPr>
            <a:endParaRPr lang="x-none" sz="1800" dirty="0"/>
          </a:p>
          <a:p>
            <a:pPr marL="0" indent="0" algn="just">
              <a:lnSpc>
                <a:spcPct val="120000"/>
              </a:lnSpc>
              <a:buNone/>
            </a:pPr>
            <a:endParaRPr lang="x-none" sz="1800" dirty="0"/>
          </a:p>
        </p:txBody>
      </p:sp>
      <p:sp>
        <p:nvSpPr>
          <p:cNvPr id="2" name="Title 1">
            <a:extLst>
              <a:ext uri="{FF2B5EF4-FFF2-40B4-BE49-F238E27FC236}">
                <a16:creationId xmlns:a16="http://schemas.microsoft.com/office/drawing/2014/main" id="{B4B7421A-EF2F-4964-8EE9-A86B174683D0}"/>
              </a:ext>
            </a:extLst>
          </p:cNvPr>
          <p:cNvSpPr>
            <a:spLocks noGrp="1"/>
          </p:cNvSpPr>
          <p:nvPr>
            <p:ph type="title"/>
          </p:nvPr>
        </p:nvSpPr>
        <p:spPr>
          <a:xfrm>
            <a:off x="422142" y="354012"/>
            <a:ext cx="11312658" cy="484188"/>
          </a:xfrm>
        </p:spPr>
        <p:txBody>
          <a:bodyPr/>
          <a:lstStyle/>
          <a:p>
            <a:r>
              <a:rPr lang="ca-ES" sz="2800" dirty="0"/>
              <a:t>Exercici 7.2: Debat: Exemples de la vida real de manifestacions en els plans de decisions anticipades </a:t>
            </a:r>
            <a:r>
              <a:rPr lang="en-GB" sz="2800" dirty="0"/>
              <a:t>– 2</a:t>
            </a:r>
            <a:endParaRPr lang="x-none" sz="2800" dirty="0"/>
          </a:p>
        </p:txBody>
      </p:sp>
    </p:spTree>
    <p:extLst>
      <p:ext uri="{BB962C8B-B14F-4D97-AF65-F5344CB8AC3E}">
        <p14:creationId xmlns:p14="http://schemas.microsoft.com/office/powerpoint/2010/main" val="173008107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5D4A4D-B27E-49EA-AB46-46762332C189}"/>
              </a:ext>
            </a:extLst>
          </p:cNvPr>
          <p:cNvSpPr>
            <a:spLocks noGrp="1"/>
          </p:cNvSpPr>
          <p:nvPr>
            <p:ph sz="quarter" idx="14"/>
          </p:nvPr>
        </p:nvSpPr>
        <p:spPr/>
        <p:txBody>
          <a:bodyPr/>
          <a:lstStyle/>
          <a:p>
            <a:endParaRPr lang="en-US" dirty="0"/>
          </a:p>
          <a:p>
            <a:pPr marL="0" indent="0" algn="ctr">
              <a:buNone/>
            </a:pPr>
            <a:r>
              <a:rPr lang="es-ES" sz="2500" b="1" i="1" dirty="0" err="1"/>
              <a:t>Creieu</a:t>
            </a:r>
            <a:r>
              <a:rPr lang="es-ES" sz="2500" b="1" i="1" dirty="0"/>
              <a:t> que </a:t>
            </a:r>
            <a:r>
              <a:rPr lang="es-ES" sz="2500" b="1" i="1" dirty="0" err="1"/>
              <a:t>aquestes</a:t>
            </a:r>
            <a:r>
              <a:rPr lang="es-ES" sz="2500" b="1" i="1" dirty="0"/>
              <a:t> </a:t>
            </a:r>
            <a:r>
              <a:rPr lang="es-ES" sz="2500" b="1" i="1" dirty="0" err="1"/>
              <a:t>preferències</a:t>
            </a:r>
            <a:r>
              <a:rPr lang="es-ES" sz="2500" b="1" i="1" dirty="0"/>
              <a:t> </a:t>
            </a:r>
            <a:r>
              <a:rPr lang="es-ES" sz="2500" b="1" i="1" dirty="0" err="1"/>
              <a:t>són</a:t>
            </a:r>
            <a:r>
              <a:rPr lang="es-ES" sz="2500" b="1" i="1" dirty="0"/>
              <a:t> </a:t>
            </a:r>
            <a:r>
              <a:rPr lang="es-ES" sz="2500" b="1" i="1" dirty="0" err="1"/>
              <a:t>lògiques</a:t>
            </a:r>
            <a:r>
              <a:rPr lang="es-ES" sz="2500" b="1" i="1" dirty="0"/>
              <a:t>? </a:t>
            </a:r>
          </a:p>
          <a:p>
            <a:pPr marL="0" indent="0" algn="ctr">
              <a:buNone/>
            </a:pPr>
            <a:endParaRPr lang="es-ES" sz="2500" b="1" i="1" dirty="0"/>
          </a:p>
          <a:p>
            <a:pPr marL="0" indent="0" algn="ctr">
              <a:buNone/>
            </a:pPr>
            <a:r>
              <a:rPr lang="es-ES" sz="2500" b="1" i="1" dirty="0" err="1"/>
              <a:t>Podeu</a:t>
            </a:r>
            <a:r>
              <a:rPr lang="es-ES" sz="2500" b="1" i="1" dirty="0"/>
              <a:t> </a:t>
            </a:r>
            <a:r>
              <a:rPr lang="es-ES" sz="2500" b="1" i="1" dirty="0" err="1"/>
              <a:t>comprendre</a:t>
            </a:r>
            <a:r>
              <a:rPr lang="es-ES" sz="2500" b="1" i="1" dirty="0"/>
              <a:t> per </a:t>
            </a:r>
            <a:r>
              <a:rPr lang="es-ES" sz="2500" b="1" i="1" dirty="0" err="1"/>
              <a:t>què</a:t>
            </a:r>
            <a:r>
              <a:rPr lang="es-ES" sz="2500" b="1" i="1" dirty="0"/>
              <a:t> les persones han </a:t>
            </a:r>
            <a:r>
              <a:rPr lang="es-ES" sz="2500" b="1" i="1" dirty="0" err="1"/>
              <a:t>inclòs</a:t>
            </a:r>
            <a:r>
              <a:rPr lang="es-ES" sz="2500" b="1" i="1" dirty="0"/>
              <a:t> </a:t>
            </a:r>
            <a:r>
              <a:rPr lang="es-ES" sz="2500" b="1" i="1" dirty="0" err="1"/>
              <a:t>aquestes</a:t>
            </a:r>
            <a:r>
              <a:rPr lang="es-ES" sz="2500" b="1" i="1" dirty="0"/>
              <a:t> </a:t>
            </a:r>
            <a:r>
              <a:rPr lang="es-ES" sz="2500" b="1" i="1" dirty="0" err="1"/>
              <a:t>preferències</a:t>
            </a:r>
            <a:r>
              <a:rPr lang="es-ES" sz="2500" b="1" i="1" dirty="0"/>
              <a:t> en </a:t>
            </a:r>
            <a:r>
              <a:rPr lang="es-ES" sz="2500" b="1" i="1" dirty="0" err="1"/>
              <a:t>els</a:t>
            </a:r>
            <a:r>
              <a:rPr lang="es-ES" sz="2500" b="1" i="1" dirty="0"/>
              <a:t> </a:t>
            </a:r>
            <a:r>
              <a:rPr lang="es-ES" sz="2500" b="1" i="1" dirty="0" err="1"/>
              <a:t>seus</a:t>
            </a:r>
            <a:r>
              <a:rPr lang="es-ES" sz="2500" b="1" i="1" dirty="0"/>
              <a:t> </a:t>
            </a:r>
            <a:r>
              <a:rPr lang="es-ES" sz="2500" b="1" i="1" dirty="0" err="1"/>
              <a:t>plans</a:t>
            </a:r>
            <a:r>
              <a:rPr lang="es-ES" sz="2500" b="1" i="1" dirty="0"/>
              <a:t> de </a:t>
            </a:r>
            <a:r>
              <a:rPr lang="es-ES" sz="2500" b="1" i="1" dirty="0" err="1"/>
              <a:t>decisions</a:t>
            </a:r>
            <a:r>
              <a:rPr lang="es-ES" sz="2500" b="1" i="1" dirty="0"/>
              <a:t> </a:t>
            </a:r>
            <a:r>
              <a:rPr lang="es-ES" sz="2500" b="1" i="1" dirty="0" err="1"/>
              <a:t>anticipades</a:t>
            </a:r>
            <a:r>
              <a:rPr lang="es-ES" sz="2500" b="1" i="1" dirty="0"/>
              <a:t>? </a:t>
            </a:r>
          </a:p>
          <a:p>
            <a:endParaRPr lang="x-none" dirty="0"/>
          </a:p>
        </p:txBody>
      </p:sp>
      <p:sp>
        <p:nvSpPr>
          <p:cNvPr id="2" name="Title 1">
            <a:extLst>
              <a:ext uri="{FF2B5EF4-FFF2-40B4-BE49-F238E27FC236}">
                <a16:creationId xmlns:a16="http://schemas.microsoft.com/office/drawing/2014/main" id="{335D1469-AD54-4EBE-9489-30E13113C1D2}"/>
              </a:ext>
            </a:extLst>
          </p:cNvPr>
          <p:cNvSpPr>
            <a:spLocks noGrp="1"/>
          </p:cNvSpPr>
          <p:nvPr>
            <p:ph type="title"/>
          </p:nvPr>
        </p:nvSpPr>
        <p:spPr>
          <a:xfrm>
            <a:off x="422142" y="506412"/>
            <a:ext cx="11388858" cy="407988"/>
          </a:xfrm>
        </p:spPr>
        <p:txBody>
          <a:bodyPr/>
          <a:lstStyle/>
          <a:p>
            <a:r>
              <a:rPr lang="ca-ES" sz="2800" dirty="0"/>
              <a:t>Exercici 7.2: Debat: Exemples de la vida real de manifestacions en els plans de decisions anticipades </a:t>
            </a:r>
            <a:r>
              <a:rPr lang="en-GB" sz="2800" dirty="0"/>
              <a:t>– 3 </a:t>
            </a:r>
            <a:endParaRPr lang="x-none" sz="2800" dirty="0"/>
          </a:p>
        </p:txBody>
      </p:sp>
    </p:spTree>
    <p:extLst>
      <p:ext uri="{BB962C8B-B14F-4D97-AF65-F5344CB8AC3E}">
        <p14:creationId xmlns:p14="http://schemas.microsoft.com/office/powerpoint/2010/main" val="363887378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DB01D-AD63-48FE-BF35-9457D5BE996E}"/>
              </a:ext>
            </a:extLst>
          </p:cNvPr>
          <p:cNvSpPr>
            <a:spLocks noGrp="1"/>
          </p:cNvSpPr>
          <p:nvPr>
            <p:ph sz="quarter" idx="14"/>
          </p:nvPr>
        </p:nvSpPr>
        <p:spPr/>
        <p:txBody>
          <a:bodyPr/>
          <a:lstStyle/>
          <a:p>
            <a:endParaRPr lang="en-GB" dirty="0"/>
          </a:p>
          <a:p>
            <a:endParaRPr lang="en-GB" dirty="0"/>
          </a:p>
          <a:p>
            <a:pPr marL="0" indent="0" algn="ctr">
              <a:buNone/>
            </a:pPr>
            <a:r>
              <a:rPr lang="es-ES" sz="2500" b="1" i="1" dirty="0" err="1"/>
              <a:t>Què</a:t>
            </a:r>
            <a:r>
              <a:rPr lang="es-ES" sz="2500" b="1" i="1" dirty="0"/>
              <a:t> es </a:t>
            </a:r>
            <a:r>
              <a:rPr lang="es-ES" sz="2500" b="1" i="1" dirty="0" err="1"/>
              <a:t>podria</a:t>
            </a:r>
            <a:r>
              <a:rPr lang="es-ES" sz="2500" b="1" i="1" dirty="0"/>
              <a:t> </a:t>
            </a:r>
            <a:r>
              <a:rPr lang="es-ES" sz="2500" b="1" i="1" dirty="0" err="1"/>
              <a:t>fer</a:t>
            </a:r>
            <a:r>
              <a:rPr lang="es-ES" sz="2500" b="1" i="1" dirty="0"/>
              <a:t> en </a:t>
            </a:r>
            <a:r>
              <a:rPr lang="es-ES" sz="2500" b="1" i="1" dirty="0" err="1"/>
              <a:t>els</a:t>
            </a:r>
            <a:r>
              <a:rPr lang="es-ES" sz="2500" b="1" i="1" dirty="0"/>
              <a:t> </a:t>
            </a:r>
            <a:r>
              <a:rPr lang="es-ES" sz="2500" b="1" i="1" dirty="0" err="1"/>
              <a:t>serveis</a:t>
            </a:r>
            <a:r>
              <a:rPr lang="es-ES" sz="2500" b="1" i="1" dirty="0"/>
              <a:t> </a:t>
            </a:r>
            <a:r>
              <a:rPr lang="es-ES" sz="2500" b="1" i="1" dirty="0" err="1"/>
              <a:t>socials</a:t>
            </a:r>
            <a:r>
              <a:rPr lang="es-ES" sz="2500" b="1" i="1" dirty="0"/>
              <a:t> i de </a:t>
            </a:r>
            <a:r>
              <a:rPr lang="es-ES" sz="2500" b="1" i="1" dirty="0" err="1"/>
              <a:t>salut</a:t>
            </a:r>
            <a:r>
              <a:rPr lang="es-ES" sz="2500" b="1" i="1" dirty="0"/>
              <a:t> mental per facilitar que les persones </a:t>
            </a:r>
            <a:r>
              <a:rPr lang="es-ES" sz="2500" b="1" i="1" dirty="0" err="1"/>
              <a:t>redactessin</a:t>
            </a:r>
            <a:r>
              <a:rPr lang="es-ES" sz="2500" b="1" i="1" dirty="0"/>
              <a:t> un </a:t>
            </a:r>
            <a:r>
              <a:rPr lang="es-ES" sz="2500" b="1" i="1" dirty="0" err="1"/>
              <a:t>pla</a:t>
            </a:r>
            <a:r>
              <a:rPr lang="es-ES" sz="2500" b="1" i="1" dirty="0"/>
              <a:t> de </a:t>
            </a:r>
            <a:r>
              <a:rPr lang="es-ES" sz="2500" b="1" i="1" dirty="0" err="1"/>
              <a:t>decisions</a:t>
            </a:r>
            <a:r>
              <a:rPr lang="es-ES" sz="2500" b="1" i="1" dirty="0"/>
              <a:t> </a:t>
            </a:r>
            <a:r>
              <a:rPr lang="es-ES" sz="2500" b="1" i="1" dirty="0" err="1"/>
              <a:t>anticipades</a:t>
            </a:r>
            <a:r>
              <a:rPr lang="es-ES" sz="2500" b="1" i="1" dirty="0"/>
              <a:t>? </a:t>
            </a:r>
            <a:endParaRPr lang="x-none" dirty="0"/>
          </a:p>
        </p:txBody>
      </p:sp>
      <p:sp>
        <p:nvSpPr>
          <p:cNvPr id="2" name="Title 1">
            <a:extLst>
              <a:ext uri="{FF2B5EF4-FFF2-40B4-BE49-F238E27FC236}">
                <a16:creationId xmlns:a16="http://schemas.microsoft.com/office/drawing/2014/main" id="{815A634A-F172-49B2-9D84-8BAAE2E2F5BB}"/>
              </a:ext>
            </a:extLst>
          </p:cNvPr>
          <p:cNvSpPr>
            <a:spLocks noGrp="1"/>
          </p:cNvSpPr>
          <p:nvPr>
            <p:ph type="title"/>
          </p:nvPr>
        </p:nvSpPr>
        <p:spPr>
          <a:xfrm>
            <a:off x="422142" y="506412"/>
            <a:ext cx="11388858" cy="388938"/>
          </a:xfrm>
        </p:spPr>
        <p:txBody>
          <a:bodyPr/>
          <a:lstStyle/>
          <a:p>
            <a:r>
              <a:rPr lang="es-ES" dirty="0"/>
              <a:t>Ejercicio 7.3: Apoyar a las personas para que elaboren planes de decisiones anticipadas </a:t>
            </a:r>
            <a:endParaRPr lang="x-none" dirty="0"/>
          </a:p>
        </p:txBody>
      </p:sp>
    </p:spTree>
    <p:extLst>
      <p:ext uri="{BB962C8B-B14F-4D97-AF65-F5344CB8AC3E}">
        <p14:creationId xmlns:p14="http://schemas.microsoft.com/office/powerpoint/2010/main" val="131805236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E3647-B3CC-4FFB-8BEB-F37C6568C1FE}"/>
              </a:ext>
            </a:extLst>
          </p:cNvPr>
          <p:cNvSpPr>
            <a:spLocks noGrp="1"/>
          </p:cNvSpPr>
          <p:nvPr>
            <p:ph sz="quarter" idx="14"/>
          </p:nvPr>
        </p:nvSpPr>
        <p:spPr/>
        <p:txBody>
          <a:bodyPr/>
          <a:lstStyle/>
          <a:p>
            <a:pPr algn="just"/>
            <a:r>
              <a:rPr lang="ca-ES" dirty="0"/>
              <a:t>Quins són els punts clau que recordareu d’aquest mòdul? </a:t>
            </a:r>
            <a:endParaRPr lang="es-ES" dirty="0"/>
          </a:p>
          <a:p>
            <a:pPr algn="just"/>
            <a:r>
              <a:rPr lang="ca-ES" dirty="0"/>
              <a:t>Heu canviat d’opinió pel que fa a la capacitat de les persones per prendre decisions? </a:t>
            </a:r>
            <a:endParaRPr lang="es-ES" dirty="0"/>
          </a:p>
          <a:p>
            <a:pPr algn="just"/>
            <a:r>
              <a:rPr lang="ca-ES" dirty="0"/>
              <a:t>Heu canviat d’opinió pel que fa a com es pot donar suport a les persones a l’hora de prendre decisions?  </a:t>
            </a:r>
            <a:endParaRPr lang="es-ES" dirty="0"/>
          </a:p>
          <a:p>
            <a:pPr algn="just"/>
            <a:r>
              <a:rPr lang="ca-ES" dirty="0"/>
              <a:t>En cas afirmatiu, en què ha canviat la vostra opinió? En cas negatiu, per què creieu que no ha canviat la vostra opinió? </a:t>
            </a:r>
            <a:endParaRPr lang="es-ES" dirty="0"/>
          </a:p>
        </p:txBody>
      </p:sp>
      <p:sp>
        <p:nvSpPr>
          <p:cNvPr id="2" name="Title 1">
            <a:extLst>
              <a:ext uri="{FF2B5EF4-FFF2-40B4-BE49-F238E27FC236}">
                <a16:creationId xmlns:a16="http://schemas.microsoft.com/office/drawing/2014/main" id="{CB09C6BA-5AFF-496F-8659-9A9B9B04F614}"/>
              </a:ext>
            </a:extLst>
          </p:cNvPr>
          <p:cNvSpPr>
            <a:spLocks noGrp="1"/>
          </p:cNvSpPr>
          <p:nvPr>
            <p:ph type="title"/>
          </p:nvPr>
        </p:nvSpPr>
        <p:spPr>
          <a:xfrm>
            <a:off x="422142" y="506412"/>
            <a:ext cx="11274558" cy="484188"/>
          </a:xfrm>
        </p:spPr>
        <p:txBody>
          <a:bodyPr/>
          <a:lstStyle/>
          <a:p>
            <a:r>
              <a:rPr lang="ca-ES" dirty="0"/>
              <a:t>Exercici per reflexionar: La finalització de la formació</a:t>
            </a:r>
            <a:endParaRPr lang="x-none" dirty="0"/>
          </a:p>
        </p:txBody>
      </p:sp>
    </p:spTree>
    <p:extLst>
      <p:ext uri="{BB962C8B-B14F-4D97-AF65-F5344CB8AC3E}">
        <p14:creationId xmlns:p14="http://schemas.microsoft.com/office/powerpoint/2010/main" val="235091476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a:xfrm>
            <a:off x="10034587" y="6623100"/>
            <a:ext cx="1648619" cy="216000"/>
          </a:xfrm>
          <a:prstGeom prst="rect">
            <a:avLst/>
          </a:prstGeom>
        </p:spPr>
        <p:txBody>
          <a:bodyPr vert="horz" lIns="0" tIns="0" rIns="0" bIns="0" rtlCol="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04260D4A-DEC1-45DD-8AB2-A3349BAAA59E}" type="slidenum">
              <a:rPr lang="en-US" smtClean="0"/>
              <a:pPr/>
              <a:t>188</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err="1"/>
              <a:t>Reconeixements</a:t>
            </a:r>
            <a:br>
              <a:rPr lang="en-US" dirty="0"/>
            </a:br>
            <a:endParaRPr lang="en-US" dirty="0"/>
          </a:p>
        </p:txBody>
      </p:sp>
    </p:spTree>
    <p:extLst>
      <p:ext uri="{BB962C8B-B14F-4D97-AF65-F5344CB8AC3E}">
        <p14:creationId xmlns:p14="http://schemas.microsoft.com/office/powerpoint/2010/main" val="84335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EDDB73-93F2-49BD-ACB4-D54F1CE57E8C}"/>
              </a:ext>
            </a:extLst>
          </p:cNvPr>
          <p:cNvSpPr>
            <a:spLocks noGrp="1"/>
          </p:cNvSpPr>
          <p:nvPr>
            <p:ph sz="quarter" idx="14"/>
          </p:nvPr>
        </p:nvSpPr>
        <p:spPr/>
        <p:txBody>
          <a:bodyPr>
            <a:noAutofit/>
          </a:bodyPr>
          <a:lstStyle/>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lvl="1" algn="just"/>
            <a:r>
              <a:rPr lang="ca-ES" dirty="0"/>
              <a:t>L’Elena va poder trobar una solució al seu problema amb l’ajuda d’una amiga malgrat l’oposició dels seus pares</a:t>
            </a:r>
            <a:r>
              <a:rPr lang="en-GB" dirty="0"/>
              <a:t>. </a:t>
            </a:r>
          </a:p>
          <a:p>
            <a:pPr lvl="1" algn="just"/>
            <a:r>
              <a:rPr lang="es-ES" dirty="0"/>
              <a:t>La </a:t>
            </a:r>
            <a:r>
              <a:rPr lang="ca-ES" dirty="0"/>
              <a:t>capacitat de les persones per prendre decisions es pot potenciar al màxim fent servir diferents suports, mètodes i eines. </a:t>
            </a:r>
            <a:endParaRPr lang="es-ES" dirty="0"/>
          </a:p>
          <a:p>
            <a:pPr lvl="1" algn="just"/>
            <a:endParaRPr lang="x-none" dirty="0"/>
          </a:p>
        </p:txBody>
      </p:sp>
      <p:sp>
        <p:nvSpPr>
          <p:cNvPr id="2" name="Title 1">
            <a:extLst>
              <a:ext uri="{FF2B5EF4-FFF2-40B4-BE49-F238E27FC236}">
                <a16:creationId xmlns:a16="http://schemas.microsoft.com/office/drawing/2014/main" id="{0ABAC4E7-181D-4670-8944-204B99A4988A}"/>
              </a:ext>
            </a:extLst>
          </p:cNvPr>
          <p:cNvSpPr>
            <a:spLocks noGrp="1"/>
          </p:cNvSpPr>
          <p:nvPr>
            <p:ph type="title"/>
          </p:nvPr>
        </p:nvSpPr>
        <p:spPr>
          <a:xfrm>
            <a:off x="335056" y="266926"/>
            <a:ext cx="11530372" cy="429759"/>
          </a:xfrm>
        </p:spPr>
        <p:txBody>
          <a:bodyPr/>
          <a:lstStyle/>
          <a:p>
            <a:r>
              <a:rPr lang="ca-ES" sz="2500" dirty="0"/>
              <a:t>Presentació: Rebatre les falses idees i els estereotips negatius en salut mental </a:t>
            </a:r>
            <a:r>
              <a:rPr lang="en-GB" sz="2500" dirty="0"/>
              <a:t>- 3 </a:t>
            </a:r>
            <a:endParaRPr lang="x-none" sz="2500" dirty="0"/>
          </a:p>
        </p:txBody>
      </p:sp>
      <p:graphicFrame>
        <p:nvGraphicFramePr>
          <p:cNvPr id="7" name="Table 6">
            <a:extLst>
              <a:ext uri="{FF2B5EF4-FFF2-40B4-BE49-F238E27FC236}">
                <a16:creationId xmlns:a16="http://schemas.microsoft.com/office/drawing/2014/main" id="{AD814622-05CC-F646-B486-FB8D55F74657}"/>
              </a:ext>
            </a:extLst>
          </p:cNvPr>
          <p:cNvGraphicFramePr>
            <a:graphicFrameLocks noGrp="1"/>
          </p:cNvGraphicFramePr>
          <p:nvPr>
            <p:extLst>
              <p:ext uri="{D42A27DB-BD31-4B8C-83A1-F6EECF244321}">
                <p14:modId xmlns:p14="http://schemas.microsoft.com/office/powerpoint/2010/main" val="536274888"/>
              </p:ext>
            </p:extLst>
          </p:nvPr>
        </p:nvGraphicFramePr>
        <p:xfrm>
          <a:off x="674913" y="1589315"/>
          <a:ext cx="10821761" cy="2351314"/>
        </p:xfrm>
        <a:graphic>
          <a:graphicData uri="http://schemas.openxmlformats.org/drawingml/2006/table">
            <a:tbl>
              <a:tblPr firstRow="1" firstCol="1" bandRow="1"/>
              <a:tblGrid>
                <a:gridCol w="10821761">
                  <a:extLst>
                    <a:ext uri="{9D8B030D-6E8A-4147-A177-3AD203B41FA5}">
                      <a16:colId xmlns:a16="http://schemas.microsoft.com/office/drawing/2014/main" val="1196034685"/>
                    </a:ext>
                  </a:extLst>
                </a:gridCol>
              </a:tblGrid>
              <a:tr h="2351314">
                <a:tc>
                  <a:txBody>
                    <a:bodyPr/>
                    <a:lstStyle/>
                    <a:p>
                      <a:pPr algn="just"/>
                      <a:r>
                        <a:rPr lang="ca-ES" sz="1800" b="1" i="0" kern="1200" dirty="0">
                          <a:solidFill>
                            <a:schemeClr val="tx1"/>
                          </a:solidFill>
                          <a:effectLst/>
                          <a:latin typeface="+mn-lt"/>
                          <a:ea typeface="+mn-ea"/>
                          <a:cs typeface="+mn-cs"/>
                        </a:rPr>
                        <a:t>El cas de l’Elena                                                                                                                   </a:t>
                      </a:r>
                      <a:endParaRPr lang="es-ES" sz="1800" b="1" i="1" kern="1200" dirty="0">
                        <a:solidFill>
                          <a:schemeClr val="tx1"/>
                        </a:solidFill>
                        <a:effectLst/>
                        <a:latin typeface="+mn-lt"/>
                        <a:ea typeface="+mn-ea"/>
                        <a:cs typeface="+mn-cs"/>
                      </a:endParaRPr>
                    </a:p>
                    <a:p>
                      <a:pPr algn="just"/>
                      <a:r>
                        <a:rPr lang="ca-ES" sz="1800" kern="1200" dirty="0">
                          <a:solidFill>
                            <a:schemeClr val="tx1"/>
                          </a:solidFill>
                          <a:effectLst/>
                          <a:latin typeface="+mn-lt"/>
                          <a:ea typeface="+mn-ea"/>
                          <a:cs typeface="+mn-cs"/>
                        </a:rPr>
                        <a:t>A l’Elena li han diagnosticat una deficiència intel·lectual. Normalment li costava administrar-se els diners perquè sovint no recordava quants n’havia gastat. Per això, sempre tenia problemes econòmics i no podia comprar prou menjar. Una amiga li va parlar d’una aplicació que es podia descarregar al mòbil i que li permetria portar un control de les despeses. Els seus pares van pensar que aquesta aplicació no serviria de res i que allò que la seva filla necessitava era un tutor que li controlés els diners. Malgrat això, l’Elena va buscar l’aplicació i va decidir utilitzar-la. Ara, quan no sap del cert quants diners ha gastat, consulta el mòbil per comprovar el saldo del seu compte bancari i saber què és el que ja ha comprat. I fins i tot pot estalviar una mica cada mes. </a:t>
                      </a:r>
                      <a:r>
                        <a:rPr lang="es-ES" sz="1800" kern="1200" dirty="0">
                          <a:solidFill>
                            <a:schemeClr val="tx1"/>
                          </a:solidFill>
                          <a:effectLst/>
                          <a:latin typeface="+mn-lt"/>
                          <a:ea typeface="+mn-ea"/>
                          <a:cs typeface="+mn-cs"/>
                        </a:rPr>
                        <a:t> </a:t>
                      </a: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
        <p:nvSpPr>
          <p:cNvPr id="5" name="Text Placeholder 5">
            <a:extLst>
              <a:ext uri="{FF2B5EF4-FFF2-40B4-BE49-F238E27FC236}">
                <a16:creationId xmlns:a16="http://schemas.microsoft.com/office/drawing/2014/main" id="{7C43D035-5E23-064F-B0C1-D731F0330D1A}"/>
              </a:ext>
            </a:extLst>
          </p:cNvPr>
          <p:cNvSpPr>
            <a:spLocks noGrp="1"/>
          </p:cNvSpPr>
          <p:nvPr>
            <p:ph type="body" sz="quarter" idx="13"/>
          </p:nvPr>
        </p:nvSpPr>
        <p:spPr>
          <a:xfrm>
            <a:off x="195943" y="572908"/>
            <a:ext cx="11582400" cy="733378"/>
          </a:xfrm>
        </p:spPr>
        <p:txBody>
          <a:bodyPr/>
          <a:lstStyle/>
          <a:p>
            <a:pPr indent="0" defTabSz="0">
              <a:lnSpc>
                <a:spcPct val="100000"/>
              </a:lnSpc>
            </a:pPr>
            <a:r>
              <a:rPr lang="ca-ES" sz="2000" dirty="0"/>
              <a:t>Falsa idea 1: Les persones amb discapacitat psicosocial, intel·lectual o cognitiva prenen males decisions</a:t>
            </a:r>
            <a:endParaRPr lang="en-US" sz="2000" dirty="0"/>
          </a:p>
        </p:txBody>
      </p:sp>
    </p:spTree>
    <p:extLst>
      <p:ext uri="{BB962C8B-B14F-4D97-AF65-F5344CB8AC3E}">
        <p14:creationId xmlns:p14="http://schemas.microsoft.com/office/powerpoint/2010/main" val="950866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2546955-271C-4C51-8959-F1F7435DC657}"/>
              </a:ext>
            </a:extLst>
          </p:cNvPr>
          <p:cNvSpPr>
            <a:spLocks noGrp="1"/>
          </p:cNvSpPr>
          <p:nvPr>
            <p:ph type="sldNum" sz="quarter" idx="12"/>
          </p:nvPr>
        </p:nvSpPr>
        <p:spPr/>
        <p:txBody>
          <a:bodyPr/>
          <a:lstStyle/>
          <a:p>
            <a:fld id="{CFE7C01E-97B8-4569-8908-63AB0F06FED5}" type="slidenum">
              <a:rPr lang="en-US" smtClean="0"/>
              <a:t>2</a:t>
            </a:fld>
            <a:endParaRPr lang="en-US"/>
          </a:p>
        </p:txBody>
      </p:sp>
      <p:sp>
        <p:nvSpPr>
          <p:cNvPr id="7" name="Rectangle 6">
            <a:extLst>
              <a:ext uri="{FF2B5EF4-FFF2-40B4-BE49-F238E27FC236}">
                <a16:creationId xmlns:a16="http://schemas.microsoft.com/office/drawing/2014/main" id="{C01960B1-6659-40E4-9231-BBAD9F174207}"/>
              </a:ext>
            </a:extLst>
          </p:cNvPr>
          <p:cNvSpPr/>
          <p:nvPr/>
        </p:nvSpPr>
        <p:spPr>
          <a:xfrm>
            <a:off x="290111" y="212220"/>
            <a:ext cx="11611779" cy="5639493"/>
          </a:xfrm>
          <a:prstGeom prst="rect">
            <a:avLst/>
          </a:prstGeom>
        </p:spPr>
        <p:txBody>
          <a:bodyPr wrap="square">
            <a:spAutoFit/>
          </a:bodyPr>
          <a:lstStyle/>
          <a:p>
            <a:r>
              <a:rPr lang="es-ES" sz="1400" b="1" dirty="0">
                <a:effectLst/>
                <a:latin typeface="Calibri" panose="020F0502020204030204" pitchFamily="34" charset="0"/>
                <a:ea typeface="Calibri" panose="020F0502020204030204" pitchFamily="34" charset="0"/>
                <a:cs typeface="Times New Roman" panose="02020603050405020304" pitchFamily="18" charset="0"/>
              </a:rPr>
              <a:t>2022, </a:t>
            </a:r>
            <a:r>
              <a:rPr lang="es-ES" sz="1400" dirty="0">
                <a:effectLst/>
                <a:latin typeface="Calibri" panose="020F0502020204030204" pitchFamily="34" charset="0"/>
                <a:ea typeface="Calibri" panose="020F0502020204030204" pitchFamily="34" charset="0"/>
                <a:cs typeface="Times New Roman" panose="02020603050405020304" pitchFamily="18" charset="0"/>
              </a:rPr>
              <a:t>©</a:t>
            </a:r>
            <a:r>
              <a:rPr lang="es-ES" sz="1400" b="1" dirty="0">
                <a:effectLst/>
                <a:latin typeface="Calibri" panose="020F0502020204030204" pitchFamily="34" charset="0"/>
                <a:ea typeface="Calibri" panose="020F0502020204030204" pitchFamily="34" charset="0"/>
                <a:cs typeface="Times New Roman" panose="02020603050405020304" pitchFamily="18" charset="0"/>
              </a:rPr>
              <a:t>Generalitat de Catalunya</a:t>
            </a:r>
          </a:p>
          <a:p>
            <a:endParaRPr lang="es-ES" b="1" dirty="0">
              <a:latin typeface="Calibri" panose="020F0502020204030204" pitchFamily="34" charset="0"/>
              <a:ea typeface="Calibri" panose="020F0502020204030204" pitchFamily="34" charset="0"/>
              <a:cs typeface="Times New Roman" panose="02020603050405020304" pitchFamily="18" charset="0"/>
            </a:endParaRPr>
          </a:p>
          <a:p>
            <a:endParaRPr lang="ca-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000" dirty="0">
              <a:highlight>
                <a:srgbClr val="FFFFFF"/>
              </a:highlight>
              <a:latin typeface="Calibri Light" panose="020F0302020204030204" pitchFamily="34" charset="0"/>
              <a:cs typeface="Calibri Light" panose="020F0302020204030204" pitchFamily="34" charset="0"/>
            </a:endParaRPr>
          </a:p>
          <a:p>
            <a:endParaRPr lang="en-US" sz="1000" dirty="0">
              <a:highlight>
                <a:srgbClr val="FFFFFF"/>
              </a:highlight>
              <a:latin typeface="Calibri Light" panose="020F0302020204030204" pitchFamily="34" charset="0"/>
              <a:cs typeface="Calibri Light" panose="020F0302020204030204" pitchFamily="34" charset="0"/>
            </a:endParaRPr>
          </a:p>
          <a:p>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Aquesta</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publicació</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és</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una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traducció</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d’acord</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amb</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la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llicència</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 Creative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Commons</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u="sng" dirty="0">
                <a:solidFill>
                  <a:srgbClr val="0563C1"/>
                </a:solidFill>
                <a:effectLst/>
                <a:latin typeface="Calibri Light" panose="020F0302020204030204" pitchFamily="34" charset="0"/>
                <a:ea typeface="Calibri" panose="020F0502020204030204" pitchFamily="34" charset="0"/>
                <a:cs typeface="Calibri Light" panose="020F0302020204030204" pitchFamily="34" charset="0"/>
                <a:hlinkClick r:id="rId3"/>
              </a:rPr>
              <a:t>CC BY-NC-SA 3.0  IGO</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del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text</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original de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l’OMS</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escrit</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en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anglès</a:t>
            </a:r>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pPr>
              <a:spcAft>
                <a:spcPts val="500"/>
              </a:spcAft>
            </a:pPr>
            <a:r>
              <a:rPr lang="ca-ES" sz="1400" dirty="0">
                <a:effectLst/>
                <a:latin typeface="Calibri Light" panose="020F0302020204030204" pitchFamily="34" charset="0"/>
                <a:ea typeface="Calibri" panose="020F0502020204030204" pitchFamily="34" charset="0"/>
                <a:cs typeface="Calibri Light" panose="020F0302020204030204" pitchFamily="34" charset="0"/>
              </a:rPr>
              <a:t>Aquesta traducció no és obra de de l’OMS, i per tant no es fa responsable del contingut ni de l’exactitud de la traducció</a:t>
            </a:r>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err="1">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L’</a:t>
            </a:r>
            <a:r>
              <a:rPr lang="en-US" sz="1400" dirty="0" err="1">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edició</a:t>
            </a:r>
            <a:r>
              <a:rPr lang="en-US" sz="14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original </a:t>
            </a:r>
            <a:r>
              <a:rPr lang="en-US" sz="1400" dirty="0" err="1">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en</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err="1">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anglès</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i="1" dirty="0">
                <a:effectLst/>
                <a:latin typeface="Calibri Light" panose="020F0302020204030204" pitchFamily="34" charset="0"/>
                <a:ea typeface="Calibri" panose="020F0502020204030204" pitchFamily="34" charset="0"/>
                <a:cs typeface="Calibri Light" panose="020F0302020204030204" pitchFamily="34" charset="0"/>
              </a:rPr>
              <a:t>Supported decision-making and advance planning. WHO </a:t>
            </a:r>
            <a:r>
              <a:rPr lang="en-US" sz="1400" i="1" dirty="0" err="1">
                <a:effectLst/>
                <a:latin typeface="Calibri Light" panose="020F0302020204030204" pitchFamily="34" charset="0"/>
                <a:ea typeface="Calibri" panose="020F0502020204030204" pitchFamily="34" charset="0"/>
                <a:cs typeface="Calibri Light" panose="020F0302020204030204" pitchFamily="34" charset="0"/>
              </a:rPr>
              <a:t>QualityRights</a:t>
            </a:r>
            <a:r>
              <a:rPr lang="en-US" sz="1400" i="1" dirty="0">
                <a:effectLst/>
                <a:latin typeface="Calibri Light" panose="020F0302020204030204" pitchFamily="34" charset="0"/>
                <a:ea typeface="Calibri" panose="020F0502020204030204" pitchFamily="34" charset="0"/>
                <a:cs typeface="Calibri Light" panose="020F0302020204030204" pitchFamily="34" charset="0"/>
              </a:rPr>
              <a:t> Specialized training. Course guide. </a:t>
            </a:r>
            <a:r>
              <a:rPr lang="en-US" sz="1400" dirty="0">
                <a:effectLst/>
                <a:latin typeface="Calibri Light" panose="020F0302020204030204" pitchFamily="34" charset="0"/>
                <a:ea typeface="Calibri" panose="020F0502020204030204" pitchFamily="34" charset="0"/>
                <a:cs typeface="Calibri Light" panose="020F0302020204030204" pitchFamily="34" charset="0"/>
              </a:rPr>
              <a:t>Geneva: World Health Organization; 2019</a:t>
            </a:r>
            <a:r>
              <a:rPr lang="en-US" sz="14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a:t>
            </a:r>
            <a:r>
              <a:rPr lang="ca-ES" sz="1400" dirty="0">
                <a:effectLst/>
                <a:latin typeface="Calibri Light" panose="020F0302020204030204" pitchFamily="34" charset="0"/>
                <a:ea typeface="Calibri" panose="020F0502020204030204" pitchFamily="34" charset="0"/>
                <a:cs typeface="Calibri Light" panose="020F0302020204030204" pitchFamily="34" charset="0"/>
              </a:rPr>
              <a:t>és el text autèntic i vinculant</a:t>
            </a:r>
            <a:r>
              <a:rPr lang="en-US" sz="14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n-US" sz="1400"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b="1" dirty="0">
                <a:effectLst/>
                <a:latin typeface="Calibri Light" panose="020F0302020204030204" pitchFamily="34" charset="0"/>
                <a:ea typeface="Calibri" panose="020F0502020204030204" pitchFamily="34" charset="0"/>
                <a:cs typeface="Calibri Light" panose="020F0302020204030204" pitchFamily="34" charset="0"/>
              </a:rPr>
              <a:t>Edita: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Pacte Nacional de Salut Mental. Generalitat de Catalunya.</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b="1" dirty="0" err="1">
                <a:effectLst/>
                <a:latin typeface="Calibri Light" panose="020F0302020204030204" pitchFamily="34" charset="0"/>
                <a:ea typeface="Calibri" panose="020F0502020204030204" pitchFamily="34" charset="0"/>
                <a:cs typeface="Calibri Light" panose="020F0302020204030204" pitchFamily="34" charset="0"/>
              </a:rPr>
              <a:t>Traducció</a:t>
            </a:r>
            <a:r>
              <a:rPr lang="es-ES" sz="1400" b="1"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Servei</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Planificació</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Lingüística del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Departament</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 Salut.</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b="1" dirty="0">
                <a:effectLst/>
                <a:latin typeface="Calibri Light" panose="020F0302020204030204" pitchFamily="34" charset="0"/>
                <a:ea typeface="Calibri" panose="020F0502020204030204" pitchFamily="34" charset="0"/>
                <a:cs typeface="Calibri Light" panose="020F0302020204030204" pitchFamily="34" charset="0"/>
              </a:rPr>
              <a:t>Primera </a:t>
            </a:r>
            <a:r>
              <a:rPr lang="es-ES" sz="1400" b="1" dirty="0" err="1">
                <a:effectLst/>
                <a:latin typeface="Calibri Light" panose="020F0302020204030204" pitchFamily="34" charset="0"/>
                <a:ea typeface="Calibri" panose="020F0502020204030204" pitchFamily="34" charset="0"/>
                <a:cs typeface="Calibri Light" panose="020F0302020204030204" pitchFamily="34" charset="0"/>
              </a:rPr>
              <a:t>edició</a:t>
            </a:r>
            <a:r>
              <a:rPr lang="es-ES" sz="1400" b="1"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Octubre de 2022</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br>
              <a:rPr lang="es-ES" sz="1400" dirty="0">
                <a:effectLst/>
                <a:latin typeface="Calibri Light" panose="020F0302020204030204" pitchFamily="34" charset="0"/>
                <a:ea typeface="Calibri" panose="020F0502020204030204" pitchFamily="34" charset="0"/>
                <a:cs typeface="Calibri Light" panose="020F0302020204030204" pitchFamily="34" charset="0"/>
              </a:rPr>
            </a:br>
            <a:r>
              <a:rPr lang="es-ES" sz="1400" dirty="0">
                <a:latin typeface="Calibri Light" panose="020F0302020204030204" pitchFamily="34" charset="0"/>
                <a:cs typeface="Calibri Light" panose="020F0302020204030204" pitchFamily="34" charset="0"/>
              </a:rPr>
              <a:t>La </a:t>
            </a:r>
            <a:r>
              <a:rPr lang="es-ES" sz="1400" dirty="0" err="1">
                <a:latin typeface="Calibri Light" panose="020F0302020204030204" pitchFamily="34" charset="0"/>
                <a:cs typeface="Calibri Light" panose="020F0302020204030204" pitchFamily="34" charset="0"/>
              </a:rPr>
              <a:t>guia</a:t>
            </a:r>
            <a:r>
              <a:rPr lang="es-ES" sz="1400" dirty="0">
                <a:latin typeface="Calibri Light" panose="020F0302020204030204" pitchFamily="34" charset="0"/>
                <a:cs typeface="Calibri Light" panose="020F0302020204030204" pitchFamily="34" charset="0"/>
              </a:rPr>
              <a:t> del </a:t>
            </a:r>
            <a:r>
              <a:rPr lang="es-ES" sz="1400" dirty="0" err="1">
                <a:latin typeface="Calibri Light" panose="020F0302020204030204" pitchFamily="34" charset="0"/>
                <a:cs typeface="Calibri Light" panose="020F0302020204030204" pitchFamily="34" charset="0"/>
              </a:rPr>
              <a:t>curs</a:t>
            </a:r>
            <a:r>
              <a:rPr lang="es-ES" sz="1400" dirty="0">
                <a:latin typeface="Calibri Light" panose="020F0302020204030204" pitchFamily="34" charset="0"/>
                <a:cs typeface="Calibri Light" panose="020F0302020204030204" pitchFamily="34" charset="0"/>
              </a:rPr>
              <a:t> </a:t>
            </a:r>
            <a:r>
              <a:rPr lang="es-ES" sz="1400" dirty="0" err="1">
                <a:latin typeface="Calibri Light" panose="020F0302020204030204" pitchFamily="34" charset="0"/>
                <a:cs typeface="Calibri Light" panose="020F0302020204030204" pitchFamily="34" charset="0"/>
              </a:rPr>
              <a:t>està</a:t>
            </a:r>
            <a:r>
              <a:rPr lang="es-ES" sz="1400" dirty="0">
                <a:latin typeface="Calibri Light" panose="020F0302020204030204" pitchFamily="34" charset="0"/>
                <a:cs typeface="Calibri Light" panose="020F0302020204030204" pitchFamily="34" charset="0"/>
              </a:rPr>
              <a:t> disponible aquí: https://supportgirona.cat/quality-rights</a:t>
            </a:r>
          </a:p>
          <a:p>
            <a:pPr>
              <a:lnSpc>
                <a:spcPct val="115000"/>
              </a:lnSpc>
            </a:pPr>
            <a:endParaRPr lang="en-GB" sz="1400" b="1" dirty="0">
              <a:latin typeface="Calibri Light" panose="020F0302020204030204" pitchFamily="34" charset="0"/>
              <a:ea typeface="SimSun" panose="02010600030101010101" pitchFamily="2" charset="-122"/>
              <a:cs typeface="Calibri Light" panose="020F0302020204030204" pitchFamily="34" charset="0"/>
            </a:endParaRPr>
          </a:p>
          <a:p>
            <a:pPr>
              <a:lnSpc>
                <a:spcPct val="115000"/>
              </a:lnSpc>
            </a:pPr>
            <a:r>
              <a:rPr lang="en-GB" sz="1400" dirty="0" err="1">
                <a:latin typeface="Calibri Light" panose="020F0302020204030204" pitchFamily="34" charset="0"/>
                <a:ea typeface="SimSun" panose="02010600030101010101" pitchFamily="2" charset="-122"/>
                <a:cs typeface="Calibri Light" panose="020F0302020204030204" pitchFamily="34" charset="0"/>
              </a:rPr>
              <a:t>Foto</a:t>
            </a:r>
            <a:r>
              <a:rPr lang="en-GB" sz="1400" dirty="0">
                <a:latin typeface="Calibri Light" panose="020F0302020204030204" pitchFamily="34" charset="0"/>
                <a:ea typeface="SimSun" panose="02010600030101010101" pitchFamily="2" charset="-122"/>
                <a:cs typeface="Calibri Light" panose="020F0302020204030204" pitchFamily="34" charset="0"/>
              </a:rPr>
              <a:t> de </a:t>
            </a:r>
            <a:r>
              <a:rPr lang="en-GB" sz="1400" dirty="0" err="1">
                <a:latin typeface="Calibri Light" panose="020F0302020204030204" pitchFamily="34" charset="0"/>
                <a:ea typeface="SimSun" panose="02010600030101010101" pitchFamily="2" charset="-122"/>
                <a:cs typeface="Calibri Light" panose="020F0302020204030204" pitchFamily="34" charset="0"/>
              </a:rPr>
              <a:t>portada</a:t>
            </a:r>
            <a:r>
              <a:rPr lang="en-GB" sz="1400" dirty="0">
                <a:latin typeface="Calibri Light" panose="020F0302020204030204" pitchFamily="34" charset="0"/>
                <a:ea typeface="SimSun" panose="02010600030101010101" pitchFamily="2" charset="-122"/>
                <a:cs typeface="Calibri Light" panose="020F0302020204030204" pitchFamily="34" charset="0"/>
              </a:rPr>
              <a:t>. </a:t>
            </a:r>
            <a:r>
              <a:rPr lang="en-GB" sz="1400" dirty="0" err="1">
                <a:latin typeface="Calibri Light" panose="020F0302020204030204" pitchFamily="34" charset="0"/>
                <a:ea typeface="SimSun" panose="02010600030101010101" pitchFamily="2" charset="-122"/>
                <a:cs typeface="Calibri Light" panose="020F0302020204030204" pitchFamily="34" charset="0"/>
              </a:rPr>
              <a:t>QualityRights</a:t>
            </a:r>
            <a:r>
              <a:rPr lang="en-GB" sz="1400" dirty="0">
                <a:latin typeface="Calibri Light" panose="020F0302020204030204" pitchFamily="34" charset="0"/>
                <a:ea typeface="SimSun" panose="02010600030101010101" pitchFamily="2" charset="-122"/>
                <a:cs typeface="Calibri Light" panose="020F0302020204030204" pitchFamily="34" charset="0"/>
              </a:rPr>
              <a:t> Gujarat</a:t>
            </a:r>
            <a:endParaRPr lang="en-US" sz="1400" dirty="0">
              <a:latin typeface="Calibri Light" panose="020F0302020204030204" pitchFamily="34" charset="0"/>
              <a:ea typeface="SimSun" panose="02010600030101010101" pitchFamily="2" charset="-122"/>
              <a:cs typeface="Calibri Light" panose="020F0302020204030204" pitchFamily="34" charset="0"/>
            </a:endParaRPr>
          </a:p>
          <a:p>
            <a:pPr>
              <a:lnSpc>
                <a:spcPct val="115000"/>
              </a:lnSpc>
            </a:pPr>
            <a:r>
              <a:rPr lang="en-GB" sz="1400" dirty="0">
                <a:latin typeface="Calibri" panose="020F0502020204030204" pitchFamily="34" charset="0"/>
                <a:ea typeface="SimSun" panose="02010600030101010101" pitchFamily="2" charset="-122"/>
                <a:cs typeface="Calibri" panose="020F0502020204030204" pitchFamily="34" charset="0"/>
              </a:rPr>
              <a:t> </a:t>
            </a:r>
            <a:endParaRPr lang="en-US" sz="1400" dirty="0">
              <a:latin typeface="Calibri" panose="020F0502020204030204" pitchFamily="34" charset="0"/>
              <a:ea typeface="SimSun" panose="02010600030101010101" pitchFamily="2" charset="-122"/>
              <a:cs typeface="Arial" panose="020B0604020202020204" pitchFamily="34" charset="0"/>
            </a:endParaRPr>
          </a:p>
          <a:p>
            <a:pPr lvl="0" defTabSz="228600" fontAlgn="base"/>
            <a:endPar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2" name="Imagen 1">
            <a:extLst>
              <a:ext uri="{FF2B5EF4-FFF2-40B4-BE49-F238E27FC236}">
                <a16:creationId xmlns:a16="http://schemas.microsoft.com/office/drawing/2014/main" id="{DE9E3684-A136-E584-8A03-4779478A1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24" y="773837"/>
            <a:ext cx="1029335" cy="363855"/>
          </a:xfrm>
          <a:prstGeom prst="rect">
            <a:avLst/>
          </a:prstGeom>
        </p:spPr>
      </p:pic>
    </p:spTree>
    <p:extLst>
      <p:ext uri="{BB962C8B-B14F-4D97-AF65-F5344CB8AC3E}">
        <p14:creationId xmlns:p14="http://schemas.microsoft.com/office/powerpoint/2010/main" val="212496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706109-42EA-4641-8359-D415D7364946}"/>
              </a:ext>
            </a:extLst>
          </p:cNvPr>
          <p:cNvSpPr>
            <a:spLocks noGrp="1"/>
          </p:cNvSpPr>
          <p:nvPr>
            <p:ph sz="quarter" idx="14"/>
          </p:nvPr>
        </p:nvSpPr>
        <p:spPr>
          <a:xfrm>
            <a:off x="507195" y="1545772"/>
            <a:ext cx="11174412" cy="4136572"/>
          </a:xfrm>
        </p:spPr>
        <p:txBody>
          <a:bodyPr>
            <a:normAutofit/>
          </a:bodyPr>
          <a:lstStyle/>
          <a:p>
            <a:pPr lvl="0" algn="just" fontAlgn="base"/>
            <a:r>
              <a:rPr lang="ca-ES" dirty="0"/>
              <a:t>El fet que una persona tingui unes idees úniques, inusuals o diferents sobre la vida i la realitat, o que, per exemple, senti veus, no significa que se li hagi d’impedir prendre decisions. </a:t>
            </a:r>
          </a:p>
          <a:p>
            <a:pPr lvl="0" algn="just" fontAlgn="base"/>
            <a:r>
              <a:rPr lang="ca-ES" dirty="0"/>
              <a:t>Fins i tot en aquestes circumstàncies, moltes persones saben què passa a la seva vida quotidiana. </a:t>
            </a:r>
            <a:r>
              <a:rPr lang="es-ES" dirty="0"/>
              <a:t> </a:t>
            </a:r>
            <a:endParaRPr lang="x-none" dirty="0"/>
          </a:p>
          <a:p>
            <a:pPr lvl="0" algn="just"/>
            <a:r>
              <a:rPr lang="ca-ES" dirty="0"/>
              <a:t>Hi ha persones de la població en general que tenen unes idees que d’altres poden considerar inusuals, però això no vol dir que no tinguin capacitat per prendre decisions</a:t>
            </a:r>
            <a:r>
              <a:rPr lang="en-US" dirty="0"/>
              <a:t>. </a:t>
            </a:r>
            <a:endParaRPr lang="x-none" dirty="0"/>
          </a:p>
          <a:p>
            <a:pPr lvl="0" algn="just"/>
            <a:r>
              <a:rPr lang="es-ES" dirty="0" err="1"/>
              <a:t>És</a:t>
            </a:r>
            <a:r>
              <a:rPr lang="es-ES" dirty="0"/>
              <a:t> </a:t>
            </a:r>
            <a:r>
              <a:rPr lang="ca-ES" dirty="0"/>
              <a:t>lògic que la família i els amics es preocupin per les persones que estimen i per com els va la vida. Tanmateix, han de respectar la seva independència i el fet que són responsables de les seves pròpies decisions i accions</a:t>
            </a:r>
            <a:r>
              <a:rPr lang="en-US" dirty="0"/>
              <a:t>.</a:t>
            </a:r>
            <a:endParaRPr lang="x-none" dirty="0"/>
          </a:p>
          <a:p>
            <a:pPr algn="just"/>
            <a:endParaRPr lang="x-none" dirty="0"/>
          </a:p>
        </p:txBody>
      </p:sp>
      <p:sp>
        <p:nvSpPr>
          <p:cNvPr id="6" name="Title 1">
            <a:extLst>
              <a:ext uri="{FF2B5EF4-FFF2-40B4-BE49-F238E27FC236}">
                <a16:creationId xmlns:a16="http://schemas.microsoft.com/office/drawing/2014/main" id="{0ABAC4E7-181D-4670-8944-204B99A4988A}"/>
              </a:ext>
            </a:extLst>
          </p:cNvPr>
          <p:cNvSpPr>
            <a:spLocks noGrp="1"/>
          </p:cNvSpPr>
          <p:nvPr>
            <p:ph type="title"/>
          </p:nvPr>
        </p:nvSpPr>
        <p:spPr>
          <a:xfrm>
            <a:off x="335056" y="310468"/>
            <a:ext cx="11530372" cy="429759"/>
          </a:xfrm>
        </p:spPr>
        <p:txBody>
          <a:bodyPr/>
          <a:lstStyle/>
          <a:p>
            <a:r>
              <a:rPr lang="ca-ES" sz="2500" dirty="0"/>
              <a:t>Presentació: Rebatre les falses idees i els estereotips negatius en salut mental </a:t>
            </a:r>
            <a:r>
              <a:rPr lang="en-GB" sz="2500" dirty="0"/>
              <a:t>- 4</a:t>
            </a:r>
            <a:endParaRPr lang="x-none" sz="2500" dirty="0"/>
          </a:p>
        </p:txBody>
      </p:sp>
      <p:sp>
        <p:nvSpPr>
          <p:cNvPr id="8" name="Text Placeholder 5">
            <a:extLst>
              <a:ext uri="{FF2B5EF4-FFF2-40B4-BE49-F238E27FC236}">
                <a16:creationId xmlns:a16="http://schemas.microsoft.com/office/drawing/2014/main" id="{7C43D035-5E23-064F-B0C1-D731F0330D1A}"/>
              </a:ext>
            </a:extLst>
          </p:cNvPr>
          <p:cNvSpPr txBox="1">
            <a:spLocks/>
          </p:cNvSpPr>
          <p:nvPr/>
        </p:nvSpPr>
        <p:spPr>
          <a:xfrm>
            <a:off x="195943" y="572908"/>
            <a:ext cx="11582400" cy="733378"/>
          </a:xfrm>
          <a:prstGeom prst="rect">
            <a:avLst/>
          </a:prstGeom>
        </p:spPr>
        <p:txBody>
          <a:bodyPr lIns="0" tIns="0" rIns="0" bIns="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defTabSz="0">
              <a:lnSpc>
                <a:spcPct val="100000"/>
              </a:lnSpc>
            </a:pPr>
            <a:r>
              <a:rPr lang="es-ES" sz="2000" dirty="0"/>
              <a:t>Falsa idea 2: </a:t>
            </a:r>
            <a:r>
              <a:rPr lang="ca-ES" sz="2000" dirty="0"/>
              <a:t>De vegades, les persones amb discapacitat psicosocial, intel·lectual o cognitiva tenen idees equivocades sobre la realitat</a:t>
            </a:r>
            <a:endParaRPr lang="es-ES" sz="2000" dirty="0"/>
          </a:p>
        </p:txBody>
      </p:sp>
    </p:spTree>
    <p:extLst>
      <p:ext uri="{BB962C8B-B14F-4D97-AF65-F5344CB8AC3E}">
        <p14:creationId xmlns:p14="http://schemas.microsoft.com/office/powerpoint/2010/main" val="3214853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A1FAC-DDA2-4473-A1CF-FFEB8CF1856B}"/>
              </a:ext>
            </a:extLst>
          </p:cNvPr>
          <p:cNvSpPr>
            <a:spLocks noGrp="1"/>
          </p:cNvSpPr>
          <p:nvPr>
            <p:ph sz="quarter" idx="14"/>
          </p:nvPr>
        </p:nvSpPr>
        <p:spPr>
          <a:xfrm>
            <a:off x="507195" y="1698170"/>
            <a:ext cx="11174412" cy="4313017"/>
          </a:xfrm>
        </p:spPr>
        <p:txBody>
          <a:bodyPr>
            <a:normAutofit/>
          </a:bodyPr>
          <a:lstStyle/>
          <a:p>
            <a:pPr lvl="0" algn="just"/>
            <a:endParaRPr lang="en-GB" sz="2000" dirty="0"/>
          </a:p>
          <a:p>
            <a:pPr lvl="0" algn="just"/>
            <a:endParaRPr lang="en-GB" sz="2000" dirty="0"/>
          </a:p>
          <a:p>
            <a:pPr lvl="0" algn="just"/>
            <a:endParaRPr lang="en-GB" sz="2000" dirty="0"/>
          </a:p>
          <a:p>
            <a:pPr lvl="0" algn="just"/>
            <a:endParaRPr lang="en-GB" sz="2000" dirty="0"/>
          </a:p>
          <a:p>
            <a:pPr lvl="0" algn="just"/>
            <a:endParaRPr lang="en-GB" sz="2000" dirty="0"/>
          </a:p>
          <a:p>
            <a:pPr lvl="0" algn="just"/>
            <a:endParaRPr lang="en-GB" sz="2000" dirty="0"/>
          </a:p>
          <a:p>
            <a:pPr lvl="0" algn="just"/>
            <a:r>
              <a:rPr lang="es-ES" sz="2000" dirty="0"/>
              <a:t>El </a:t>
            </a:r>
            <a:r>
              <a:rPr lang="ca-ES" sz="2000" dirty="0"/>
              <a:t>fet que en </a:t>
            </a:r>
            <a:r>
              <a:rPr lang="ca-ES" sz="2000" dirty="0" err="1"/>
              <a:t>Feng</a:t>
            </a:r>
            <a:r>
              <a:rPr lang="ca-ES" sz="2000" dirty="0"/>
              <a:t> senti veus no ha afectat la seva capacitat per prendre decisions. </a:t>
            </a:r>
          </a:p>
          <a:p>
            <a:pPr lvl="0" algn="just"/>
            <a:r>
              <a:rPr lang="ca-ES" sz="2000" dirty="0"/>
              <a:t>Tan bon punt es produeix una situació que l’estressa i ell és conscient que necessita ajuda per prendre decisions, en parla obertament amb persones en les quals confia i que li donen suport. </a:t>
            </a:r>
            <a:endParaRPr lang="es-ES" sz="2000" dirty="0"/>
          </a:p>
          <a:p>
            <a:pPr lvl="0" algn="just"/>
            <a:endParaRPr lang="x-none" sz="2000" dirty="0"/>
          </a:p>
          <a:p>
            <a:pPr algn="just"/>
            <a:endParaRPr lang="x-none" sz="2000" dirty="0"/>
          </a:p>
        </p:txBody>
      </p:sp>
      <p:graphicFrame>
        <p:nvGraphicFramePr>
          <p:cNvPr id="4" name="Table 3">
            <a:extLst>
              <a:ext uri="{FF2B5EF4-FFF2-40B4-BE49-F238E27FC236}">
                <a16:creationId xmlns:a16="http://schemas.microsoft.com/office/drawing/2014/main" id="{8492BE95-6081-004D-BB35-2E026B24421F}"/>
              </a:ext>
            </a:extLst>
          </p:cNvPr>
          <p:cNvGraphicFramePr>
            <a:graphicFrameLocks noGrp="1"/>
          </p:cNvGraphicFramePr>
          <p:nvPr>
            <p:extLst>
              <p:ext uri="{D42A27DB-BD31-4B8C-83A1-F6EECF244321}">
                <p14:modId xmlns:p14="http://schemas.microsoft.com/office/powerpoint/2010/main" val="671581785"/>
              </p:ext>
            </p:extLst>
          </p:nvPr>
        </p:nvGraphicFramePr>
        <p:xfrm>
          <a:off x="609599" y="1511188"/>
          <a:ext cx="10848975" cy="2743200"/>
        </p:xfrm>
        <a:graphic>
          <a:graphicData uri="http://schemas.openxmlformats.org/drawingml/2006/table">
            <a:tbl>
              <a:tblPr firstRow="1" firstCol="1" bandRow="1"/>
              <a:tblGrid>
                <a:gridCol w="10848975">
                  <a:extLst>
                    <a:ext uri="{9D8B030D-6E8A-4147-A177-3AD203B41FA5}">
                      <a16:colId xmlns:a16="http://schemas.microsoft.com/office/drawing/2014/main" val="1196034685"/>
                    </a:ext>
                  </a:extLst>
                </a:gridCol>
              </a:tblGrid>
              <a:tr h="2186708">
                <a:tc>
                  <a:txBody>
                    <a:bodyPr/>
                    <a:lstStyle/>
                    <a:p>
                      <a:pPr algn="just"/>
                      <a:r>
                        <a:rPr lang="ca-ES" sz="1800" b="1" i="0" kern="1200" dirty="0">
                          <a:solidFill>
                            <a:schemeClr val="tx1"/>
                          </a:solidFill>
                          <a:effectLst/>
                          <a:latin typeface="+mn-lt"/>
                          <a:ea typeface="+mn-ea"/>
                          <a:cs typeface="+mn-cs"/>
                        </a:rPr>
                        <a:t>El cas d’en </a:t>
                      </a:r>
                      <a:r>
                        <a:rPr lang="ca-ES" sz="1800" b="1" i="0" kern="1200" dirty="0" err="1">
                          <a:solidFill>
                            <a:schemeClr val="tx1"/>
                          </a:solidFill>
                          <a:effectLst/>
                          <a:latin typeface="+mn-lt"/>
                          <a:ea typeface="+mn-ea"/>
                          <a:cs typeface="+mn-cs"/>
                        </a:rPr>
                        <a:t>Feng</a:t>
                      </a:r>
                      <a:r>
                        <a:rPr lang="ca-ES" sz="1800" b="1" i="0" kern="1200" dirty="0">
                          <a:solidFill>
                            <a:schemeClr val="tx1"/>
                          </a:solidFill>
                          <a:effectLst/>
                          <a:latin typeface="+mn-lt"/>
                          <a:ea typeface="+mn-ea"/>
                          <a:cs typeface="+mn-cs"/>
                        </a:rPr>
                        <a:t> </a:t>
                      </a:r>
                      <a:endParaRPr lang="es-ES" sz="1800" b="1" i="1" kern="1200" dirty="0">
                        <a:solidFill>
                          <a:schemeClr val="tx1"/>
                        </a:solidFill>
                        <a:effectLst/>
                        <a:latin typeface="+mn-lt"/>
                        <a:ea typeface="+mn-ea"/>
                        <a:cs typeface="+mn-cs"/>
                      </a:endParaRPr>
                    </a:p>
                    <a:p>
                      <a:pPr algn="just"/>
                      <a:r>
                        <a:rPr lang="ca-ES" sz="1800" kern="1200" dirty="0">
                          <a:solidFill>
                            <a:schemeClr val="tx1"/>
                          </a:solidFill>
                          <a:effectLst/>
                          <a:latin typeface="+mn-lt"/>
                          <a:ea typeface="+mn-ea"/>
                          <a:cs typeface="+mn-cs"/>
                        </a:rPr>
                        <a:t>En </a:t>
                      </a:r>
                      <a:r>
                        <a:rPr lang="ca-ES" sz="1800" kern="1200" dirty="0" err="1">
                          <a:solidFill>
                            <a:schemeClr val="tx1"/>
                          </a:solidFill>
                          <a:effectLst/>
                          <a:latin typeface="+mn-lt"/>
                          <a:ea typeface="+mn-ea"/>
                          <a:cs typeface="+mn-cs"/>
                        </a:rPr>
                        <a:t>Feng</a:t>
                      </a:r>
                      <a:r>
                        <a:rPr lang="ca-ES" sz="1800" kern="1200" dirty="0">
                          <a:solidFill>
                            <a:schemeClr val="tx1"/>
                          </a:solidFill>
                          <a:effectLst/>
                          <a:latin typeface="+mn-lt"/>
                          <a:ea typeface="+mn-ea"/>
                          <a:cs typeface="+mn-cs"/>
                        </a:rPr>
                        <a:t> és un home que ha sentit veus des que era un adolescent. La majoria de les vegades, aquestes veus descriuen què està fent. Tanmateix, quan està molt estressat, és possible que adoptin un to amenaçador i que l’ordenin que es comporti d’una manera determinada; per exemple, que digui que hi ha persones que el volen agredir i que ell les hauria d’agredir primer per protegir-se. La seva família va pensar que això no li permetria dur una vida normal i que necessitaria un tutor. Tanmateix, després d’anys de sentir aquestes veus, ha aconseguit conviure-hi. És conscient que de vegades li comuniquen coses molt importants sobre les seves emocions, com ara que està estressat, preocupat o cansat, i quan li suggereixen que actuï, abans de prendre cap decisió o de fer res que l’angoixi o que consideri que podria ser perjudicial, en parla amb persones clau de la seva vida. Actualment duu una vida plena. Aquest any ha acabat la carrera universitària. </a:t>
                      </a:r>
                      <a:endParaRPr lang="es-ES" sz="1800" kern="1200" dirty="0">
                        <a:solidFill>
                          <a:schemeClr val="tx1"/>
                        </a:solidFill>
                        <a:effectLst/>
                        <a:latin typeface="+mn-lt"/>
                        <a:ea typeface="+mn-ea"/>
                        <a:cs typeface="+mn-cs"/>
                      </a:endParaRP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
        <p:nvSpPr>
          <p:cNvPr id="6" name="Title 1">
            <a:extLst>
              <a:ext uri="{FF2B5EF4-FFF2-40B4-BE49-F238E27FC236}">
                <a16:creationId xmlns:a16="http://schemas.microsoft.com/office/drawing/2014/main" id="{0ABAC4E7-181D-4670-8944-204B99A4988A}"/>
              </a:ext>
            </a:extLst>
          </p:cNvPr>
          <p:cNvSpPr>
            <a:spLocks noGrp="1"/>
          </p:cNvSpPr>
          <p:nvPr>
            <p:ph type="title"/>
          </p:nvPr>
        </p:nvSpPr>
        <p:spPr>
          <a:xfrm>
            <a:off x="335057" y="245153"/>
            <a:ext cx="11530372" cy="429759"/>
          </a:xfrm>
        </p:spPr>
        <p:txBody>
          <a:bodyPr/>
          <a:lstStyle/>
          <a:p>
            <a:r>
              <a:rPr lang="ca-ES" sz="2500" dirty="0"/>
              <a:t>Presentació: Rebatre les falses idees i els estereotips negatius en salut mental </a:t>
            </a:r>
            <a:r>
              <a:rPr lang="en-GB" sz="2500" dirty="0"/>
              <a:t>- 5 </a:t>
            </a:r>
            <a:endParaRPr lang="x-none" sz="2500" dirty="0"/>
          </a:p>
        </p:txBody>
      </p:sp>
      <p:sp>
        <p:nvSpPr>
          <p:cNvPr id="7" name="Text Placeholder 5">
            <a:extLst>
              <a:ext uri="{FF2B5EF4-FFF2-40B4-BE49-F238E27FC236}">
                <a16:creationId xmlns:a16="http://schemas.microsoft.com/office/drawing/2014/main" id="{7C43D035-5E23-064F-B0C1-D731F0330D1A}"/>
              </a:ext>
            </a:extLst>
          </p:cNvPr>
          <p:cNvSpPr txBox="1">
            <a:spLocks/>
          </p:cNvSpPr>
          <p:nvPr/>
        </p:nvSpPr>
        <p:spPr>
          <a:xfrm>
            <a:off x="195943" y="572908"/>
            <a:ext cx="11582400" cy="733378"/>
          </a:xfrm>
          <a:prstGeom prst="rect">
            <a:avLst/>
          </a:prstGeom>
        </p:spPr>
        <p:txBody>
          <a:bodyPr lIns="0" tIns="0" rIns="0" bIns="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defTabSz="0">
              <a:lnSpc>
                <a:spcPct val="100000"/>
              </a:lnSpc>
            </a:pPr>
            <a:r>
              <a:rPr lang="es-ES" sz="2000" dirty="0"/>
              <a:t>Falsa idea 2: </a:t>
            </a:r>
            <a:r>
              <a:rPr lang="ca-ES" sz="2000" dirty="0"/>
              <a:t>De vegades, les persones amb discapacitat psicosocial, intel·lectual o cognitiva tenen idees equivocades sobre la realitat</a:t>
            </a:r>
            <a:endParaRPr lang="es-ES" sz="2000" dirty="0"/>
          </a:p>
        </p:txBody>
      </p:sp>
    </p:spTree>
    <p:extLst>
      <p:ext uri="{BB962C8B-B14F-4D97-AF65-F5344CB8AC3E}">
        <p14:creationId xmlns:p14="http://schemas.microsoft.com/office/powerpoint/2010/main" val="183746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057DBC-7E3B-43A8-BE31-52426D44E28D}"/>
              </a:ext>
            </a:extLst>
          </p:cNvPr>
          <p:cNvSpPr>
            <a:spLocks noGrp="1"/>
          </p:cNvSpPr>
          <p:nvPr>
            <p:ph sz="quarter" idx="14"/>
          </p:nvPr>
        </p:nvSpPr>
        <p:spPr/>
        <p:txBody>
          <a:bodyPr/>
          <a:lstStyle/>
          <a:p>
            <a:endParaRPr lang="en-GB" dirty="0"/>
          </a:p>
          <a:p>
            <a:pPr marL="0" indent="0">
              <a:buNone/>
            </a:pPr>
            <a:r>
              <a:rPr lang="es-ES" b="1" dirty="0"/>
              <a:t>Vídeo </a:t>
            </a:r>
            <a:r>
              <a:rPr lang="es-ES" b="1" i="1" dirty="0" err="1"/>
              <a:t>The</a:t>
            </a:r>
            <a:r>
              <a:rPr lang="es-ES" b="1" i="1" dirty="0"/>
              <a:t> </a:t>
            </a:r>
            <a:r>
              <a:rPr lang="es-ES" b="1" i="1" dirty="0" err="1"/>
              <a:t>voices</a:t>
            </a:r>
            <a:r>
              <a:rPr lang="es-ES" b="1" i="1" dirty="0"/>
              <a:t> in </a:t>
            </a:r>
            <a:r>
              <a:rPr lang="es-ES" b="1" i="1" dirty="0" err="1"/>
              <a:t>my</a:t>
            </a:r>
            <a:r>
              <a:rPr lang="es-ES" b="1" i="1" dirty="0"/>
              <a:t> head</a:t>
            </a:r>
            <a:r>
              <a:rPr lang="es-ES" b="1" dirty="0"/>
              <a:t> («Las voces en mi cabeza»)</a:t>
            </a:r>
            <a:r>
              <a:rPr lang="es-ES" dirty="0"/>
              <a:t>:</a:t>
            </a:r>
          </a:p>
          <a:p>
            <a:pPr marL="0" indent="0">
              <a:buNone/>
            </a:pPr>
            <a:r>
              <a:rPr lang="es-ES" dirty="0"/>
              <a:t> </a:t>
            </a:r>
            <a:r>
              <a:rPr lang="es-ES" i="1" dirty="0" err="1"/>
              <a:t>Eleanor</a:t>
            </a:r>
            <a:r>
              <a:rPr lang="es-ES" i="1" dirty="0"/>
              <a:t> </a:t>
            </a:r>
            <a:r>
              <a:rPr lang="es-ES" i="1" dirty="0" err="1"/>
              <a:t>Longden</a:t>
            </a:r>
            <a:r>
              <a:rPr lang="es-ES" i="1" dirty="0"/>
              <a:t>, TED </a:t>
            </a:r>
            <a:r>
              <a:rPr lang="es-ES" i="1" dirty="0" err="1"/>
              <a:t>Talks</a:t>
            </a:r>
            <a:r>
              <a:rPr lang="es-ES" dirty="0"/>
              <a:t>. </a:t>
            </a:r>
            <a:r>
              <a:rPr lang="ca-ES" dirty="0" err="1"/>
              <a:t>L’Eleanor</a:t>
            </a:r>
            <a:r>
              <a:rPr lang="ca-ES" dirty="0"/>
              <a:t>, que sent veus, parla de la seva experiència i d’allò que ha aconseguit a la vida. </a:t>
            </a:r>
            <a:endParaRPr lang="es-ES" dirty="0"/>
          </a:p>
          <a:p>
            <a:pPr marL="0" indent="0">
              <a:buNone/>
            </a:pPr>
            <a:r>
              <a:rPr lang="es-ES" dirty="0"/>
              <a:t> </a:t>
            </a:r>
            <a:r>
              <a:rPr lang="en-GB" dirty="0">
                <a:hlinkClick r:id="rId3"/>
              </a:rPr>
              <a:t>https://www.youtube.com/watch?v=syjEN3peCJw</a:t>
            </a:r>
            <a:r>
              <a:rPr lang="en-GB" dirty="0"/>
              <a:t> .  </a:t>
            </a:r>
          </a:p>
        </p:txBody>
      </p:sp>
      <p:sp>
        <p:nvSpPr>
          <p:cNvPr id="5" name="Title 1">
            <a:extLst>
              <a:ext uri="{FF2B5EF4-FFF2-40B4-BE49-F238E27FC236}">
                <a16:creationId xmlns:a16="http://schemas.microsoft.com/office/drawing/2014/main" id="{0ABAC4E7-181D-4670-8944-204B99A4988A}"/>
              </a:ext>
            </a:extLst>
          </p:cNvPr>
          <p:cNvSpPr>
            <a:spLocks noGrp="1"/>
          </p:cNvSpPr>
          <p:nvPr>
            <p:ph type="title"/>
          </p:nvPr>
        </p:nvSpPr>
        <p:spPr>
          <a:xfrm>
            <a:off x="335056" y="266926"/>
            <a:ext cx="11530372" cy="429759"/>
          </a:xfrm>
        </p:spPr>
        <p:txBody>
          <a:bodyPr/>
          <a:lstStyle/>
          <a:p>
            <a:r>
              <a:rPr lang="ca-ES" sz="2500" dirty="0"/>
              <a:t>Presentació: Rebatre les falses idees i els estereotips negatius en salut mental </a:t>
            </a:r>
            <a:r>
              <a:rPr lang="en-GB" sz="2500" dirty="0"/>
              <a:t>- 6 </a:t>
            </a:r>
            <a:endParaRPr lang="x-none" sz="2500" dirty="0"/>
          </a:p>
        </p:txBody>
      </p:sp>
    </p:spTree>
    <p:extLst>
      <p:ext uri="{BB962C8B-B14F-4D97-AF65-F5344CB8AC3E}">
        <p14:creationId xmlns:p14="http://schemas.microsoft.com/office/powerpoint/2010/main" val="3355679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B89C5D-A7C1-417D-A33B-FC7A82EE6F09}"/>
              </a:ext>
            </a:extLst>
          </p:cNvPr>
          <p:cNvSpPr>
            <a:spLocks noGrp="1"/>
          </p:cNvSpPr>
          <p:nvPr>
            <p:ph sz="quarter" idx="14"/>
          </p:nvPr>
        </p:nvSpPr>
        <p:spPr>
          <a:xfrm>
            <a:off x="507195" y="1676400"/>
            <a:ext cx="11174412" cy="4334787"/>
          </a:xfrm>
        </p:spPr>
        <p:txBody>
          <a:bodyPr/>
          <a:lstStyle/>
          <a:p>
            <a:pPr algn="just"/>
            <a:r>
              <a:rPr lang="ca-ES" dirty="0"/>
              <a:t>Quan una persona rebutja un tipus de tractament específic o prefereix unes opcions d’atenció o de suport diferents, normalment té bones raons per prendre aquesta decisió</a:t>
            </a:r>
            <a:r>
              <a:rPr lang="es-ES" dirty="0"/>
              <a:t>.</a:t>
            </a:r>
            <a:r>
              <a:rPr lang="en-US" dirty="0"/>
              <a:t> </a:t>
            </a:r>
          </a:p>
          <a:p>
            <a:pPr algn="just"/>
            <a:r>
              <a:rPr lang="ca-ES" dirty="0"/>
              <a:t>Les persones amb discapacitat psicosocial, intel·lectual o cognitiva són expertes en el seu cos, en la seva ment i en la seva vida</a:t>
            </a:r>
            <a:r>
              <a:rPr lang="en-US" dirty="0"/>
              <a:t>.</a:t>
            </a:r>
            <a:endParaRPr lang="x-none" dirty="0"/>
          </a:p>
          <a:p>
            <a:pPr algn="just"/>
            <a:r>
              <a:rPr lang="ca-ES" dirty="0"/>
              <a:t>Allò que és acceptable, preferible i efectiu varia d’una persona a una altra, i les decisions de les persones amb discapacitat psicosocial, intel·lectual o cognitiva són tan vàlides com les decisions de les altres</a:t>
            </a:r>
            <a:r>
              <a:rPr lang="en-US" dirty="0"/>
              <a:t>. </a:t>
            </a:r>
            <a:endParaRPr lang="x-none" dirty="0"/>
          </a:p>
          <a:p>
            <a:pPr algn="just"/>
            <a:endParaRPr lang="x-none" dirty="0"/>
          </a:p>
        </p:txBody>
      </p:sp>
      <p:sp>
        <p:nvSpPr>
          <p:cNvPr id="6" name="Title 1">
            <a:extLst>
              <a:ext uri="{FF2B5EF4-FFF2-40B4-BE49-F238E27FC236}">
                <a16:creationId xmlns:a16="http://schemas.microsoft.com/office/drawing/2014/main" id="{0ABAC4E7-181D-4670-8944-204B99A4988A}"/>
              </a:ext>
            </a:extLst>
          </p:cNvPr>
          <p:cNvSpPr>
            <a:spLocks noGrp="1"/>
          </p:cNvSpPr>
          <p:nvPr>
            <p:ph type="title"/>
          </p:nvPr>
        </p:nvSpPr>
        <p:spPr>
          <a:xfrm>
            <a:off x="335056" y="266926"/>
            <a:ext cx="11530372" cy="429759"/>
          </a:xfrm>
        </p:spPr>
        <p:txBody>
          <a:bodyPr/>
          <a:lstStyle/>
          <a:p>
            <a:r>
              <a:rPr lang="ca-ES" sz="2500" dirty="0"/>
              <a:t>Presentació: Rebatre les falses idees i els estereotips negatius en salut mental </a:t>
            </a:r>
            <a:r>
              <a:rPr lang="en-GB" sz="2500" dirty="0"/>
              <a:t>- 7 </a:t>
            </a:r>
            <a:endParaRPr lang="x-none" sz="2500" dirty="0"/>
          </a:p>
        </p:txBody>
      </p:sp>
      <p:sp>
        <p:nvSpPr>
          <p:cNvPr id="8" name="Text Placeholder 5">
            <a:extLst>
              <a:ext uri="{FF2B5EF4-FFF2-40B4-BE49-F238E27FC236}">
                <a16:creationId xmlns:a16="http://schemas.microsoft.com/office/drawing/2014/main" id="{7C43D035-5E23-064F-B0C1-D731F0330D1A}"/>
              </a:ext>
            </a:extLst>
          </p:cNvPr>
          <p:cNvSpPr txBox="1">
            <a:spLocks/>
          </p:cNvSpPr>
          <p:nvPr/>
        </p:nvSpPr>
        <p:spPr>
          <a:xfrm>
            <a:off x="195943" y="572908"/>
            <a:ext cx="11582400" cy="733378"/>
          </a:xfrm>
          <a:prstGeom prst="rect">
            <a:avLst/>
          </a:prstGeom>
        </p:spPr>
        <p:txBody>
          <a:bodyPr lIns="0" tIns="0" rIns="0" bIns="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defTabSz="0">
              <a:lnSpc>
                <a:spcPct val="100000"/>
              </a:lnSpc>
            </a:pPr>
            <a:r>
              <a:rPr lang="es-ES" sz="2000" dirty="0"/>
              <a:t>Falsa idea 3: </a:t>
            </a:r>
            <a:r>
              <a:rPr lang="ca-ES" sz="2000" dirty="0"/>
              <a:t>Les persones amb discapacitat psicosocial, intel·lectual o cognitiva no haurien de decidir sobre el seu tractament</a:t>
            </a:r>
            <a:endParaRPr lang="es-ES" sz="2000" dirty="0"/>
          </a:p>
        </p:txBody>
      </p:sp>
    </p:spTree>
    <p:extLst>
      <p:ext uri="{BB962C8B-B14F-4D97-AF65-F5344CB8AC3E}">
        <p14:creationId xmlns:p14="http://schemas.microsoft.com/office/powerpoint/2010/main" val="1327616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075FFA-23E7-4257-9393-D7CCD5E51DF6}"/>
              </a:ext>
            </a:extLst>
          </p:cNvPr>
          <p:cNvSpPr>
            <a:spLocks noGrp="1"/>
          </p:cNvSpPr>
          <p:nvPr>
            <p:ph sz="quarter" idx="14"/>
          </p:nvPr>
        </p:nvSpPr>
        <p:spPr>
          <a:xfrm>
            <a:off x="876300" y="4914899"/>
            <a:ext cx="10725150" cy="1442358"/>
          </a:xfrm>
        </p:spPr>
        <p:txBody>
          <a:bodyPr>
            <a:noAutofit/>
          </a:bodyPr>
          <a:lstStyle/>
          <a:p>
            <a:pPr>
              <a:spcAft>
                <a:spcPts val="500"/>
              </a:spcAft>
            </a:pPr>
            <a:r>
              <a:rPr lang="es-ES" sz="1700" dirty="0"/>
              <a:t>El </a:t>
            </a:r>
            <a:r>
              <a:rPr lang="ca-ES" sz="1700" dirty="0"/>
              <a:t>metge respecta el dret de l’Amara de decidir sobre el seu tractament</a:t>
            </a:r>
            <a:r>
              <a:rPr lang="en-GB" sz="1700" dirty="0"/>
              <a:t>.</a:t>
            </a:r>
          </a:p>
          <a:p>
            <a:pPr algn="just">
              <a:spcAft>
                <a:spcPts val="500"/>
              </a:spcAft>
            </a:pPr>
            <a:r>
              <a:rPr lang="es-ES" sz="1700" dirty="0"/>
              <a:t>La </a:t>
            </a:r>
            <a:r>
              <a:rPr lang="ca-ES" sz="1700" dirty="0"/>
              <a:t>decisió podrà ser encertada o no, però el que és important és que s’han respectat la seva voluntat i les seves preferències, fet que </a:t>
            </a:r>
            <a:r>
              <a:rPr lang="ca-ES" sz="1700" dirty="0" err="1"/>
              <a:t>l’empodera</a:t>
            </a:r>
            <a:r>
              <a:rPr lang="ca-ES" sz="1700" dirty="0"/>
              <a:t> per prendre les regnes de la seva vida</a:t>
            </a:r>
            <a:r>
              <a:rPr lang="en-GB" sz="1700" dirty="0"/>
              <a:t>. </a:t>
            </a:r>
          </a:p>
          <a:p>
            <a:pPr>
              <a:spcAft>
                <a:spcPts val="500"/>
              </a:spcAft>
            </a:pPr>
            <a:r>
              <a:rPr lang="es-ES" sz="1700" dirty="0"/>
              <a:t>El </a:t>
            </a:r>
            <a:r>
              <a:rPr lang="ca-ES" sz="1700" dirty="0"/>
              <a:t>metge, malgrat que no està d’acord amb la decisió de l’Amara, li continua donant suport. </a:t>
            </a:r>
            <a:endParaRPr lang="x-none" sz="1700" dirty="0"/>
          </a:p>
          <a:p>
            <a:endParaRPr lang="x-none" sz="1700" dirty="0"/>
          </a:p>
        </p:txBody>
      </p:sp>
      <p:graphicFrame>
        <p:nvGraphicFramePr>
          <p:cNvPr id="4" name="Table 3">
            <a:extLst>
              <a:ext uri="{FF2B5EF4-FFF2-40B4-BE49-F238E27FC236}">
                <a16:creationId xmlns:a16="http://schemas.microsoft.com/office/drawing/2014/main" id="{4BE38FC2-BC85-C841-9CF2-8E1C5166CA7A}"/>
              </a:ext>
            </a:extLst>
          </p:cNvPr>
          <p:cNvGraphicFramePr>
            <a:graphicFrameLocks noGrp="1"/>
          </p:cNvGraphicFramePr>
          <p:nvPr>
            <p:extLst>
              <p:ext uri="{D42A27DB-BD31-4B8C-83A1-F6EECF244321}">
                <p14:modId xmlns:p14="http://schemas.microsoft.com/office/powerpoint/2010/main" val="2594610502"/>
              </p:ext>
            </p:extLst>
          </p:nvPr>
        </p:nvGraphicFramePr>
        <p:xfrm>
          <a:off x="609599" y="1507105"/>
          <a:ext cx="10951029" cy="3391467"/>
        </p:xfrm>
        <a:graphic>
          <a:graphicData uri="http://schemas.openxmlformats.org/drawingml/2006/table">
            <a:tbl>
              <a:tblPr firstRow="1" firstCol="1" bandRow="1"/>
              <a:tblGrid>
                <a:gridCol w="10951029">
                  <a:extLst>
                    <a:ext uri="{9D8B030D-6E8A-4147-A177-3AD203B41FA5}">
                      <a16:colId xmlns:a16="http://schemas.microsoft.com/office/drawing/2014/main" val="1196034685"/>
                    </a:ext>
                  </a:extLst>
                </a:gridCol>
              </a:tblGrid>
              <a:tr h="3391467">
                <a:tc>
                  <a:txBody>
                    <a:bodyPr/>
                    <a:lstStyle/>
                    <a:p>
                      <a:r>
                        <a:rPr lang="ca-ES" sz="1650" b="1" i="0" kern="1200" dirty="0">
                          <a:solidFill>
                            <a:schemeClr val="tx1"/>
                          </a:solidFill>
                          <a:effectLst/>
                          <a:latin typeface="+mn-lt"/>
                          <a:ea typeface="+mn-ea"/>
                          <a:cs typeface="+mn-cs"/>
                        </a:rPr>
                        <a:t>El cas de l’Amara</a:t>
                      </a:r>
                      <a:endParaRPr lang="es-ES" sz="1650" b="1" i="1" kern="1200" dirty="0">
                        <a:solidFill>
                          <a:schemeClr val="tx1"/>
                        </a:solidFill>
                        <a:effectLst/>
                        <a:latin typeface="+mn-lt"/>
                        <a:ea typeface="+mn-ea"/>
                        <a:cs typeface="+mn-cs"/>
                      </a:endParaRPr>
                    </a:p>
                    <a:p>
                      <a:pPr algn="just"/>
                      <a:r>
                        <a:rPr lang="ca-ES" sz="1650" kern="1200" dirty="0">
                          <a:solidFill>
                            <a:schemeClr val="tx1"/>
                          </a:solidFill>
                          <a:effectLst/>
                          <a:latin typeface="+mn-lt"/>
                          <a:ea typeface="+mn-ea"/>
                          <a:cs typeface="+mn-cs"/>
                        </a:rPr>
                        <a:t>A l’Amara li van diagnosticar un trastorn bipolar i des de fa uns quants mesos pren medicació. Després de reflexionar-hi durant molt de temps, decideix que deixarà de prendre-la. Tots els qui l’envolten pensen que aquesta decisió no és gens encertada, perquè les altres vegades que ho va fer va acabar ingressada a l’hospital. No obstant això, en aquests moments l’Amara té estabilitat a la seva vida i confia que se’n podrà sortir sense aquesta mena de tractament. El seu metge li recomana que no deixi de prendre la medicació i li explica els riscos que corre si ho fa. Però també li facilita recursos relacionats amb la retirada de la medicació. Després d’escoltar-lo, l’Amara encara es manté ferma en la seva decisió i el metge li ho respecta. Plegats decideixen que, si en deixar de prendre la medicació l’Amara té cap problema, es pot posar en contacte amb ell per comentar més a fons la situació. El metge li promet que no la tractarà contra la seva voluntat i que en cap moment no la pressionarà perquè prengui la medicació. Tant l’Amara com el seu metge miraran de trobar diferents abordaments que no comportin l’ús de medicació i s’informaran dels llocs propers on aquests abordaments estiguin disponibles (com ara serveis d’atenció temporal en casos de crisi), de manera que, si l’Amara té cap problema quan deixi de prendre la medicació o en qualsevol altre moment, pugui triar entre diferents opcions vàlides.</a:t>
                      </a:r>
                      <a:endParaRPr lang="es-ES" sz="1650" kern="1200" dirty="0">
                        <a:solidFill>
                          <a:schemeClr val="tx1"/>
                        </a:solidFill>
                        <a:effectLst/>
                        <a:latin typeface="+mn-lt"/>
                        <a:ea typeface="+mn-ea"/>
                        <a:cs typeface="+mn-cs"/>
                      </a:endParaRP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
        <p:nvSpPr>
          <p:cNvPr id="6" name="Title 1">
            <a:extLst>
              <a:ext uri="{FF2B5EF4-FFF2-40B4-BE49-F238E27FC236}">
                <a16:creationId xmlns:a16="http://schemas.microsoft.com/office/drawing/2014/main" id="{0ABAC4E7-181D-4670-8944-204B99A4988A}"/>
              </a:ext>
            </a:extLst>
          </p:cNvPr>
          <p:cNvSpPr>
            <a:spLocks noGrp="1"/>
          </p:cNvSpPr>
          <p:nvPr>
            <p:ph type="title"/>
          </p:nvPr>
        </p:nvSpPr>
        <p:spPr>
          <a:xfrm>
            <a:off x="335056" y="266926"/>
            <a:ext cx="11530372" cy="429759"/>
          </a:xfrm>
        </p:spPr>
        <p:txBody>
          <a:bodyPr/>
          <a:lstStyle/>
          <a:p>
            <a:r>
              <a:rPr lang="ca-ES" sz="2500" dirty="0"/>
              <a:t>Presentació: Rebatre les falses idees i els estereotips negatius en salut mental </a:t>
            </a:r>
            <a:r>
              <a:rPr lang="en-GB" sz="2500" dirty="0"/>
              <a:t>- 8 </a:t>
            </a:r>
            <a:endParaRPr lang="x-none" sz="2500" dirty="0"/>
          </a:p>
        </p:txBody>
      </p:sp>
      <p:sp>
        <p:nvSpPr>
          <p:cNvPr id="7" name="Text Placeholder 5">
            <a:extLst>
              <a:ext uri="{FF2B5EF4-FFF2-40B4-BE49-F238E27FC236}">
                <a16:creationId xmlns:a16="http://schemas.microsoft.com/office/drawing/2014/main" id="{7C43D035-5E23-064F-B0C1-D731F0330D1A}"/>
              </a:ext>
            </a:extLst>
          </p:cNvPr>
          <p:cNvSpPr txBox="1">
            <a:spLocks/>
          </p:cNvSpPr>
          <p:nvPr/>
        </p:nvSpPr>
        <p:spPr>
          <a:xfrm>
            <a:off x="195943" y="572908"/>
            <a:ext cx="11582400" cy="733378"/>
          </a:xfrm>
          <a:prstGeom prst="rect">
            <a:avLst/>
          </a:prstGeom>
        </p:spPr>
        <p:txBody>
          <a:bodyPr lIns="0" tIns="0" rIns="0" bIns="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defTabSz="0">
              <a:lnSpc>
                <a:spcPct val="100000"/>
              </a:lnSpc>
            </a:pPr>
            <a:r>
              <a:rPr lang="es-ES" sz="2000" dirty="0"/>
              <a:t>Falsa idea 3: </a:t>
            </a:r>
            <a:r>
              <a:rPr lang="ca-ES" sz="2000" dirty="0"/>
              <a:t>Les persones amb discapacitat psicosocial, intel·lectual o cognitiva no haurien de decidir sobre el seu tractament</a:t>
            </a:r>
            <a:endParaRPr lang="es-ES" sz="2000" dirty="0"/>
          </a:p>
        </p:txBody>
      </p:sp>
    </p:spTree>
    <p:extLst>
      <p:ext uri="{BB962C8B-B14F-4D97-AF65-F5344CB8AC3E}">
        <p14:creationId xmlns:p14="http://schemas.microsoft.com/office/powerpoint/2010/main" val="947252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43D3E9-B7B5-4AB3-A90E-7ACA21B33896}"/>
              </a:ext>
            </a:extLst>
          </p:cNvPr>
          <p:cNvSpPr>
            <a:spLocks noGrp="1"/>
          </p:cNvSpPr>
          <p:nvPr>
            <p:ph sz="quarter" idx="14"/>
          </p:nvPr>
        </p:nvSpPr>
        <p:spPr>
          <a:xfrm>
            <a:off x="507195" y="1654630"/>
            <a:ext cx="11174412" cy="4356558"/>
          </a:xfrm>
        </p:spPr>
        <p:txBody>
          <a:bodyPr>
            <a:normAutofit/>
          </a:bodyPr>
          <a:lstStyle/>
          <a:p>
            <a:pPr lvl="0" algn="just" fontAlgn="base"/>
            <a:r>
              <a:rPr lang="ca-ES" dirty="0"/>
              <a:t>Tots i totes sabem què ens agrada, què no ens agrada, què ens va bé i què ens va malament, i això també és aplicable a les persones amb discapacitat psicosocial, intel·lectual o cognitiva. </a:t>
            </a:r>
          </a:p>
          <a:p>
            <a:pPr lvl="0" algn="just" fontAlgn="base"/>
            <a:r>
              <a:rPr lang="ca-ES" dirty="0"/>
              <a:t>Així, per exemple, una persona pot saber del cert que una medicació determinada se li assenta molt malament</a:t>
            </a:r>
            <a:r>
              <a:rPr lang="es-ES" dirty="0"/>
              <a:t>.</a:t>
            </a:r>
          </a:p>
          <a:p>
            <a:pPr algn="just"/>
            <a:r>
              <a:rPr lang="ca-ES" dirty="0"/>
              <a:t>A més, tothom té dret a cometre errors.</a:t>
            </a:r>
          </a:p>
          <a:p>
            <a:pPr algn="just"/>
            <a:r>
              <a:rPr lang="ca-ES" dirty="0"/>
              <a:t>Les persones amb discapacitat psicosocial, intel·lectual o cognitiva, com la resta de les persones, han d’aprendre per mitjà de l’experiència què els va bé i què no els va bé</a:t>
            </a:r>
            <a:r>
              <a:rPr lang="en-US" dirty="0"/>
              <a:t>.</a:t>
            </a:r>
            <a:endParaRPr lang="x-none" dirty="0"/>
          </a:p>
          <a:p>
            <a:pPr algn="just"/>
            <a:endParaRPr lang="x-none" dirty="0"/>
          </a:p>
        </p:txBody>
      </p:sp>
      <p:sp>
        <p:nvSpPr>
          <p:cNvPr id="6" name="Title 1">
            <a:extLst>
              <a:ext uri="{FF2B5EF4-FFF2-40B4-BE49-F238E27FC236}">
                <a16:creationId xmlns:a16="http://schemas.microsoft.com/office/drawing/2014/main" id="{0ABAC4E7-181D-4670-8944-204B99A4988A}"/>
              </a:ext>
            </a:extLst>
          </p:cNvPr>
          <p:cNvSpPr>
            <a:spLocks noGrp="1"/>
          </p:cNvSpPr>
          <p:nvPr>
            <p:ph type="title"/>
          </p:nvPr>
        </p:nvSpPr>
        <p:spPr>
          <a:xfrm>
            <a:off x="335056" y="266926"/>
            <a:ext cx="11530372" cy="429759"/>
          </a:xfrm>
        </p:spPr>
        <p:txBody>
          <a:bodyPr/>
          <a:lstStyle/>
          <a:p>
            <a:r>
              <a:rPr lang="ca-ES" sz="2500" dirty="0"/>
              <a:t>Presentació: Rebatre les falses idees i els estereotips negatius en salut mental </a:t>
            </a:r>
            <a:r>
              <a:rPr lang="en-GB" sz="2500" dirty="0"/>
              <a:t>- 9 </a:t>
            </a:r>
            <a:endParaRPr lang="x-none" sz="2500" dirty="0"/>
          </a:p>
        </p:txBody>
      </p:sp>
      <p:sp>
        <p:nvSpPr>
          <p:cNvPr id="9" name="Text Placeholder 5">
            <a:extLst>
              <a:ext uri="{FF2B5EF4-FFF2-40B4-BE49-F238E27FC236}">
                <a16:creationId xmlns:a16="http://schemas.microsoft.com/office/drawing/2014/main" id="{7C43D035-5E23-064F-B0C1-D731F0330D1A}"/>
              </a:ext>
            </a:extLst>
          </p:cNvPr>
          <p:cNvSpPr txBox="1">
            <a:spLocks/>
          </p:cNvSpPr>
          <p:nvPr/>
        </p:nvSpPr>
        <p:spPr>
          <a:xfrm>
            <a:off x="195943" y="572908"/>
            <a:ext cx="11582400" cy="733378"/>
          </a:xfrm>
          <a:prstGeom prst="rect">
            <a:avLst/>
          </a:prstGeom>
        </p:spPr>
        <p:txBody>
          <a:bodyPr lIns="0" tIns="0" rIns="0" bIns="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defTabSz="0">
              <a:lnSpc>
                <a:spcPct val="100000"/>
              </a:lnSpc>
            </a:pPr>
            <a:r>
              <a:rPr lang="es-ES" sz="2000" dirty="0"/>
              <a:t>Falsa idea 4: </a:t>
            </a:r>
            <a:r>
              <a:rPr lang="ca-ES" sz="2000" dirty="0"/>
              <a:t>Les persones amb discapacitat psicosocial, intel·lectual o cognitiva no saben què és el que més els convé</a:t>
            </a:r>
            <a:endParaRPr lang="es-ES" sz="2000" dirty="0"/>
          </a:p>
        </p:txBody>
      </p:sp>
    </p:spTree>
    <p:extLst>
      <p:ext uri="{BB962C8B-B14F-4D97-AF65-F5344CB8AC3E}">
        <p14:creationId xmlns:p14="http://schemas.microsoft.com/office/powerpoint/2010/main" val="1400749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EF84E-56E1-4870-8381-A3B897A94C78}"/>
              </a:ext>
            </a:extLst>
          </p:cNvPr>
          <p:cNvSpPr>
            <a:spLocks noGrp="1"/>
          </p:cNvSpPr>
          <p:nvPr>
            <p:ph sz="quarter" idx="14"/>
          </p:nvPr>
        </p:nvSpPr>
        <p:spPr>
          <a:xfrm>
            <a:off x="507195" y="1809750"/>
            <a:ext cx="11174412" cy="4201438"/>
          </a:xfrm>
        </p:spPr>
        <p:txBody>
          <a:bodyPr>
            <a:normAutofit/>
          </a:bodyPr>
          <a:lstStyle/>
          <a:p>
            <a:pPr algn="just"/>
            <a:endParaRPr lang="en-GB" dirty="0"/>
          </a:p>
          <a:p>
            <a:pPr algn="just"/>
            <a:endParaRPr lang="en-GB" dirty="0"/>
          </a:p>
          <a:p>
            <a:pPr algn="just"/>
            <a:endParaRPr lang="en-GB" dirty="0"/>
          </a:p>
          <a:p>
            <a:pPr algn="just"/>
            <a:endParaRPr lang="en-GB" dirty="0"/>
          </a:p>
          <a:p>
            <a:pPr algn="just"/>
            <a:r>
              <a:rPr lang="es-ES" dirty="0"/>
              <a:t>En Lucas </a:t>
            </a:r>
            <a:r>
              <a:rPr lang="es-ES" dirty="0" err="1"/>
              <a:t>sap</a:t>
            </a:r>
            <a:r>
              <a:rPr lang="es-ES" dirty="0"/>
              <a:t> </a:t>
            </a:r>
            <a:r>
              <a:rPr lang="ca-ES" dirty="0"/>
              <a:t>millor que ningú, fins i tot que el personal del centre, què és el que li va millor. </a:t>
            </a:r>
          </a:p>
          <a:p>
            <a:pPr algn="just"/>
            <a:r>
              <a:rPr lang="ca-ES" dirty="0"/>
              <a:t>Cal valorar i respectar la seva experiència personal i el seu criteri, i cal facilitar-li el suport que ha sol·licitat. </a:t>
            </a:r>
          </a:p>
          <a:p>
            <a:pPr algn="just"/>
            <a:r>
              <a:rPr lang="ca-ES" dirty="0"/>
              <a:t>No se l’ha de forçar ni pressionar perquè prengui medicació. </a:t>
            </a:r>
            <a:endParaRPr lang="es-ES" dirty="0"/>
          </a:p>
          <a:p>
            <a:pPr marL="0" indent="0" algn="just">
              <a:buNone/>
            </a:pPr>
            <a:endParaRPr lang="es-ES" dirty="0"/>
          </a:p>
        </p:txBody>
      </p:sp>
      <p:graphicFrame>
        <p:nvGraphicFramePr>
          <p:cNvPr id="6" name="Table 5">
            <a:extLst>
              <a:ext uri="{FF2B5EF4-FFF2-40B4-BE49-F238E27FC236}">
                <a16:creationId xmlns:a16="http://schemas.microsoft.com/office/drawing/2014/main" id="{6D0B8953-4E56-9F46-BDC3-80110460F5C2}"/>
              </a:ext>
            </a:extLst>
          </p:cNvPr>
          <p:cNvGraphicFramePr>
            <a:graphicFrameLocks noGrp="1"/>
          </p:cNvGraphicFramePr>
          <p:nvPr>
            <p:extLst>
              <p:ext uri="{D42A27DB-BD31-4B8C-83A1-F6EECF244321}">
                <p14:modId xmlns:p14="http://schemas.microsoft.com/office/powerpoint/2010/main" val="3986629044"/>
              </p:ext>
            </p:extLst>
          </p:nvPr>
        </p:nvGraphicFramePr>
        <p:xfrm>
          <a:off x="571499" y="1625488"/>
          <a:ext cx="11068051" cy="1792626"/>
        </p:xfrm>
        <a:graphic>
          <a:graphicData uri="http://schemas.openxmlformats.org/drawingml/2006/table">
            <a:tbl>
              <a:tblPr firstRow="1" firstCol="1" bandRow="1"/>
              <a:tblGrid>
                <a:gridCol w="11068051">
                  <a:extLst>
                    <a:ext uri="{9D8B030D-6E8A-4147-A177-3AD203B41FA5}">
                      <a16:colId xmlns:a16="http://schemas.microsoft.com/office/drawing/2014/main" val="1196034685"/>
                    </a:ext>
                  </a:extLst>
                </a:gridCol>
              </a:tblGrid>
              <a:tr h="1792626">
                <a:tc>
                  <a:txBody>
                    <a:bodyPr/>
                    <a:lstStyle/>
                    <a:p>
                      <a:pPr algn="just"/>
                      <a:r>
                        <a:rPr lang="ca-ES" sz="1800" b="1" i="0" kern="1200" dirty="0">
                          <a:solidFill>
                            <a:schemeClr val="tx1"/>
                          </a:solidFill>
                          <a:effectLst/>
                          <a:latin typeface="+mn-lt"/>
                          <a:ea typeface="+mn-ea"/>
                          <a:cs typeface="+mn-cs"/>
                        </a:rPr>
                        <a:t>El cas d’en Lucas </a:t>
                      </a:r>
                      <a:endParaRPr lang="es-ES" sz="1800" b="1" i="1" kern="1200" dirty="0">
                        <a:solidFill>
                          <a:schemeClr val="tx1"/>
                        </a:solidFill>
                        <a:effectLst/>
                        <a:latin typeface="+mn-lt"/>
                        <a:ea typeface="+mn-ea"/>
                        <a:cs typeface="+mn-cs"/>
                      </a:endParaRPr>
                    </a:p>
                    <a:p>
                      <a:pPr algn="just"/>
                      <a:r>
                        <a:rPr lang="ca-ES" sz="1800" kern="1200" dirty="0">
                          <a:solidFill>
                            <a:schemeClr val="tx1"/>
                          </a:solidFill>
                          <a:effectLst/>
                          <a:latin typeface="+mn-lt"/>
                          <a:ea typeface="+mn-ea"/>
                          <a:cs typeface="+mn-cs"/>
                        </a:rPr>
                        <a:t>L’Anna acompanya en Lucas, el seu germà, a un centre de salut mental comunitari. En Lucas es troba en una etapa de tristesa profunda que fa que la major part dels dies no es pugui llevar ni anar a la feina. No és la primera vegada que li passa i ja ha provat diversos tractaments. Sap, per experiència, que la majoria dels antidepressius el fan posar de mal humor i li provoquen insomni. En el passat, la teràpia de grup interpersonal li va anar molt bé; per això diu que estaria disposat a rebre aquesta mena de suport i n’explica els motius al personal del centre de salut mental comunitari. </a:t>
                      </a:r>
                      <a:endParaRPr lang="es-ES" sz="1800" kern="1200" dirty="0">
                        <a:solidFill>
                          <a:schemeClr val="tx1"/>
                        </a:solidFill>
                        <a:effectLst/>
                        <a:latin typeface="+mn-lt"/>
                        <a:ea typeface="+mn-ea"/>
                        <a:cs typeface="+mn-cs"/>
                      </a:endParaRP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
        <p:nvSpPr>
          <p:cNvPr id="7" name="Title 1">
            <a:extLst>
              <a:ext uri="{FF2B5EF4-FFF2-40B4-BE49-F238E27FC236}">
                <a16:creationId xmlns:a16="http://schemas.microsoft.com/office/drawing/2014/main" id="{0ABAC4E7-181D-4670-8944-204B99A4988A}"/>
              </a:ext>
            </a:extLst>
          </p:cNvPr>
          <p:cNvSpPr>
            <a:spLocks noGrp="1"/>
          </p:cNvSpPr>
          <p:nvPr>
            <p:ph type="title"/>
          </p:nvPr>
        </p:nvSpPr>
        <p:spPr>
          <a:xfrm>
            <a:off x="313283" y="288698"/>
            <a:ext cx="11682773" cy="451531"/>
          </a:xfrm>
        </p:spPr>
        <p:txBody>
          <a:bodyPr/>
          <a:lstStyle/>
          <a:p>
            <a:r>
              <a:rPr lang="ca-ES" sz="2500" dirty="0"/>
              <a:t>Presentació: Rebatre les falses idees i els estereotips negatius en salut mental </a:t>
            </a:r>
            <a:r>
              <a:rPr lang="en-GB" sz="2500" dirty="0"/>
              <a:t>- 10 </a:t>
            </a:r>
            <a:endParaRPr lang="x-none" sz="2500" dirty="0"/>
          </a:p>
        </p:txBody>
      </p:sp>
      <p:sp>
        <p:nvSpPr>
          <p:cNvPr id="8" name="Text Placeholder 5">
            <a:extLst>
              <a:ext uri="{FF2B5EF4-FFF2-40B4-BE49-F238E27FC236}">
                <a16:creationId xmlns:a16="http://schemas.microsoft.com/office/drawing/2014/main" id="{7C43D035-5E23-064F-B0C1-D731F0330D1A}"/>
              </a:ext>
            </a:extLst>
          </p:cNvPr>
          <p:cNvSpPr txBox="1">
            <a:spLocks/>
          </p:cNvSpPr>
          <p:nvPr/>
        </p:nvSpPr>
        <p:spPr>
          <a:xfrm>
            <a:off x="195943" y="572908"/>
            <a:ext cx="11582400" cy="733378"/>
          </a:xfrm>
          <a:prstGeom prst="rect">
            <a:avLst/>
          </a:prstGeom>
        </p:spPr>
        <p:txBody>
          <a:bodyPr lIns="0" tIns="0" rIns="0" bIns="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defTabSz="0">
              <a:lnSpc>
                <a:spcPct val="100000"/>
              </a:lnSpc>
            </a:pPr>
            <a:r>
              <a:rPr lang="es-ES" sz="2000" dirty="0"/>
              <a:t>Falsa idea 4: </a:t>
            </a:r>
            <a:r>
              <a:rPr lang="ca-ES" sz="2000" dirty="0"/>
              <a:t>Les persones amb discapacitat psicosocial, intel·lectual o cognitiva no saben què és el que més els convé</a:t>
            </a:r>
            <a:endParaRPr lang="es-ES" sz="2000" dirty="0"/>
          </a:p>
        </p:txBody>
      </p:sp>
    </p:spTree>
    <p:extLst>
      <p:ext uri="{BB962C8B-B14F-4D97-AF65-F5344CB8AC3E}">
        <p14:creationId xmlns:p14="http://schemas.microsoft.com/office/powerpoint/2010/main" val="366639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C2C1FF-97EC-4329-AA4F-ED0044B4B94B}"/>
              </a:ext>
            </a:extLst>
          </p:cNvPr>
          <p:cNvSpPr>
            <a:spLocks noGrp="1"/>
          </p:cNvSpPr>
          <p:nvPr>
            <p:ph sz="quarter" idx="14"/>
          </p:nvPr>
        </p:nvSpPr>
        <p:spPr>
          <a:xfrm>
            <a:off x="507195" y="1741714"/>
            <a:ext cx="11174412" cy="4269474"/>
          </a:xfrm>
        </p:spPr>
        <p:txBody>
          <a:bodyPr/>
          <a:lstStyle/>
          <a:p>
            <a:pPr lvl="0" fontAlgn="base"/>
            <a:r>
              <a:rPr lang="ca-ES" dirty="0"/>
              <a:t>Encara que els familiars i els cuidadors poden aportar un suport molt valuós, a vegades actuen d’acord amb allò que ells creuen que és millor per a la persona en qüestió i l’exclouen de les decisions que prenen.</a:t>
            </a:r>
            <a:endParaRPr lang="es-ES" dirty="0"/>
          </a:p>
          <a:p>
            <a:r>
              <a:rPr lang="ca-ES" dirty="0"/>
              <a:t>Això pot voler dir que no veuen la persona com algú capaç de prendre de decisions o que volen protegir-la</a:t>
            </a:r>
            <a:r>
              <a:rPr lang="es-ES" dirty="0"/>
              <a:t>.</a:t>
            </a:r>
          </a:p>
          <a:p>
            <a:pPr marL="0" lvl="0" indent="0" algn="just">
              <a:buNone/>
            </a:pPr>
            <a:endParaRPr lang="x-none" dirty="0"/>
          </a:p>
          <a:p>
            <a:pPr algn="just"/>
            <a:endParaRPr lang="x-none" dirty="0"/>
          </a:p>
        </p:txBody>
      </p:sp>
      <p:sp>
        <p:nvSpPr>
          <p:cNvPr id="8" name="Title 1">
            <a:extLst>
              <a:ext uri="{FF2B5EF4-FFF2-40B4-BE49-F238E27FC236}">
                <a16:creationId xmlns:a16="http://schemas.microsoft.com/office/drawing/2014/main" id="{0ABAC4E7-181D-4670-8944-204B99A4988A}"/>
              </a:ext>
            </a:extLst>
          </p:cNvPr>
          <p:cNvSpPr>
            <a:spLocks noGrp="1"/>
          </p:cNvSpPr>
          <p:nvPr>
            <p:ph type="title"/>
          </p:nvPr>
        </p:nvSpPr>
        <p:spPr>
          <a:xfrm>
            <a:off x="313283" y="288698"/>
            <a:ext cx="11682773" cy="451531"/>
          </a:xfrm>
        </p:spPr>
        <p:txBody>
          <a:bodyPr/>
          <a:lstStyle/>
          <a:p>
            <a:r>
              <a:rPr lang="ca-ES" sz="2500" dirty="0"/>
              <a:t>Presentació: Rebatre les falses idees i els estereotips negatius en salut mental </a:t>
            </a:r>
            <a:r>
              <a:rPr lang="en-GB" sz="2500" dirty="0"/>
              <a:t>- 11 </a:t>
            </a:r>
            <a:endParaRPr lang="x-none" sz="2500" dirty="0"/>
          </a:p>
        </p:txBody>
      </p:sp>
      <p:sp>
        <p:nvSpPr>
          <p:cNvPr id="10" name="Text Placeholder 5">
            <a:extLst>
              <a:ext uri="{FF2B5EF4-FFF2-40B4-BE49-F238E27FC236}">
                <a16:creationId xmlns:a16="http://schemas.microsoft.com/office/drawing/2014/main" id="{7C43D035-5E23-064F-B0C1-D731F0330D1A}"/>
              </a:ext>
            </a:extLst>
          </p:cNvPr>
          <p:cNvSpPr txBox="1">
            <a:spLocks/>
          </p:cNvSpPr>
          <p:nvPr/>
        </p:nvSpPr>
        <p:spPr>
          <a:xfrm>
            <a:off x="195943" y="572908"/>
            <a:ext cx="11582400" cy="733378"/>
          </a:xfrm>
          <a:prstGeom prst="rect">
            <a:avLst/>
          </a:prstGeom>
        </p:spPr>
        <p:txBody>
          <a:bodyPr lIns="0" tIns="0" rIns="0" bIns="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defTabSz="0">
              <a:lnSpc>
                <a:spcPct val="100000"/>
              </a:lnSpc>
            </a:pPr>
            <a:r>
              <a:rPr lang="es-ES" sz="2000" dirty="0"/>
              <a:t>Falsa idea 5: </a:t>
            </a:r>
            <a:r>
              <a:rPr lang="ca-ES" sz="2000" dirty="0"/>
              <a:t>Els familiars i els cuidadors són els que saben millor què és allò que més convé a les persones amb discapacitat psicosocial, intel·lectual o cognitiva</a:t>
            </a:r>
            <a:endParaRPr lang="es-ES" sz="2000" dirty="0"/>
          </a:p>
        </p:txBody>
      </p:sp>
    </p:spTree>
    <p:extLst>
      <p:ext uri="{BB962C8B-B14F-4D97-AF65-F5344CB8AC3E}">
        <p14:creationId xmlns:p14="http://schemas.microsoft.com/office/powerpoint/2010/main" val="759492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3BB69A-452A-4979-B443-0C38E64DC088}"/>
              </a:ext>
            </a:extLst>
          </p:cNvPr>
          <p:cNvSpPr>
            <a:spLocks noGrp="1"/>
          </p:cNvSpPr>
          <p:nvPr>
            <p:ph sz="quarter" idx="14"/>
          </p:nvPr>
        </p:nvSpPr>
        <p:spPr>
          <a:xfrm>
            <a:off x="507195" y="1741714"/>
            <a:ext cx="11174412" cy="4269474"/>
          </a:xfrm>
        </p:spPr>
        <p:txBody>
          <a:bodyPr>
            <a:noAutofit/>
          </a:bodyPr>
          <a:lstStyle/>
          <a:p>
            <a:pPr algn="just"/>
            <a:endParaRPr lang="en-US" sz="2000" dirty="0"/>
          </a:p>
          <a:p>
            <a:pPr algn="just"/>
            <a:endParaRPr lang="en-US" sz="2000" dirty="0"/>
          </a:p>
          <a:p>
            <a:pPr marL="0" indent="0" algn="just">
              <a:buNone/>
            </a:pPr>
            <a:endParaRPr lang="en-US" sz="2000" dirty="0"/>
          </a:p>
          <a:p>
            <a:pPr algn="just"/>
            <a:r>
              <a:rPr lang="ca-ES" sz="2000" dirty="0"/>
              <a:t>Aquest cas il·lustra l’exemple d’uns pares que intenten protegir la seva filla de possible danys: pensen que l’altra gent no l’acceptarà. </a:t>
            </a:r>
            <a:endParaRPr lang="es-ES" sz="2000" dirty="0"/>
          </a:p>
          <a:p>
            <a:pPr algn="just"/>
            <a:r>
              <a:rPr lang="ca-ES" sz="2000" dirty="0"/>
              <a:t>El curs d’enginyeria podria ser molt beneficiós per a l’Anna, ja que probablement li ensenyaria habilitats noves i li permetria conèixer diferents persones, a més de proporcionar-li més oportunitats laborals en una àrea que ella valora. </a:t>
            </a:r>
            <a:endParaRPr lang="es-ES" sz="2000" dirty="0"/>
          </a:p>
          <a:p>
            <a:pPr algn="just"/>
            <a:r>
              <a:rPr lang="ca-ES" sz="2000" dirty="0"/>
              <a:t>Sovint, quan els familiars </a:t>
            </a:r>
            <a:r>
              <a:rPr lang="ca-ES" sz="2000" dirty="0" err="1"/>
              <a:t>sobreprotegeixen</a:t>
            </a:r>
            <a:r>
              <a:rPr lang="ca-ES" sz="2000" dirty="0"/>
              <a:t> un familiar, li impedeixen que adquireixi habilitats que podrien beneficiar-lo i </a:t>
            </a:r>
            <a:r>
              <a:rPr lang="ca-ES" sz="2000" dirty="0" err="1"/>
              <a:t>empoderar-lo</a:t>
            </a:r>
            <a:r>
              <a:rPr lang="ca-ES" sz="2000" dirty="0"/>
              <a:t> i que farien que fos més resistent i menys vulnerable als abusos.</a:t>
            </a:r>
            <a:endParaRPr lang="es-ES" sz="2000" dirty="0"/>
          </a:p>
          <a:p>
            <a:pPr algn="just"/>
            <a:r>
              <a:rPr lang="en-US" sz="2000" dirty="0"/>
              <a:t>.</a:t>
            </a:r>
          </a:p>
          <a:p>
            <a:pPr algn="just"/>
            <a:endParaRPr lang="x-none" sz="2000" dirty="0"/>
          </a:p>
        </p:txBody>
      </p:sp>
      <p:graphicFrame>
        <p:nvGraphicFramePr>
          <p:cNvPr id="7" name="Table 6">
            <a:extLst>
              <a:ext uri="{FF2B5EF4-FFF2-40B4-BE49-F238E27FC236}">
                <a16:creationId xmlns:a16="http://schemas.microsoft.com/office/drawing/2014/main" id="{D0B90CEF-30B6-1F4D-82A6-C86448E21A64}"/>
              </a:ext>
            </a:extLst>
          </p:cNvPr>
          <p:cNvGraphicFramePr>
            <a:graphicFrameLocks noGrp="1"/>
          </p:cNvGraphicFramePr>
          <p:nvPr>
            <p:extLst>
              <p:ext uri="{D42A27DB-BD31-4B8C-83A1-F6EECF244321}">
                <p14:modId xmlns:p14="http://schemas.microsoft.com/office/powerpoint/2010/main" val="4163553320"/>
              </p:ext>
            </p:extLst>
          </p:nvPr>
        </p:nvGraphicFramePr>
        <p:xfrm>
          <a:off x="827314" y="1458686"/>
          <a:ext cx="10583636" cy="1545771"/>
        </p:xfrm>
        <a:graphic>
          <a:graphicData uri="http://schemas.openxmlformats.org/drawingml/2006/table">
            <a:tbl>
              <a:tblPr firstRow="1" firstCol="1" bandRow="1"/>
              <a:tblGrid>
                <a:gridCol w="10583636">
                  <a:extLst>
                    <a:ext uri="{9D8B030D-6E8A-4147-A177-3AD203B41FA5}">
                      <a16:colId xmlns:a16="http://schemas.microsoft.com/office/drawing/2014/main" val="1196034685"/>
                    </a:ext>
                  </a:extLst>
                </a:gridCol>
              </a:tblGrid>
              <a:tr h="1545771">
                <a:tc>
                  <a:txBody>
                    <a:bodyPr/>
                    <a:lstStyle/>
                    <a:p>
                      <a:r>
                        <a:rPr lang="ca-ES" sz="1800" b="1" i="0" kern="1200" dirty="0">
                          <a:solidFill>
                            <a:schemeClr val="tx1"/>
                          </a:solidFill>
                          <a:effectLst/>
                          <a:latin typeface="+mn-lt"/>
                          <a:ea typeface="+mn-ea"/>
                          <a:cs typeface="+mn-cs"/>
                        </a:rPr>
                        <a:t>El cas de l’Anna </a:t>
                      </a:r>
                      <a:endParaRPr lang="es-ES" sz="1800" b="1" i="1" kern="1200" dirty="0">
                        <a:solidFill>
                          <a:schemeClr val="tx1"/>
                        </a:solidFill>
                        <a:effectLst/>
                        <a:latin typeface="+mn-lt"/>
                        <a:ea typeface="+mn-ea"/>
                        <a:cs typeface="+mn-cs"/>
                      </a:endParaRPr>
                    </a:p>
                    <a:p>
                      <a:r>
                        <a:rPr lang="ca-ES" sz="1800" kern="1200" dirty="0">
                          <a:solidFill>
                            <a:schemeClr val="tx1"/>
                          </a:solidFill>
                          <a:effectLst/>
                          <a:latin typeface="+mn-lt"/>
                          <a:ea typeface="+mn-ea"/>
                          <a:cs typeface="+mn-cs"/>
                        </a:rPr>
                        <a:t>L’Anna sent veus i a vegades hi parla amb veu alta. Li encanta la tecnologia i voldria formar-se en enginyeria. Els seus pares no hi estan d’acord i li diuen que les classes són massa cares. En el fons, però, tenen por que els altres estudiants es burlin d’ella i que al final la deixin de banda, sobretot perquè en aquest camp hi ha molt poques dones. </a:t>
                      </a:r>
                      <a:endParaRPr lang="es-ES" sz="1800" kern="1200" dirty="0">
                        <a:solidFill>
                          <a:schemeClr val="tx1"/>
                        </a:solidFill>
                        <a:effectLst/>
                        <a:latin typeface="+mn-lt"/>
                        <a:ea typeface="+mn-ea"/>
                        <a:cs typeface="+mn-cs"/>
                      </a:endParaRP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
        <p:nvSpPr>
          <p:cNvPr id="8" name="Title 1">
            <a:extLst>
              <a:ext uri="{FF2B5EF4-FFF2-40B4-BE49-F238E27FC236}">
                <a16:creationId xmlns:a16="http://schemas.microsoft.com/office/drawing/2014/main" id="{0ABAC4E7-181D-4670-8944-204B99A4988A}"/>
              </a:ext>
            </a:extLst>
          </p:cNvPr>
          <p:cNvSpPr>
            <a:spLocks noGrp="1"/>
          </p:cNvSpPr>
          <p:nvPr>
            <p:ph type="title"/>
          </p:nvPr>
        </p:nvSpPr>
        <p:spPr>
          <a:xfrm>
            <a:off x="313283" y="288698"/>
            <a:ext cx="11682773" cy="451531"/>
          </a:xfrm>
        </p:spPr>
        <p:txBody>
          <a:bodyPr/>
          <a:lstStyle/>
          <a:p>
            <a:r>
              <a:rPr lang="ca-ES" sz="2500" dirty="0"/>
              <a:t>Presentació: Rebatre les falses idees i els estereotips negatius en salut mental </a:t>
            </a:r>
            <a:r>
              <a:rPr lang="en-GB" sz="2500" dirty="0"/>
              <a:t>- 12 </a:t>
            </a:r>
            <a:endParaRPr lang="x-none" sz="2500" dirty="0"/>
          </a:p>
        </p:txBody>
      </p:sp>
      <p:sp>
        <p:nvSpPr>
          <p:cNvPr id="9" name="Text Placeholder 5">
            <a:extLst>
              <a:ext uri="{FF2B5EF4-FFF2-40B4-BE49-F238E27FC236}">
                <a16:creationId xmlns:a16="http://schemas.microsoft.com/office/drawing/2014/main" id="{7C43D035-5E23-064F-B0C1-D731F0330D1A}"/>
              </a:ext>
            </a:extLst>
          </p:cNvPr>
          <p:cNvSpPr txBox="1">
            <a:spLocks/>
          </p:cNvSpPr>
          <p:nvPr/>
        </p:nvSpPr>
        <p:spPr>
          <a:xfrm>
            <a:off x="195943" y="572908"/>
            <a:ext cx="11582400" cy="733378"/>
          </a:xfrm>
          <a:prstGeom prst="rect">
            <a:avLst/>
          </a:prstGeom>
        </p:spPr>
        <p:txBody>
          <a:bodyPr lIns="0" tIns="0" rIns="0" bIns="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defTabSz="0">
              <a:lnSpc>
                <a:spcPct val="100000"/>
              </a:lnSpc>
            </a:pPr>
            <a:r>
              <a:rPr lang="es-ES" sz="2000" dirty="0"/>
              <a:t>Falsa idea 5: </a:t>
            </a:r>
            <a:r>
              <a:rPr lang="ca-ES" sz="2000" dirty="0"/>
              <a:t>Els familiars i els cuidadors són els que saben millor què és allò que més convé a les persones amb discapacitat psicosocial, intel·lectual o cognitiva</a:t>
            </a:r>
            <a:endParaRPr lang="es-ES" sz="2000" dirty="0"/>
          </a:p>
        </p:txBody>
      </p:sp>
    </p:spTree>
    <p:extLst>
      <p:ext uri="{BB962C8B-B14F-4D97-AF65-F5344CB8AC3E}">
        <p14:creationId xmlns:p14="http://schemas.microsoft.com/office/powerpoint/2010/main" val="3151166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8A3F6F-AC87-44C9-ADFD-DC744D286C99}"/>
              </a:ext>
            </a:extLst>
          </p:cNvPr>
          <p:cNvSpPr>
            <a:spLocks noGrp="1"/>
          </p:cNvSpPr>
          <p:nvPr>
            <p:ph sz="quarter" idx="14"/>
          </p:nvPr>
        </p:nvSpPr>
        <p:spPr>
          <a:xfrm>
            <a:off x="507195" y="1719943"/>
            <a:ext cx="11174412" cy="4291245"/>
          </a:xfrm>
        </p:spPr>
        <p:txBody>
          <a:bodyPr>
            <a:normAutofit/>
          </a:bodyPr>
          <a:lstStyle/>
          <a:p>
            <a:pPr lvl="0" algn="just" fontAlgn="base"/>
            <a:r>
              <a:rPr lang="ca-ES" dirty="0"/>
              <a:t>Els professionals de la salut també poden proporcionar un suport molt important a les persones. </a:t>
            </a:r>
          </a:p>
          <a:p>
            <a:pPr lvl="0" algn="just" fontAlgn="base"/>
            <a:r>
              <a:rPr lang="ca-ES" dirty="0"/>
              <a:t>Tanmateix, és possible que sovint prenguin decisions pels altres perquè pensen que </a:t>
            </a:r>
            <a:r>
              <a:rPr lang="ca-ES" i="1" dirty="0"/>
              <a:t>ells saben millor què els convé</a:t>
            </a:r>
            <a:r>
              <a:rPr lang="ca-ES" dirty="0"/>
              <a:t>. </a:t>
            </a:r>
            <a:endParaRPr lang="es-ES" dirty="0"/>
          </a:p>
          <a:p>
            <a:pPr lvl="0" algn="just" fontAlgn="base"/>
            <a:r>
              <a:rPr lang="ca-ES" dirty="0"/>
              <a:t>Les persones amb discapacitat psicosocial, intel·lectual o cognitiva tenen el mateix dret que les altres persones a prendre decisions sobre el seu cos i són capaces de prendre-les, fins i tot en circumstàncies difícils.</a:t>
            </a:r>
            <a:endParaRPr lang="es-ES" dirty="0"/>
          </a:p>
          <a:p>
            <a:pPr algn="just"/>
            <a:endParaRPr lang="x-none" dirty="0"/>
          </a:p>
        </p:txBody>
      </p:sp>
      <p:sp>
        <p:nvSpPr>
          <p:cNvPr id="8" name="Title 1">
            <a:extLst>
              <a:ext uri="{FF2B5EF4-FFF2-40B4-BE49-F238E27FC236}">
                <a16:creationId xmlns:a16="http://schemas.microsoft.com/office/drawing/2014/main" id="{0ABAC4E7-181D-4670-8944-204B99A4988A}"/>
              </a:ext>
            </a:extLst>
          </p:cNvPr>
          <p:cNvSpPr>
            <a:spLocks noGrp="1"/>
          </p:cNvSpPr>
          <p:nvPr>
            <p:ph type="title"/>
          </p:nvPr>
        </p:nvSpPr>
        <p:spPr>
          <a:xfrm>
            <a:off x="313283" y="288698"/>
            <a:ext cx="11682773" cy="451531"/>
          </a:xfrm>
        </p:spPr>
        <p:txBody>
          <a:bodyPr/>
          <a:lstStyle/>
          <a:p>
            <a:r>
              <a:rPr lang="ca-ES" sz="2500" dirty="0"/>
              <a:t>Presentació: Rebatre les falses idees i els estereotips negatius en salut mental </a:t>
            </a:r>
            <a:r>
              <a:rPr lang="en-GB" sz="2500" dirty="0"/>
              <a:t>- 13 </a:t>
            </a:r>
            <a:endParaRPr lang="x-none" sz="2500" dirty="0"/>
          </a:p>
        </p:txBody>
      </p:sp>
      <p:sp>
        <p:nvSpPr>
          <p:cNvPr id="10" name="Text Placeholder 5">
            <a:extLst>
              <a:ext uri="{FF2B5EF4-FFF2-40B4-BE49-F238E27FC236}">
                <a16:creationId xmlns:a16="http://schemas.microsoft.com/office/drawing/2014/main" id="{7C43D035-5E23-064F-B0C1-D731F0330D1A}"/>
              </a:ext>
            </a:extLst>
          </p:cNvPr>
          <p:cNvSpPr txBox="1">
            <a:spLocks/>
          </p:cNvSpPr>
          <p:nvPr/>
        </p:nvSpPr>
        <p:spPr>
          <a:xfrm>
            <a:off x="195943" y="572908"/>
            <a:ext cx="11582400" cy="733378"/>
          </a:xfrm>
          <a:prstGeom prst="rect">
            <a:avLst/>
          </a:prstGeom>
        </p:spPr>
        <p:txBody>
          <a:bodyPr lIns="0" tIns="0" rIns="0" bIns="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defTabSz="0">
              <a:lnSpc>
                <a:spcPct val="100000"/>
              </a:lnSpc>
            </a:pPr>
            <a:r>
              <a:rPr lang="es-ES" sz="2000" dirty="0"/>
              <a:t>Falsa idea 6: </a:t>
            </a:r>
            <a:r>
              <a:rPr lang="ca-ES" sz="2000" dirty="0"/>
              <a:t>Els professionals de la salut mental i d’altres disciplines són els que saben millor què és allò que més convé a les persones amb discapacitat psicosocial, intel·lectual o cognitiva</a:t>
            </a:r>
            <a:endParaRPr lang="es-ES" sz="2000" dirty="0"/>
          </a:p>
        </p:txBody>
      </p:sp>
    </p:spTree>
    <p:extLst>
      <p:ext uri="{BB962C8B-B14F-4D97-AF65-F5344CB8AC3E}">
        <p14:creationId xmlns:p14="http://schemas.microsoft.com/office/powerpoint/2010/main" val="545827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536014" y="981308"/>
            <a:ext cx="11150464" cy="1092820"/>
          </a:xfrm>
        </p:spPr>
        <p:txBody>
          <a:bodyPr anchor="t"/>
          <a:lstStyle/>
          <a:p>
            <a:pPr marL="0" indent="0" algn="just">
              <a:lnSpc>
                <a:spcPct val="100000"/>
              </a:lnSpc>
            </a:pPr>
            <a:r>
              <a:rPr lang="ca-ES" sz="2000" dirty="0"/>
              <a:t>OBJECTIUS: millorar la qualitat de l’atenció i del suport que es presten en els serveis socials i de salut mental i promoure els drets humans de les persones amb discapacitat psicosocial, intel·lectual o cognitiva </a:t>
            </a:r>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1918009"/>
            <a:ext cx="11174412" cy="4148253"/>
          </a:xfrm>
        </p:spPr>
        <p:txBody>
          <a:bodyPr/>
          <a:lstStyle/>
          <a:p>
            <a:pPr algn="just">
              <a:lnSpc>
                <a:spcPct val="100000"/>
              </a:lnSpc>
            </a:pPr>
            <a:r>
              <a:rPr lang="ca-ES" sz="2050" dirty="0"/>
              <a:t>Crear capacitat per combatre l’estigmatització i la discriminació i per promoure els drets humans i la recuperació. </a:t>
            </a:r>
          </a:p>
          <a:p>
            <a:pPr algn="just">
              <a:lnSpc>
                <a:spcPct val="100000"/>
              </a:lnSpc>
            </a:pPr>
            <a:r>
              <a:rPr lang="ca-ES" sz="2050" dirty="0"/>
              <a:t>Millorar la qualitat de l’atenció i de les condicions dels drets humans en els serveis socials i de salut mental.</a:t>
            </a:r>
          </a:p>
          <a:p>
            <a:pPr algn="just">
              <a:lnSpc>
                <a:spcPct val="100000"/>
              </a:lnSpc>
            </a:pPr>
            <a:r>
              <a:rPr lang="ca-ES" sz="2050" dirty="0"/>
              <a:t>Crear uns serveis basats en la comunitat i orientats a la recuperació que respectin i promoguin els drets humans.</a:t>
            </a:r>
          </a:p>
          <a:p>
            <a:pPr algn="just">
              <a:lnSpc>
                <a:spcPct val="100000"/>
              </a:lnSpc>
            </a:pPr>
            <a:r>
              <a:rPr lang="ca-ES" sz="2050" dirty="0"/>
              <a:t>Donar suport al desenvolupament d’un moviment de la societat civil per promoure i influir en la formulació de polítiques. </a:t>
            </a:r>
          </a:p>
          <a:p>
            <a:pPr algn="just">
              <a:lnSpc>
                <a:spcPct val="100000"/>
              </a:lnSpc>
            </a:pPr>
            <a:r>
              <a:rPr lang="ca-ES" sz="2050" dirty="0"/>
              <a:t>Reformar polítiques i lleis nacionals en consonància amb la Convenció sobre els drets de les persones amb discapacitat i altres estàndards internacionals en matèria de drets humans.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ca-ES" b="1" dirty="0" err="1"/>
              <a:t>Quality</a:t>
            </a:r>
            <a:r>
              <a:rPr lang="ca-ES" b="1" dirty="0"/>
              <a:t> </a:t>
            </a:r>
            <a:r>
              <a:rPr lang="ca-ES" b="1" dirty="0" err="1"/>
              <a:t>Rights</a:t>
            </a:r>
            <a:r>
              <a:rPr lang="ca-ES" b="1" dirty="0"/>
              <a:t> de l’OMS: </a:t>
            </a:r>
            <a:r>
              <a:rPr lang="ca-ES" dirty="0"/>
              <a:t>objectius i propòsits</a:t>
            </a:r>
            <a:endParaRPr lang="ca-ES" b="1" dirty="0"/>
          </a:p>
        </p:txBody>
      </p:sp>
    </p:spTree>
    <p:extLst>
      <p:ext uri="{BB962C8B-B14F-4D97-AF65-F5344CB8AC3E}">
        <p14:creationId xmlns:p14="http://schemas.microsoft.com/office/powerpoint/2010/main" val="3389466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DE002A-BD36-49F4-B34F-6B7F0D0CC016}"/>
              </a:ext>
            </a:extLst>
          </p:cNvPr>
          <p:cNvSpPr>
            <a:spLocks noGrp="1"/>
          </p:cNvSpPr>
          <p:nvPr>
            <p:ph sz="quarter" idx="14"/>
          </p:nvPr>
        </p:nvSpPr>
        <p:spPr>
          <a:xfrm>
            <a:off x="507195" y="4114800"/>
            <a:ext cx="11174412" cy="1896387"/>
          </a:xfrm>
        </p:spPr>
        <p:txBody>
          <a:bodyPr>
            <a:normAutofit fontScale="92500" lnSpcReduction="20000"/>
          </a:bodyPr>
          <a:lstStyle/>
          <a:p>
            <a:pPr algn="just"/>
            <a:r>
              <a:rPr lang="ca-ES" dirty="0"/>
              <a:t>L’Eunice és capaç de prendre una decisió molt important, fins i tot quan està passant per una crisi. </a:t>
            </a:r>
          </a:p>
          <a:p>
            <a:pPr algn="just"/>
            <a:r>
              <a:rPr lang="ca-ES" dirty="0"/>
              <a:t>No hi ha dubte que, si altres persones haguessin decidit per ella, la seva vida s’hauria vist afectada negativament. </a:t>
            </a:r>
            <a:endParaRPr lang="es-ES" dirty="0"/>
          </a:p>
          <a:p>
            <a:pPr algn="just"/>
            <a:r>
              <a:rPr lang="ca-ES" dirty="0"/>
              <a:t>Malgrat aquestes conseqüències perjudicials, moltes dones amb discapacitat són sotmeses a un avortament forçat i no es tenen en compte les seves decisions ni les seves preferències</a:t>
            </a:r>
            <a:r>
              <a:rPr lang="es-ES" dirty="0"/>
              <a:t>.</a:t>
            </a:r>
            <a:r>
              <a:rPr lang="en-US" dirty="0"/>
              <a:t> </a:t>
            </a:r>
          </a:p>
          <a:p>
            <a:pPr algn="just"/>
            <a:endParaRPr lang="x-none" dirty="0"/>
          </a:p>
        </p:txBody>
      </p:sp>
      <p:graphicFrame>
        <p:nvGraphicFramePr>
          <p:cNvPr id="10" name="Table 9">
            <a:extLst>
              <a:ext uri="{FF2B5EF4-FFF2-40B4-BE49-F238E27FC236}">
                <a16:creationId xmlns:a16="http://schemas.microsoft.com/office/drawing/2014/main" id="{B3F3FF29-0A68-A642-A15B-E788E9B7BEB9}"/>
              </a:ext>
            </a:extLst>
          </p:cNvPr>
          <p:cNvGraphicFramePr>
            <a:graphicFrameLocks noGrp="1"/>
          </p:cNvGraphicFramePr>
          <p:nvPr>
            <p:extLst>
              <p:ext uri="{D42A27DB-BD31-4B8C-83A1-F6EECF244321}">
                <p14:modId xmlns:p14="http://schemas.microsoft.com/office/powerpoint/2010/main" val="2459654970"/>
              </p:ext>
            </p:extLst>
          </p:nvPr>
        </p:nvGraphicFramePr>
        <p:xfrm>
          <a:off x="571499" y="1493520"/>
          <a:ext cx="11010901" cy="2468880"/>
        </p:xfrm>
        <a:graphic>
          <a:graphicData uri="http://schemas.openxmlformats.org/drawingml/2006/table">
            <a:tbl>
              <a:tblPr firstRow="1" firstCol="1" bandRow="1"/>
              <a:tblGrid>
                <a:gridCol w="11010901">
                  <a:extLst>
                    <a:ext uri="{9D8B030D-6E8A-4147-A177-3AD203B41FA5}">
                      <a16:colId xmlns:a16="http://schemas.microsoft.com/office/drawing/2014/main" val="1196034685"/>
                    </a:ext>
                  </a:extLst>
                </a:gridCol>
              </a:tblGrid>
              <a:tr h="1917812">
                <a:tc>
                  <a:txBody>
                    <a:bodyPr/>
                    <a:lstStyle/>
                    <a:p>
                      <a:pPr algn="just"/>
                      <a:r>
                        <a:rPr lang="ca-ES" sz="1800" b="1" i="0" kern="1200" dirty="0">
                          <a:solidFill>
                            <a:schemeClr val="tx1"/>
                          </a:solidFill>
                          <a:effectLst/>
                          <a:latin typeface="+mn-lt"/>
                          <a:ea typeface="+mn-ea"/>
                          <a:cs typeface="+mn-cs"/>
                        </a:rPr>
                        <a:t>El cas de l’Eunice </a:t>
                      </a:r>
                      <a:endParaRPr lang="es-ES" sz="1800" b="1" i="1" kern="1200" dirty="0">
                        <a:solidFill>
                          <a:schemeClr val="tx1"/>
                        </a:solidFill>
                        <a:effectLst/>
                        <a:latin typeface="+mn-lt"/>
                        <a:ea typeface="+mn-ea"/>
                        <a:cs typeface="+mn-cs"/>
                      </a:endParaRPr>
                    </a:p>
                    <a:p>
                      <a:pPr algn="just"/>
                      <a:r>
                        <a:rPr lang="ca-ES" sz="1800" kern="1200" dirty="0">
                          <a:solidFill>
                            <a:schemeClr val="tx1"/>
                          </a:solidFill>
                          <a:effectLst/>
                          <a:latin typeface="+mn-lt"/>
                          <a:ea typeface="+mn-ea"/>
                          <a:cs typeface="+mn-cs"/>
                        </a:rPr>
                        <a:t>L’Eunice és una dona a la qual van diagnosticar una depressió greu. Durant una part de l’embaràs era incapaç de llevar-se i d’anar a treballar. A més, es passava la major part del dia plorant. Aleshores, va decidir anar, juntament amb la seva parella, a un servei de salut mental. Durant la consulta, el metge la va ignorar i es va adreçar directament al seu company. Li va dir que ell recomanaria que l’Eunice avortés, ja que el més probable era que la pressió afegida de tenir cura de l’infant agreugés el seu estat.</a:t>
                      </a:r>
                      <a:endParaRPr lang="es-ES" sz="1800" kern="1200" dirty="0">
                        <a:solidFill>
                          <a:schemeClr val="tx1"/>
                        </a:solidFill>
                        <a:effectLst/>
                        <a:latin typeface="+mn-lt"/>
                        <a:ea typeface="+mn-ea"/>
                        <a:cs typeface="+mn-cs"/>
                      </a:endParaRPr>
                    </a:p>
                    <a:p>
                      <a:pPr algn="just"/>
                      <a:r>
                        <a:rPr lang="ca-ES" sz="1800" kern="1200" dirty="0">
                          <a:solidFill>
                            <a:schemeClr val="tx1"/>
                          </a:solidFill>
                          <a:effectLst/>
                          <a:latin typeface="+mn-lt"/>
                          <a:ea typeface="+mn-ea"/>
                          <a:cs typeface="+mn-cs"/>
                        </a:rPr>
                        <a:t>L’Eunice, però, tot i que no es trobava bé, no va permetre que el personal mèdic li practiqués un avortament.</a:t>
                      </a:r>
                      <a:endParaRPr lang="es-ES" sz="1800" kern="1200" dirty="0">
                        <a:solidFill>
                          <a:schemeClr val="tx1"/>
                        </a:solidFill>
                        <a:effectLst/>
                        <a:latin typeface="+mn-lt"/>
                        <a:ea typeface="+mn-ea"/>
                        <a:cs typeface="+mn-cs"/>
                      </a:endParaRPr>
                    </a:p>
                    <a:p>
                      <a:pPr algn="just"/>
                      <a:r>
                        <a:rPr lang="ca-ES" sz="1800" kern="1200" dirty="0">
                          <a:solidFill>
                            <a:schemeClr val="tx1"/>
                          </a:solidFill>
                          <a:effectLst/>
                          <a:latin typeface="+mn-lt"/>
                          <a:ea typeface="+mn-ea"/>
                          <a:cs typeface="+mn-cs"/>
                        </a:rPr>
                        <a:t>Ara, ella i el seu company tenen una nena de 5 anys preciosa i són molt feliços. El fet que l’Eunice fos capaç de decidir sobre el seu cos, fins i tot quan estava passant per una crisi, va ser fonamental per a la seva recuperació. </a:t>
                      </a:r>
                      <a:endParaRPr lang="es-ES" sz="1800" kern="1200" dirty="0">
                        <a:solidFill>
                          <a:schemeClr val="tx1"/>
                        </a:solidFill>
                        <a:effectLst/>
                        <a:latin typeface="+mn-lt"/>
                        <a:ea typeface="+mn-ea"/>
                        <a:cs typeface="+mn-cs"/>
                      </a:endParaRP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
        <p:nvSpPr>
          <p:cNvPr id="8" name="Title 1">
            <a:extLst>
              <a:ext uri="{FF2B5EF4-FFF2-40B4-BE49-F238E27FC236}">
                <a16:creationId xmlns:a16="http://schemas.microsoft.com/office/drawing/2014/main" id="{0ABAC4E7-181D-4670-8944-204B99A4988A}"/>
              </a:ext>
            </a:extLst>
          </p:cNvPr>
          <p:cNvSpPr>
            <a:spLocks noGrp="1"/>
          </p:cNvSpPr>
          <p:nvPr>
            <p:ph type="title"/>
          </p:nvPr>
        </p:nvSpPr>
        <p:spPr>
          <a:xfrm>
            <a:off x="313283" y="288698"/>
            <a:ext cx="11682773" cy="451531"/>
          </a:xfrm>
        </p:spPr>
        <p:txBody>
          <a:bodyPr/>
          <a:lstStyle/>
          <a:p>
            <a:r>
              <a:rPr lang="ca-ES" sz="2500" dirty="0"/>
              <a:t>Presentació: Rebatre les falses idees i els estereotips negatius en salut mental </a:t>
            </a:r>
            <a:r>
              <a:rPr lang="en-GB" sz="2500" dirty="0"/>
              <a:t>- 14 </a:t>
            </a:r>
            <a:endParaRPr lang="x-none" sz="2500" dirty="0"/>
          </a:p>
        </p:txBody>
      </p:sp>
      <p:sp>
        <p:nvSpPr>
          <p:cNvPr id="9" name="Text Placeholder 5">
            <a:extLst>
              <a:ext uri="{FF2B5EF4-FFF2-40B4-BE49-F238E27FC236}">
                <a16:creationId xmlns:a16="http://schemas.microsoft.com/office/drawing/2014/main" id="{7C43D035-5E23-064F-B0C1-D731F0330D1A}"/>
              </a:ext>
            </a:extLst>
          </p:cNvPr>
          <p:cNvSpPr txBox="1">
            <a:spLocks/>
          </p:cNvSpPr>
          <p:nvPr/>
        </p:nvSpPr>
        <p:spPr>
          <a:xfrm>
            <a:off x="195943" y="572908"/>
            <a:ext cx="11582400" cy="733378"/>
          </a:xfrm>
          <a:prstGeom prst="rect">
            <a:avLst/>
          </a:prstGeom>
        </p:spPr>
        <p:txBody>
          <a:bodyPr lIns="0" tIns="0" rIns="0" bIns="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defTabSz="0">
              <a:lnSpc>
                <a:spcPct val="100000"/>
              </a:lnSpc>
            </a:pPr>
            <a:r>
              <a:rPr lang="es-ES" sz="2000" dirty="0"/>
              <a:t>Falsa idea 6: </a:t>
            </a:r>
            <a:r>
              <a:rPr lang="ca-ES" sz="2000" dirty="0"/>
              <a:t>Els professionals de la salut mental i d’altres disciplines són els que saben millor què és allò que més convé a les persones amb discapacitat psicosocial, intel·lectual o cognitiva</a:t>
            </a:r>
            <a:endParaRPr lang="es-ES" sz="2000" dirty="0"/>
          </a:p>
        </p:txBody>
      </p:sp>
    </p:spTree>
    <p:extLst>
      <p:ext uri="{BB962C8B-B14F-4D97-AF65-F5344CB8AC3E}">
        <p14:creationId xmlns:p14="http://schemas.microsoft.com/office/powerpoint/2010/main" val="1498633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66A86-CF13-4989-8BF1-64665D910E74}"/>
              </a:ext>
            </a:extLst>
          </p:cNvPr>
          <p:cNvSpPr>
            <a:spLocks noGrp="1"/>
          </p:cNvSpPr>
          <p:nvPr>
            <p:ph sz="quarter" idx="14"/>
          </p:nvPr>
        </p:nvSpPr>
        <p:spPr>
          <a:xfrm>
            <a:off x="507195" y="1589314"/>
            <a:ext cx="11174412" cy="4421873"/>
          </a:xfrm>
        </p:spPr>
        <p:txBody>
          <a:bodyPr>
            <a:normAutofit/>
          </a:bodyPr>
          <a:lstStyle/>
          <a:p>
            <a:pPr lvl="0" algn="just"/>
            <a:r>
              <a:rPr lang="es-ES" dirty="0"/>
              <a:t>La </a:t>
            </a:r>
            <a:r>
              <a:rPr lang="ca-ES" dirty="0"/>
              <a:t>capacitat de totes les persones per prendre decisions varia en diferents moments de la vida al llarg de la seva existència i depèn de la decisió que hagin de prendre i també del context</a:t>
            </a:r>
            <a:r>
              <a:rPr lang="es-ES" dirty="0"/>
              <a:t>. </a:t>
            </a:r>
            <a:endParaRPr lang="x-none" dirty="0"/>
          </a:p>
          <a:p>
            <a:pPr lvl="0" algn="just"/>
            <a:r>
              <a:rPr lang="ca-ES" dirty="0"/>
              <a:t>Hi pot haver moments en què prendre decisions sigui fàcil i d’altres en què representi tot un repte</a:t>
            </a:r>
            <a:r>
              <a:rPr lang="en-US" dirty="0"/>
              <a:t>. </a:t>
            </a:r>
            <a:endParaRPr lang="x-none" dirty="0"/>
          </a:p>
          <a:p>
            <a:pPr lvl="0" algn="just"/>
            <a:r>
              <a:rPr lang="es-ES" dirty="0"/>
              <a:t>El </a:t>
            </a:r>
            <a:r>
              <a:rPr lang="ca-ES" dirty="0"/>
              <a:t>fet que les persones puguin necessitar suport per prendre decisions en alguns moments de la seva vida, o amb relació a algunes qüestions, no vol dir que, en termes generals, no siguin capaces de decidir</a:t>
            </a:r>
            <a:r>
              <a:rPr lang="en-US" dirty="0"/>
              <a:t>.</a:t>
            </a:r>
            <a:endParaRPr lang="x-none" dirty="0"/>
          </a:p>
          <a:p>
            <a:pPr algn="just"/>
            <a:endParaRPr lang="x-none" dirty="0"/>
          </a:p>
        </p:txBody>
      </p:sp>
      <p:sp>
        <p:nvSpPr>
          <p:cNvPr id="8" name="Title 1">
            <a:extLst>
              <a:ext uri="{FF2B5EF4-FFF2-40B4-BE49-F238E27FC236}">
                <a16:creationId xmlns:a16="http://schemas.microsoft.com/office/drawing/2014/main" id="{0ABAC4E7-181D-4670-8944-204B99A4988A}"/>
              </a:ext>
            </a:extLst>
          </p:cNvPr>
          <p:cNvSpPr>
            <a:spLocks noGrp="1"/>
          </p:cNvSpPr>
          <p:nvPr>
            <p:ph type="title"/>
          </p:nvPr>
        </p:nvSpPr>
        <p:spPr>
          <a:xfrm>
            <a:off x="313283" y="288698"/>
            <a:ext cx="11682773" cy="451531"/>
          </a:xfrm>
        </p:spPr>
        <p:txBody>
          <a:bodyPr/>
          <a:lstStyle/>
          <a:p>
            <a:r>
              <a:rPr lang="ca-ES" sz="2500" dirty="0"/>
              <a:t>Presentació: Rebatre les falses idees i els estereotips negatius en salut mental </a:t>
            </a:r>
            <a:r>
              <a:rPr lang="en-GB" sz="2500" dirty="0"/>
              <a:t>- 15 </a:t>
            </a:r>
            <a:endParaRPr lang="x-none" sz="2500" dirty="0"/>
          </a:p>
        </p:txBody>
      </p:sp>
      <p:sp>
        <p:nvSpPr>
          <p:cNvPr id="10" name="Text Placeholder 5">
            <a:extLst>
              <a:ext uri="{FF2B5EF4-FFF2-40B4-BE49-F238E27FC236}">
                <a16:creationId xmlns:a16="http://schemas.microsoft.com/office/drawing/2014/main" id="{7C43D035-5E23-064F-B0C1-D731F0330D1A}"/>
              </a:ext>
            </a:extLst>
          </p:cNvPr>
          <p:cNvSpPr txBox="1">
            <a:spLocks/>
          </p:cNvSpPr>
          <p:nvPr/>
        </p:nvSpPr>
        <p:spPr>
          <a:xfrm>
            <a:off x="195943" y="572908"/>
            <a:ext cx="11582400" cy="733378"/>
          </a:xfrm>
          <a:prstGeom prst="rect">
            <a:avLst/>
          </a:prstGeom>
        </p:spPr>
        <p:txBody>
          <a:bodyPr lIns="0" tIns="0" rIns="0" bIns="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defTabSz="0">
              <a:lnSpc>
                <a:spcPct val="100000"/>
              </a:lnSpc>
            </a:pPr>
            <a:r>
              <a:rPr lang="es-ES" sz="2000" dirty="0"/>
              <a:t>Falsa idea 7: Les persones </a:t>
            </a:r>
            <a:r>
              <a:rPr lang="es-ES" sz="2000" dirty="0" err="1"/>
              <a:t>amb</a:t>
            </a:r>
            <a:r>
              <a:rPr lang="es-ES" sz="2000" dirty="0"/>
              <a:t> </a:t>
            </a:r>
            <a:r>
              <a:rPr lang="es-ES" sz="2000" dirty="0" err="1"/>
              <a:t>discapacitat</a:t>
            </a:r>
            <a:r>
              <a:rPr lang="es-ES" sz="2000" dirty="0"/>
              <a:t> psicosocial, </a:t>
            </a:r>
            <a:r>
              <a:rPr lang="es-ES" sz="2000" dirty="0" err="1"/>
              <a:t>intel·lectual</a:t>
            </a:r>
            <a:r>
              <a:rPr lang="es-ES" sz="2000" dirty="0"/>
              <a:t> o cognitiva no </a:t>
            </a:r>
            <a:r>
              <a:rPr lang="es-ES" sz="2000" dirty="0" err="1"/>
              <a:t>estan</a:t>
            </a:r>
            <a:r>
              <a:rPr lang="es-ES" sz="2000" dirty="0"/>
              <a:t> </a:t>
            </a:r>
            <a:r>
              <a:rPr lang="es-ES" sz="2000" dirty="0" err="1"/>
              <a:t>capacitades</a:t>
            </a:r>
            <a:r>
              <a:rPr lang="es-ES" sz="2000" dirty="0"/>
              <a:t> per </a:t>
            </a:r>
            <a:r>
              <a:rPr lang="es-ES" sz="2000" dirty="0" err="1"/>
              <a:t>prendre</a:t>
            </a:r>
            <a:r>
              <a:rPr lang="es-ES" sz="2000" dirty="0"/>
              <a:t> </a:t>
            </a:r>
            <a:r>
              <a:rPr lang="es-ES" sz="2000" dirty="0" err="1"/>
              <a:t>decisions</a:t>
            </a:r>
            <a:endParaRPr lang="es-ES" sz="2000" dirty="0"/>
          </a:p>
        </p:txBody>
      </p:sp>
    </p:spTree>
    <p:extLst>
      <p:ext uri="{BB962C8B-B14F-4D97-AF65-F5344CB8AC3E}">
        <p14:creationId xmlns:p14="http://schemas.microsoft.com/office/powerpoint/2010/main" val="3706511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A69EF2C-18FD-C242-9239-B1D775159E86}"/>
              </a:ext>
            </a:extLst>
          </p:cNvPr>
          <p:cNvGraphicFramePr>
            <a:graphicFrameLocks noGrp="1"/>
          </p:cNvGraphicFramePr>
          <p:nvPr>
            <p:extLst>
              <p:ext uri="{D42A27DB-BD31-4B8C-83A1-F6EECF244321}">
                <p14:modId xmlns:p14="http://schemas.microsoft.com/office/powerpoint/2010/main" val="2245784516"/>
              </p:ext>
            </p:extLst>
          </p:nvPr>
        </p:nvGraphicFramePr>
        <p:xfrm>
          <a:off x="742950" y="1682014"/>
          <a:ext cx="10725150" cy="3017520"/>
        </p:xfrm>
        <a:graphic>
          <a:graphicData uri="http://schemas.openxmlformats.org/drawingml/2006/table">
            <a:tbl>
              <a:tblPr firstRow="1" firstCol="1" bandRow="1"/>
              <a:tblGrid>
                <a:gridCol w="10725150">
                  <a:extLst>
                    <a:ext uri="{9D8B030D-6E8A-4147-A177-3AD203B41FA5}">
                      <a16:colId xmlns:a16="http://schemas.microsoft.com/office/drawing/2014/main" val="1196034685"/>
                    </a:ext>
                  </a:extLst>
                </a:gridCol>
              </a:tblGrid>
              <a:tr h="1917812">
                <a:tc>
                  <a:txBody>
                    <a:bodyPr/>
                    <a:lstStyle/>
                    <a:p>
                      <a:pPr algn="just"/>
                      <a:r>
                        <a:rPr lang="ca-ES" sz="1800" b="1" i="0" kern="1200" dirty="0">
                          <a:solidFill>
                            <a:schemeClr val="tx1"/>
                          </a:solidFill>
                          <a:effectLst/>
                          <a:latin typeface="+mn-lt"/>
                          <a:ea typeface="+mn-ea"/>
                          <a:cs typeface="+mn-cs"/>
                        </a:rPr>
                        <a:t>El cas d’en </a:t>
                      </a:r>
                      <a:r>
                        <a:rPr lang="ca-ES" sz="1800" b="1" i="0" kern="1200" dirty="0" err="1">
                          <a:solidFill>
                            <a:schemeClr val="tx1"/>
                          </a:solidFill>
                          <a:effectLst/>
                          <a:latin typeface="+mn-lt"/>
                          <a:ea typeface="+mn-ea"/>
                          <a:cs typeface="+mn-cs"/>
                        </a:rPr>
                        <a:t>Tareq</a:t>
                      </a:r>
                      <a:r>
                        <a:rPr lang="ca-ES" sz="1800" b="1" i="0" kern="1200" dirty="0">
                          <a:solidFill>
                            <a:schemeClr val="tx1"/>
                          </a:solidFill>
                          <a:effectLst/>
                          <a:latin typeface="+mn-lt"/>
                          <a:ea typeface="+mn-ea"/>
                          <a:cs typeface="+mn-cs"/>
                        </a:rPr>
                        <a:t> </a:t>
                      </a:r>
                      <a:endParaRPr lang="es-ES" sz="1800" b="1" i="1" kern="1200" dirty="0">
                        <a:solidFill>
                          <a:schemeClr val="tx1"/>
                        </a:solidFill>
                        <a:effectLst/>
                        <a:latin typeface="+mn-lt"/>
                        <a:ea typeface="+mn-ea"/>
                        <a:cs typeface="+mn-cs"/>
                      </a:endParaRPr>
                    </a:p>
                    <a:p>
                      <a:pPr algn="just"/>
                      <a:r>
                        <a:rPr lang="ca-ES" sz="1800" kern="1200" dirty="0">
                          <a:solidFill>
                            <a:schemeClr val="tx1"/>
                          </a:solidFill>
                          <a:effectLst/>
                          <a:latin typeface="+mn-lt"/>
                          <a:ea typeface="+mn-ea"/>
                          <a:cs typeface="+mn-cs"/>
                        </a:rPr>
                        <a:t>En </a:t>
                      </a:r>
                      <a:r>
                        <a:rPr lang="ca-ES" sz="1800" kern="1200" dirty="0" err="1">
                          <a:solidFill>
                            <a:schemeClr val="tx1"/>
                          </a:solidFill>
                          <a:effectLst/>
                          <a:latin typeface="+mn-lt"/>
                          <a:ea typeface="+mn-ea"/>
                          <a:cs typeface="+mn-cs"/>
                        </a:rPr>
                        <a:t>Tareq</a:t>
                      </a:r>
                      <a:r>
                        <a:rPr lang="ca-ES" sz="1800" kern="1200" dirty="0">
                          <a:solidFill>
                            <a:schemeClr val="tx1"/>
                          </a:solidFill>
                          <a:effectLst/>
                          <a:latin typeface="+mn-lt"/>
                          <a:ea typeface="+mn-ea"/>
                          <a:cs typeface="+mn-cs"/>
                        </a:rPr>
                        <a:t> és un jove amb discapacitat intel·lectual. Treballa en una botiga de queviures tres dies a la setmana, però per als quatre dies restants no disposa de cap estructura que li organitzi la jornada. Això fa que se senti frustrat i insegur. Per sort, va poder aconseguir el suport d’un assistent personal que cada setmana el pot ajudar a estructurar-se els dies que no treballa. Gairebé cada dia, en </a:t>
                      </a:r>
                      <a:r>
                        <a:rPr lang="ca-ES" sz="1800" kern="1200" dirty="0" err="1">
                          <a:solidFill>
                            <a:schemeClr val="tx1"/>
                          </a:solidFill>
                          <a:effectLst/>
                          <a:latin typeface="+mn-lt"/>
                          <a:ea typeface="+mn-ea"/>
                          <a:cs typeface="+mn-cs"/>
                        </a:rPr>
                        <a:t>Tareq</a:t>
                      </a:r>
                      <a:r>
                        <a:rPr lang="ca-ES" sz="1800" kern="1200" dirty="0">
                          <a:solidFill>
                            <a:schemeClr val="tx1"/>
                          </a:solidFill>
                          <a:effectLst/>
                          <a:latin typeface="+mn-lt"/>
                          <a:ea typeface="+mn-ea"/>
                          <a:cs typeface="+mn-cs"/>
                        </a:rPr>
                        <a:t> té diverses idees sobre què li agradaria fer i planifica alguna activitat, com ara visitar un veí, fer el dinar o anar amb bicicleta al centre de la ciutat per trobar-se amb un amic. Hi ha dies, però, en què li costa més decidir què vol fer i aleshores és quan l’assistent personal li és molt útil, ja que li suggereix activitats per fer durant el dia. A vegades, quan les coses no surten com ell havia previst, li truca diversos cops al dia per fer-li alguna consulta. L’assistent l’escolta i, quan en </a:t>
                      </a:r>
                      <a:r>
                        <a:rPr lang="ca-ES" sz="1800" kern="1200" dirty="0" err="1">
                          <a:solidFill>
                            <a:schemeClr val="tx1"/>
                          </a:solidFill>
                          <a:effectLst/>
                          <a:latin typeface="+mn-lt"/>
                          <a:ea typeface="+mn-ea"/>
                          <a:cs typeface="+mn-cs"/>
                        </a:rPr>
                        <a:t>Tareq</a:t>
                      </a:r>
                      <a:r>
                        <a:rPr lang="ca-ES" sz="1800" kern="1200" dirty="0">
                          <a:solidFill>
                            <a:schemeClr val="tx1"/>
                          </a:solidFill>
                          <a:effectLst/>
                          <a:latin typeface="+mn-lt"/>
                          <a:ea typeface="+mn-ea"/>
                          <a:cs typeface="+mn-cs"/>
                        </a:rPr>
                        <a:t> li fa alguna pregunta, li proposa diverses opcions. </a:t>
                      </a:r>
                      <a:endParaRPr lang="es-ES" sz="1800" kern="1200" dirty="0">
                        <a:solidFill>
                          <a:schemeClr val="tx1"/>
                        </a:solidFill>
                        <a:effectLst/>
                        <a:latin typeface="+mn-lt"/>
                        <a:ea typeface="+mn-ea"/>
                        <a:cs typeface="+mn-cs"/>
                      </a:endParaRPr>
                    </a:p>
                    <a:p>
                      <a:pPr algn="just"/>
                      <a:endParaRPr lang="es-ES" sz="1800" kern="1200" dirty="0">
                        <a:solidFill>
                          <a:schemeClr val="tx1"/>
                        </a:solidFill>
                        <a:effectLst/>
                        <a:latin typeface="+mn-lt"/>
                        <a:ea typeface="+mn-ea"/>
                        <a:cs typeface="+mn-cs"/>
                      </a:endParaRP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
        <p:nvSpPr>
          <p:cNvPr id="7" name="Title 1">
            <a:extLst>
              <a:ext uri="{FF2B5EF4-FFF2-40B4-BE49-F238E27FC236}">
                <a16:creationId xmlns:a16="http://schemas.microsoft.com/office/drawing/2014/main" id="{0ABAC4E7-181D-4670-8944-204B99A4988A}"/>
              </a:ext>
            </a:extLst>
          </p:cNvPr>
          <p:cNvSpPr>
            <a:spLocks noGrp="1"/>
          </p:cNvSpPr>
          <p:nvPr>
            <p:ph type="title"/>
          </p:nvPr>
        </p:nvSpPr>
        <p:spPr>
          <a:xfrm>
            <a:off x="313283" y="288698"/>
            <a:ext cx="11682773" cy="451531"/>
          </a:xfrm>
        </p:spPr>
        <p:txBody>
          <a:bodyPr/>
          <a:lstStyle/>
          <a:p>
            <a:r>
              <a:rPr lang="ca-ES" sz="2500" dirty="0"/>
              <a:t>Presentació: Rebatre les falses idees i els estereotips negatius en salut mental </a:t>
            </a:r>
            <a:r>
              <a:rPr lang="en-GB" sz="2500" dirty="0"/>
              <a:t>- 16 </a:t>
            </a:r>
            <a:endParaRPr lang="x-none" sz="2500" dirty="0"/>
          </a:p>
        </p:txBody>
      </p:sp>
      <p:sp>
        <p:nvSpPr>
          <p:cNvPr id="8" name="Text Placeholder 5">
            <a:extLst>
              <a:ext uri="{FF2B5EF4-FFF2-40B4-BE49-F238E27FC236}">
                <a16:creationId xmlns:a16="http://schemas.microsoft.com/office/drawing/2014/main" id="{7C43D035-5E23-064F-B0C1-D731F0330D1A}"/>
              </a:ext>
            </a:extLst>
          </p:cNvPr>
          <p:cNvSpPr txBox="1">
            <a:spLocks/>
          </p:cNvSpPr>
          <p:nvPr/>
        </p:nvSpPr>
        <p:spPr>
          <a:xfrm>
            <a:off x="195943" y="572908"/>
            <a:ext cx="11582400" cy="733378"/>
          </a:xfrm>
          <a:prstGeom prst="rect">
            <a:avLst/>
          </a:prstGeom>
        </p:spPr>
        <p:txBody>
          <a:bodyPr lIns="0" tIns="0" rIns="0" bIns="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defTabSz="0">
              <a:lnSpc>
                <a:spcPct val="100000"/>
              </a:lnSpc>
            </a:pPr>
            <a:r>
              <a:rPr lang="es-ES" sz="2000" dirty="0"/>
              <a:t>Falsa idea 7: Les persones </a:t>
            </a:r>
            <a:r>
              <a:rPr lang="es-ES" sz="2000" dirty="0" err="1"/>
              <a:t>amb</a:t>
            </a:r>
            <a:r>
              <a:rPr lang="es-ES" sz="2000" dirty="0"/>
              <a:t> </a:t>
            </a:r>
            <a:r>
              <a:rPr lang="es-ES" sz="2000" dirty="0" err="1"/>
              <a:t>discapacitat</a:t>
            </a:r>
            <a:r>
              <a:rPr lang="es-ES" sz="2000" dirty="0"/>
              <a:t> psicosocial, </a:t>
            </a:r>
            <a:r>
              <a:rPr lang="es-ES" sz="2000" dirty="0" err="1"/>
              <a:t>intel·lectual</a:t>
            </a:r>
            <a:r>
              <a:rPr lang="es-ES" sz="2000" dirty="0"/>
              <a:t> o cognitiva no </a:t>
            </a:r>
            <a:r>
              <a:rPr lang="es-ES" sz="2000" dirty="0" err="1"/>
              <a:t>estan</a:t>
            </a:r>
            <a:r>
              <a:rPr lang="es-ES" sz="2000" dirty="0"/>
              <a:t> </a:t>
            </a:r>
            <a:r>
              <a:rPr lang="es-ES" sz="2000" dirty="0" err="1"/>
              <a:t>capacitades</a:t>
            </a:r>
            <a:r>
              <a:rPr lang="es-ES" sz="2000" dirty="0"/>
              <a:t> per </a:t>
            </a:r>
            <a:r>
              <a:rPr lang="es-ES" sz="2000" dirty="0" err="1"/>
              <a:t>prendre</a:t>
            </a:r>
            <a:r>
              <a:rPr lang="es-ES" sz="2000" dirty="0"/>
              <a:t> </a:t>
            </a:r>
            <a:r>
              <a:rPr lang="es-ES" sz="2000" dirty="0" err="1"/>
              <a:t>decisions</a:t>
            </a:r>
            <a:endParaRPr lang="es-ES" sz="2000" dirty="0"/>
          </a:p>
        </p:txBody>
      </p:sp>
    </p:spTree>
    <p:extLst>
      <p:ext uri="{BB962C8B-B14F-4D97-AF65-F5344CB8AC3E}">
        <p14:creationId xmlns:p14="http://schemas.microsoft.com/office/powerpoint/2010/main" val="40375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98840-4710-437C-8C6E-783011EB2501}"/>
              </a:ext>
            </a:extLst>
          </p:cNvPr>
          <p:cNvSpPr>
            <a:spLocks noGrp="1"/>
          </p:cNvSpPr>
          <p:nvPr>
            <p:ph sz="quarter" idx="14"/>
          </p:nvPr>
        </p:nvSpPr>
        <p:spPr>
          <a:xfrm>
            <a:off x="507195" y="1719943"/>
            <a:ext cx="11174412" cy="4291245"/>
          </a:xfrm>
        </p:spPr>
        <p:txBody>
          <a:bodyPr/>
          <a:lstStyle/>
          <a:p>
            <a:pPr lvl="0" algn="just" fontAlgn="base"/>
            <a:r>
              <a:rPr lang="ca-ES" dirty="0"/>
              <a:t>Algunes persones, a causa de les percepcions negatives i de les reaccions discriminatòries de la gent del seu voltant, ja no confien en les seves habilitats per prendre decisions.</a:t>
            </a:r>
          </a:p>
          <a:p>
            <a:pPr lvl="0" algn="just" fontAlgn="base"/>
            <a:r>
              <a:rPr lang="ca-ES" dirty="0"/>
              <a:t>Recorren a altres persones, les quals assumeixen la responsabilitat de prendre decisions per elles. </a:t>
            </a:r>
            <a:endParaRPr lang="es-ES" dirty="0"/>
          </a:p>
          <a:p>
            <a:pPr algn="just"/>
            <a:r>
              <a:rPr lang="ca-ES" dirty="0"/>
              <a:t>Les persones, en comptes de veure com se’ls nega l’oportunitat de prendre decisions, haurien de rebre el suport necessari per recuperar la confiança en les seves habilitats per prendre decisions</a:t>
            </a:r>
            <a:r>
              <a:rPr lang="en-US" dirty="0"/>
              <a:t>.</a:t>
            </a:r>
          </a:p>
          <a:p>
            <a:pPr algn="just"/>
            <a:endParaRPr lang="x-none" dirty="0"/>
          </a:p>
        </p:txBody>
      </p:sp>
      <p:sp>
        <p:nvSpPr>
          <p:cNvPr id="8" name="Title 1">
            <a:extLst>
              <a:ext uri="{FF2B5EF4-FFF2-40B4-BE49-F238E27FC236}">
                <a16:creationId xmlns:a16="http://schemas.microsoft.com/office/drawing/2014/main" id="{0ABAC4E7-181D-4670-8944-204B99A4988A}"/>
              </a:ext>
            </a:extLst>
          </p:cNvPr>
          <p:cNvSpPr>
            <a:spLocks noGrp="1"/>
          </p:cNvSpPr>
          <p:nvPr>
            <p:ph type="title"/>
          </p:nvPr>
        </p:nvSpPr>
        <p:spPr>
          <a:xfrm>
            <a:off x="313283" y="288698"/>
            <a:ext cx="11682773" cy="451531"/>
          </a:xfrm>
        </p:spPr>
        <p:txBody>
          <a:bodyPr/>
          <a:lstStyle/>
          <a:p>
            <a:r>
              <a:rPr lang="ca-ES" sz="2500" dirty="0"/>
              <a:t>Presentació: Rebatre les falses idees i els estereotips negatius en salut mental </a:t>
            </a:r>
            <a:r>
              <a:rPr lang="en-GB" sz="2500" dirty="0"/>
              <a:t>- 17 </a:t>
            </a:r>
            <a:endParaRPr lang="x-none" sz="2500" dirty="0"/>
          </a:p>
        </p:txBody>
      </p:sp>
      <p:sp>
        <p:nvSpPr>
          <p:cNvPr id="9" name="Text Placeholder 5">
            <a:extLst>
              <a:ext uri="{FF2B5EF4-FFF2-40B4-BE49-F238E27FC236}">
                <a16:creationId xmlns:a16="http://schemas.microsoft.com/office/drawing/2014/main" id="{7C43D035-5E23-064F-B0C1-D731F0330D1A}"/>
              </a:ext>
            </a:extLst>
          </p:cNvPr>
          <p:cNvSpPr txBox="1">
            <a:spLocks/>
          </p:cNvSpPr>
          <p:nvPr/>
        </p:nvSpPr>
        <p:spPr>
          <a:xfrm>
            <a:off x="195943" y="572908"/>
            <a:ext cx="11582400" cy="733378"/>
          </a:xfrm>
          <a:prstGeom prst="rect">
            <a:avLst/>
          </a:prstGeom>
        </p:spPr>
        <p:txBody>
          <a:bodyPr lIns="0" tIns="0" rIns="0" bIns="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defTabSz="0">
              <a:lnSpc>
                <a:spcPct val="100000"/>
              </a:lnSpc>
            </a:pPr>
            <a:r>
              <a:rPr lang="es-ES" sz="2000" dirty="0"/>
              <a:t>Falsa idea 8: </a:t>
            </a:r>
            <a:r>
              <a:rPr lang="ca-ES" sz="2000" dirty="0"/>
              <a:t>A les persones amb discapacitat psicosocial, intel·lectual o cognitiva se’ls ha de dir què han de fer i els fa por prendre decisions per si mateixes</a:t>
            </a:r>
            <a:endParaRPr lang="es-ES" sz="2000" dirty="0"/>
          </a:p>
        </p:txBody>
      </p:sp>
    </p:spTree>
    <p:extLst>
      <p:ext uri="{BB962C8B-B14F-4D97-AF65-F5344CB8AC3E}">
        <p14:creationId xmlns:p14="http://schemas.microsoft.com/office/powerpoint/2010/main" val="363175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40BCA3E-1C85-EF49-B3A6-951F8BAE28E2}"/>
              </a:ext>
            </a:extLst>
          </p:cNvPr>
          <p:cNvGraphicFramePr>
            <a:graphicFrameLocks noGrp="1"/>
          </p:cNvGraphicFramePr>
          <p:nvPr>
            <p:extLst>
              <p:ext uri="{D42A27DB-BD31-4B8C-83A1-F6EECF244321}">
                <p14:modId xmlns:p14="http://schemas.microsoft.com/office/powerpoint/2010/main" val="1653881356"/>
              </p:ext>
            </p:extLst>
          </p:nvPr>
        </p:nvGraphicFramePr>
        <p:xfrm>
          <a:off x="762000" y="1584960"/>
          <a:ext cx="10610850" cy="2468880"/>
        </p:xfrm>
        <a:graphic>
          <a:graphicData uri="http://schemas.openxmlformats.org/drawingml/2006/table">
            <a:tbl>
              <a:tblPr firstRow="1" firstCol="1" bandRow="1"/>
              <a:tblGrid>
                <a:gridCol w="10610850">
                  <a:extLst>
                    <a:ext uri="{9D8B030D-6E8A-4147-A177-3AD203B41FA5}">
                      <a16:colId xmlns:a16="http://schemas.microsoft.com/office/drawing/2014/main" val="1196034685"/>
                    </a:ext>
                  </a:extLst>
                </a:gridCol>
              </a:tblGrid>
              <a:tr h="1917812">
                <a:tc>
                  <a:txBody>
                    <a:bodyPr/>
                    <a:lstStyle/>
                    <a:p>
                      <a:pPr algn="just"/>
                      <a:r>
                        <a:rPr lang="ca-ES" sz="1800" b="1" i="0" kern="1200" dirty="0">
                          <a:solidFill>
                            <a:schemeClr val="tx1"/>
                          </a:solidFill>
                          <a:effectLst/>
                          <a:latin typeface="+mn-lt"/>
                          <a:ea typeface="+mn-ea"/>
                          <a:cs typeface="+mn-cs"/>
                        </a:rPr>
                        <a:t>El cas d’en Gavin i en Michael </a:t>
                      </a:r>
                      <a:endParaRPr lang="es-ES" sz="1800" b="1" i="1" kern="1200" dirty="0">
                        <a:solidFill>
                          <a:schemeClr val="tx1"/>
                        </a:solidFill>
                        <a:effectLst/>
                        <a:latin typeface="+mn-lt"/>
                        <a:ea typeface="+mn-ea"/>
                        <a:cs typeface="+mn-cs"/>
                      </a:endParaRPr>
                    </a:p>
                    <a:p>
                      <a:pPr algn="just"/>
                      <a:r>
                        <a:rPr lang="ca-ES" sz="1800" kern="1200" dirty="0">
                          <a:solidFill>
                            <a:schemeClr val="tx1"/>
                          </a:solidFill>
                          <a:effectLst/>
                          <a:latin typeface="+mn-lt"/>
                          <a:ea typeface="+mn-ea"/>
                          <a:cs typeface="+mn-cs"/>
                        </a:rPr>
                        <a:t>En Gavin i el seu soci, en Michael, treballen plegats per prendre decisions econòmiques i evitar la mena de problemes que van tenir quan en Gavin comprava per impuls. Una cosa que en Michael va aprendre ràpidament és que valia més preguntar-li què volia comprar i per què en comptes de dir-li què havia o no havia de fer. Quan en Michael era capaç de relacionar-se amb en Gavin d’aquesta manera, tots dos tenien converses més productives sobre com en Gavin volia gastar els diners i per què; alhora, en Michael podia comprendre les necessitats emocionals que el seu soci intentava satisfer amb les compres per impuls en determinats moments de la seva vida. Gràcies a aquestes converses, en Gavin també va comprendre i considerar altres maneres de satisfer les seves necessitats. </a:t>
                      </a:r>
                      <a:endParaRPr lang="es-ES" sz="1800" kern="1200" dirty="0">
                        <a:solidFill>
                          <a:schemeClr val="tx1"/>
                        </a:solidFill>
                        <a:effectLst/>
                        <a:latin typeface="+mn-lt"/>
                        <a:ea typeface="+mn-ea"/>
                        <a:cs typeface="+mn-cs"/>
                      </a:endParaRPr>
                    </a:p>
                  </a:txBody>
                  <a:tcPr marL="68580" marR="68580" marT="0" marB="0">
                    <a:lnL>
                      <a:noFill/>
                    </a:lnL>
                    <a:lnR>
                      <a:noFill/>
                    </a:lnR>
                    <a:lnT>
                      <a:noFill/>
                    </a:lnT>
                    <a:lnB>
                      <a:noFill/>
                    </a:lnB>
                    <a:solidFill>
                      <a:srgbClr val="D2EEFC"/>
                    </a:solidFill>
                  </a:tcPr>
                </a:tc>
                <a:extLst>
                  <a:ext uri="{0D108BD9-81ED-4DB2-BD59-A6C34878D82A}">
                    <a16:rowId xmlns:a16="http://schemas.microsoft.com/office/drawing/2014/main" val="2155888811"/>
                  </a:ext>
                </a:extLst>
              </a:tr>
            </a:tbl>
          </a:graphicData>
        </a:graphic>
      </p:graphicFrame>
      <p:sp>
        <p:nvSpPr>
          <p:cNvPr id="7" name="Title 1">
            <a:extLst>
              <a:ext uri="{FF2B5EF4-FFF2-40B4-BE49-F238E27FC236}">
                <a16:creationId xmlns:a16="http://schemas.microsoft.com/office/drawing/2014/main" id="{0ABAC4E7-181D-4670-8944-204B99A4988A}"/>
              </a:ext>
            </a:extLst>
          </p:cNvPr>
          <p:cNvSpPr>
            <a:spLocks noGrp="1"/>
          </p:cNvSpPr>
          <p:nvPr>
            <p:ph type="title"/>
          </p:nvPr>
        </p:nvSpPr>
        <p:spPr>
          <a:xfrm>
            <a:off x="313283" y="288698"/>
            <a:ext cx="11682773" cy="451531"/>
          </a:xfrm>
        </p:spPr>
        <p:txBody>
          <a:bodyPr/>
          <a:lstStyle/>
          <a:p>
            <a:r>
              <a:rPr lang="ca-ES" sz="2500" dirty="0"/>
              <a:t>Presentació: Rebatre les falses idees i els estereotips negatius en salut mental </a:t>
            </a:r>
            <a:r>
              <a:rPr lang="en-GB" sz="2500" dirty="0"/>
              <a:t>- 18 </a:t>
            </a:r>
            <a:endParaRPr lang="x-none" sz="2500" dirty="0"/>
          </a:p>
        </p:txBody>
      </p:sp>
      <p:sp>
        <p:nvSpPr>
          <p:cNvPr id="8" name="Text Placeholder 5">
            <a:extLst>
              <a:ext uri="{FF2B5EF4-FFF2-40B4-BE49-F238E27FC236}">
                <a16:creationId xmlns:a16="http://schemas.microsoft.com/office/drawing/2014/main" id="{7C43D035-5E23-064F-B0C1-D731F0330D1A}"/>
              </a:ext>
            </a:extLst>
          </p:cNvPr>
          <p:cNvSpPr txBox="1">
            <a:spLocks/>
          </p:cNvSpPr>
          <p:nvPr/>
        </p:nvSpPr>
        <p:spPr>
          <a:xfrm>
            <a:off x="195943" y="572908"/>
            <a:ext cx="11582400" cy="733378"/>
          </a:xfrm>
          <a:prstGeom prst="rect">
            <a:avLst/>
          </a:prstGeom>
        </p:spPr>
        <p:txBody>
          <a:bodyPr lIns="0" tIns="0" rIns="0" bIns="0" anchor="b">
            <a:noAutofit/>
          </a:bodyPr>
          <a:lstStyle>
            <a:lvl1pPr marL="285750" indent="-285750" algn="l" defTabSz="914400" rtl="0" eaLnBrk="1" latinLnBrk="0" hangingPunct="1">
              <a:lnSpc>
                <a:spcPts val="3300"/>
              </a:lnSpc>
              <a:spcBef>
                <a:spcPct val="0"/>
              </a:spcBef>
              <a:spcAft>
                <a:spcPts val="0"/>
              </a:spcAft>
              <a:buClr>
                <a:schemeClr val="accent1"/>
              </a:buClr>
              <a:buFont typeface="Arial" panose="020B0604020202020204" pitchFamily="34" charset="0"/>
              <a:buNone/>
              <a:tabLst/>
              <a:defRPr lang="en-US" sz="2200" b="1" kern="1200" spc="-100" baseline="0" dirty="0">
                <a:solidFill>
                  <a:schemeClr val="accent2"/>
                </a:solidFill>
                <a:latin typeface="+mj-lt"/>
                <a:ea typeface="+mj-ea"/>
                <a:cs typeface="+mj-cs"/>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defTabSz="0">
              <a:lnSpc>
                <a:spcPct val="100000"/>
              </a:lnSpc>
            </a:pPr>
            <a:r>
              <a:rPr lang="es-ES" sz="2000" dirty="0"/>
              <a:t>Falsa idea 8: </a:t>
            </a:r>
            <a:r>
              <a:rPr lang="ca-ES" sz="2000" dirty="0"/>
              <a:t>A les persones amb discapacitat psicosocial, intel·lectual o cognitiva se’ls ha de dir què han de fer i els fa por prendre decisions per si mateixes</a:t>
            </a:r>
            <a:endParaRPr lang="es-ES" sz="2000" dirty="0"/>
          </a:p>
        </p:txBody>
      </p:sp>
    </p:spTree>
    <p:extLst>
      <p:ext uri="{BB962C8B-B14F-4D97-AF65-F5344CB8AC3E}">
        <p14:creationId xmlns:p14="http://schemas.microsoft.com/office/powerpoint/2010/main" val="4107840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4EB8A24-5665-8145-B80B-8EC1125197AD}"/>
              </a:ext>
            </a:extLst>
          </p:cNvPr>
          <p:cNvSpPr>
            <a:spLocks noGrp="1"/>
          </p:cNvSpPr>
          <p:nvPr>
            <p:ph type="body" sz="quarter" idx="13"/>
          </p:nvPr>
        </p:nvSpPr>
        <p:spPr>
          <a:xfrm>
            <a:off x="463664" y="796502"/>
            <a:ext cx="11174400" cy="360000"/>
          </a:xfrm>
        </p:spPr>
        <p:txBody>
          <a:bodyPr/>
          <a:lstStyle/>
          <a:p>
            <a:r>
              <a:rPr lang="ca-ES" dirty="0"/>
              <a:t>El dret a la capacitat jurídica segons la CDPD	</a:t>
            </a:r>
            <a:endParaRPr lang="es-ES" dirty="0"/>
          </a:p>
        </p:txBody>
      </p:sp>
      <p:sp>
        <p:nvSpPr>
          <p:cNvPr id="3" name="Content Placeholder 2">
            <a:extLst>
              <a:ext uri="{FF2B5EF4-FFF2-40B4-BE49-F238E27FC236}">
                <a16:creationId xmlns:a16="http://schemas.microsoft.com/office/drawing/2014/main" id="{37269E88-A97E-45D8-8FA9-157493070E0B}"/>
              </a:ext>
            </a:extLst>
          </p:cNvPr>
          <p:cNvSpPr>
            <a:spLocks noGrp="1"/>
          </p:cNvSpPr>
          <p:nvPr>
            <p:ph sz="quarter" idx="14"/>
          </p:nvPr>
        </p:nvSpPr>
        <p:spPr>
          <a:xfrm>
            <a:off x="507195" y="1480457"/>
            <a:ext cx="11174412" cy="3948794"/>
          </a:xfrm>
        </p:spPr>
        <p:txBody>
          <a:bodyPr>
            <a:normAutofit/>
          </a:bodyPr>
          <a:lstStyle/>
          <a:p>
            <a:pPr algn="just"/>
            <a:r>
              <a:rPr lang="es-ES" dirty="0"/>
              <a:t>La CDPD</a:t>
            </a:r>
            <a:r>
              <a:rPr lang="ca-ES" dirty="0"/>
              <a:t> és un tractat internacional adoptat per diversos països per garantir que les </a:t>
            </a:r>
            <a:r>
              <a:rPr lang="ca-ES" b="1" dirty="0"/>
              <a:t>persones amb discapacitat d’arreu del món gaudeixen dels seus drets, en igualtat de condicions amb les altres persones, en tots els àmbits de la vida. </a:t>
            </a:r>
            <a:r>
              <a:rPr lang="en-GB" b="1" dirty="0"/>
              <a:t>  </a:t>
            </a:r>
            <a:endParaRPr lang="x-none" b="1" dirty="0"/>
          </a:p>
          <a:p>
            <a:pPr algn="just"/>
            <a:r>
              <a:rPr lang="ca-ES" dirty="0"/>
              <a:t>La CDPD pretén protegir els drets humans de les persones amb discapacitat, combatre la discriminació, l’estigmatització i els estereotips, i promoure la inclusió i la participació</a:t>
            </a:r>
            <a:r>
              <a:rPr lang="en-GB" dirty="0"/>
              <a:t>. </a:t>
            </a:r>
          </a:p>
          <a:p>
            <a:pPr algn="just"/>
            <a:r>
              <a:rPr lang="ca-ES" dirty="0"/>
              <a:t>Reconeix que les persones amb discapacitat han de poder desenvolupar el seu potencial en igualtat de condicions amb les altres. </a:t>
            </a:r>
            <a:endParaRPr lang="es-ES" dirty="0"/>
          </a:p>
          <a:p>
            <a:pPr marL="0" indent="0" algn="just">
              <a:buNone/>
            </a:pPr>
            <a:r>
              <a:rPr lang="es-ES" dirty="0"/>
              <a:t> </a:t>
            </a:r>
            <a:endParaRPr lang="x-none" dirty="0"/>
          </a:p>
          <a:p>
            <a:pPr algn="just"/>
            <a:endParaRPr lang="x-none" dirty="0"/>
          </a:p>
        </p:txBody>
      </p:sp>
      <p:sp>
        <p:nvSpPr>
          <p:cNvPr id="8" name="Title 1">
            <a:extLst>
              <a:ext uri="{FF2B5EF4-FFF2-40B4-BE49-F238E27FC236}">
                <a16:creationId xmlns:a16="http://schemas.microsoft.com/office/drawing/2014/main" id="{0ABAC4E7-181D-4670-8944-204B99A4988A}"/>
              </a:ext>
            </a:extLst>
          </p:cNvPr>
          <p:cNvSpPr>
            <a:spLocks noGrp="1"/>
          </p:cNvSpPr>
          <p:nvPr>
            <p:ph type="title"/>
          </p:nvPr>
        </p:nvSpPr>
        <p:spPr>
          <a:xfrm>
            <a:off x="313283" y="288698"/>
            <a:ext cx="11682773" cy="451531"/>
          </a:xfrm>
        </p:spPr>
        <p:txBody>
          <a:bodyPr/>
          <a:lstStyle/>
          <a:p>
            <a:r>
              <a:rPr lang="ca-ES" sz="2500" dirty="0"/>
              <a:t>Presentació: Rebatre les falses idees i els estereotips negatius en salut mental </a:t>
            </a:r>
            <a:r>
              <a:rPr lang="en-GB" sz="2500" dirty="0"/>
              <a:t>- 19 </a:t>
            </a:r>
            <a:endParaRPr lang="x-none" sz="2500" dirty="0"/>
          </a:p>
        </p:txBody>
      </p:sp>
    </p:spTree>
    <p:extLst>
      <p:ext uri="{BB962C8B-B14F-4D97-AF65-F5344CB8AC3E}">
        <p14:creationId xmlns:p14="http://schemas.microsoft.com/office/powerpoint/2010/main" val="2138324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0F3D4F-11B9-425C-BB59-5024D4C4CC0C}"/>
              </a:ext>
            </a:extLst>
          </p:cNvPr>
          <p:cNvSpPr>
            <a:spLocks noGrp="1"/>
          </p:cNvSpPr>
          <p:nvPr>
            <p:ph sz="quarter" idx="14"/>
          </p:nvPr>
        </p:nvSpPr>
        <p:spPr>
          <a:xfrm>
            <a:off x="507195" y="1262743"/>
            <a:ext cx="11174412" cy="4748445"/>
          </a:xfrm>
        </p:spPr>
        <p:txBody>
          <a:bodyPr>
            <a:normAutofit/>
          </a:bodyPr>
          <a:lstStyle/>
          <a:p>
            <a:pPr algn="just"/>
            <a:r>
              <a:rPr lang="ca-ES" sz="2000" dirty="0"/>
              <a:t>Segons l’article 12 de la CDPD, mai no es pot privar ningú del dret a la capacitat jurídica. </a:t>
            </a:r>
          </a:p>
          <a:p>
            <a:pPr algn="just"/>
            <a:r>
              <a:rPr lang="ca-ES" sz="2000" dirty="0"/>
              <a:t>Tothom té dret a la capacitat jurídica, amb independència de les seves habilitats per prendre decisions</a:t>
            </a:r>
            <a:r>
              <a:rPr lang="en-US" sz="2100" dirty="0"/>
              <a:t>. </a:t>
            </a:r>
          </a:p>
          <a:p>
            <a:pPr algn="just"/>
            <a:r>
              <a:rPr lang="ca-ES" sz="2000" dirty="0"/>
              <a:t>Una discapacitat psicosocial, intel·lectual o cognitiva mai no pot justificar que es denegui a algú el dret a la capacitat jurídica</a:t>
            </a:r>
            <a:r>
              <a:rPr lang="en-US" sz="2100" dirty="0"/>
              <a:t>.</a:t>
            </a:r>
          </a:p>
          <a:p>
            <a:pPr algn="just"/>
            <a:r>
              <a:rPr lang="ca-ES" sz="2000" dirty="0"/>
              <a:t>Totes les persones tenen garantit el dret a la capacitat jurídica, amb independència de quines siguin les seves necessitats de suport</a:t>
            </a:r>
            <a:r>
              <a:rPr lang="en-US" sz="2100" dirty="0"/>
              <a:t>. </a:t>
            </a:r>
          </a:p>
          <a:p>
            <a:pPr algn="just"/>
            <a:r>
              <a:rPr lang="ca-ES" sz="2000" dirty="0"/>
              <a:t>Per tant, les persones que tenen unes necessitats de suport importants (per exemple, les que no es comuniquen d’una manera convencional, o aquelles que, en opinió de les altres persones, no són capaces de comunicar-se de cap manera, les que estan extremament aïllades, les que no disposen de cap xarxa de suport, o les que corren el risc de trobar-se en situacions de maltractament i d’explotació) estan emparades per les disposicions de l’article 12 </a:t>
            </a:r>
            <a:r>
              <a:rPr lang="en-US" sz="2100" dirty="0"/>
              <a:t>. </a:t>
            </a:r>
          </a:p>
          <a:p>
            <a:pPr algn="just"/>
            <a:endParaRPr lang="x-none" sz="2100" dirty="0"/>
          </a:p>
        </p:txBody>
      </p:sp>
      <p:sp>
        <p:nvSpPr>
          <p:cNvPr id="7" name="Title 1">
            <a:extLst>
              <a:ext uri="{FF2B5EF4-FFF2-40B4-BE49-F238E27FC236}">
                <a16:creationId xmlns:a16="http://schemas.microsoft.com/office/drawing/2014/main" id="{0ABAC4E7-181D-4670-8944-204B99A4988A}"/>
              </a:ext>
            </a:extLst>
          </p:cNvPr>
          <p:cNvSpPr>
            <a:spLocks noGrp="1"/>
          </p:cNvSpPr>
          <p:nvPr>
            <p:ph type="title"/>
          </p:nvPr>
        </p:nvSpPr>
        <p:spPr>
          <a:xfrm>
            <a:off x="313283" y="288698"/>
            <a:ext cx="11682773" cy="451531"/>
          </a:xfrm>
        </p:spPr>
        <p:txBody>
          <a:bodyPr/>
          <a:lstStyle/>
          <a:p>
            <a:r>
              <a:rPr lang="ca-ES" sz="2500" dirty="0"/>
              <a:t>Presentació: Rebatre les falses idees i els estereotips negatius en salut mental </a:t>
            </a:r>
            <a:r>
              <a:rPr lang="en-GB" sz="2500" dirty="0"/>
              <a:t>- 20 </a:t>
            </a:r>
            <a:endParaRPr lang="x-none" sz="2500" dirty="0"/>
          </a:p>
        </p:txBody>
      </p:sp>
      <p:sp>
        <p:nvSpPr>
          <p:cNvPr id="8" name="Text Placeholder 5">
            <a:extLst>
              <a:ext uri="{FF2B5EF4-FFF2-40B4-BE49-F238E27FC236}">
                <a16:creationId xmlns:a16="http://schemas.microsoft.com/office/drawing/2014/main" id="{A4EB8A24-5665-8145-B80B-8EC1125197AD}"/>
              </a:ext>
            </a:extLst>
          </p:cNvPr>
          <p:cNvSpPr>
            <a:spLocks noGrp="1"/>
          </p:cNvSpPr>
          <p:nvPr>
            <p:ph type="body" sz="quarter" idx="13"/>
          </p:nvPr>
        </p:nvSpPr>
        <p:spPr>
          <a:xfrm>
            <a:off x="463664" y="796502"/>
            <a:ext cx="11174400" cy="360000"/>
          </a:xfrm>
        </p:spPr>
        <p:txBody>
          <a:bodyPr/>
          <a:lstStyle/>
          <a:p>
            <a:r>
              <a:rPr lang="ca-ES" dirty="0"/>
              <a:t>El dret a la capacitat jurídica segons la CDPD	</a:t>
            </a:r>
            <a:endParaRPr lang="es-ES" dirty="0"/>
          </a:p>
        </p:txBody>
      </p:sp>
    </p:spTree>
    <p:extLst>
      <p:ext uri="{BB962C8B-B14F-4D97-AF65-F5344CB8AC3E}">
        <p14:creationId xmlns:p14="http://schemas.microsoft.com/office/powerpoint/2010/main" val="3921387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78F6F7-12B5-42AD-97D3-2233D8B93817}"/>
              </a:ext>
            </a:extLst>
          </p:cNvPr>
          <p:cNvSpPr>
            <a:spLocks noGrp="1"/>
          </p:cNvSpPr>
          <p:nvPr>
            <p:ph sz="quarter" idx="14"/>
          </p:nvPr>
        </p:nvSpPr>
        <p:spPr>
          <a:xfrm>
            <a:off x="507195" y="1219200"/>
            <a:ext cx="11174412" cy="4791988"/>
          </a:xfrm>
        </p:spPr>
        <p:txBody>
          <a:bodyPr>
            <a:normAutofit/>
          </a:bodyPr>
          <a:lstStyle/>
          <a:p>
            <a:pPr algn="just"/>
            <a:r>
              <a:rPr lang="ca-ES" sz="2000" dirty="0"/>
              <a:t>El dret a la capacitat jurídica afecta </a:t>
            </a:r>
            <a:r>
              <a:rPr lang="ca-ES" sz="2000" b="1" u="sng" dirty="0"/>
              <a:t>tots els àmbits de la vida.</a:t>
            </a:r>
          </a:p>
          <a:p>
            <a:pPr algn="just"/>
            <a:r>
              <a:rPr lang="es-ES" sz="2000" dirty="0"/>
              <a:t>El artículo 12 ampara tanto la toma de decisiones formales como la toma de decisiones informales del día a día.</a:t>
            </a:r>
          </a:p>
          <a:p>
            <a:pPr lvl="2" algn="just"/>
            <a:r>
              <a:rPr lang="ca-ES" dirty="0"/>
              <a:t>En el cas de les decisions formals el més habitual és que les decisions de les persones amb discapacitat psicosocial, intel·lectual o cognitiva les prenguin els tutors designats pels tribunals, els professionals de la salut mental i d’altres disciplines, i els seus familiars.</a:t>
            </a:r>
            <a:endParaRPr lang="es-ES" dirty="0"/>
          </a:p>
          <a:p>
            <a:pPr lvl="2" algn="just"/>
            <a:r>
              <a:rPr lang="ca-ES" dirty="0"/>
              <a:t>En el cas de la presa de decisions informals, no es permet que les persones amb discapacitat psicosocial, intel·lectual o cognitiva prenguin gaires decisions quotidianes relacionades amb cap aspecte de la seva vida, de manera que algú altre —normalment un familiar o un cuidador o cuidadora— és qui s’encarrega de decidir per elles</a:t>
            </a:r>
            <a:r>
              <a:rPr lang="en-US" dirty="0"/>
              <a:t>. </a:t>
            </a:r>
          </a:p>
          <a:p>
            <a:pPr lvl="4"/>
            <a:r>
              <a:rPr lang="ca-ES" dirty="0"/>
              <a:t>És el cas, sobretot, de les persones ingressades en els serveis socials i de salut mental.</a:t>
            </a:r>
            <a:endParaRPr lang="es-ES" dirty="0"/>
          </a:p>
          <a:p>
            <a:pPr algn="just"/>
            <a:endParaRPr lang="x-none" sz="2000" dirty="0"/>
          </a:p>
        </p:txBody>
      </p:sp>
      <p:sp>
        <p:nvSpPr>
          <p:cNvPr id="2" name="Title 1">
            <a:extLst>
              <a:ext uri="{FF2B5EF4-FFF2-40B4-BE49-F238E27FC236}">
                <a16:creationId xmlns:a16="http://schemas.microsoft.com/office/drawing/2014/main" id="{8D9E80E1-6447-4E68-B43F-55B65BA67EF0}"/>
              </a:ext>
            </a:extLst>
          </p:cNvPr>
          <p:cNvSpPr>
            <a:spLocks noGrp="1"/>
          </p:cNvSpPr>
          <p:nvPr>
            <p:ph type="title"/>
          </p:nvPr>
        </p:nvSpPr>
        <p:spPr>
          <a:xfrm>
            <a:off x="509228" y="310469"/>
            <a:ext cx="9792000" cy="432000"/>
          </a:xfrm>
        </p:spPr>
        <p:txBody>
          <a:bodyPr/>
          <a:lstStyle/>
          <a:p>
            <a:r>
              <a:rPr lang="es-ES" dirty="0" err="1"/>
              <a:t>Presentació</a:t>
            </a:r>
            <a:r>
              <a:rPr lang="es-ES" dirty="0"/>
              <a:t>: La presa de </a:t>
            </a:r>
            <a:r>
              <a:rPr lang="es-ES" dirty="0" err="1"/>
              <a:t>decisions</a:t>
            </a:r>
            <a:r>
              <a:rPr lang="es-ES" dirty="0"/>
              <a:t> formal i informal - 1</a:t>
            </a:r>
            <a:endParaRPr lang="x-none" dirty="0"/>
          </a:p>
        </p:txBody>
      </p:sp>
    </p:spTree>
    <p:extLst>
      <p:ext uri="{BB962C8B-B14F-4D97-AF65-F5344CB8AC3E}">
        <p14:creationId xmlns:p14="http://schemas.microsoft.com/office/powerpoint/2010/main" val="1394866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70DE7-D805-4861-80B1-AC5C720C298D}"/>
              </a:ext>
            </a:extLst>
          </p:cNvPr>
          <p:cNvSpPr>
            <a:spLocks noGrp="1"/>
          </p:cNvSpPr>
          <p:nvPr>
            <p:ph sz="quarter" idx="14"/>
          </p:nvPr>
        </p:nvSpPr>
        <p:spPr>
          <a:xfrm>
            <a:off x="507195" y="1262743"/>
            <a:ext cx="11174412" cy="4748445"/>
          </a:xfrm>
        </p:spPr>
        <p:txBody>
          <a:bodyPr/>
          <a:lstStyle/>
          <a:p>
            <a:pPr algn="just"/>
            <a:r>
              <a:rPr lang="ca-ES" dirty="0"/>
              <a:t>És molt possible que les dones amb discapacitat hagin de fer front a discriminacions múltiples i corrin el risc d’haver de fer front a més situacions en què se’ls denegui el dret a la capacitat jurídica</a:t>
            </a:r>
            <a:r>
              <a:rPr lang="en-GB" dirty="0"/>
              <a:t>.</a:t>
            </a:r>
          </a:p>
          <a:p>
            <a:pPr algn="just"/>
            <a:r>
              <a:rPr lang="es-ES" dirty="0" err="1"/>
              <a:t>És</a:t>
            </a:r>
            <a:r>
              <a:rPr lang="es-ES" dirty="0"/>
              <a:t> </a:t>
            </a:r>
            <a:r>
              <a:rPr lang="ca-ES" dirty="0"/>
              <a:t>possible que en alguns països es vegin privades de prendre decisions sobre els seus drets sexuals i reproductius, la qual cosa comporta més vulneracions dels drets humans. </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F855F2E8-6956-4A30-AE82-AF4C4B640BC6}"/>
              </a:ext>
            </a:extLst>
          </p:cNvPr>
          <p:cNvSpPr>
            <a:spLocks noGrp="1"/>
          </p:cNvSpPr>
          <p:nvPr>
            <p:ph type="title"/>
          </p:nvPr>
        </p:nvSpPr>
        <p:spPr>
          <a:xfrm>
            <a:off x="422142" y="332240"/>
            <a:ext cx="11179308" cy="446088"/>
          </a:xfrm>
        </p:spPr>
        <p:txBody>
          <a:bodyPr/>
          <a:lstStyle/>
          <a:p>
            <a:r>
              <a:rPr lang="ca-ES" dirty="0"/>
              <a:t>Presentació: La presa de decisions formal i informal - 2</a:t>
            </a:r>
            <a:endParaRPr lang="x-none" dirty="0"/>
          </a:p>
        </p:txBody>
      </p:sp>
    </p:spTree>
    <p:extLst>
      <p:ext uri="{BB962C8B-B14F-4D97-AF65-F5344CB8AC3E}">
        <p14:creationId xmlns:p14="http://schemas.microsoft.com/office/powerpoint/2010/main" val="2819936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B7770C-3268-4C97-8E00-02C113E119CB}"/>
              </a:ext>
            </a:extLst>
          </p:cNvPr>
          <p:cNvSpPr>
            <a:spLocks noGrp="1"/>
          </p:cNvSpPr>
          <p:nvPr>
            <p:ph sz="quarter" idx="14"/>
          </p:nvPr>
        </p:nvSpPr>
        <p:spPr>
          <a:xfrm>
            <a:off x="647700" y="1153886"/>
            <a:ext cx="10934700" cy="4528457"/>
          </a:xfrm>
        </p:spPr>
        <p:txBody>
          <a:bodyPr>
            <a:normAutofit fontScale="92500"/>
          </a:bodyPr>
          <a:lstStyle/>
          <a:p>
            <a:pPr marL="0" indent="0" algn="just">
              <a:buNone/>
            </a:pPr>
            <a:r>
              <a:rPr lang="ca-ES" b="1" i="1" dirty="0"/>
              <a:t>El cas d’en João </a:t>
            </a:r>
            <a:endParaRPr lang="es-ES" b="1" i="1" dirty="0"/>
          </a:p>
          <a:p>
            <a:pPr marL="0" indent="0" algn="just">
              <a:buNone/>
            </a:pPr>
            <a:r>
              <a:rPr lang="ca-ES" i="1" dirty="0"/>
              <a:t>A en João li van diagnosticar un trastorn</a:t>
            </a:r>
            <a:r>
              <a:rPr lang="ca-ES" dirty="0"/>
              <a:t> </a:t>
            </a:r>
            <a:r>
              <a:rPr lang="ca-ES" i="1" dirty="0"/>
              <a:t>esquizo-afectiu i li van dir que tenia anosognòsia. El personal del servei li va explicar que això significava que era </a:t>
            </a:r>
            <a:r>
              <a:rPr lang="ca-ES" dirty="0"/>
              <a:t>incapaç de reconèixer</a:t>
            </a:r>
            <a:r>
              <a:rPr lang="ca-ES" i="1" dirty="0"/>
              <a:t> o </a:t>
            </a:r>
            <a:r>
              <a:rPr lang="ca-ES" dirty="0"/>
              <a:t>incapaç de ser conscient</a:t>
            </a:r>
            <a:r>
              <a:rPr lang="ca-ES" i="1" dirty="0"/>
              <a:t>. També li va dir que la raó per la qual ell creu que no necessita medicació és que no sap fins a quin punt està malalt, i que el fet de creure que no necessita medicació és un símptoma de la malaltia. Li han dit que si es nega a prendre la medicació, el servei haurà de tornar a avaluar la seva capacitat per prendre altres decisions importants de la seva vida, com ara reincorporar-se a la feina. </a:t>
            </a:r>
            <a:endParaRPr lang="es-ES" dirty="0"/>
          </a:p>
          <a:p>
            <a:pPr marL="0" indent="0" algn="just">
              <a:buNone/>
            </a:pPr>
            <a:r>
              <a:rPr lang="ca-ES" b="1" i="1" dirty="0"/>
              <a:t>El cas de la Rania</a:t>
            </a:r>
            <a:endParaRPr lang="es-ES" b="1" i="1" dirty="0"/>
          </a:p>
          <a:p>
            <a:pPr marL="0" indent="0" algn="just">
              <a:buNone/>
            </a:pPr>
            <a:r>
              <a:rPr lang="ca-ES" i="1" dirty="0"/>
              <a:t>La Rania té una discapacitat intel·lectual. Treballa a la biblioteca del barri quatre dies a la setmana. Gràcies a aquesta feina ha pogut estalviar alguns diners. Li agradaria marxar de vacances i anar a visitar el seu cosí, al sud del país. Vol utilitzar els diners estalviats per comprar el bitllet de tren. Però el seu pare, que és el seu tutor legal, pensa que aquest viatge seria perillós per a ella i li prohibeix que compri el bitllet</a:t>
            </a:r>
            <a:r>
              <a:rPr lang="es-ES" i="1" dirty="0"/>
              <a:t>. </a:t>
            </a:r>
            <a:endParaRPr lang="es-ES" dirty="0"/>
          </a:p>
        </p:txBody>
      </p:sp>
      <p:sp>
        <p:nvSpPr>
          <p:cNvPr id="2" name="Title 1">
            <a:extLst>
              <a:ext uri="{FF2B5EF4-FFF2-40B4-BE49-F238E27FC236}">
                <a16:creationId xmlns:a16="http://schemas.microsoft.com/office/drawing/2014/main" id="{3B35B37E-C215-487C-9F13-29A5A8E7D8AC}"/>
              </a:ext>
            </a:extLst>
          </p:cNvPr>
          <p:cNvSpPr>
            <a:spLocks noGrp="1"/>
          </p:cNvSpPr>
          <p:nvPr>
            <p:ph type="title"/>
          </p:nvPr>
        </p:nvSpPr>
        <p:spPr>
          <a:xfrm>
            <a:off x="443914" y="375783"/>
            <a:ext cx="11369808" cy="465138"/>
          </a:xfrm>
        </p:spPr>
        <p:txBody>
          <a:bodyPr/>
          <a:lstStyle/>
          <a:p>
            <a:r>
              <a:rPr lang="ca-ES" sz="2500" dirty="0"/>
              <a:t>Exercici 1.2: Exemples de la denegació del dret a la capacitat jurídica </a:t>
            </a:r>
            <a:r>
              <a:rPr lang="en-GB" sz="2500" dirty="0"/>
              <a:t>- 1 </a:t>
            </a:r>
            <a:endParaRPr lang="x-none" sz="2500" dirty="0"/>
          </a:p>
        </p:txBody>
      </p:sp>
    </p:spTree>
    <p:extLst>
      <p:ext uri="{BB962C8B-B14F-4D97-AF65-F5344CB8AC3E}">
        <p14:creationId xmlns:p14="http://schemas.microsoft.com/office/powerpoint/2010/main" val="2666995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315844"/>
            <a:ext cx="11132355" cy="4695344"/>
          </a:xfrm>
        </p:spPr>
        <p:txBody>
          <a:bodyPr/>
          <a:lstStyle/>
          <a:p>
            <a:pPr algn="just">
              <a:lnSpc>
                <a:spcPct val="100000"/>
              </a:lnSpc>
              <a:spcBef>
                <a:spcPts val="1200"/>
              </a:spcBef>
              <a:spcAft>
                <a:spcPts val="1200"/>
              </a:spcAft>
            </a:pPr>
            <a:r>
              <a:rPr lang="ca-ES" sz="2100" dirty="0"/>
              <a:t>Cada persona pot emprar termes diferents en contextos diferents.</a:t>
            </a:r>
            <a:endParaRPr lang="ca-ES" sz="2100" dirty="0">
              <a:ea typeface="MS Mincho" panose="02020609040205080304" pitchFamily="49" charset="-128"/>
              <a:cs typeface="Arial" panose="020B0604020202020204" pitchFamily="34" charset="0"/>
            </a:endParaRPr>
          </a:p>
          <a:p>
            <a:pPr algn="just">
              <a:lnSpc>
                <a:spcPct val="100000"/>
              </a:lnSpc>
              <a:spcBef>
                <a:spcPts val="1200"/>
              </a:spcBef>
              <a:spcAft>
                <a:spcPts val="1200"/>
              </a:spcAft>
            </a:pPr>
            <a:r>
              <a:rPr lang="ca-ES" sz="2100" dirty="0"/>
              <a:t>El terme discapacitat psicosocial s’ha adoptat per incloure les persones que han rebut un diagnòstic relacionat amb la salut mental o que s’identifiquen amb aquest terme.</a:t>
            </a:r>
          </a:p>
          <a:p>
            <a:pPr algn="just">
              <a:lnSpc>
                <a:spcPct val="100000"/>
              </a:lnSpc>
              <a:spcBef>
                <a:spcPts val="1200"/>
              </a:spcBef>
              <a:spcAft>
                <a:spcPts val="1200"/>
              </a:spcAft>
            </a:pPr>
            <a:r>
              <a:rPr lang="ca-ES" sz="2100" dirty="0"/>
              <a:t>Els termes discapacitat cognitiva i discapacitat intel·lectual han estat concebuts per referir-se a les persones que han rebut un diagnòstic relacionat específicament amb la seva funció cognitiva o intel·lectual, com ara, a tall d’exemple, la demència i l’autisme.</a:t>
            </a:r>
          </a:p>
          <a:p>
            <a:pPr algn="just">
              <a:lnSpc>
                <a:spcPct val="100000"/>
              </a:lnSpc>
              <a:spcBef>
                <a:spcPts val="1200"/>
              </a:spcBef>
              <a:spcAft>
                <a:spcPts val="1200"/>
              </a:spcAft>
            </a:pPr>
            <a:r>
              <a:rPr lang="ca-ES" sz="2100" dirty="0"/>
              <a:t>L’ús del terme </a:t>
            </a:r>
            <a:r>
              <a:rPr lang="ca-ES" sz="2100" i="1" dirty="0"/>
              <a:t>discapacitat</a:t>
            </a:r>
            <a:r>
              <a:rPr lang="ca-ES" sz="2100" dirty="0"/>
              <a:t> és important en aquest context perquè posa de manifest els significatius obstacles que dificulten la participació plena i efectiva en la societat de les persones amb discapacitat—real o percebuda— i el fet que aquestes estan emparades per la CDPD. </a:t>
            </a:r>
          </a:p>
          <a:p>
            <a:pPr lvl="3" algn="just">
              <a:lnSpc>
                <a:spcPct val="100000"/>
              </a:lnSpc>
              <a:spcBef>
                <a:spcPts val="1200"/>
              </a:spcBef>
              <a:spcAft>
                <a:spcPts val="1200"/>
              </a:spcAft>
            </a:pPr>
            <a:r>
              <a:rPr lang="ca-ES" sz="2100" dirty="0"/>
              <a:t>L’ús del terme </a:t>
            </a:r>
            <a:r>
              <a:rPr lang="ca-ES" sz="2100" i="1" dirty="0"/>
              <a:t>discapacitat</a:t>
            </a:r>
            <a:r>
              <a:rPr lang="ca-ES" sz="2100" dirty="0"/>
              <a:t> en aquest context no implica que les persones tinguin cap deficiència ni trastorn.</a:t>
            </a:r>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ca-ES" dirty="0"/>
              <a:t>Nota preliminar sobre el llenguatge - 1</a:t>
            </a:r>
          </a:p>
        </p:txBody>
      </p:sp>
    </p:spTree>
    <p:extLst>
      <p:ext uri="{BB962C8B-B14F-4D97-AF65-F5344CB8AC3E}">
        <p14:creationId xmlns:p14="http://schemas.microsoft.com/office/powerpoint/2010/main" val="2369857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57B970-F976-40F0-8E45-86DF43CB6777}"/>
              </a:ext>
            </a:extLst>
          </p:cNvPr>
          <p:cNvSpPr>
            <a:spLocks noGrp="1"/>
          </p:cNvSpPr>
          <p:nvPr>
            <p:ph sz="quarter" idx="14"/>
          </p:nvPr>
        </p:nvSpPr>
        <p:spPr>
          <a:xfrm>
            <a:off x="507195" y="1132114"/>
            <a:ext cx="11174412" cy="4879074"/>
          </a:xfrm>
        </p:spPr>
        <p:txBody>
          <a:bodyPr/>
          <a:lstStyle/>
          <a:p>
            <a:pPr marL="0" indent="0">
              <a:buNone/>
            </a:pPr>
            <a:r>
              <a:rPr lang="ca-ES" dirty="0"/>
              <a:t>Per a cada exemple, pregunteu als participants: </a:t>
            </a:r>
          </a:p>
          <a:p>
            <a:pPr marL="0" indent="0">
              <a:buNone/>
            </a:pPr>
            <a:endParaRPr lang="es-ES" dirty="0"/>
          </a:p>
          <a:p>
            <a:r>
              <a:rPr lang="ca-ES" dirty="0"/>
              <a:t>Quines són les raons per les quals en aquest exemple es denega a la persona el dret a decidir? </a:t>
            </a:r>
          </a:p>
          <a:p>
            <a:r>
              <a:rPr lang="ca-ES" dirty="0"/>
              <a:t>Creieu que aquestes raons són vàlides? </a:t>
            </a:r>
          </a:p>
          <a:p>
            <a:r>
              <a:rPr lang="ca-ES" dirty="0"/>
              <a:t>Per què? </a:t>
            </a:r>
            <a:endParaRPr lang="es-ES" dirty="0"/>
          </a:p>
          <a:p>
            <a:endParaRPr lang="x-none" dirty="0"/>
          </a:p>
          <a:p>
            <a:endParaRPr lang="x-none" dirty="0"/>
          </a:p>
        </p:txBody>
      </p:sp>
      <p:sp>
        <p:nvSpPr>
          <p:cNvPr id="5" name="Title 1">
            <a:extLst>
              <a:ext uri="{FF2B5EF4-FFF2-40B4-BE49-F238E27FC236}">
                <a16:creationId xmlns:a16="http://schemas.microsoft.com/office/drawing/2014/main" id="{3B35B37E-C215-487C-9F13-29A5A8E7D8AC}"/>
              </a:ext>
            </a:extLst>
          </p:cNvPr>
          <p:cNvSpPr>
            <a:spLocks noGrp="1"/>
          </p:cNvSpPr>
          <p:nvPr>
            <p:ph type="title"/>
          </p:nvPr>
        </p:nvSpPr>
        <p:spPr>
          <a:xfrm>
            <a:off x="443914" y="375783"/>
            <a:ext cx="11369808" cy="465138"/>
          </a:xfrm>
        </p:spPr>
        <p:txBody>
          <a:bodyPr/>
          <a:lstStyle/>
          <a:p>
            <a:r>
              <a:rPr lang="ca-ES" sz="2500" dirty="0"/>
              <a:t>Exercici 1.2: Exemples de la denegació del dret a la capacitat jurídica </a:t>
            </a:r>
            <a:r>
              <a:rPr lang="en-GB" sz="2500" dirty="0"/>
              <a:t>- 2 </a:t>
            </a:r>
            <a:endParaRPr lang="x-none" sz="2500" dirty="0"/>
          </a:p>
        </p:txBody>
      </p:sp>
    </p:spTree>
    <p:extLst>
      <p:ext uri="{BB962C8B-B14F-4D97-AF65-F5344CB8AC3E}">
        <p14:creationId xmlns:p14="http://schemas.microsoft.com/office/powerpoint/2010/main" val="2543993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C029DE-F8A1-4582-A5A2-0EA48B29DAC8}"/>
              </a:ext>
            </a:extLst>
          </p:cNvPr>
          <p:cNvSpPr>
            <a:spLocks noGrp="1"/>
          </p:cNvSpPr>
          <p:nvPr>
            <p:ph sz="quarter" idx="14"/>
          </p:nvPr>
        </p:nvSpPr>
        <p:spPr>
          <a:xfrm>
            <a:off x="507195" y="1197429"/>
            <a:ext cx="11174412" cy="4813759"/>
          </a:xfrm>
        </p:spPr>
        <p:txBody>
          <a:bodyPr/>
          <a:lstStyle/>
          <a:p>
            <a:pPr algn="just"/>
            <a:r>
              <a:rPr lang="ca-ES" dirty="0"/>
              <a:t>La denegació del dret a la capacitat jurídica té lloc: </a:t>
            </a:r>
            <a:endParaRPr lang="es-ES" dirty="0"/>
          </a:p>
          <a:p>
            <a:pPr lvl="2" algn="just" fontAlgn="base"/>
            <a:r>
              <a:rPr lang="ca-ES" sz="2200" dirty="0"/>
              <a:t>a les comunitats (per exemple, a l’escola, a la feina, al banc, etc.) </a:t>
            </a:r>
            <a:endParaRPr lang="es-ES" sz="2200" dirty="0"/>
          </a:p>
          <a:p>
            <a:pPr lvl="2" algn="just" fontAlgn="base"/>
            <a:r>
              <a:rPr lang="ca-ES" sz="2200" dirty="0"/>
              <a:t>a casa</a:t>
            </a:r>
            <a:endParaRPr lang="es-ES" sz="2200" dirty="0"/>
          </a:p>
          <a:p>
            <a:pPr lvl="2" algn="just" fontAlgn="base"/>
            <a:r>
              <a:rPr lang="ca-ES" sz="2200" dirty="0"/>
              <a:t>en els serveis socials i de salut mental (tant l’atenció ambulatòria com hospitalària) </a:t>
            </a:r>
            <a:endParaRPr lang="es-ES" sz="2200" dirty="0"/>
          </a:p>
          <a:p>
            <a:pPr lvl="2" algn="just" fontAlgn="base"/>
            <a:r>
              <a:rPr lang="ca-ES" sz="2200" dirty="0"/>
              <a:t>en llocs on les persones són privades de llibertat, com ara hospitals psiquiàtrics, els serveis forenses, la policia o les cel·les de les presons </a:t>
            </a:r>
            <a:endParaRPr lang="es-ES" sz="2200" dirty="0"/>
          </a:p>
          <a:p>
            <a:pPr algn="just"/>
            <a:endParaRPr lang="x-none" dirty="0"/>
          </a:p>
        </p:txBody>
      </p:sp>
      <p:sp>
        <p:nvSpPr>
          <p:cNvPr id="2" name="Title 1">
            <a:extLst>
              <a:ext uri="{FF2B5EF4-FFF2-40B4-BE49-F238E27FC236}">
                <a16:creationId xmlns:a16="http://schemas.microsoft.com/office/drawing/2014/main" id="{D7A95C65-AA49-4958-B0E8-001DA796E8E3}"/>
              </a:ext>
            </a:extLst>
          </p:cNvPr>
          <p:cNvSpPr>
            <a:spLocks noGrp="1"/>
          </p:cNvSpPr>
          <p:nvPr>
            <p:ph type="title"/>
          </p:nvPr>
        </p:nvSpPr>
        <p:spPr>
          <a:xfrm>
            <a:off x="422142" y="332240"/>
            <a:ext cx="11293608" cy="407988"/>
          </a:xfrm>
        </p:spPr>
        <p:txBody>
          <a:bodyPr/>
          <a:lstStyle/>
          <a:p>
            <a:r>
              <a:rPr lang="ca-ES" sz="2600" dirty="0"/>
              <a:t>Presentació: Contextos en què es denega el dret a la capacitat jurídica </a:t>
            </a:r>
            <a:r>
              <a:rPr lang="en-GB" sz="2600" dirty="0"/>
              <a:t>– 1 </a:t>
            </a:r>
            <a:endParaRPr lang="x-none" sz="2600" dirty="0"/>
          </a:p>
        </p:txBody>
      </p:sp>
    </p:spTree>
    <p:extLst>
      <p:ext uri="{BB962C8B-B14F-4D97-AF65-F5344CB8AC3E}">
        <p14:creationId xmlns:p14="http://schemas.microsoft.com/office/powerpoint/2010/main" val="291489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A09E0A-80EE-4D5E-B6DE-D655F84B17C4}"/>
              </a:ext>
            </a:extLst>
          </p:cNvPr>
          <p:cNvSpPr>
            <a:spLocks noGrp="1"/>
          </p:cNvSpPr>
          <p:nvPr>
            <p:ph sz="quarter" idx="14"/>
          </p:nvPr>
        </p:nvSpPr>
        <p:spPr>
          <a:xfrm>
            <a:off x="507195" y="1175657"/>
            <a:ext cx="11174412" cy="4835531"/>
          </a:xfrm>
        </p:spPr>
        <p:txBody>
          <a:bodyPr/>
          <a:lstStyle/>
          <a:p>
            <a:pPr algn="just"/>
            <a:r>
              <a:rPr lang="es-ES" b="1" dirty="0"/>
              <a:t>A casa</a:t>
            </a:r>
            <a:r>
              <a:rPr lang="es-ES" dirty="0"/>
              <a:t>, </a:t>
            </a:r>
            <a:r>
              <a:rPr lang="ca-ES" dirty="0"/>
              <a:t>, a les persones se’ls denega el dret a decidir sobre les seves vides i les activitats de la vida diària. </a:t>
            </a:r>
          </a:p>
          <a:p>
            <a:pPr algn="just"/>
            <a:r>
              <a:rPr lang="ca-ES" dirty="0"/>
              <a:t>Els seus familiars s’encarreguen de prendre totes aquestes decisions; per regla general, ho fan amb bones intencions i amb la voluntat de (sobre)protegir-les i d’evitar que es puguin fer mal. </a:t>
            </a:r>
          </a:p>
          <a:p>
            <a:pPr algn="just"/>
            <a:r>
              <a:rPr lang="ca-ES" dirty="0"/>
              <a:t>Sovint és perquè tenen por que no sàpiguen sortir-se’n, que pateixin abusos, que prenguin mal o que algú se n’aprofiti</a:t>
            </a:r>
            <a:r>
              <a:rPr lang="es-ES" dirty="0"/>
              <a:t>.</a:t>
            </a:r>
          </a:p>
          <a:p>
            <a:pPr marL="0" indent="0" algn="just">
              <a:buNone/>
            </a:pPr>
            <a:r>
              <a:rPr lang="en-GB" dirty="0"/>
              <a:t> </a:t>
            </a:r>
            <a:endParaRPr lang="x-none" dirty="0"/>
          </a:p>
          <a:p>
            <a:pPr algn="just"/>
            <a:endParaRPr lang="x-none" dirty="0"/>
          </a:p>
        </p:txBody>
      </p:sp>
      <p:sp>
        <p:nvSpPr>
          <p:cNvPr id="5" name="Title 1">
            <a:extLst>
              <a:ext uri="{FF2B5EF4-FFF2-40B4-BE49-F238E27FC236}">
                <a16:creationId xmlns:a16="http://schemas.microsoft.com/office/drawing/2014/main" id="{D7A95C65-AA49-4958-B0E8-001DA796E8E3}"/>
              </a:ext>
            </a:extLst>
          </p:cNvPr>
          <p:cNvSpPr>
            <a:spLocks noGrp="1"/>
          </p:cNvSpPr>
          <p:nvPr>
            <p:ph type="title"/>
          </p:nvPr>
        </p:nvSpPr>
        <p:spPr>
          <a:xfrm>
            <a:off x="422142" y="332240"/>
            <a:ext cx="11293608" cy="407988"/>
          </a:xfrm>
        </p:spPr>
        <p:txBody>
          <a:bodyPr/>
          <a:lstStyle/>
          <a:p>
            <a:r>
              <a:rPr lang="ca-ES" sz="2600" dirty="0"/>
              <a:t>Presentació: Contextos en què es denega el dret a la capacitat jurídica </a:t>
            </a:r>
            <a:r>
              <a:rPr lang="en-GB" sz="2600" dirty="0"/>
              <a:t>– 2 </a:t>
            </a:r>
            <a:endParaRPr lang="x-none" sz="2600" dirty="0"/>
          </a:p>
        </p:txBody>
      </p:sp>
    </p:spTree>
    <p:extLst>
      <p:ext uri="{BB962C8B-B14F-4D97-AF65-F5344CB8AC3E}">
        <p14:creationId xmlns:p14="http://schemas.microsoft.com/office/powerpoint/2010/main" val="952280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461623-E7CB-4555-B473-0DDDE2A0E0BA}"/>
              </a:ext>
            </a:extLst>
          </p:cNvPr>
          <p:cNvSpPr>
            <a:spLocks noGrp="1"/>
          </p:cNvSpPr>
          <p:nvPr>
            <p:ph sz="quarter" idx="16"/>
          </p:nvPr>
        </p:nvSpPr>
        <p:spPr>
          <a:xfrm>
            <a:off x="570543" y="857250"/>
            <a:ext cx="6476891" cy="4580792"/>
          </a:xfrm>
        </p:spPr>
        <p:txBody>
          <a:bodyPr>
            <a:noAutofit/>
          </a:bodyPr>
          <a:lstStyle/>
          <a:p>
            <a:pPr marL="0" indent="0" algn="just">
              <a:buNone/>
            </a:pPr>
            <a:r>
              <a:rPr lang="ca-ES" sz="1800" b="1" dirty="0"/>
              <a:t>Serveis socials i de salut mental</a:t>
            </a:r>
            <a:r>
              <a:rPr lang="en-GB" sz="1800" b="1" dirty="0"/>
              <a:t>: </a:t>
            </a:r>
            <a:endParaRPr lang="x-none" sz="1800" b="1" dirty="0"/>
          </a:p>
          <a:p>
            <a:pPr lvl="0" algn="just" fontAlgn="base"/>
            <a:r>
              <a:rPr lang="ca-ES" sz="1650" dirty="0"/>
              <a:t>Quan les persones són ingressades i reben un tractament en contra de la seva voluntat, ja que el personal té l’autoritat (legal) de prendre decisions per elles. </a:t>
            </a:r>
            <a:endParaRPr lang="es-ES" sz="1650" dirty="0"/>
          </a:p>
          <a:p>
            <a:pPr algn="just"/>
            <a:r>
              <a:rPr lang="ca-ES" sz="1650" dirty="0"/>
              <a:t>L’ingrés involuntari en els serveis de salut mental denega a les persones el dret a exercir un consentiment lliure i informat sobre l’atenció sanitària </a:t>
            </a:r>
            <a:r>
              <a:rPr lang="es-ES" sz="1650" dirty="0"/>
              <a:t>.</a:t>
            </a:r>
          </a:p>
          <a:p>
            <a:pPr algn="just" fontAlgn="base"/>
            <a:r>
              <a:rPr lang="ca-ES" sz="1650" dirty="0"/>
              <a:t>Fins i tot es denega la capacitat jurídica a les persones que hi ingressen voluntàriament</a:t>
            </a:r>
            <a:r>
              <a:rPr lang="es-ES" sz="1650" dirty="0"/>
              <a:t>, </a:t>
            </a:r>
            <a:r>
              <a:rPr lang="ca-ES" sz="1650" dirty="0"/>
              <a:t>els membres del personal suposen que les persones no poden prendre decisions per si mateixes i que els professionals de la salut mental i d’altres disciplines estan en millors condicions de decidir.</a:t>
            </a:r>
            <a:endParaRPr lang="es-ES" sz="1650" dirty="0"/>
          </a:p>
          <a:p>
            <a:pPr lvl="0" fontAlgn="base"/>
            <a:r>
              <a:rPr lang="ca-ES" sz="1650" dirty="0"/>
              <a:t>La simple amenaça d’ingressar-les i de tractar-les involuntàriament pot fer que algunes persones acceptin un tractament que en realitat no volen.</a:t>
            </a:r>
            <a:endParaRPr lang="es-ES" sz="1650" dirty="0"/>
          </a:p>
          <a:p>
            <a:r>
              <a:rPr lang="ca-ES" sz="1650" dirty="0"/>
              <a:t>Els membres del personal també prenen decisions pels usuaris d’aquest servei perquè consideren que si les prenen ells tot serà més ràpid, més pràctic i més fàcil</a:t>
            </a:r>
            <a:endParaRPr lang="x-none" sz="1650" dirty="0"/>
          </a:p>
        </p:txBody>
      </p:sp>
      <p:sp>
        <p:nvSpPr>
          <p:cNvPr id="4" name="TextBox 3">
            <a:extLst>
              <a:ext uri="{FF2B5EF4-FFF2-40B4-BE49-F238E27FC236}">
                <a16:creationId xmlns:a16="http://schemas.microsoft.com/office/drawing/2014/main" id="{D1B3B7C1-2F79-4653-A26F-CF1614230443}"/>
              </a:ext>
            </a:extLst>
          </p:cNvPr>
          <p:cNvSpPr txBox="1"/>
          <p:nvPr/>
        </p:nvSpPr>
        <p:spPr>
          <a:xfrm>
            <a:off x="7696200" y="2014860"/>
            <a:ext cx="3972339" cy="2796150"/>
          </a:xfrm>
          <a:prstGeom prst="rect">
            <a:avLst/>
          </a:prstGeom>
          <a:noFill/>
        </p:spPr>
        <p:txBody>
          <a:bodyPr wrap="square" rtlCol="0">
            <a:spAutoFit/>
          </a:bodyPr>
          <a:lstStyle/>
          <a:p>
            <a:pPr marL="285750" indent="-285750" algn="just">
              <a:buFont typeface="Arial" panose="020B0604020202020204" pitchFamily="34" charset="0"/>
              <a:buChar char="•"/>
            </a:pPr>
            <a:r>
              <a:rPr lang="ca-ES" sz="1600" dirty="0"/>
              <a:t>Es priva les persones de la seva capacitat decisòria</a:t>
            </a:r>
            <a:r>
              <a:rPr lang="es-ES" sz="1600" dirty="0"/>
              <a:t>, </a:t>
            </a:r>
            <a:r>
              <a:rPr lang="ca-ES" sz="1600" dirty="0"/>
              <a:t>no es parla amb elles ni se les escolta. </a:t>
            </a:r>
            <a:endParaRPr lang="es-ES" sz="1600" dirty="0"/>
          </a:p>
          <a:p>
            <a:pPr marL="342900" indent="-342900" algn="just">
              <a:lnSpc>
                <a:spcPct val="80000"/>
              </a:lnSpc>
              <a:spcAft>
                <a:spcPts val="500"/>
              </a:spcAft>
              <a:buClr>
                <a:srgbClr val="000000"/>
              </a:buClr>
              <a:buFont typeface="Arial" panose="020B0604020202020204" pitchFamily="34" charset="0"/>
              <a:buChar char="•"/>
              <a:tabLst>
                <a:tab pos="228600" algn="l"/>
                <a:tab pos="457200" algn="l"/>
              </a:tabLst>
            </a:pPr>
            <a:endParaRPr lang="x-none" sz="1600" dirty="0">
              <a:solidFill>
                <a:srgbClr val="000000"/>
              </a:solidFill>
              <a:ea typeface="SimSun" panose="02010600030101010101" pitchFamily="2" charset="-122"/>
              <a:cs typeface="Arial" panose="020B0604020202020204" pitchFamily="34" charset="0"/>
            </a:endParaRPr>
          </a:p>
          <a:p>
            <a:pPr marL="342900" indent="-342900" algn="just">
              <a:lnSpc>
                <a:spcPct val="80000"/>
              </a:lnSpc>
              <a:spcAft>
                <a:spcPts val="500"/>
              </a:spcAft>
              <a:buClr>
                <a:srgbClr val="000000"/>
              </a:buClr>
              <a:buFont typeface="Arial" panose="020B0604020202020204" pitchFamily="34" charset="0"/>
              <a:buChar char="•"/>
              <a:tabLst>
                <a:tab pos="228600" algn="l"/>
                <a:tab pos="457200" algn="l"/>
              </a:tabLst>
            </a:pPr>
            <a:r>
              <a:rPr lang="ca-ES" sz="1600" dirty="0"/>
              <a:t>Com més institucional és el servei, més privades es veuen les persones del seu dret a decidir</a:t>
            </a:r>
            <a:r>
              <a:rPr lang="en-GB" sz="1600" dirty="0">
                <a:solidFill>
                  <a:srgbClr val="000000"/>
                </a:solidFill>
                <a:ea typeface="SimSun" panose="02010600030101010101" pitchFamily="2" charset="-122"/>
                <a:cs typeface="Arial" panose="020B0604020202020204" pitchFamily="34" charset="0"/>
              </a:rPr>
              <a:t>. </a:t>
            </a:r>
          </a:p>
          <a:p>
            <a:pPr marL="342900" indent="-342900" algn="just">
              <a:lnSpc>
                <a:spcPct val="80000"/>
              </a:lnSpc>
              <a:spcAft>
                <a:spcPts val="500"/>
              </a:spcAft>
              <a:buClr>
                <a:srgbClr val="000000"/>
              </a:buClr>
              <a:buFont typeface="Arial" panose="020B0604020202020204" pitchFamily="34" charset="0"/>
              <a:buChar char="•"/>
              <a:tabLst>
                <a:tab pos="228600" algn="l"/>
                <a:tab pos="457200" algn="l"/>
              </a:tabLst>
            </a:pPr>
            <a:endParaRPr lang="en-GB" sz="1600" dirty="0">
              <a:solidFill>
                <a:srgbClr val="000000"/>
              </a:solidFill>
              <a:ea typeface="SimSun" panose="02010600030101010101" pitchFamily="2" charset="-122"/>
              <a:cs typeface="Arial" panose="020B0604020202020204" pitchFamily="34" charset="0"/>
            </a:endParaRPr>
          </a:p>
          <a:p>
            <a:pPr marL="342900" indent="-342900" algn="just">
              <a:lnSpc>
                <a:spcPct val="80000"/>
              </a:lnSpc>
              <a:spcAft>
                <a:spcPts val="500"/>
              </a:spcAft>
              <a:buClr>
                <a:srgbClr val="000000"/>
              </a:buClr>
              <a:buFont typeface="Arial" panose="020B0604020202020204" pitchFamily="34" charset="0"/>
              <a:buChar char="•"/>
              <a:tabLst>
                <a:tab pos="228600" algn="l"/>
                <a:tab pos="457200" algn="l"/>
              </a:tabLst>
            </a:pPr>
            <a:r>
              <a:rPr lang="es-ES" sz="1600" dirty="0" err="1"/>
              <a:t>És</a:t>
            </a:r>
            <a:r>
              <a:rPr lang="es-ES" sz="1600" dirty="0"/>
              <a:t> </a:t>
            </a:r>
            <a:r>
              <a:rPr lang="ca-ES" sz="1600" dirty="0"/>
              <a:t>possible que els serveis de salut mental fomentin la dependència d’aquestes persones i augmentin el seu aïllament i el risc que siguin objecte d’explotació</a:t>
            </a:r>
            <a:r>
              <a:rPr lang="en-GB" sz="1600" dirty="0">
                <a:solidFill>
                  <a:srgbClr val="000000"/>
                </a:solidFill>
                <a:ea typeface="SimSun" panose="02010600030101010101" pitchFamily="2" charset="-122"/>
                <a:cs typeface="Arial" panose="020B0604020202020204" pitchFamily="34" charset="0"/>
              </a:rPr>
              <a:t>.</a:t>
            </a:r>
          </a:p>
        </p:txBody>
      </p:sp>
      <p:sp>
        <p:nvSpPr>
          <p:cNvPr id="5" name="Right Brace 4">
            <a:extLst>
              <a:ext uri="{FF2B5EF4-FFF2-40B4-BE49-F238E27FC236}">
                <a16:creationId xmlns:a16="http://schemas.microsoft.com/office/drawing/2014/main" id="{8164F294-834B-406E-B857-87CC3E49CB52}"/>
              </a:ext>
            </a:extLst>
          </p:cNvPr>
          <p:cNvSpPr/>
          <p:nvPr/>
        </p:nvSpPr>
        <p:spPr>
          <a:xfrm>
            <a:off x="7160668" y="1110260"/>
            <a:ext cx="535532" cy="4699989"/>
          </a:xfrm>
          <a:prstGeom prst="rightBrace">
            <a:avLst>
              <a:gd name="adj1" fmla="val 8333"/>
              <a:gd name="adj2" fmla="val 4299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itle 1">
            <a:extLst>
              <a:ext uri="{FF2B5EF4-FFF2-40B4-BE49-F238E27FC236}">
                <a16:creationId xmlns:a16="http://schemas.microsoft.com/office/drawing/2014/main" id="{D7A95C65-AA49-4958-B0E8-001DA796E8E3}"/>
              </a:ext>
            </a:extLst>
          </p:cNvPr>
          <p:cNvSpPr>
            <a:spLocks noGrp="1"/>
          </p:cNvSpPr>
          <p:nvPr>
            <p:ph type="title"/>
          </p:nvPr>
        </p:nvSpPr>
        <p:spPr>
          <a:xfrm>
            <a:off x="422142" y="332240"/>
            <a:ext cx="11293608" cy="407988"/>
          </a:xfrm>
        </p:spPr>
        <p:txBody>
          <a:bodyPr/>
          <a:lstStyle/>
          <a:p>
            <a:r>
              <a:rPr lang="ca-ES" sz="2600" dirty="0"/>
              <a:t>Presentació: Contextos en què es denega el dret a la capacitat jurídica </a:t>
            </a:r>
            <a:r>
              <a:rPr lang="en-GB" sz="2600" dirty="0"/>
              <a:t>– 3 </a:t>
            </a:r>
            <a:endParaRPr lang="x-none" sz="2600" dirty="0"/>
          </a:p>
        </p:txBody>
      </p:sp>
    </p:spTree>
    <p:extLst>
      <p:ext uri="{BB962C8B-B14F-4D97-AF65-F5344CB8AC3E}">
        <p14:creationId xmlns:p14="http://schemas.microsoft.com/office/powerpoint/2010/main" val="4007192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CA4F49-5BB6-4493-8866-A45AB7A49E16}"/>
              </a:ext>
            </a:extLst>
          </p:cNvPr>
          <p:cNvSpPr>
            <a:spLocks noGrp="1"/>
          </p:cNvSpPr>
          <p:nvPr>
            <p:ph sz="quarter" idx="14"/>
          </p:nvPr>
        </p:nvSpPr>
        <p:spPr>
          <a:xfrm>
            <a:off x="507195" y="1411356"/>
            <a:ext cx="11174412" cy="4599831"/>
          </a:xfrm>
        </p:spPr>
        <p:txBody>
          <a:bodyPr/>
          <a:lstStyle/>
          <a:p>
            <a:pPr algn="just"/>
            <a:r>
              <a:rPr lang="en-GB" dirty="0"/>
              <a:t> </a:t>
            </a:r>
            <a:r>
              <a:rPr lang="ca-ES" dirty="0"/>
              <a:t>D’altra banda, també és possible que les persones vegin com se’ls nega el seu dret a la capacitat jurídica en el dia a dia, per exemple</a:t>
            </a:r>
            <a:r>
              <a:rPr lang="en-GB" dirty="0"/>
              <a:t>:</a:t>
            </a:r>
          </a:p>
          <a:p>
            <a:pPr lvl="2" algn="just"/>
            <a:r>
              <a:rPr lang="ca-ES" sz="2200" dirty="0"/>
              <a:t>el banc no els permet treure diners del seu compte sense la presència d’un tutor o d’un familiar.</a:t>
            </a:r>
          </a:p>
          <a:p>
            <a:pPr lvl="2" algn="just"/>
            <a:r>
              <a:rPr lang="ca-ES" sz="2200" dirty="0"/>
              <a:t>els serveis socials es neguen a facilitar-los la documentació que necessiten per sol·licitar suport</a:t>
            </a:r>
            <a:r>
              <a:rPr lang="es-ES" sz="2200" dirty="0"/>
              <a:t>.</a:t>
            </a:r>
            <a:endParaRPr lang="x-none" sz="2200" dirty="0"/>
          </a:p>
        </p:txBody>
      </p:sp>
      <p:sp>
        <p:nvSpPr>
          <p:cNvPr id="5" name="Title 1">
            <a:extLst>
              <a:ext uri="{FF2B5EF4-FFF2-40B4-BE49-F238E27FC236}">
                <a16:creationId xmlns:a16="http://schemas.microsoft.com/office/drawing/2014/main" id="{D7A95C65-AA49-4958-B0E8-001DA796E8E3}"/>
              </a:ext>
            </a:extLst>
          </p:cNvPr>
          <p:cNvSpPr>
            <a:spLocks noGrp="1"/>
          </p:cNvSpPr>
          <p:nvPr>
            <p:ph type="title"/>
          </p:nvPr>
        </p:nvSpPr>
        <p:spPr>
          <a:xfrm>
            <a:off x="422142" y="332240"/>
            <a:ext cx="11293608" cy="407988"/>
          </a:xfrm>
        </p:spPr>
        <p:txBody>
          <a:bodyPr/>
          <a:lstStyle/>
          <a:p>
            <a:r>
              <a:rPr lang="ca-ES" sz="2600" dirty="0"/>
              <a:t>Presentació: Contextos en què es denega el dret a la capacitat jurídica </a:t>
            </a:r>
            <a:r>
              <a:rPr lang="en-GB" sz="2600" dirty="0"/>
              <a:t>– 4 </a:t>
            </a:r>
            <a:endParaRPr lang="x-none" sz="2600" dirty="0"/>
          </a:p>
        </p:txBody>
      </p:sp>
    </p:spTree>
    <p:extLst>
      <p:ext uri="{BB962C8B-B14F-4D97-AF65-F5344CB8AC3E}">
        <p14:creationId xmlns:p14="http://schemas.microsoft.com/office/powerpoint/2010/main" val="2158046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D246-66DD-422D-8177-063633EF9FD9}"/>
              </a:ext>
            </a:extLst>
          </p:cNvPr>
          <p:cNvSpPr>
            <a:spLocks noGrp="1"/>
          </p:cNvSpPr>
          <p:nvPr>
            <p:ph type="title"/>
          </p:nvPr>
        </p:nvSpPr>
        <p:spPr>
          <a:xfrm>
            <a:off x="422142" y="506412"/>
            <a:ext cx="11160258" cy="446088"/>
          </a:xfrm>
        </p:spPr>
        <p:txBody>
          <a:bodyPr>
            <a:normAutofit fontScale="90000"/>
          </a:bodyPr>
          <a:lstStyle/>
          <a:p>
            <a:r>
              <a:rPr lang="ca-ES" dirty="0"/>
              <a:t>Exercici 1.3: Exemples quotidians sobre presa de decisions </a:t>
            </a:r>
            <a:r>
              <a:rPr lang="es-ES" dirty="0"/>
              <a:t>- 1</a:t>
            </a:r>
            <a:endParaRPr lang="x-none" dirty="0"/>
          </a:p>
        </p:txBody>
      </p:sp>
      <p:graphicFrame>
        <p:nvGraphicFramePr>
          <p:cNvPr id="8" name="Table 7">
            <a:extLst>
              <a:ext uri="{FF2B5EF4-FFF2-40B4-BE49-F238E27FC236}">
                <a16:creationId xmlns:a16="http://schemas.microsoft.com/office/drawing/2014/main" id="{84CF9857-664D-5F42-8E13-32ED85BDAE8E}"/>
              </a:ext>
            </a:extLst>
          </p:cNvPr>
          <p:cNvGraphicFramePr>
            <a:graphicFrameLocks noGrp="1"/>
          </p:cNvGraphicFramePr>
          <p:nvPr>
            <p:extLst>
              <p:ext uri="{D42A27DB-BD31-4B8C-83A1-F6EECF244321}">
                <p14:modId xmlns:p14="http://schemas.microsoft.com/office/powerpoint/2010/main" val="3959745495"/>
              </p:ext>
            </p:extLst>
          </p:nvPr>
        </p:nvGraphicFramePr>
        <p:xfrm>
          <a:off x="894522" y="1347261"/>
          <a:ext cx="10116378" cy="4300425"/>
        </p:xfrm>
        <a:graphic>
          <a:graphicData uri="http://schemas.openxmlformats.org/drawingml/2006/table">
            <a:tbl>
              <a:tblPr firstRow="1" bandRow="1">
                <a:tableStyleId>{2D5ABB26-0587-4C30-8999-92F81FD0307C}</a:tableStyleId>
              </a:tblPr>
              <a:tblGrid>
                <a:gridCol w="2172528">
                  <a:extLst>
                    <a:ext uri="{9D8B030D-6E8A-4147-A177-3AD203B41FA5}">
                      <a16:colId xmlns:a16="http://schemas.microsoft.com/office/drawing/2014/main" val="2664746217"/>
                    </a:ext>
                  </a:extLst>
                </a:gridCol>
                <a:gridCol w="2895601">
                  <a:extLst>
                    <a:ext uri="{9D8B030D-6E8A-4147-A177-3AD203B41FA5}">
                      <a16:colId xmlns:a16="http://schemas.microsoft.com/office/drawing/2014/main" val="805450689"/>
                    </a:ext>
                  </a:extLst>
                </a:gridCol>
                <a:gridCol w="1654815">
                  <a:extLst>
                    <a:ext uri="{9D8B030D-6E8A-4147-A177-3AD203B41FA5}">
                      <a16:colId xmlns:a16="http://schemas.microsoft.com/office/drawing/2014/main" val="3802967034"/>
                    </a:ext>
                  </a:extLst>
                </a:gridCol>
                <a:gridCol w="3393434">
                  <a:extLst>
                    <a:ext uri="{9D8B030D-6E8A-4147-A177-3AD203B41FA5}">
                      <a16:colId xmlns:a16="http://schemas.microsoft.com/office/drawing/2014/main" val="664727936"/>
                    </a:ext>
                  </a:extLst>
                </a:gridCol>
              </a:tblGrid>
              <a:tr h="363501">
                <a:tc gridSpan="4">
                  <a:txBody>
                    <a:bodyPr/>
                    <a:lstStyle/>
                    <a:p>
                      <a:pPr algn="ctr"/>
                      <a:r>
                        <a:rPr lang="es-ES" sz="1800" b="1" kern="1200" dirty="0" err="1">
                          <a:solidFill>
                            <a:schemeClr val="bg1"/>
                          </a:solidFill>
                          <a:effectLst/>
                          <a:latin typeface="+mn-lt"/>
                          <a:ea typeface="+mn-ea"/>
                          <a:cs typeface="+mn-cs"/>
                        </a:rPr>
                        <a:t>Com</a:t>
                      </a:r>
                      <a:r>
                        <a:rPr lang="es-ES" sz="1800" b="1" kern="1200" dirty="0">
                          <a:solidFill>
                            <a:schemeClr val="bg1"/>
                          </a:solidFill>
                          <a:effectLst/>
                          <a:latin typeface="+mn-lt"/>
                          <a:ea typeface="+mn-ea"/>
                          <a:cs typeface="+mn-cs"/>
                        </a:rPr>
                        <a:t> es </a:t>
                      </a:r>
                      <a:r>
                        <a:rPr lang="es-ES" sz="1800" b="1" kern="1200" dirty="0" err="1">
                          <a:solidFill>
                            <a:schemeClr val="bg1"/>
                          </a:solidFill>
                          <a:effectLst/>
                          <a:latin typeface="+mn-lt"/>
                          <a:ea typeface="+mn-ea"/>
                          <a:cs typeface="+mn-cs"/>
                        </a:rPr>
                        <a:t>prenen</a:t>
                      </a:r>
                      <a:r>
                        <a:rPr lang="es-ES" sz="1800" b="1" kern="1200" dirty="0">
                          <a:solidFill>
                            <a:schemeClr val="bg1"/>
                          </a:solidFill>
                          <a:effectLst/>
                          <a:latin typeface="+mn-lt"/>
                          <a:ea typeface="+mn-ea"/>
                          <a:cs typeface="+mn-cs"/>
                        </a:rPr>
                        <a:t> les </a:t>
                      </a:r>
                      <a:r>
                        <a:rPr lang="es-ES" sz="1800" b="1" kern="1200" dirty="0" err="1">
                          <a:solidFill>
                            <a:schemeClr val="bg1"/>
                          </a:solidFill>
                          <a:effectLst/>
                          <a:latin typeface="+mn-lt"/>
                          <a:ea typeface="+mn-ea"/>
                          <a:cs typeface="+mn-cs"/>
                        </a:rPr>
                        <a:t>decisions</a:t>
                      </a:r>
                      <a:r>
                        <a:rPr lang="es-ES" sz="1800" b="1" kern="1200" dirty="0">
                          <a:solidFill>
                            <a:schemeClr val="bg1"/>
                          </a:solidFill>
                          <a:effectLst/>
                          <a:latin typeface="+mn-lt"/>
                          <a:ea typeface="+mn-ea"/>
                          <a:cs typeface="+mn-cs"/>
                        </a:rPr>
                        <a:t>? </a:t>
                      </a:r>
                      <a:endParaRPr lang="en-US" sz="1400" b="1"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64803147"/>
                  </a:ext>
                </a:extLst>
              </a:tr>
              <a:tr h="397505">
                <a:tc>
                  <a:txBody>
                    <a:bodyPr/>
                    <a:lstStyle/>
                    <a:p>
                      <a:pPr marL="22860" indent="-6350" algn="just">
                        <a:lnSpc>
                          <a:spcPct val="107000"/>
                        </a:lnSpc>
                        <a:spcAft>
                          <a:spcPts val="0"/>
                        </a:spcAft>
                      </a:pPr>
                      <a:r>
                        <a:rPr lang="es-ES" sz="1400" b="1" dirty="0">
                          <a:solidFill>
                            <a:srgbClr val="000000"/>
                          </a:solidFill>
                          <a:effectLst/>
                          <a:latin typeface="Calibri"/>
                          <a:ea typeface="Calibri"/>
                          <a:cs typeface="Arial"/>
                        </a:rPr>
                        <a:t> </a:t>
                      </a:r>
                      <a:endParaRPr lang="es-ES" sz="1400" dirty="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46685" marR="6985" indent="-6350" algn="ctr">
                        <a:lnSpc>
                          <a:spcPct val="107000"/>
                        </a:lnSpc>
                        <a:spcAft>
                          <a:spcPts val="0"/>
                        </a:spcAft>
                      </a:pPr>
                      <a:r>
                        <a:rPr lang="ca-ES" sz="1600" b="1">
                          <a:solidFill>
                            <a:srgbClr val="000000"/>
                          </a:solidFill>
                          <a:effectLst/>
                          <a:latin typeface="Calibri"/>
                          <a:ea typeface="Calibri"/>
                          <a:cs typeface="Times New Roman"/>
                        </a:rPr>
                        <a:t>Pel que fa a</a:t>
                      </a:r>
                      <a:endParaRPr lang="es-ES" sz="1600">
                        <a:solidFill>
                          <a:srgbClr val="000000"/>
                        </a:solidFill>
                        <a:effectLst/>
                        <a:latin typeface="Calibri"/>
                        <a:ea typeface="Calibri"/>
                        <a:cs typeface="Times New Roman"/>
                      </a:endParaRPr>
                    </a:p>
                  </a:txBody>
                  <a:tcPr marL="67945" marR="59690" marT="298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46685" marR="8890" indent="-6350" algn="ctr">
                        <a:lnSpc>
                          <a:spcPct val="107000"/>
                        </a:lnSpc>
                        <a:spcAft>
                          <a:spcPts val="0"/>
                        </a:spcAft>
                      </a:pPr>
                      <a:r>
                        <a:rPr lang="ca-ES" sz="1600" b="1">
                          <a:solidFill>
                            <a:srgbClr val="000000"/>
                          </a:solidFill>
                          <a:effectLst/>
                          <a:latin typeface="Calibri"/>
                          <a:ea typeface="Calibri"/>
                          <a:cs typeface="Times New Roman"/>
                        </a:rPr>
                        <a:t>Qui decideix</a:t>
                      </a:r>
                      <a:endParaRPr lang="es-ES" sz="1600">
                        <a:solidFill>
                          <a:srgbClr val="000000"/>
                        </a:solidFill>
                        <a:effectLst/>
                        <a:latin typeface="Calibri"/>
                        <a:ea typeface="Calibri"/>
                        <a:cs typeface="Times New Roman"/>
                      </a:endParaRPr>
                    </a:p>
                  </a:txBody>
                  <a:tcPr marL="67945" marR="59690" marT="298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146685" marR="8255" indent="-6350" algn="ctr">
                        <a:lnSpc>
                          <a:spcPct val="107000"/>
                        </a:lnSpc>
                        <a:spcAft>
                          <a:spcPts val="0"/>
                        </a:spcAft>
                      </a:pPr>
                      <a:r>
                        <a:rPr lang="ca-ES" sz="1600" b="1" dirty="0">
                          <a:solidFill>
                            <a:srgbClr val="000000"/>
                          </a:solidFill>
                          <a:effectLst/>
                          <a:latin typeface="Calibri"/>
                          <a:ea typeface="Calibri"/>
                          <a:cs typeface="Times New Roman"/>
                        </a:rPr>
                        <a:t>Per què</a:t>
                      </a:r>
                      <a:endParaRPr lang="es-ES" sz="1600" dirty="0">
                        <a:solidFill>
                          <a:srgbClr val="000000"/>
                        </a:solidFill>
                        <a:effectLst/>
                        <a:latin typeface="Calibri"/>
                        <a:ea typeface="Calibri"/>
                        <a:cs typeface="Times New Roman"/>
                      </a:endParaRPr>
                    </a:p>
                  </a:txBody>
                  <a:tcPr marL="67945" marR="59690" marT="298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099850305"/>
                  </a:ext>
                </a:extLst>
              </a:tr>
              <a:tr h="714244">
                <a:tc rowSpan="3">
                  <a:txBody>
                    <a:bodyPr/>
                    <a:lstStyle/>
                    <a:p>
                      <a:pPr marL="146685" indent="-6350" algn="just">
                        <a:lnSpc>
                          <a:spcPct val="107000"/>
                        </a:lnSpc>
                        <a:spcAft>
                          <a:spcPts val="0"/>
                        </a:spcAft>
                      </a:pPr>
                      <a:r>
                        <a:rPr lang="ca-ES" sz="1600" b="1" i="1" dirty="0">
                          <a:solidFill>
                            <a:srgbClr val="000000"/>
                          </a:solidFill>
                          <a:effectLst/>
                          <a:latin typeface="Calibri"/>
                          <a:ea typeface="Calibri"/>
                          <a:cs typeface="Times New Roman"/>
                        </a:rPr>
                        <a:t>En els serveis socials i de salut mental </a:t>
                      </a:r>
                      <a:endParaRPr lang="es-ES" sz="1600" dirty="0">
                        <a:solidFill>
                          <a:srgbClr val="000000"/>
                        </a:solidFill>
                        <a:effectLst/>
                        <a:latin typeface="Calibri"/>
                        <a:ea typeface="Calibri"/>
                        <a:cs typeface="Times New Roman"/>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635" indent="-6350" algn="just">
                        <a:lnSpc>
                          <a:spcPct val="107000"/>
                        </a:lnSpc>
                        <a:spcAft>
                          <a:spcPts val="0"/>
                        </a:spcAft>
                      </a:pPr>
                      <a:r>
                        <a:rPr lang="ca-ES" sz="1400" i="1" dirty="0">
                          <a:solidFill>
                            <a:srgbClr val="000000"/>
                          </a:solidFill>
                          <a:effectLst/>
                          <a:latin typeface="Calibri"/>
                          <a:ea typeface="Calibri"/>
                          <a:cs typeface="Times New Roman"/>
                        </a:rPr>
                        <a:t>P. ex.: l’hora d’anar a dormir.</a:t>
                      </a:r>
                      <a:endParaRPr lang="es-ES" sz="1800" dirty="0">
                        <a:solidFill>
                          <a:srgbClr val="000000"/>
                        </a:solidFill>
                        <a:effectLst/>
                        <a:latin typeface="Calibri"/>
                        <a:ea typeface="Calibri"/>
                        <a:cs typeface="Times New Roman"/>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indent="-6350" algn="just">
                        <a:lnSpc>
                          <a:spcPct val="107000"/>
                        </a:lnSpc>
                        <a:spcAft>
                          <a:spcPts val="0"/>
                        </a:spcAft>
                      </a:pPr>
                      <a:r>
                        <a:rPr lang="ca-ES" sz="1400" i="1">
                          <a:solidFill>
                            <a:srgbClr val="000000"/>
                          </a:solidFill>
                          <a:effectLst/>
                          <a:latin typeface="Calibri"/>
                          <a:ea typeface="Calibri"/>
                          <a:cs typeface="Times New Roman"/>
                        </a:rPr>
                        <a:t>P. ex.: el personal. </a:t>
                      </a:r>
                      <a:endParaRPr lang="es-ES" sz="1800">
                        <a:solidFill>
                          <a:srgbClr val="000000"/>
                        </a:solidFill>
                        <a:effectLst/>
                        <a:latin typeface="Calibri"/>
                        <a:ea typeface="Calibri"/>
                        <a:cs typeface="Times New Roman"/>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6985" indent="-6350" algn="just">
                        <a:lnSpc>
                          <a:spcPct val="107000"/>
                        </a:lnSpc>
                        <a:spcAft>
                          <a:spcPts val="0"/>
                        </a:spcAft>
                      </a:pPr>
                      <a:r>
                        <a:rPr lang="ca-ES" sz="1400" i="1" dirty="0">
                          <a:solidFill>
                            <a:srgbClr val="000000"/>
                          </a:solidFill>
                          <a:effectLst/>
                          <a:latin typeface="Calibri"/>
                          <a:ea typeface="Calibri"/>
                          <a:cs typeface="Times New Roman"/>
                        </a:rPr>
                        <a:t>P. ex.: per gestionar més fàcilment el servei, ja que de nit hi ha menys personal. </a:t>
                      </a:r>
                      <a:endParaRPr lang="es-ES" sz="1800" dirty="0">
                        <a:solidFill>
                          <a:srgbClr val="000000"/>
                        </a:solidFill>
                        <a:effectLst/>
                        <a:latin typeface="Calibri"/>
                        <a:ea typeface="Calibri"/>
                        <a:cs typeface="Times New Roman"/>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3561217"/>
                  </a:ext>
                </a:extLst>
              </a:tr>
              <a:tr h="233827">
                <a:tc vMerge="1">
                  <a:txBody>
                    <a:bodyPr/>
                    <a:lstStyle/>
                    <a:p>
                      <a:endParaRPr lang="es-ES" dirty="0"/>
                    </a:p>
                  </a:txBody>
                  <a:tcPr>
                    <a:lnT w="12700" cap="flat" cmpd="sng" algn="ctr">
                      <a:solidFill>
                        <a:schemeClr val="tx1"/>
                      </a:solidFill>
                      <a:prstDash val="solid"/>
                      <a:round/>
                      <a:headEnd type="none" w="med" len="med"/>
                      <a:tailEnd type="none" w="med" len="med"/>
                    </a:lnT>
                  </a:tcPr>
                </a:tc>
                <a:tc>
                  <a:txBody>
                    <a:bodyPr/>
                    <a:lstStyle/>
                    <a:p>
                      <a:pPr marL="635" indent="-6350" algn="l">
                        <a:lnSpc>
                          <a:spcPct val="107000"/>
                        </a:lnSpc>
                        <a:spcAft>
                          <a:spcPts val="0"/>
                        </a:spcAft>
                      </a:pPr>
                      <a:r>
                        <a:rPr lang="es-ES" sz="300" dirty="0">
                          <a:solidFill>
                            <a:srgbClr val="000000"/>
                          </a:solidFill>
                          <a:effectLst/>
                          <a:latin typeface="Calibri"/>
                          <a:ea typeface="Calibri"/>
                          <a:cs typeface="Arial"/>
                        </a:rPr>
                        <a:t> </a:t>
                      </a:r>
                      <a:endParaRPr lang="es-ES" sz="500" dirty="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indent="-6350" algn="l">
                        <a:lnSpc>
                          <a:spcPct val="107000"/>
                        </a:lnSpc>
                        <a:spcAft>
                          <a:spcPts val="0"/>
                        </a:spcAft>
                      </a:pPr>
                      <a:r>
                        <a:rPr lang="es-ES" sz="300">
                          <a:solidFill>
                            <a:srgbClr val="000000"/>
                          </a:solidFill>
                          <a:effectLst/>
                          <a:latin typeface="Calibri"/>
                          <a:ea typeface="Calibri"/>
                          <a:cs typeface="Arial"/>
                        </a:rPr>
                        <a:t> </a:t>
                      </a:r>
                      <a:endParaRPr lang="es-ES" sz="50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indent="-6350" algn="l">
                        <a:lnSpc>
                          <a:spcPct val="107000"/>
                        </a:lnSpc>
                        <a:spcAft>
                          <a:spcPts val="0"/>
                        </a:spcAft>
                      </a:pPr>
                      <a:r>
                        <a:rPr lang="es-ES" sz="300" dirty="0">
                          <a:solidFill>
                            <a:srgbClr val="000000"/>
                          </a:solidFill>
                          <a:effectLst/>
                          <a:latin typeface="Calibri"/>
                          <a:ea typeface="Calibri"/>
                          <a:cs typeface="Arial"/>
                        </a:rPr>
                        <a:t> </a:t>
                      </a:r>
                      <a:endParaRPr lang="es-ES" sz="500" dirty="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8194401"/>
                  </a:ext>
                </a:extLst>
              </a:tr>
              <a:tr h="276335">
                <a:tc vMerge="1">
                  <a:txBody>
                    <a:bodyPr/>
                    <a:lstStyle/>
                    <a:p>
                      <a:endParaRPr lang="es-ES"/>
                    </a:p>
                  </a:txBody>
                  <a:tcPr/>
                </a:tc>
                <a:tc>
                  <a:txBody>
                    <a:bodyPr/>
                    <a:lstStyle/>
                    <a:p>
                      <a:pPr marL="635" indent="-6350" algn="l">
                        <a:lnSpc>
                          <a:spcPct val="107000"/>
                        </a:lnSpc>
                        <a:spcAft>
                          <a:spcPts val="0"/>
                        </a:spcAft>
                      </a:pPr>
                      <a:r>
                        <a:rPr lang="es-ES" sz="300" dirty="0">
                          <a:solidFill>
                            <a:srgbClr val="000000"/>
                          </a:solidFill>
                          <a:effectLst/>
                          <a:latin typeface="Calibri"/>
                          <a:ea typeface="Calibri"/>
                          <a:cs typeface="Arial"/>
                        </a:rPr>
                        <a:t> </a:t>
                      </a:r>
                      <a:endParaRPr lang="es-ES" sz="500" dirty="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indent="-6350" algn="l">
                        <a:lnSpc>
                          <a:spcPct val="107000"/>
                        </a:lnSpc>
                        <a:spcAft>
                          <a:spcPts val="0"/>
                        </a:spcAft>
                      </a:pPr>
                      <a:r>
                        <a:rPr lang="es-ES" sz="300" dirty="0">
                          <a:solidFill>
                            <a:srgbClr val="000000"/>
                          </a:solidFill>
                          <a:effectLst/>
                          <a:latin typeface="Calibri"/>
                          <a:ea typeface="Calibri"/>
                          <a:cs typeface="Arial"/>
                        </a:rPr>
                        <a:t> </a:t>
                      </a:r>
                      <a:endParaRPr lang="es-ES" sz="500" dirty="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indent="-6350" algn="l">
                        <a:lnSpc>
                          <a:spcPct val="107000"/>
                        </a:lnSpc>
                        <a:spcAft>
                          <a:spcPts val="0"/>
                        </a:spcAft>
                      </a:pPr>
                      <a:r>
                        <a:rPr lang="es-ES" sz="300" dirty="0">
                          <a:solidFill>
                            <a:srgbClr val="000000"/>
                          </a:solidFill>
                          <a:effectLst/>
                          <a:latin typeface="Calibri"/>
                          <a:ea typeface="Calibri"/>
                          <a:cs typeface="Arial"/>
                        </a:rPr>
                        <a:t> </a:t>
                      </a:r>
                      <a:endParaRPr lang="es-ES" sz="500" dirty="0">
                        <a:solidFill>
                          <a:srgbClr val="000000"/>
                        </a:solidFill>
                        <a:effectLst/>
                        <a:latin typeface="Calibri"/>
                        <a:ea typeface="Calibri"/>
                        <a:cs typeface="Arial"/>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6472622"/>
                  </a:ext>
                </a:extLst>
              </a:tr>
              <a:tr h="897373">
                <a:tc rowSpan="4">
                  <a:txBody>
                    <a:bodyPr/>
                    <a:lstStyle/>
                    <a:p>
                      <a:pPr marL="146685" indent="-6350" algn="just">
                        <a:lnSpc>
                          <a:spcPct val="107000"/>
                        </a:lnSpc>
                        <a:spcAft>
                          <a:spcPts val="0"/>
                        </a:spcAft>
                      </a:pPr>
                      <a:r>
                        <a:rPr lang="ca-ES" sz="1600" b="1" i="1" dirty="0">
                          <a:solidFill>
                            <a:srgbClr val="000000"/>
                          </a:solidFill>
                          <a:effectLst/>
                          <a:latin typeface="Calibri"/>
                          <a:ea typeface="Calibri"/>
                          <a:cs typeface="Times New Roman"/>
                        </a:rPr>
                        <a:t>A la llar </a:t>
                      </a:r>
                      <a:endParaRPr lang="es-ES" sz="1600" dirty="0">
                        <a:solidFill>
                          <a:srgbClr val="000000"/>
                        </a:solidFill>
                        <a:effectLst/>
                        <a:latin typeface="Calibri"/>
                        <a:ea typeface="Calibri"/>
                        <a:cs typeface="Times New Roman"/>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marL="635" indent="-6350" algn="just">
                        <a:lnSpc>
                          <a:spcPct val="107000"/>
                        </a:lnSpc>
                        <a:spcAft>
                          <a:spcPts val="0"/>
                        </a:spcAft>
                      </a:pPr>
                      <a:r>
                        <a:rPr lang="ca-ES" sz="1400" i="1" dirty="0">
                          <a:solidFill>
                            <a:srgbClr val="000000"/>
                          </a:solidFill>
                          <a:effectLst/>
                          <a:latin typeface="Calibri"/>
                          <a:ea typeface="Calibri"/>
                          <a:cs typeface="Times New Roman"/>
                        </a:rPr>
                        <a:t>P. ex.: prendre refrescos ensucrats.</a:t>
                      </a:r>
                      <a:endParaRPr lang="es-ES" sz="1800" dirty="0">
                        <a:solidFill>
                          <a:srgbClr val="000000"/>
                        </a:solidFill>
                        <a:effectLst/>
                        <a:latin typeface="Calibri"/>
                        <a:ea typeface="Calibri"/>
                        <a:cs typeface="Times New Roman"/>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indent="-6350" algn="just">
                        <a:lnSpc>
                          <a:spcPct val="107000"/>
                        </a:lnSpc>
                        <a:spcAft>
                          <a:spcPts val="0"/>
                        </a:spcAft>
                      </a:pPr>
                      <a:r>
                        <a:rPr lang="ca-ES" sz="1400" i="1">
                          <a:solidFill>
                            <a:srgbClr val="000000"/>
                          </a:solidFill>
                          <a:effectLst/>
                          <a:latin typeface="Calibri"/>
                          <a:ea typeface="Calibri"/>
                          <a:cs typeface="Times New Roman"/>
                        </a:rPr>
                        <a:t>P. ex.: la mare de la persona.</a:t>
                      </a:r>
                      <a:endParaRPr lang="es-ES" sz="1800">
                        <a:solidFill>
                          <a:srgbClr val="000000"/>
                        </a:solidFill>
                        <a:effectLst/>
                        <a:latin typeface="Calibri"/>
                        <a:ea typeface="Calibri"/>
                        <a:cs typeface="Times New Roman"/>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indent="-6350" algn="just">
                        <a:lnSpc>
                          <a:spcPct val="107000"/>
                        </a:lnSpc>
                        <a:spcAft>
                          <a:spcPts val="0"/>
                        </a:spcAft>
                      </a:pPr>
                      <a:r>
                        <a:rPr lang="ca-ES" sz="1400" i="1" dirty="0">
                          <a:solidFill>
                            <a:srgbClr val="000000"/>
                          </a:solidFill>
                          <a:effectLst/>
                          <a:latin typeface="Calibri"/>
                          <a:ea typeface="Calibri"/>
                          <a:cs typeface="Times New Roman"/>
                        </a:rPr>
                        <a:t>P. ex.: perquè pensa que la persona s’hauria d’aprimar i perquè no vol que tingui problemes de salut. </a:t>
                      </a:r>
                      <a:endParaRPr lang="es-ES" sz="1800" dirty="0">
                        <a:solidFill>
                          <a:srgbClr val="000000"/>
                        </a:solidFill>
                        <a:effectLst/>
                        <a:latin typeface="Calibri"/>
                        <a:ea typeface="Calibri"/>
                        <a:cs typeface="Times New Roman"/>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5546226"/>
                  </a:ext>
                </a:extLst>
              </a:tr>
              <a:tr h="775005">
                <a:tc vMerge="1">
                  <a:txBody>
                    <a:bodyPr/>
                    <a:lstStyle/>
                    <a:p>
                      <a:endParaRPr lang="ca-ES"/>
                    </a:p>
                  </a:txBody>
                  <a:tcPr/>
                </a:tc>
                <a:tc>
                  <a:txBody>
                    <a:bodyPr/>
                    <a:lstStyle/>
                    <a:p>
                      <a:pPr marL="635" indent="-6350" algn="just">
                        <a:lnSpc>
                          <a:spcPct val="107000"/>
                        </a:lnSpc>
                        <a:spcAft>
                          <a:spcPts val="0"/>
                        </a:spcAft>
                      </a:pPr>
                      <a:r>
                        <a:rPr lang="ca-ES" sz="1400" i="1">
                          <a:solidFill>
                            <a:srgbClr val="000000"/>
                          </a:solidFill>
                          <a:effectLst/>
                          <a:latin typeface="Calibri"/>
                          <a:ea typeface="Calibri"/>
                          <a:cs typeface="Times New Roman"/>
                        </a:rPr>
                        <a:t>P. ex.: sortir al carrer.</a:t>
                      </a:r>
                      <a:endParaRPr lang="es-ES" sz="1800">
                        <a:solidFill>
                          <a:srgbClr val="000000"/>
                        </a:solidFill>
                        <a:effectLst/>
                        <a:latin typeface="Calibri"/>
                        <a:ea typeface="Calibri"/>
                        <a:cs typeface="Times New Roman"/>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indent="-6350" algn="just">
                        <a:lnSpc>
                          <a:spcPct val="107000"/>
                        </a:lnSpc>
                        <a:spcAft>
                          <a:spcPts val="0"/>
                        </a:spcAft>
                      </a:pPr>
                      <a:r>
                        <a:rPr lang="ca-ES" sz="1400" i="1">
                          <a:solidFill>
                            <a:srgbClr val="000000"/>
                          </a:solidFill>
                          <a:effectLst/>
                          <a:latin typeface="Calibri"/>
                          <a:ea typeface="Calibri"/>
                          <a:cs typeface="Times New Roman"/>
                        </a:rPr>
                        <a:t>P. ex.: els familiars. </a:t>
                      </a:r>
                      <a:endParaRPr lang="es-ES" sz="1800">
                        <a:solidFill>
                          <a:srgbClr val="000000"/>
                        </a:solidFill>
                        <a:effectLst/>
                        <a:latin typeface="Calibri"/>
                        <a:ea typeface="Calibri"/>
                        <a:cs typeface="Times New Roman"/>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indent="-6350" algn="just">
                        <a:lnSpc>
                          <a:spcPct val="107000"/>
                        </a:lnSpc>
                        <a:spcAft>
                          <a:spcPts val="0"/>
                        </a:spcAft>
                      </a:pPr>
                      <a:r>
                        <a:rPr lang="ca-ES" sz="1400" i="1" dirty="0">
                          <a:solidFill>
                            <a:srgbClr val="000000"/>
                          </a:solidFill>
                          <a:effectLst/>
                          <a:latin typeface="Calibri"/>
                          <a:ea typeface="Calibri"/>
                          <a:cs typeface="Times New Roman"/>
                        </a:rPr>
                        <a:t>P. ex.: perquè pensen que cal protegir aquesta persona de possibles perills en el marc de la comunitat. </a:t>
                      </a:r>
                      <a:endParaRPr lang="es-ES" sz="1800" dirty="0">
                        <a:solidFill>
                          <a:srgbClr val="000000"/>
                        </a:solidFill>
                        <a:effectLst/>
                        <a:latin typeface="Calibri"/>
                        <a:ea typeface="Calibri"/>
                        <a:cs typeface="Times New Roman"/>
                      </a:endParaRPr>
                    </a:p>
                  </a:txBody>
                  <a:tcPr marL="67945" marR="59690"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1347348"/>
                  </a:ext>
                </a:extLst>
              </a:tr>
              <a:tr h="320188">
                <a:tc vMerge="1">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9349719"/>
                  </a:ext>
                </a:extLst>
              </a:tr>
              <a:tr h="320188">
                <a:tc vMerge="1">
                  <a:txBody>
                    <a:bodyPr/>
                    <a:lstStyle/>
                    <a:p>
                      <a:endParaRPr lang="en-US" dirty="0"/>
                    </a:p>
                  </a:txBody>
                  <a:tcPr/>
                </a:tc>
                <a:tc>
                  <a:txBody>
                    <a:bodyPr/>
                    <a:lstStyle/>
                    <a:p>
                      <a:endParaRPr 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6672133"/>
                  </a:ext>
                </a:extLst>
              </a:tr>
            </a:tbl>
          </a:graphicData>
        </a:graphic>
      </p:graphicFrame>
    </p:spTree>
    <p:extLst>
      <p:ext uri="{BB962C8B-B14F-4D97-AF65-F5344CB8AC3E}">
        <p14:creationId xmlns:p14="http://schemas.microsoft.com/office/powerpoint/2010/main" val="3066394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3ED470-BB4C-4C8B-B1AC-FC012357293B}"/>
              </a:ext>
            </a:extLst>
          </p:cNvPr>
          <p:cNvSpPr>
            <a:spLocks noGrp="1"/>
          </p:cNvSpPr>
          <p:nvPr>
            <p:ph sz="quarter" idx="14"/>
          </p:nvPr>
        </p:nvSpPr>
        <p:spPr/>
        <p:txBody>
          <a:bodyPr/>
          <a:lstStyle/>
          <a:p>
            <a:pPr algn="just"/>
            <a:r>
              <a:rPr lang="ca-ES" dirty="0"/>
              <a:t>Creieu que s’anima les persones a prendre les seves pròpies decisions i a triar, o bé tot el contrari? </a:t>
            </a:r>
          </a:p>
          <a:p>
            <a:pPr algn="just"/>
            <a:r>
              <a:rPr lang="ca-ES" dirty="0"/>
              <a:t>De quina manera aquestes actituds impulsen o dificulten la recuperació? </a:t>
            </a:r>
            <a:endParaRPr lang="es-ES" dirty="0"/>
          </a:p>
          <a:p>
            <a:pPr algn="just"/>
            <a:r>
              <a:rPr lang="ca-ES" dirty="0"/>
              <a:t>Prenent com a referència els exemples de la taula anterior, quins canvis es podrien introduir perquè les persones poguessin prendre les seves pròpies decisions i poguessin triar? </a:t>
            </a:r>
            <a:endParaRPr lang="es-ES" dirty="0"/>
          </a:p>
          <a:p>
            <a:pPr algn="just"/>
            <a:endParaRPr lang="x-none" dirty="0"/>
          </a:p>
        </p:txBody>
      </p:sp>
      <p:sp>
        <p:nvSpPr>
          <p:cNvPr id="2" name="Title 1">
            <a:extLst>
              <a:ext uri="{FF2B5EF4-FFF2-40B4-BE49-F238E27FC236}">
                <a16:creationId xmlns:a16="http://schemas.microsoft.com/office/drawing/2014/main" id="{1F3BD333-F14E-49FF-BD6C-867FA5F76714}"/>
              </a:ext>
            </a:extLst>
          </p:cNvPr>
          <p:cNvSpPr>
            <a:spLocks noGrp="1"/>
          </p:cNvSpPr>
          <p:nvPr>
            <p:ph type="title"/>
          </p:nvPr>
        </p:nvSpPr>
        <p:spPr>
          <a:xfrm>
            <a:off x="422142" y="506412"/>
            <a:ext cx="11217408" cy="465138"/>
          </a:xfrm>
        </p:spPr>
        <p:txBody>
          <a:bodyPr/>
          <a:lstStyle/>
          <a:p>
            <a:r>
              <a:rPr lang="ca-ES" sz="2800" dirty="0"/>
              <a:t>Exercici 1.3: Exemples quotidians sobre presa de decisions </a:t>
            </a:r>
            <a:r>
              <a:rPr lang="es-ES" sz="2800" dirty="0"/>
              <a:t>- </a:t>
            </a:r>
            <a:r>
              <a:rPr lang="en-GB" sz="2800" dirty="0"/>
              <a:t>2</a:t>
            </a:r>
            <a:endParaRPr lang="x-none" sz="2800" dirty="0"/>
          </a:p>
        </p:txBody>
      </p:sp>
    </p:spTree>
    <p:extLst>
      <p:ext uri="{BB962C8B-B14F-4D97-AF65-F5344CB8AC3E}">
        <p14:creationId xmlns:p14="http://schemas.microsoft.com/office/powerpoint/2010/main" val="1959320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6F5136-676F-498B-9A36-5EC5FC55C84F}"/>
              </a:ext>
            </a:extLst>
          </p:cNvPr>
          <p:cNvSpPr>
            <a:spLocks noGrp="1"/>
          </p:cNvSpPr>
          <p:nvPr>
            <p:ph sz="quarter" idx="14"/>
          </p:nvPr>
        </p:nvSpPr>
        <p:spPr>
          <a:xfrm>
            <a:off x="507195" y="1649896"/>
            <a:ext cx="11174412" cy="4361291"/>
          </a:xfrm>
        </p:spPr>
        <p:txBody>
          <a:bodyPr/>
          <a:lstStyle/>
          <a:p>
            <a:pPr lvl="0" algn="just" fontAlgn="base"/>
            <a:r>
              <a:rPr lang="ca-ES" dirty="0"/>
              <a:t>Quines conseqüències negatives per a la vida de les persones comporta la privació o restricció del dret a la capacitat jurídica? </a:t>
            </a:r>
            <a:endParaRPr lang="es-ES" dirty="0"/>
          </a:p>
          <a:p>
            <a:pPr lvl="0" algn="just" fontAlgn="base"/>
            <a:r>
              <a:rPr lang="ca-ES" dirty="0"/>
              <a:t>Com us sentiríeu si us privessin del vostre dret a la capacitat jurídica? </a:t>
            </a:r>
          </a:p>
          <a:p>
            <a:pPr lvl="0" algn="just" fontAlgn="base"/>
            <a:r>
              <a:rPr lang="ca-ES" dirty="0"/>
              <a:t>En el cas de les persones que ho hagin viscut, com us vau sentir quan us van privar del vostre dret a la capacitat jurídica? </a:t>
            </a:r>
            <a:endParaRPr lang="es-ES" dirty="0"/>
          </a:p>
          <a:p>
            <a:pPr algn="just"/>
            <a:endParaRPr lang="x-none" dirty="0"/>
          </a:p>
        </p:txBody>
      </p:sp>
      <p:sp>
        <p:nvSpPr>
          <p:cNvPr id="2" name="Title 1">
            <a:extLst>
              <a:ext uri="{FF2B5EF4-FFF2-40B4-BE49-F238E27FC236}">
                <a16:creationId xmlns:a16="http://schemas.microsoft.com/office/drawing/2014/main" id="{FC0C91F8-C1C9-4BBB-8F5A-D9F4FFBB78AD}"/>
              </a:ext>
            </a:extLst>
          </p:cNvPr>
          <p:cNvSpPr>
            <a:spLocks noGrp="1"/>
          </p:cNvSpPr>
          <p:nvPr>
            <p:ph type="title"/>
          </p:nvPr>
        </p:nvSpPr>
        <p:spPr>
          <a:xfrm>
            <a:off x="509228" y="419326"/>
            <a:ext cx="11399744" cy="429759"/>
          </a:xfrm>
        </p:spPr>
        <p:txBody>
          <a:bodyPr/>
          <a:lstStyle/>
          <a:p>
            <a:r>
              <a:rPr lang="ca-ES" sz="2500" dirty="0"/>
              <a:t>Presentació: Les conseqüències de la denegació del dret a la capacitat jurídica </a:t>
            </a:r>
            <a:r>
              <a:rPr lang="en-US" sz="2500" dirty="0"/>
              <a:t>-1</a:t>
            </a:r>
            <a:endParaRPr lang="x-none" sz="2500" dirty="0"/>
          </a:p>
        </p:txBody>
      </p:sp>
    </p:spTree>
    <p:extLst>
      <p:ext uri="{BB962C8B-B14F-4D97-AF65-F5344CB8AC3E}">
        <p14:creationId xmlns:p14="http://schemas.microsoft.com/office/powerpoint/2010/main" val="2953824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A1510-F33E-4132-93BC-01321291602D}"/>
              </a:ext>
            </a:extLst>
          </p:cNvPr>
          <p:cNvSpPr>
            <a:spLocks noGrp="1"/>
          </p:cNvSpPr>
          <p:nvPr>
            <p:ph sz="quarter" idx="14"/>
          </p:nvPr>
        </p:nvSpPr>
        <p:spPr/>
        <p:txBody>
          <a:bodyPr>
            <a:normAutofit/>
          </a:bodyPr>
          <a:lstStyle/>
          <a:p>
            <a:pPr algn="just"/>
            <a:r>
              <a:rPr lang="ca-ES" dirty="0"/>
              <a:t>El dret a la capacitat jurídica és fonamental per a la identitat de la persona com a ésser humà, per a la seva dignitat i per a la seva llibertat </a:t>
            </a:r>
            <a:r>
              <a:rPr lang="en-US" dirty="0"/>
              <a:t>. </a:t>
            </a:r>
          </a:p>
          <a:p>
            <a:pPr algn="just"/>
            <a:r>
              <a:rPr lang="ca-ES" dirty="0"/>
              <a:t>Qualsevol sistema que denegui a un grup de persones el seu dret a la capacitat jurídica no permet que les persones puguin ocupar el lloc que els correspon en la comunitat i en la societat</a:t>
            </a:r>
            <a:r>
              <a:rPr lang="en-US" dirty="0"/>
              <a:t>. </a:t>
            </a:r>
          </a:p>
          <a:p>
            <a:pPr algn="just"/>
            <a:r>
              <a:rPr lang="ca-ES" dirty="0"/>
              <a:t>Els efectes negatius de no permetre que les persones prenguin decisions a la vida són, en efecte, molt significatius</a:t>
            </a:r>
            <a:r>
              <a:rPr lang="es-ES" dirty="0"/>
              <a:t>.</a:t>
            </a:r>
          </a:p>
          <a:p>
            <a:pPr algn="just"/>
            <a:r>
              <a:rPr lang="ca-ES" dirty="0"/>
              <a:t>També pot ser molt perjudicial privar-les de prendre les petites decisions quotidianes que, al cap i a la fi, són les que configuren la seva identitat i el seu món</a:t>
            </a:r>
            <a:r>
              <a:rPr lang="en-US" dirty="0"/>
              <a:t>. </a:t>
            </a:r>
          </a:p>
          <a:p>
            <a:pPr algn="just"/>
            <a:r>
              <a:rPr lang="ca-ES" dirty="0"/>
              <a:t>Privar sistemàticament les persones del seu dret a prendre decisions pot </a:t>
            </a:r>
            <a:r>
              <a:rPr lang="ca-ES" dirty="0" err="1"/>
              <a:t>desempoderar-les</a:t>
            </a:r>
            <a:r>
              <a:rPr lang="ca-ES" dirty="0"/>
              <a:t> significativament.</a:t>
            </a:r>
            <a:endParaRPr lang="x-none" dirty="0"/>
          </a:p>
        </p:txBody>
      </p:sp>
      <p:sp>
        <p:nvSpPr>
          <p:cNvPr id="2" name="Title 1">
            <a:extLst>
              <a:ext uri="{FF2B5EF4-FFF2-40B4-BE49-F238E27FC236}">
                <a16:creationId xmlns:a16="http://schemas.microsoft.com/office/drawing/2014/main" id="{E49244A1-F75C-46AE-8D6B-516070D7FF03}"/>
              </a:ext>
            </a:extLst>
          </p:cNvPr>
          <p:cNvSpPr>
            <a:spLocks noGrp="1"/>
          </p:cNvSpPr>
          <p:nvPr>
            <p:ph type="title"/>
          </p:nvPr>
        </p:nvSpPr>
        <p:spPr>
          <a:xfrm>
            <a:off x="509226" y="397555"/>
            <a:ext cx="11334429" cy="407988"/>
          </a:xfrm>
        </p:spPr>
        <p:txBody>
          <a:bodyPr/>
          <a:lstStyle/>
          <a:p>
            <a:r>
              <a:rPr lang="ca-ES" sz="2500" dirty="0"/>
              <a:t>Presentació: Les conseqüències de la denegació del dret a la capacitat jurídica </a:t>
            </a:r>
            <a:r>
              <a:rPr lang="en-US" sz="2500" dirty="0"/>
              <a:t>- 2</a:t>
            </a:r>
            <a:endParaRPr lang="x-none" sz="2500" dirty="0"/>
          </a:p>
        </p:txBody>
      </p:sp>
    </p:spTree>
    <p:extLst>
      <p:ext uri="{BB962C8B-B14F-4D97-AF65-F5344CB8AC3E}">
        <p14:creationId xmlns:p14="http://schemas.microsoft.com/office/powerpoint/2010/main" val="105685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20168-4B53-46B5-A9E8-8857879F3AC1}"/>
              </a:ext>
            </a:extLst>
          </p:cNvPr>
          <p:cNvSpPr>
            <a:spLocks noGrp="1"/>
          </p:cNvSpPr>
          <p:nvPr>
            <p:ph sz="quarter" idx="14"/>
          </p:nvPr>
        </p:nvSpPr>
        <p:spPr/>
        <p:txBody>
          <a:bodyPr>
            <a:noAutofit/>
          </a:bodyPr>
          <a:lstStyle/>
          <a:p>
            <a:pPr algn="just"/>
            <a:r>
              <a:rPr lang="ca-ES" sz="2000" dirty="0"/>
              <a:t>Sense el dret a decidir, les persones tenen un control molt escàs (o nul) sobre la seva vida i corren un risc més elevat de trobar-se en situacions de maltractament i d’explotació</a:t>
            </a:r>
            <a:r>
              <a:rPr lang="en-GB" sz="2000" dirty="0"/>
              <a:t>. </a:t>
            </a:r>
            <a:endParaRPr lang="x-none" sz="2000" dirty="0"/>
          </a:p>
          <a:p>
            <a:pPr algn="just"/>
            <a:r>
              <a:rPr lang="es-ES" sz="2000" dirty="0"/>
              <a:t>El </a:t>
            </a:r>
            <a:r>
              <a:rPr lang="ca-ES" sz="2000" dirty="0"/>
              <a:t>fet de prendre decisions ajuda les persones a responsabilitzar-se de la seva vida </a:t>
            </a:r>
            <a:r>
              <a:rPr lang="es-ES" sz="2000" dirty="0"/>
              <a:t>.</a:t>
            </a:r>
          </a:p>
          <a:p>
            <a:pPr algn="just"/>
            <a:r>
              <a:rPr lang="es-ES" sz="2000" dirty="0"/>
              <a:t>El </a:t>
            </a:r>
            <a:r>
              <a:rPr lang="ca-ES" sz="2000" dirty="0"/>
              <a:t>fet de decidir les ajuda a dependre menys dels altres i, per tant, les capacita millor per desenvolupar relacions positives i equitatives</a:t>
            </a:r>
            <a:r>
              <a:rPr lang="es-ES" sz="2000" dirty="0"/>
              <a:t>.</a:t>
            </a:r>
            <a:endParaRPr lang="x-none" sz="2000" dirty="0"/>
          </a:p>
          <a:p>
            <a:pPr algn="just"/>
            <a:r>
              <a:rPr lang="ca-ES" sz="2000" dirty="0"/>
              <a:t>En resum, prendre les pròpies decisions és molt important perquè:</a:t>
            </a:r>
            <a:endParaRPr lang="es-ES" sz="2000" dirty="0"/>
          </a:p>
          <a:p>
            <a:pPr lvl="2" algn="just" fontAlgn="base"/>
            <a:r>
              <a:rPr lang="ca-ES" dirty="0"/>
              <a:t>Demostra que no hi ha diferències entre nosaltres i els altres membres de la nostra comunitat. </a:t>
            </a:r>
            <a:endParaRPr lang="es-ES" dirty="0"/>
          </a:p>
          <a:p>
            <a:pPr lvl="2" algn="just" fontAlgn="base"/>
            <a:r>
              <a:rPr lang="ca-ES" dirty="0"/>
              <a:t>Ens ajuda a desenvolupar relacions amb els altres en condicions d’igualtat. </a:t>
            </a:r>
            <a:endParaRPr lang="es-ES" dirty="0"/>
          </a:p>
          <a:p>
            <a:pPr lvl="2" algn="just" fontAlgn="base"/>
            <a:r>
              <a:rPr lang="ca-ES" dirty="0"/>
              <a:t>Ens permet ser membres responsables de la nostra comunitat. </a:t>
            </a:r>
            <a:endParaRPr lang="es-ES" dirty="0"/>
          </a:p>
          <a:p>
            <a:pPr lvl="2" algn="just" fontAlgn="base"/>
            <a:r>
              <a:rPr lang="ca-ES" dirty="0"/>
              <a:t>Ens permet defensar-nos de la violència, de l’explotació i dels maltractaments.</a:t>
            </a:r>
            <a:endParaRPr lang="es-ES" dirty="0"/>
          </a:p>
          <a:p>
            <a:pPr algn="just"/>
            <a:endParaRPr lang="x-none" sz="2000" dirty="0"/>
          </a:p>
        </p:txBody>
      </p:sp>
      <p:sp>
        <p:nvSpPr>
          <p:cNvPr id="2" name="Title 1">
            <a:extLst>
              <a:ext uri="{FF2B5EF4-FFF2-40B4-BE49-F238E27FC236}">
                <a16:creationId xmlns:a16="http://schemas.microsoft.com/office/drawing/2014/main" id="{9204CEFB-A27A-4D3A-82A8-878B88EE076B}"/>
              </a:ext>
            </a:extLst>
          </p:cNvPr>
          <p:cNvSpPr>
            <a:spLocks noGrp="1"/>
          </p:cNvSpPr>
          <p:nvPr>
            <p:ph type="title"/>
          </p:nvPr>
        </p:nvSpPr>
        <p:spPr>
          <a:xfrm>
            <a:off x="552770" y="419326"/>
            <a:ext cx="11334429" cy="342674"/>
          </a:xfrm>
        </p:spPr>
        <p:txBody>
          <a:bodyPr/>
          <a:lstStyle/>
          <a:p>
            <a:r>
              <a:rPr lang="ca-ES" sz="2500" dirty="0"/>
              <a:t>Presentació: Les conseqüències de la denegació del dret a la capacitat jurídica </a:t>
            </a:r>
            <a:r>
              <a:rPr lang="en-US" sz="2500" dirty="0"/>
              <a:t>- 3</a:t>
            </a:r>
            <a:endParaRPr lang="x-none" sz="2500" dirty="0"/>
          </a:p>
        </p:txBody>
      </p:sp>
    </p:spTree>
    <p:extLst>
      <p:ext uri="{BB962C8B-B14F-4D97-AF65-F5344CB8AC3E}">
        <p14:creationId xmlns:p14="http://schemas.microsoft.com/office/powerpoint/2010/main" val="328808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115123"/>
            <a:ext cx="11112376" cy="5151862"/>
          </a:xfrm>
        </p:spPr>
        <p:txBody>
          <a:bodyPr/>
          <a:lstStyle/>
          <a:p>
            <a:pPr algn="just">
              <a:lnSpc>
                <a:spcPct val="100000"/>
              </a:lnSpc>
              <a:spcBef>
                <a:spcPts val="600"/>
              </a:spcBef>
              <a:spcAft>
                <a:spcPts val="1200"/>
              </a:spcAft>
            </a:pPr>
            <a:r>
              <a:rPr lang="ca-ES" sz="2100" dirty="0"/>
              <a:t>Fem servir els termes </a:t>
            </a:r>
            <a:r>
              <a:rPr lang="ca-ES" sz="2100" i="1" dirty="0"/>
              <a:t>persones usuàries</a:t>
            </a:r>
            <a:r>
              <a:rPr lang="ca-ES" sz="2100" dirty="0"/>
              <a:t> o </a:t>
            </a:r>
            <a:r>
              <a:rPr lang="ca-ES" sz="2100" i="1" dirty="0"/>
              <a:t>persones que han estat usuàries</a:t>
            </a:r>
            <a:r>
              <a:rPr lang="ca-ES" sz="2100" dirty="0"/>
              <a:t> dels serveis socials o de salut mental per referir-nos a les persones que no consideren necessàriament que tinguin una discapacitat, però que tenen diverses experiències aplicables a aquesta formació.</a:t>
            </a:r>
          </a:p>
          <a:p>
            <a:pPr algn="just">
              <a:lnSpc>
                <a:spcPct val="100000"/>
              </a:lnSpc>
              <a:spcBef>
                <a:spcPts val="600"/>
              </a:spcBef>
              <a:spcAft>
                <a:spcPts val="1200"/>
              </a:spcAft>
            </a:pPr>
            <a:r>
              <a:rPr lang="ca-ES" sz="2100" dirty="0"/>
              <a:t>L’ús en aquests mòduls del terme </a:t>
            </a:r>
            <a:r>
              <a:rPr lang="ca-ES" sz="2100" i="1" dirty="0"/>
              <a:t>serveis socials i de salut mental </a:t>
            </a:r>
            <a:r>
              <a:rPr lang="ca-ES" sz="2100" dirty="0"/>
              <a:t>fa referència a un ampli ventall de serveis que actualment s’ofereixen en diferents països en els sectors públic, privat i no governamental.</a:t>
            </a:r>
          </a:p>
          <a:p>
            <a:pPr algn="just">
              <a:lnSpc>
                <a:spcPct val="100000"/>
              </a:lnSpc>
              <a:spcBef>
                <a:spcPts val="600"/>
              </a:spcBef>
              <a:spcAft>
                <a:spcPts val="1200"/>
              </a:spcAft>
            </a:pPr>
            <a:r>
              <a:rPr lang="ca-ES" sz="2100" dirty="0"/>
              <a:t>La terminologia adoptada en aquest document s’ha seleccionat per motius d’inclusió.</a:t>
            </a:r>
          </a:p>
          <a:p>
            <a:pPr lvl="3" algn="just">
              <a:lnSpc>
                <a:spcPct val="100000"/>
              </a:lnSpc>
              <a:spcBef>
                <a:spcPts val="600"/>
              </a:spcBef>
              <a:spcAft>
                <a:spcPts val="1200"/>
              </a:spcAft>
            </a:pPr>
            <a:r>
              <a:rPr lang="ca-ES" sz="2100" dirty="0"/>
              <a:t>És una opció individual identificar-se amb unes expressions o conceptes determinats, però els drets humans continuen sent aplicables a tothom, a tot arreu.  </a:t>
            </a:r>
          </a:p>
          <a:p>
            <a:pPr lvl="3" algn="just">
              <a:lnSpc>
                <a:spcPct val="100000"/>
              </a:lnSpc>
              <a:spcBef>
                <a:spcPts val="600"/>
              </a:spcBef>
              <a:spcAft>
                <a:spcPts val="1200"/>
              </a:spcAft>
            </a:pPr>
            <a:r>
              <a:rPr lang="ca-ES" sz="2100" dirty="0"/>
              <a:t>Mai no hem de deixar que un diagnòstic o una discapacitat defineixin una persona. </a:t>
            </a:r>
          </a:p>
          <a:p>
            <a:pPr lvl="3" algn="just">
              <a:lnSpc>
                <a:spcPct val="100000"/>
              </a:lnSpc>
              <a:spcBef>
                <a:spcPts val="600"/>
              </a:spcBef>
              <a:spcAft>
                <a:spcPts val="1200"/>
              </a:spcAft>
            </a:pPr>
            <a:r>
              <a:rPr lang="ca-ES" sz="2100" dirty="0"/>
              <a:t>Tots som individus, amb un context social, personalitat, autonomia, somnis, objectius, aspiracions i relacions amb els altres que són únics. </a:t>
            </a:r>
          </a:p>
          <a:p>
            <a:pPr marL="0" indent="0" algn="just">
              <a:lnSpc>
                <a:spcPct val="100000"/>
              </a:lnSpc>
              <a:spcBef>
                <a:spcPts val="600"/>
              </a:spcBef>
              <a:spcAft>
                <a:spcPts val="1200"/>
              </a:spcAft>
              <a:buNone/>
            </a:pPr>
            <a:endParaRPr lang="ca-ES" sz="2100"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ca-ES" dirty="0"/>
              <a:t>Nota preliminar sobre el llenguatge - 2</a:t>
            </a:r>
          </a:p>
        </p:txBody>
      </p:sp>
    </p:spTree>
    <p:extLst>
      <p:ext uri="{BB962C8B-B14F-4D97-AF65-F5344CB8AC3E}">
        <p14:creationId xmlns:p14="http://schemas.microsoft.com/office/powerpoint/2010/main" val="1505271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A561B3-6126-4D36-BE42-D2C88A48221B}"/>
              </a:ext>
            </a:extLst>
          </p:cNvPr>
          <p:cNvSpPr>
            <a:spLocks noGrp="1"/>
          </p:cNvSpPr>
          <p:nvPr>
            <p:ph sz="quarter" idx="14"/>
          </p:nvPr>
        </p:nvSpPr>
        <p:spPr>
          <a:xfrm>
            <a:off x="488145" y="914400"/>
            <a:ext cx="11174412" cy="5032993"/>
          </a:xfrm>
        </p:spPr>
        <p:txBody>
          <a:bodyPr>
            <a:noAutofit/>
          </a:bodyPr>
          <a:lstStyle/>
          <a:p>
            <a:pPr marL="0" indent="0" algn="just">
              <a:spcAft>
                <a:spcPts val="600"/>
              </a:spcAft>
              <a:buNone/>
            </a:pPr>
            <a:r>
              <a:rPr lang="ca-ES" sz="1700" dirty="0"/>
              <a:t>«Finalment, vaig conèixer algú. Després de sortir de l’hospital, vaig conèixer un home de la comunitat. Ens vam fer molt amics i un dia em va preguntar: “Què penses fer?”. Em va agafar totalment desprevingut. Li vaig respondre: “Què vols dir? Doncs... em prendré les pastilles, aniré a consultes externes i... Ja em trobo millor”. I ell em va dir: “No, no, no! T’he preguntat que què penses fer!”.</a:t>
            </a:r>
            <a:endParaRPr lang="es-ES" sz="1700" dirty="0"/>
          </a:p>
          <a:p>
            <a:pPr marL="0" indent="0" algn="just">
              <a:spcAft>
                <a:spcPts val="600"/>
              </a:spcAft>
              <a:buNone/>
            </a:pPr>
            <a:r>
              <a:rPr lang="ca-ES" sz="1700" dirty="0"/>
              <a:t>»Aleshores encara no ho sabia, però aquesta pregunta va significar l’inici d’un viatge </a:t>
            </a:r>
            <a:r>
              <a:rPr lang="ca-ES" sz="1700" dirty="0" err="1"/>
              <a:t>d’empoderament</a:t>
            </a:r>
            <a:r>
              <a:rPr lang="ca-ES" sz="1700" dirty="0"/>
              <a:t>, l’inici d’un camí en què jo prenia les regnes de la meva vida. No hi havia cap dubte que havia posat la meva vida i la meva voluntat a les mans de la institució mèdica, dels psiquiatres, dels psicòlegs, dels terapeutes ocupacionals, del personal d’infermeria, i que ho havia fet de bona gana. Moltes vegades havia pregat perquè m’ingressessin a l’hospital. M’espantava molt el lloc on era de la meva vida.</a:t>
            </a:r>
            <a:endParaRPr lang="es-ES" sz="1700" dirty="0"/>
          </a:p>
          <a:p>
            <a:pPr marL="0" indent="0" algn="just">
              <a:spcAft>
                <a:spcPts val="600"/>
              </a:spcAft>
              <a:buNone/>
            </a:pPr>
            <a:r>
              <a:rPr lang="ca-ES" sz="1700" dirty="0"/>
              <a:t>»Aquella pregunta —“Què penses fer?”— em va desconcertar d’allò més. Com he dit, però, va ser l’inici d’un viatge; d’un viatge molt lent i dolorós que em va fer adonar que hi havia coses que podia fer —decisions que podia prendre— que tindrien un impacte enorme en la meva vida i que no les havia de posar a les mans de ningú. </a:t>
            </a:r>
            <a:endParaRPr lang="es-ES" sz="1700" dirty="0"/>
          </a:p>
          <a:p>
            <a:pPr marL="0" indent="0" algn="just">
              <a:spcAft>
                <a:spcPts val="600"/>
              </a:spcAft>
              <a:buNone/>
            </a:pPr>
            <a:r>
              <a:rPr lang="ca-ES" sz="1700" dirty="0"/>
              <a:t>»Un dia li vaig comunicar al meu metge una d’aquestes decisions; en concret, una de les conseqüències d’aquestes decisions. Aleshores ja m’havia casat; no va ser una cerimònia d’aquelles en què la gent t’abraça i et felicita per haver-te casat, però recordo el dia que li vaig dir al meu metge que seria pare. Va obrir uns ulls com unes taronges! No se’n sabia avenir. No ho podia acceptar. Sé que és una bona persona i que té bon cor, però totes les coses bones de la vida... Ell no volia que jo les tingués; pensava que no seria capaç de sortir-me’n. Ara ja no és el meu metge i tinc quatre fills. Potser l’hauria hagut d’anar a veure una altra vegada!». </a:t>
            </a:r>
          </a:p>
          <a:p>
            <a:pPr marL="0" indent="0" algn="r">
              <a:spcAft>
                <a:spcPts val="600"/>
              </a:spcAft>
              <a:buNone/>
            </a:pPr>
            <a:r>
              <a:rPr lang="es-ES" sz="1700" b="1" dirty="0" err="1"/>
              <a:t>Rory</a:t>
            </a:r>
            <a:r>
              <a:rPr lang="es-ES" sz="1700" b="1" dirty="0"/>
              <a:t> </a:t>
            </a:r>
            <a:r>
              <a:rPr lang="es-ES" sz="1700" b="1" dirty="0" err="1"/>
              <a:t>Doody</a:t>
            </a:r>
            <a:r>
              <a:rPr lang="es-ES" sz="1700" b="1" dirty="0"/>
              <a:t>, </a:t>
            </a:r>
            <a:r>
              <a:rPr lang="fr-FR" sz="1700" b="1" dirty="0"/>
              <a:t>responsable de l’</a:t>
            </a:r>
            <a:r>
              <a:rPr lang="fr-FR" sz="1700" b="1" dirty="0" err="1"/>
              <a:t>Àrea</a:t>
            </a:r>
            <a:r>
              <a:rPr lang="fr-FR" sz="1700" b="1" dirty="0"/>
              <a:t> de </a:t>
            </a:r>
            <a:r>
              <a:rPr lang="fr-FR" sz="1700" b="1" dirty="0" err="1"/>
              <a:t>Compromís</a:t>
            </a:r>
            <a:r>
              <a:rPr lang="fr-FR" sz="1700" b="1" dirty="0"/>
              <a:t> </a:t>
            </a:r>
            <a:r>
              <a:rPr lang="fr-FR" sz="1700" b="1" dirty="0" err="1"/>
              <a:t>amb</a:t>
            </a:r>
            <a:r>
              <a:rPr lang="fr-FR" sz="1700" b="1" dirty="0"/>
              <a:t> la Salut Mental, Cork Kerry </a:t>
            </a:r>
            <a:r>
              <a:rPr lang="fr-FR" sz="1700" b="1" dirty="0" err="1"/>
              <a:t>Community</a:t>
            </a:r>
            <a:r>
              <a:rPr lang="fr-FR" sz="1700" b="1" dirty="0"/>
              <a:t> Healthcare </a:t>
            </a:r>
            <a:endParaRPr lang="en-US" sz="1700" b="1" dirty="0"/>
          </a:p>
        </p:txBody>
      </p:sp>
      <p:sp>
        <p:nvSpPr>
          <p:cNvPr id="2" name="Title 1">
            <a:extLst>
              <a:ext uri="{FF2B5EF4-FFF2-40B4-BE49-F238E27FC236}">
                <a16:creationId xmlns:a16="http://schemas.microsoft.com/office/drawing/2014/main" id="{BAC3D681-5C59-4A81-9960-5017957EC3B7}"/>
              </a:ext>
            </a:extLst>
          </p:cNvPr>
          <p:cNvSpPr>
            <a:spLocks noGrp="1"/>
          </p:cNvSpPr>
          <p:nvPr>
            <p:ph type="title"/>
          </p:nvPr>
        </p:nvSpPr>
        <p:spPr>
          <a:xfrm>
            <a:off x="481776" y="267873"/>
            <a:ext cx="11443287" cy="407988"/>
          </a:xfrm>
        </p:spPr>
        <p:txBody>
          <a:bodyPr/>
          <a:lstStyle/>
          <a:p>
            <a:r>
              <a:rPr lang="ca-ES" sz="2800" dirty="0"/>
              <a:t>Exercici 1.4: La presa de decisions com a mitjà </a:t>
            </a:r>
            <a:r>
              <a:rPr lang="ca-ES" sz="2800" dirty="0" err="1"/>
              <a:t>d’empoderament</a:t>
            </a:r>
            <a:r>
              <a:rPr lang="ca-ES" sz="2800" dirty="0"/>
              <a:t> -</a:t>
            </a:r>
            <a:r>
              <a:rPr lang="en-GB" sz="2800" dirty="0"/>
              <a:t> 1 </a:t>
            </a:r>
            <a:endParaRPr lang="x-none" sz="2800" dirty="0"/>
          </a:p>
        </p:txBody>
      </p:sp>
    </p:spTree>
    <p:extLst>
      <p:ext uri="{BB962C8B-B14F-4D97-AF65-F5344CB8AC3E}">
        <p14:creationId xmlns:p14="http://schemas.microsoft.com/office/powerpoint/2010/main" val="1742218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FCA586-21A7-4F6E-A412-49E9A8E58E7C}"/>
              </a:ext>
            </a:extLst>
          </p:cNvPr>
          <p:cNvSpPr>
            <a:spLocks noGrp="1"/>
          </p:cNvSpPr>
          <p:nvPr>
            <p:ph sz="quarter" idx="14"/>
          </p:nvPr>
        </p:nvSpPr>
        <p:spPr>
          <a:xfrm>
            <a:off x="546951" y="1391918"/>
            <a:ext cx="11174412" cy="4500000"/>
          </a:xfrm>
        </p:spPr>
        <p:txBody>
          <a:bodyPr/>
          <a:lstStyle/>
          <a:p>
            <a:pPr algn="just"/>
            <a:r>
              <a:rPr lang="ca-ES" dirty="0"/>
              <a:t>Quin efecte va tenir el suport a la presa de decisions en la vida de </a:t>
            </a:r>
            <a:r>
              <a:rPr lang="ca-ES" dirty="0" err="1"/>
              <a:t>Rory</a:t>
            </a:r>
            <a:r>
              <a:rPr lang="ca-ES" dirty="0"/>
              <a:t> </a:t>
            </a:r>
            <a:r>
              <a:rPr lang="ca-ES" dirty="0" err="1"/>
              <a:t>Doody</a:t>
            </a:r>
            <a:r>
              <a:rPr lang="ca-ES" dirty="0"/>
              <a:t>? </a:t>
            </a:r>
            <a:endParaRPr lang="es-ES" dirty="0"/>
          </a:p>
          <a:p>
            <a:pPr marL="0" indent="0" algn="just">
              <a:buNone/>
            </a:pPr>
            <a:r>
              <a:rPr lang="es-ES" dirty="0"/>
              <a:t> </a:t>
            </a:r>
          </a:p>
          <a:p>
            <a:pPr marL="0" indent="0" algn="just">
              <a:buNone/>
            </a:pPr>
            <a:r>
              <a:rPr lang="ca-ES" i="1" dirty="0" err="1"/>
              <a:t>Amnesty</a:t>
            </a:r>
            <a:r>
              <a:rPr lang="ca-ES" i="1" dirty="0"/>
              <a:t> International </a:t>
            </a:r>
            <a:r>
              <a:rPr lang="ca-ES" i="1" dirty="0" err="1"/>
              <a:t>Ireland</a:t>
            </a:r>
            <a:r>
              <a:rPr lang="ca-ES" dirty="0"/>
              <a:t>. </a:t>
            </a:r>
            <a:r>
              <a:rPr lang="ca-ES" dirty="0" err="1"/>
              <a:t>Rory</a:t>
            </a:r>
            <a:r>
              <a:rPr lang="ca-ES" dirty="0"/>
              <a:t> </a:t>
            </a:r>
            <a:r>
              <a:rPr lang="ca-ES" dirty="0" err="1"/>
              <a:t>Doody</a:t>
            </a:r>
            <a:r>
              <a:rPr lang="ca-ES" dirty="0"/>
              <a:t> sobre la seva experiència i sobre la legislació en matèria de competència i els serveis de salut mental d’Irlanda </a:t>
            </a:r>
            <a:r>
              <a:rPr lang="es-ES" dirty="0"/>
              <a:t>(35:36)</a:t>
            </a:r>
            <a:endParaRPr lang="es-ES" u="sng" dirty="0"/>
          </a:p>
          <a:p>
            <a:pPr marL="0" indent="0" algn="just">
              <a:buNone/>
            </a:pPr>
            <a:r>
              <a:rPr lang="es-ES" u="sng" dirty="0">
                <a:hlinkClick r:id="rId3"/>
              </a:rPr>
              <a:t>https://youtu.be/63vK2F1ok7k</a:t>
            </a:r>
            <a:r>
              <a:rPr lang="es-ES" dirty="0">
                <a:hlinkClick r:id="rId3"/>
              </a:rPr>
              <a:t> </a:t>
            </a:r>
            <a:endParaRPr lang="x-none" dirty="0"/>
          </a:p>
        </p:txBody>
      </p:sp>
      <p:sp>
        <p:nvSpPr>
          <p:cNvPr id="5" name="Title 1">
            <a:extLst>
              <a:ext uri="{FF2B5EF4-FFF2-40B4-BE49-F238E27FC236}">
                <a16:creationId xmlns:a16="http://schemas.microsoft.com/office/drawing/2014/main" id="{BAC3D681-5C59-4A81-9960-5017957EC3B7}"/>
              </a:ext>
            </a:extLst>
          </p:cNvPr>
          <p:cNvSpPr>
            <a:spLocks noGrp="1"/>
          </p:cNvSpPr>
          <p:nvPr>
            <p:ph type="title"/>
          </p:nvPr>
        </p:nvSpPr>
        <p:spPr>
          <a:xfrm>
            <a:off x="422141" y="506412"/>
            <a:ext cx="11443287" cy="407988"/>
          </a:xfrm>
        </p:spPr>
        <p:txBody>
          <a:bodyPr/>
          <a:lstStyle/>
          <a:p>
            <a:r>
              <a:rPr lang="ca-ES" sz="2800" dirty="0"/>
              <a:t>Exercici 1.4: La presa de decisions com a mitjà </a:t>
            </a:r>
            <a:r>
              <a:rPr lang="ca-ES" sz="2800" dirty="0" err="1"/>
              <a:t>d’empoderament</a:t>
            </a:r>
            <a:r>
              <a:rPr lang="ca-ES" sz="2800" dirty="0"/>
              <a:t> -</a:t>
            </a:r>
            <a:r>
              <a:rPr lang="en-GB" sz="2800" dirty="0"/>
              <a:t> 2 </a:t>
            </a:r>
            <a:endParaRPr lang="x-none" sz="2800" dirty="0"/>
          </a:p>
        </p:txBody>
      </p:sp>
    </p:spTree>
    <p:extLst>
      <p:ext uri="{BB962C8B-B14F-4D97-AF65-F5344CB8AC3E}">
        <p14:creationId xmlns:p14="http://schemas.microsoft.com/office/powerpoint/2010/main" val="3028302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B22F0-1175-49C6-B6A5-DB4E781A2992}"/>
              </a:ext>
            </a:extLst>
          </p:cNvPr>
          <p:cNvSpPr>
            <a:spLocks noGrp="1"/>
          </p:cNvSpPr>
          <p:nvPr>
            <p:ph sz="quarter" idx="14"/>
          </p:nvPr>
        </p:nvSpPr>
        <p:spPr>
          <a:xfrm>
            <a:off x="583395" y="1238250"/>
            <a:ext cx="11174412" cy="4791988"/>
          </a:xfrm>
        </p:spPr>
        <p:txBody>
          <a:bodyPr/>
          <a:lstStyle/>
          <a:p>
            <a:pPr marL="0" indent="0" algn="just">
              <a:buNone/>
            </a:pPr>
            <a:r>
              <a:rPr lang="ca-ES" sz="2000" dirty="0"/>
              <a:t>En resum, quan una persona pren les seves pròpies decisions, obté els beneficis següents: </a:t>
            </a:r>
            <a:endParaRPr lang="es-ES" sz="2000" dirty="0"/>
          </a:p>
          <a:p>
            <a:pPr lvl="0" algn="just" fontAlgn="base"/>
            <a:r>
              <a:rPr lang="ca-ES" sz="2000" dirty="0"/>
              <a:t>Una millora en les habilitats per prendre decisions. </a:t>
            </a:r>
            <a:endParaRPr lang="es-ES" sz="2000" dirty="0"/>
          </a:p>
          <a:p>
            <a:pPr lvl="0" algn="just" fontAlgn="base"/>
            <a:r>
              <a:rPr lang="ca-ES" sz="2000" dirty="0"/>
              <a:t>Un augment de l’autoestima, de la confiança en si mateixa i de la seva autonomia. </a:t>
            </a:r>
            <a:endParaRPr lang="es-ES" sz="2000" dirty="0"/>
          </a:p>
          <a:p>
            <a:pPr lvl="0" algn="just" fontAlgn="base"/>
            <a:r>
              <a:rPr lang="ca-ES" sz="2000" dirty="0" err="1"/>
              <a:t>Empoderament</a:t>
            </a:r>
            <a:r>
              <a:rPr lang="ca-ES" sz="2000" dirty="0"/>
              <a:t> personal. </a:t>
            </a:r>
            <a:endParaRPr lang="es-ES" sz="2000" dirty="0"/>
          </a:p>
          <a:p>
            <a:pPr lvl="0" algn="just" fontAlgn="base"/>
            <a:r>
              <a:rPr lang="ca-ES" sz="2000" dirty="0"/>
              <a:t>Desenvolupament personal com a ésser humà i com a ciutadana. </a:t>
            </a:r>
            <a:endParaRPr lang="es-ES" sz="2000" dirty="0"/>
          </a:p>
          <a:p>
            <a:pPr lvl="0" algn="just" fontAlgn="base"/>
            <a:r>
              <a:rPr lang="ca-ES" sz="2000" dirty="0"/>
              <a:t>Xarxes interpersonals més àmplies. </a:t>
            </a:r>
            <a:endParaRPr lang="es-ES" sz="2000" dirty="0"/>
          </a:p>
          <a:p>
            <a:pPr lvl="0" algn="just" fontAlgn="base"/>
            <a:r>
              <a:rPr lang="ca-ES" sz="2000" dirty="0"/>
              <a:t>Sentiment de suport, de respecte i de valoració. </a:t>
            </a:r>
            <a:endParaRPr lang="es-ES" sz="2000" dirty="0"/>
          </a:p>
          <a:p>
            <a:pPr lvl="0" algn="just" fontAlgn="base"/>
            <a:r>
              <a:rPr lang="ca-ES" sz="2000" dirty="0"/>
              <a:t>Una millora de les seves relacions personals. </a:t>
            </a:r>
            <a:endParaRPr lang="es-ES" sz="2000" dirty="0"/>
          </a:p>
          <a:p>
            <a:pPr algn="just"/>
            <a:r>
              <a:rPr lang="ca-ES" sz="2000" dirty="0"/>
              <a:t>Les altres persones la veuen i la tracten amb el respecte que es mereix, fet que contribueix a combatre l’estigmatització i la discriminació</a:t>
            </a:r>
            <a:endParaRPr lang="es-ES" sz="2000" dirty="0"/>
          </a:p>
        </p:txBody>
      </p:sp>
      <p:sp>
        <p:nvSpPr>
          <p:cNvPr id="2" name="Title 1">
            <a:extLst>
              <a:ext uri="{FF2B5EF4-FFF2-40B4-BE49-F238E27FC236}">
                <a16:creationId xmlns:a16="http://schemas.microsoft.com/office/drawing/2014/main" id="{0E82D7F4-DEF1-4D8F-B282-0C3160AEC7E1}"/>
              </a:ext>
            </a:extLst>
          </p:cNvPr>
          <p:cNvSpPr>
            <a:spLocks noGrp="1"/>
          </p:cNvSpPr>
          <p:nvPr>
            <p:ph type="title"/>
          </p:nvPr>
        </p:nvSpPr>
        <p:spPr/>
        <p:txBody>
          <a:bodyPr>
            <a:normAutofit fontScale="90000"/>
          </a:bodyPr>
          <a:lstStyle/>
          <a:p>
            <a:r>
              <a:rPr lang="ca-ES" dirty="0"/>
              <a:t>Presentació: Els beneficis de prendre decisions –  resum </a:t>
            </a:r>
            <a:endParaRPr lang="x-none" dirty="0"/>
          </a:p>
        </p:txBody>
      </p:sp>
    </p:spTree>
    <p:extLst>
      <p:ext uri="{BB962C8B-B14F-4D97-AF65-F5344CB8AC3E}">
        <p14:creationId xmlns:p14="http://schemas.microsoft.com/office/powerpoint/2010/main" val="10995935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D4877-2BB3-47BB-BCCD-273C0FC5CAE2}"/>
              </a:ext>
            </a:extLst>
          </p:cNvPr>
          <p:cNvSpPr>
            <a:spLocks noGrp="1"/>
          </p:cNvSpPr>
          <p:nvPr>
            <p:ph sz="quarter" idx="14"/>
          </p:nvPr>
        </p:nvSpPr>
        <p:spPr/>
        <p:txBody>
          <a:bodyPr/>
          <a:lstStyle/>
          <a:p>
            <a:pPr algn="just"/>
            <a:r>
              <a:rPr lang="ca-ES" dirty="0"/>
              <a:t>Heu canviat d’opinió pel que fa a la capacitat per prendre decisions de les persones amb discapacitat psicosocial, intel·lectual o cognitiva? </a:t>
            </a:r>
            <a:endParaRPr lang="es-ES" dirty="0"/>
          </a:p>
          <a:p>
            <a:pPr algn="just"/>
            <a:r>
              <a:rPr lang="ca-ES" dirty="0"/>
              <a:t>Encara que no hàgiu canviat d’opinió, penseu que, malgrat tot, les persones tenen dret a prendre les seves pròpies decisions? </a:t>
            </a:r>
            <a:endParaRPr lang="es-ES" dirty="0"/>
          </a:p>
          <a:p>
            <a:pPr algn="just"/>
            <a:r>
              <a:rPr lang="ca-ES" dirty="0"/>
              <a:t>Coneixeu alguna manera pràctica de respectar el dret de les persones a la capacitat jurídica (és a dir, el seu dret a decidir)? </a:t>
            </a:r>
            <a:endParaRPr lang="es-ES" dirty="0"/>
          </a:p>
          <a:p>
            <a:pPr marL="0" indent="0" algn="just">
              <a:buNone/>
            </a:pPr>
            <a:endParaRPr lang="es-ES" dirty="0"/>
          </a:p>
        </p:txBody>
      </p:sp>
      <p:sp>
        <p:nvSpPr>
          <p:cNvPr id="2" name="Title 1">
            <a:extLst>
              <a:ext uri="{FF2B5EF4-FFF2-40B4-BE49-F238E27FC236}">
                <a16:creationId xmlns:a16="http://schemas.microsoft.com/office/drawing/2014/main" id="{ED2CD3DE-92C7-4FDD-BE17-13C6A408DF4E}"/>
              </a:ext>
            </a:extLst>
          </p:cNvPr>
          <p:cNvSpPr>
            <a:spLocks noGrp="1"/>
          </p:cNvSpPr>
          <p:nvPr>
            <p:ph type="title"/>
          </p:nvPr>
        </p:nvSpPr>
        <p:spPr/>
        <p:txBody>
          <a:bodyPr/>
          <a:lstStyle/>
          <a:p>
            <a:r>
              <a:rPr lang="ca-ES" dirty="0"/>
              <a:t>Exercici per reflexionar </a:t>
            </a:r>
            <a:endParaRPr lang="x-none" dirty="0"/>
          </a:p>
        </p:txBody>
      </p:sp>
    </p:spTree>
    <p:extLst>
      <p:ext uri="{BB962C8B-B14F-4D97-AF65-F5344CB8AC3E}">
        <p14:creationId xmlns:p14="http://schemas.microsoft.com/office/powerpoint/2010/main" val="1576469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EB61C-F471-455E-8273-D6C3384A96F4}"/>
              </a:ext>
            </a:extLst>
          </p:cNvPr>
          <p:cNvSpPr>
            <a:spLocks noGrp="1"/>
          </p:cNvSpPr>
          <p:nvPr>
            <p:ph type="title"/>
          </p:nvPr>
        </p:nvSpPr>
        <p:spPr>
          <a:xfrm>
            <a:off x="507206" y="2313946"/>
            <a:ext cx="10998994" cy="448304"/>
          </a:xfrm>
        </p:spPr>
        <p:txBody>
          <a:bodyPr>
            <a:normAutofit fontScale="90000"/>
          </a:bodyPr>
          <a:lstStyle/>
          <a:p>
            <a:pPr>
              <a:lnSpc>
                <a:spcPct val="100000"/>
              </a:lnSpc>
            </a:pPr>
            <a:r>
              <a:rPr lang="es-ES" dirty="0"/>
              <a:t>Tema 2. </a:t>
            </a:r>
            <a:r>
              <a:rPr lang="ca-ES" dirty="0"/>
              <a:t>La presa de decisions per substitució enfront del suport a la presa de decisions</a:t>
            </a:r>
            <a:br>
              <a:rPr lang="es-ES" dirty="0"/>
            </a:br>
            <a:br>
              <a:rPr lang="x-none" dirty="0"/>
            </a:br>
            <a:endParaRPr lang="x-none" dirty="0"/>
          </a:p>
        </p:txBody>
      </p:sp>
    </p:spTree>
    <p:extLst>
      <p:ext uri="{BB962C8B-B14F-4D97-AF65-F5344CB8AC3E}">
        <p14:creationId xmlns:p14="http://schemas.microsoft.com/office/powerpoint/2010/main" val="25181128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D6F7A-9CD8-47AB-9D01-398CD1EDAA68}"/>
              </a:ext>
            </a:extLst>
          </p:cNvPr>
          <p:cNvSpPr>
            <a:spLocks noGrp="1"/>
          </p:cNvSpPr>
          <p:nvPr>
            <p:ph sz="quarter" idx="14"/>
          </p:nvPr>
        </p:nvSpPr>
        <p:spPr/>
        <p:txBody>
          <a:bodyPr/>
          <a:lstStyle/>
          <a:p>
            <a:pPr algn="just"/>
            <a:r>
              <a:rPr lang="ca-ES" dirty="0"/>
              <a:t>Quines són algunes de les coses quotidianes i senzilles que podem fer quan intentem ser atents i amables amb algú? </a:t>
            </a:r>
            <a:endParaRPr lang="es-ES" dirty="0"/>
          </a:p>
          <a:p>
            <a:pPr marL="0" indent="0" algn="just">
              <a:buNone/>
            </a:pPr>
            <a:endParaRPr lang="es-ES" dirty="0"/>
          </a:p>
          <a:p>
            <a:pPr algn="just"/>
            <a:r>
              <a:rPr lang="ca-ES" dirty="0"/>
              <a:t>Suposem, per exemple, que un amic us porta un cafè cada matí.</a:t>
            </a:r>
            <a:endParaRPr lang="es-ES" dirty="0"/>
          </a:p>
          <a:p>
            <a:pPr lvl="2" algn="just" fontAlgn="base"/>
            <a:r>
              <a:rPr lang="ca-ES" sz="2200" dirty="0"/>
              <a:t>Quants de vosaltres agrairíeu que us portés un cafè cada matí?</a:t>
            </a:r>
            <a:endParaRPr lang="es-ES" sz="2200" dirty="0"/>
          </a:p>
          <a:p>
            <a:pPr lvl="2" algn="just" fontAlgn="base"/>
            <a:r>
              <a:rPr lang="ca-ES" sz="2200" dirty="0"/>
              <a:t>A quants de vosaltres no us grada el cafè i preferiu el te?</a:t>
            </a:r>
            <a:endParaRPr lang="es-ES" sz="2200" dirty="0"/>
          </a:p>
        </p:txBody>
      </p:sp>
      <p:sp>
        <p:nvSpPr>
          <p:cNvPr id="2" name="Title 1">
            <a:extLst>
              <a:ext uri="{FF2B5EF4-FFF2-40B4-BE49-F238E27FC236}">
                <a16:creationId xmlns:a16="http://schemas.microsoft.com/office/drawing/2014/main" id="{85C16DB9-6762-4B24-B8BA-3E599F21CD00}"/>
              </a:ext>
            </a:extLst>
          </p:cNvPr>
          <p:cNvSpPr>
            <a:spLocks noGrp="1"/>
          </p:cNvSpPr>
          <p:nvPr>
            <p:ph type="title"/>
          </p:nvPr>
        </p:nvSpPr>
        <p:spPr/>
        <p:txBody>
          <a:bodyPr/>
          <a:lstStyle/>
          <a:p>
            <a:r>
              <a:rPr lang="ca-ES" dirty="0"/>
              <a:t>Exercici 2.1: Un suport útil </a:t>
            </a:r>
            <a:r>
              <a:rPr lang="es-ES" dirty="0"/>
              <a:t>- 1</a:t>
            </a:r>
            <a:endParaRPr lang="x-none" dirty="0"/>
          </a:p>
        </p:txBody>
      </p:sp>
    </p:spTree>
    <p:extLst>
      <p:ext uri="{BB962C8B-B14F-4D97-AF65-F5344CB8AC3E}">
        <p14:creationId xmlns:p14="http://schemas.microsoft.com/office/powerpoint/2010/main" val="3462226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D6F7A-9CD8-47AB-9D01-398CD1EDAA68}"/>
              </a:ext>
            </a:extLst>
          </p:cNvPr>
          <p:cNvSpPr>
            <a:spLocks noGrp="1"/>
          </p:cNvSpPr>
          <p:nvPr>
            <p:ph sz="quarter" idx="14"/>
          </p:nvPr>
        </p:nvSpPr>
        <p:spPr>
          <a:xfrm>
            <a:off x="507195" y="1390650"/>
            <a:ext cx="11174412" cy="4620538"/>
          </a:xfrm>
        </p:spPr>
        <p:txBody>
          <a:bodyPr>
            <a:normAutofit/>
          </a:bodyPr>
          <a:lstStyle/>
          <a:p>
            <a:pPr lvl="0" algn="just" fontAlgn="base"/>
            <a:r>
              <a:rPr lang="ca-ES" dirty="0"/>
              <a:t>A vegades, les bones intencions no són realment útils. </a:t>
            </a:r>
          </a:p>
          <a:p>
            <a:pPr lvl="0" algn="just" fontAlgn="base"/>
            <a:r>
              <a:rPr lang="ca-ES" dirty="0"/>
              <a:t>El fet que penseu que esteu fent el que és correcte per a algú no vol dir que efectivament sigui així ni que la persona ho interpretarà d’aquesta manera. </a:t>
            </a:r>
            <a:endParaRPr lang="es-ES" dirty="0"/>
          </a:p>
          <a:p>
            <a:pPr lvl="0" algn="just" fontAlgn="base"/>
            <a:r>
              <a:rPr lang="ca-ES" dirty="0"/>
              <a:t>Pot ser que algunes persones interpretin el suport com una intrusió inacceptable en la seva vida i que fins i tot sigui perjudicial. </a:t>
            </a:r>
          </a:p>
          <a:p>
            <a:pPr lvl="0" algn="just" fontAlgn="base"/>
            <a:r>
              <a:rPr lang="ca-ES" dirty="0"/>
              <a:t>Això dependrà de la manera com la persona percebi subjectivament l’ajuda, així com del context i de la cultura en qüestió. </a:t>
            </a:r>
            <a:endParaRPr lang="es-ES" dirty="0"/>
          </a:p>
          <a:p>
            <a:pPr lvl="0" algn="just" fontAlgn="base"/>
            <a:r>
              <a:rPr lang="ca-ES" dirty="0"/>
              <a:t>És per això que les persones amb discapacitat —incloses les persones amb discapacitat psicosocial, intel·lectual o cognitiva— insisteixen tant en l’eslògan «Res sobre nosaltres sense nosaltres!». </a:t>
            </a:r>
            <a:endParaRPr lang="es-ES" dirty="0"/>
          </a:p>
          <a:p>
            <a:pPr marL="0" indent="0" algn="just">
              <a:buNone/>
            </a:pPr>
            <a:endParaRPr lang="x-none" dirty="0"/>
          </a:p>
          <a:p>
            <a:pPr algn="just"/>
            <a:endParaRPr lang="x-none" dirty="0"/>
          </a:p>
        </p:txBody>
      </p:sp>
      <p:sp>
        <p:nvSpPr>
          <p:cNvPr id="2" name="Title 1">
            <a:extLst>
              <a:ext uri="{FF2B5EF4-FFF2-40B4-BE49-F238E27FC236}">
                <a16:creationId xmlns:a16="http://schemas.microsoft.com/office/drawing/2014/main" id="{85C16DB9-6762-4B24-B8BA-3E599F21CD00}"/>
              </a:ext>
            </a:extLst>
          </p:cNvPr>
          <p:cNvSpPr>
            <a:spLocks noGrp="1"/>
          </p:cNvSpPr>
          <p:nvPr>
            <p:ph type="title"/>
          </p:nvPr>
        </p:nvSpPr>
        <p:spPr/>
        <p:txBody>
          <a:bodyPr/>
          <a:lstStyle/>
          <a:p>
            <a:r>
              <a:rPr lang="ca-ES" dirty="0"/>
              <a:t>Exercici 2.1: Un suport útil </a:t>
            </a:r>
            <a:r>
              <a:rPr lang="es-ES" dirty="0"/>
              <a:t>- 2</a:t>
            </a:r>
            <a:endParaRPr lang="x-none" dirty="0"/>
          </a:p>
        </p:txBody>
      </p:sp>
    </p:spTree>
    <p:extLst>
      <p:ext uri="{BB962C8B-B14F-4D97-AF65-F5344CB8AC3E}">
        <p14:creationId xmlns:p14="http://schemas.microsoft.com/office/powerpoint/2010/main" val="104232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9D6F7A-9CD8-47AB-9D01-398CD1EDAA68}"/>
              </a:ext>
            </a:extLst>
          </p:cNvPr>
          <p:cNvSpPr>
            <a:spLocks noGrp="1"/>
          </p:cNvSpPr>
          <p:nvPr>
            <p:ph sz="quarter" idx="14"/>
          </p:nvPr>
        </p:nvSpPr>
        <p:spPr>
          <a:xfrm>
            <a:off x="467438" y="1352162"/>
            <a:ext cx="11174412" cy="4500000"/>
          </a:xfrm>
        </p:spPr>
        <p:txBody>
          <a:bodyPr/>
          <a:lstStyle/>
          <a:p>
            <a:pPr marL="0" indent="0" algn="just">
              <a:buNone/>
            </a:pPr>
            <a:r>
              <a:rPr lang="ca-ES" dirty="0"/>
              <a:t>Ara, posem un exemple una mica més complicat. </a:t>
            </a:r>
            <a:endParaRPr lang="es-ES" dirty="0"/>
          </a:p>
          <a:p>
            <a:pPr lvl="0" algn="just" fontAlgn="base"/>
            <a:r>
              <a:rPr lang="ca-ES" dirty="0"/>
              <a:t>Esteu molt cansats i la vostra parella, que us vol donar suport, reserva pel seu compte una escapada de cap de setmana per a vosaltres dos. </a:t>
            </a:r>
            <a:endParaRPr lang="es-ES" dirty="0"/>
          </a:p>
          <a:p>
            <a:pPr lvl="2" algn="just"/>
            <a:r>
              <a:rPr lang="ca-ES" sz="2200" dirty="0"/>
              <a:t>Quins són els diferents tipus de reaccions que poden tenir les persones segons el context particular de cadascú?</a:t>
            </a:r>
            <a:endParaRPr lang="es-ES" sz="2200" dirty="0"/>
          </a:p>
          <a:p>
            <a:pPr algn="just"/>
            <a:endParaRPr lang="x-none" dirty="0"/>
          </a:p>
        </p:txBody>
      </p:sp>
      <p:sp>
        <p:nvSpPr>
          <p:cNvPr id="2" name="Title 1">
            <a:extLst>
              <a:ext uri="{FF2B5EF4-FFF2-40B4-BE49-F238E27FC236}">
                <a16:creationId xmlns:a16="http://schemas.microsoft.com/office/drawing/2014/main" id="{85C16DB9-6762-4B24-B8BA-3E599F21CD00}"/>
              </a:ext>
            </a:extLst>
          </p:cNvPr>
          <p:cNvSpPr>
            <a:spLocks noGrp="1"/>
          </p:cNvSpPr>
          <p:nvPr>
            <p:ph type="title"/>
          </p:nvPr>
        </p:nvSpPr>
        <p:spPr/>
        <p:txBody>
          <a:bodyPr/>
          <a:lstStyle/>
          <a:p>
            <a:r>
              <a:rPr lang="ca-ES" dirty="0"/>
              <a:t>Exercici 2.1: Un suport útil </a:t>
            </a:r>
            <a:r>
              <a:rPr lang="es-ES" dirty="0"/>
              <a:t>- 3</a:t>
            </a:r>
            <a:endParaRPr lang="x-none" dirty="0"/>
          </a:p>
        </p:txBody>
      </p:sp>
    </p:spTree>
    <p:extLst>
      <p:ext uri="{BB962C8B-B14F-4D97-AF65-F5344CB8AC3E}">
        <p14:creationId xmlns:p14="http://schemas.microsoft.com/office/powerpoint/2010/main" val="2294428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A3D2D9-0883-483B-BFF2-B892629650A0}"/>
              </a:ext>
            </a:extLst>
          </p:cNvPr>
          <p:cNvSpPr>
            <a:spLocks noGrp="1"/>
          </p:cNvSpPr>
          <p:nvPr>
            <p:ph sz="quarter" idx="14"/>
          </p:nvPr>
        </p:nvSpPr>
        <p:spPr>
          <a:xfrm>
            <a:off x="507195" y="1391478"/>
            <a:ext cx="11174412" cy="4619709"/>
          </a:xfrm>
        </p:spPr>
        <p:txBody>
          <a:bodyPr>
            <a:normAutofit lnSpcReduction="10000"/>
          </a:bodyPr>
          <a:lstStyle/>
          <a:p>
            <a:pPr algn="just"/>
            <a:r>
              <a:rPr lang="ca-ES" sz="2000" dirty="0"/>
              <a:t>Les persones amb discapacitat psicosocial, intel·lectual o cognitiva sovint es veuen privades del dret a la capacitat jurídica</a:t>
            </a:r>
            <a:r>
              <a:rPr lang="es-ES" sz="2000" dirty="0"/>
              <a:t>.</a:t>
            </a:r>
          </a:p>
          <a:p>
            <a:pPr algn="just"/>
            <a:r>
              <a:rPr lang="ca-ES" sz="2000" dirty="0"/>
              <a:t>En molts països, el model que preval és</a:t>
            </a:r>
            <a:r>
              <a:rPr lang="ca-ES" sz="2000" b="1" dirty="0"/>
              <a:t> </a:t>
            </a:r>
            <a:r>
              <a:rPr lang="ca-ES" sz="2000" dirty="0"/>
              <a:t>el de</a:t>
            </a:r>
            <a:r>
              <a:rPr lang="ca-ES" sz="2000" b="1" dirty="0"/>
              <a:t> </a:t>
            </a:r>
            <a:r>
              <a:rPr lang="ca-ES" sz="2000" b="1" u="sng" dirty="0"/>
              <a:t>la presa de decisions per substitució</a:t>
            </a:r>
            <a:r>
              <a:rPr lang="ca-ES" sz="2000" dirty="0"/>
              <a:t>. Això vol dir que les persones es veuen privades del dret a prendre decisions i que algú altre s’encarrega de prendre-les per elles</a:t>
            </a:r>
            <a:r>
              <a:rPr lang="en-US" sz="2000" dirty="0"/>
              <a:t>.</a:t>
            </a:r>
          </a:p>
          <a:p>
            <a:pPr algn="just"/>
            <a:r>
              <a:rPr lang="ca-ES" sz="2000" dirty="0"/>
              <a:t>Les persones que prenen decisions per substitució poden ser familiars, professionals de la salut mental i d’altres disciplines, o persones designades per un tribunal. </a:t>
            </a:r>
            <a:endParaRPr lang="es-ES" sz="2000" dirty="0"/>
          </a:p>
          <a:p>
            <a:pPr algn="just"/>
            <a:r>
              <a:rPr lang="ca-ES" sz="2000" dirty="0"/>
              <a:t>Unes vegades, la presa de decisions per substitució és un procés formal </a:t>
            </a:r>
            <a:r>
              <a:rPr lang="en-US" sz="2000" dirty="0"/>
              <a:t>. </a:t>
            </a:r>
          </a:p>
          <a:p>
            <a:pPr algn="just"/>
            <a:r>
              <a:rPr lang="ca-ES" sz="2000" dirty="0"/>
              <a:t>D’altres vegades, la presa de decisions per substitució es produeix informalment i els familiars o els professionals de la salut mental prenen automàticament i sistemàticament totes les decisions</a:t>
            </a:r>
            <a:r>
              <a:rPr lang="en-US" sz="2000" dirty="0"/>
              <a:t>. </a:t>
            </a:r>
          </a:p>
          <a:p>
            <a:pPr algn="just"/>
            <a:r>
              <a:rPr lang="ca-ES" sz="2000" dirty="0"/>
              <a:t>També hi ha circumstàncies en què la legislació permet que algú altre </a:t>
            </a:r>
            <a:r>
              <a:rPr lang="es-ES" sz="2000" dirty="0"/>
              <a:t> </a:t>
            </a:r>
            <a:r>
              <a:rPr lang="ca-ES" sz="2000" dirty="0"/>
              <a:t>prengui decisions per altres persones, fins i tot en els casos en què no s’hagi designat cap tutor.</a:t>
            </a:r>
            <a:endParaRPr lang="es-ES" sz="2000" dirty="0"/>
          </a:p>
          <a:p>
            <a:pPr algn="just"/>
            <a:endParaRPr lang="x-none" sz="2000" dirty="0"/>
          </a:p>
        </p:txBody>
      </p:sp>
      <p:sp>
        <p:nvSpPr>
          <p:cNvPr id="2" name="Title 1">
            <a:extLst>
              <a:ext uri="{FF2B5EF4-FFF2-40B4-BE49-F238E27FC236}">
                <a16:creationId xmlns:a16="http://schemas.microsoft.com/office/drawing/2014/main" id="{C30592B7-0875-4A2C-9E1F-02917A4FD467}"/>
              </a:ext>
            </a:extLst>
          </p:cNvPr>
          <p:cNvSpPr>
            <a:spLocks noGrp="1"/>
          </p:cNvSpPr>
          <p:nvPr>
            <p:ph type="title"/>
          </p:nvPr>
        </p:nvSpPr>
        <p:spPr>
          <a:xfrm>
            <a:off x="461899" y="327507"/>
            <a:ext cx="11350758" cy="427038"/>
          </a:xfrm>
        </p:spPr>
        <p:txBody>
          <a:bodyPr/>
          <a:lstStyle/>
          <a:p>
            <a:r>
              <a:rPr lang="es-ES" sz="2800" dirty="0" err="1"/>
              <a:t>Presentació</a:t>
            </a:r>
            <a:r>
              <a:rPr lang="es-ES" sz="2800" dirty="0"/>
              <a:t>: Per </a:t>
            </a:r>
            <a:r>
              <a:rPr lang="es-ES" sz="2800" dirty="0" err="1"/>
              <a:t>què</a:t>
            </a:r>
            <a:r>
              <a:rPr lang="es-ES" sz="2800" dirty="0"/>
              <a:t> la presa de </a:t>
            </a:r>
            <a:r>
              <a:rPr lang="es-ES" sz="2800" dirty="0" err="1"/>
              <a:t>decisions</a:t>
            </a:r>
            <a:r>
              <a:rPr lang="es-ES" sz="2800" dirty="0"/>
              <a:t> per </a:t>
            </a:r>
            <a:r>
              <a:rPr lang="es-ES" sz="2800" dirty="0" err="1"/>
              <a:t>substitució</a:t>
            </a:r>
            <a:r>
              <a:rPr lang="es-ES" sz="2800" dirty="0"/>
              <a:t> no </a:t>
            </a:r>
            <a:r>
              <a:rPr lang="es-ES" sz="2800" dirty="0" err="1"/>
              <a:t>és</a:t>
            </a:r>
            <a:r>
              <a:rPr lang="es-ES" sz="2800" dirty="0"/>
              <a:t> un bon </a:t>
            </a:r>
            <a:r>
              <a:rPr lang="es-ES" sz="2800" dirty="0" err="1"/>
              <a:t>model</a:t>
            </a:r>
            <a:r>
              <a:rPr lang="es-ES" sz="2800" dirty="0"/>
              <a:t> </a:t>
            </a:r>
            <a:r>
              <a:rPr lang="en-GB" dirty="0"/>
              <a:t>– 1 </a:t>
            </a:r>
            <a:endParaRPr lang="x-none" dirty="0"/>
          </a:p>
        </p:txBody>
      </p:sp>
    </p:spTree>
    <p:extLst>
      <p:ext uri="{BB962C8B-B14F-4D97-AF65-F5344CB8AC3E}">
        <p14:creationId xmlns:p14="http://schemas.microsoft.com/office/powerpoint/2010/main" val="454690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CB0D5BB-1D31-9345-908B-EB6397278E1B}"/>
              </a:ext>
            </a:extLst>
          </p:cNvPr>
          <p:cNvSpPr>
            <a:spLocks noGrp="1"/>
          </p:cNvSpPr>
          <p:nvPr>
            <p:ph type="body" sz="quarter" idx="13"/>
          </p:nvPr>
        </p:nvSpPr>
        <p:spPr>
          <a:xfrm>
            <a:off x="507207" y="1275296"/>
            <a:ext cx="11174400" cy="360000"/>
          </a:xfrm>
        </p:spPr>
        <p:txBody>
          <a:bodyPr/>
          <a:lstStyle/>
          <a:p>
            <a:r>
              <a:rPr lang="ca-ES" dirty="0"/>
              <a:t>Per què s’utilitza sovint la presa de decisions per substitució?</a:t>
            </a:r>
            <a:endParaRPr lang="es-ES" dirty="0"/>
          </a:p>
        </p:txBody>
      </p:sp>
      <p:sp>
        <p:nvSpPr>
          <p:cNvPr id="3" name="Content Placeholder 2">
            <a:extLst>
              <a:ext uri="{FF2B5EF4-FFF2-40B4-BE49-F238E27FC236}">
                <a16:creationId xmlns:a16="http://schemas.microsoft.com/office/drawing/2014/main" id="{01632C46-2ACB-4448-AF70-18C5260BC19F}"/>
              </a:ext>
            </a:extLst>
          </p:cNvPr>
          <p:cNvSpPr>
            <a:spLocks noGrp="1"/>
          </p:cNvSpPr>
          <p:nvPr>
            <p:ph sz="quarter" idx="14"/>
          </p:nvPr>
        </p:nvSpPr>
        <p:spPr>
          <a:xfrm>
            <a:off x="507195" y="1850064"/>
            <a:ext cx="11174412" cy="4161123"/>
          </a:xfrm>
        </p:spPr>
        <p:txBody>
          <a:bodyPr>
            <a:normAutofit fontScale="92500"/>
          </a:bodyPr>
          <a:lstStyle/>
          <a:p>
            <a:pPr lvl="0" algn="just" fontAlgn="base"/>
            <a:r>
              <a:rPr lang="ca-ES" dirty="0"/>
              <a:t>La gent pot pensar que aporta claredat a la presa de decisions i a la persona que pren les decisions.</a:t>
            </a:r>
            <a:endParaRPr lang="es-ES" dirty="0"/>
          </a:p>
          <a:p>
            <a:pPr lvl="0" algn="just" fontAlgn="base"/>
            <a:r>
              <a:rPr lang="ca-ES" dirty="0"/>
              <a:t>La gent pot pensar que aquesta és l’única manera de prendre decisions importants per les persones que se suposa que són incapaces de prendre aquestes decisions.</a:t>
            </a:r>
            <a:endParaRPr lang="es-ES" dirty="0"/>
          </a:p>
          <a:p>
            <a:pPr lvl="0" algn="just" fontAlgn="base"/>
            <a:r>
              <a:rPr lang="ca-ES" dirty="0"/>
              <a:t>Pot semblar més pràctic que els cuidadors i els familiars prenguin les decisions perquè consideren que ells saben què és el més convenient per a la persona, en especial si està passant per una crisi. </a:t>
            </a:r>
            <a:endParaRPr lang="es-ES" dirty="0"/>
          </a:p>
          <a:p>
            <a:pPr lvl="0" algn="just" fontAlgn="base"/>
            <a:r>
              <a:rPr lang="ca-ES" dirty="0"/>
              <a:t>La gent pot pensar que així no cal dedicar tant de temps a la presa de decisions. </a:t>
            </a:r>
            <a:endParaRPr lang="es-ES" dirty="0"/>
          </a:p>
          <a:p>
            <a:pPr lvl="0" algn="just" fontAlgn="base"/>
            <a:r>
              <a:rPr lang="ca-ES" dirty="0"/>
              <a:t>La gent pot pensar que les decisions que s’han pres són necessàries i beneficioses per a la persona; és a dir, </a:t>
            </a:r>
            <a:r>
              <a:rPr lang="ca-ES" i="1" dirty="0"/>
              <a:t>que vetllen pels seus interessos</a:t>
            </a:r>
            <a:r>
              <a:rPr lang="ca-ES" dirty="0"/>
              <a:t>. </a:t>
            </a:r>
            <a:endParaRPr lang="es-ES" dirty="0"/>
          </a:p>
          <a:p>
            <a:pPr lvl="0" algn="just" fontAlgn="base"/>
            <a:r>
              <a:rPr lang="ca-ES" dirty="0"/>
              <a:t>Els professionals de la salut mental poden pensar que s’han de responsabilitzar de la recuperació de la persona. </a:t>
            </a:r>
            <a:r>
              <a:rPr lang="es-ES" dirty="0"/>
              <a:t> </a:t>
            </a:r>
          </a:p>
          <a:p>
            <a:pPr algn="just"/>
            <a:endParaRPr lang="x-none" dirty="0"/>
          </a:p>
        </p:txBody>
      </p:sp>
      <p:sp>
        <p:nvSpPr>
          <p:cNvPr id="2" name="Title 1">
            <a:extLst>
              <a:ext uri="{FF2B5EF4-FFF2-40B4-BE49-F238E27FC236}">
                <a16:creationId xmlns:a16="http://schemas.microsoft.com/office/drawing/2014/main" id="{130602B9-BE3A-4FE3-B078-46F13401D2D0}"/>
              </a:ext>
            </a:extLst>
          </p:cNvPr>
          <p:cNvSpPr>
            <a:spLocks noGrp="1"/>
          </p:cNvSpPr>
          <p:nvPr>
            <p:ph type="title"/>
          </p:nvPr>
        </p:nvSpPr>
        <p:spPr>
          <a:xfrm>
            <a:off x="402264" y="347385"/>
            <a:ext cx="11217408" cy="369888"/>
          </a:xfrm>
        </p:spPr>
        <p:txBody>
          <a:bodyPr/>
          <a:lstStyle/>
          <a:p>
            <a:r>
              <a:rPr lang="es-ES" sz="2800" dirty="0" err="1"/>
              <a:t>Presentació</a:t>
            </a:r>
            <a:r>
              <a:rPr lang="es-ES" sz="2800" dirty="0"/>
              <a:t>: Per </a:t>
            </a:r>
            <a:r>
              <a:rPr lang="es-ES" sz="2800" dirty="0" err="1"/>
              <a:t>què</a:t>
            </a:r>
            <a:r>
              <a:rPr lang="es-ES" sz="2800" dirty="0"/>
              <a:t> la presa de </a:t>
            </a:r>
            <a:r>
              <a:rPr lang="es-ES" sz="2800" dirty="0" err="1"/>
              <a:t>decisions</a:t>
            </a:r>
            <a:r>
              <a:rPr lang="es-ES" sz="2800" dirty="0"/>
              <a:t> per </a:t>
            </a:r>
            <a:r>
              <a:rPr lang="es-ES" sz="2800" dirty="0" err="1"/>
              <a:t>substitució</a:t>
            </a:r>
            <a:r>
              <a:rPr lang="es-ES" sz="2800" dirty="0"/>
              <a:t> no </a:t>
            </a:r>
            <a:r>
              <a:rPr lang="es-ES" sz="2800" dirty="0" err="1"/>
              <a:t>és</a:t>
            </a:r>
            <a:r>
              <a:rPr lang="es-ES" sz="2800" dirty="0"/>
              <a:t> un bon </a:t>
            </a:r>
            <a:r>
              <a:rPr lang="es-ES" sz="2800" dirty="0" err="1"/>
              <a:t>model</a:t>
            </a:r>
            <a:r>
              <a:rPr lang="es-ES" sz="2800" dirty="0"/>
              <a:t> </a:t>
            </a:r>
            <a:r>
              <a:rPr lang="en-GB" sz="2800" dirty="0"/>
              <a:t>– 2</a:t>
            </a:r>
            <a:endParaRPr lang="x-none" sz="2800" dirty="0"/>
          </a:p>
        </p:txBody>
      </p:sp>
    </p:spTree>
    <p:extLst>
      <p:ext uri="{BB962C8B-B14F-4D97-AF65-F5344CB8AC3E}">
        <p14:creationId xmlns:p14="http://schemas.microsoft.com/office/powerpoint/2010/main" val="2327818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0111AE-9CB3-EB4A-A2B2-222DB6C60267}"/>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6</a:t>
            </a:fld>
            <a:endParaRPr lang="en-US"/>
          </a:p>
        </p:txBody>
      </p:sp>
      <p:sp>
        <p:nvSpPr>
          <p:cNvPr id="3" name="Text Placeholder 2">
            <a:extLst>
              <a:ext uri="{FF2B5EF4-FFF2-40B4-BE49-F238E27FC236}">
                <a16:creationId xmlns:a16="http://schemas.microsoft.com/office/drawing/2014/main" id="{E72C5F12-21BC-704A-A386-686B082F7873}"/>
              </a:ext>
            </a:extLst>
          </p:cNvPr>
          <p:cNvSpPr>
            <a:spLocks noGrp="1"/>
          </p:cNvSpPr>
          <p:nvPr>
            <p:ph type="body" sz="quarter" idx="13"/>
          </p:nvPr>
        </p:nvSpPr>
        <p:spPr>
          <a:xfrm>
            <a:off x="574115" y="946614"/>
            <a:ext cx="11174400" cy="360000"/>
          </a:xfrm>
        </p:spPr>
        <p:txBody>
          <a:bodyPr/>
          <a:lstStyle/>
          <a:p>
            <a:r>
              <a:rPr lang="ca-ES" dirty="0"/>
              <a:t>Durant la formació, els participants han de poder</a:t>
            </a:r>
            <a:r>
              <a:rPr lang="en-US" dirty="0"/>
              <a:t>: </a:t>
            </a:r>
          </a:p>
        </p:txBody>
      </p:sp>
      <p:sp>
        <p:nvSpPr>
          <p:cNvPr id="4" name="Content Placeholder 3">
            <a:extLst>
              <a:ext uri="{FF2B5EF4-FFF2-40B4-BE49-F238E27FC236}">
                <a16:creationId xmlns:a16="http://schemas.microsoft.com/office/drawing/2014/main" id="{ECC38F5A-E003-4641-9DE1-DC84362400C9}"/>
              </a:ext>
            </a:extLst>
          </p:cNvPr>
          <p:cNvSpPr>
            <a:spLocks noGrp="1"/>
          </p:cNvSpPr>
          <p:nvPr>
            <p:ph sz="quarter" idx="14"/>
          </p:nvPr>
        </p:nvSpPr>
        <p:spPr>
          <a:xfrm>
            <a:off x="507195" y="1349829"/>
            <a:ext cx="11174412" cy="4661359"/>
          </a:xfrm>
        </p:spPr>
        <p:txBody>
          <a:bodyPr/>
          <a:lstStyle/>
          <a:p>
            <a:pPr lvl="0" algn="just" fontAlgn="base"/>
            <a:r>
              <a:rPr lang="ca-ES" sz="2100" dirty="0"/>
              <a:t>Observar com les hipòtesis negatives sobre les persones amb discapacitat psicosocial, intel·lectual i cognitiva tenen un efecte en el seu dret a decidir; </a:t>
            </a:r>
            <a:endParaRPr lang="es-ES" sz="2100" dirty="0"/>
          </a:p>
          <a:p>
            <a:pPr lvl="0" algn="just" fontAlgn="base"/>
            <a:r>
              <a:rPr lang="ca-ES" sz="2100" dirty="0"/>
              <a:t>Comprendre la importància de donar el suport a les persones en l’exercici dels seus drets fonamentals a fer les seves pròpies tries i tenir un control sobre les seves vides;</a:t>
            </a:r>
            <a:endParaRPr lang="es-ES" sz="2100" dirty="0"/>
          </a:p>
          <a:p>
            <a:pPr lvl="0" algn="just" fontAlgn="base"/>
            <a:r>
              <a:rPr lang="ca-ES" sz="2100" dirty="0"/>
              <a:t>Comprendre la diferència entre la presa de decisions per substitució i el suport a la presa de decisions;</a:t>
            </a:r>
            <a:endParaRPr lang="es-ES" sz="2100" dirty="0"/>
          </a:p>
          <a:p>
            <a:pPr lvl="0" algn="just" fontAlgn="base"/>
            <a:r>
              <a:rPr lang="ca-ES" sz="2100" dirty="0"/>
              <a:t>Comprendre els principis dels drets humans subjacents al concepte de suport a la presa de decisions; </a:t>
            </a:r>
            <a:endParaRPr lang="es-ES" sz="2100" dirty="0"/>
          </a:p>
          <a:p>
            <a:pPr lvl="0" algn="just" fontAlgn="base"/>
            <a:r>
              <a:rPr lang="ca-ES" sz="2100" dirty="0"/>
              <a:t>Ser capaços de prendre accions de caràcter personal per adoptar un enfocament orientat al suport a la presa de decisions; </a:t>
            </a:r>
            <a:endParaRPr lang="es-ES" sz="2100" dirty="0"/>
          </a:p>
          <a:p>
            <a:pPr algn="just"/>
            <a:r>
              <a:rPr lang="ca-ES" sz="2100" dirty="0"/>
              <a:t>Ser capaços d’utilitzar la planificació anticipada com a eina per garantir el respecte a la voluntat i les preferències de les persones</a:t>
            </a:r>
            <a:r>
              <a:rPr lang="en-GB" sz="2100" dirty="0"/>
              <a:t>.</a:t>
            </a:r>
            <a:endParaRPr lang="x-none" sz="2100"/>
          </a:p>
          <a:p>
            <a:pPr marL="0" indent="0" algn="just">
              <a:lnSpc>
                <a:spcPct val="100000"/>
              </a:lnSpc>
              <a:buNone/>
            </a:pPr>
            <a:endParaRPr lang="en-US" sz="2100" dirty="0"/>
          </a:p>
          <a:p>
            <a:pPr algn="just">
              <a:lnSpc>
                <a:spcPct val="100000"/>
              </a:lnSpc>
            </a:pPr>
            <a:endParaRPr lang="en-US" sz="2100" dirty="0"/>
          </a:p>
        </p:txBody>
      </p:sp>
      <p:sp>
        <p:nvSpPr>
          <p:cNvPr id="5" name="Title 4">
            <a:extLst>
              <a:ext uri="{FF2B5EF4-FFF2-40B4-BE49-F238E27FC236}">
                <a16:creationId xmlns:a16="http://schemas.microsoft.com/office/drawing/2014/main" id="{E54A7942-A8A6-C046-8B42-90372B2CB12A}"/>
              </a:ext>
            </a:extLst>
          </p:cNvPr>
          <p:cNvSpPr>
            <a:spLocks noGrp="1"/>
          </p:cNvSpPr>
          <p:nvPr>
            <p:ph type="title"/>
          </p:nvPr>
        </p:nvSpPr>
        <p:spPr/>
        <p:txBody>
          <a:bodyPr/>
          <a:lstStyle/>
          <a:p>
            <a:r>
              <a:rPr lang="ca-ES" dirty="0"/>
              <a:t>Objectius d’aprenentatge</a:t>
            </a:r>
            <a:endParaRPr lang="es-ES" dirty="0"/>
          </a:p>
        </p:txBody>
      </p:sp>
    </p:spTree>
    <p:extLst>
      <p:ext uri="{BB962C8B-B14F-4D97-AF65-F5344CB8AC3E}">
        <p14:creationId xmlns:p14="http://schemas.microsoft.com/office/powerpoint/2010/main" val="21832236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0CC3C7B-8CB5-CE4C-8A95-87D995BF5BD8}"/>
              </a:ext>
            </a:extLst>
          </p:cNvPr>
          <p:cNvSpPr>
            <a:spLocks noGrp="1"/>
          </p:cNvSpPr>
          <p:nvPr>
            <p:ph type="body" sz="quarter" idx="13"/>
          </p:nvPr>
        </p:nvSpPr>
        <p:spPr>
          <a:xfrm>
            <a:off x="507207" y="1197170"/>
            <a:ext cx="11174400" cy="360000"/>
          </a:xfrm>
        </p:spPr>
        <p:txBody>
          <a:bodyPr/>
          <a:lstStyle/>
          <a:p>
            <a:r>
              <a:rPr lang="ca-ES" dirty="0"/>
              <a:t>Els problemes de la presa de decisions per substitució</a:t>
            </a:r>
            <a:endParaRPr lang="es-ES" dirty="0"/>
          </a:p>
        </p:txBody>
      </p:sp>
      <p:sp>
        <p:nvSpPr>
          <p:cNvPr id="3" name="Content Placeholder 2">
            <a:extLst>
              <a:ext uri="{FF2B5EF4-FFF2-40B4-BE49-F238E27FC236}">
                <a16:creationId xmlns:a16="http://schemas.microsoft.com/office/drawing/2014/main" id="{147BD5CC-06D7-4EF6-915D-0D99CDE56929}"/>
              </a:ext>
            </a:extLst>
          </p:cNvPr>
          <p:cNvSpPr>
            <a:spLocks noGrp="1"/>
          </p:cNvSpPr>
          <p:nvPr>
            <p:ph sz="quarter" idx="14"/>
          </p:nvPr>
        </p:nvSpPr>
        <p:spPr>
          <a:xfrm>
            <a:off x="507195" y="1828800"/>
            <a:ext cx="11174412" cy="4182388"/>
          </a:xfrm>
        </p:spPr>
        <p:txBody>
          <a:bodyPr>
            <a:normAutofit/>
          </a:bodyPr>
          <a:lstStyle/>
          <a:p>
            <a:pPr algn="just"/>
            <a:r>
              <a:rPr lang="ca-ES" dirty="0"/>
              <a:t>La presa de decisions per substitució </a:t>
            </a:r>
          </a:p>
          <a:p>
            <a:pPr lvl="2" algn="just"/>
            <a:r>
              <a:rPr lang="ca-ES" sz="2200" dirty="0"/>
              <a:t>se sol basar en conceptes erronis i estereotips negatius </a:t>
            </a:r>
            <a:r>
              <a:rPr lang="es-ES" sz="2200" dirty="0"/>
              <a:t>.</a:t>
            </a:r>
            <a:endParaRPr lang="en-GB" sz="2200" dirty="0"/>
          </a:p>
          <a:p>
            <a:pPr lvl="2" algn="just"/>
            <a:r>
              <a:rPr lang="ca-ES" sz="2200" dirty="0"/>
              <a:t>no respecta la persona en qüestió com a decisora</a:t>
            </a:r>
            <a:r>
              <a:rPr lang="en-GB" sz="2200" dirty="0"/>
              <a:t>.</a:t>
            </a:r>
          </a:p>
          <a:p>
            <a:pPr algn="just"/>
            <a:r>
              <a:rPr lang="ca-ES" dirty="0"/>
              <a:t>Les decisions de les persones formen part del que són i defineixen les persones que esdevindran</a:t>
            </a:r>
            <a:r>
              <a:rPr lang="en-GB" dirty="0"/>
              <a:t>. </a:t>
            </a:r>
            <a:endParaRPr lang="x-none" dirty="0"/>
          </a:p>
          <a:p>
            <a:pPr algn="just"/>
            <a:r>
              <a:rPr lang="ca-ES" dirty="0"/>
              <a:t>Quan a una persona no se li permet decidir, la seva vida esdevé quelcom que li succeeix en comptes de ser ella la que té la dignitat i la responsabilitat de prendre les regnes de la seva pròpia vida</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DBDCE95C-AE7F-4BF9-8ACE-50D5B1E2D6B1}"/>
              </a:ext>
            </a:extLst>
          </p:cNvPr>
          <p:cNvSpPr>
            <a:spLocks noGrp="1"/>
          </p:cNvSpPr>
          <p:nvPr>
            <p:ph type="title"/>
          </p:nvPr>
        </p:nvSpPr>
        <p:spPr>
          <a:xfrm>
            <a:off x="442021" y="307629"/>
            <a:ext cx="11217408" cy="388938"/>
          </a:xfrm>
        </p:spPr>
        <p:txBody>
          <a:bodyPr/>
          <a:lstStyle/>
          <a:p>
            <a:r>
              <a:rPr lang="es-ES" sz="2800" dirty="0" err="1"/>
              <a:t>Presentació</a:t>
            </a:r>
            <a:r>
              <a:rPr lang="es-ES" sz="2800" dirty="0"/>
              <a:t>: Per </a:t>
            </a:r>
            <a:r>
              <a:rPr lang="es-ES" sz="2800" dirty="0" err="1"/>
              <a:t>què</a:t>
            </a:r>
            <a:r>
              <a:rPr lang="es-ES" sz="2800" dirty="0"/>
              <a:t> la presa de </a:t>
            </a:r>
            <a:r>
              <a:rPr lang="es-ES" sz="2800" dirty="0" err="1"/>
              <a:t>decisions</a:t>
            </a:r>
            <a:r>
              <a:rPr lang="es-ES" sz="2800" dirty="0"/>
              <a:t> per </a:t>
            </a:r>
            <a:r>
              <a:rPr lang="es-ES" sz="2800" dirty="0" err="1"/>
              <a:t>substitució</a:t>
            </a:r>
            <a:r>
              <a:rPr lang="es-ES" sz="2800" dirty="0"/>
              <a:t> no </a:t>
            </a:r>
            <a:r>
              <a:rPr lang="es-ES" sz="2800" dirty="0" err="1"/>
              <a:t>és</a:t>
            </a:r>
            <a:r>
              <a:rPr lang="es-ES" sz="2800" dirty="0"/>
              <a:t> un bon </a:t>
            </a:r>
            <a:r>
              <a:rPr lang="es-ES" sz="2800" dirty="0" err="1"/>
              <a:t>model</a:t>
            </a:r>
            <a:r>
              <a:rPr lang="es-ES" sz="2800" dirty="0"/>
              <a:t> </a:t>
            </a:r>
            <a:r>
              <a:rPr lang="en-GB" sz="2800" dirty="0"/>
              <a:t>– 3</a:t>
            </a:r>
            <a:endParaRPr lang="x-none" sz="2800" dirty="0"/>
          </a:p>
        </p:txBody>
      </p:sp>
    </p:spTree>
    <p:extLst>
      <p:ext uri="{BB962C8B-B14F-4D97-AF65-F5344CB8AC3E}">
        <p14:creationId xmlns:p14="http://schemas.microsoft.com/office/powerpoint/2010/main" val="792160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8D1361-4C2C-4546-9BD7-79F78AD5DFE1}"/>
              </a:ext>
            </a:extLst>
          </p:cNvPr>
          <p:cNvSpPr>
            <a:spLocks noGrp="1"/>
          </p:cNvSpPr>
          <p:nvPr>
            <p:ph sz="quarter" idx="14"/>
          </p:nvPr>
        </p:nvSpPr>
        <p:spPr>
          <a:xfrm>
            <a:off x="507195" y="1619250"/>
            <a:ext cx="11174412" cy="4391938"/>
          </a:xfrm>
        </p:spPr>
        <p:txBody>
          <a:bodyPr/>
          <a:lstStyle/>
          <a:p>
            <a:pPr lvl="0" algn="just" fontAlgn="base"/>
            <a:r>
              <a:rPr lang="ca-ES" dirty="0"/>
              <a:t>Què en penseu, d’això? </a:t>
            </a:r>
            <a:endParaRPr lang="es-ES" dirty="0"/>
          </a:p>
          <a:p>
            <a:pPr lvl="0" algn="just" fontAlgn="base"/>
            <a:r>
              <a:rPr lang="ca-ES" dirty="0"/>
              <a:t>De quina manera pot repercutir en les persones el fet que no es respectin les seves decisions, la seva voluntat i les seves preferències? </a:t>
            </a:r>
            <a:endParaRPr lang="es-ES" dirty="0"/>
          </a:p>
          <a:p>
            <a:pPr lvl="0" algn="just" fontAlgn="base"/>
            <a:r>
              <a:rPr lang="ca-ES" dirty="0"/>
              <a:t>És possible que les persones desenvolupin les habilitats necessàries per viure d’una manera independent si no se’ls dona llibertat per decidir? </a:t>
            </a:r>
            <a:endParaRPr lang="es-ES" dirty="0"/>
          </a:p>
          <a:p>
            <a:pPr marL="0" indent="0" algn="just">
              <a:buNone/>
            </a:pPr>
            <a:endParaRPr lang="x-none" dirty="0"/>
          </a:p>
        </p:txBody>
      </p:sp>
      <p:sp>
        <p:nvSpPr>
          <p:cNvPr id="2" name="Title 1">
            <a:extLst>
              <a:ext uri="{FF2B5EF4-FFF2-40B4-BE49-F238E27FC236}">
                <a16:creationId xmlns:a16="http://schemas.microsoft.com/office/drawing/2014/main" id="{1F27150C-9CD2-4D3A-8A37-44E53E7ED8C2}"/>
              </a:ext>
            </a:extLst>
          </p:cNvPr>
          <p:cNvSpPr>
            <a:spLocks noGrp="1"/>
          </p:cNvSpPr>
          <p:nvPr>
            <p:ph type="title"/>
          </p:nvPr>
        </p:nvSpPr>
        <p:spPr>
          <a:xfrm>
            <a:off x="461899" y="327508"/>
            <a:ext cx="11312658" cy="465138"/>
          </a:xfrm>
        </p:spPr>
        <p:txBody>
          <a:bodyPr/>
          <a:lstStyle/>
          <a:p>
            <a:r>
              <a:rPr lang="es-ES" sz="2800" dirty="0" err="1"/>
              <a:t>Presentació</a:t>
            </a:r>
            <a:r>
              <a:rPr lang="es-ES" sz="2800" dirty="0"/>
              <a:t>: Per </a:t>
            </a:r>
            <a:r>
              <a:rPr lang="es-ES" sz="2800" dirty="0" err="1"/>
              <a:t>què</a:t>
            </a:r>
            <a:r>
              <a:rPr lang="es-ES" sz="2800" dirty="0"/>
              <a:t> la presa de </a:t>
            </a:r>
            <a:r>
              <a:rPr lang="es-ES" sz="2800" dirty="0" err="1"/>
              <a:t>decisions</a:t>
            </a:r>
            <a:r>
              <a:rPr lang="es-ES" sz="2800" dirty="0"/>
              <a:t> per </a:t>
            </a:r>
            <a:r>
              <a:rPr lang="es-ES" sz="2800" dirty="0" err="1"/>
              <a:t>substitució</a:t>
            </a:r>
            <a:r>
              <a:rPr lang="es-ES" sz="2800" dirty="0"/>
              <a:t> no </a:t>
            </a:r>
            <a:r>
              <a:rPr lang="es-ES" sz="2800" dirty="0" err="1"/>
              <a:t>és</a:t>
            </a:r>
            <a:r>
              <a:rPr lang="es-ES" sz="2800" dirty="0"/>
              <a:t> un bon </a:t>
            </a:r>
            <a:r>
              <a:rPr lang="es-ES" sz="2800" dirty="0" err="1"/>
              <a:t>model</a:t>
            </a:r>
            <a:r>
              <a:rPr lang="es-ES" sz="2800" dirty="0"/>
              <a:t> </a:t>
            </a:r>
            <a:r>
              <a:rPr lang="en-GB" sz="2800" dirty="0"/>
              <a:t>– 4 </a:t>
            </a:r>
            <a:endParaRPr lang="x-none" sz="2800" dirty="0"/>
          </a:p>
        </p:txBody>
      </p:sp>
    </p:spTree>
    <p:extLst>
      <p:ext uri="{BB962C8B-B14F-4D97-AF65-F5344CB8AC3E}">
        <p14:creationId xmlns:p14="http://schemas.microsoft.com/office/powerpoint/2010/main" val="33099701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7E5D4F-61F8-46FC-A877-A212A353FD99}"/>
              </a:ext>
            </a:extLst>
          </p:cNvPr>
          <p:cNvSpPr>
            <a:spLocks noGrp="1"/>
          </p:cNvSpPr>
          <p:nvPr>
            <p:ph sz="quarter" idx="14"/>
          </p:nvPr>
        </p:nvSpPr>
        <p:spPr>
          <a:xfrm>
            <a:off x="507195" y="1638300"/>
            <a:ext cx="11174412" cy="4372888"/>
          </a:xfrm>
        </p:spPr>
        <p:txBody>
          <a:bodyPr/>
          <a:lstStyle/>
          <a:p>
            <a:pPr algn="just"/>
            <a:r>
              <a:rPr lang="ca-ES" dirty="0"/>
              <a:t>La persona que pren decisions per substitució pot prendre decisions que vagin en contra de la voluntat de la persona en qüestió i que, a més, la perjudiquin. </a:t>
            </a:r>
          </a:p>
          <a:p>
            <a:pPr algn="just"/>
            <a:r>
              <a:rPr lang="ca-ES" dirty="0"/>
              <a:t>A vegades se’n pot aprofitar</a:t>
            </a:r>
            <a:r>
              <a:rPr lang="es-ES" dirty="0"/>
              <a:t>.</a:t>
            </a:r>
          </a:p>
          <a:p>
            <a:pPr algn="just"/>
            <a:r>
              <a:rPr lang="ca-ES" dirty="0"/>
              <a:t>La presa de decisions per substitució esdevé un cercle viciós: si les persones es veuen privades de l’oportunitat de prendre decisions, pot ser que perdin la confiança en la seva capacitat i que deixin d’intentar-ho. </a:t>
            </a:r>
          </a:p>
          <a:p>
            <a:pPr algn="just"/>
            <a:r>
              <a:rPr lang="ca-ES" dirty="0"/>
              <a:t>Per això, a vegades, algunes persones que mai no han tingut el dret a decidir prefereixen que sigui algú altre qui assumeixi aquesta responsabilitat</a:t>
            </a:r>
            <a:r>
              <a:rPr lang="en-GB" dirty="0"/>
              <a:t>. </a:t>
            </a:r>
            <a:endParaRPr lang="x-none" dirty="0"/>
          </a:p>
        </p:txBody>
      </p:sp>
      <p:sp>
        <p:nvSpPr>
          <p:cNvPr id="2" name="Title 1">
            <a:extLst>
              <a:ext uri="{FF2B5EF4-FFF2-40B4-BE49-F238E27FC236}">
                <a16:creationId xmlns:a16="http://schemas.microsoft.com/office/drawing/2014/main" id="{23B613EA-D19E-41A6-AAE0-9294C950000D}"/>
              </a:ext>
            </a:extLst>
          </p:cNvPr>
          <p:cNvSpPr>
            <a:spLocks noGrp="1"/>
          </p:cNvSpPr>
          <p:nvPr>
            <p:ph type="title"/>
          </p:nvPr>
        </p:nvSpPr>
        <p:spPr>
          <a:xfrm>
            <a:off x="422142" y="387143"/>
            <a:ext cx="11122158" cy="388938"/>
          </a:xfrm>
        </p:spPr>
        <p:txBody>
          <a:bodyPr/>
          <a:lstStyle/>
          <a:p>
            <a:r>
              <a:rPr lang="es-ES" sz="2800" dirty="0" err="1"/>
              <a:t>Presentació</a:t>
            </a:r>
            <a:r>
              <a:rPr lang="es-ES" sz="2800" dirty="0"/>
              <a:t>: Per </a:t>
            </a:r>
            <a:r>
              <a:rPr lang="es-ES" sz="2800" dirty="0" err="1"/>
              <a:t>què</a:t>
            </a:r>
            <a:r>
              <a:rPr lang="es-ES" sz="2800" dirty="0"/>
              <a:t> la presa de </a:t>
            </a:r>
            <a:r>
              <a:rPr lang="es-ES" sz="2800" dirty="0" err="1"/>
              <a:t>decisions</a:t>
            </a:r>
            <a:r>
              <a:rPr lang="es-ES" sz="2800" dirty="0"/>
              <a:t> per </a:t>
            </a:r>
            <a:r>
              <a:rPr lang="es-ES" sz="2800" dirty="0" err="1"/>
              <a:t>substitució</a:t>
            </a:r>
            <a:r>
              <a:rPr lang="es-ES" sz="2800" dirty="0"/>
              <a:t> no </a:t>
            </a:r>
            <a:r>
              <a:rPr lang="es-ES" sz="2800" dirty="0" err="1"/>
              <a:t>és</a:t>
            </a:r>
            <a:r>
              <a:rPr lang="es-ES" sz="2800" dirty="0"/>
              <a:t> un bon </a:t>
            </a:r>
            <a:r>
              <a:rPr lang="es-ES" sz="2800" dirty="0" err="1"/>
              <a:t>model</a:t>
            </a:r>
            <a:r>
              <a:rPr lang="es-ES" sz="2800" dirty="0"/>
              <a:t> </a:t>
            </a:r>
            <a:r>
              <a:rPr lang="en-GB" sz="2800" dirty="0"/>
              <a:t>– 5</a:t>
            </a:r>
            <a:endParaRPr lang="x-none" sz="2800" dirty="0"/>
          </a:p>
        </p:txBody>
      </p:sp>
    </p:spTree>
    <p:extLst>
      <p:ext uri="{BB962C8B-B14F-4D97-AF65-F5344CB8AC3E}">
        <p14:creationId xmlns:p14="http://schemas.microsoft.com/office/powerpoint/2010/main" val="1140808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456C76-929D-434B-9785-7423A29E20F5}"/>
              </a:ext>
            </a:extLst>
          </p:cNvPr>
          <p:cNvSpPr>
            <a:spLocks noGrp="1"/>
          </p:cNvSpPr>
          <p:nvPr>
            <p:ph sz="quarter" idx="14"/>
          </p:nvPr>
        </p:nvSpPr>
        <p:spPr>
          <a:xfrm>
            <a:off x="507195" y="1581150"/>
            <a:ext cx="11174412" cy="4430038"/>
          </a:xfrm>
        </p:spPr>
        <p:txBody>
          <a:bodyPr/>
          <a:lstStyle/>
          <a:p>
            <a:pPr algn="just"/>
            <a:r>
              <a:rPr lang="ca-ES" dirty="0"/>
              <a:t>Com més exerciten les seves habilitats per prendre decisions, més augmenta la seva confiança en aquestes habilitats</a:t>
            </a:r>
            <a:r>
              <a:rPr lang="en-GB" dirty="0"/>
              <a:t>. </a:t>
            </a:r>
          </a:p>
          <a:p>
            <a:pPr algn="just"/>
            <a:r>
              <a:rPr lang="ca-ES" dirty="0"/>
              <a:t>Les persones amb discapacitat psicosocial, intel·lectual o cognitiva poden —i volen— prendre decisions sobre la seva vida</a:t>
            </a:r>
            <a:r>
              <a:rPr lang="en-GB" dirty="0"/>
              <a:t>. </a:t>
            </a:r>
          </a:p>
          <a:p>
            <a:pPr algn="just"/>
            <a:r>
              <a:rPr lang="es-ES" dirty="0"/>
              <a:t>El </a:t>
            </a:r>
            <a:r>
              <a:rPr lang="ca-ES" dirty="0"/>
              <a:t>fet de tenir autonomia per prendre decisions per un mateix té un impacte molt significatiu en el benestar</a:t>
            </a:r>
            <a:r>
              <a:rPr lang="en-GB" dirty="0"/>
              <a:t>. </a:t>
            </a:r>
            <a:endParaRPr lang="x-none" dirty="0"/>
          </a:p>
          <a:p>
            <a:pPr algn="just"/>
            <a:r>
              <a:rPr lang="ca-ES" dirty="0"/>
              <a:t>Malgrat les conseqüències negatives de la presa de decisions per substitució i les enormes possibilitats d’abús que comporta, aquesta continua sent la pràctica predominant a gairebé tot el món</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A84396C1-B98F-48CF-8BB3-88B26D2CD2C9}"/>
              </a:ext>
            </a:extLst>
          </p:cNvPr>
          <p:cNvSpPr>
            <a:spLocks noGrp="1"/>
          </p:cNvSpPr>
          <p:nvPr>
            <p:ph type="title"/>
          </p:nvPr>
        </p:nvSpPr>
        <p:spPr>
          <a:xfrm>
            <a:off x="481777" y="446777"/>
            <a:ext cx="11255508" cy="407988"/>
          </a:xfrm>
        </p:spPr>
        <p:txBody>
          <a:bodyPr/>
          <a:lstStyle/>
          <a:p>
            <a:r>
              <a:rPr lang="es-ES" sz="2800" dirty="0" err="1"/>
              <a:t>Presentació</a:t>
            </a:r>
            <a:r>
              <a:rPr lang="es-ES" sz="2800" dirty="0"/>
              <a:t>: Per </a:t>
            </a:r>
            <a:r>
              <a:rPr lang="es-ES" sz="2800" dirty="0" err="1"/>
              <a:t>què</a:t>
            </a:r>
            <a:r>
              <a:rPr lang="es-ES" sz="2800" dirty="0"/>
              <a:t> la presa de </a:t>
            </a:r>
            <a:r>
              <a:rPr lang="es-ES" sz="2800" dirty="0" err="1"/>
              <a:t>decisions</a:t>
            </a:r>
            <a:r>
              <a:rPr lang="es-ES" sz="2800" dirty="0"/>
              <a:t> per </a:t>
            </a:r>
            <a:r>
              <a:rPr lang="es-ES" sz="2800" dirty="0" err="1"/>
              <a:t>substitució</a:t>
            </a:r>
            <a:r>
              <a:rPr lang="es-ES" sz="2800" dirty="0"/>
              <a:t> no </a:t>
            </a:r>
            <a:r>
              <a:rPr lang="es-ES" sz="2800" dirty="0" err="1"/>
              <a:t>és</a:t>
            </a:r>
            <a:r>
              <a:rPr lang="es-ES" sz="2800" dirty="0"/>
              <a:t> un bon </a:t>
            </a:r>
            <a:r>
              <a:rPr lang="es-ES" sz="2800" dirty="0" err="1"/>
              <a:t>model</a:t>
            </a:r>
            <a:r>
              <a:rPr lang="es-ES" sz="2800" dirty="0"/>
              <a:t> </a:t>
            </a:r>
            <a:r>
              <a:rPr lang="en-GB" sz="2800" dirty="0"/>
              <a:t>– 6</a:t>
            </a:r>
            <a:endParaRPr lang="x-none" sz="2800" dirty="0"/>
          </a:p>
        </p:txBody>
      </p:sp>
    </p:spTree>
    <p:extLst>
      <p:ext uri="{BB962C8B-B14F-4D97-AF65-F5344CB8AC3E}">
        <p14:creationId xmlns:p14="http://schemas.microsoft.com/office/powerpoint/2010/main" val="9353280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3">
            <a:extLst>
              <a:ext uri="{FF2B5EF4-FFF2-40B4-BE49-F238E27FC236}">
                <a16:creationId xmlns:a16="http://schemas.microsoft.com/office/drawing/2014/main" id="{0F2A5166-B994-4934-9F9A-846D32083A26}"/>
              </a:ext>
            </a:extLst>
          </p:cNvPr>
          <p:cNvSpPr txBox="1">
            <a:spLocks noGrp="1"/>
          </p:cNvSpPr>
          <p:nvPr>
            <p:ph sz="quarter" idx="14"/>
          </p:nvPr>
        </p:nvSpPr>
        <p:spPr>
          <a:xfrm>
            <a:off x="508794" y="1694512"/>
            <a:ext cx="11174412" cy="1850065"/>
          </a:xfrm>
          <a:solidFill>
            <a:srgbClr val="FFCCFF"/>
          </a:solidFill>
        </p:spPr>
        <p:txBody>
          <a:bodyPr/>
          <a:lstStyle/>
          <a:p>
            <a:pPr marL="0" indent="0">
              <a:buNone/>
            </a:pPr>
            <a:r>
              <a:rPr lang="en-US" sz="2000" dirty="0"/>
              <a:t>Video</a:t>
            </a:r>
            <a:endParaRPr lang="en-GB" sz="2000" dirty="0"/>
          </a:p>
          <a:p>
            <a:pPr marL="0" indent="0">
              <a:buNone/>
            </a:pPr>
            <a:r>
              <a:rPr lang="en-GB" sz="2000" dirty="0"/>
              <a:t>Global News: </a:t>
            </a:r>
            <a:r>
              <a:rPr lang="en-GB" sz="2000" i="1" dirty="0"/>
              <a:t>Incompetent Persons Act declared invalid, </a:t>
            </a:r>
            <a:r>
              <a:rPr lang="ca-ES" sz="2000" dirty="0"/>
              <a:t>els familiars de </a:t>
            </a:r>
            <a:r>
              <a:rPr lang="ca-ES" sz="2000" dirty="0" err="1"/>
              <a:t>Landon</a:t>
            </a:r>
            <a:r>
              <a:rPr lang="ca-ES" sz="2000" dirty="0"/>
              <a:t> </a:t>
            </a:r>
            <a:r>
              <a:rPr lang="ca-ES" sz="2000" dirty="0" err="1"/>
              <a:t>Webb</a:t>
            </a:r>
            <a:r>
              <a:rPr lang="ca-ES" sz="2000" dirty="0"/>
              <a:t> són apartats com a tutors </a:t>
            </a:r>
            <a:r>
              <a:rPr lang="en-GB" sz="2000" dirty="0"/>
              <a:t>(01:58): </a:t>
            </a:r>
          </a:p>
          <a:p>
            <a:pPr marL="0" indent="0">
              <a:buNone/>
            </a:pPr>
            <a:r>
              <a:rPr lang="en-GB" sz="2000" dirty="0">
                <a:hlinkClick r:id="rId3"/>
              </a:rPr>
              <a:t>http://globalnews.ca/news/2791115/incompetent-persons-act-overhauled-landon-webbs-parents-removed-as-guardians/</a:t>
            </a:r>
            <a:r>
              <a:rPr lang="en-GB" sz="2000" dirty="0"/>
              <a:t>.</a:t>
            </a:r>
            <a:endParaRPr lang="x-none" sz="2000" dirty="0"/>
          </a:p>
          <a:p>
            <a:endParaRPr lang="x-none" sz="2000" dirty="0"/>
          </a:p>
        </p:txBody>
      </p:sp>
      <p:sp>
        <p:nvSpPr>
          <p:cNvPr id="2" name="Title 1">
            <a:extLst>
              <a:ext uri="{FF2B5EF4-FFF2-40B4-BE49-F238E27FC236}">
                <a16:creationId xmlns:a16="http://schemas.microsoft.com/office/drawing/2014/main" id="{CBC3C5A2-5CCF-42D4-95FF-77E02A8AE377}"/>
              </a:ext>
            </a:extLst>
          </p:cNvPr>
          <p:cNvSpPr>
            <a:spLocks noGrp="1"/>
          </p:cNvSpPr>
          <p:nvPr>
            <p:ph type="title"/>
          </p:nvPr>
        </p:nvSpPr>
        <p:spPr>
          <a:xfrm>
            <a:off x="422142" y="506412"/>
            <a:ext cx="11331708" cy="388938"/>
          </a:xfrm>
        </p:spPr>
        <p:txBody>
          <a:bodyPr/>
          <a:lstStyle/>
          <a:p>
            <a:r>
              <a:rPr lang="es-ES" sz="2800" dirty="0" err="1"/>
              <a:t>Presentació</a:t>
            </a:r>
            <a:r>
              <a:rPr lang="es-ES" sz="2800" dirty="0"/>
              <a:t>: Per </a:t>
            </a:r>
            <a:r>
              <a:rPr lang="es-ES" sz="2800" dirty="0" err="1"/>
              <a:t>què</a:t>
            </a:r>
            <a:r>
              <a:rPr lang="es-ES" sz="2800" dirty="0"/>
              <a:t> la presa de </a:t>
            </a:r>
            <a:r>
              <a:rPr lang="es-ES" sz="2800" dirty="0" err="1"/>
              <a:t>decisions</a:t>
            </a:r>
            <a:r>
              <a:rPr lang="es-ES" sz="2800" dirty="0"/>
              <a:t> per </a:t>
            </a:r>
            <a:r>
              <a:rPr lang="es-ES" sz="2800" dirty="0" err="1"/>
              <a:t>substitució</a:t>
            </a:r>
            <a:r>
              <a:rPr lang="es-ES" sz="2800" dirty="0"/>
              <a:t> no </a:t>
            </a:r>
            <a:r>
              <a:rPr lang="es-ES" sz="2800" dirty="0" err="1"/>
              <a:t>és</a:t>
            </a:r>
            <a:r>
              <a:rPr lang="es-ES" sz="2800" dirty="0"/>
              <a:t> un bon </a:t>
            </a:r>
            <a:r>
              <a:rPr lang="es-ES" sz="2800" dirty="0" err="1"/>
              <a:t>model</a:t>
            </a:r>
            <a:r>
              <a:rPr lang="es-ES" sz="2800" dirty="0"/>
              <a:t>  </a:t>
            </a:r>
            <a:r>
              <a:rPr lang="en-GB" sz="2800" dirty="0"/>
              <a:t>– 7</a:t>
            </a:r>
            <a:endParaRPr lang="x-none" sz="2800" dirty="0"/>
          </a:p>
        </p:txBody>
      </p:sp>
    </p:spTree>
    <p:extLst>
      <p:ext uri="{BB962C8B-B14F-4D97-AF65-F5344CB8AC3E}">
        <p14:creationId xmlns:p14="http://schemas.microsoft.com/office/powerpoint/2010/main" val="33602246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646DF9-3D21-4CA8-A86F-244A45ED38C9}"/>
              </a:ext>
            </a:extLst>
          </p:cNvPr>
          <p:cNvSpPr>
            <a:spLocks noGrp="1"/>
          </p:cNvSpPr>
          <p:nvPr>
            <p:ph sz="quarter" idx="14"/>
          </p:nvPr>
        </p:nvSpPr>
        <p:spPr>
          <a:xfrm>
            <a:off x="507195" y="1581150"/>
            <a:ext cx="11174412" cy="4430038"/>
          </a:xfrm>
        </p:spPr>
        <p:txBody>
          <a:bodyPr>
            <a:normAutofit/>
          </a:bodyPr>
          <a:lstStyle/>
          <a:p>
            <a:pPr algn="just"/>
            <a:r>
              <a:rPr lang="ca-ES" dirty="0"/>
              <a:t>A vegades, totes les persones necessitem suport per prendre decisions en diferents àmbits de la vida</a:t>
            </a:r>
            <a:r>
              <a:rPr lang="en-GB" dirty="0"/>
              <a:t>. </a:t>
            </a:r>
            <a:endParaRPr lang="x-none" dirty="0"/>
          </a:p>
          <a:p>
            <a:pPr algn="just"/>
            <a:r>
              <a:rPr lang="ca-ES" dirty="0"/>
              <a:t>Pot ser útil recórrer a persones en les quals confiem perquè ens ajudin en el procés de prendre la nostra pròpia de</a:t>
            </a:r>
            <a:r>
              <a:rPr lang="en-GB" dirty="0"/>
              <a:t>.</a:t>
            </a:r>
            <a:endParaRPr lang="x-none" dirty="0"/>
          </a:p>
          <a:p>
            <a:pPr algn="just"/>
            <a:r>
              <a:rPr lang="es-ES" b="1" dirty="0" err="1"/>
              <a:t>L’article</a:t>
            </a:r>
            <a:r>
              <a:rPr lang="es-ES" b="1" dirty="0"/>
              <a:t> 12 de la CDPD </a:t>
            </a:r>
            <a:r>
              <a:rPr lang="es-ES" b="1" dirty="0" err="1"/>
              <a:t>reconeix</a:t>
            </a:r>
            <a:r>
              <a:rPr lang="es-ES" b="1" dirty="0"/>
              <a:t> i </a:t>
            </a:r>
            <a:r>
              <a:rPr lang="es-ES" b="1" dirty="0" err="1"/>
              <a:t>promou</a:t>
            </a:r>
            <a:r>
              <a:rPr lang="es-ES" b="1" dirty="0"/>
              <a:t> el </a:t>
            </a:r>
            <a:r>
              <a:rPr lang="es-ES" b="1" dirty="0" err="1"/>
              <a:t>concepte</a:t>
            </a:r>
            <a:r>
              <a:rPr lang="es-ES" b="1" dirty="0"/>
              <a:t> de </a:t>
            </a:r>
            <a:r>
              <a:rPr lang="es-ES" b="1" u="sng" dirty="0" err="1"/>
              <a:t>suport</a:t>
            </a:r>
            <a:r>
              <a:rPr lang="es-ES" b="1" u="sng" dirty="0"/>
              <a:t> a la presa de </a:t>
            </a:r>
            <a:r>
              <a:rPr lang="es-ES" b="1" u="sng" dirty="0" err="1"/>
              <a:t>decisions</a:t>
            </a:r>
            <a:r>
              <a:rPr lang="es-ES" b="1" dirty="0"/>
              <a:t>. </a:t>
            </a:r>
            <a:endParaRPr lang="en-GB" dirty="0"/>
          </a:p>
          <a:p>
            <a:pPr algn="just"/>
            <a:r>
              <a:rPr lang="ca-ES" dirty="0"/>
              <a:t>Aquest article estableix que totes les persones han de poder accedir a diferents opcions de suport, inclòs el suport de les persones en les quals elles confiïn</a:t>
            </a:r>
            <a:r>
              <a:rPr lang="en-US" dirty="0"/>
              <a:t>. </a:t>
            </a:r>
          </a:p>
          <a:p>
            <a:pPr lvl="3" algn="just"/>
            <a:r>
              <a:rPr lang="ca-ES" sz="2200" dirty="0"/>
              <a:t>També reconeix que el fet de potenciar les capacitats úniques de les persones i de proporcionar-los el suport que necessitin els permet prendre les seves pròpies decisions</a:t>
            </a:r>
            <a:r>
              <a:rPr lang="en-US" sz="2200" dirty="0"/>
              <a:t>.</a:t>
            </a:r>
            <a:endParaRPr lang="x-none" sz="2200" dirty="0"/>
          </a:p>
          <a:p>
            <a:pPr algn="just"/>
            <a:endParaRPr lang="x-none" dirty="0"/>
          </a:p>
        </p:txBody>
      </p:sp>
      <p:sp>
        <p:nvSpPr>
          <p:cNvPr id="2" name="Title 1">
            <a:extLst>
              <a:ext uri="{FF2B5EF4-FFF2-40B4-BE49-F238E27FC236}">
                <a16:creationId xmlns:a16="http://schemas.microsoft.com/office/drawing/2014/main" id="{776718DD-B643-4DFE-A961-D85EBD98E427}"/>
              </a:ext>
            </a:extLst>
          </p:cNvPr>
          <p:cNvSpPr>
            <a:spLocks noGrp="1"/>
          </p:cNvSpPr>
          <p:nvPr>
            <p:ph type="title"/>
          </p:nvPr>
        </p:nvSpPr>
        <p:spPr>
          <a:xfrm>
            <a:off x="402264" y="307629"/>
            <a:ext cx="11255508" cy="388938"/>
          </a:xfrm>
        </p:spPr>
        <p:txBody>
          <a:bodyPr/>
          <a:lstStyle/>
          <a:p>
            <a:r>
              <a:rPr lang="es-ES" sz="2800" dirty="0" err="1"/>
              <a:t>Presentació</a:t>
            </a:r>
            <a:r>
              <a:rPr lang="es-ES" sz="2800" dirty="0"/>
              <a:t>: El </a:t>
            </a:r>
            <a:r>
              <a:rPr lang="es-ES" sz="2800" dirty="0" err="1"/>
              <a:t>suport</a:t>
            </a:r>
            <a:r>
              <a:rPr lang="es-ES" sz="2800" dirty="0"/>
              <a:t> a la presa de </a:t>
            </a:r>
            <a:r>
              <a:rPr lang="es-ES" sz="2800" dirty="0" err="1"/>
              <a:t>decisions</a:t>
            </a:r>
            <a:r>
              <a:rPr lang="es-ES" sz="2800" dirty="0"/>
              <a:t>, un </a:t>
            </a:r>
            <a:r>
              <a:rPr lang="es-ES" sz="2800" dirty="0" err="1"/>
              <a:t>nou</a:t>
            </a:r>
            <a:r>
              <a:rPr lang="es-ES" sz="2800" dirty="0"/>
              <a:t> </a:t>
            </a:r>
            <a:r>
              <a:rPr lang="es-ES" sz="2800" dirty="0" err="1"/>
              <a:t>abordatge</a:t>
            </a:r>
            <a:r>
              <a:rPr lang="es-ES" sz="2800" dirty="0"/>
              <a:t> de la presa de </a:t>
            </a:r>
            <a:r>
              <a:rPr lang="es-ES" sz="2800" dirty="0" err="1"/>
              <a:t>decisions</a:t>
            </a:r>
            <a:r>
              <a:rPr lang="es-ES" sz="2800" dirty="0"/>
              <a:t> </a:t>
            </a:r>
            <a:r>
              <a:rPr lang="en-GB" sz="2800" dirty="0"/>
              <a:t>- 1 </a:t>
            </a:r>
            <a:endParaRPr lang="x-none" sz="2800" dirty="0"/>
          </a:p>
        </p:txBody>
      </p:sp>
    </p:spTree>
    <p:extLst>
      <p:ext uri="{BB962C8B-B14F-4D97-AF65-F5344CB8AC3E}">
        <p14:creationId xmlns:p14="http://schemas.microsoft.com/office/powerpoint/2010/main" val="33282097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C0E086-D11B-451D-A07A-25605235E1A8}"/>
              </a:ext>
            </a:extLst>
          </p:cNvPr>
          <p:cNvSpPr>
            <a:spLocks noGrp="1"/>
          </p:cNvSpPr>
          <p:nvPr>
            <p:ph sz="quarter" idx="14"/>
          </p:nvPr>
        </p:nvSpPr>
        <p:spPr>
          <a:xfrm>
            <a:off x="507195" y="1619250"/>
            <a:ext cx="11174412" cy="4391938"/>
          </a:xfrm>
        </p:spPr>
        <p:txBody>
          <a:bodyPr>
            <a:normAutofit/>
          </a:bodyPr>
          <a:lstStyle/>
          <a:p>
            <a:pPr algn="just"/>
            <a:r>
              <a:rPr lang="ca-ES" dirty="0"/>
              <a:t>Una persona pot necessitar suport per comprendre informació, sospesar diferents opcions, entendre les possibles conseqüències de diferents opcions i comunicar les seves decisions als altres</a:t>
            </a:r>
            <a:r>
              <a:rPr lang="en-GB" dirty="0"/>
              <a:t>.</a:t>
            </a:r>
          </a:p>
          <a:p>
            <a:pPr algn="just"/>
            <a:r>
              <a:rPr lang="ca-ES" dirty="0"/>
              <a:t>Algunes persones estan aïllades i no tenen ningú en qui confiar</a:t>
            </a:r>
            <a:r>
              <a:rPr lang="en-GB" dirty="0"/>
              <a:t>.</a:t>
            </a:r>
          </a:p>
          <a:p>
            <a:pPr algn="just"/>
            <a:r>
              <a:rPr lang="ca-ES" dirty="0"/>
              <a:t>Pot ser que algunes persones, encara que no estiguin totalment aïllades, tampoc no tinguin persones al seu voltant en les que puguin confiar prou. </a:t>
            </a:r>
          </a:p>
          <a:p>
            <a:pPr algn="just"/>
            <a:r>
              <a:rPr lang="ca-ES" dirty="0"/>
              <a:t>Per tant, el suport a la presa de decisions també pot comportar donar a una persona l’oportunitat d’establir relacions de confiança quan no en tingui cap</a:t>
            </a:r>
            <a:r>
              <a:rPr lang="en-GB" dirty="0"/>
              <a:t>. </a:t>
            </a:r>
          </a:p>
          <a:p>
            <a:pPr algn="just"/>
            <a:endParaRPr lang="x-none" dirty="0"/>
          </a:p>
        </p:txBody>
      </p:sp>
      <p:sp>
        <p:nvSpPr>
          <p:cNvPr id="2" name="Title 1">
            <a:extLst>
              <a:ext uri="{FF2B5EF4-FFF2-40B4-BE49-F238E27FC236}">
                <a16:creationId xmlns:a16="http://schemas.microsoft.com/office/drawing/2014/main" id="{E32A6EA6-C266-4E10-A2EB-CD6AE50B6608}"/>
              </a:ext>
            </a:extLst>
          </p:cNvPr>
          <p:cNvSpPr>
            <a:spLocks noGrp="1"/>
          </p:cNvSpPr>
          <p:nvPr>
            <p:ph type="title"/>
          </p:nvPr>
        </p:nvSpPr>
        <p:spPr>
          <a:xfrm>
            <a:off x="422142" y="387142"/>
            <a:ext cx="11286154" cy="388110"/>
          </a:xfrm>
        </p:spPr>
        <p:txBody>
          <a:bodyPr/>
          <a:lstStyle/>
          <a:p>
            <a:r>
              <a:rPr lang="es-ES" sz="2800" dirty="0" err="1"/>
              <a:t>Presentació</a:t>
            </a:r>
            <a:r>
              <a:rPr lang="es-ES" sz="2800" dirty="0"/>
              <a:t>: El </a:t>
            </a:r>
            <a:r>
              <a:rPr lang="es-ES" sz="2800" dirty="0" err="1"/>
              <a:t>suport</a:t>
            </a:r>
            <a:r>
              <a:rPr lang="es-ES" sz="2800" dirty="0"/>
              <a:t> a la presa de </a:t>
            </a:r>
            <a:r>
              <a:rPr lang="es-ES" sz="2800" dirty="0" err="1"/>
              <a:t>decisions</a:t>
            </a:r>
            <a:r>
              <a:rPr lang="es-ES" sz="2800" dirty="0"/>
              <a:t>, un </a:t>
            </a:r>
            <a:r>
              <a:rPr lang="es-ES" sz="2800" dirty="0" err="1"/>
              <a:t>nou</a:t>
            </a:r>
            <a:r>
              <a:rPr lang="es-ES" sz="2800" dirty="0"/>
              <a:t> </a:t>
            </a:r>
            <a:r>
              <a:rPr lang="es-ES" sz="2800" dirty="0" err="1"/>
              <a:t>abordatge</a:t>
            </a:r>
            <a:r>
              <a:rPr lang="es-ES" sz="2800" dirty="0"/>
              <a:t> de la presa de </a:t>
            </a:r>
            <a:r>
              <a:rPr lang="es-ES" sz="2800" dirty="0" err="1"/>
              <a:t>decisions</a:t>
            </a:r>
            <a:r>
              <a:rPr lang="es-ES" sz="2800" dirty="0"/>
              <a:t> </a:t>
            </a:r>
            <a:r>
              <a:rPr lang="en-GB" sz="2800" dirty="0"/>
              <a:t>- 2</a:t>
            </a:r>
            <a:endParaRPr lang="x-none" sz="2800" dirty="0"/>
          </a:p>
        </p:txBody>
      </p:sp>
    </p:spTree>
    <p:extLst>
      <p:ext uri="{BB962C8B-B14F-4D97-AF65-F5344CB8AC3E}">
        <p14:creationId xmlns:p14="http://schemas.microsoft.com/office/powerpoint/2010/main" val="39720922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C9653-A2A1-461B-B485-72225326CFC6}"/>
              </a:ext>
            </a:extLst>
          </p:cNvPr>
          <p:cNvSpPr>
            <a:spLocks noGrp="1"/>
          </p:cNvSpPr>
          <p:nvPr>
            <p:ph sz="quarter" idx="14"/>
          </p:nvPr>
        </p:nvSpPr>
        <p:spPr>
          <a:xfrm>
            <a:off x="507195" y="1431235"/>
            <a:ext cx="11174412" cy="4579953"/>
          </a:xfrm>
        </p:spPr>
        <p:txBody>
          <a:bodyPr>
            <a:normAutofit/>
          </a:bodyPr>
          <a:lstStyle/>
          <a:p>
            <a:pPr algn="just"/>
            <a:r>
              <a:rPr lang="ca-ES" sz="2000" dirty="0"/>
              <a:t>Quan les persones tenen dificultats per expressar la seva voluntat i les seves preferències, és possible que vulguin que una persona de suport ajudi els altres a comprendre que són persones que tenen el dret a exercir la seva capacitat jurídica</a:t>
            </a:r>
            <a:r>
              <a:rPr lang="en-GB" sz="2100" dirty="0"/>
              <a:t>. </a:t>
            </a:r>
            <a:endParaRPr lang="x-none" sz="2100" dirty="0"/>
          </a:p>
          <a:p>
            <a:pPr algn="just"/>
            <a:r>
              <a:rPr lang="es-ES" sz="2100" dirty="0"/>
              <a:t>El </a:t>
            </a:r>
            <a:r>
              <a:rPr lang="ca-ES" sz="2000" dirty="0"/>
              <a:t>suport s’ha d’adaptar a les necessitats de cada persona</a:t>
            </a:r>
            <a:r>
              <a:rPr lang="en-GB" sz="2100" dirty="0"/>
              <a:t>. </a:t>
            </a:r>
          </a:p>
          <a:p>
            <a:pPr algn="just"/>
            <a:r>
              <a:rPr lang="es-ES" sz="2100" dirty="0"/>
              <a:t>La </a:t>
            </a:r>
            <a:r>
              <a:rPr lang="ca-ES" sz="2000" dirty="0"/>
              <a:t>capacitat per prendre decisions i, per tant, el grau de suport necessari, poden variar en diferents etapes de la vida d’una persona</a:t>
            </a:r>
            <a:r>
              <a:rPr lang="en-GB" sz="2100" dirty="0"/>
              <a:t>. </a:t>
            </a:r>
            <a:endParaRPr lang="x-none" sz="2100" dirty="0"/>
          </a:p>
          <a:p>
            <a:pPr lvl="3" algn="just"/>
            <a:r>
              <a:rPr lang="ca-ES" dirty="0"/>
              <a:t>Pot ser que de vegades no es necessiti cap mena de suport, i d’altres, un grau de suport baix o bé un suport més intensiu</a:t>
            </a:r>
            <a:r>
              <a:rPr lang="en-GB" sz="2100" dirty="0"/>
              <a:t>.</a:t>
            </a:r>
            <a:endParaRPr lang="x-none" sz="2100" dirty="0"/>
          </a:p>
          <a:p>
            <a:pPr algn="just"/>
            <a:r>
              <a:rPr lang="ca-ES" sz="2000" dirty="0"/>
              <a:t>És important recordar que, a diferència de la necessitat de suport, el dret a exercir la capacitat jurídica </a:t>
            </a:r>
            <a:r>
              <a:rPr lang="ca-ES" sz="2000" u="sng" dirty="0"/>
              <a:t>mai</a:t>
            </a:r>
            <a:r>
              <a:rPr lang="ca-ES" sz="2000" dirty="0"/>
              <a:t> no fluctua ni varia</a:t>
            </a:r>
            <a:r>
              <a:rPr lang="en-GB" sz="2100" dirty="0"/>
              <a:t>. </a:t>
            </a:r>
            <a:endParaRPr lang="x-none" sz="2100" dirty="0"/>
          </a:p>
          <a:p>
            <a:pPr algn="just"/>
            <a:endParaRPr lang="x-none" sz="2100" dirty="0"/>
          </a:p>
        </p:txBody>
      </p:sp>
      <p:sp>
        <p:nvSpPr>
          <p:cNvPr id="2" name="Title 1">
            <a:extLst>
              <a:ext uri="{FF2B5EF4-FFF2-40B4-BE49-F238E27FC236}">
                <a16:creationId xmlns:a16="http://schemas.microsoft.com/office/drawing/2014/main" id="{93BAE571-C204-48CE-BCA1-544ECF2B014A}"/>
              </a:ext>
            </a:extLst>
          </p:cNvPr>
          <p:cNvSpPr>
            <a:spLocks noGrp="1"/>
          </p:cNvSpPr>
          <p:nvPr>
            <p:ph type="title"/>
          </p:nvPr>
        </p:nvSpPr>
        <p:spPr>
          <a:xfrm>
            <a:off x="382385" y="347386"/>
            <a:ext cx="11274558" cy="388938"/>
          </a:xfrm>
        </p:spPr>
        <p:txBody>
          <a:bodyPr/>
          <a:lstStyle/>
          <a:p>
            <a:r>
              <a:rPr lang="es-ES" sz="2800" dirty="0" err="1"/>
              <a:t>Presentació</a:t>
            </a:r>
            <a:r>
              <a:rPr lang="es-ES" sz="2800" dirty="0"/>
              <a:t>: El </a:t>
            </a:r>
            <a:r>
              <a:rPr lang="es-ES" sz="2800" dirty="0" err="1"/>
              <a:t>suport</a:t>
            </a:r>
            <a:r>
              <a:rPr lang="es-ES" sz="2800" dirty="0"/>
              <a:t> a la presa de </a:t>
            </a:r>
            <a:r>
              <a:rPr lang="es-ES" sz="2800" dirty="0" err="1"/>
              <a:t>decisions</a:t>
            </a:r>
            <a:r>
              <a:rPr lang="es-ES" sz="2800" dirty="0"/>
              <a:t>, un </a:t>
            </a:r>
            <a:r>
              <a:rPr lang="es-ES" sz="2800" dirty="0" err="1"/>
              <a:t>nou</a:t>
            </a:r>
            <a:r>
              <a:rPr lang="es-ES" sz="2800" dirty="0"/>
              <a:t> </a:t>
            </a:r>
            <a:r>
              <a:rPr lang="es-ES" sz="2800" dirty="0" err="1"/>
              <a:t>abordatge</a:t>
            </a:r>
            <a:r>
              <a:rPr lang="es-ES" sz="2800" dirty="0"/>
              <a:t> de la presa de </a:t>
            </a:r>
            <a:r>
              <a:rPr lang="es-ES" sz="2800" dirty="0" err="1"/>
              <a:t>decisions</a:t>
            </a:r>
            <a:r>
              <a:rPr lang="es-ES" sz="2800" dirty="0"/>
              <a:t> </a:t>
            </a:r>
            <a:r>
              <a:rPr lang="en-GB" sz="2800" dirty="0"/>
              <a:t>- 3</a:t>
            </a:r>
            <a:endParaRPr lang="x-none" sz="2800" dirty="0"/>
          </a:p>
        </p:txBody>
      </p:sp>
    </p:spTree>
    <p:extLst>
      <p:ext uri="{BB962C8B-B14F-4D97-AF65-F5344CB8AC3E}">
        <p14:creationId xmlns:p14="http://schemas.microsoft.com/office/powerpoint/2010/main" val="24233654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4DB829-9C78-FE49-8075-0A8227E50577}"/>
              </a:ext>
            </a:extLst>
          </p:cNvPr>
          <p:cNvSpPr>
            <a:spLocks noGrp="1"/>
          </p:cNvSpPr>
          <p:nvPr>
            <p:ph type="body" sz="quarter" idx="13"/>
          </p:nvPr>
        </p:nvSpPr>
        <p:spPr>
          <a:xfrm>
            <a:off x="545307" y="1359509"/>
            <a:ext cx="11174400" cy="360000"/>
          </a:xfrm>
        </p:spPr>
        <p:txBody>
          <a:bodyPr/>
          <a:lstStyle/>
          <a:p>
            <a:r>
              <a:rPr lang="ca-ES" dirty="0"/>
              <a:t>El suport a la presa de decisions en els serveis socials i de salut mental</a:t>
            </a:r>
            <a:endParaRPr lang="es-ES" dirty="0"/>
          </a:p>
        </p:txBody>
      </p:sp>
      <p:sp>
        <p:nvSpPr>
          <p:cNvPr id="3" name="Content Placeholder 2">
            <a:extLst>
              <a:ext uri="{FF2B5EF4-FFF2-40B4-BE49-F238E27FC236}">
                <a16:creationId xmlns:a16="http://schemas.microsoft.com/office/drawing/2014/main" id="{E060BBFE-7E00-4CA2-AB1C-5E5A927442D2}"/>
              </a:ext>
            </a:extLst>
          </p:cNvPr>
          <p:cNvSpPr>
            <a:spLocks noGrp="1"/>
          </p:cNvSpPr>
          <p:nvPr>
            <p:ph sz="quarter" idx="14"/>
          </p:nvPr>
        </p:nvSpPr>
        <p:spPr>
          <a:xfrm>
            <a:off x="507195" y="1905000"/>
            <a:ext cx="11174412" cy="4106188"/>
          </a:xfrm>
        </p:spPr>
        <p:txBody>
          <a:bodyPr>
            <a:normAutofit/>
          </a:bodyPr>
          <a:lstStyle/>
          <a:p>
            <a:pPr algn="just"/>
            <a:r>
              <a:rPr lang="ca-ES" dirty="0"/>
              <a:t>La dinàmica de poder desigual entre els professionals de la salut mental i d’altres disciplines i les persones usuàries dels serveis constitueix un obstacle important per al suport a la presa de decisions en aquesta mena de contextos</a:t>
            </a:r>
            <a:r>
              <a:rPr lang="en-GB" dirty="0"/>
              <a:t>. </a:t>
            </a:r>
          </a:p>
          <a:p>
            <a:pPr algn="just"/>
            <a:r>
              <a:rPr lang="es-ES" dirty="0"/>
              <a:t>Les </a:t>
            </a:r>
            <a:r>
              <a:rPr lang="ca-ES" dirty="0"/>
              <a:t>lleis que permeten l’ingrés hospitalari i el tractament involuntaris en els serveis socials i de salut mental contribueixen significativament a aquest desequilibri de poder</a:t>
            </a:r>
            <a:r>
              <a:rPr lang="en-US" dirty="0"/>
              <a:t>. </a:t>
            </a:r>
            <a:endParaRPr lang="x-none" dirty="0"/>
          </a:p>
          <a:p>
            <a:pPr algn="just"/>
            <a:r>
              <a:rPr lang="ca-ES" dirty="0"/>
              <a:t>Les persones usuàries dels serveis sovint pensen que els professionals de la salut mental poden fer el que volen gràcies al càrrec que ocupen i al seu grau d’autoritat</a:t>
            </a:r>
            <a:r>
              <a:rPr lang="es-ES" dirty="0"/>
              <a:t>.</a:t>
            </a:r>
          </a:p>
          <a:p>
            <a:pPr algn="just"/>
            <a:r>
              <a:rPr lang="ca-ES" dirty="0"/>
              <a:t>Cal abordar i canviar aquesta dinàmica de poder per tal que es respecti el dret de les persones a la capacitat jurídica en aquesta mena de contextos</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649F1798-DFCB-4EAB-9FA6-FC1C7683C5ED}"/>
              </a:ext>
            </a:extLst>
          </p:cNvPr>
          <p:cNvSpPr>
            <a:spLocks noGrp="1"/>
          </p:cNvSpPr>
          <p:nvPr>
            <p:ph type="title"/>
          </p:nvPr>
        </p:nvSpPr>
        <p:spPr>
          <a:xfrm>
            <a:off x="422142" y="367264"/>
            <a:ext cx="11236458" cy="465138"/>
          </a:xfrm>
        </p:spPr>
        <p:txBody>
          <a:bodyPr/>
          <a:lstStyle/>
          <a:p>
            <a:r>
              <a:rPr lang="es-ES" sz="2800" dirty="0" err="1"/>
              <a:t>Presentació</a:t>
            </a:r>
            <a:r>
              <a:rPr lang="es-ES" sz="2800" dirty="0"/>
              <a:t>: El </a:t>
            </a:r>
            <a:r>
              <a:rPr lang="es-ES" sz="2800" dirty="0" err="1"/>
              <a:t>suport</a:t>
            </a:r>
            <a:r>
              <a:rPr lang="es-ES" sz="2800" dirty="0"/>
              <a:t> a la presa de </a:t>
            </a:r>
            <a:r>
              <a:rPr lang="es-ES" sz="2800" dirty="0" err="1"/>
              <a:t>decisions</a:t>
            </a:r>
            <a:r>
              <a:rPr lang="es-ES" sz="2800" dirty="0"/>
              <a:t>, un </a:t>
            </a:r>
            <a:r>
              <a:rPr lang="es-ES" sz="2800" dirty="0" err="1"/>
              <a:t>nou</a:t>
            </a:r>
            <a:r>
              <a:rPr lang="es-ES" sz="2800" dirty="0"/>
              <a:t> </a:t>
            </a:r>
            <a:r>
              <a:rPr lang="es-ES" sz="2800" dirty="0" err="1"/>
              <a:t>abordatge</a:t>
            </a:r>
            <a:r>
              <a:rPr lang="es-ES" sz="2800" dirty="0"/>
              <a:t> de la presa de </a:t>
            </a:r>
            <a:r>
              <a:rPr lang="es-ES" sz="2800" dirty="0" err="1"/>
              <a:t>decisions</a:t>
            </a:r>
            <a:r>
              <a:rPr lang="es-ES" sz="2800" dirty="0"/>
              <a:t> </a:t>
            </a:r>
            <a:r>
              <a:rPr lang="en-GB" sz="2800" dirty="0"/>
              <a:t>- 4</a:t>
            </a:r>
            <a:endParaRPr lang="x-none" sz="2800" dirty="0"/>
          </a:p>
        </p:txBody>
      </p:sp>
    </p:spTree>
    <p:extLst>
      <p:ext uri="{BB962C8B-B14F-4D97-AF65-F5344CB8AC3E}">
        <p14:creationId xmlns:p14="http://schemas.microsoft.com/office/powerpoint/2010/main" val="8404149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3AD6D-DF85-47C4-B790-80F1A6CAB34E}"/>
              </a:ext>
            </a:extLst>
          </p:cNvPr>
          <p:cNvSpPr>
            <a:spLocks noGrp="1"/>
          </p:cNvSpPr>
          <p:nvPr>
            <p:ph sz="quarter" idx="14"/>
          </p:nvPr>
        </p:nvSpPr>
        <p:spPr/>
        <p:txBody>
          <a:bodyPr>
            <a:normAutofit fontScale="92500" lnSpcReduction="10000"/>
          </a:bodyPr>
          <a:lstStyle/>
          <a:p>
            <a:pPr algn="just"/>
            <a:r>
              <a:rPr lang="ca-ES" dirty="0"/>
              <a:t>Els professionals de la salut mental i d’altres disciplines no són </a:t>
            </a:r>
            <a:r>
              <a:rPr lang="ca-ES" i="1" dirty="0"/>
              <a:t>persones de suport</a:t>
            </a:r>
            <a:r>
              <a:rPr lang="ca-ES" dirty="0"/>
              <a:t>,</a:t>
            </a:r>
            <a:r>
              <a:rPr lang="ca-ES" i="1" dirty="0"/>
              <a:t> </a:t>
            </a:r>
            <a:r>
              <a:rPr lang="ca-ES" dirty="0"/>
              <a:t>ja que si ho fossin es correria el risc que es produís un conflicte d’interessos i un excés d’influència</a:t>
            </a:r>
            <a:r>
              <a:rPr lang="en-US" dirty="0"/>
              <a:t>. </a:t>
            </a:r>
          </a:p>
          <a:p>
            <a:pPr algn="just"/>
            <a:r>
              <a:rPr lang="ca-ES" dirty="0"/>
              <a:t>No obstant això, han d’adoptar una actitud de suport </a:t>
            </a:r>
            <a:r>
              <a:rPr lang="en-US" dirty="0"/>
              <a:t>. </a:t>
            </a:r>
          </a:p>
          <a:p>
            <a:pPr algn="just"/>
            <a:r>
              <a:rPr lang="ca-ES" dirty="0"/>
              <a:t>Alguns professionals de la salut mental estan convençuts que ja adopten aquest abordatge</a:t>
            </a:r>
            <a:r>
              <a:rPr lang="en-GB" dirty="0"/>
              <a:t>. </a:t>
            </a:r>
          </a:p>
          <a:p>
            <a:pPr algn="just"/>
            <a:r>
              <a:rPr lang="ca-ES" dirty="0"/>
              <a:t>Identifiquen una necessitat, fan un suggeriment, demanen a les persones usuàries del servei si hi estan d’acord i aleshores actuen en conseqüència amb això</a:t>
            </a:r>
            <a:r>
              <a:rPr lang="es-ES" dirty="0"/>
              <a:t>.</a:t>
            </a:r>
          </a:p>
          <a:p>
            <a:pPr algn="just"/>
            <a:r>
              <a:rPr lang="ca-ES" dirty="0"/>
              <a:t>Tanmateix, es considera que dirigir el flux d’informació d’aquesta manera </a:t>
            </a:r>
            <a:r>
              <a:rPr lang="ca-ES" b="1" i="1" u="sng" dirty="0"/>
              <a:t>no</a:t>
            </a:r>
            <a:r>
              <a:rPr lang="ca-ES" b="1" i="1" dirty="0"/>
              <a:t> </a:t>
            </a:r>
            <a:r>
              <a:rPr lang="ca-ES" dirty="0"/>
              <a:t>és un abordatge de suport</a:t>
            </a:r>
            <a:r>
              <a:rPr lang="en-GB" dirty="0"/>
              <a:t>. </a:t>
            </a:r>
            <a:endParaRPr lang="x-none" dirty="0"/>
          </a:p>
          <a:p>
            <a:pPr algn="just"/>
            <a:r>
              <a:rPr lang="ca-ES" dirty="0"/>
              <a:t>Sovint els professionals de la salut mental i d’altres disciplines no tenen en compte les diferències de poder que hi ha entre ells i les persones usuàries del servei. </a:t>
            </a:r>
          </a:p>
          <a:p>
            <a:pPr algn="just"/>
            <a:r>
              <a:rPr lang="ca-ES" dirty="0"/>
              <a:t>En identificar les necessitats i suggerir unes opcions limitades, els professionals de la salut mental controlen el debat, de manera que les possibilitats que algú no hi estigui d’acord són molt escasses</a:t>
            </a:r>
            <a:r>
              <a:rPr lang="en-GB" dirty="0"/>
              <a:t>.</a:t>
            </a:r>
            <a:endParaRPr lang="x-none" dirty="0"/>
          </a:p>
          <a:p>
            <a:pPr algn="just"/>
            <a:endParaRPr lang="x-none" dirty="0"/>
          </a:p>
        </p:txBody>
      </p:sp>
      <p:sp>
        <p:nvSpPr>
          <p:cNvPr id="2" name="Title 1">
            <a:extLst>
              <a:ext uri="{FF2B5EF4-FFF2-40B4-BE49-F238E27FC236}">
                <a16:creationId xmlns:a16="http://schemas.microsoft.com/office/drawing/2014/main" id="{A2A4D337-1D5C-4754-821C-6E96CFBF1DAE}"/>
              </a:ext>
            </a:extLst>
          </p:cNvPr>
          <p:cNvSpPr>
            <a:spLocks noGrp="1"/>
          </p:cNvSpPr>
          <p:nvPr>
            <p:ph type="title"/>
          </p:nvPr>
        </p:nvSpPr>
        <p:spPr>
          <a:xfrm>
            <a:off x="442020" y="327508"/>
            <a:ext cx="11331708" cy="427038"/>
          </a:xfrm>
        </p:spPr>
        <p:txBody>
          <a:bodyPr/>
          <a:lstStyle/>
          <a:p>
            <a:r>
              <a:rPr lang="es-ES" sz="2800" dirty="0" err="1"/>
              <a:t>Presentació</a:t>
            </a:r>
            <a:r>
              <a:rPr lang="es-ES" sz="2800" dirty="0"/>
              <a:t>: El </a:t>
            </a:r>
            <a:r>
              <a:rPr lang="es-ES" sz="2800" dirty="0" err="1"/>
              <a:t>suport</a:t>
            </a:r>
            <a:r>
              <a:rPr lang="es-ES" sz="2800" dirty="0"/>
              <a:t> a la presa de </a:t>
            </a:r>
            <a:r>
              <a:rPr lang="es-ES" sz="2800" dirty="0" err="1"/>
              <a:t>decisions</a:t>
            </a:r>
            <a:r>
              <a:rPr lang="es-ES" sz="2800" dirty="0"/>
              <a:t>, un </a:t>
            </a:r>
            <a:r>
              <a:rPr lang="es-ES" sz="2800" dirty="0" err="1"/>
              <a:t>nou</a:t>
            </a:r>
            <a:r>
              <a:rPr lang="es-ES" sz="2800" dirty="0"/>
              <a:t> </a:t>
            </a:r>
            <a:r>
              <a:rPr lang="es-ES" sz="2800" dirty="0" err="1"/>
              <a:t>abordatge</a:t>
            </a:r>
            <a:r>
              <a:rPr lang="es-ES" sz="2800" dirty="0"/>
              <a:t> de la presa de </a:t>
            </a:r>
            <a:r>
              <a:rPr lang="es-ES" sz="2800" dirty="0" err="1"/>
              <a:t>decisions</a:t>
            </a:r>
            <a:r>
              <a:rPr lang="es-ES" sz="2800" dirty="0"/>
              <a:t> </a:t>
            </a:r>
            <a:r>
              <a:rPr lang="en-GB" sz="2800" dirty="0"/>
              <a:t>- 5</a:t>
            </a:r>
            <a:endParaRPr lang="x-none" sz="2800" dirty="0"/>
          </a:p>
        </p:txBody>
      </p:sp>
    </p:spTree>
    <p:extLst>
      <p:ext uri="{BB962C8B-B14F-4D97-AF65-F5344CB8AC3E}">
        <p14:creationId xmlns:p14="http://schemas.microsoft.com/office/powerpoint/2010/main" val="2232929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D5C4BA-2413-4C3C-9A25-60B6DF9E5343}"/>
              </a:ext>
            </a:extLst>
          </p:cNvPr>
          <p:cNvSpPr>
            <a:spLocks noGrp="1"/>
          </p:cNvSpPr>
          <p:nvPr>
            <p:ph sz="quarter" idx="14"/>
          </p:nvPr>
        </p:nvSpPr>
        <p:spPr>
          <a:xfrm>
            <a:off x="507195" y="1306286"/>
            <a:ext cx="11174412" cy="4704902"/>
          </a:xfrm>
        </p:spPr>
        <p:txBody>
          <a:bodyPr/>
          <a:lstStyle/>
          <a:p>
            <a:pPr algn="just"/>
            <a:r>
              <a:rPr lang="ca-ES" b="1" dirty="0"/>
              <a:t>Tema 1.</a:t>
            </a:r>
            <a:r>
              <a:rPr lang="ca-ES" dirty="0"/>
              <a:t> Rebatre la denegació de la capacitat jurídica en la salut mental </a:t>
            </a:r>
            <a:endParaRPr lang="es-ES" dirty="0"/>
          </a:p>
          <a:p>
            <a:pPr algn="just"/>
            <a:r>
              <a:rPr lang="ca-ES" b="1" dirty="0"/>
              <a:t>Tema 2.</a:t>
            </a:r>
            <a:r>
              <a:rPr lang="ca-ES" dirty="0"/>
              <a:t> La presa de decisions per substitució enfront del suport a la presa de decisions</a:t>
            </a:r>
            <a:endParaRPr lang="es-ES" dirty="0"/>
          </a:p>
          <a:p>
            <a:pPr algn="just"/>
            <a:r>
              <a:rPr lang="ca-ES" b="1" dirty="0"/>
              <a:t>Tema 3.</a:t>
            </a:r>
            <a:r>
              <a:rPr lang="ca-ES" dirty="0"/>
              <a:t> El suport a la presa de decisions en la pràctica </a:t>
            </a:r>
          </a:p>
          <a:p>
            <a:pPr algn="just"/>
            <a:r>
              <a:rPr lang="ca-ES" b="1" dirty="0"/>
              <a:t>Tema 4.</a:t>
            </a:r>
            <a:r>
              <a:rPr lang="ca-ES" dirty="0"/>
              <a:t> Designar una persona perquè comuniqui la interpretació més fidel de la voluntat i de les preferències </a:t>
            </a:r>
            <a:endParaRPr lang="es-ES" dirty="0"/>
          </a:p>
          <a:p>
            <a:pPr algn="just"/>
            <a:r>
              <a:rPr lang="ca-ES" b="1" dirty="0"/>
              <a:t>Tema 5.</a:t>
            </a:r>
            <a:r>
              <a:rPr lang="ca-ES" dirty="0"/>
              <a:t> Mesures positives per adoptar un abordatge basat en el suport a la presa de decisions </a:t>
            </a:r>
          </a:p>
          <a:p>
            <a:pPr algn="just"/>
            <a:r>
              <a:rPr lang="ca-ES" b="1" dirty="0"/>
              <a:t>Tema 6.</a:t>
            </a:r>
            <a:r>
              <a:rPr lang="ca-ES" dirty="0"/>
              <a:t> Què és la planificació de decisions anticipades? </a:t>
            </a:r>
          </a:p>
          <a:p>
            <a:pPr algn="just"/>
            <a:r>
              <a:rPr lang="ca-ES" b="1" dirty="0"/>
              <a:t>Tema 7.</a:t>
            </a:r>
            <a:r>
              <a:rPr lang="ca-ES" dirty="0"/>
              <a:t> L’elaboració de documents de decisions anticipades</a:t>
            </a:r>
            <a:endParaRPr lang="x-none" dirty="0"/>
          </a:p>
        </p:txBody>
      </p:sp>
      <p:sp>
        <p:nvSpPr>
          <p:cNvPr id="2" name="Title 1">
            <a:extLst>
              <a:ext uri="{FF2B5EF4-FFF2-40B4-BE49-F238E27FC236}">
                <a16:creationId xmlns:a16="http://schemas.microsoft.com/office/drawing/2014/main" id="{D1E8A9D4-4CFB-40CE-B26D-29E0EC77DDF7}"/>
              </a:ext>
            </a:extLst>
          </p:cNvPr>
          <p:cNvSpPr>
            <a:spLocks noGrp="1"/>
          </p:cNvSpPr>
          <p:nvPr>
            <p:ph type="title"/>
          </p:nvPr>
        </p:nvSpPr>
        <p:spPr/>
        <p:txBody>
          <a:bodyPr/>
          <a:lstStyle/>
          <a:p>
            <a:r>
              <a:rPr lang="en-US" dirty="0" err="1"/>
              <a:t>Temes</a:t>
            </a:r>
            <a:r>
              <a:rPr lang="en-US" dirty="0"/>
              <a:t> </a:t>
            </a:r>
            <a:r>
              <a:rPr lang="en-US" dirty="0" err="1"/>
              <a:t>d’aquest</a:t>
            </a:r>
            <a:r>
              <a:rPr lang="en-US" dirty="0"/>
              <a:t> </a:t>
            </a:r>
            <a:r>
              <a:rPr lang="en-US" dirty="0" err="1"/>
              <a:t>mòdul</a:t>
            </a:r>
            <a:endParaRPr lang="x-none" dirty="0"/>
          </a:p>
        </p:txBody>
      </p:sp>
    </p:spTree>
    <p:extLst>
      <p:ext uri="{BB962C8B-B14F-4D97-AF65-F5344CB8AC3E}">
        <p14:creationId xmlns:p14="http://schemas.microsoft.com/office/powerpoint/2010/main" val="8503528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579C5-55CF-44C8-A1CB-8EE93AF6C88E}"/>
              </a:ext>
            </a:extLst>
          </p:cNvPr>
          <p:cNvSpPr>
            <a:spLocks noGrp="1"/>
          </p:cNvSpPr>
          <p:nvPr>
            <p:ph sz="quarter" idx="14"/>
          </p:nvPr>
        </p:nvSpPr>
        <p:spPr>
          <a:xfrm>
            <a:off x="507195" y="1470991"/>
            <a:ext cx="11174412" cy="4540197"/>
          </a:xfrm>
        </p:spPr>
        <p:txBody>
          <a:bodyPr/>
          <a:lstStyle/>
          <a:p>
            <a:pPr marL="0" indent="0" algn="just">
              <a:buNone/>
            </a:pPr>
            <a:r>
              <a:rPr lang="es-ES" dirty="0"/>
              <a:t>Cal </a:t>
            </a:r>
            <a:r>
              <a:rPr lang="es-ES" dirty="0" err="1"/>
              <a:t>vèncer</a:t>
            </a:r>
            <a:r>
              <a:rPr lang="es-ES" dirty="0"/>
              <a:t> </a:t>
            </a:r>
            <a:r>
              <a:rPr lang="es-ES" dirty="0" err="1"/>
              <a:t>aquests</a:t>
            </a:r>
            <a:r>
              <a:rPr lang="es-ES" dirty="0"/>
              <a:t> </a:t>
            </a:r>
            <a:r>
              <a:rPr lang="es-ES" dirty="0" err="1"/>
              <a:t>obstacles</a:t>
            </a:r>
            <a:r>
              <a:rPr lang="es-ES" dirty="0"/>
              <a:t> i impulsar un </a:t>
            </a:r>
            <a:r>
              <a:rPr lang="es-ES" dirty="0" err="1"/>
              <a:t>abordatge</a:t>
            </a:r>
            <a:r>
              <a:rPr lang="es-ES" dirty="0"/>
              <a:t> </a:t>
            </a:r>
            <a:r>
              <a:rPr lang="es-ES" dirty="0" err="1"/>
              <a:t>nou</a:t>
            </a:r>
            <a:r>
              <a:rPr lang="es-ES" dirty="0"/>
              <a:t> </a:t>
            </a:r>
            <a:r>
              <a:rPr lang="es-ES" dirty="0" err="1"/>
              <a:t>centrat</a:t>
            </a:r>
            <a:r>
              <a:rPr lang="es-ES" dirty="0"/>
              <a:t> en un </a:t>
            </a:r>
            <a:r>
              <a:rPr lang="es-ES" dirty="0" err="1"/>
              <a:t>suport</a:t>
            </a:r>
            <a:r>
              <a:rPr lang="es-ES" dirty="0"/>
              <a:t>:</a:t>
            </a:r>
          </a:p>
          <a:p>
            <a:pPr algn="just"/>
            <a:r>
              <a:rPr lang="es-ES" dirty="0"/>
              <a:t> Que </a:t>
            </a:r>
            <a:r>
              <a:rPr lang="es-ES" dirty="0" err="1"/>
              <a:t>empoderi</a:t>
            </a:r>
            <a:r>
              <a:rPr lang="es-ES" dirty="0"/>
              <a:t> les persones i </a:t>
            </a:r>
            <a:r>
              <a:rPr lang="es-ES" dirty="0" err="1"/>
              <a:t>els</a:t>
            </a:r>
            <a:r>
              <a:rPr lang="es-ES" dirty="0"/>
              <a:t> </a:t>
            </a:r>
            <a:r>
              <a:rPr lang="es-ES" dirty="0" err="1"/>
              <a:t>proporcioni</a:t>
            </a:r>
            <a:r>
              <a:rPr lang="es-ES" dirty="0"/>
              <a:t> una </a:t>
            </a:r>
            <a:r>
              <a:rPr lang="es-ES" dirty="0" err="1"/>
              <a:t>informació</a:t>
            </a:r>
            <a:r>
              <a:rPr lang="es-ES" dirty="0"/>
              <a:t> exhaustiva que </a:t>
            </a:r>
            <a:r>
              <a:rPr lang="es-ES" dirty="0" err="1"/>
              <a:t>els</a:t>
            </a:r>
            <a:r>
              <a:rPr lang="es-ES" dirty="0"/>
              <a:t> </a:t>
            </a:r>
            <a:r>
              <a:rPr lang="es-ES" dirty="0" err="1"/>
              <a:t>permeti</a:t>
            </a:r>
            <a:r>
              <a:rPr lang="es-ES" dirty="0"/>
              <a:t> </a:t>
            </a:r>
            <a:r>
              <a:rPr lang="es-ES" dirty="0" err="1"/>
              <a:t>prendre</a:t>
            </a:r>
            <a:r>
              <a:rPr lang="es-ES" dirty="0"/>
              <a:t> </a:t>
            </a:r>
            <a:r>
              <a:rPr lang="es-ES" dirty="0" err="1"/>
              <a:t>decisions</a:t>
            </a:r>
            <a:r>
              <a:rPr lang="es-ES" dirty="0"/>
              <a:t> sobre la vida, </a:t>
            </a:r>
            <a:r>
              <a:rPr lang="es-ES" dirty="0" err="1"/>
              <a:t>incloses</a:t>
            </a:r>
            <a:r>
              <a:rPr lang="es-ES" dirty="0"/>
              <a:t> les </a:t>
            </a:r>
            <a:r>
              <a:rPr lang="es-ES" dirty="0" err="1"/>
              <a:t>relacionades</a:t>
            </a:r>
            <a:r>
              <a:rPr lang="es-ES" dirty="0"/>
              <a:t> </a:t>
            </a:r>
            <a:r>
              <a:rPr lang="es-ES" dirty="0" err="1"/>
              <a:t>amb</a:t>
            </a:r>
            <a:r>
              <a:rPr lang="es-ES" dirty="0"/>
              <a:t> la </a:t>
            </a:r>
            <a:r>
              <a:rPr lang="es-ES" dirty="0" err="1"/>
              <a:t>seva</a:t>
            </a:r>
            <a:r>
              <a:rPr lang="es-ES" dirty="0"/>
              <a:t> </a:t>
            </a:r>
            <a:r>
              <a:rPr lang="es-ES" dirty="0" err="1"/>
              <a:t>atenció</a:t>
            </a:r>
            <a:r>
              <a:rPr lang="es-ES" dirty="0"/>
              <a:t> i el </a:t>
            </a:r>
            <a:r>
              <a:rPr lang="es-ES" dirty="0" err="1"/>
              <a:t>seu</a:t>
            </a:r>
            <a:r>
              <a:rPr lang="es-ES" dirty="0"/>
              <a:t> </a:t>
            </a:r>
            <a:r>
              <a:rPr lang="es-ES" dirty="0" err="1"/>
              <a:t>tractament</a:t>
            </a:r>
            <a:r>
              <a:rPr lang="es-ES" dirty="0"/>
              <a:t>. </a:t>
            </a:r>
          </a:p>
          <a:p>
            <a:pPr algn="just"/>
            <a:r>
              <a:rPr lang="es-ES" dirty="0"/>
              <a:t>En </a:t>
            </a:r>
            <a:r>
              <a:rPr lang="es-ES" dirty="0" err="1"/>
              <a:t>què</a:t>
            </a:r>
            <a:r>
              <a:rPr lang="es-ES" dirty="0"/>
              <a:t> </a:t>
            </a:r>
            <a:r>
              <a:rPr lang="es-ES" dirty="0" err="1"/>
              <a:t>els</a:t>
            </a:r>
            <a:r>
              <a:rPr lang="es-ES" dirty="0"/>
              <a:t> </a:t>
            </a:r>
            <a:r>
              <a:rPr lang="es-ES" dirty="0" err="1"/>
              <a:t>desequilibris</a:t>
            </a:r>
            <a:r>
              <a:rPr lang="es-ES" dirty="0"/>
              <a:t> de poder es </a:t>
            </a:r>
            <a:r>
              <a:rPr lang="es-ES" dirty="0" err="1"/>
              <a:t>puguin</a:t>
            </a:r>
            <a:r>
              <a:rPr lang="es-ES" dirty="0"/>
              <a:t> </a:t>
            </a:r>
            <a:r>
              <a:rPr lang="es-ES" dirty="0" err="1"/>
              <a:t>contrarestar</a:t>
            </a:r>
            <a:r>
              <a:rPr lang="es-ES" dirty="0"/>
              <a:t> si </a:t>
            </a:r>
            <a:r>
              <a:rPr lang="es-ES" dirty="0" err="1"/>
              <a:t>els</a:t>
            </a:r>
            <a:r>
              <a:rPr lang="es-ES" dirty="0"/>
              <a:t> </a:t>
            </a:r>
            <a:r>
              <a:rPr lang="es-ES" dirty="0" err="1"/>
              <a:t>professionals</a:t>
            </a:r>
            <a:r>
              <a:rPr lang="es-ES" dirty="0"/>
              <a:t> de la </a:t>
            </a:r>
            <a:r>
              <a:rPr lang="es-ES" dirty="0" err="1"/>
              <a:t>salut</a:t>
            </a:r>
            <a:r>
              <a:rPr lang="es-ES" dirty="0"/>
              <a:t> mental presten </a:t>
            </a:r>
            <a:r>
              <a:rPr lang="es-ES" dirty="0" err="1"/>
              <a:t>atenció</a:t>
            </a:r>
            <a:r>
              <a:rPr lang="es-ES" dirty="0"/>
              <a:t> </a:t>
            </a:r>
            <a:r>
              <a:rPr lang="es-ES" dirty="0" err="1"/>
              <a:t>als</a:t>
            </a:r>
            <a:r>
              <a:rPr lang="es-ES" dirty="0"/>
              <a:t> </a:t>
            </a:r>
            <a:r>
              <a:rPr lang="es-ES" dirty="0" err="1"/>
              <a:t>valors</a:t>
            </a:r>
            <a:r>
              <a:rPr lang="es-ES" dirty="0"/>
              <a:t>, a les </a:t>
            </a:r>
            <a:r>
              <a:rPr lang="es-ES" dirty="0" err="1"/>
              <a:t>expectatives</a:t>
            </a:r>
            <a:r>
              <a:rPr lang="es-ES" dirty="0"/>
              <a:t>, a la </a:t>
            </a:r>
            <a:r>
              <a:rPr lang="es-ES" dirty="0" err="1"/>
              <a:t>voluntat</a:t>
            </a:r>
            <a:r>
              <a:rPr lang="es-ES" dirty="0"/>
              <a:t> i a les </a:t>
            </a:r>
            <a:r>
              <a:rPr lang="es-ES" dirty="0" err="1"/>
              <a:t>preferències</a:t>
            </a:r>
            <a:r>
              <a:rPr lang="es-ES" dirty="0"/>
              <a:t> de les persones </a:t>
            </a:r>
            <a:r>
              <a:rPr lang="es-ES" dirty="0" err="1"/>
              <a:t>amb</a:t>
            </a:r>
            <a:r>
              <a:rPr lang="es-ES" dirty="0"/>
              <a:t> </a:t>
            </a:r>
            <a:r>
              <a:rPr lang="es-ES" dirty="0" err="1"/>
              <a:t>què</a:t>
            </a:r>
            <a:r>
              <a:rPr lang="es-ES" dirty="0"/>
              <a:t> </a:t>
            </a:r>
            <a:r>
              <a:rPr lang="es-ES" dirty="0" err="1"/>
              <a:t>treballen</a:t>
            </a:r>
            <a:r>
              <a:rPr lang="en-US" dirty="0"/>
              <a:t>.</a:t>
            </a:r>
            <a:endParaRPr lang="x-none"/>
          </a:p>
          <a:p>
            <a:pPr algn="just"/>
            <a:r>
              <a:rPr lang="ca-ES" dirty="0"/>
              <a:t>Que també impulsi l’autoreflexió dels professionals de la salut mental sobre la manera com els seus supòsits o comportaments poden constituir involuntàriament un obstacle a la presa de </a:t>
            </a:r>
            <a:r>
              <a:rPr lang="ca-ES" dirty="0" err="1"/>
              <a:t>decisio</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6069447E-9AC6-4AB0-AA5E-654CF9EFB955}"/>
              </a:ext>
            </a:extLst>
          </p:cNvPr>
          <p:cNvSpPr>
            <a:spLocks noGrp="1"/>
          </p:cNvSpPr>
          <p:nvPr>
            <p:ph type="title"/>
          </p:nvPr>
        </p:nvSpPr>
        <p:spPr>
          <a:xfrm>
            <a:off x="422142" y="327507"/>
            <a:ext cx="11331708" cy="407988"/>
          </a:xfrm>
        </p:spPr>
        <p:txBody>
          <a:bodyPr/>
          <a:lstStyle/>
          <a:p>
            <a:r>
              <a:rPr lang="es-ES" sz="2800" dirty="0" err="1"/>
              <a:t>Presentació</a:t>
            </a:r>
            <a:r>
              <a:rPr lang="es-ES" sz="2800" dirty="0"/>
              <a:t>: El </a:t>
            </a:r>
            <a:r>
              <a:rPr lang="es-ES" sz="2800" dirty="0" err="1"/>
              <a:t>suport</a:t>
            </a:r>
            <a:r>
              <a:rPr lang="es-ES" sz="2800" dirty="0"/>
              <a:t> a la presa de </a:t>
            </a:r>
            <a:r>
              <a:rPr lang="es-ES" sz="2800" dirty="0" err="1"/>
              <a:t>decisions</a:t>
            </a:r>
            <a:r>
              <a:rPr lang="es-ES" sz="2800" dirty="0"/>
              <a:t>, un </a:t>
            </a:r>
            <a:r>
              <a:rPr lang="es-ES" sz="2800" dirty="0" err="1"/>
              <a:t>nou</a:t>
            </a:r>
            <a:r>
              <a:rPr lang="es-ES" sz="2800" dirty="0"/>
              <a:t> </a:t>
            </a:r>
            <a:r>
              <a:rPr lang="es-ES" sz="2800" dirty="0" err="1"/>
              <a:t>abordatge</a:t>
            </a:r>
            <a:r>
              <a:rPr lang="es-ES" sz="2800" dirty="0"/>
              <a:t> de la presa de </a:t>
            </a:r>
            <a:r>
              <a:rPr lang="es-ES" sz="2800" dirty="0" err="1"/>
              <a:t>decisions</a:t>
            </a:r>
            <a:r>
              <a:rPr lang="es-ES" sz="2800" dirty="0"/>
              <a:t> -</a:t>
            </a:r>
            <a:r>
              <a:rPr lang="en-GB" sz="2800" dirty="0"/>
              <a:t> 6</a:t>
            </a:r>
            <a:endParaRPr lang="x-none" sz="2800" dirty="0"/>
          </a:p>
        </p:txBody>
      </p:sp>
    </p:spTree>
    <p:extLst>
      <p:ext uri="{BB962C8B-B14F-4D97-AF65-F5344CB8AC3E}">
        <p14:creationId xmlns:p14="http://schemas.microsoft.com/office/powerpoint/2010/main" val="41388391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E31F2-22C4-46A5-A558-F46E180FE10C}"/>
              </a:ext>
            </a:extLst>
          </p:cNvPr>
          <p:cNvSpPr>
            <a:spLocks noGrp="1"/>
          </p:cNvSpPr>
          <p:nvPr>
            <p:ph sz="quarter" idx="14"/>
          </p:nvPr>
        </p:nvSpPr>
        <p:spPr>
          <a:xfrm>
            <a:off x="507195" y="1619250"/>
            <a:ext cx="11174412" cy="4391938"/>
          </a:xfrm>
        </p:spPr>
        <p:txBody>
          <a:bodyPr/>
          <a:lstStyle/>
          <a:p>
            <a:pPr algn="just"/>
            <a:r>
              <a:rPr lang="ca-ES" dirty="0"/>
              <a:t>Respectar el dret a la capacitat jurídica també vol dir respectar el dret de les persones a donar el seu consentiment a un tractament o a rebutjar-lo</a:t>
            </a:r>
            <a:r>
              <a:rPr lang="en-US" dirty="0"/>
              <a:t>. </a:t>
            </a:r>
          </a:p>
          <a:p>
            <a:pPr algn="just"/>
            <a:r>
              <a:rPr lang="ca-ES" dirty="0"/>
              <a:t>Requereix facilitar activament un suport a la presa de decisions que garanteixi que les persones puguin demanar que persones en les quals elles confien les acompanyin al servei per tal que els proporcionin suport. </a:t>
            </a:r>
          </a:p>
          <a:p>
            <a:pPr algn="just"/>
            <a:r>
              <a:rPr lang="ca-ES" dirty="0"/>
              <a:t>Els professionals de la salut mental i d’altres disciplines també poden facilitar el contacte entre una persona i diversos serveis</a:t>
            </a:r>
            <a:endParaRPr lang="x-none" dirty="0"/>
          </a:p>
        </p:txBody>
      </p:sp>
      <p:sp>
        <p:nvSpPr>
          <p:cNvPr id="2" name="Title 1">
            <a:extLst>
              <a:ext uri="{FF2B5EF4-FFF2-40B4-BE49-F238E27FC236}">
                <a16:creationId xmlns:a16="http://schemas.microsoft.com/office/drawing/2014/main" id="{BDFC3744-13B2-4925-8227-D6F4F640C15F}"/>
              </a:ext>
            </a:extLst>
          </p:cNvPr>
          <p:cNvSpPr>
            <a:spLocks noGrp="1"/>
          </p:cNvSpPr>
          <p:nvPr>
            <p:ph type="title"/>
          </p:nvPr>
        </p:nvSpPr>
        <p:spPr>
          <a:xfrm>
            <a:off x="422142" y="506412"/>
            <a:ext cx="11255508" cy="465138"/>
          </a:xfrm>
        </p:spPr>
        <p:txBody>
          <a:bodyPr/>
          <a:lstStyle/>
          <a:p>
            <a:r>
              <a:rPr lang="es-ES" sz="2800" dirty="0" err="1"/>
              <a:t>Presentació</a:t>
            </a:r>
            <a:r>
              <a:rPr lang="es-ES" sz="2800" dirty="0"/>
              <a:t>: El </a:t>
            </a:r>
            <a:r>
              <a:rPr lang="es-ES" sz="2800" dirty="0" err="1"/>
              <a:t>suport</a:t>
            </a:r>
            <a:r>
              <a:rPr lang="es-ES" sz="2800" dirty="0"/>
              <a:t> a la presa de </a:t>
            </a:r>
            <a:r>
              <a:rPr lang="es-ES" sz="2800" dirty="0" err="1"/>
              <a:t>decisions</a:t>
            </a:r>
            <a:r>
              <a:rPr lang="es-ES" sz="2800" dirty="0"/>
              <a:t>, un </a:t>
            </a:r>
            <a:r>
              <a:rPr lang="es-ES" sz="2800" dirty="0" err="1"/>
              <a:t>nou</a:t>
            </a:r>
            <a:r>
              <a:rPr lang="es-ES" sz="2800" dirty="0"/>
              <a:t> </a:t>
            </a:r>
            <a:r>
              <a:rPr lang="es-ES" sz="2800" dirty="0" err="1"/>
              <a:t>abordatge</a:t>
            </a:r>
            <a:r>
              <a:rPr lang="es-ES" sz="2800" dirty="0"/>
              <a:t> de la presa de </a:t>
            </a:r>
            <a:r>
              <a:rPr lang="es-ES" sz="2800" dirty="0" err="1"/>
              <a:t>decisions</a:t>
            </a:r>
            <a:r>
              <a:rPr lang="es-ES" sz="2800" dirty="0"/>
              <a:t> </a:t>
            </a:r>
            <a:r>
              <a:rPr lang="en-GB" sz="2800" dirty="0"/>
              <a:t>- 7</a:t>
            </a:r>
            <a:endParaRPr lang="x-none" sz="2800" dirty="0"/>
          </a:p>
        </p:txBody>
      </p:sp>
    </p:spTree>
    <p:extLst>
      <p:ext uri="{BB962C8B-B14F-4D97-AF65-F5344CB8AC3E}">
        <p14:creationId xmlns:p14="http://schemas.microsoft.com/office/powerpoint/2010/main" val="7746238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D4DF-F3F6-4D0A-BE8F-8B58F28EB038}"/>
              </a:ext>
            </a:extLst>
          </p:cNvPr>
          <p:cNvSpPr>
            <a:spLocks noGrp="1"/>
          </p:cNvSpPr>
          <p:nvPr>
            <p:ph type="title"/>
          </p:nvPr>
        </p:nvSpPr>
        <p:spPr>
          <a:xfrm>
            <a:off x="428545" y="276155"/>
            <a:ext cx="11449209" cy="300314"/>
          </a:xfrm>
        </p:spPr>
        <p:txBody>
          <a:bodyPr/>
          <a:lstStyle/>
          <a:p>
            <a:pPr>
              <a:lnSpc>
                <a:spcPct val="100000"/>
              </a:lnSpc>
            </a:pPr>
            <a:r>
              <a:rPr lang="es-ES" sz="2400" dirty="0" err="1"/>
              <a:t>Presentació</a:t>
            </a:r>
            <a:r>
              <a:rPr lang="es-ES" sz="2400" dirty="0"/>
              <a:t>: El </a:t>
            </a:r>
            <a:r>
              <a:rPr lang="es-ES" sz="2400" dirty="0" err="1"/>
              <a:t>suport</a:t>
            </a:r>
            <a:r>
              <a:rPr lang="es-ES" sz="2400" dirty="0"/>
              <a:t> a la presa de </a:t>
            </a:r>
            <a:r>
              <a:rPr lang="es-ES" sz="2400" dirty="0" err="1"/>
              <a:t>decisions</a:t>
            </a:r>
            <a:r>
              <a:rPr lang="es-ES" sz="2400" dirty="0"/>
              <a:t>, un </a:t>
            </a:r>
            <a:r>
              <a:rPr lang="es-ES" sz="2400" dirty="0" err="1"/>
              <a:t>nou</a:t>
            </a:r>
            <a:r>
              <a:rPr lang="es-ES" sz="2400" dirty="0"/>
              <a:t> </a:t>
            </a:r>
            <a:r>
              <a:rPr lang="es-ES" sz="2400" dirty="0" err="1"/>
              <a:t>abordatge</a:t>
            </a:r>
            <a:r>
              <a:rPr lang="es-ES" sz="2400" dirty="0"/>
              <a:t> de la presa de </a:t>
            </a:r>
            <a:r>
              <a:rPr lang="es-ES" sz="2400" dirty="0" err="1"/>
              <a:t>decisions</a:t>
            </a:r>
            <a:r>
              <a:rPr lang="es-ES" sz="2400" dirty="0"/>
              <a:t> -</a:t>
            </a:r>
            <a:r>
              <a:rPr lang="en-GB" sz="2400" dirty="0"/>
              <a:t> 8</a:t>
            </a:r>
            <a:endParaRPr lang="x-none" sz="2400" dirty="0"/>
          </a:p>
        </p:txBody>
      </p:sp>
      <p:sp>
        <p:nvSpPr>
          <p:cNvPr id="4" name="Text Box 54">
            <a:extLst>
              <a:ext uri="{FF2B5EF4-FFF2-40B4-BE49-F238E27FC236}">
                <a16:creationId xmlns:a16="http://schemas.microsoft.com/office/drawing/2014/main" id="{8925811A-78D0-4BFB-B1A7-ED037F528B83}"/>
              </a:ext>
            </a:extLst>
          </p:cNvPr>
          <p:cNvSpPr txBox="1"/>
          <p:nvPr/>
        </p:nvSpPr>
        <p:spPr>
          <a:xfrm>
            <a:off x="933450" y="1152940"/>
            <a:ext cx="10439400" cy="5010152"/>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ca-ES" sz="1600" b="1" dirty="0"/>
              <a:t>Llista de comprovació de suport a la presa de decisions </a:t>
            </a:r>
          </a:p>
          <a:p>
            <a:pPr algn="just"/>
            <a:endParaRPr lang="es-ES" sz="1450" dirty="0"/>
          </a:p>
          <a:p>
            <a:pPr algn="just"/>
            <a:r>
              <a:rPr lang="ca-ES" sz="1450" dirty="0"/>
              <a:t>Amb relació a proporcionar la informació necessària: </a:t>
            </a:r>
            <a:endParaRPr lang="es-ES" sz="1450" dirty="0"/>
          </a:p>
          <a:p>
            <a:pPr marL="285750" lvl="0" indent="-285750" algn="just" fontAlgn="base">
              <a:buFont typeface="Arial" panose="020B0604020202020204" pitchFamily="34" charset="0"/>
              <a:buChar char="•"/>
            </a:pPr>
            <a:r>
              <a:rPr lang="ca-ES" sz="1450" dirty="0"/>
              <a:t>La persona disposa de tota la informació pertinent que necessita per prendre una decisió determinada?</a:t>
            </a:r>
            <a:endParaRPr lang="es-ES" sz="1450" dirty="0"/>
          </a:p>
          <a:p>
            <a:pPr marL="285750" lvl="0" indent="-285750" algn="just" fontAlgn="base">
              <a:buFont typeface="Arial" panose="020B0604020202020204" pitchFamily="34" charset="0"/>
              <a:buChar char="•"/>
            </a:pPr>
            <a:r>
              <a:rPr lang="ca-ES" sz="1450" dirty="0"/>
              <a:t>La persona té tota la informació que li demanen?</a:t>
            </a:r>
            <a:endParaRPr lang="es-ES" sz="1450" dirty="0"/>
          </a:p>
          <a:p>
            <a:pPr marL="285750" indent="-285750" algn="just">
              <a:buFont typeface="Arial" panose="020B0604020202020204" pitchFamily="34" charset="0"/>
              <a:buChar char="•"/>
            </a:pPr>
            <a:r>
              <a:rPr lang="ca-ES" sz="1450" dirty="0"/>
              <a:t>Se li ha donat informació sobre totes les opcions disponibles?</a:t>
            </a:r>
          </a:p>
          <a:p>
            <a:pPr marL="285750" indent="-285750" algn="just">
              <a:buFont typeface="Arial" panose="020B0604020202020204" pitchFamily="34" charset="0"/>
              <a:buChar char="•"/>
            </a:pPr>
            <a:endParaRPr lang="es-ES" sz="1450" dirty="0"/>
          </a:p>
          <a:p>
            <a:pPr algn="just"/>
            <a:r>
              <a:rPr lang="ca-ES" sz="1450" dirty="0"/>
              <a:t>Amb relació amb comunicar la informació d’una manera adequada:</a:t>
            </a:r>
            <a:endParaRPr lang="es-ES" sz="1450" dirty="0"/>
          </a:p>
          <a:p>
            <a:pPr marL="285750" lvl="0" indent="-285750" algn="just" fontAlgn="base">
              <a:buFont typeface="Arial" panose="020B0604020202020204" pitchFamily="34" charset="0"/>
              <a:buChar char="•"/>
            </a:pPr>
            <a:r>
              <a:rPr lang="ca-ES" sz="1450" dirty="0"/>
              <a:t>Explicar o presentar la informació de la manera més fàcil possible perquè la persona la pugui comprendre (per exemple, fent servir un llenguatge o uns mitjans visuals senzills, clars i concisos). </a:t>
            </a:r>
            <a:endParaRPr lang="es-ES" sz="1450" dirty="0"/>
          </a:p>
          <a:p>
            <a:pPr marL="285750" lvl="0" indent="-285750" algn="just" fontAlgn="base">
              <a:buFont typeface="Arial" panose="020B0604020202020204" pitchFamily="34" charset="0"/>
              <a:buChar char="•"/>
            </a:pPr>
            <a:r>
              <a:rPr lang="ca-ES" sz="1450" dirty="0"/>
              <a:t>Si cal, explorar diferents mètodes de comunicació, com ara la no verbal. </a:t>
            </a:r>
            <a:endParaRPr lang="es-ES" sz="1450" dirty="0"/>
          </a:p>
          <a:p>
            <a:pPr marL="285750" lvl="0" indent="-285750" algn="just" fontAlgn="base">
              <a:buFont typeface="Arial" panose="020B0604020202020204" pitchFamily="34" charset="0"/>
              <a:buChar char="•"/>
            </a:pPr>
            <a:r>
              <a:rPr lang="ca-ES" sz="1450" dirty="0"/>
              <a:t>Esbrinar si hi ha algú més que pugui ajudar a facilitar la comunicació (com ara un familiar, un treballador de suport, un intèrpret, un logopeda, un terapeuta del llenguatge o un defensor dels drets en salut mental) i assegurar-se que la persona accepta aquesta ajuda. </a:t>
            </a:r>
            <a:endParaRPr lang="es-ES" sz="1450" dirty="0"/>
          </a:p>
          <a:p>
            <a:pPr algn="just"/>
            <a:r>
              <a:rPr lang="ca-ES" sz="1450" dirty="0"/>
              <a:t> </a:t>
            </a:r>
            <a:endParaRPr lang="es-ES" sz="1450" dirty="0"/>
          </a:p>
          <a:p>
            <a:pPr lvl="0" algn="just" fontAlgn="base"/>
            <a:r>
              <a:rPr lang="ca-ES" sz="1450" dirty="0"/>
              <a:t>Amb relació a fer que la persona se senti còmoda: </a:t>
            </a:r>
            <a:endParaRPr lang="es-ES" sz="1450" dirty="0"/>
          </a:p>
          <a:p>
            <a:pPr marL="285750" lvl="0" indent="-285750" algn="just" fontAlgn="base">
              <a:buFont typeface="Arial" panose="020B0604020202020204" pitchFamily="34" charset="0"/>
              <a:buChar char="•"/>
            </a:pPr>
            <a:r>
              <a:rPr lang="ca-ES" sz="1450" dirty="0"/>
              <a:t>Determinar si en algun moment concret del dia la persona comprèn millor les coses. </a:t>
            </a:r>
            <a:endParaRPr lang="es-ES" sz="1450" dirty="0"/>
          </a:p>
          <a:p>
            <a:pPr marL="285750" lvl="0" indent="-285750" algn="just" fontAlgn="base">
              <a:buFont typeface="Arial" panose="020B0604020202020204" pitchFamily="34" charset="0"/>
              <a:buChar char="•"/>
            </a:pPr>
            <a:r>
              <a:rPr lang="ca-ES" sz="1450" dirty="0"/>
              <a:t>Determinar si la persona se sent més còmoda en alguns llocs en concret. </a:t>
            </a:r>
            <a:endParaRPr lang="es-ES" sz="1450" dirty="0"/>
          </a:p>
          <a:p>
            <a:pPr marL="285750" lvl="0" indent="-285750" algn="just" fontAlgn="base">
              <a:buFont typeface="Arial" panose="020B0604020202020204" pitchFamily="34" charset="0"/>
              <a:buChar char="•"/>
            </a:pPr>
            <a:r>
              <a:rPr lang="ca-ES" sz="1450" dirty="0"/>
              <a:t>Determinar si és possible ajornar la decisió per veure si la persona pot prendre la decisió més endavant, quan les circumstàncies siguin adequades per a ella. </a:t>
            </a:r>
            <a:endParaRPr lang="es-ES" sz="1450" dirty="0"/>
          </a:p>
          <a:p>
            <a:pPr algn="just"/>
            <a:r>
              <a:rPr lang="ca-ES" sz="1450" dirty="0"/>
              <a:t> </a:t>
            </a:r>
            <a:endParaRPr lang="es-ES" sz="1450" dirty="0"/>
          </a:p>
          <a:p>
            <a:pPr lvl="0" algn="just" fontAlgn="base"/>
            <a:r>
              <a:rPr lang="ca-ES" sz="1450" dirty="0"/>
              <a:t>Amb relació a donar suport a la persona: </a:t>
            </a:r>
            <a:endParaRPr lang="es-ES" sz="1450" dirty="0"/>
          </a:p>
          <a:p>
            <a:pPr marL="285750" indent="-285750" algn="just">
              <a:buFont typeface="Arial" panose="020B0604020202020204" pitchFamily="34" charset="0"/>
              <a:buChar char="•"/>
            </a:pPr>
            <a:r>
              <a:rPr lang="ca-ES" sz="1450" dirty="0"/>
              <a:t>Determinar si hi ha algú més que pugui ajudar la persona a prendre una decisió o a expressar la seva opinió.</a:t>
            </a:r>
            <a:endParaRPr kumimoji="0" lang="x-none" sz="1450" b="0" i="0" u="none" strike="noStrike" kern="0" cap="none" spc="0" normalizeH="0" baseline="0" noProof="0" dirty="0">
              <a:ln>
                <a:noFill/>
              </a:ln>
              <a:solidFill>
                <a:srgbClr val="000000"/>
              </a:solidFill>
              <a:effectLst/>
              <a:uLnTx/>
              <a:uFillTx/>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6318297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BAA1F7-9C12-FF40-86A5-934AECBD5518}"/>
              </a:ext>
            </a:extLst>
          </p:cNvPr>
          <p:cNvSpPr>
            <a:spLocks noGrp="1"/>
          </p:cNvSpPr>
          <p:nvPr>
            <p:ph type="body" sz="quarter" idx="13"/>
          </p:nvPr>
        </p:nvSpPr>
        <p:spPr>
          <a:xfrm>
            <a:off x="546135" y="1066305"/>
            <a:ext cx="11174400" cy="360000"/>
          </a:xfrm>
        </p:spPr>
        <p:txBody>
          <a:bodyPr/>
          <a:lstStyle/>
          <a:p>
            <a:r>
              <a:rPr lang="ca-ES" dirty="0"/>
              <a:t>Diferències entre el suport a la presa de decisions i la presa de decisions per substitució </a:t>
            </a:r>
            <a:endParaRPr lang="es-ES" dirty="0"/>
          </a:p>
        </p:txBody>
      </p:sp>
      <p:sp>
        <p:nvSpPr>
          <p:cNvPr id="3" name="Content Placeholder 2">
            <a:extLst>
              <a:ext uri="{FF2B5EF4-FFF2-40B4-BE49-F238E27FC236}">
                <a16:creationId xmlns:a16="http://schemas.microsoft.com/office/drawing/2014/main" id="{A0E39D55-40DE-4F9C-9A28-F94681F451D6}"/>
              </a:ext>
            </a:extLst>
          </p:cNvPr>
          <p:cNvSpPr>
            <a:spLocks noGrp="1"/>
          </p:cNvSpPr>
          <p:nvPr>
            <p:ph sz="quarter" idx="14"/>
          </p:nvPr>
        </p:nvSpPr>
        <p:spPr>
          <a:xfrm>
            <a:off x="571500" y="1610140"/>
            <a:ext cx="11110106" cy="4401048"/>
          </a:xfrm>
        </p:spPr>
        <p:txBody>
          <a:bodyPr>
            <a:noAutofit/>
          </a:bodyPr>
          <a:lstStyle/>
          <a:p>
            <a:pPr algn="just"/>
            <a:r>
              <a:rPr lang="ca-ES" sz="2000" dirty="0"/>
              <a:t>En el suport a la presa de decisions, una persona de suport mai no pren cap decisió en nom o en representació d’una altra</a:t>
            </a:r>
            <a:r>
              <a:rPr lang="en-GB" sz="1900" dirty="0"/>
              <a:t>. </a:t>
            </a:r>
          </a:p>
          <a:p>
            <a:pPr algn="just"/>
            <a:r>
              <a:rPr lang="ca-ES" sz="2000" dirty="0"/>
              <a:t>Totes les formes de suport, fins i tot les més intensives, s’han de basar en la </a:t>
            </a:r>
            <a:r>
              <a:rPr lang="ca-ES" sz="2000" b="1" u="sng" dirty="0"/>
              <a:t>voluntat i les preferències</a:t>
            </a:r>
            <a:r>
              <a:rPr lang="ca-ES" sz="2000" dirty="0"/>
              <a:t> de la persona en qüestió. </a:t>
            </a:r>
            <a:endParaRPr lang="es-ES" sz="2000" dirty="0"/>
          </a:p>
          <a:p>
            <a:pPr algn="just"/>
            <a:r>
              <a:rPr lang="ca-ES" sz="2000" dirty="0"/>
              <a:t>voluntat i les preferències de la persona són diferents del que els altres consideren que és «el seu interès superior</a:t>
            </a:r>
            <a:r>
              <a:rPr lang="es-ES" sz="1900" dirty="0"/>
              <a:t>». </a:t>
            </a:r>
            <a:r>
              <a:rPr lang="en-GB" sz="1900" dirty="0"/>
              <a:t> </a:t>
            </a:r>
            <a:endParaRPr lang="x-none" sz="1900" dirty="0"/>
          </a:p>
          <a:p>
            <a:pPr algn="just"/>
            <a:r>
              <a:rPr lang="ca-ES" sz="2000" dirty="0"/>
              <a:t>Fins i tot en el cas que les persones que prenen decisions per substitució tinguin bones intencions i creguin que estan fent el que cal per a una persona, això no vol dir que efectivament sigui així ni que la persona en qüestió ho percebrà d’aquesta manera. </a:t>
            </a:r>
            <a:endParaRPr lang="es-ES" sz="2000" dirty="0"/>
          </a:p>
          <a:p>
            <a:pPr algn="just"/>
            <a:r>
              <a:rPr lang="ca-ES" sz="2000" dirty="0"/>
              <a:t>Pot ser que la persona interpreti el suport no demanat o un suport inadequat com una intrusió inacceptable en la seva vida privada i que fins i tot sigui perjudicial</a:t>
            </a:r>
            <a:r>
              <a:rPr lang="es-ES" sz="1900" dirty="0"/>
              <a:t>.</a:t>
            </a:r>
            <a:endParaRPr lang="en-GB" sz="1900" dirty="0"/>
          </a:p>
          <a:p>
            <a:pPr algn="just"/>
            <a:r>
              <a:rPr lang="ca-ES" sz="2000" dirty="0"/>
              <a:t>Cal substituir l’abordatge </a:t>
            </a:r>
            <a:r>
              <a:rPr lang="ca-ES" sz="2000" i="1" dirty="0"/>
              <a:t>que vetlla pels interessos de la persona</a:t>
            </a:r>
            <a:r>
              <a:rPr lang="ca-ES" sz="2000" dirty="0"/>
              <a:t> per un de diferent</a:t>
            </a:r>
            <a:r>
              <a:rPr lang="en-US" sz="1900" dirty="0"/>
              <a:t>. </a:t>
            </a:r>
          </a:p>
          <a:p>
            <a:pPr algn="just"/>
            <a:endParaRPr lang="x-none" sz="1900" dirty="0"/>
          </a:p>
          <a:p>
            <a:pPr algn="just"/>
            <a:endParaRPr lang="x-none" sz="1900" dirty="0"/>
          </a:p>
        </p:txBody>
      </p:sp>
      <p:sp>
        <p:nvSpPr>
          <p:cNvPr id="2" name="Title 1">
            <a:extLst>
              <a:ext uri="{FF2B5EF4-FFF2-40B4-BE49-F238E27FC236}">
                <a16:creationId xmlns:a16="http://schemas.microsoft.com/office/drawing/2014/main" id="{E5E7782D-1740-4C13-8B25-02931B8F1513}"/>
              </a:ext>
            </a:extLst>
          </p:cNvPr>
          <p:cNvSpPr>
            <a:spLocks noGrp="1"/>
          </p:cNvSpPr>
          <p:nvPr>
            <p:ph type="title"/>
          </p:nvPr>
        </p:nvSpPr>
        <p:spPr>
          <a:xfrm>
            <a:off x="461898" y="293549"/>
            <a:ext cx="11293608" cy="388938"/>
          </a:xfrm>
        </p:spPr>
        <p:txBody>
          <a:bodyPr/>
          <a:lstStyle/>
          <a:p>
            <a:pPr>
              <a:lnSpc>
                <a:spcPct val="100000"/>
              </a:lnSpc>
            </a:pPr>
            <a:r>
              <a:rPr lang="es-ES" sz="2400" dirty="0" err="1"/>
              <a:t>Presentació</a:t>
            </a:r>
            <a:r>
              <a:rPr lang="es-ES" sz="2400" dirty="0"/>
              <a:t>: El </a:t>
            </a:r>
            <a:r>
              <a:rPr lang="es-ES" sz="2400" dirty="0" err="1"/>
              <a:t>suport</a:t>
            </a:r>
            <a:r>
              <a:rPr lang="es-ES" sz="2400" dirty="0"/>
              <a:t> a la presa de </a:t>
            </a:r>
            <a:r>
              <a:rPr lang="es-ES" sz="2400" dirty="0" err="1"/>
              <a:t>decisions</a:t>
            </a:r>
            <a:r>
              <a:rPr lang="es-ES" sz="2400" dirty="0"/>
              <a:t>, un </a:t>
            </a:r>
            <a:r>
              <a:rPr lang="es-ES" sz="2400" dirty="0" err="1"/>
              <a:t>nou</a:t>
            </a:r>
            <a:r>
              <a:rPr lang="es-ES" sz="2400" dirty="0"/>
              <a:t> </a:t>
            </a:r>
            <a:r>
              <a:rPr lang="es-ES" sz="2400" dirty="0" err="1"/>
              <a:t>abordatge</a:t>
            </a:r>
            <a:r>
              <a:rPr lang="es-ES" sz="2400" dirty="0"/>
              <a:t> de la presa de </a:t>
            </a:r>
            <a:r>
              <a:rPr lang="es-ES" sz="2400" dirty="0" err="1"/>
              <a:t>decisions</a:t>
            </a:r>
            <a:r>
              <a:rPr lang="es-ES" sz="2400" dirty="0"/>
              <a:t> -</a:t>
            </a:r>
            <a:r>
              <a:rPr lang="en-GB" sz="2400" dirty="0"/>
              <a:t> 9</a:t>
            </a:r>
            <a:endParaRPr lang="x-none" sz="2400" dirty="0"/>
          </a:p>
        </p:txBody>
      </p:sp>
    </p:spTree>
    <p:extLst>
      <p:ext uri="{BB962C8B-B14F-4D97-AF65-F5344CB8AC3E}">
        <p14:creationId xmlns:p14="http://schemas.microsoft.com/office/powerpoint/2010/main" val="2715710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2B6AE-E87F-4768-8A1A-E5C1C7CF677A}"/>
              </a:ext>
            </a:extLst>
          </p:cNvPr>
          <p:cNvSpPr>
            <a:spLocks noGrp="1"/>
          </p:cNvSpPr>
          <p:nvPr>
            <p:ph sz="quarter" idx="14"/>
          </p:nvPr>
        </p:nvSpPr>
        <p:spPr>
          <a:xfrm>
            <a:off x="507195" y="1600200"/>
            <a:ext cx="11174412" cy="4410988"/>
          </a:xfrm>
        </p:spPr>
        <p:txBody>
          <a:bodyPr/>
          <a:lstStyle/>
          <a:p>
            <a:pPr algn="just"/>
            <a:r>
              <a:rPr lang="ca-ES" dirty="0"/>
              <a:t>Si una persona és incapaç de comunicar la seva voluntat i les seves preferències, fins i tot després d’haver-s’hi esforçat al màxim, les decisions es poden prendre d’acord amb </a:t>
            </a:r>
            <a:r>
              <a:rPr lang="ca-ES" b="1" u="sng" dirty="0"/>
              <a:t>la interpretació més fidel de la seva voluntat i de les seves preferències</a:t>
            </a:r>
            <a:r>
              <a:rPr lang="es-ES" dirty="0"/>
              <a:t>.</a:t>
            </a:r>
          </a:p>
          <a:p>
            <a:pPr algn="just"/>
            <a:r>
              <a:rPr lang="ca-ES" dirty="0"/>
              <a:t>Es poden determinar, per exemple</a:t>
            </a:r>
            <a:r>
              <a:rPr lang="es-ES" dirty="0"/>
              <a:t>: </a:t>
            </a:r>
          </a:p>
          <a:p>
            <a:pPr lvl="2" algn="just" fontAlgn="base"/>
            <a:r>
              <a:rPr lang="ca-ES" sz="2200" dirty="0"/>
              <a:t>consultant la informació de què es disposa sobre la persona, com ara la seva opinió sobre diferents qüestions, les seves creences, els seus principis vitals, etc. </a:t>
            </a:r>
            <a:endParaRPr lang="es-ES" sz="2200" dirty="0"/>
          </a:p>
          <a:p>
            <a:pPr lvl="2" algn="just"/>
            <a:r>
              <a:rPr lang="ca-ES" sz="2200" dirty="0"/>
              <a:t>consultant els documents de decisions anticipades, els quals contenen informació sobre la voluntat i les preferències de la persona </a:t>
            </a:r>
            <a:endParaRPr lang="es-ES" sz="2200" dirty="0"/>
          </a:p>
        </p:txBody>
      </p:sp>
      <p:sp>
        <p:nvSpPr>
          <p:cNvPr id="2" name="Title 1">
            <a:extLst>
              <a:ext uri="{FF2B5EF4-FFF2-40B4-BE49-F238E27FC236}">
                <a16:creationId xmlns:a16="http://schemas.microsoft.com/office/drawing/2014/main" id="{AB2AEB60-ED16-4022-84D5-E9DF56983C38}"/>
              </a:ext>
            </a:extLst>
          </p:cNvPr>
          <p:cNvSpPr>
            <a:spLocks noGrp="1"/>
          </p:cNvSpPr>
          <p:nvPr>
            <p:ph type="title"/>
          </p:nvPr>
        </p:nvSpPr>
        <p:spPr>
          <a:xfrm>
            <a:off x="422142" y="307629"/>
            <a:ext cx="11293608" cy="369888"/>
          </a:xfrm>
        </p:spPr>
        <p:txBody>
          <a:bodyPr/>
          <a:lstStyle/>
          <a:p>
            <a:pPr>
              <a:lnSpc>
                <a:spcPct val="100000"/>
              </a:lnSpc>
            </a:pPr>
            <a:r>
              <a:rPr lang="es-ES" sz="2400" dirty="0" err="1"/>
              <a:t>Presentació</a:t>
            </a:r>
            <a:r>
              <a:rPr lang="es-ES" sz="2400" dirty="0"/>
              <a:t>: El </a:t>
            </a:r>
            <a:r>
              <a:rPr lang="es-ES" sz="2400" dirty="0" err="1"/>
              <a:t>suport</a:t>
            </a:r>
            <a:r>
              <a:rPr lang="es-ES" sz="2400" dirty="0"/>
              <a:t> a la presa de </a:t>
            </a:r>
            <a:r>
              <a:rPr lang="es-ES" sz="2400" dirty="0" err="1"/>
              <a:t>decisions</a:t>
            </a:r>
            <a:r>
              <a:rPr lang="es-ES" sz="2400" dirty="0"/>
              <a:t>, un </a:t>
            </a:r>
            <a:r>
              <a:rPr lang="es-ES" sz="2400" dirty="0" err="1"/>
              <a:t>nou</a:t>
            </a:r>
            <a:r>
              <a:rPr lang="es-ES" sz="2400" dirty="0"/>
              <a:t> </a:t>
            </a:r>
            <a:r>
              <a:rPr lang="es-ES" sz="2400" dirty="0" err="1"/>
              <a:t>abordatge</a:t>
            </a:r>
            <a:r>
              <a:rPr lang="es-ES" sz="2400" dirty="0"/>
              <a:t> de la presa de </a:t>
            </a:r>
            <a:r>
              <a:rPr lang="es-ES" sz="2400" dirty="0" err="1"/>
              <a:t>decisions</a:t>
            </a:r>
            <a:r>
              <a:rPr lang="es-ES" sz="2400" dirty="0"/>
              <a:t> -</a:t>
            </a:r>
            <a:r>
              <a:rPr lang="en-GB" sz="2400" dirty="0"/>
              <a:t> 10</a:t>
            </a:r>
            <a:endParaRPr lang="x-none" sz="2400" dirty="0"/>
          </a:p>
        </p:txBody>
      </p:sp>
      <p:sp>
        <p:nvSpPr>
          <p:cNvPr id="4" name="Text Placeholder 5">
            <a:extLst>
              <a:ext uri="{FF2B5EF4-FFF2-40B4-BE49-F238E27FC236}">
                <a16:creationId xmlns:a16="http://schemas.microsoft.com/office/drawing/2014/main" id="{EBBAA1F7-9C12-FF40-86A5-934AECBD5518}"/>
              </a:ext>
            </a:extLst>
          </p:cNvPr>
          <p:cNvSpPr>
            <a:spLocks noGrp="1"/>
          </p:cNvSpPr>
          <p:nvPr>
            <p:ph type="body" sz="quarter" idx="13"/>
          </p:nvPr>
        </p:nvSpPr>
        <p:spPr>
          <a:xfrm>
            <a:off x="546135" y="1066305"/>
            <a:ext cx="11174400" cy="360000"/>
          </a:xfrm>
        </p:spPr>
        <p:txBody>
          <a:bodyPr/>
          <a:lstStyle/>
          <a:p>
            <a:r>
              <a:rPr lang="ca-ES" dirty="0"/>
              <a:t>La interpretació més fidel de la voluntat i de les preferències d’una persona </a:t>
            </a:r>
            <a:endParaRPr lang="es-ES" dirty="0"/>
          </a:p>
        </p:txBody>
      </p:sp>
    </p:spTree>
    <p:extLst>
      <p:ext uri="{BB962C8B-B14F-4D97-AF65-F5344CB8AC3E}">
        <p14:creationId xmlns:p14="http://schemas.microsoft.com/office/powerpoint/2010/main" val="7565652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614151-032C-444E-ACA0-4BAF315623EA}"/>
              </a:ext>
            </a:extLst>
          </p:cNvPr>
          <p:cNvSpPr>
            <a:spLocks noGrp="1"/>
          </p:cNvSpPr>
          <p:nvPr>
            <p:ph sz="quarter" idx="14"/>
          </p:nvPr>
        </p:nvSpPr>
        <p:spPr>
          <a:xfrm>
            <a:off x="507195" y="1600200"/>
            <a:ext cx="11174412" cy="4410988"/>
          </a:xfrm>
        </p:spPr>
        <p:txBody>
          <a:bodyPr/>
          <a:lstStyle/>
          <a:p>
            <a:pPr algn="just"/>
            <a:r>
              <a:rPr lang="es-ES" dirty="0"/>
              <a:t>El </a:t>
            </a:r>
            <a:r>
              <a:rPr lang="ca-ES" dirty="0"/>
              <a:t>suport a la presa de decisions és diferent dels sistemes existents com ara com ara la tutela, la guarda i altres règims de presa de decisions per substitució</a:t>
            </a:r>
            <a:r>
              <a:rPr lang="en-US" dirty="0"/>
              <a:t>. </a:t>
            </a:r>
          </a:p>
          <a:p>
            <a:pPr algn="just"/>
            <a:r>
              <a:rPr lang="es-ES" dirty="0"/>
              <a:t>No </a:t>
            </a:r>
            <a:r>
              <a:rPr lang="ca-ES" dirty="0"/>
              <a:t>és una manera nova de descriure aquests models preexistents</a:t>
            </a:r>
            <a:r>
              <a:rPr lang="en-US" dirty="0"/>
              <a:t>. </a:t>
            </a:r>
          </a:p>
          <a:p>
            <a:pPr algn="just"/>
            <a:r>
              <a:rPr lang="ca-ES" dirty="0"/>
              <a:t>Vol dir aplicar un abordatge totalment diferent en què la persona sempre té l’última paraula, perquè les decisions es prenen d’acord amb la seva voluntat i les seves preferències o amb la interpretació més fidel de la seva voluntat i de les seves preferències</a:t>
            </a:r>
            <a:r>
              <a:rPr lang="es-ES" dirty="0"/>
              <a:t>.</a:t>
            </a:r>
            <a:endParaRPr lang="x-none" dirty="0"/>
          </a:p>
        </p:txBody>
      </p:sp>
      <p:sp>
        <p:nvSpPr>
          <p:cNvPr id="2" name="Title 1">
            <a:extLst>
              <a:ext uri="{FF2B5EF4-FFF2-40B4-BE49-F238E27FC236}">
                <a16:creationId xmlns:a16="http://schemas.microsoft.com/office/drawing/2014/main" id="{7E83F429-FA58-4B17-8B75-56AFF968126C}"/>
              </a:ext>
            </a:extLst>
          </p:cNvPr>
          <p:cNvSpPr>
            <a:spLocks noGrp="1"/>
          </p:cNvSpPr>
          <p:nvPr>
            <p:ph type="title"/>
          </p:nvPr>
        </p:nvSpPr>
        <p:spPr>
          <a:xfrm>
            <a:off x="422142" y="506412"/>
            <a:ext cx="11274558" cy="427038"/>
          </a:xfrm>
        </p:spPr>
        <p:txBody>
          <a:bodyPr/>
          <a:lstStyle/>
          <a:p>
            <a:r>
              <a:rPr lang="es-ES" sz="2800" dirty="0" err="1"/>
              <a:t>Presentació</a:t>
            </a:r>
            <a:r>
              <a:rPr lang="es-ES" sz="2800" dirty="0"/>
              <a:t>: El </a:t>
            </a:r>
            <a:r>
              <a:rPr lang="es-ES" sz="2800" dirty="0" err="1"/>
              <a:t>suport</a:t>
            </a:r>
            <a:r>
              <a:rPr lang="es-ES" sz="2800" dirty="0"/>
              <a:t> a la presa de </a:t>
            </a:r>
            <a:r>
              <a:rPr lang="es-ES" sz="2800" dirty="0" err="1"/>
              <a:t>decisions</a:t>
            </a:r>
            <a:r>
              <a:rPr lang="es-ES" sz="2800" dirty="0"/>
              <a:t>, un </a:t>
            </a:r>
            <a:r>
              <a:rPr lang="es-ES" sz="2800" dirty="0" err="1"/>
              <a:t>nou</a:t>
            </a:r>
            <a:r>
              <a:rPr lang="es-ES" sz="2800" dirty="0"/>
              <a:t> </a:t>
            </a:r>
            <a:r>
              <a:rPr lang="es-ES" sz="2800" dirty="0" err="1"/>
              <a:t>abordatge</a:t>
            </a:r>
            <a:r>
              <a:rPr lang="es-ES" sz="2800" dirty="0"/>
              <a:t> de la presa de </a:t>
            </a:r>
            <a:r>
              <a:rPr lang="es-ES" sz="2800" dirty="0" err="1"/>
              <a:t>decisions</a:t>
            </a:r>
            <a:r>
              <a:rPr lang="es-ES" sz="2800" dirty="0"/>
              <a:t> -</a:t>
            </a:r>
            <a:r>
              <a:rPr lang="en-GB" sz="2800" dirty="0"/>
              <a:t> 11</a:t>
            </a:r>
            <a:endParaRPr lang="x-none" sz="2800" dirty="0"/>
          </a:p>
        </p:txBody>
      </p:sp>
    </p:spTree>
    <p:extLst>
      <p:ext uri="{BB962C8B-B14F-4D97-AF65-F5344CB8AC3E}">
        <p14:creationId xmlns:p14="http://schemas.microsoft.com/office/powerpoint/2010/main" val="35281677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469F49-4571-4828-B8E0-9C01642B282F}"/>
              </a:ext>
            </a:extLst>
          </p:cNvPr>
          <p:cNvSpPr>
            <a:spLocks noGrp="1"/>
          </p:cNvSpPr>
          <p:nvPr>
            <p:ph sz="quarter" idx="14"/>
          </p:nvPr>
        </p:nvSpPr>
        <p:spPr>
          <a:xfrm>
            <a:off x="507195" y="1562100"/>
            <a:ext cx="11174412" cy="4449088"/>
          </a:xfrm>
        </p:spPr>
        <p:txBody>
          <a:bodyPr/>
          <a:lstStyle/>
          <a:p>
            <a:pPr algn="just"/>
            <a:r>
              <a:rPr lang="es-ES" dirty="0"/>
              <a:t>El </a:t>
            </a:r>
            <a:r>
              <a:rPr lang="ca-ES" dirty="0"/>
              <a:t>suport a la presa de decisions és </a:t>
            </a:r>
            <a:r>
              <a:rPr lang="ca-ES" b="1" u="sng" dirty="0"/>
              <a:t>voluntari</a:t>
            </a:r>
            <a:r>
              <a:rPr lang="en-GB" u="sng" dirty="0"/>
              <a:t>.</a:t>
            </a:r>
            <a:endParaRPr lang="x-none" u="sng" dirty="0"/>
          </a:p>
          <a:p>
            <a:pPr algn="just"/>
            <a:r>
              <a:rPr lang="ca-ES" dirty="0"/>
              <a:t>El suport a la presa de decisions també significa que les persones poden triar realment entre diferents opcions acceptables i que ningú no les obliga a prendre una decisió específica</a:t>
            </a:r>
            <a:r>
              <a:rPr lang="en-GB" dirty="0"/>
              <a:t>. </a:t>
            </a:r>
          </a:p>
          <a:p>
            <a:pPr algn="just"/>
            <a:r>
              <a:rPr lang="ca-ES" dirty="0"/>
              <a:t>Exercir el dret a prendre decisions no ha d’anar acompanyat de cap amenaça de coacció ni de cap càstig</a:t>
            </a:r>
            <a:r>
              <a:rPr lang="es-ES" dirty="0"/>
              <a:t>. </a:t>
            </a:r>
          </a:p>
          <a:p>
            <a:pPr marL="0" indent="0" algn="just">
              <a:buNone/>
            </a:pPr>
            <a:endParaRPr lang="x-none" dirty="0"/>
          </a:p>
          <a:p>
            <a:pPr algn="just"/>
            <a:endParaRPr lang="x-none" dirty="0"/>
          </a:p>
        </p:txBody>
      </p:sp>
      <p:sp>
        <p:nvSpPr>
          <p:cNvPr id="2" name="Title 1">
            <a:extLst>
              <a:ext uri="{FF2B5EF4-FFF2-40B4-BE49-F238E27FC236}">
                <a16:creationId xmlns:a16="http://schemas.microsoft.com/office/drawing/2014/main" id="{3ED6161A-6247-40B9-A3DF-CD4378489262}"/>
              </a:ext>
            </a:extLst>
          </p:cNvPr>
          <p:cNvSpPr>
            <a:spLocks noGrp="1"/>
          </p:cNvSpPr>
          <p:nvPr>
            <p:ph type="title"/>
          </p:nvPr>
        </p:nvSpPr>
        <p:spPr>
          <a:xfrm>
            <a:off x="422142" y="506412"/>
            <a:ext cx="11179308" cy="427038"/>
          </a:xfrm>
        </p:spPr>
        <p:txBody>
          <a:bodyPr/>
          <a:lstStyle/>
          <a:p>
            <a:r>
              <a:rPr lang="es-ES" sz="2800" dirty="0" err="1"/>
              <a:t>Presentació</a:t>
            </a:r>
            <a:r>
              <a:rPr lang="es-ES" sz="2800" dirty="0"/>
              <a:t>: El </a:t>
            </a:r>
            <a:r>
              <a:rPr lang="es-ES" sz="2800" dirty="0" err="1"/>
              <a:t>suport</a:t>
            </a:r>
            <a:r>
              <a:rPr lang="es-ES" sz="2800" dirty="0"/>
              <a:t> a la presa de </a:t>
            </a:r>
            <a:r>
              <a:rPr lang="es-ES" sz="2800" dirty="0" err="1"/>
              <a:t>decisions</a:t>
            </a:r>
            <a:r>
              <a:rPr lang="es-ES" sz="2800" dirty="0"/>
              <a:t>, un </a:t>
            </a:r>
            <a:r>
              <a:rPr lang="es-ES" sz="2800" dirty="0" err="1"/>
              <a:t>nou</a:t>
            </a:r>
            <a:r>
              <a:rPr lang="es-ES" sz="2800" dirty="0"/>
              <a:t> </a:t>
            </a:r>
            <a:r>
              <a:rPr lang="es-ES" sz="2800" dirty="0" err="1"/>
              <a:t>abordatge</a:t>
            </a:r>
            <a:r>
              <a:rPr lang="es-ES" sz="2800" dirty="0"/>
              <a:t> de la presa de </a:t>
            </a:r>
            <a:r>
              <a:rPr lang="es-ES" sz="2800" dirty="0" err="1"/>
              <a:t>decisions</a:t>
            </a:r>
            <a:r>
              <a:rPr lang="es-ES" sz="2800" dirty="0"/>
              <a:t> -</a:t>
            </a:r>
            <a:r>
              <a:rPr lang="en-GB" sz="2800" dirty="0"/>
              <a:t> 12</a:t>
            </a:r>
            <a:endParaRPr lang="x-none" sz="2800" dirty="0"/>
          </a:p>
        </p:txBody>
      </p:sp>
    </p:spTree>
    <p:extLst>
      <p:ext uri="{BB962C8B-B14F-4D97-AF65-F5344CB8AC3E}">
        <p14:creationId xmlns:p14="http://schemas.microsoft.com/office/powerpoint/2010/main" val="21648013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33E01D-CCE6-4929-9B69-68E6668215BA}"/>
              </a:ext>
            </a:extLst>
          </p:cNvPr>
          <p:cNvSpPr>
            <a:spLocks noGrp="1"/>
          </p:cNvSpPr>
          <p:nvPr>
            <p:ph sz="quarter" idx="14"/>
          </p:nvPr>
        </p:nvSpPr>
        <p:spPr>
          <a:xfrm>
            <a:off x="507195" y="1581150"/>
            <a:ext cx="11174412" cy="4430038"/>
          </a:xfrm>
        </p:spPr>
        <p:txBody>
          <a:bodyPr/>
          <a:lstStyle/>
          <a:p>
            <a:pPr algn="just"/>
            <a:r>
              <a:rPr lang="ca-ES" dirty="0"/>
              <a:t>Moltes persones </a:t>
            </a:r>
            <a:r>
              <a:rPr lang="es-ES" dirty="0"/>
              <a:t>han </a:t>
            </a:r>
            <a:r>
              <a:rPr lang="ca-ES" dirty="0"/>
              <a:t>expressat la seva preocupació pel fet que, en algunes situacions, si la persona rebutja el suport, pot ser que ella o altres persones corrin perill</a:t>
            </a:r>
            <a:r>
              <a:rPr lang="en-GB" dirty="0"/>
              <a:t>. </a:t>
            </a:r>
            <a:endParaRPr lang="en-US" dirty="0"/>
          </a:p>
          <a:p>
            <a:pPr algn="just"/>
            <a:r>
              <a:rPr lang="ca-ES" dirty="0"/>
              <a:t>Tanmateix, és important tenir en compte que el fet d’imposar o de forçar un tractament pot causar un dany immediat i/o en el futur. </a:t>
            </a:r>
          </a:p>
          <a:p>
            <a:pPr algn="just"/>
            <a:r>
              <a:rPr lang="ca-ES" dirty="0"/>
              <a:t>El dany causat a la persona es pot manifestar de moltes maneres diferents</a:t>
            </a:r>
            <a:r>
              <a:rPr lang="en-US" dirty="0"/>
              <a:t>. </a:t>
            </a:r>
          </a:p>
          <a:p>
            <a:pPr algn="just"/>
            <a:r>
              <a:rPr lang="es-ES" dirty="0"/>
              <a:t>El </a:t>
            </a:r>
            <a:r>
              <a:rPr lang="ca-ES" dirty="0"/>
              <a:t>fet que es respectin les decisions de les persones no s’ha d’utilitzar com una excusa per desatendre una persona que estigui angoixada o per no prestar-li atenció. </a:t>
            </a:r>
          </a:p>
          <a:p>
            <a:pPr algn="just"/>
            <a:r>
              <a:rPr lang="ca-ES" dirty="0"/>
              <a:t>La CDPD exigeix que les persones de suport adoptin un compromís ferm envers la persona i que li ofereixin opcions que siguin acceptables </a:t>
            </a:r>
            <a:r>
              <a:rPr lang="en-US" dirty="0"/>
              <a:t>.</a:t>
            </a:r>
          </a:p>
        </p:txBody>
      </p:sp>
      <p:sp>
        <p:nvSpPr>
          <p:cNvPr id="2" name="Title 1">
            <a:extLst>
              <a:ext uri="{FF2B5EF4-FFF2-40B4-BE49-F238E27FC236}">
                <a16:creationId xmlns:a16="http://schemas.microsoft.com/office/drawing/2014/main" id="{64D6440D-DB10-4B6B-B1C9-346E26580CE0}"/>
              </a:ext>
            </a:extLst>
          </p:cNvPr>
          <p:cNvSpPr>
            <a:spLocks noGrp="1"/>
          </p:cNvSpPr>
          <p:nvPr>
            <p:ph type="title"/>
          </p:nvPr>
        </p:nvSpPr>
        <p:spPr>
          <a:xfrm>
            <a:off x="422142" y="506412"/>
            <a:ext cx="11350758" cy="407988"/>
          </a:xfrm>
        </p:spPr>
        <p:txBody>
          <a:bodyPr/>
          <a:lstStyle/>
          <a:p>
            <a:r>
              <a:rPr lang="es-ES" sz="2800" dirty="0" err="1"/>
              <a:t>Presentació</a:t>
            </a:r>
            <a:r>
              <a:rPr lang="es-ES" sz="2800" dirty="0"/>
              <a:t>: El </a:t>
            </a:r>
            <a:r>
              <a:rPr lang="es-ES" sz="2800" dirty="0" err="1"/>
              <a:t>suport</a:t>
            </a:r>
            <a:r>
              <a:rPr lang="es-ES" sz="2800" dirty="0"/>
              <a:t> a la presa de </a:t>
            </a:r>
            <a:r>
              <a:rPr lang="es-ES" sz="2800" dirty="0" err="1"/>
              <a:t>decisions</a:t>
            </a:r>
            <a:r>
              <a:rPr lang="es-ES" sz="2800" dirty="0"/>
              <a:t>, un </a:t>
            </a:r>
            <a:r>
              <a:rPr lang="es-ES" sz="2800" dirty="0" err="1"/>
              <a:t>nou</a:t>
            </a:r>
            <a:r>
              <a:rPr lang="es-ES" sz="2800" dirty="0"/>
              <a:t> </a:t>
            </a:r>
            <a:r>
              <a:rPr lang="es-ES" sz="2800" dirty="0" err="1"/>
              <a:t>abordatge</a:t>
            </a:r>
            <a:r>
              <a:rPr lang="es-ES" sz="2800" dirty="0"/>
              <a:t> de la presa de </a:t>
            </a:r>
            <a:r>
              <a:rPr lang="es-ES" sz="2800" dirty="0" err="1"/>
              <a:t>decisions</a:t>
            </a:r>
            <a:r>
              <a:rPr lang="es-ES" sz="2800" dirty="0"/>
              <a:t> -</a:t>
            </a:r>
            <a:r>
              <a:rPr lang="en-GB" sz="2800" dirty="0"/>
              <a:t> 13</a:t>
            </a:r>
            <a:endParaRPr lang="x-none" sz="2800" dirty="0"/>
          </a:p>
        </p:txBody>
      </p:sp>
    </p:spTree>
    <p:extLst>
      <p:ext uri="{BB962C8B-B14F-4D97-AF65-F5344CB8AC3E}">
        <p14:creationId xmlns:p14="http://schemas.microsoft.com/office/powerpoint/2010/main" val="36048091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337250-EE72-499D-9AC2-04B31EB8465D}"/>
              </a:ext>
            </a:extLst>
          </p:cNvPr>
          <p:cNvSpPr>
            <a:spLocks noGrp="1"/>
          </p:cNvSpPr>
          <p:nvPr>
            <p:ph sz="quarter" idx="14"/>
          </p:nvPr>
        </p:nvSpPr>
        <p:spPr>
          <a:xfrm>
            <a:off x="507195" y="1600200"/>
            <a:ext cx="11174412" cy="4410988"/>
          </a:xfrm>
        </p:spPr>
        <p:txBody>
          <a:bodyPr/>
          <a:lstStyle/>
          <a:p>
            <a:pPr algn="just"/>
            <a:r>
              <a:rPr lang="ca-ES" dirty="0"/>
              <a:t>En molts països, la legislació i els marcs polítics existents continuen preveient models de presa de decisions per substitució. </a:t>
            </a:r>
          </a:p>
          <a:p>
            <a:pPr algn="just"/>
            <a:r>
              <a:rPr lang="ca-ES" dirty="0"/>
              <a:t>És fonamental, doncs, fer pressió i defensar els drets en salut mental per canviar les lleis, les polítiques i les pràctiques existents que no estiguin en consonància amb la CDPD</a:t>
            </a:r>
            <a:r>
              <a:rPr lang="es-ES" dirty="0"/>
              <a:t>. </a:t>
            </a:r>
            <a:r>
              <a:rPr lang="en-GB" dirty="0"/>
              <a:t> </a:t>
            </a:r>
            <a:endParaRPr lang="x-none" dirty="0"/>
          </a:p>
          <a:p>
            <a:pPr algn="just"/>
            <a:r>
              <a:rPr lang="ca-ES" dirty="0"/>
              <a:t>Hi ha moltes coses que es poden fer per ajudar les persones a prendre les seves pròpies decisions, fins i tot dins dels marcs legals o polítics existents. </a:t>
            </a:r>
          </a:p>
          <a:p>
            <a:pPr algn="just"/>
            <a:r>
              <a:rPr lang="ca-ES" dirty="0"/>
              <a:t>A més, també és possible donar-los suport perquè posin fi als seus règims de presa de decisions per substitució</a:t>
            </a:r>
            <a:r>
              <a:rPr lang="es-ES" dirty="0"/>
              <a:t>.</a:t>
            </a:r>
            <a:endParaRPr lang="x-none" dirty="0"/>
          </a:p>
          <a:p>
            <a:pPr algn="just"/>
            <a:endParaRPr lang="x-none" dirty="0"/>
          </a:p>
        </p:txBody>
      </p:sp>
      <p:sp>
        <p:nvSpPr>
          <p:cNvPr id="2" name="Title 1">
            <a:extLst>
              <a:ext uri="{FF2B5EF4-FFF2-40B4-BE49-F238E27FC236}">
                <a16:creationId xmlns:a16="http://schemas.microsoft.com/office/drawing/2014/main" id="{5532E378-0C4E-4D63-B71A-C68D8DA6F823}"/>
              </a:ext>
            </a:extLst>
          </p:cNvPr>
          <p:cNvSpPr>
            <a:spLocks noGrp="1"/>
          </p:cNvSpPr>
          <p:nvPr>
            <p:ph type="title"/>
          </p:nvPr>
        </p:nvSpPr>
        <p:spPr>
          <a:xfrm>
            <a:off x="422142" y="506412"/>
            <a:ext cx="11179308" cy="331788"/>
          </a:xfrm>
        </p:spPr>
        <p:txBody>
          <a:bodyPr/>
          <a:lstStyle/>
          <a:p>
            <a:r>
              <a:rPr lang="es-ES" sz="2800" dirty="0" err="1"/>
              <a:t>Presentació</a:t>
            </a:r>
            <a:r>
              <a:rPr lang="es-ES" sz="2800" dirty="0"/>
              <a:t>: El </a:t>
            </a:r>
            <a:r>
              <a:rPr lang="es-ES" sz="2800" dirty="0" err="1"/>
              <a:t>suport</a:t>
            </a:r>
            <a:r>
              <a:rPr lang="es-ES" sz="2800" dirty="0"/>
              <a:t> a la presa de </a:t>
            </a:r>
            <a:r>
              <a:rPr lang="es-ES" sz="2800" dirty="0" err="1"/>
              <a:t>decisions</a:t>
            </a:r>
            <a:r>
              <a:rPr lang="es-ES" sz="2800" dirty="0"/>
              <a:t>, un </a:t>
            </a:r>
            <a:r>
              <a:rPr lang="es-ES" sz="2800" dirty="0" err="1"/>
              <a:t>nou</a:t>
            </a:r>
            <a:r>
              <a:rPr lang="es-ES" sz="2800" dirty="0"/>
              <a:t> </a:t>
            </a:r>
            <a:r>
              <a:rPr lang="es-ES" sz="2800" dirty="0" err="1"/>
              <a:t>abordatge</a:t>
            </a:r>
            <a:r>
              <a:rPr lang="es-ES" sz="2800" dirty="0"/>
              <a:t> de la presa de </a:t>
            </a:r>
            <a:r>
              <a:rPr lang="es-ES" sz="2800" dirty="0" err="1"/>
              <a:t>decisions</a:t>
            </a:r>
            <a:r>
              <a:rPr lang="es-ES" sz="2800" dirty="0"/>
              <a:t> -</a:t>
            </a:r>
            <a:r>
              <a:rPr lang="en-GB" sz="2800" dirty="0"/>
              <a:t> 14</a:t>
            </a:r>
            <a:endParaRPr lang="x-none" sz="2800" dirty="0"/>
          </a:p>
        </p:txBody>
      </p:sp>
    </p:spTree>
    <p:extLst>
      <p:ext uri="{BB962C8B-B14F-4D97-AF65-F5344CB8AC3E}">
        <p14:creationId xmlns:p14="http://schemas.microsoft.com/office/powerpoint/2010/main" val="25631897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AEF340-D7C0-40C7-BD35-8DE161E9A8F5}"/>
              </a:ext>
            </a:extLst>
          </p:cNvPr>
          <p:cNvSpPr>
            <a:spLocks noGrp="1"/>
          </p:cNvSpPr>
          <p:nvPr>
            <p:ph sz="quarter" idx="14"/>
          </p:nvPr>
        </p:nvSpPr>
        <p:spPr/>
        <p:txBody>
          <a:bodyPr/>
          <a:lstStyle/>
          <a:p>
            <a:pPr marL="0" indent="0">
              <a:buNone/>
            </a:pPr>
            <a:r>
              <a:rPr lang="en-GB" dirty="0"/>
              <a:t> </a:t>
            </a:r>
            <a:endParaRPr lang="x-none" dirty="0"/>
          </a:p>
          <a:p>
            <a:endParaRPr lang="x-none" dirty="0"/>
          </a:p>
        </p:txBody>
      </p:sp>
      <p:sp>
        <p:nvSpPr>
          <p:cNvPr id="2" name="Title 1">
            <a:extLst>
              <a:ext uri="{FF2B5EF4-FFF2-40B4-BE49-F238E27FC236}">
                <a16:creationId xmlns:a16="http://schemas.microsoft.com/office/drawing/2014/main" id="{3EA34361-D78B-447B-886A-622E23678238}"/>
              </a:ext>
            </a:extLst>
          </p:cNvPr>
          <p:cNvSpPr>
            <a:spLocks noGrp="1"/>
          </p:cNvSpPr>
          <p:nvPr>
            <p:ph type="title"/>
          </p:nvPr>
        </p:nvSpPr>
        <p:spPr>
          <a:xfrm>
            <a:off x="443913" y="354012"/>
            <a:ext cx="11421515" cy="407988"/>
          </a:xfrm>
        </p:spPr>
        <p:txBody>
          <a:bodyPr>
            <a:noAutofit/>
          </a:bodyPr>
          <a:lstStyle/>
          <a:p>
            <a:pPr>
              <a:lnSpc>
                <a:spcPct val="100000"/>
              </a:lnSpc>
            </a:pPr>
            <a:r>
              <a:rPr lang="ca-ES" sz="2400" dirty="0"/>
              <a:t>Presentació: Passar de la presa de decisions per substitució al suport a la presa de decisions</a:t>
            </a:r>
            <a:endParaRPr lang="x-none" sz="2400" dirty="0"/>
          </a:p>
        </p:txBody>
      </p:sp>
      <p:graphicFrame>
        <p:nvGraphicFramePr>
          <p:cNvPr id="8" name="Table 7">
            <a:extLst>
              <a:ext uri="{FF2B5EF4-FFF2-40B4-BE49-F238E27FC236}">
                <a16:creationId xmlns:a16="http://schemas.microsoft.com/office/drawing/2014/main" id="{3BBCD69E-C064-8041-8C0E-A8E776FF106E}"/>
              </a:ext>
            </a:extLst>
          </p:cNvPr>
          <p:cNvGraphicFramePr>
            <a:graphicFrameLocks noGrp="1"/>
          </p:cNvGraphicFramePr>
          <p:nvPr>
            <p:extLst>
              <p:ext uri="{D42A27DB-BD31-4B8C-83A1-F6EECF244321}">
                <p14:modId xmlns:p14="http://schemas.microsoft.com/office/powerpoint/2010/main" val="1063064785"/>
              </p:ext>
            </p:extLst>
          </p:nvPr>
        </p:nvGraphicFramePr>
        <p:xfrm>
          <a:off x="562656" y="1315245"/>
          <a:ext cx="11010094" cy="4309965"/>
        </p:xfrm>
        <a:graphic>
          <a:graphicData uri="http://schemas.openxmlformats.org/drawingml/2006/table">
            <a:tbl>
              <a:tblPr firstRow="1" bandRow="1">
                <a:tableStyleId>{2D5ABB26-0587-4C30-8999-92F81FD0307C}</a:tableStyleId>
              </a:tblPr>
              <a:tblGrid>
                <a:gridCol w="4880201">
                  <a:extLst>
                    <a:ext uri="{9D8B030D-6E8A-4147-A177-3AD203B41FA5}">
                      <a16:colId xmlns:a16="http://schemas.microsoft.com/office/drawing/2014/main" val="667304906"/>
                    </a:ext>
                  </a:extLst>
                </a:gridCol>
                <a:gridCol w="6129893">
                  <a:extLst>
                    <a:ext uri="{9D8B030D-6E8A-4147-A177-3AD203B41FA5}">
                      <a16:colId xmlns:a16="http://schemas.microsoft.com/office/drawing/2014/main" val="2875541059"/>
                    </a:ext>
                  </a:extLst>
                </a:gridCol>
              </a:tblGrid>
              <a:tr h="284086">
                <a:tc>
                  <a:txBody>
                    <a:bodyPr/>
                    <a:lstStyle/>
                    <a:p>
                      <a:pPr marL="36000" algn="ctr" defTabSz="360000">
                        <a:lnSpc>
                          <a:spcPct val="100000"/>
                        </a:lnSpc>
                        <a:spcAft>
                          <a:spcPts val="0"/>
                        </a:spcAft>
                      </a:pPr>
                      <a:r>
                        <a:rPr lang="en-US" sz="1300" b="1" dirty="0">
                          <a:solidFill>
                            <a:schemeClr val="bg1"/>
                          </a:solidFill>
                          <a:latin typeface="Century Gothic" panose="020B0502020202020204" pitchFamily="34" charset="0"/>
                        </a:rPr>
                        <a:t>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36000" algn="ctr" defTabSz="360000">
                        <a:lnSpc>
                          <a:spcPct val="100000"/>
                        </a:lnSpc>
                        <a:spcAft>
                          <a:spcPts val="0"/>
                        </a:spcAft>
                      </a:pPr>
                      <a:r>
                        <a:rPr lang="en-US" sz="1300" b="1" dirty="0">
                          <a:solidFill>
                            <a:schemeClr val="bg1"/>
                          </a:solidFill>
                          <a:latin typeface="Century Gothic" panose="020B050202020202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199442841"/>
                  </a:ext>
                </a:extLst>
              </a:tr>
              <a:tr h="681807">
                <a:tc>
                  <a:txBody>
                    <a:bodyPr/>
                    <a:lstStyle/>
                    <a:p>
                      <a:pPr marL="36000" indent="-6350" algn="l" defTabSz="360000">
                        <a:lnSpc>
                          <a:spcPct val="100000"/>
                        </a:lnSpc>
                        <a:spcAft>
                          <a:spcPts val="0"/>
                        </a:spcAft>
                      </a:pPr>
                      <a:r>
                        <a:rPr lang="ca-ES" sz="1300" dirty="0">
                          <a:solidFill>
                            <a:srgbClr val="CC0000"/>
                          </a:solidFill>
                          <a:effectLst/>
                          <a:latin typeface="Calibri"/>
                          <a:ea typeface="Calibri"/>
                          <a:cs typeface="Times New Roman"/>
                        </a:rPr>
                        <a:t>La suposició que les persones amb discapacitat psicosocial, intel·lectual o cognitiva no tenen la capacitat/habilitat mental necessària per prendre les seves pròpies decisions.</a:t>
                      </a:r>
                      <a:r>
                        <a:rPr lang="ca-ES" sz="1300" dirty="0">
                          <a:solidFill>
                            <a:srgbClr val="554C4B"/>
                          </a:solidFill>
                          <a:effectLst/>
                          <a:latin typeface="Calibri"/>
                          <a:ea typeface="Calibri"/>
                          <a:cs typeface="Times New Roman"/>
                        </a:rPr>
                        <a:t> </a:t>
                      </a:r>
                      <a:endParaRPr lang="es-ES" sz="1300" dirty="0">
                        <a:solidFill>
                          <a:srgbClr val="000000"/>
                        </a:solidFill>
                        <a:effectLst/>
                        <a:latin typeface="Calibri"/>
                        <a:ea typeface="Calibri"/>
                        <a:cs typeface="Times New Roman"/>
                      </a:endParaRPr>
                    </a:p>
                  </a:txBody>
                  <a:tcPr marL="37465" marR="55880" marT="533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indent="-6350" algn="just" defTabSz="360000">
                        <a:lnSpc>
                          <a:spcPct val="100000"/>
                        </a:lnSpc>
                        <a:spcAft>
                          <a:spcPts val="0"/>
                        </a:spcAft>
                      </a:pPr>
                      <a:r>
                        <a:rPr lang="ca-ES" sz="1300" dirty="0">
                          <a:solidFill>
                            <a:srgbClr val="006B00"/>
                          </a:solidFill>
                          <a:effectLst/>
                          <a:latin typeface="Calibri"/>
                          <a:ea typeface="Calibri"/>
                          <a:cs typeface="Times New Roman"/>
                        </a:rPr>
                        <a:t>La suposició que les persones amb discapacitat psicosocial, intel·lectual o cognitiva poden prendre decisions per elles mateixes i per a elles mateixes, amb ajustos i/o, en el cas que ho vulguin, amb l’ajuda de les seves persones de suport. </a:t>
                      </a:r>
                      <a:endParaRPr lang="es-ES" sz="1300" dirty="0">
                        <a:solidFill>
                          <a:srgbClr val="000000"/>
                        </a:solidFill>
                        <a:effectLst/>
                        <a:latin typeface="Calibri"/>
                        <a:ea typeface="Calibri"/>
                        <a:cs typeface="Times New Roman"/>
                      </a:endParaRPr>
                    </a:p>
                  </a:txBody>
                  <a:tcPr marL="37465" marR="55880" marT="533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8182042"/>
                  </a:ext>
                </a:extLst>
              </a:tr>
              <a:tr h="482946">
                <a:tc>
                  <a:txBody>
                    <a:bodyPr/>
                    <a:lstStyle/>
                    <a:p>
                      <a:pPr marL="36000" indent="-6350" algn="l" defTabSz="360000">
                        <a:lnSpc>
                          <a:spcPct val="100000"/>
                        </a:lnSpc>
                        <a:spcAft>
                          <a:spcPts val="0"/>
                        </a:spcAft>
                      </a:pPr>
                      <a:r>
                        <a:rPr lang="ca-ES" sz="1300">
                          <a:solidFill>
                            <a:srgbClr val="CC0000"/>
                          </a:solidFill>
                          <a:effectLst/>
                          <a:latin typeface="Calibri"/>
                          <a:ea typeface="Calibri"/>
                          <a:cs typeface="Times New Roman"/>
                        </a:rPr>
                        <a:t>Algunes persones tenen dret a prendre totes les decisions per si mateixes i d’altres no. </a:t>
                      </a:r>
                      <a:endParaRPr lang="es-ES" sz="1300">
                        <a:solidFill>
                          <a:srgbClr val="000000"/>
                        </a:solidFill>
                        <a:effectLst/>
                        <a:latin typeface="Calibri"/>
                        <a:ea typeface="Calibri"/>
                        <a:cs typeface="Times New Roman"/>
                      </a:endParaRPr>
                    </a:p>
                  </a:txBody>
                  <a:tcPr marL="37465" marR="5588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indent="-6350" algn="just" defTabSz="360000">
                        <a:lnSpc>
                          <a:spcPct val="100000"/>
                        </a:lnSpc>
                        <a:spcAft>
                          <a:spcPts val="0"/>
                        </a:spcAft>
                      </a:pPr>
                      <a:r>
                        <a:rPr lang="ca-ES" sz="1300" dirty="0">
                          <a:solidFill>
                            <a:srgbClr val="006B00"/>
                          </a:solidFill>
                          <a:effectLst/>
                          <a:latin typeface="Calibri"/>
                          <a:ea typeface="Calibri"/>
                          <a:cs typeface="Times New Roman"/>
                        </a:rPr>
                        <a:t>Totes les persones tenen dret, sempre, a prendre decisions, fins i tot decisions sobre si volen rebre suport a l’hora de prendre una decisió. </a:t>
                      </a:r>
                      <a:endParaRPr lang="es-ES" sz="1300" dirty="0">
                        <a:solidFill>
                          <a:srgbClr val="000000"/>
                        </a:solidFill>
                        <a:effectLst/>
                        <a:latin typeface="Calibri"/>
                        <a:ea typeface="Calibri"/>
                        <a:cs typeface="Times New Roman"/>
                      </a:endParaRPr>
                    </a:p>
                  </a:txBody>
                  <a:tcPr marL="37465" marR="5588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087392"/>
                  </a:ext>
                </a:extLst>
              </a:tr>
              <a:tr h="482946">
                <a:tc>
                  <a:txBody>
                    <a:bodyPr/>
                    <a:lstStyle/>
                    <a:p>
                      <a:pPr marL="36000" indent="-6350" algn="l" defTabSz="360000">
                        <a:lnSpc>
                          <a:spcPct val="100000"/>
                        </a:lnSpc>
                        <a:spcAft>
                          <a:spcPts val="0"/>
                        </a:spcAft>
                      </a:pPr>
                      <a:r>
                        <a:rPr lang="ca-ES" sz="1300">
                          <a:solidFill>
                            <a:srgbClr val="C00000"/>
                          </a:solidFill>
                          <a:effectLst/>
                          <a:latin typeface="Calibri"/>
                          <a:ea typeface="Calibri"/>
                          <a:cs typeface="Times New Roman"/>
                        </a:rPr>
                        <a:t>Avaluar els dèficits en competència </a:t>
                      </a:r>
                      <a:endParaRPr lang="es-ES" sz="1300">
                        <a:solidFill>
                          <a:srgbClr val="000000"/>
                        </a:solidFill>
                        <a:effectLst/>
                        <a:latin typeface="Calibri"/>
                        <a:ea typeface="Calibri"/>
                        <a:cs typeface="Times New Roman"/>
                      </a:endParaRPr>
                    </a:p>
                    <a:p>
                      <a:pPr marL="36000" indent="-6350" algn="l" defTabSz="360000">
                        <a:lnSpc>
                          <a:spcPct val="100000"/>
                        </a:lnSpc>
                        <a:spcAft>
                          <a:spcPts val="0"/>
                        </a:spcAft>
                      </a:pPr>
                      <a:r>
                        <a:rPr lang="ca-ES" sz="1300">
                          <a:solidFill>
                            <a:srgbClr val="C00000"/>
                          </a:solidFill>
                          <a:effectLst/>
                          <a:latin typeface="Calibri"/>
                          <a:ea typeface="Calibri"/>
                          <a:cs typeface="Times New Roman"/>
                        </a:rPr>
                        <a:t>(capacitat de fet) .</a:t>
                      </a:r>
                      <a:endParaRPr lang="es-ES" sz="1300">
                        <a:solidFill>
                          <a:srgbClr val="000000"/>
                        </a:solidFill>
                        <a:effectLst/>
                        <a:latin typeface="Calibri"/>
                        <a:ea typeface="Calibri"/>
                        <a:cs typeface="Times New Roman"/>
                      </a:endParaRPr>
                    </a:p>
                  </a:txBody>
                  <a:tcPr marL="37465" marR="55880" marT="533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indent="-6350" algn="just" defTabSz="360000">
                        <a:lnSpc>
                          <a:spcPct val="100000"/>
                        </a:lnSpc>
                        <a:spcAft>
                          <a:spcPts val="0"/>
                        </a:spcAft>
                      </a:pPr>
                      <a:r>
                        <a:rPr lang="ca-ES" sz="1300" dirty="0">
                          <a:solidFill>
                            <a:srgbClr val="006B00"/>
                          </a:solidFill>
                          <a:effectLst/>
                          <a:latin typeface="Calibri"/>
                          <a:ea typeface="Calibri"/>
                          <a:cs typeface="Times New Roman"/>
                        </a:rPr>
                        <a:t>Esbrinar la classe i el grau de suport que pot ser necessari per prendre decisions.</a:t>
                      </a:r>
                      <a:r>
                        <a:rPr lang="ca-ES" sz="1300" dirty="0">
                          <a:solidFill>
                            <a:srgbClr val="554C4B"/>
                          </a:solidFill>
                          <a:effectLst/>
                          <a:latin typeface="Calibri"/>
                          <a:ea typeface="Calibri"/>
                          <a:cs typeface="Times New Roman"/>
                        </a:rPr>
                        <a:t> </a:t>
                      </a:r>
                      <a:endParaRPr lang="es-ES" sz="1300" dirty="0">
                        <a:solidFill>
                          <a:srgbClr val="000000"/>
                        </a:solidFill>
                        <a:effectLst/>
                        <a:latin typeface="Calibri"/>
                        <a:ea typeface="Calibri"/>
                        <a:cs typeface="Times New Roman"/>
                      </a:endParaRPr>
                    </a:p>
                  </a:txBody>
                  <a:tcPr marL="37465" marR="55880" marT="533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1495232"/>
                  </a:ext>
                </a:extLst>
              </a:tr>
              <a:tr h="482946">
                <a:tc>
                  <a:txBody>
                    <a:bodyPr/>
                    <a:lstStyle/>
                    <a:p>
                      <a:pPr marL="36000" indent="-6350" algn="l" defTabSz="360000">
                        <a:lnSpc>
                          <a:spcPct val="100000"/>
                        </a:lnSpc>
                        <a:spcAft>
                          <a:spcPts val="0"/>
                        </a:spcAft>
                      </a:pPr>
                      <a:r>
                        <a:rPr lang="ca-ES" sz="1300">
                          <a:solidFill>
                            <a:srgbClr val="CC0000"/>
                          </a:solidFill>
                          <a:effectLst/>
                          <a:latin typeface="Calibri"/>
                          <a:ea typeface="Calibri"/>
                          <a:cs typeface="Times New Roman"/>
                        </a:rPr>
                        <a:t>Internar una persona en els serveis socials i de salut mental. </a:t>
                      </a:r>
                      <a:r>
                        <a:rPr lang="ca-ES" sz="1300">
                          <a:solidFill>
                            <a:srgbClr val="554C4B"/>
                          </a:solidFill>
                          <a:effectLst/>
                          <a:latin typeface="Calibri"/>
                          <a:ea typeface="Calibri"/>
                          <a:cs typeface="Times New Roman"/>
                        </a:rPr>
                        <a:t> </a:t>
                      </a:r>
                      <a:endParaRPr lang="es-ES" sz="1300">
                        <a:solidFill>
                          <a:srgbClr val="000000"/>
                        </a:solidFill>
                        <a:effectLst/>
                        <a:latin typeface="Calibri"/>
                        <a:ea typeface="Calibri"/>
                        <a:cs typeface="Times New Roman"/>
                      </a:endParaRPr>
                    </a:p>
                  </a:txBody>
                  <a:tcPr marL="37465" marR="5588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indent="-6350" algn="just" defTabSz="360000">
                        <a:lnSpc>
                          <a:spcPct val="100000"/>
                        </a:lnSpc>
                        <a:spcAft>
                          <a:spcPts val="0"/>
                        </a:spcAft>
                      </a:pPr>
                      <a:r>
                        <a:rPr lang="ca-ES" sz="1300">
                          <a:solidFill>
                            <a:srgbClr val="006B00"/>
                          </a:solidFill>
                          <a:effectLst/>
                          <a:latin typeface="Calibri"/>
                          <a:ea typeface="Calibri"/>
                          <a:cs typeface="Times New Roman"/>
                        </a:rPr>
                        <a:t>Mirar si hi ha alternatives de suport en la comunitat, si la persona en qüestió ho vol. </a:t>
                      </a:r>
                      <a:endParaRPr lang="es-ES" sz="1300">
                        <a:solidFill>
                          <a:srgbClr val="000000"/>
                        </a:solidFill>
                        <a:effectLst/>
                        <a:latin typeface="Calibri"/>
                        <a:ea typeface="Calibri"/>
                        <a:cs typeface="Times New Roman"/>
                      </a:endParaRPr>
                    </a:p>
                  </a:txBody>
                  <a:tcPr marL="37465" marR="5588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8755292"/>
                  </a:ext>
                </a:extLst>
              </a:tr>
              <a:tr h="681807">
                <a:tc>
                  <a:txBody>
                    <a:bodyPr/>
                    <a:lstStyle/>
                    <a:p>
                      <a:pPr marL="36000" indent="-6350" algn="l" defTabSz="360000">
                        <a:lnSpc>
                          <a:spcPct val="100000"/>
                        </a:lnSpc>
                        <a:spcAft>
                          <a:spcPts val="0"/>
                        </a:spcAft>
                      </a:pPr>
                      <a:r>
                        <a:rPr lang="ca-ES" sz="1300" dirty="0">
                          <a:solidFill>
                            <a:srgbClr val="CC0000"/>
                          </a:solidFill>
                          <a:effectLst/>
                          <a:latin typeface="Calibri"/>
                          <a:ea typeface="Calibri"/>
                          <a:cs typeface="Times New Roman"/>
                        </a:rPr>
                        <a:t>Vetllar pels interessos d’una persona, de manera que són unes altres persones les que determinen quines són les decisions o mesures més adequades per a aquesta persona. </a:t>
                      </a:r>
                      <a:endParaRPr lang="es-ES" sz="1300" dirty="0">
                        <a:solidFill>
                          <a:srgbClr val="000000"/>
                        </a:solidFill>
                        <a:effectLst/>
                        <a:latin typeface="Calibri"/>
                        <a:ea typeface="Calibri"/>
                        <a:cs typeface="Times New Roman"/>
                      </a:endParaRPr>
                    </a:p>
                  </a:txBody>
                  <a:tcPr marL="37465" marR="5588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indent="-6350" algn="just" defTabSz="360000">
                        <a:lnSpc>
                          <a:spcPct val="100000"/>
                        </a:lnSpc>
                        <a:spcAft>
                          <a:spcPts val="0"/>
                        </a:spcAft>
                      </a:pPr>
                      <a:r>
                        <a:rPr lang="ca-ES" sz="1300" dirty="0">
                          <a:solidFill>
                            <a:srgbClr val="006B00"/>
                          </a:solidFill>
                          <a:effectLst/>
                          <a:latin typeface="Calibri"/>
                          <a:ea typeface="Calibri"/>
                          <a:cs typeface="Times New Roman"/>
                        </a:rPr>
                        <a:t>Respectar la voluntat i les preferències d’una persona, de manera que totes les decisions les pren aquesta persona d’acord amb la seva voluntat i les seves preferències i, en els casos en què, malgrat que la persona s’hi hagi esforçat al màxim, no hagi estat possible determinar la seva voluntat i les seves preferències, mitjançant la interpretació més fidel de la seva voluntat i de les seves preferències. </a:t>
                      </a:r>
                      <a:endParaRPr lang="es-ES" sz="1300" dirty="0">
                        <a:solidFill>
                          <a:srgbClr val="000000"/>
                        </a:solidFill>
                        <a:effectLst/>
                        <a:latin typeface="Calibri"/>
                        <a:ea typeface="Calibri"/>
                        <a:cs typeface="Times New Roman"/>
                      </a:endParaRPr>
                    </a:p>
                  </a:txBody>
                  <a:tcPr marL="37465" marR="55880" marT="533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1028760"/>
                  </a:ext>
                </a:extLst>
              </a:tr>
              <a:tr h="652892">
                <a:tc>
                  <a:txBody>
                    <a:bodyPr/>
                    <a:lstStyle/>
                    <a:p>
                      <a:pPr marL="36000" indent="-6350" algn="l" defTabSz="360000">
                        <a:lnSpc>
                          <a:spcPct val="100000"/>
                        </a:lnSpc>
                        <a:spcAft>
                          <a:spcPts val="0"/>
                        </a:spcAft>
                      </a:pPr>
                      <a:r>
                        <a:rPr lang="ca-ES" sz="1300" dirty="0">
                          <a:solidFill>
                            <a:srgbClr val="CC0000"/>
                          </a:solidFill>
                          <a:effectLst/>
                          <a:latin typeface="Calibri"/>
                          <a:ea typeface="Calibri"/>
                          <a:cs typeface="Times New Roman"/>
                        </a:rPr>
                        <a:t>Presa de decisions per substitució i designació de persones que prenen decisions per substitució, de manera que és algú altre qui pren decisions per una persona en funció dels seus propis criteris i no pas d’acord amb la voluntat i les preferències d’aquesta persona. </a:t>
                      </a:r>
                      <a:endParaRPr lang="es-ES" sz="1300" dirty="0">
                        <a:solidFill>
                          <a:srgbClr val="000000"/>
                        </a:solidFill>
                        <a:effectLst/>
                        <a:latin typeface="Calibri"/>
                        <a:ea typeface="Calibri"/>
                        <a:cs typeface="Times New Roman"/>
                      </a:endParaRPr>
                    </a:p>
                  </a:txBody>
                  <a:tcPr marL="37465" marR="5588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 indent="-6350" algn="just" defTabSz="360000">
                        <a:lnSpc>
                          <a:spcPct val="100000"/>
                        </a:lnSpc>
                        <a:spcAft>
                          <a:spcPts val="0"/>
                        </a:spcAft>
                      </a:pPr>
                      <a:r>
                        <a:rPr lang="ca-ES" sz="1300" dirty="0">
                          <a:solidFill>
                            <a:srgbClr val="006B00"/>
                          </a:solidFill>
                          <a:effectLst/>
                          <a:latin typeface="Calibri"/>
                          <a:ea typeface="Calibri"/>
                          <a:cs typeface="Times New Roman"/>
                        </a:rPr>
                        <a:t>Suport a la presa de decisions, de manera que les persones prenen decisions per elles mateixes i per a si mateixes i, si ho volen, amb el suport d’altres persones. </a:t>
                      </a:r>
                      <a:endParaRPr lang="es-ES" sz="1300" dirty="0">
                        <a:solidFill>
                          <a:srgbClr val="000000"/>
                        </a:solidFill>
                        <a:effectLst/>
                        <a:latin typeface="Calibri"/>
                        <a:ea typeface="Calibri"/>
                        <a:cs typeface="Times New Roman"/>
                      </a:endParaRPr>
                    </a:p>
                  </a:txBody>
                  <a:tcPr marL="37465" marR="5588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2731282"/>
                  </a:ext>
                </a:extLst>
              </a:tr>
            </a:tbl>
          </a:graphicData>
        </a:graphic>
      </p:graphicFrame>
    </p:spTree>
    <p:extLst>
      <p:ext uri="{BB962C8B-B14F-4D97-AF65-F5344CB8AC3E}">
        <p14:creationId xmlns:p14="http://schemas.microsoft.com/office/powerpoint/2010/main" val="1927851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FCDF2-B472-4F34-B98F-EB095A544E62}"/>
              </a:ext>
            </a:extLst>
          </p:cNvPr>
          <p:cNvSpPr>
            <a:spLocks noGrp="1"/>
          </p:cNvSpPr>
          <p:nvPr>
            <p:ph type="title"/>
          </p:nvPr>
        </p:nvSpPr>
        <p:spPr>
          <a:xfrm>
            <a:off x="507206" y="2313945"/>
            <a:ext cx="11042064" cy="528645"/>
          </a:xfrm>
        </p:spPr>
        <p:txBody>
          <a:bodyPr/>
          <a:lstStyle/>
          <a:p>
            <a:pPr>
              <a:lnSpc>
                <a:spcPct val="100000"/>
              </a:lnSpc>
            </a:pPr>
            <a:r>
              <a:rPr lang="es-ES" dirty="0"/>
              <a:t>Tema 1. </a:t>
            </a:r>
            <a:r>
              <a:rPr lang="ca-ES" dirty="0"/>
              <a:t>Rebatre la denegació del dret a la capacitat jurídica en la salut mental</a:t>
            </a:r>
            <a:br>
              <a:rPr lang="es-ES" dirty="0"/>
            </a:br>
            <a:endParaRPr lang="es-ES" dirty="0"/>
          </a:p>
        </p:txBody>
      </p:sp>
    </p:spTree>
    <p:extLst>
      <p:ext uri="{BB962C8B-B14F-4D97-AF65-F5344CB8AC3E}">
        <p14:creationId xmlns:p14="http://schemas.microsoft.com/office/powerpoint/2010/main" val="7431364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6DAA2-CFBB-403B-966F-D704C3DE7625}"/>
              </a:ext>
            </a:extLst>
          </p:cNvPr>
          <p:cNvSpPr>
            <a:spLocks noGrp="1"/>
          </p:cNvSpPr>
          <p:nvPr>
            <p:ph sz="quarter" idx="14"/>
          </p:nvPr>
        </p:nvSpPr>
        <p:spPr/>
        <p:txBody>
          <a:bodyPr/>
          <a:lstStyle/>
          <a:p>
            <a:pPr marL="0" indent="0">
              <a:buNone/>
            </a:pPr>
            <a:endParaRPr lang="en-GB" dirty="0"/>
          </a:p>
          <a:p>
            <a:pPr marL="0" indent="0" algn="ctr">
              <a:buNone/>
            </a:pPr>
            <a:r>
              <a:rPr lang="es-ES" sz="2500" b="1" i="1" dirty="0" err="1"/>
              <a:t>Recordeu</a:t>
            </a:r>
            <a:r>
              <a:rPr lang="es-ES" sz="2500" b="1" i="1" dirty="0"/>
              <a:t> alguna vegada que </a:t>
            </a:r>
            <a:r>
              <a:rPr lang="es-ES" sz="2500" b="1" i="1" dirty="0" err="1"/>
              <a:t>algú</a:t>
            </a:r>
            <a:r>
              <a:rPr lang="es-ES" sz="2500" b="1" i="1" dirty="0"/>
              <a:t> </a:t>
            </a:r>
            <a:r>
              <a:rPr lang="es-ES" sz="2500" b="1" i="1" dirty="0" err="1"/>
              <a:t>us</a:t>
            </a:r>
            <a:r>
              <a:rPr lang="es-ES" sz="2500" b="1" i="1" dirty="0"/>
              <a:t> </a:t>
            </a:r>
            <a:r>
              <a:rPr lang="es-ES" sz="2500" b="1" i="1" dirty="0" err="1"/>
              <a:t>hagi</a:t>
            </a:r>
            <a:r>
              <a:rPr lang="es-ES" sz="2500" b="1" i="1" dirty="0"/>
              <a:t> </a:t>
            </a:r>
            <a:r>
              <a:rPr lang="es-ES" sz="2500" b="1" i="1" dirty="0" err="1"/>
              <a:t>ajudat</a:t>
            </a:r>
            <a:r>
              <a:rPr lang="es-ES" sz="2500" b="1" i="1" dirty="0"/>
              <a:t> a </a:t>
            </a:r>
            <a:r>
              <a:rPr lang="es-ES" sz="2500" b="1" i="1" dirty="0" err="1"/>
              <a:t>prendre</a:t>
            </a:r>
            <a:r>
              <a:rPr lang="es-ES" sz="2500" b="1" i="1" dirty="0"/>
              <a:t> una </a:t>
            </a:r>
            <a:r>
              <a:rPr lang="es-ES" sz="2500" b="1" i="1" dirty="0" err="1"/>
              <a:t>decisió</a:t>
            </a:r>
            <a:r>
              <a:rPr lang="es-ES" sz="2500" b="1" i="1" dirty="0"/>
              <a:t>? </a:t>
            </a:r>
            <a:endParaRPr lang="x-none" dirty="0"/>
          </a:p>
        </p:txBody>
      </p:sp>
      <p:sp>
        <p:nvSpPr>
          <p:cNvPr id="2" name="Title 1">
            <a:extLst>
              <a:ext uri="{FF2B5EF4-FFF2-40B4-BE49-F238E27FC236}">
                <a16:creationId xmlns:a16="http://schemas.microsoft.com/office/drawing/2014/main" id="{AA92651B-1AB2-4BA9-8C0C-6EB8CB346A91}"/>
              </a:ext>
            </a:extLst>
          </p:cNvPr>
          <p:cNvSpPr>
            <a:spLocks noGrp="1"/>
          </p:cNvSpPr>
          <p:nvPr>
            <p:ph type="title"/>
          </p:nvPr>
        </p:nvSpPr>
        <p:spPr>
          <a:xfrm>
            <a:off x="422141" y="506412"/>
            <a:ext cx="11446009" cy="407988"/>
          </a:xfrm>
        </p:spPr>
        <p:txBody>
          <a:bodyPr/>
          <a:lstStyle/>
          <a:p>
            <a:r>
              <a:rPr lang="ca-ES" dirty="0"/>
              <a:t>Exercici 2.2: Entendre el suport en la presa de decisions </a:t>
            </a:r>
            <a:r>
              <a:rPr lang="en-GB" dirty="0"/>
              <a:t>– 1 </a:t>
            </a:r>
            <a:endParaRPr lang="x-none" dirty="0"/>
          </a:p>
        </p:txBody>
      </p:sp>
    </p:spTree>
    <p:extLst>
      <p:ext uri="{BB962C8B-B14F-4D97-AF65-F5344CB8AC3E}">
        <p14:creationId xmlns:p14="http://schemas.microsoft.com/office/powerpoint/2010/main" val="15020740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D37567-AEDC-42C9-87C7-409330015782}"/>
              </a:ext>
            </a:extLst>
          </p:cNvPr>
          <p:cNvSpPr>
            <a:spLocks noGrp="1"/>
          </p:cNvSpPr>
          <p:nvPr>
            <p:ph sz="quarter" idx="14"/>
          </p:nvPr>
        </p:nvSpPr>
        <p:spPr/>
        <p:txBody>
          <a:bodyPr/>
          <a:lstStyle/>
          <a:p>
            <a:endParaRPr lang="en-GB" dirty="0"/>
          </a:p>
          <a:p>
            <a:r>
              <a:rPr lang="ca-ES" dirty="0"/>
              <a:t>Us va ser útil el suport que vau rebre?  </a:t>
            </a:r>
            <a:endParaRPr lang="es-ES" dirty="0"/>
          </a:p>
          <a:p>
            <a:r>
              <a:rPr lang="ca-ES" dirty="0"/>
              <a:t>En cas afirmatiu, per què?  </a:t>
            </a:r>
            <a:endParaRPr lang="es-ES" dirty="0"/>
          </a:p>
          <a:p>
            <a:r>
              <a:rPr lang="ca-ES" dirty="0"/>
              <a:t>En cas negatiu, per què no? </a:t>
            </a:r>
            <a:endParaRPr lang="es-ES" dirty="0"/>
          </a:p>
          <a:p>
            <a:endParaRPr lang="es-ES" dirty="0"/>
          </a:p>
          <a:p>
            <a:endParaRPr lang="x-none" dirty="0"/>
          </a:p>
        </p:txBody>
      </p:sp>
      <p:sp>
        <p:nvSpPr>
          <p:cNvPr id="2" name="Title 1">
            <a:extLst>
              <a:ext uri="{FF2B5EF4-FFF2-40B4-BE49-F238E27FC236}">
                <a16:creationId xmlns:a16="http://schemas.microsoft.com/office/drawing/2014/main" id="{E742FB6B-803C-4B79-95DF-C54D88CC224D}"/>
              </a:ext>
            </a:extLst>
          </p:cNvPr>
          <p:cNvSpPr>
            <a:spLocks noGrp="1"/>
          </p:cNvSpPr>
          <p:nvPr>
            <p:ph type="title"/>
          </p:nvPr>
        </p:nvSpPr>
        <p:spPr>
          <a:xfrm>
            <a:off x="422142" y="506412"/>
            <a:ext cx="11255508" cy="407988"/>
          </a:xfrm>
        </p:spPr>
        <p:txBody>
          <a:bodyPr/>
          <a:lstStyle/>
          <a:p>
            <a:r>
              <a:rPr lang="ca-ES" dirty="0"/>
              <a:t>Exercici 2.2: Entendre el suport en la presa de decisions </a:t>
            </a:r>
            <a:r>
              <a:rPr lang="en-GB" dirty="0"/>
              <a:t>– 2</a:t>
            </a:r>
            <a:endParaRPr lang="x-none" dirty="0"/>
          </a:p>
        </p:txBody>
      </p:sp>
    </p:spTree>
    <p:extLst>
      <p:ext uri="{BB962C8B-B14F-4D97-AF65-F5344CB8AC3E}">
        <p14:creationId xmlns:p14="http://schemas.microsoft.com/office/powerpoint/2010/main" val="30185650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5AB07C-F799-4000-8016-E8B43A564050}"/>
              </a:ext>
            </a:extLst>
          </p:cNvPr>
          <p:cNvSpPr>
            <a:spLocks noGrp="1"/>
          </p:cNvSpPr>
          <p:nvPr>
            <p:ph sz="quarter" idx="14"/>
          </p:nvPr>
        </p:nvSpPr>
        <p:spPr>
          <a:xfrm>
            <a:off x="507195" y="1391478"/>
            <a:ext cx="11174412" cy="4619710"/>
          </a:xfrm>
        </p:spPr>
        <p:txBody>
          <a:bodyPr/>
          <a:lstStyle/>
          <a:p>
            <a:pPr algn="just">
              <a:lnSpc>
                <a:spcPct val="150000"/>
              </a:lnSpc>
            </a:pPr>
            <a:r>
              <a:rPr lang="ca-ES" dirty="0"/>
              <a:t>La majoria dels models de suport actuals encara no compleixen plenament la CDPD.</a:t>
            </a:r>
          </a:p>
          <a:p>
            <a:pPr algn="just">
              <a:lnSpc>
                <a:spcPct val="150000"/>
              </a:lnSpc>
            </a:pPr>
            <a:r>
              <a:rPr lang="ca-ES" dirty="0"/>
              <a:t>És criticable el fet que</a:t>
            </a:r>
            <a:r>
              <a:rPr lang="en-US" dirty="0"/>
              <a:t>: </a:t>
            </a:r>
          </a:p>
          <a:p>
            <a:pPr lvl="3" algn="just">
              <a:lnSpc>
                <a:spcPct val="150000"/>
              </a:lnSpc>
            </a:pPr>
            <a:r>
              <a:rPr lang="ca-ES" sz="2200" dirty="0"/>
              <a:t>alguns models estiguin dirigits per professionals</a:t>
            </a:r>
          </a:p>
          <a:p>
            <a:pPr lvl="3" algn="just">
              <a:lnSpc>
                <a:spcPct val="150000"/>
              </a:lnSpc>
            </a:pPr>
            <a:r>
              <a:rPr lang="ca-ES" sz="2200" dirty="0"/>
              <a:t>que continuïn utilitzant el tractament involuntari</a:t>
            </a:r>
          </a:p>
          <a:p>
            <a:pPr algn="just">
              <a:lnSpc>
                <a:spcPct val="150000"/>
              </a:lnSpc>
            </a:pPr>
            <a:r>
              <a:rPr lang="ca-ES" dirty="0"/>
              <a:t>Cal reconèixer aquestes limitacions i tenir en compte que aquests serveis es podrien millorar encara més per aconseguir que complissin plenament la CDPD</a:t>
            </a:r>
            <a:r>
              <a:rPr lang="en-US" dirty="0"/>
              <a:t>.</a:t>
            </a:r>
          </a:p>
          <a:p>
            <a:pPr algn="just">
              <a:lnSpc>
                <a:spcPct val="150000"/>
              </a:lnSpc>
            </a:pPr>
            <a:endParaRPr lang="x-none" dirty="0"/>
          </a:p>
        </p:txBody>
      </p:sp>
      <p:sp>
        <p:nvSpPr>
          <p:cNvPr id="2" name="Title 1">
            <a:extLst>
              <a:ext uri="{FF2B5EF4-FFF2-40B4-BE49-F238E27FC236}">
                <a16:creationId xmlns:a16="http://schemas.microsoft.com/office/drawing/2014/main" id="{A25917C7-35B1-48D2-A6A6-BB1C2D68F66F}"/>
              </a:ext>
            </a:extLst>
          </p:cNvPr>
          <p:cNvSpPr>
            <a:spLocks noGrp="1"/>
          </p:cNvSpPr>
          <p:nvPr>
            <p:ph type="title"/>
          </p:nvPr>
        </p:nvSpPr>
        <p:spPr/>
        <p:txBody>
          <a:bodyPr/>
          <a:lstStyle/>
          <a:p>
            <a:r>
              <a:rPr lang="ca-ES" sz="2800" dirty="0"/>
              <a:t>Presentació: Diferents formes de suport</a:t>
            </a:r>
            <a:r>
              <a:rPr lang="es-ES" sz="2800" dirty="0"/>
              <a:t> </a:t>
            </a:r>
            <a:r>
              <a:rPr lang="en-GB" sz="2800" dirty="0"/>
              <a:t>– 1 </a:t>
            </a:r>
            <a:endParaRPr lang="x-none" sz="2800" dirty="0"/>
          </a:p>
        </p:txBody>
      </p:sp>
    </p:spTree>
    <p:extLst>
      <p:ext uri="{BB962C8B-B14F-4D97-AF65-F5344CB8AC3E}">
        <p14:creationId xmlns:p14="http://schemas.microsoft.com/office/powerpoint/2010/main" val="3590758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3223EEB-3A4E-AF44-9A6E-F9DF5E6F0C68}"/>
              </a:ext>
            </a:extLst>
          </p:cNvPr>
          <p:cNvSpPr>
            <a:spLocks noGrp="1"/>
          </p:cNvSpPr>
          <p:nvPr>
            <p:ph type="body" sz="quarter" idx="13"/>
          </p:nvPr>
        </p:nvSpPr>
        <p:spPr/>
        <p:txBody>
          <a:bodyPr/>
          <a:lstStyle/>
          <a:p>
            <a:r>
              <a:rPr lang="ca-ES" dirty="0"/>
              <a:t>Proporcionar informació completa </a:t>
            </a:r>
            <a:endParaRPr lang="es-ES" dirty="0"/>
          </a:p>
        </p:txBody>
      </p:sp>
      <p:sp>
        <p:nvSpPr>
          <p:cNvPr id="3" name="Content Placeholder 2">
            <a:extLst>
              <a:ext uri="{FF2B5EF4-FFF2-40B4-BE49-F238E27FC236}">
                <a16:creationId xmlns:a16="http://schemas.microsoft.com/office/drawing/2014/main" id="{03D49DAC-CD04-46BE-A562-E30ECC0CAE89}"/>
              </a:ext>
            </a:extLst>
          </p:cNvPr>
          <p:cNvSpPr>
            <a:spLocks noGrp="1"/>
          </p:cNvSpPr>
          <p:nvPr>
            <p:ph sz="quarter" idx="14"/>
          </p:nvPr>
        </p:nvSpPr>
        <p:spPr/>
        <p:txBody>
          <a:bodyPr/>
          <a:lstStyle/>
          <a:p>
            <a:pPr algn="just"/>
            <a:r>
              <a:rPr lang="ca-ES" dirty="0"/>
              <a:t>La primera forma de suport consisteix a proporcionar una informació completa i en un format que la persona pugui entendre</a:t>
            </a:r>
            <a:r>
              <a:rPr lang="en-GB" dirty="0"/>
              <a:t>. </a:t>
            </a:r>
            <a:endParaRPr lang="x-none" dirty="0"/>
          </a:p>
          <a:p>
            <a:pPr algn="just"/>
            <a:r>
              <a:rPr lang="ca-ES" dirty="0"/>
              <a:t>Moltes persones </a:t>
            </a:r>
            <a:r>
              <a:rPr lang="es-ES" dirty="0"/>
              <a:t>no </a:t>
            </a:r>
            <a:r>
              <a:rPr lang="ca-ES" dirty="0"/>
              <a:t>disposen de prou informació (per exemple, sobre tractaments, opcions d’atenció i de suport, qüestions jurídiques, etc.) per poder prendre una decisió. </a:t>
            </a:r>
          </a:p>
          <a:p>
            <a:pPr algn="just"/>
            <a:r>
              <a:rPr lang="ca-ES" dirty="0"/>
              <a:t>Per poder prendre una decisió, abans ens han de donar tota la informació pertinent sobre l’àmbit o la qüestió amb relació als quals hem de prendre aquesta decisió</a:t>
            </a:r>
            <a:r>
              <a:rPr lang="en-GB" dirty="0"/>
              <a:t>. </a:t>
            </a:r>
            <a:endParaRPr lang="x-none" dirty="0"/>
          </a:p>
          <a:p>
            <a:pPr algn="just"/>
            <a:endParaRPr lang="x-none" dirty="0"/>
          </a:p>
        </p:txBody>
      </p:sp>
      <p:sp>
        <p:nvSpPr>
          <p:cNvPr id="2" name="Title 1">
            <a:extLst>
              <a:ext uri="{FF2B5EF4-FFF2-40B4-BE49-F238E27FC236}">
                <a16:creationId xmlns:a16="http://schemas.microsoft.com/office/drawing/2014/main" id="{739A90BA-2E00-46C7-ABC3-E69E3D3801F6}"/>
              </a:ext>
            </a:extLst>
          </p:cNvPr>
          <p:cNvSpPr>
            <a:spLocks noGrp="1"/>
          </p:cNvSpPr>
          <p:nvPr>
            <p:ph type="title"/>
          </p:nvPr>
        </p:nvSpPr>
        <p:spPr/>
        <p:txBody>
          <a:bodyPr/>
          <a:lstStyle/>
          <a:p>
            <a:r>
              <a:rPr lang="ca-ES" sz="2800" dirty="0"/>
              <a:t>Presentació: Diferents formes de suport </a:t>
            </a:r>
            <a:r>
              <a:rPr lang="en-GB" sz="2800" dirty="0"/>
              <a:t>– 2</a:t>
            </a:r>
            <a:endParaRPr lang="x-none" sz="2800" dirty="0"/>
          </a:p>
        </p:txBody>
      </p:sp>
    </p:spTree>
    <p:extLst>
      <p:ext uri="{BB962C8B-B14F-4D97-AF65-F5344CB8AC3E}">
        <p14:creationId xmlns:p14="http://schemas.microsoft.com/office/powerpoint/2010/main" val="2512900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7B6DC1-3012-D04E-AD6B-26ADEB539951}"/>
              </a:ext>
            </a:extLst>
          </p:cNvPr>
          <p:cNvSpPr>
            <a:spLocks noGrp="1"/>
          </p:cNvSpPr>
          <p:nvPr>
            <p:ph type="body" sz="quarter" idx="13"/>
          </p:nvPr>
        </p:nvSpPr>
        <p:spPr/>
        <p:txBody>
          <a:bodyPr/>
          <a:lstStyle/>
          <a:p>
            <a:r>
              <a:rPr lang="ca-ES" dirty="0"/>
              <a:t>Habilitats comunicatives de suport </a:t>
            </a:r>
            <a:endParaRPr lang="es-ES" dirty="0"/>
          </a:p>
        </p:txBody>
      </p:sp>
      <p:sp>
        <p:nvSpPr>
          <p:cNvPr id="3" name="Content Placeholder 2">
            <a:extLst>
              <a:ext uri="{FF2B5EF4-FFF2-40B4-BE49-F238E27FC236}">
                <a16:creationId xmlns:a16="http://schemas.microsoft.com/office/drawing/2014/main" id="{4DCA987F-BE19-41DF-985D-7CAF89EA9FB0}"/>
              </a:ext>
            </a:extLst>
          </p:cNvPr>
          <p:cNvSpPr>
            <a:spLocks noGrp="1"/>
          </p:cNvSpPr>
          <p:nvPr>
            <p:ph sz="quarter" idx="14"/>
          </p:nvPr>
        </p:nvSpPr>
        <p:spPr>
          <a:xfrm>
            <a:off x="507195" y="1543050"/>
            <a:ext cx="11174412" cy="4468138"/>
          </a:xfrm>
        </p:spPr>
        <p:txBody>
          <a:bodyPr/>
          <a:lstStyle/>
          <a:p>
            <a:pPr algn="just"/>
            <a:r>
              <a:rPr lang="ca-ES" dirty="0"/>
              <a:t>Per poder acollir i comprendre les persones que fan servir estils de comunicació diferents i/o que tenen dificultats per comunicar-se, cal disposar d’habilitats comunicatives. </a:t>
            </a:r>
            <a:endParaRPr lang="es-ES" dirty="0"/>
          </a:p>
          <a:p>
            <a:pPr algn="just"/>
            <a:r>
              <a:rPr lang="ca-ES" dirty="0"/>
              <a:t>Les persones que donen suport </a:t>
            </a:r>
            <a:r>
              <a:rPr lang="es-ES" dirty="0"/>
              <a:t>, </a:t>
            </a:r>
            <a:r>
              <a:rPr lang="ca-ES" dirty="0"/>
              <a:t>incloent-hi els professionals de la salut mental i d’altres disciplines— han d’aprendre a escoltar les persones d’una manera activa i amb atenció.</a:t>
            </a:r>
            <a:r>
              <a:rPr lang="en-GB" dirty="0"/>
              <a:t>. </a:t>
            </a:r>
          </a:p>
          <a:p>
            <a:pPr algn="just"/>
            <a:r>
              <a:rPr lang="ca-ES" dirty="0"/>
              <a:t>Aquestes habilitats d’escolta també comporten ajudar les persones a relaxar-se i a fer una pausa de tant en tant</a:t>
            </a:r>
            <a:r>
              <a:rPr lang="en-GB" dirty="0"/>
              <a:t>. </a:t>
            </a:r>
          </a:p>
          <a:p>
            <a:pPr algn="just"/>
            <a:r>
              <a:rPr lang="ca-ES" dirty="0"/>
              <a:t>També han de respectar el fet que les persones vulguin donar molta o molt poca informació. </a:t>
            </a:r>
            <a:endParaRPr lang="es-ES" dirty="0"/>
          </a:p>
          <a:p>
            <a:pPr algn="just"/>
            <a:endParaRPr lang="x-none" dirty="0"/>
          </a:p>
        </p:txBody>
      </p:sp>
      <p:sp>
        <p:nvSpPr>
          <p:cNvPr id="2" name="Title 1">
            <a:extLst>
              <a:ext uri="{FF2B5EF4-FFF2-40B4-BE49-F238E27FC236}">
                <a16:creationId xmlns:a16="http://schemas.microsoft.com/office/drawing/2014/main" id="{B332C53D-3A7C-4F41-98EA-9EEBAB1BCC19}"/>
              </a:ext>
            </a:extLst>
          </p:cNvPr>
          <p:cNvSpPr>
            <a:spLocks noGrp="1"/>
          </p:cNvSpPr>
          <p:nvPr>
            <p:ph type="title"/>
          </p:nvPr>
        </p:nvSpPr>
        <p:spPr/>
        <p:txBody>
          <a:bodyPr/>
          <a:lstStyle/>
          <a:p>
            <a:r>
              <a:rPr lang="ca-ES" sz="2800" dirty="0"/>
              <a:t>Presentació: Diferents formes de suport </a:t>
            </a:r>
            <a:r>
              <a:rPr lang="en-GB" sz="2800" dirty="0"/>
              <a:t>– 3</a:t>
            </a:r>
            <a:endParaRPr lang="x-none" sz="2800" dirty="0"/>
          </a:p>
        </p:txBody>
      </p:sp>
    </p:spTree>
    <p:extLst>
      <p:ext uri="{BB962C8B-B14F-4D97-AF65-F5344CB8AC3E}">
        <p14:creationId xmlns:p14="http://schemas.microsoft.com/office/powerpoint/2010/main" val="19878561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0954DB6-59B3-DB4D-9344-315D3EF71835}"/>
              </a:ext>
            </a:extLst>
          </p:cNvPr>
          <p:cNvSpPr>
            <a:spLocks noGrp="1"/>
          </p:cNvSpPr>
          <p:nvPr>
            <p:ph type="body" sz="quarter" idx="13"/>
          </p:nvPr>
        </p:nvSpPr>
        <p:spPr/>
        <p:txBody>
          <a:bodyPr/>
          <a:lstStyle/>
          <a:p>
            <a:r>
              <a:rPr lang="fr-FR" dirty="0" err="1"/>
              <a:t>Algunes</a:t>
            </a:r>
            <a:r>
              <a:rPr lang="fr-FR" dirty="0"/>
              <a:t> de les </a:t>
            </a:r>
            <a:r>
              <a:rPr lang="fr-FR" dirty="0" err="1"/>
              <a:t>habilitats</a:t>
            </a:r>
            <a:r>
              <a:rPr lang="fr-FR" dirty="0"/>
              <a:t> </a:t>
            </a:r>
            <a:r>
              <a:rPr lang="fr-FR" dirty="0" err="1"/>
              <a:t>comunicatives</a:t>
            </a:r>
            <a:r>
              <a:rPr lang="es-ES" dirty="0"/>
              <a:t>:</a:t>
            </a:r>
            <a:endParaRPr lang="x-none"/>
          </a:p>
        </p:txBody>
      </p:sp>
      <p:sp>
        <p:nvSpPr>
          <p:cNvPr id="3" name="Content Placeholder 2">
            <a:extLst>
              <a:ext uri="{FF2B5EF4-FFF2-40B4-BE49-F238E27FC236}">
                <a16:creationId xmlns:a16="http://schemas.microsoft.com/office/drawing/2014/main" id="{04B54EA7-D38E-4AAA-9FCA-42B18E07D5A4}"/>
              </a:ext>
            </a:extLst>
          </p:cNvPr>
          <p:cNvSpPr>
            <a:spLocks noGrp="1"/>
          </p:cNvSpPr>
          <p:nvPr>
            <p:ph sz="quarter" idx="14"/>
          </p:nvPr>
        </p:nvSpPr>
        <p:spPr/>
        <p:txBody>
          <a:bodyPr/>
          <a:lstStyle/>
          <a:p>
            <a:pPr lvl="0" algn="just" fontAlgn="base"/>
            <a:r>
              <a:rPr lang="ca-ES" dirty="0"/>
              <a:t>Comprendre estils comunicatius indirectes o inusuals.</a:t>
            </a:r>
            <a:endParaRPr lang="es-ES" dirty="0"/>
          </a:p>
          <a:p>
            <a:pPr lvl="0" algn="just" fontAlgn="base"/>
            <a:r>
              <a:rPr lang="ca-ES" dirty="0"/>
              <a:t>Comprendre els valors de la persona subjacents a la comunicació, que poden ser diferents dels de la persona que l’escolta. </a:t>
            </a:r>
            <a:endParaRPr lang="es-ES" dirty="0"/>
          </a:p>
          <a:p>
            <a:pPr lvl="0" algn="just" fontAlgn="base"/>
            <a:r>
              <a:rPr lang="ca-ES" dirty="0"/>
              <a:t>Donar per fet que la comunicació sempre té un sentit, encara que altres persones puguin pensar que no en té cap. </a:t>
            </a:r>
            <a:endParaRPr lang="es-ES" dirty="0"/>
          </a:p>
          <a:p>
            <a:pPr lvl="0" algn="just" fontAlgn="base"/>
            <a:r>
              <a:rPr lang="ca-ES" dirty="0"/>
              <a:t>Ser conscients que potser la persona que escolta no és capaç de comprendre algú a causa de les seves pròpies limitacions. </a:t>
            </a:r>
            <a:endParaRPr lang="es-ES" dirty="0"/>
          </a:p>
          <a:p>
            <a:pPr algn="just"/>
            <a:r>
              <a:rPr lang="ca-ES" dirty="0"/>
              <a:t>Interpretar la qüestió des del punt de vista de l’altra persona</a:t>
            </a:r>
            <a:r>
              <a:rPr lang="en-US" dirty="0"/>
              <a:t>.</a:t>
            </a:r>
            <a:endParaRPr lang="x-none" dirty="0"/>
          </a:p>
          <a:p>
            <a:pPr algn="just">
              <a:spcAft>
                <a:spcPts val="1800"/>
              </a:spcAft>
            </a:pPr>
            <a:endParaRPr lang="x-none" dirty="0"/>
          </a:p>
        </p:txBody>
      </p:sp>
      <p:sp>
        <p:nvSpPr>
          <p:cNvPr id="2" name="Title 1">
            <a:extLst>
              <a:ext uri="{FF2B5EF4-FFF2-40B4-BE49-F238E27FC236}">
                <a16:creationId xmlns:a16="http://schemas.microsoft.com/office/drawing/2014/main" id="{1CDC56CC-6622-4DB8-B3B0-D8703E4DEF0F}"/>
              </a:ext>
            </a:extLst>
          </p:cNvPr>
          <p:cNvSpPr>
            <a:spLocks noGrp="1"/>
          </p:cNvSpPr>
          <p:nvPr>
            <p:ph type="title"/>
          </p:nvPr>
        </p:nvSpPr>
        <p:spPr/>
        <p:txBody>
          <a:bodyPr/>
          <a:lstStyle/>
          <a:p>
            <a:r>
              <a:rPr lang="ca-ES" sz="2800" dirty="0"/>
              <a:t>Presentació: Diferents formes de suport </a:t>
            </a:r>
            <a:r>
              <a:rPr lang="en-GB" sz="2800" dirty="0"/>
              <a:t>– 4</a:t>
            </a:r>
            <a:endParaRPr lang="x-none" sz="2800" dirty="0"/>
          </a:p>
        </p:txBody>
      </p:sp>
    </p:spTree>
    <p:extLst>
      <p:ext uri="{BB962C8B-B14F-4D97-AF65-F5344CB8AC3E}">
        <p14:creationId xmlns:p14="http://schemas.microsoft.com/office/powerpoint/2010/main" val="34128567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787EA8C-343B-B347-AA67-ACA5BFF48FCE}"/>
              </a:ext>
            </a:extLst>
          </p:cNvPr>
          <p:cNvSpPr>
            <a:spLocks noGrp="1"/>
          </p:cNvSpPr>
          <p:nvPr>
            <p:ph type="body" sz="quarter" idx="13"/>
          </p:nvPr>
        </p:nvSpPr>
        <p:spPr/>
        <p:txBody>
          <a:bodyPr/>
          <a:lstStyle/>
          <a:p>
            <a:r>
              <a:rPr lang="ca-ES" dirty="0"/>
              <a:t>Fer ajustos raonables </a:t>
            </a:r>
            <a:endParaRPr lang="es-ES" dirty="0"/>
          </a:p>
        </p:txBody>
      </p:sp>
      <p:sp>
        <p:nvSpPr>
          <p:cNvPr id="3" name="Content Placeholder 2">
            <a:extLst>
              <a:ext uri="{FF2B5EF4-FFF2-40B4-BE49-F238E27FC236}">
                <a16:creationId xmlns:a16="http://schemas.microsoft.com/office/drawing/2014/main" id="{A8DE9366-7ABB-421E-A822-20B4EC06552E}"/>
              </a:ext>
            </a:extLst>
          </p:cNvPr>
          <p:cNvSpPr>
            <a:spLocks noGrp="1"/>
          </p:cNvSpPr>
          <p:nvPr>
            <p:ph sz="quarter" idx="14"/>
          </p:nvPr>
        </p:nvSpPr>
        <p:spPr/>
        <p:txBody>
          <a:bodyPr>
            <a:normAutofit/>
          </a:bodyPr>
          <a:lstStyle/>
          <a:p>
            <a:pPr algn="just"/>
            <a:r>
              <a:rPr lang="ca-ES" dirty="0"/>
              <a:t>Com a part del requisit de proporcionar una informació exhaustiva i completa durant el procés de suport, és possible que calgui fer uns ajustos raonables.</a:t>
            </a:r>
            <a:endParaRPr lang="es-ES" dirty="0"/>
          </a:p>
          <a:p>
            <a:pPr algn="just"/>
            <a:r>
              <a:rPr lang="ca-ES" dirty="0"/>
              <a:t>L’expressió </a:t>
            </a:r>
            <a:r>
              <a:rPr lang="ca-ES" i="1" dirty="0"/>
              <a:t>ajustos raonables </a:t>
            </a:r>
            <a:r>
              <a:rPr lang="ca-ES" dirty="0"/>
              <a:t>es refereix a les mesures que cal adoptar per tal d’eliminar els obstacles a què han de fer front les persones amb discapacitat, i per garantir que aquestes puguin exercir els seus drets humans en igualtat de condicions</a:t>
            </a:r>
            <a:r>
              <a:rPr lang="en-GB" dirty="0"/>
              <a:t>.</a:t>
            </a:r>
            <a:endParaRPr lang="en-US" dirty="0"/>
          </a:p>
          <a:p>
            <a:pPr algn="just">
              <a:spcAft>
                <a:spcPts val="1800"/>
              </a:spcAft>
            </a:pPr>
            <a:r>
              <a:rPr lang="ca-ES" dirty="0"/>
              <a:t>L’article 5 de la CDPD exigeix que es duguin a terme ajustos raonables perquè les persones amb discapacitat puguin exercir els drets recollits en la CDPD i gaudir-ne</a:t>
            </a:r>
            <a:r>
              <a:rPr lang="en-US" dirty="0"/>
              <a:t>.</a:t>
            </a:r>
          </a:p>
          <a:p>
            <a:pPr lvl="2" algn="just" fontAlgn="base"/>
            <a:r>
              <a:rPr lang="es-ES" sz="2200" dirty="0"/>
              <a:t>Significa que </a:t>
            </a:r>
            <a:r>
              <a:rPr lang="ca-ES" sz="2200" dirty="0"/>
              <a:t>altres persones han de satisfer els requisits de la persona pel que fa a la presa de decisions i han de reconèixer que potser necessitarà suport en el procés de presa de decisions. </a:t>
            </a:r>
            <a:endParaRPr lang="es-ES" sz="2200" dirty="0"/>
          </a:p>
          <a:p>
            <a:pPr marL="346075" lvl="2" indent="0" algn="just">
              <a:spcAft>
                <a:spcPts val="1800"/>
              </a:spcAft>
              <a:buNone/>
            </a:pPr>
            <a:endParaRPr lang="x-none" sz="2200" dirty="0"/>
          </a:p>
          <a:p>
            <a:pPr algn="just">
              <a:spcAft>
                <a:spcPts val="1800"/>
              </a:spcAft>
            </a:pPr>
            <a:endParaRPr lang="x-none" dirty="0"/>
          </a:p>
        </p:txBody>
      </p:sp>
      <p:sp>
        <p:nvSpPr>
          <p:cNvPr id="2" name="Title 1">
            <a:extLst>
              <a:ext uri="{FF2B5EF4-FFF2-40B4-BE49-F238E27FC236}">
                <a16:creationId xmlns:a16="http://schemas.microsoft.com/office/drawing/2014/main" id="{755B063D-D1F8-45A4-8F96-4CEF4C024607}"/>
              </a:ext>
            </a:extLst>
          </p:cNvPr>
          <p:cNvSpPr>
            <a:spLocks noGrp="1"/>
          </p:cNvSpPr>
          <p:nvPr>
            <p:ph type="title"/>
          </p:nvPr>
        </p:nvSpPr>
        <p:spPr/>
        <p:txBody>
          <a:bodyPr/>
          <a:lstStyle/>
          <a:p>
            <a:r>
              <a:rPr lang="ca-ES" sz="2800" dirty="0"/>
              <a:t>Presentació: Diferents formes de suport </a:t>
            </a:r>
            <a:r>
              <a:rPr lang="en-GB" sz="2800" dirty="0"/>
              <a:t>– 5</a:t>
            </a:r>
            <a:endParaRPr lang="x-none" sz="2800" dirty="0"/>
          </a:p>
        </p:txBody>
      </p:sp>
    </p:spTree>
    <p:extLst>
      <p:ext uri="{BB962C8B-B14F-4D97-AF65-F5344CB8AC3E}">
        <p14:creationId xmlns:p14="http://schemas.microsoft.com/office/powerpoint/2010/main" val="4319266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824B1-0C0F-4104-A6BC-5AC712A69BE5}"/>
              </a:ext>
            </a:extLst>
          </p:cNvPr>
          <p:cNvSpPr>
            <a:spLocks noGrp="1"/>
          </p:cNvSpPr>
          <p:nvPr>
            <p:ph sz="quarter" idx="14"/>
          </p:nvPr>
        </p:nvSpPr>
        <p:spPr>
          <a:xfrm>
            <a:off x="507195" y="1352550"/>
            <a:ext cx="11174412" cy="4658638"/>
          </a:xfrm>
        </p:spPr>
        <p:txBody>
          <a:bodyPr>
            <a:normAutofit/>
          </a:bodyPr>
          <a:lstStyle/>
          <a:p>
            <a:pPr marL="0" indent="0" algn="just">
              <a:spcAft>
                <a:spcPts val="1800"/>
              </a:spcAft>
              <a:buNone/>
            </a:pPr>
            <a:r>
              <a:rPr lang="ca-ES" dirty="0"/>
              <a:t>Fer ajustos raonables pot comportar, per exemple</a:t>
            </a:r>
            <a:r>
              <a:rPr lang="en-US" dirty="0"/>
              <a:t>:</a:t>
            </a:r>
          </a:p>
          <a:p>
            <a:pPr lvl="2" algn="just">
              <a:spcAft>
                <a:spcPts val="1800"/>
              </a:spcAft>
            </a:pPr>
            <a:r>
              <a:rPr lang="es-ES" sz="2200" dirty="0"/>
              <a:t>Facilitar a </a:t>
            </a:r>
            <a:r>
              <a:rPr lang="ca-ES" sz="2200" dirty="0"/>
              <a:t>les persones informació d’una manera que els permeti comprendre-la</a:t>
            </a:r>
            <a:r>
              <a:rPr lang="en-US" sz="2200" dirty="0"/>
              <a:t>. </a:t>
            </a:r>
          </a:p>
          <a:p>
            <a:pPr lvl="2" algn="just">
              <a:spcAft>
                <a:spcPts val="1800"/>
              </a:spcAft>
            </a:pPr>
            <a:r>
              <a:rPr lang="ca-ES" sz="2200" dirty="0"/>
              <a:t>Pot voler dir aconseguir que els professionals de la salut mental i d’altres disciplines acceptin una assistència formal o informal per part dels familiars i dels amics de la persona, o dedicar més temps a parlar amb ella per comunicar-li informació</a:t>
            </a:r>
            <a:r>
              <a:rPr lang="es-ES" sz="2200" dirty="0"/>
              <a:t>.</a:t>
            </a:r>
          </a:p>
          <a:p>
            <a:pPr algn="just">
              <a:spcAft>
                <a:spcPts val="1800"/>
              </a:spcAft>
            </a:pPr>
            <a:r>
              <a:rPr lang="ca-ES" dirty="0"/>
              <a:t>Els ajustos raonables poden ser pertinents sempre que un individu interactuï amb altres persones (per exemple, quan els metges expliquen els riscos que comporta una intervenció mèdica, quan el personal d’una institució financera obre un compte bancari, etc.).</a:t>
            </a:r>
            <a:r>
              <a:rPr lang="es-ES" dirty="0"/>
              <a:t> </a:t>
            </a:r>
          </a:p>
          <a:p>
            <a:pPr algn="just">
              <a:spcAft>
                <a:spcPts val="1800"/>
              </a:spcAft>
            </a:pPr>
            <a:r>
              <a:rPr lang="ca-ES" dirty="0"/>
              <a:t>Cal individualitzar-los i adaptar-los a les necessitats de la persona en qüestió. </a:t>
            </a:r>
            <a:endParaRPr lang="es-ES" dirty="0"/>
          </a:p>
          <a:p>
            <a:pPr marL="0" indent="0" algn="just">
              <a:spcAft>
                <a:spcPts val="1800"/>
              </a:spcAft>
              <a:buNone/>
            </a:pPr>
            <a:endParaRPr lang="es-ES" dirty="0"/>
          </a:p>
        </p:txBody>
      </p:sp>
      <p:sp>
        <p:nvSpPr>
          <p:cNvPr id="2" name="Title 1">
            <a:extLst>
              <a:ext uri="{FF2B5EF4-FFF2-40B4-BE49-F238E27FC236}">
                <a16:creationId xmlns:a16="http://schemas.microsoft.com/office/drawing/2014/main" id="{6B184F2B-C0C8-4A20-8C2D-29656784EC77}"/>
              </a:ext>
            </a:extLst>
          </p:cNvPr>
          <p:cNvSpPr>
            <a:spLocks noGrp="1"/>
          </p:cNvSpPr>
          <p:nvPr>
            <p:ph type="title"/>
          </p:nvPr>
        </p:nvSpPr>
        <p:spPr/>
        <p:txBody>
          <a:bodyPr/>
          <a:lstStyle/>
          <a:p>
            <a:r>
              <a:rPr lang="ca-ES" sz="2800" dirty="0"/>
              <a:t>Presentació: Diferents formes de suport </a:t>
            </a:r>
            <a:r>
              <a:rPr lang="en-GB" sz="2800" dirty="0"/>
              <a:t>– 6</a:t>
            </a:r>
            <a:endParaRPr lang="x-none" sz="2800" dirty="0"/>
          </a:p>
        </p:txBody>
      </p:sp>
      <p:sp>
        <p:nvSpPr>
          <p:cNvPr id="4" name="Text Placeholder 5">
            <a:extLst>
              <a:ext uri="{FF2B5EF4-FFF2-40B4-BE49-F238E27FC236}">
                <a16:creationId xmlns:a16="http://schemas.microsoft.com/office/drawing/2014/main" id="{4787EA8C-343B-B347-AA67-ACA5BFF48FCE}"/>
              </a:ext>
            </a:extLst>
          </p:cNvPr>
          <p:cNvSpPr>
            <a:spLocks noGrp="1"/>
          </p:cNvSpPr>
          <p:nvPr>
            <p:ph type="body" sz="quarter" idx="13"/>
          </p:nvPr>
        </p:nvSpPr>
        <p:spPr>
          <a:xfrm>
            <a:off x="507207" y="946614"/>
            <a:ext cx="11174400" cy="360000"/>
          </a:xfrm>
        </p:spPr>
        <p:txBody>
          <a:bodyPr/>
          <a:lstStyle/>
          <a:p>
            <a:r>
              <a:rPr lang="ca-ES" dirty="0"/>
              <a:t>Fer ajustos raonables </a:t>
            </a:r>
            <a:endParaRPr lang="es-ES" dirty="0"/>
          </a:p>
        </p:txBody>
      </p:sp>
    </p:spTree>
    <p:extLst>
      <p:ext uri="{BB962C8B-B14F-4D97-AF65-F5344CB8AC3E}">
        <p14:creationId xmlns:p14="http://schemas.microsoft.com/office/powerpoint/2010/main" val="6644120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4BFEDAD-ECF7-2A42-91A9-4BCBA3C5D9AF}"/>
              </a:ext>
            </a:extLst>
          </p:cNvPr>
          <p:cNvSpPr>
            <a:spLocks noGrp="1"/>
          </p:cNvSpPr>
          <p:nvPr>
            <p:ph type="body" sz="quarter" idx="13"/>
          </p:nvPr>
        </p:nvSpPr>
        <p:spPr>
          <a:xfrm>
            <a:off x="527085" y="688197"/>
            <a:ext cx="11174400" cy="360000"/>
          </a:xfrm>
        </p:spPr>
        <p:txBody>
          <a:bodyPr/>
          <a:lstStyle/>
          <a:p>
            <a:pPr algn="just"/>
            <a:r>
              <a:rPr lang="ca-ES" dirty="0"/>
              <a:t>Prendre decisions amb el suport d’altres persones </a:t>
            </a:r>
            <a:endParaRPr lang="es-ES" dirty="0"/>
          </a:p>
        </p:txBody>
      </p:sp>
      <p:sp>
        <p:nvSpPr>
          <p:cNvPr id="3" name="Content Placeholder 2">
            <a:extLst>
              <a:ext uri="{FF2B5EF4-FFF2-40B4-BE49-F238E27FC236}">
                <a16:creationId xmlns:a16="http://schemas.microsoft.com/office/drawing/2014/main" id="{B5B577C8-CEBE-44E1-B8F8-07D9A13D8003}"/>
              </a:ext>
            </a:extLst>
          </p:cNvPr>
          <p:cNvSpPr>
            <a:spLocks noGrp="1"/>
          </p:cNvSpPr>
          <p:nvPr>
            <p:ph sz="quarter" idx="14"/>
          </p:nvPr>
        </p:nvSpPr>
        <p:spPr>
          <a:xfrm>
            <a:off x="507195" y="1232453"/>
            <a:ext cx="11174412" cy="4778736"/>
          </a:xfrm>
        </p:spPr>
        <p:txBody>
          <a:bodyPr>
            <a:noAutofit/>
          </a:bodyPr>
          <a:lstStyle/>
          <a:p>
            <a:pPr algn="just"/>
            <a:r>
              <a:rPr lang="ca-ES" sz="2000" dirty="0"/>
              <a:t>El suport pot adoptar moltes formes i pot implicar-hi una persona de confiança o una xarxa de persones</a:t>
            </a:r>
            <a:r>
              <a:rPr lang="en-GB" sz="2000" dirty="0"/>
              <a:t>. </a:t>
            </a:r>
          </a:p>
          <a:p>
            <a:pPr algn="just"/>
            <a:r>
              <a:rPr lang="ca-ES" sz="2000" dirty="0"/>
              <a:t>Totes les persones utilitzem el suport informal —que és el que solen proporcionar els familiars i els amics— en la nostra vida quotidiana</a:t>
            </a:r>
            <a:r>
              <a:rPr lang="en-US" sz="2000" dirty="0"/>
              <a:t>. </a:t>
            </a:r>
          </a:p>
          <a:p>
            <a:pPr lvl="0" algn="just"/>
            <a:r>
              <a:rPr lang="ca-ES" sz="2000" dirty="0"/>
              <a:t>Sempre que sigui possible, s’ha de fomentar el suport informal per tal de limitar la intervenció formal en la vida de les persones, i s’ha de permetre que les persones amb discapacitat psicosocial, intel·lectual o cognitiva preguin decisions d’una manera semblant a com les prenen les persones sense cap discapacitat. </a:t>
            </a:r>
            <a:endParaRPr lang="es-ES" sz="2000" dirty="0"/>
          </a:p>
          <a:p>
            <a:pPr algn="just"/>
            <a:r>
              <a:rPr lang="ca-ES" sz="2000" dirty="0"/>
              <a:t>Quan cal prendre decisions complexes o importants i un suport informal és insuficient, o quan la persona presenta importants necessitats de suport, cal recórrer a un suport formal</a:t>
            </a:r>
            <a:r>
              <a:rPr lang="en-US" sz="2000" dirty="0"/>
              <a:t>. </a:t>
            </a:r>
            <a:endParaRPr lang="x-none" sz="2000" dirty="0"/>
          </a:p>
          <a:p>
            <a:pPr algn="just"/>
            <a:r>
              <a:rPr lang="ca-ES" sz="2000" dirty="0"/>
              <a:t>Quan les persones decideixen designar una o diverses persones perquè els ofereixin un suport formal, poden designar un familiar en qui elles confiïn. </a:t>
            </a:r>
          </a:p>
          <a:p>
            <a:pPr algn="just"/>
            <a:r>
              <a:rPr lang="ca-ES" sz="2000" dirty="0"/>
              <a:t>No obstant això, a vegades també poden designar algú independent, com ara una persona defensora dels drets en matèria de salut mental. Això pot ser degut al fet que la persona està aïllada o que ha patit abusos per part dels seus familiars. </a:t>
            </a:r>
            <a:endParaRPr lang="x-none" sz="2000" dirty="0"/>
          </a:p>
        </p:txBody>
      </p:sp>
      <p:sp>
        <p:nvSpPr>
          <p:cNvPr id="2" name="Title 1">
            <a:extLst>
              <a:ext uri="{FF2B5EF4-FFF2-40B4-BE49-F238E27FC236}">
                <a16:creationId xmlns:a16="http://schemas.microsoft.com/office/drawing/2014/main" id="{3E9AFBAC-451C-4995-AC74-2E8404121D23}"/>
              </a:ext>
            </a:extLst>
          </p:cNvPr>
          <p:cNvSpPr>
            <a:spLocks noGrp="1"/>
          </p:cNvSpPr>
          <p:nvPr>
            <p:ph type="title"/>
          </p:nvPr>
        </p:nvSpPr>
        <p:spPr>
          <a:xfrm>
            <a:off x="402264" y="247994"/>
            <a:ext cx="9792000" cy="432000"/>
          </a:xfrm>
        </p:spPr>
        <p:txBody>
          <a:bodyPr/>
          <a:lstStyle/>
          <a:p>
            <a:r>
              <a:rPr lang="ca-ES" sz="2800" dirty="0"/>
              <a:t>Presentació: Diferents formes de suport </a:t>
            </a:r>
            <a:r>
              <a:rPr lang="en-GB" sz="2800" dirty="0"/>
              <a:t>– 7</a:t>
            </a:r>
            <a:endParaRPr lang="x-none" sz="2800" dirty="0"/>
          </a:p>
        </p:txBody>
      </p:sp>
    </p:spTree>
    <p:extLst>
      <p:ext uri="{BB962C8B-B14F-4D97-AF65-F5344CB8AC3E}">
        <p14:creationId xmlns:p14="http://schemas.microsoft.com/office/powerpoint/2010/main" val="37153917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9B1BD77-0ED7-DF4C-AE88-390EF9CA5857}"/>
              </a:ext>
            </a:extLst>
          </p:cNvPr>
          <p:cNvSpPr>
            <a:spLocks noGrp="1"/>
          </p:cNvSpPr>
          <p:nvPr>
            <p:ph type="body" sz="quarter" idx="13"/>
          </p:nvPr>
        </p:nvSpPr>
        <p:spPr/>
        <p:txBody>
          <a:bodyPr/>
          <a:lstStyle/>
          <a:p>
            <a:r>
              <a:rPr lang="ca-ES" dirty="0"/>
              <a:t>El suport formal </a:t>
            </a:r>
            <a:endParaRPr lang="es-ES" dirty="0"/>
          </a:p>
        </p:txBody>
      </p:sp>
      <p:sp>
        <p:nvSpPr>
          <p:cNvPr id="3" name="Content Placeholder 2">
            <a:extLst>
              <a:ext uri="{FF2B5EF4-FFF2-40B4-BE49-F238E27FC236}">
                <a16:creationId xmlns:a16="http://schemas.microsoft.com/office/drawing/2014/main" id="{5C250824-ED38-4B10-935D-44F11BDC8A68}"/>
              </a:ext>
            </a:extLst>
          </p:cNvPr>
          <p:cNvSpPr>
            <a:spLocks noGrp="1"/>
          </p:cNvSpPr>
          <p:nvPr>
            <p:ph sz="quarter" idx="14"/>
          </p:nvPr>
        </p:nvSpPr>
        <p:spPr/>
        <p:txBody>
          <a:bodyPr/>
          <a:lstStyle/>
          <a:p>
            <a:pPr marL="0" lvl="0" indent="0">
              <a:buNone/>
            </a:pPr>
            <a:r>
              <a:rPr lang="ca-ES" b="1" dirty="0"/>
              <a:t>El mediador personal de Suècia </a:t>
            </a:r>
            <a:r>
              <a:rPr lang="en-US" b="1" dirty="0"/>
              <a:t>(PO)</a:t>
            </a:r>
            <a:endParaRPr lang="x-none" b="1" dirty="0"/>
          </a:p>
          <a:p>
            <a:pPr marL="0" indent="0">
              <a:buNone/>
            </a:pPr>
            <a:endParaRPr lang="x-none" dirty="0"/>
          </a:p>
        </p:txBody>
      </p:sp>
      <p:sp>
        <p:nvSpPr>
          <p:cNvPr id="2" name="Title 1">
            <a:extLst>
              <a:ext uri="{FF2B5EF4-FFF2-40B4-BE49-F238E27FC236}">
                <a16:creationId xmlns:a16="http://schemas.microsoft.com/office/drawing/2014/main" id="{229212CF-3CB1-4D4A-838E-7A8996FFA2F0}"/>
              </a:ext>
            </a:extLst>
          </p:cNvPr>
          <p:cNvSpPr>
            <a:spLocks noGrp="1"/>
          </p:cNvSpPr>
          <p:nvPr>
            <p:ph type="title"/>
          </p:nvPr>
        </p:nvSpPr>
        <p:spPr/>
        <p:txBody>
          <a:bodyPr/>
          <a:lstStyle/>
          <a:p>
            <a:r>
              <a:rPr lang="ca-ES" sz="2800" dirty="0"/>
              <a:t>Presentació: Diferents formes de suport </a:t>
            </a:r>
            <a:r>
              <a:rPr lang="en-GB" sz="2800" dirty="0"/>
              <a:t>– 8</a:t>
            </a:r>
            <a:endParaRPr lang="x-none" sz="2800" dirty="0"/>
          </a:p>
        </p:txBody>
      </p:sp>
      <p:sp>
        <p:nvSpPr>
          <p:cNvPr id="4" name="Text Box 55">
            <a:extLst>
              <a:ext uri="{FF2B5EF4-FFF2-40B4-BE49-F238E27FC236}">
                <a16:creationId xmlns:a16="http://schemas.microsoft.com/office/drawing/2014/main" id="{A1797F0D-8E8B-473B-9B34-402423E58001}"/>
              </a:ext>
            </a:extLst>
          </p:cNvPr>
          <p:cNvSpPr txBox="1"/>
          <p:nvPr/>
        </p:nvSpPr>
        <p:spPr>
          <a:xfrm>
            <a:off x="647700" y="2100256"/>
            <a:ext cx="10744200" cy="1700214"/>
          </a:xfrm>
          <a:prstGeom prst="rect">
            <a:avLst/>
          </a:prstGeom>
          <a:solidFill>
            <a:srgbClr val="FF99FF">
              <a:alpha val="30196"/>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ca-ES" sz="2000" dirty="0"/>
              <a:t>Demaneu al grup que mirin el següent vídeo sobre la innovadora política del </a:t>
            </a:r>
            <a:r>
              <a:rPr lang="ca-ES" sz="2000" b="1" dirty="0"/>
              <a:t>sistema de mediació personal</a:t>
            </a:r>
            <a:r>
              <a:rPr lang="ca-ES" sz="2000" dirty="0"/>
              <a:t> </a:t>
            </a:r>
            <a:r>
              <a:rPr lang="en-GB" sz="2000" dirty="0">
                <a:effectLst/>
                <a:ea typeface="SimSun" panose="02010600030101010101" pitchFamily="2" charset="-122"/>
                <a:cs typeface="Calibri" panose="020F0502020204030204" pitchFamily="34" charset="0"/>
              </a:rPr>
              <a:t>: </a:t>
            </a:r>
            <a:endParaRPr lang="x-none" sz="2000" dirty="0">
              <a:effectLst/>
              <a:ea typeface="SimSun" panose="02010600030101010101" pitchFamily="2" charset="-122"/>
              <a:cs typeface="Calibri" panose="020F0502020204030204" pitchFamily="34" charset="0"/>
            </a:endParaRPr>
          </a:p>
          <a:p>
            <a:pPr marL="0" marR="0" algn="just">
              <a:lnSpc>
                <a:spcPct val="115000"/>
              </a:lnSpc>
              <a:spcBef>
                <a:spcPts val="0"/>
              </a:spcBef>
              <a:spcAft>
                <a:spcPts val="0"/>
              </a:spcAft>
            </a:pPr>
            <a:r>
              <a:rPr lang="en-GB" sz="2000" dirty="0">
                <a:solidFill>
                  <a:srgbClr val="4F81BD"/>
                </a:solidFill>
                <a:effectLst/>
                <a:ea typeface="SimSun" panose="02010600030101010101" pitchFamily="2" charset="-122"/>
                <a:cs typeface="Calibri" panose="020F0502020204030204" pitchFamily="34" charset="0"/>
              </a:rPr>
              <a:t> </a:t>
            </a:r>
            <a:endParaRPr lang="x-none" sz="2000" dirty="0">
              <a:solidFill>
                <a:srgbClr val="4F81BD"/>
              </a:solidFill>
              <a:effectLst/>
              <a:ea typeface="SimSun" panose="02010600030101010101" pitchFamily="2" charset="-122"/>
              <a:cs typeface="Calibri" panose="020F0502020204030204" pitchFamily="34" charset="0"/>
            </a:endParaRPr>
          </a:p>
          <a:p>
            <a:pPr algn="just">
              <a:lnSpc>
                <a:spcPct val="115000"/>
              </a:lnSpc>
            </a:pPr>
            <a:r>
              <a:rPr lang="en-GB" sz="2000" u="sng" dirty="0">
                <a:solidFill>
                  <a:srgbClr val="4F81BD"/>
                </a:solidFill>
                <a:ea typeface="SimSun" panose="02010600030101010101" pitchFamily="2" charset="-122"/>
                <a:cs typeface="Calibri" panose="020F0502020204030204" pitchFamily="34" charset="0"/>
                <a:hlinkClick r:id="rId3"/>
              </a:rPr>
              <a:t>https://youtu.be/63vK2F1ok7k</a:t>
            </a:r>
            <a:r>
              <a:rPr lang="en-GB" sz="2000" u="sng" dirty="0">
                <a:solidFill>
                  <a:srgbClr val="4F81BD"/>
                </a:solidFill>
                <a:ea typeface="SimSun" panose="02010600030101010101" pitchFamily="2" charset="-122"/>
                <a:cs typeface="Calibri" panose="020F0502020204030204" pitchFamily="34" charset="0"/>
              </a:rPr>
              <a:t> </a:t>
            </a:r>
            <a:endParaRPr lang="x-none" sz="2000" dirty="0">
              <a:solidFill>
                <a:srgbClr val="4F81BD"/>
              </a:solidFill>
              <a:effectLst/>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81391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C78692-80CE-4B5F-8078-1EABF5E316DA}"/>
              </a:ext>
            </a:extLst>
          </p:cNvPr>
          <p:cNvSpPr>
            <a:spLocks noGrp="1"/>
          </p:cNvSpPr>
          <p:nvPr>
            <p:ph sz="quarter" idx="14"/>
          </p:nvPr>
        </p:nvSpPr>
        <p:spPr>
          <a:xfrm>
            <a:off x="507206" y="1197428"/>
            <a:ext cx="11174412" cy="4765221"/>
          </a:xfrm>
        </p:spPr>
        <p:txBody>
          <a:bodyPr>
            <a:noAutofit/>
          </a:bodyPr>
          <a:lstStyle/>
          <a:p>
            <a:pPr algn="just">
              <a:spcAft>
                <a:spcPts val="500"/>
              </a:spcAft>
            </a:pPr>
            <a:r>
              <a:rPr lang="ca-ES" dirty="0"/>
              <a:t>En aquesta formació examinarem de quina manera les persones poden fer valdre el seu dret a la capacitat jurídica</a:t>
            </a:r>
            <a:r>
              <a:rPr lang="en-GB" dirty="0"/>
              <a:t>. </a:t>
            </a:r>
          </a:p>
          <a:p>
            <a:pPr algn="just"/>
            <a:r>
              <a:rPr lang="ca-ES" dirty="0"/>
              <a:t>En determinades circumstàncies, defensar el dret de les persones a la seva capacitat jurídica pot semblar un gran repte. Per exemple, què passa quan una persona:</a:t>
            </a:r>
            <a:endParaRPr lang="x-none" dirty="0"/>
          </a:p>
          <a:p>
            <a:pPr lvl="3" algn="just">
              <a:spcAft>
                <a:spcPts val="500"/>
              </a:spcAft>
            </a:pPr>
            <a:r>
              <a:rPr lang="ca-ES" sz="2200" dirty="0"/>
              <a:t>vol posar fi a la seva vida o pateix una demència greu? </a:t>
            </a:r>
          </a:p>
          <a:p>
            <a:pPr lvl="3" algn="just">
              <a:spcAft>
                <a:spcPts val="500"/>
              </a:spcAft>
            </a:pPr>
            <a:r>
              <a:rPr lang="ca-ES" sz="2200" dirty="0"/>
              <a:t>té una crisi aguda, es troba en una situació extrema o fa coses que semblen perilloses? </a:t>
            </a:r>
          </a:p>
          <a:p>
            <a:pPr lvl="3" algn="just">
              <a:spcAft>
                <a:spcPts val="500"/>
              </a:spcAft>
            </a:pPr>
            <a:r>
              <a:rPr lang="ca-ES" sz="2200" dirty="0"/>
              <a:t>què passa si pel fet de rebutjar un tractament la persona empitjorarà?</a:t>
            </a:r>
          </a:p>
          <a:p>
            <a:pPr lvl="3" algn="just">
              <a:spcAft>
                <a:spcPts val="500"/>
              </a:spcAft>
            </a:pPr>
            <a:r>
              <a:rPr lang="ca-ES" sz="2200" dirty="0"/>
              <a:t>està inconscient o és incapaç de comunicar-se o de fer-se entendre</a:t>
            </a:r>
            <a:r>
              <a:rPr lang="es-ES" sz="2200" dirty="0"/>
              <a:t>? </a:t>
            </a:r>
          </a:p>
          <a:p>
            <a:pPr algn="just"/>
            <a:r>
              <a:rPr lang="ca-ES" dirty="0"/>
              <a:t>Fins i tot en circumstàncies tan delicades com aquestes, sempre hem de vetllar perquè les persones continuïn sent l’eix central de totes les decisions relacionades amb la seva vida. </a:t>
            </a:r>
            <a:endParaRPr lang="es-ES" dirty="0"/>
          </a:p>
          <a:p>
            <a:pPr algn="just">
              <a:spcAft>
                <a:spcPts val="500"/>
              </a:spcAft>
            </a:pPr>
            <a:r>
              <a:rPr lang="ca-ES" dirty="0"/>
              <a:t>Sempre hi ha maneres de fer valdre el seu dret a la capacitat jurídica.</a:t>
            </a:r>
            <a:endParaRPr lang="x-none" dirty="0"/>
          </a:p>
        </p:txBody>
      </p:sp>
      <p:sp>
        <p:nvSpPr>
          <p:cNvPr id="2" name="Title 1">
            <a:extLst>
              <a:ext uri="{FF2B5EF4-FFF2-40B4-BE49-F238E27FC236}">
                <a16:creationId xmlns:a16="http://schemas.microsoft.com/office/drawing/2014/main" id="{6202F23D-B1BC-4D7A-8CCE-D8F8C1E63C88}"/>
              </a:ext>
            </a:extLst>
          </p:cNvPr>
          <p:cNvSpPr>
            <a:spLocks noGrp="1"/>
          </p:cNvSpPr>
          <p:nvPr>
            <p:ph type="title"/>
          </p:nvPr>
        </p:nvSpPr>
        <p:spPr/>
        <p:txBody>
          <a:bodyPr>
            <a:noAutofit/>
          </a:bodyPr>
          <a:lstStyle/>
          <a:p>
            <a:r>
              <a:rPr lang="es-ES" dirty="0" err="1"/>
              <a:t>Presentació</a:t>
            </a:r>
            <a:r>
              <a:rPr lang="es-ES" dirty="0"/>
              <a:t>: </a:t>
            </a:r>
            <a:r>
              <a:rPr lang="es-ES" dirty="0" err="1"/>
              <a:t>Introducció</a:t>
            </a:r>
            <a:r>
              <a:rPr lang="es-ES" dirty="0"/>
              <a:t> </a:t>
            </a:r>
            <a:r>
              <a:rPr lang="es-ES" dirty="0" err="1"/>
              <a:t>breu</a:t>
            </a:r>
            <a:r>
              <a:rPr lang="es-ES" dirty="0"/>
              <a:t> al </a:t>
            </a:r>
            <a:r>
              <a:rPr lang="es-ES" dirty="0" err="1"/>
              <a:t>mòdul</a:t>
            </a:r>
            <a:r>
              <a:rPr lang="es-ES" dirty="0"/>
              <a:t> </a:t>
            </a:r>
            <a:endParaRPr lang="x-none" dirty="0"/>
          </a:p>
        </p:txBody>
      </p:sp>
    </p:spTree>
    <p:extLst>
      <p:ext uri="{BB962C8B-B14F-4D97-AF65-F5344CB8AC3E}">
        <p14:creationId xmlns:p14="http://schemas.microsoft.com/office/powerpoint/2010/main" val="33929420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57C736C-3ED3-DC46-9279-AF00C8866932}"/>
              </a:ext>
            </a:extLst>
          </p:cNvPr>
          <p:cNvSpPr>
            <a:spLocks noGrp="1"/>
          </p:cNvSpPr>
          <p:nvPr>
            <p:ph type="body" sz="quarter" idx="13"/>
          </p:nvPr>
        </p:nvSpPr>
        <p:spPr>
          <a:xfrm>
            <a:off x="545307" y="737064"/>
            <a:ext cx="11174400" cy="360000"/>
          </a:xfrm>
        </p:spPr>
        <p:txBody>
          <a:bodyPr/>
          <a:lstStyle/>
          <a:p>
            <a:r>
              <a:rPr lang="ca-ES" dirty="0"/>
              <a:t>El suport formal </a:t>
            </a:r>
            <a:endParaRPr lang="es-ES" dirty="0"/>
          </a:p>
        </p:txBody>
      </p:sp>
      <p:sp>
        <p:nvSpPr>
          <p:cNvPr id="3" name="Content Placeholder 2">
            <a:extLst>
              <a:ext uri="{FF2B5EF4-FFF2-40B4-BE49-F238E27FC236}">
                <a16:creationId xmlns:a16="http://schemas.microsoft.com/office/drawing/2014/main" id="{5C4B810B-2AE3-4ACE-B82D-8EBFA0229413}"/>
              </a:ext>
            </a:extLst>
          </p:cNvPr>
          <p:cNvSpPr>
            <a:spLocks noGrp="1"/>
          </p:cNvSpPr>
          <p:nvPr>
            <p:ph sz="quarter" idx="14"/>
          </p:nvPr>
        </p:nvSpPr>
        <p:spPr>
          <a:xfrm>
            <a:off x="572327" y="1238250"/>
            <a:ext cx="11129157" cy="4630061"/>
          </a:xfrm>
        </p:spPr>
        <p:txBody>
          <a:bodyPr>
            <a:noAutofit/>
          </a:bodyPr>
          <a:lstStyle/>
          <a:p>
            <a:pPr marL="0" indent="0" algn="just">
              <a:spcAft>
                <a:spcPts val="600"/>
              </a:spcAft>
              <a:buNone/>
            </a:pPr>
            <a:r>
              <a:rPr lang="es-ES" sz="1700" b="1" dirty="0"/>
              <a:t>El sistema de </a:t>
            </a:r>
            <a:r>
              <a:rPr lang="es-ES" sz="1700" b="1" dirty="0" err="1"/>
              <a:t>mediació</a:t>
            </a:r>
            <a:r>
              <a:rPr lang="es-ES" sz="1700" b="1" dirty="0"/>
              <a:t> personal de </a:t>
            </a:r>
            <a:r>
              <a:rPr lang="es-ES" sz="1700" b="1" dirty="0" err="1"/>
              <a:t>Suècia</a:t>
            </a:r>
            <a:r>
              <a:rPr lang="es-ES" sz="1700" b="1" dirty="0"/>
              <a:t> : </a:t>
            </a:r>
          </a:p>
          <a:p>
            <a:pPr lvl="0" algn="just" fontAlgn="base">
              <a:spcAft>
                <a:spcPts val="600"/>
              </a:spcAft>
            </a:pPr>
            <a:r>
              <a:rPr lang="ca-ES" sz="1600" dirty="0" err="1"/>
              <a:t>Ès</a:t>
            </a:r>
            <a:r>
              <a:rPr lang="ca-ES" sz="1600" dirty="0"/>
              <a:t> un model de suport a la presa de decisions, que generalment ofereixen les organitzacions no governamentals (ONG). </a:t>
            </a:r>
            <a:endParaRPr lang="es-ES" sz="1600" dirty="0"/>
          </a:p>
          <a:p>
            <a:pPr algn="just">
              <a:spcAft>
                <a:spcPts val="600"/>
              </a:spcAft>
            </a:pPr>
            <a:r>
              <a:rPr lang="ca-ES" sz="1600" dirty="0"/>
              <a:t>Els mediadors personals són professionals qualificats que treballen per a les persones que necessiten els seus serveis</a:t>
            </a:r>
            <a:r>
              <a:rPr lang="es-ES" sz="1600" dirty="0"/>
              <a:t>.</a:t>
            </a:r>
          </a:p>
          <a:p>
            <a:pPr algn="just">
              <a:spcAft>
                <a:spcPts val="600"/>
              </a:spcAft>
            </a:pPr>
            <a:r>
              <a:rPr lang="ca-ES" sz="1600" dirty="0"/>
              <a:t>Ajuden els seus clients en diferents qüestions</a:t>
            </a:r>
            <a:r>
              <a:rPr lang="en-US" sz="1600" dirty="0"/>
              <a:t>. </a:t>
            </a:r>
          </a:p>
          <a:p>
            <a:pPr lvl="0" algn="just" fontAlgn="base">
              <a:spcAft>
                <a:spcPts val="600"/>
              </a:spcAft>
            </a:pPr>
            <a:r>
              <a:rPr lang="ca-ES" sz="1600" dirty="0"/>
              <a:t>Un mediador personal només fa el que els seus clients volen que faci. </a:t>
            </a:r>
            <a:endParaRPr lang="es-ES" sz="1600" dirty="0"/>
          </a:p>
          <a:p>
            <a:pPr lvl="0" algn="just" fontAlgn="base">
              <a:spcAft>
                <a:spcPts val="600"/>
              </a:spcAft>
            </a:pPr>
            <a:r>
              <a:rPr lang="ca-ES" sz="1600" dirty="0"/>
              <a:t>Aquest model es basa en una relació de confiança a llarg termini. </a:t>
            </a:r>
          </a:p>
          <a:p>
            <a:pPr lvl="0" algn="just" fontAlgn="base">
              <a:spcAft>
                <a:spcPts val="600"/>
              </a:spcAft>
            </a:pPr>
            <a:r>
              <a:rPr lang="ca-ES" sz="1600" dirty="0"/>
              <a:t>Ha estat pensat, principalment, per a les persones de difícil accés, aïllades o que no disposin de cap mena de suport.</a:t>
            </a:r>
            <a:endParaRPr lang="x-none" sz="1600" dirty="0"/>
          </a:p>
          <a:p>
            <a:pPr algn="just">
              <a:spcAft>
                <a:spcPts val="600"/>
              </a:spcAft>
            </a:pPr>
            <a:r>
              <a:rPr lang="ca-ES" sz="1600" dirty="0"/>
              <a:t>Per tal d’evitar processos administratius i tràmits burocràtics pesats, no hi ha cap acord escrit.</a:t>
            </a:r>
          </a:p>
          <a:p>
            <a:pPr algn="just">
              <a:spcAft>
                <a:spcPts val="600"/>
              </a:spcAft>
            </a:pPr>
            <a:r>
              <a:rPr lang="ca-ES" sz="1600" dirty="0"/>
              <a:t>Les PMP tenen uns horaris flexibles que s’adapten a les necessitats i als desitjos dels seus clients</a:t>
            </a:r>
            <a:r>
              <a:rPr lang="es-ES" sz="1600" dirty="0"/>
              <a:t>.</a:t>
            </a:r>
            <a:r>
              <a:rPr lang="en-US" sz="1600" dirty="0"/>
              <a:t> </a:t>
            </a:r>
          </a:p>
          <a:p>
            <a:pPr algn="just">
              <a:spcAft>
                <a:spcPts val="600"/>
              </a:spcAft>
            </a:pPr>
            <a:r>
              <a:rPr lang="ca-ES" sz="1600" dirty="0"/>
              <a:t>Les PMP treballen des del seu domicili amb l’ajuda d’un telèfon i d’Internet. Van a casa dels seus clients o es troben en un lloc neutral, com ara una cafeteria. </a:t>
            </a:r>
          </a:p>
          <a:p>
            <a:pPr algn="just">
              <a:spcAft>
                <a:spcPts val="600"/>
              </a:spcAft>
            </a:pPr>
            <a:r>
              <a:rPr lang="ca-ES" sz="1600" dirty="0"/>
              <a:t>Han de tenir les habilitats necessàries per defensar amb eficàcia els drets del seu client o clienta davant de diverses autoritats o en els tribunals</a:t>
            </a:r>
            <a:r>
              <a:rPr lang="en-US" sz="1600" dirty="0"/>
              <a:t>. </a:t>
            </a:r>
            <a:endParaRPr lang="x-none" sz="1600" dirty="0"/>
          </a:p>
          <a:p>
            <a:pPr algn="just">
              <a:spcAft>
                <a:spcPts val="600"/>
              </a:spcAft>
            </a:pPr>
            <a:r>
              <a:rPr lang="ca-ES" sz="1600" dirty="0"/>
              <a:t>A Suècia hi ha un sistema de tutela parcial</a:t>
            </a:r>
            <a:r>
              <a:rPr lang="es-ES" sz="1600" dirty="0"/>
              <a:t>, </a:t>
            </a:r>
            <a:r>
              <a:rPr lang="ca-ES" sz="1600" dirty="0"/>
              <a:t>però el govern no considera les PMP com una alternativa a la tutela</a:t>
            </a:r>
            <a:r>
              <a:rPr lang="en-US" sz="1600" dirty="0"/>
              <a:t>. </a:t>
            </a:r>
          </a:p>
          <a:p>
            <a:pPr algn="just">
              <a:spcAft>
                <a:spcPts val="600"/>
              </a:spcAft>
            </a:pPr>
            <a:r>
              <a:rPr lang="ca-ES" sz="1600" dirty="0"/>
              <a:t>El més habitual és que la persona vulgui que la PMP l’ajudi a posar fi a la mesura de la tutela</a:t>
            </a:r>
            <a:r>
              <a:rPr lang="en-US" sz="1600" dirty="0"/>
              <a:t>. </a:t>
            </a:r>
            <a:endParaRPr lang="x-none" sz="1600" dirty="0"/>
          </a:p>
        </p:txBody>
      </p:sp>
      <p:sp>
        <p:nvSpPr>
          <p:cNvPr id="2" name="Title 1">
            <a:extLst>
              <a:ext uri="{FF2B5EF4-FFF2-40B4-BE49-F238E27FC236}">
                <a16:creationId xmlns:a16="http://schemas.microsoft.com/office/drawing/2014/main" id="{6B423C26-7A77-4686-8A8B-528432ADA5C6}"/>
              </a:ext>
            </a:extLst>
          </p:cNvPr>
          <p:cNvSpPr>
            <a:spLocks noGrp="1"/>
          </p:cNvSpPr>
          <p:nvPr>
            <p:ph type="title"/>
          </p:nvPr>
        </p:nvSpPr>
        <p:spPr>
          <a:xfrm>
            <a:off x="422142" y="296862"/>
            <a:ext cx="9792000" cy="432000"/>
          </a:xfrm>
        </p:spPr>
        <p:txBody>
          <a:bodyPr>
            <a:noAutofit/>
          </a:bodyPr>
          <a:lstStyle/>
          <a:p>
            <a:r>
              <a:rPr lang="ca-ES" sz="2800" dirty="0"/>
              <a:t>Presentació: Diferents formes de suport </a:t>
            </a:r>
            <a:r>
              <a:rPr lang="en-GB" sz="2800" dirty="0"/>
              <a:t>– 9</a:t>
            </a:r>
            <a:endParaRPr lang="x-none" sz="2800" dirty="0"/>
          </a:p>
        </p:txBody>
      </p:sp>
    </p:spTree>
    <p:extLst>
      <p:ext uri="{BB962C8B-B14F-4D97-AF65-F5344CB8AC3E}">
        <p14:creationId xmlns:p14="http://schemas.microsoft.com/office/powerpoint/2010/main" val="2369502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EC1FF44-C951-AE4E-8926-FAE6D307DD4E}"/>
              </a:ext>
            </a:extLst>
          </p:cNvPr>
          <p:cNvSpPr>
            <a:spLocks noGrp="1"/>
          </p:cNvSpPr>
          <p:nvPr>
            <p:ph type="body" sz="quarter" idx="13"/>
          </p:nvPr>
        </p:nvSpPr>
        <p:spPr>
          <a:xfrm>
            <a:off x="507207" y="747831"/>
            <a:ext cx="11174400" cy="360000"/>
          </a:xfrm>
        </p:spPr>
        <p:txBody>
          <a:bodyPr/>
          <a:lstStyle/>
          <a:p>
            <a:r>
              <a:rPr lang="ca-ES" dirty="0"/>
              <a:t>El suport formal </a:t>
            </a:r>
            <a:endParaRPr lang="es-ES" dirty="0"/>
          </a:p>
        </p:txBody>
      </p:sp>
      <p:sp>
        <p:nvSpPr>
          <p:cNvPr id="3" name="Content Placeholder 2">
            <a:extLst>
              <a:ext uri="{FF2B5EF4-FFF2-40B4-BE49-F238E27FC236}">
                <a16:creationId xmlns:a16="http://schemas.microsoft.com/office/drawing/2014/main" id="{5EB03013-59FC-4CC1-92CB-17B386BDB4D7}"/>
              </a:ext>
            </a:extLst>
          </p:cNvPr>
          <p:cNvSpPr>
            <a:spLocks noGrp="1"/>
          </p:cNvSpPr>
          <p:nvPr>
            <p:ph sz="quarter" idx="14"/>
          </p:nvPr>
        </p:nvSpPr>
        <p:spPr/>
        <p:txBody>
          <a:bodyPr/>
          <a:lstStyle/>
          <a:p>
            <a:pPr marL="0" indent="0" algn="just">
              <a:buNone/>
            </a:pPr>
            <a:r>
              <a:rPr lang="es-ES" b="1" dirty="0"/>
              <a:t>El sistema de </a:t>
            </a:r>
            <a:r>
              <a:rPr lang="es-ES" b="1" dirty="0" err="1"/>
              <a:t>mediació</a:t>
            </a:r>
            <a:r>
              <a:rPr lang="es-ES" b="1" dirty="0"/>
              <a:t> personal de </a:t>
            </a:r>
            <a:r>
              <a:rPr lang="es-ES" b="1" dirty="0" err="1"/>
              <a:t>Suècia</a:t>
            </a:r>
            <a:r>
              <a:rPr lang="es-ES" b="1" dirty="0"/>
              <a:t> </a:t>
            </a:r>
          </a:p>
          <a:p>
            <a:pPr algn="just"/>
            <a:r>
              <a:rPr lang="ca-ES" dirty="0"/>
              <a:t>El sistema suec ha obtingut uns resultats i beneficis molt positius</a:t>
            </a:r>
            <a:r>
              <a:rPr lang="en-GB" dirty="0"/>
              <a:t>: </a:t>
            </a:r>
            <a:endParaRPr lang="x-none"/>
          </a:p>
          <a:p>
            <a:pPr lvl="2" algn="just" fontAlgn="base"/>
            <a:r>
              <a:rPr lang="ca-ES" sz="2200" dirty="0"/>
              <a:t>El 2014, a Suècia, 6.000 persones van comptar amb el suport d’una PMP. </a:t>
            </a:r>
            <a:endParaRPr lang="es-ES" sz="2200" dirty="0"/>
          </a:p>
          <a:p>
            <a:pPr lvl="2" algn="just" fontAlgn="base"/>
            <a:r>
              <a:rPr lang="ca-ES" sz="2200" dirty="0"/>
              <a:t>El 84% dels municipis suecs van incloure PMP en el seu sistema de serveis socials.</a:t>
            </a:r>
            <a:endParaRPr lang="es-ES" sz="2200" dirty="0"/>
          </a:p>
          <a:p>
            <a:pPr lvl="2" algn="just" fontAlgn="base"/>
            <a:r>
              <a:rPr lang="ca-ES" sz="2200" dirty="0"/>
              <a:t>Les persones amb discapacitat que compten amb el suport d’una PMP necessiten menys atencions i la seva situació general millora. </a:t>
            </a:r>
            <a:endParaRPr lang="es-ES" sz="2200" dirty="0"/>
          </a:p>
          <a:p>
            <a:pPr lvl="2" algn="just"/>
            <a:r>
              <a:rPr lang="ca-ES" sz="2200" dirty="0"/>
              <a:t>A la llarga, el sistema de PMP suposa una reducció de costos per al sistema social</a:t>
            </a:r>
            <a:endParaRPr lang="x-none" sz="2200" dirty="0"/>
          </a:p>
          <a:p>
            <a:pPr algn="just"/>
            <a:endParaRPr lang="x-none" dirty="0"/>
          </a:p>
        </p:txBody>
      </p:sp>
      <p:sp>
        <p:nvSpPr>
          <p:cNvPr id="2" name="Title 1">
            <a:extLst>
              <a:ext uri="{FF2B5EF4-FFF2-40B4-BE49-F238E27FC236}">
                <a16:creationId xmlns:a16="http://schemas.microsoft.com/office/drawing/2014/main" id="{4A8BDEDA-379A-4AFA-B0DD-9131048ED673}"/>
              </a:ext>
            </a:extLst>
          </p:cNvPr>
          <p:cNvSpPr>
            <a:spLocks noGrp="1"/>
          </p:cNvSpPr>
          <p:nvPr>
            <p:ph type="title"/>
          </p:nvPr>
        </p:nvSpPr>
        <p:spPr>
          <a:xfrm>
            <a:off x="422142" y="307630"/>
            <a:ext cx="9792000" cy="432000"/>
          </a:xfrm>
        </p:spPr>
        <p:txBody>
          <a:bodyPr/>
          <a:lstStyle/>
          <a:p>
            <a:r>
              <a:rPr lang="ca-ES" sz="2800" dirty="0"/>
              <a:t>Presentació: Diferents formes de suport </a:t>
            </a:r>
            <a:r>
              <a:rPr lang="en-GB" sz="2800" dirty="0"/>
              <a:t>– 10</a:t>
            </a:r>
            <a:endParaRPr lang="x-none" sz="2800" dirty="0"/>
          </a:p>
        </p:txBody>
      </p:sp>
    </p:spTree>
    <p:extLst>
      <p:ext uri="{BB962C8B-B14F-4D97-AF65-F5344CB8AC3E}">
        <p14:creationId xmlns:p14="http://schemas.microsoft.com/office/powerpoint/2010/main" val="17810546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DDE8AC-445A-4EE2-B508-2FE45BD0BEFD}"/>
              </a:ext>
            </a:extLst>
          </p:cNvPr>
          <p:cNvSpPr>
            <a:spLocks noGrp="1"/>
          </p:cNvSpPr>
          <p:nvPr>
            <p:ph sz="quarter" idx="14"/>
          </p:nvPr>
        </p:nvSpPr>
        <p:spPr/>
        <p:txBody>
          <a:bodyPr/>
          <a:lstStyle/>
          <a:p>
            <a:pPr marL="0" indent="0">
              <a:buNone/>
            </a:pPr>
            <a:r>
              <a:rPr lang="ca-ES" b="1" dirty="0"/>
              <a:t>La defensa independent (Escòcia, Regne Unit) </a:t>
            </a:r>
            <a:endParaRPr lang="x-none" dirty="0"/>
          </a:p>
        </p:txBody>
      </p:sp>
      <p:sp>
        <p:nvSpPr>
          <p:cNvPr id="2" name="Title 1">
            <a:extLst>
              <a:ext uri="{FF2B5EF4-FFF2-40B4-BE49-F238E27FC236}">
                <a16:creationId xmlns:a16="http://schemas.microsoft.com/office/drawing/2014/main" id="{318CA1B2-0490-4A78-BE96-92639D84C873}"/>
              </a:ext>
            </a:extLst>
          </p:cNvPr>
          <p:cNvSpPr>
            <a:spLocks noGrp="1"/>
          </p:cNvSpPr>
          <p:nvPr>
            <p:ph type="title"/>
          </p:nvPr>
        </p:nvSpPr>
        <p:spPr>
          <a:xfrm>
            <a:off x="422142" y="347386"/>
            <a:ext cx="9792000" cy="432000"/>
          </a:xfrm>
        </p:spPr>
        <p:txBody>
          <a:bodyPr/>
          <a:lstStyle/>
          <a:p>
            <a:r>
              <a:rPr lang="ca-ES" sz="2800" dirty="0"/>
              <a:t>Presentació: Diferents formes de suport </a:t>
            </a:r>
            <a:r>
              <a:rPr lang="en-GB" sz="2800" dirty="0"/>
              <a:t>– 11</a:t>
            </a:r>
            <a:endParaRPr lang="x-none" sz="2800" dirty="0"/>
          </a:p>
        </p:txBody>
      </p:sp>
      <p:sp>
        <p:nvSpPr>
          <p:cNvPr id="9" name="Rectangle 8">
            <a:extLst>
              <a:ext uri="{FF2B5EF4-FFF2-40B4-BE49-F238E27FC236}">
                <a16:creationId xmlns:a16="http://schemas.microsoft.com/office/drawing/2014/main" id="{AB534815-C02A-467F-B232-DD36DE1364A1}"/>
              </a:ext>
            </a:extLst>
          </p:cNvPr>
          <p:cNvSpPr>
            <a:spLocks noChangeArrowheads="1"/>
          </p:cNvSpPr>
          <p:nvPr/>
        </p:nvSpPr>
        <p:spPr bwMode="auto">
          <a:xfrm>
            <a:off x="-121920" y="150839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0" name="Text Box 55">
            <a:extLst>
              <a:ext uri="{FF2B5EF4-FFF2-40B4-BE49-F238E27FC236}">
                <a16:creationId xmlns:a16="http://schemas.microsoft.com/office/drawing/2014/main" id="{34DC0791-A0F2-7C40-87CF-86562ADDAA2C}"/>
              </a:ext>
            </a:extLst>
          </p:cNvPr>
          <p:cNvSpPr txBox="1"/>
          <p:nvPr/>
        </p:nvSpPr>
        <p:spPr>
          <a:xfrm>
            <a:off x="704850" y="2100256"/>
            <a:ext cx="10744200" cy="1700214"/>
          </a:xfrm>
          <a:prstGeom prst="rect">
            <a:avLst/>
          </a:prstGeom>
          <a:solidFill>
            <a:srgbClr val="FF99FF">
              <a:alpha val="30196"/>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s-ES" sz="2000" dirty="0">
                <a:ea typeface="SimSun" panose="02010600030101010101" pitchFamily="2" charset="-122"/>
                <a:cs typeface="Calibri" panose="020F0502020204030204" pitchFamily="34" charset="0"/>
              </a:rPr>
              <a:t>Independiente </a:t>
            </a:r>
            <a:r>
              <a:rPr lang="es-ES" sz="2000" dirty="0" err="1">
                <a:ea typeface="SimSun" panose="02010600030101010101" pitchFamily="2" charset="-122"/>
                <a:cs typeface="Calibri" panose="020F0502020204030204" pitchFamily="34" charset="0"/>
              </a:rPr>
              <a:t>Advocacy</a:t>
            </a:r>
            <a:r>
              <a:rPr lang="es-ES" sz="2000" dirty="0">
                <a:ea typeface="SimSun" panose="02010600030101010101" pitchFamily="2" charset="-122"/>
                <a:cs typeface="Calibri" panose="020F0502020204030204" pitchFamily="34" charset="0"/>
              </a:rPr>
              <a:t>, James’ </a:t>
            </a:r>
            <a:r>
              <a:rPr lang="es-ES" sz="2000" dirty="0" err="1">
                <a:ea typeface="SimSun" panose="02010600030101010101" pitchFamily="2" charset="-122"/>
                <a:cs typeface="Calibri" panose="020F0502020204030204" pitchFamily="34" charset="0"/>
              </a:rPr>
              <a:t>story</a:t>
            </a:r>
            <a:r>
              <a:rPr lang="es-ES" sz="2000" dirty="0">
                <a:ea typeface="SimSun" panose="02010600030101010101" pitchFamily="2" charset="-122"/>
                <a:cs typeface="Calibri" panose="020F0502020204030204" pitchFamily="34" charset="0"/>
              </a:rPr>
              <a:t> (4:33) </a:t>
            </a:r>
            <a:endParaRPr lang="es-ES" sz="2000" dirty="0">
              <a:solidFill>
                <a:srgbClr val="4F81BD"/>
              </a:solidFill>
              <a:ea typeface="SimSun" panose="02010600030101010101" pitchFamily="2" charset="-122"/>
              <a:cs typeface="Calibri" panose="020F0502020204030204" pitchFamily="34" charset="0"/>
              <a:hlinkClick r:id="rId3"/>
            </a:endParaRPr>
          </a:p>
          <a:p>
            <a:pPr algn="just">
              <a:lnSpc>
                <a:spcPct val="115000"/>
              </a:lnSpc>
            </a:pPr>
            <a:r>
              <a:rPr lang="en-US" sz="2000" dirty="0">
                <a:solidFill>
                  <a:srgbClr val="4F81BD"/>
                </a:solidFill>
                <a:ea typeface="SimSun" panose="02010600030101010101" pitchFamily="2" charset="-122"/>
                <a:cs typeface="Calibri" panose="020F0502020204030204" pitchFamily="34" charset="0"/>
                <a:hlinkClick r:id="rId3"/>
              </a:rPr>
              <a:t>https://youtu.be/SSvorQMSn8Q</a:t>
            </a:r>
            <a:r>
              <a:rPr lang="en-US" sz="2000" dirty="0">
                <a:solidFill>
                  <a:srgbClr val="4F81BD"/>
                </a:solidFill>
                <a:ea typeface="SimSun" panose="02010600030101010101" pitchFamily="2" charset="-122"/>
                <a:cs typeface="Calibri" panose="020F0502020204030204" pitchFamily="34" charset="0"/>
              </a:rPr>
              <a:t> </a:t>
            </a:r>
          </a:p>
        </p:txBody>
      </p:sp>
      <p:sp>
        <p:nvSpPr>
          <p:cNvPr id="6" name="Text Placeholder 5">
            <a:extLst>
              <a:ext uri="{FF2B5EF4-FFF2-40B4-BE49-F238E27FC236}">
                <a16:creationId xmlns:a16="http://schemas.microsoft.com/office/drawing/2014/main" id="{1EC1FF44-C951-AE4E-8926-FAE6D307DD4E}"/>
              </a:ext>
            </a:extLst>
          </p:cNvPr>
          <p:cNvSpPr>
            <a:spLocks noGrp="1"/>
          </p:cNvSpPr>
          <p:nvPr>
            <p:ph type="body" sz="quarter" idx="13"/>
          </p:nvPr>
        </p:nvSpPr>
        <p:spPr>
          <a:xfrm>
            <a:off x="507207" y="747831"/>
            <a:ext cx="11174400" cy="360000"/>
          </a:xfrm>
        </p:spPr>
        <p:txBody>
          <a:bodyPr/>
          <a:lstStyle/>
          <a:p>
            <a:r>
              <a:rPr lang="ca-ES" dirty="0"/>
              <a:t>El suport formal </a:t>
            </a:r>
            <a:endParaRPr lang="es-ES" dirty="0"/>
          </a:p>
        </p:txBody>
      </p:sp>
    </p:spTree>
    <p:extLst>
      <p:ext uri="{BB962C8B-B14F-4D97-AF65-F5344CB8AC3E}">
        <p14:creationId xmlns:p14="http://schemas.microsoft.com/office/powerpoint/2010/main" val="20064387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4C9857-46CC-40C4-9874-F715098A5377}"/>
              </a:ext>
            </a:extLst>
          </p:cNvPr>
          <p:cNvSpPr>
            <a:spLocks noGrp="1"/>
          </p:cNvSpPr>
          <p:nvPr>
            <p:ph sz="quarter" idx="14"/>
          </p:nvPr>
        </p:nvSpPr>
        <p:spPr>
          <a:xfrm>
            <a:off x="534227" y="1082537"/>
            <a:ext cx="11167257" cy="4849138"/>
          </a:xfrm>
        </p:spPr>
        <p:txBody>
          <a:bodyPr>
            <a:noAutofit/>
          </a:bodyPr>
          <a:lstStyle/>
          <a:p>
            <a:pPr marL="0" lvl="0" indent="0" algn="just">
              <a:buNone/>
            </a:pPr>
            <a:r>
              <a:rPr lang="ca-ES" b="1" dirty="0"/>
              <a:t>La defensa independent </a:t>
            </a:r>
          </a:p>
          <a:p>
            <a:pPr algn="just"/>
            <a:r>
              <a:rPr lang="ca-ES" dirty="0"/>
              <a:t>La defensa independent dels drets de les persones és una manera d’ajudar les persones —incloses les persones amb discapacitat psicosocial, intel·lectual o cognitiva— a fer sentir la seva veu amb més força i a poder controlar la seva pròpia vida al màxim</a:t>
            </a:r>
            <a:r>
              <a:rPr lang="en-US" dirty="0"/>
              <a:t>. </a:t>
            </a:r>
            <a:endParaRPr lang="x-none" dirty="0"/>
          </a:p>
          <a:p>
            <a:pPr lvl="0" algn="just" fontAlgn="base"/>
            <a:r>
              <a:rPr lang="ca-ES" dirty="0"/>
              <a:t>Les organitzacions de defensa independent dels drets de les persones són diferents de les organitzacions que presten altres classes de serveis.</a:t>
            </a:r>
            <a:endParaRPr lang="es-ES" dirty="0"/>
          </a:p>
          <a:p>
            <a:pPr algn="just"/>
            <a:r>
              <a:rPr lang="ca-ES" dirty="0"/>
              <a:t>Els defensors independents dels drets de les persones no prenen decisions en nom de la persona o del grup de persones a les quals donen suport</a:t>
            </a:r>
            <a:r>
              <a:rPr lang="es-ES" dirty="0"/>
              <a:t>.</a:t>
            </a:r>
          </a:p>
          <a:p>
            <a:pPr algn="just"/>
            <a:r>
              <a:rPr lang="ca-ES" dirty="0"/>
              <a:t>Sinó que les ajuden a aconseguir la informació que necessiten per prendre decisions eficaces sobre les seves circumstàncies i donen suport a la persona o al grup de persones perquè puguin comunicar les seves eleccions als altres. </a:t>
            </a:r>
            <a:endParaRPr lang="es-ES" dirty="0"/>
          </a:p>
          <a:p>
            <a:pPr lvl="0" algn="just"/>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06469838-F271-47DE-B9AD-18C58490F81E}"/>
              </a:ext>
            </a:extLst>
          </p:cNvPr>
          <p:cNvSpPr>
            <a:spLocks noGrp="1"/>
          </p:cNvSpPr>
          <p:nvPr>
            <p:ph type="title"/>
          </p:nvPr>
        </p:nvSpPr>
        <p:spPr>
          <a:xfrm>
            <a:off x="382385" y="327508"/>
            <a:ext cx="9792000" cy="432000"/>
          </a:xfrm>
        </p:spPr>
        <p:txBody>
          <a:bodyPr/>
          <a:lstStyle/>
          <a:p>
            <a:r>
              <a:rPr lang="ca-ES" sz="2800" dirty="0"/>
              <a:t>Presentació: Diferents formes de suport</a:t>
            </a:r>
            <a:r>
              <a:rPr lang="es-ES" sz="2800" dirty="0"/>
              <a:t> </a:t>
            </a:r>
            <a:r>
              <a:rPr lang="en-GB" sz="2800" dirty="0"/>
              <a:t>– 12</a:t>
            </a:r>
            <a:endParaRPr lang="x-none" sz="2800" dirty="0"/>
          </a:p>
        </p:txBody>
      </p:sp>
      <p:sp>
        <p:nvSpPr>
          <p:cNvPr id="4" name="Text Placeholder 5">
            <a:extLst>
              <a:ext uri="{FF2B5EF4-FFF2-40B4-BE49-F238E27FC236}">
                <a16:creationId xmlns:a16="http://schemas.microsoft.com/office/drawing/2014/main" id="{1EC1FF44-C951-AE4E-8926-FAE6D307DD4E}"/>
              </a:ext>
            </a:extLst>
          </p:cNvPr>
          <p:cNvSpPr>
            <a:spLocks noGrp="1"/>
          </p:cNvSpPr>
          <p:nvPr>
            <p:ph type="body" sz="quarter" idx="13"/>
          </p:nvPr>
        </p:nvSpPr>
        <p:spPr>
          <a:xfrm>
            <a:off x="507207" y="747831"/>
            <a:ext cx="11174400" cy="360000"/>
          </a:xfrm>
        </p:spPr>
        <p:txBody>
          <a:bodyPr/>
          <a:lstStyle/>
          <a:p>
            <a:r>
              <a:rPr lang="ca-ES" dirty="0"/>
              <a:t>El suport formal </a:t>
            </a:r>
            <a:endParaRPr lang="es-ES" dirty="0"/>
          </a:p>
        </p:txBody>
      </p:sp>
    </p:spTree>
    <p:extLst>
      <p:ext uri="{BB962C8B-B14F-4D97-AF65-F5344CB8AC3E}">
        <p14:creationId xmlns:p14="http://schemas.microsoft.com/office/powerpoint/2010/main" val="12208103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B0F1B6-3B8C-48D3-8D3F-B582673A5770}"/>
              </a:ext>
            </a:extLst>
          </p:cNvPr>
          <p:cNvSpPr>
            <a:spLocks noGrp="1"/>
          </p:cNvSpPr>
          <p:nvPr>
            <p:ph sz="quarter" idx="14"/>
          </p:nvPr>
        </p:nvSpPr>
        <p:spPr>
          <a:xfrm>
            <a:off x="507195" y="1212574"/>
            <a:ext cx="11174412" cy="4654825"/>
          </a:xfrm>
        </p:spPr>
        <p:txBody>
          <a:bodyPr>
            <a:noAutofit/>
          </a:bodyPr>
          <a:lstStyle/>
          <a:p>
            <a:pPr marL="0" indent="0" algn="just">
              <a:spcAft>
                <a:spcPts val="600"/>
              </a:spcAft>
              <a:buNone/>
            </a:pPr>
            <a:r>
              <a:rPr lang="ca-ES" sz="2000" dirty="0"/>
              <a:t>La defensa independent dels drets de les persones significa</a:t>
            </a:r>
            <a:r>
              <a:rPr lang="en-US" sz="2000" dirty="0"/>
              <a:t>:</a:t>
            </a:r>
          </a:p>
          <a:p>
            <a:pPr lvl="1" algn="just" fontAlgn="base">
              <a:spcAft>
                <a:spcPts val="600"/>
              </a:spcAft>
            </a:pPr>
            <a:r>
              <a:rPr lang="ca-ES" dirty="0"/>
              <a:t>Fer costat a les persones que corren el risc de ser empeses als marges de la societat. </a:t>
            </a:r>
            <a:endParaRPr lang="es-ES" dirty="0"/>
          </a:p>
          <a:p>
            <a:pPr lvl="1" algn="just" fontAlgn="base">
              <a:spcAft>
                <a:spcPts val="600"/>
              </a:spcAft>
            </a:pPr>
            <a:r>
              <a:rPr lang="ca-ES" dirty="0"/>
              <a:t>Defensar una persona i posar-se de part seva. </a:t>
            </a:r>
            <a:endParaRPr lang="es-ES" dirty="0"/>
          </a:p>
          <a:p>
            <a:pPr lvl="1" algn="just" fontAlgn="base">
              <a:spcAft>
                <a:spcPts val="600"/>
              </a:spcAft>
            </a:pPr>
            <a:r>
              <a:rPr lang="ca-ES" dirty="0"/>
              <a:t>Escoltar una persona i mirar de comprendre el seu punt de vista. </a:t>
            </a:r>
            <a:endParaRPr lang="es-ES" dirty="0"/>
          </a:p>
          <a:p>
            <a:pPr lvl="1" algn="just" fontAlgn="base">
              <a:spcAft>
                <a:spcPts val="600"/>
              </a:spcAft>
            </a:pPr>
            <a:r>
              <a:rPr lang="ca-ES" dirty="0"/>
              <a:t>Esbrinar què fa que la persona se senti bé i valorada. </a:t>
            </a:r>
            <a:endParaRPr lang="es-ES" dirty="0"/>
          </a:p>
          <a:p>
            <a:pPr lvl="1" algn="just" fontAlgn="base">
              <a:spcAft>
                <a:spcPts val="600"/>
              </a:spcAft>
            </a:pPr>
            <a:r>
              <a:rPr lang="ca-ES" dirty="0"/>
              <a:t>Comprendre la situació de la persona i els possibles obstacles que no li permeten aconseguir allò que vol. </a:t>
            </a:r>
            <a:endParaRPr lang="es-ES" dirty="0"/>
          </a:p>
          <a:p>
            <a:pPr lvl="1" algn="just" fontAlgn="base">
              <a:spcAft>
                <a:spcPts val="600"/>
              </a:spcAft>
            </a:pPr>
            <a:r>
              <a:rPr lang="ca-ES" dirty="0"/>
              <a:t>Oferir suport a la persona perquè digui als altres què vol, o posar-la en contacte amb altres persones que la puguin ajudar. </a:t>
            </a:r>
            <a:endParaRPr lang="es-ES" dirty="0"/>
          </a:p>
          <a:p>
            <a:pPr lvl="1" algn="just" fontAlgn="base">
              <a:spcAft>
                <a:spcPts val="600"/>
              </a:spcAft>
            </a:pPr>
            <a:r>
              <a:rPr lang="ca-ES" dirty="0"/>
              <a:t>Ajudar una persona a saber quines opcions té i les conseqüències que aquestes opcions poden comportar. </a:t>
            </a:r>
            <a:endParaRPr lang="es-ES" dirty="0"/>
          </a:p>
          <a:p>
            <a:pPr lvl="1" algn="just">
              <a:spcAft>
                <a:spcPts val="600"/>
              </a:spcAft>
            </a:pPr>
            <a:r>
              <a:rPr lang="ca-ES" dirty="0"/>
              <a:t>Possibilitar que una persona prengui les regnes de la seva vida, però, si ella ho vol, ocupant-se d’algunes qüestions per ella</a:t>
            </a:r>
            <a:r>
              <a:rPr lang="en-US" dirty="0"/>
              <a:t>.</a:t>
            </a:r>
            <a:endParaRPr lang="x-none" dirty="0"/>
          </a:p>
        </p:txBody>
      </p:sp>
      <p:sp>
        <p:nvSpPr>
          <p:cNvPr id="2" name="Title 1">
            <a:extLst>
              <a:ext uri="{FF2B5EF4-FFF2-40B4-BE49-F238E27FC236}">
                <a16:creationId xmlns:a16="http://schemas.microsoft.com/office/drawing/2014/main" id="{829A215D-2EFD-43E6-BA52-FEA9101DF90B}"/>
              </a:ext>
            </a:extLst>
          </p:cNvPr>
          <p:cNvSpPr>
            <a:spLocks noGrp="1"/>
          </p:cNvSpPr>
          <p:nvPr>
            <p:ph type="title"/>
          </p:nvPr>
        </p:nvSpPr>
        <p:spPr>
          <a:xfrm>
            <a:off x="442020" y="327508"/>
            <a:ext cx="9792000" cy="432000"/>
          </a:xfrm>
        </p:spPr>
        <p:txBody>
          <a:bodyPr/>
          <a:lstStyle/>
          <a:p>
            <a:r>
              <a:rPr lang="ca-ES" sz="2800" dirty="0"/>
              <a:t>Presentació: Diferents formes de suport </a:t>
            </a:r>
            <a:r>
              <a:rPr lang="en-GB" sz="2800" dirty="0"/>
              <a:t>– 13</a:t>
            </a:r>
            <a:endParaRPr lang="x-none" sz="2800" dirty="0"/>
          </a:p>
        </p:txBody>
      </p:sp>
      <p:sp>
        <p:nvSpPr>
          <p:cNvPr id="4" name="Text Placeholder 5">
            <a:extLst>
              <a:ext uri="{FF2B5EF4-FFF2-40B4-BE49-F238E27FC236}">
                <a16:creationId xmlns:a16="http://schemas.microsoft.com/office/drawing/2014/main" id="{1EC1FF44-C951-AE4E-8926-FAE6D307DD4E}"/>
              </a:ext>
            </a:extLst>
          </p:cNvPr>
          <p:cNvSpPr>
            <a:spLocks noGrp="1"/>
          </p:cNvSpPr>
          <p:nvPr>
            <p:ph type="body" sz="quarter" idx="13"/>
          </p:nvPr>
        </p:nvSpPr>
        <p:spPr>
          <a:xfrm>
            <a:off x="507207" y="747831"/>
            <a:ext cx="11174400" cy="360000"/>
          </a:xfrm>
        </p:spPr>
        <p:txBody>
          <a:bodyPr/>
          <a:lstStyle/>
          <a:p>
            <a:r>
              <a:rPr lang="ca-ES" dirty="0"/>
              <a:t>El suport formal </a:t>
            </a:r>
            <a:endParaRPr lang="es-ES" dirty="0"/>
          </a:p>
        </p:txBody>
      </p:sp>
    </p:spTree>
    <p:extLst>
      <p:ext uri="{BB962C8B-B14F-4D97-AF65-F5344CB8AC3E}">
        <p14:creationId xmlns:p14="http://schemas.microsoft.com/office/powerpoint/2010/main" val="21377816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343C9D-C3C5-4BEB-B33A-9A54803E5E9E}"/>
              </a:ext>
            </a:extLst>
          </p:cNvPr>
          <p:cNvSpPr>
            <a:spLocks noGrp="1"/>
          </p:cNvSpPr>
          <p:nvPr>
            <p:ph sz="quarter" idx="14"/>
          </p:nvPr>
        </p:nvSpPr>
        <p:spPr/>
        <p:txBody>
          <a:bodyPr/>
          <a:lstStyle/>
          <a:p>
            <a:pPr lvl="0"/>
            <a:r>
              <a:rPr lang="ca-ES" b="1" dirty="0"/>
              <a:t>El diàleg obert (Finlàndia</a:t>
            </a:r>
            <a:r>
              <a:rPr lang="en-US" b="1" dirty="0"/>
              <a:t>) </a:t>
            </a:r>
            <a:endParaRPr lang="x-none" dirty="0"/>
          </a:p>
        </p:txBody>
      </p:sp>
      <p:sp>
        <p:nvSpPr>
          <p:cNvPr id="2" name="Title 1">
            <a:extLst>
              <a:ext uri="{FF2B5EF4-FFF2-40B4-BE49-F238E27FC236}">
                <a16:creationId xmlns:a16="http://schemas.microsoft.com/office/drawing/2014/main" id="{8A207D6A-ED95-4D85-A11A-AF1CD2ECACA0}"/>
              </a:ext>
            </a:extLst>
          </p:cNvPr>
          <p:cNvSpPr>
            <a:spLocks noGrp="1"/>
          </p:cNvSpPr>
          <p:nvPr>
            <p:ph type="title"/>
          </p:nvPr>
        </p:nvSpPr>
        <p:spPr>
          <a:xfrm>
            <a:off x="402263" y="287751"/>
            <a:ext cx="9792000" cy="432000"/>
          </a:xfrm>
        </p:spPr>
        <p:txBody>
          <a:bodyPr/>
          <a:lstStyle/>
          <a:p>
            <a:r>
              <a:rPr lang="ca-ES" sz="2800" dirty="0"/>
              <a:t>Presentació: Diferents formes de suport </a:t>
            </a:r>
            <a:r>
              <a:rPr lang="en-GB" sz="2800" dirty="0"/>
              <a:t>– 14</a:t>
            </a:r>
            <a:endParaRPr lang="x-none" sz="2800" dirty="0"/>
          </a:p>
        </p:txBody>
      </p:sp>
      <p:sp>
        <p:nvSpPr>
          <p:cNvPr id="5" name="Text Box 58">
            <a:extLst>
              <a:ext uri="{FF2B5EF4-FFF2-40B4-BE49-F238E27FC236}">
                <a16:creationId xmlns:a16="http://schemas.microsoft.com/office/drawing/2014/main" id="{0E865017-DF88-484C-8796-4DDBD02531F8}"/>
              </a:ext>
            </a:extLst>
          </p:cNvPr>
          <p:cNvSpPr txBox="1"/>
          <p:nvPr/>
        </p:nvSpPr>
        <p:spPr>
          <a:xfrm>
            <a:off x="704850" y="2249483"/>
            <a:ext cx="10706100" cy="1350967"/>
          </a:xfrm>
          <a:prstGeom prst="rect">
            <a:avLst/>
          </a:prstGeom>
          <a:solidFill>
            <a:srgbClr val="FF99FF">
              <a:alpha val="30196"/>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ca-ES" sz="2400" dirty="0"/>
              <a:t>Opció curta: Daniel </a:t>
            </a:r>
            <a:r>
              <a:rPr lang="ca-ES" sz="2400" dirty="0" err="1"/>
              <a:t>Mackler</a:t>
            </a:r>
            <a:r>
              <a:rPr lang="ca-ES" sz="2400" dirty="0"/>
              <a:t>, </a:t>
            </a:r>
            <a:r>
              <a:rPr lang="ca-ES" sz="2400" b="1" dirty="0" err="1"/>
              <a:t>Jaakko</a:t>
            </a:r>
            <a:r>
              <a:rPr lang="ca-ES" sz="2400" b="1" dirty="0"/>
              <a:t> </a:t>
            </a:r>
            <a:r>
              <a:rPr lang="ca-ES" sz="2400" b="1" dirty="0" err="1"/>
              <a:t>Seikkula</a:t>
            </a:r>
            <a:r>
              <a:rPr lang="ca-ES" sz="2400" b="1" dirty="0"/>
              <a:t> parla sobre el diàleg obert finlandès, les xarxes socials i la recuperació de la psicosi </a:t>
            </a:r>
            <a:r>
              <a:rPr lang="es-ES" sz="2200" dirty="0"/>
              <a:t>(08:24):</a:t>
            </a:r>
          </a:p>
          <a:p>
            <a:pPr>
              <a:lnSpc>
                <a:spcPct val="115000"/>
              </a:lnSpc>
            </a:pPr>
            <a:r>
              <a:rPr lang="es-ES" sz="2200" u="sng" dirty="0">
                <a:hlinkClick r:id="rId3"/>
              </a:rPr>
              <a:t>https://youtu.be/b5_xaQBgkwA</a:t>
            </a:r>
            <a:r>
              <a:rPr lang="en-GB" sz="2200" dirty="0">
                <a:solidFill>
                  <a:srgbClr val="4F81BD"/>
                </a:solidFill>
                <a:effectLst/>
                <a:latin typeface="Calibri" panose="020F0502020204030204" pitchFamily="34" charset="0"/>
                <a:ea typeface="SimSun" panose="02010600030101010101" pitchFamily="2" charset="-122"/>
                <a:cs typeface="Calibri" panose="020F0502020204030204" pitchFamily="34" charset="0"/>
              </a:rPr>
              <a:t> </a:t>
            </a:r>
            <a:endParaRPr lang="x-none" sz="2200" dirty="0">
              <a:solidFill>
                <a:srgbClr val="4F81BD"/>
              </a:solidFill>
              <a:effectLst/>
              <a:latin typeface="Calibri" panose="020F0502020204030204" pitchFamily="34" charset="0"/>
              <a:ea typeface="SimSun" panose="02010600030101010101" pitchFamily="2" charset="-122"/>
              <a:cs typeface="Calibri" panose="020F0502020204030204" pitchFamily="34" charset="0"/>
            </a:endParaRPr>
          </a:p>
        </p:txBody>
      </p:sp>
      <p:sp>
        <p:nvSpPr>
          <p:cNvPr id="6" name="Text Box 59">
            <a:extLst>
              <a:ext uri="{FF2B5EF4-FFF2-40B4-BE49-F238E27FC236}">
                <a16:creationId xmlns:a16="http://schemas.microsoft.com/office/drawing/2014/main" id="{001A559C-106A-4792-BE2C-0E6110E58307}"/>
              </a:ext>
            </a:extLst>
          </p:cNvPr>
          <p:cNvSpPr txBox="1"/>
          <p:nvPr/>
        </p:nvSpPr>
        <p:spPr>
          <a:xfrm>
            <a:off x="704850" y="3964776"/>
            <a:ext cx="10706100" cy="1388274"/>
          </a:xfrm>
          <a:prstGeom prst="rect">
            <a:avLst/>
          </a:prstGeom>
          <a:solidFill>
            <a:srgbClr val="FF99FF">
              <a:alpha val="30196"/>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ca-ES" sz="2400" dirty="0"/>
              <a:t>Opció llarga: Daniel </a:t>
            </a:r>
            <a:r>
              <a:rPr lang="ca-ES" sz="2400" dirty="0" err="1"/>
              <a:t>Mackler</a:t>
            </a:r>
            <a:r>
              <a:rPr lang="ca-ES" sz="2400" dirty="0"/>
              <a:t>, </a:t>
            </a:r>
            <a:r>
              <a:rPr lang="ca-ES" sz="2400" b="1" dirty="0"/>
              <a:t>Diàleg obert: una alternativa a l’abordatge finlandès per a la curació de la psicosi</a:t>
            </a:r>
            <a:r>
              <a:rPr lang="ca-ES" sz="2400" dirty="0"/>
              <a:t> (pel·lícula sencera</a:t>
            </a:r>
            <a:r>
              <a:rPr lang="es-ES" sz="2200" dirty="0"/>
              <a:t>) (1:13:59):</a:t>
            </a:r>
          </a:p>
          <a:p>
            <a:pPr algn="just">
              <a:lnSpc>
                <a:spcPct val="115000"/>
              </a:lnSpc>
            </a:pPr>
            <a:r>
              <a:rPr lang="es-ES" sz="2200" u="sng" dirty="0">
                <a:hlinkClick r:id="rId4"/>
              </a:rPr>
              <a:t>https://youtu.be/H-ontu-Ty68</a:t>
            </a:r>
            <a:r>
              <a:rPr lang="es-ES" sz="2200" dirty="0">
                <a:hlinkClick r:id="rId4"/>
              </a:rPr>
              <a:t> </a:t>
            </a:r>
            <a:endParaRPr lang="x-none" sz="2200" dirty="0">
              <a:solidFill>
                <a:srgbClr val="4F81BD"/>
              </a:solidFill>
              <a:effectLst/>
              <a:ea typeface="SimSun" panose="02010600030101010101" pitchFamily="2" charset="-122"/>
              <a:cs typeface="Calibri" panose="020F0502020204030204" pitchFamily="34" charset="0"/>
            </a:endParaRPr>
          </a:p>
        </p:txBody>
      </p:sp>
      <p:sp>
        <p:nvSpPr>
          <p:cNvPr id="7" name="Text Placeholder 5">
            <a:extLst>
              <a:ext uri="{FF2B5EF4-FFF2-40B4-BE49-F238E27FC236}">
                <a16:creationId xmlns:a16="http://schemas.microsoft.com/office/drawing/2014/main" id="{1EC1FF44-C951-AE4E-8926-FAE6D307DD4E}"/>
              </a:ext>
            </a:extLst>
          </p:cNvPr>
          <p:cNvSpPr>
            <a:spLocks noGrp="1"/>
          </p:cNvSpPr>
          <p:nvPr>
            <p:ph type="body" sz="quarter" idx="13"/>
          </p:nvPr>
        </p:nvSpPr>
        <p:spPr>
          <a:xfrm>
            <a:off x="507207" y="747831"/>
            <a:ext cx="11174400" cy="360000"/>
          </a:xfrm>
        </p:spPr>
        <p:txBody>
          <a:bodyPr/>
          <a:lstStyle/>
          <a:p>
            <a:r>
              <a:rPr lang="ca-ES" dirty="0"/>
              <a:t>El suport formal </a:t>
            </a:r>
            <a:endParaRPr lang="es-ES" dirty="0"/>
          </a:p>
        </p:txBody>
      </p:sp>
    </p:spTree>
    <p:extLst>
      <p:ext uri="{BB962C8B-B14F-4D97-AF65-F5344CB8AC3E}">
        <p14:creationId xmlns:p14="http://schemas.microsoft.com/office/powerpoint/2010/main" val="21759660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51355-546F-4DD6-A560-CE00308816B1}"/>
              </a:ext>
            </a:extLst>
          </p:cNvPr>
          <p:cNvSpPr>
            <a:spLocks noGrp="1"/>
          </p:cNvSpPr>
          <p:nvPr>
            <p:ph sz="quarter" idx="14"/>
          </p:nvPr>
        </p:nvSpPr>
        <p:spPr>
          <a:xfrm>
            <a:off x="507195" y="1272208"/>
            <a:ext cx="11174412" cy="4738979"/>
          </a:xfrm>
        </p:spPr>
        <p:txBody>
          <a:bodyPr/>
          <a:lstStyle/>
          <a:p>
            <a:pPr marL="0" indent="0" algn="just">
              <a:buNone/>
            </a:pPr>
            <a:r>
              <a:rPr lang="ca-ES" b="1" dirty="0"/>
              <a:t>El diàleg obert </a:t>
            </a:r>
          </a:p>
          <a:p>
            <a:pPr algn="just"/>
            <a:r>
              <a:rPr lang="ca-ES" dirty="0"/>
              <a:t>El diàleg obert és una alternativa finlandesa al sistema convencional de salut mental per a les quals s’ha diagnosticat psicosi, com a esquizofrènia. </a:t>
            </a:r>
          </a:p>
          <a:p>
            <a:pPr algn="just"/>
            <a:r>
              <a:rPr lang="ca-ES" dirty="0"/>
              <a:t>Aquest abordatge respecta el poder de presa de decisions de la persona i hi implica la seva xarxa de familiars i amics</a:t>
            </a:r>
            <a:r>
              <a:rPr lang="es-ES" dirty="0"/>
              <a:t>.</a:t>
            </a:r>
            <a:endParaRPr lang="en-US" dirty="0"/>
          </a:p>
          <a:p>
            <a:pPr algn="just"/>
            <a:r>
              <a:rPr lang="ca-ES" dirty="0"/>
              <a:t>L’equip del diàleg obert ofereix una ajuda immediata dins de les 24 hores següents al primer contacte. </a:t>
            </a:r>
          </a:p>
          <a:p>
            <a:pPr algn="just"/>
            <a:r>
              <a:rPr lang="ca-ES" dirty="0"/>
              <a:t>Tracta d’obtenir la implicació de les xarxes socials, de reconstruir les relacions i d’evitar la medicació i l’experiència alienant de l’hospitalització</a:t>
            </a:r>
            <a:r>
              <a:rPr lang="en-US" dirty="0"/>
              <a:t>. </a:t>
            </a:r>
          </a:p>
        </p:txBody>
      </p:sp>
      <p:sp>
        <p:nvSpPr>
          <p:cNvPr id="2" name="Title 1">
            <a:extLst>
              <a:ext uri="{FF2B5EF4-FFF2-40B4-BE49-F238E27FC236}">
                <a16:creationId xmlns:a16="http://schemas.microsoft.com/office/drawing/2014/main" id="{8E4AB929-0710-4C83-B232-8B54043CFE71}"/>
              </a:ext>
            </a:extLst>
          </p:cNvPr>
          <p:cNvSpPr>
            <a:spLocks noGrp="1"/>
          </p:cNvSpPr>
          <p:nvPr>
            <p:ph type="title"/>
          </p:nvPr>
        </p:nvSpPr>
        <p:spPr>
          <a:xfrm>
            <a:off x="382385" y="307630"/>
            <a:ext cx="9792000" cy="432000"/>
          </a:xfrm>
        </p:spPr>
        <p:txBody>
          <a:bodyPr/>
          <a:lstStyle/>
          <a:p>
            <a:r>
              <a:rPr lang="ca-ES" sz="2800" dirty="0"/>
              <a:t>Presentació: Diferents formes de suport </a:t>
            </a:r>
            <a:r>
              <a:rPr lang="en-GB" sz="2800" dirty="0"/>
              <a:t>– 15</a:t>
            </a:r>
            <a:endParaRPr lang="x-none" sz="2800" dirty="0"/>
          </a:p>
        </p:txBody>
      </p:sp>
      <p:sp>
        <p:nvSpPr>
          <p:cNvPr id="4" name="Text Placeholder 5">
            <a:extLst>
              <a:ext uri="{FF2B5EF4-FFF2-40B4-BE49-F238E27FC236}">
                <a16:creationId xmlns:a16="http://schemas.microsoft.com/office/drawing/2014/main" id="{1EC1FF44-C951-AE4E-8926-FAE6D307DD4E}"/>
              </a:ext>
            </a:extLst>
          </p:cNvPr>
          <p:cNvSpPr>
            <a:spLocks noGrp="1"/>
          </p:cNvSpPr>
          <p:nvPr>
            <p:ph type="body" sz="quarter" idx="13"/>
          </p:nvPr>
        </p:nvSpPr>
        <p:spPr>
          <a:xfrm>
            <a:off x="507207" y="747831"/>
            <a:ext cx="11174400" cy="360000"/>
          </a:xfrm>
        </p:spPr>
        <p:txBody>
          <a:bodyPr/>
          <a:lstStyle/>
          <a:p>
            <a:r>
              <a:rPr lang="ca-ES" dirty="0"/>
              <a:t>El suport formal </a:t>
            </a:r>
            <a:endParaRPr lang="es-ES" dirty="0"/>
          </a:p>
        </p:txBody>
      </p:sp>
    </p:spTree>
    <p:extLst>
      <p:ext uri="{BB962C8B-B14F-4D97-AF65-F5344CB8AC3E}">
        <p14:creationId xmlns:p14="http://schemas.microsoft.com/office/powerpoint/2010/main" val="6342900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51355-546F-4DD6-A560-CE00308816B1}"/>
              </a:ext>
            </a:extLst>
          </p:cNvPr>
          <p:cNvSpPr>
            <a:spLocks noGrp="1"/>
          </p:cNvSpPr>
          <p:nvPr>
            <p:ph sz="quarter" idx="14"/>
          </p:nvPr>
        </p:nvSpPr>
        <p:spPr>
          <a:xfrm>
            <a:off x="507195" y="1252330"/>
            <a:ext cx="11174412" cy="4373090"/>
          </a:xfrm>
        </p:spPr>
        <p:txBody>
          <a:bodyPr>
            <a:noAutofit/>
          </a:bodyPr>
          <a:lstStyle/>
          <a:p>
            <a:pPr marL="0" indent="0" algn="just">
              <a:buNone/>
            </a:pPr>
            <a:r>
              <a:rPr lang="en-US" sz="2000" b="1" dirty="0"/>
              <a:t>El </a:t>
            </a:r>
            <a:r>
              <a:rPr lang="en-US" sz="2000" b="1" dirty="0" err="1"/>
              <a:t>diàleg</a:t>
            </a:r>
            <a:r>
              <a:rPr lang="en-US" sz="2000" b="1" dirty="0"/>
              <a:t> </a:t>
            </a:r>
            <a:r>
              <a:rPr lang="en-US" sz="2000" b="1" dirty="0" err="1"/>
              <a:t>obert</a:t>
            </a:r>
            <a:r>
              <a:rPr lang="en-US" sz="2000" b="1" dirty="0"/>
              <a:t> </a:t>
            </a:r>
          </a:p>
          <a:p>
            <a:pPr algn="just"/>
            <a:r>
              <a:rPr lang="ca-ES" sz="2000" dirty="0"/>
              <a:t>No es prepara cap pla de tractament concret. </a:t>
            </a:r>
          </a:p>
          <a:p>
            <a:pPr algn="just"/>
            <a:r>
              <a:rPr lang="ca-ES" sz="2000" dirty="0"/>
              <a:t>Aquest abordatge és flexible i s’adapta a les necessitats canviants de cada persona. </a:t>
            </a:r>
          </a:p>
          <a:p>
            <a:pPr algn="just"/>
            <a:r>
              <a:rPr lang="ca-ES" sz="2000" dirty="0"/>
              <a:t>Aquest abordatge és flexible i s’adapta a les necessitats canviants de la persona. A més, es decideix conjuntament el lloc de reunió. </a:t>
            </a:r>
          </a:p>
          <a:p>
            <a:pPr algn="just"/>
            <a:r>
              <a:rPr lang="ca-ES" sz="2000" dirty="0"/>
              <a:t>A fi de contrarestar l’estigma, les reunions poden tenir lloc a casa de la persona que busca suport.</a:t>
            </a:r>
            <a:endParaRPr lang="x-none" sz="2000" dirty="0"/>
          </a:p>
          <a:p>
            <a:pPr algn="just"/>
            <a:r>
              <a:rPr lang="es-ES" sz="2000" dirty="0"/>
              <a:t>La </a:t>
            </a:r>
            <a:r>
              <a:rPr lang="ca-ES" sz="2000" dirty="0"/>
              <a:t>persona que cerca suport identifica la seva família i els seus cuidadors són convidats a participar, juntament amb el membre de l’equip del diàleg obert, en reunions diàries obertes, no secretes i no jeràrquiques. </a:t>
            </a:r>
          </a:p>
          <a:p>
            <a:pPr algn="just"/>
            <a:r>
              <a:rPr lang="ca-ES" sz="2000" dirty="0"/>
              <a:t>Tothom expressa sense embuts els seus pensaments i sentiments, i s’escolta la veu de tothom, especialment la de la persona que cerca suport.</a:t>
            </a:r>
            <a:endParaRPr lang="es-ES" sz="2000" dirty="0"/>
          </a:p>
          <a:p>
            <a:pPr algn="just"/>
            <a:r>
              <a:rPr lang="en-US" sz="2000" dirty="0"/>
              <a:t>. </a:t>
            </a:r>
            <a:endParaRPr lang="x-none" sz="2000" dirty="0"/>
          </a:p>
        </p:txBody>
      </p:sp>
      <p:sp>
        <p:nvSpPr>
          <p:cNvPr id="2" name="Title 1">
            <a:extLst>
              <a:ext uri="{FF2B5EF4-FFF2-40B4-BE49-F238E27FC236}">
                <a16:creationId xmlns:a16="http://schemas.microsoft.com/office/drawing/2014/main" id="{8E4AB929-0710-4C83-B232-8B54043CFE71}"/>
              </a:ext>
            </a:extLst>
          </p:cNvPr>
          <p:cNvSpPr>
            <a:spLocks noGrp="1"/>
          </p:cNvSpPr>
          <p:nvPr>
            <p:ph type="title"/>
          </p:nvPr>
        </p:nvSpPr>
        <p:spPr>
          <a:xfrm>
            <a:off x="422142" y="327507"/>
            <a:ext cx="9792000" cy="432000"/>
          </a:xfrm>
        </p:spPr>
        <p:txBody>
          <a:bodyPr/>
          <a:lstStyle/>
          <a:p>
            <a:r>
              <a:rPr lang="ca-ES" sz="2800" dirty="0"/>
              <a:t>Presentació: Diferents formes de suport </a:t>
            </a:r>
            <a:r>
              <a:rPr lang="en-GB" sz="2800" dirty="0"/>
              <a:t>– 16</a:t>
            </a:r>
            <a:endParaRPr lang="x-none" sz="2800" dirty="0"/>
          </a:p>
        </p:txBody>
      </p:sp>
      <p:sp>
        <p:nvSpPr>
          <p:cNvPr id="4" name="Text Placeholder 5">
            <a:extLst>
              <a:ext uri="{FF2B5EF4-FFF2-40B4-BE49-F238E27FC236}">
                <a16:creationId xmlns:a16="http://schemas.microsoft.com/office/drawing/2014/main" id="{1EC1FF44-C951-AE4E-8926-FAE6D307DD4E}"/>
              </a:ext>
            </a:extLst>
          </p:cNvPr>
          <p:cNvSpPr>
            <a:spLocks noGrp="1"/>
          </p:cNvSpPr>
          <p:nvPr>
            <p:ph type="body" sz="quarter" idx="13"/>
          </p:nvPr>
        </p:nvSpPr>
        <p:spPr>
          <a:xfrm>
            <a:off x="507207" y="747831"/>
            <a:ext cx="11174400" cy="360000"/>
          </a:xfrm>
        </p:spPr>
        <p:txBody>
          <a:bodyPr/>
          <a:lstStyle/>
          <a:p>
            <a:r>
              <a:rPr lang="ca-ES" dirty="0"/>
              <a:t>El suport formal </a:t>
            </a:r>
            <a:endParaRPr lang="es-ES" dirty="0"/>
          </a:p>
        </p:txBody>
      </p:sp>
    </p:spTree>
    <p:extLst>
      <p:ext uri="{BB962C8B-B14F-4D97-AF65-F5344CB8AC3E}">
        <p14:creationId xmlns:p14="http://schemas.microsoft.com/office/powerpoint/2010/main" val="33825518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7AE1E-7B1B-4C3B-B6C2-91702A8002CD}"/>
              </a:ext>
            </a:extLst>
          </p:cNvPr>
          <p:cNvSpPr>
            <a:spLocks noGrp="1"/>
          </p:cNvSpPr>
          <p:nvPr>
            <p:ph sz="quarter" idx="14"/>
          </p:nvPr>
        </p:nvSpPr>
        <p:spPr>
          <a:xfrm>
            <a:off x="507195" y="1212574"/>
            <a:ext cx="11174412" cy="4469996"/>
          </a:xfrm>
        </p:spPr>
        <p:txBody>
          <a:bodyPr>
            <a:noAutofit/>
          </a:bodyPr>
          <a:lstStyle/>
          <a:p>
            <a:pPr marL="0" indent="0" algn="just">
              <a:buNone/>
            </a:pPr>
            <a:r>
              <a:rPr lang="en-US" sz="2000" b="1" dirty="0"/>
              <a:t>El </a:t>
            </a:r>
            <a:r>
              <a:rPr lang="en-US" sz="2000" b="1" dirty="0" err="1"/>
              <a:t>diàleg</a:t>
            </a:r>
            <a:r>
              <a:rPr lang="en-US" sz="2000" b="1" dirty="0"/>
              <a:t> </a:t>
            </a:r>
            <a:r>
              <a:rPr lang="en-US" sz="2000" b="1" dirty="0" err="1"/>
              <a:t>obert</a:t>
            </a:r>
            <a:r>
              <a:rPr lang="en-US" sz="2000" b="1" dirty="0"/>
              <a:t> </a:t>
            </a:r>
          </a:p>
          <a:p>
            <a:pPr algn="just"/>
            <a:r>
              <a:rPr lang="es-ES" sz="2000" dirty="0"/>
              <a:t>El </a:t>
            </a:r>
            <a:r>
              <a:rPr lang="es-ES" sz="2000" dirty="0" err="1"/>
              <a:t>llenguatge</a:t>
            </a:r>
            <a:r>
              <a:rPr lang="es-ES" sz="2000" dirty="0"/>
              <a:t> </a:t>
            </a:r>
            <a:r>
              <a:rPr lang="es-ES" sz="2000" dirty="0" err="1"/>
              <a:t>és</a:t>
            </a:r>
            <a:r>
              <a:rPr lang="es-ES" sz="2000" dirty="0"/>
              <a:t> </a:t>
            </a:r>
            <a:r>
              <a:rPr lang="es-ES" sz="2000" dirty="0" err="1"/>
              <a:t>fonamental</a:t>
            </a:r>
            <a:r>
              <a:rPr lang="es-ES" sz="2000" dirty="0"/>
              <a:t> per crear un </a:t>
            </a:r>
            <a:r>
              <a:rPr lang="es-ES" sz="2000" dirty="0" err="1"/>
              <a:t>diàleg</a:t>
            </a:r>
            <a:r>
              <a:rPr lang="es-ES" sz="2000" dirty="0"/>
              <a:t> </a:t>
            </a:r>
            <a:r>
              <a:rPr lang="es-ES" sz="2000" dirty="0" err="1"/>
              <a:t>obert</a:t>
            </a:r>
            <a:r>
              <a:rPr lang="es-ES" sz="2000" dirty="0"/>
              <a:t>. </a:t>
            </a:r>
          </a:p>
          <a:p>
            <a:pPr algn="just"/>
            <a:r>
              <a:rPr lang="es-ES" sz="2000" dirty="0" err="1"/>
              <a:t>Els</a:t>
            </a:r>
            <a:r>
              <a:rPr lang="es-ES" sz="2000" dirty="0"/>
              <a:t> </a:t>
            </a:r>
            <a:r>
              <a:rPr lang="es-ES" sz="2000" dirty="0" err="1"/>
              <a:t>membres</a:t>
            </a:r>
            <a:r>
              <a:rPr lang="es-ES" sz="2000" dirty="0"/>
              <a:t> del </a:t>
            </a:r>
            <a:r>
              <a:rPr lang="es-ES" sz="2000" dirty="0" err="1"/>
              <a:t>diàleg</a:t>
            </a:r>
            <a:r>
              <a:rPr lang="es-ES" sz="2000" dirty="0"/>
              <a:t> </a:t>
            </a:r>
            <a:r>
              <a:rPr lang="es-ES" sz="2000" dirty="0" err="1"/>
              <a:t>obert</a:t>
            </a:r>
            <a:r>
              <a:rPr lang="es-ES" sz="2000" dirty="0"/>
              <a:t> no entrevisten </a:t>
            </a:r>
            <a:r>
              <a:rPr lang="es-ES" sz="2000" dirty="0" err="1"/>
              <a:t>els</a:t>
            </a:r>
            <a:r>
              <a:rPr lang="es-ES" sz="2000" dirty="0"/>
              <a:t> </a:t>
            </a:r>
            <a:r>
              <a:rPr lang="es-ES" sz="2000" dirty="0" err="1"/>
              <a:t>participants</a:t>
            </a:r>
            <a:r>
              <a:rPr lang="es-ES" sz="2000" dirty="0"/>
              <a:t> ni fan servir un </a:t>
            </a:r>
            <a:r>
              <a:rPr lang="es-ES" sz="2000" dirty="0" err="1"/>
              <a:t>llenguatge</a:t>
            </a:r>
            <a:r>
              <a:rPr lang="es-ES" sz="2000" dirty="0"/>
              <a:t> </a:t>
            </a:r>
            <a:r>
              <a:rPr lang="es-ES" sz="2000" dirty="0" err="1"/>
              <a:t>mèdic</a:t>
            </a:r>
            <a:r>
              <a:rPr lang="es-ES" sz="2000" dirty="0"/>
              <a:t>. </a:t>
            </a:r>
          </a:p>
          <a:p>
            <a:pPr algn="just"/>
            <a:r>
              <a:rPr lang="es-ES" sz="2000" dirty="0"/>
              <a:t>No </a:t>
            </a:r>
            <a:r>
              <a:rPr lang="es-ES" sz="2000" dirty="0" err="1"/>
              <a:t>pretenen</a:t>
            </a:r>
            <a:r>
              <a:rPr lang="es-ES" sz="2000" dirty="0"/>
              <a:t> </a:t>
            </a:r>
            <a:r>
              <a:rPr lang="es-ES" sz="2000" dirty="0" err="1"/>
              <a:t>trobar</a:t>
            </a:r>
            <a:r>
              <a:rPr lang="es-ES" sz="2000" dirty="0"/>
              <a:t> </a:t>
            </a:r>
            <a:r>
              <a:rPr lang="es-ES" sz="2000" dirty="0" err="1"/>
              <a:t>solucions</a:t>
            </a:r>
            <a:r>
              <a:rPr lang="es-ES" sz="2000" dirty="0"/>
              <a:t> ni </a:t>
            </a:r>
            <a:r>
              <a:rPr lang="es-ES" sz="2000" dirty="0" err="1"/>
              <a:t>prendre</a:t>
            </a:r>
            <a:r>
              <a:rPr lang="es-ES" sz="2000" dirty="0"/>
              <a:t> </a:t>
            </a:r>
            <a:r>
              <a:rPr lang="es-ES" sz="2000" dirty="0" err="1"/>
              <a:t>decisions</a:t>
            </a:r>
            <a:r>
              <a:rPr lang="es-ES" sz="2000" dirty="0"/>
              <a:t> sobre </a:t>
            </a:r>
            <a:r>
              <a:rPr lang="es-ES" sz="2000" dirty="0" err="1"/>
              <a:t>cap</a:t>
            </a:r>
            <a:r>
              <a:rPr lang="es-ES" sz="2000" dirty="0"/>
              <a:t> </a:t>
            </a:r>
            <a:r>
              <a:rPr lang="es-ES" sz="2000" dirty="0" err="1"/>
              <a:t>tractament</a:t>
            </a:r>
            <a:r>
              <a:rPr lang="es-ES" sz="2000" dirty="0"/>
              <a:t> en </a:t>
            </a:r>
            <a:r>
              <a:rPr lang="es-ES" sz="2000" dirty="0" err="1"/>
              <a:t>nom</a:t>
            </a:r>
            <a:r>
              <a:rPr lang="es-ES" sz="2000" dirty="0"/>
              <a:t> de la persona en </a:t>
            </a:r>
            <a:r>
              <a:rPr lang="es-ES" sz="2000" dirty="0" err="1"/>
              <a:t>qüestió</a:t>
            </a:r>
            <a:r>
              <a:rPr lang="en-US" sz="2000" dirty="0"/>
              <a:t>. </a:t>
            </a:r>
          </a:p>
          <a:p>
            <a:pPr algn="just"/>
            <a:r>
              <a:rPr lang="ca-ES" sz="2000" dirty="0"/>
              <a:t>Els membres de l’equip fan un seguiment dels temes i assumptes plantejats per la persona i els seus familiars</a:t>
            </a:r>
            <a:r>
              <a:rPr lang="en-US" sz="2000" dirty="0"/>
              <a:t>. </a:t>
            </a:r>
          </a:p>
          <a:p>
            <a:pPr algn="just"/>
            <a:r>
              <a:rPr lang="es-ES" sz="2000" dirty="0"/>
              <a:t>El </a:t>
            </a:r>
            <a:r>
              <a:rPr lang="ca-ES" sz="2000" dirty="0"/>
              <a:t>diàleg obert explora la manera com entenen la situació i com, en el seu propi llenguatge, la persona i la seva xarxa de suport han definit i han descrit el malestar de la persona. </a:t>
            </a:r>
          </a:p>
          <a:p>
            <a:pPr algn="just"/>
            <a:r>
              <a:rPr lang="ca-ES" sz="2000" dirty="0"/>
              <a:t>Atès que sempre es parla obertament, tothom entén què està passant i de què s’està parlant. </a:t>
            </a:r>
          </a:p>
          <a:p>
            <a:pPr algn="just"/>
            <a:r>
              <a:rPr lang="ca-ES" sz="2000" dirty="0"/>
              <a:t>Així es crea un llenguatge compartit i els participants construeixen una nova entesa entre ells</a:t>
            </a:r>
            <a:r>
              <a:rPr lang="es-ES" sz="2000" dirty="0"/>
              <a:t>.</a:t>
            </a:r>
            <a:endParaRPr lang="x-none" sz="2000" dirty="0"/>
          </a:p>
        </p:txBody>
      </p:sp>
      <p:sp>
        <p:nvSpPr>
          <p:cNvPr id="2" name="Title 1">
            <a:extLst>
              <a:ext uri="{FF2B5EF4-FFF2-40B4-BE49-F238E27FC236}">
                <a16:creationId xmlns:a16="http://schemas.microsoft.com/office/drawing/2014/main" id="{9355DB19-8AA5-4C96-8DFD-BE95B93CDF43}"/>
              </a:ext>
            </a:extLst>
          </p:cNvPr>
          <p:cNvSpPr>
            <a:spLocks noGrp="1"/>
          </p:cNvSpPr>
          <p:nvPr>
            <p:ph type="title"/>
          </p:nvPr>
        </p:nvSpPr>
        <p:spPr>
          <a:xfrm>
            <a:off x="402264" y="287751"/>
            <a:ext cx="9792000" cy="432000"/>
          </a:xfrm>
        </p:spPr>
        <p:txBody>
          <a:bodyPr/>
          <a:lstStyle/>
          <a:p>
            <a:r>
              <a:rPr lang="ca-ES" sz="2800" dirty="0"/>
              <a:t>Presentació: Diferents formes de suport </a:t>
            </a:r>
            <a:r>
              <a:rPr lang="en-GB" sz="2800" dirty="0"/>
              <a:t>– 17</a:t>
            </a:r>
            <a:endParaRPr lang="x-none" sz="2800" dirty="0"/>
          </a:p>
        </p:txBody>
      </p:sp>
      <p:sp>
        <p:nvSpPr>
          <p:cNvPr id="4" name="Text Placeholder 5">
            <a:extLst>
              <a:ext uri="{FF2B5EF4-FFF2-40B4-BE49-F238E27FC236}">
                <a16:creationId xmlns:a16="http://schemas.microsoft.com/office/drawing/2014/main" id="{1EC1FF44-C951-AE4E-8926-FAE6D307DD4E}"/>
              </a:ext>
            </a:extLst>
          </p:cNvPr>
          <p:cNvSpPr>
            <a:spLocks noGrp="1"/>
          </p:cNvSpPr>
          <p:nvPr>
            <p:ph type="body" sz="quarter" idx="13"/>
          </p:nvPr>
        </p:nvSpPr>
        <p:spPr>
          <a:xfrm>
            <a:off x="507207" y="747831"/>
            <a:ext cx="11174400" cy="360000"/>
          </a:xfrm>
        </p:spPr>
        <p:txBody>
          <a:bodyPr/>
          <a:lstStyle/>
          <a:p>
            <a:r>
              <a:rPr lang="ca-ES" dirty="0"/>
              <a:t>El suport formal </a:t>
            </a:r>
            <a:endParaRPr lang="es-ES" dirty="0"/>
          </a:p>
        </p:txBody>
      </p:sp>
    </p:spTree>
    <p:extLst>
      <p:ext uri="{BB962C8B-B14F-4D97-AF65-F5344CB8AC3E}">
        <p14:creationId xmlns:p14="http://schemas.microsoft.com/office/powerpoint/2010/main" val="40170891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54A40A-E46E-439B-B89C-1B218F81A042}"/>
              </a:ext>
            </a:extLst>
          </p:cNvPr>
          <p:cNvSpPr>
            <a:spLocks noGrp="1"/>
          </p:cNvSpPr>
          <p:nvPr>
            <p:ph sz="quarter" idx="14"/>
          </p:nvPr>
        </p:nvSpPr>
        <p:spPr>
          <a:xfrm>
            <a:off x="507195" y="1172816"/>
            <a:ext cx="11174412" cy="4509755"/>
          </a:xfrm>
        </p:spPr>
        <p:txBody>
          <a:bodyPr>
            <a:noAutofit/>
          </a:bodyPr>
          <a:lstStyle/>
          <a:p>
            <a:pPr marL="0" indent="0" algn="just">
              <a:spcAft>
                <a:spcPts val="600"/>
              </a:spcAft>
              <a:buNone/>
            </a:pPr>
            <a:r>
              <a:rPr lang="en-US" sz="2000" b="1" dirty="0"/>
              <a:t>El </a:t>
            </a:r>
            <a:r>
              <a:rPr lang="en-US" sz="2000" b="1" dirty="0" err="1"/>
              <a:t>diàleg</a:t>
            </a:r>
            <a:r>
              <a:rPr lang="en-US" sz="2000" b="1" dirty="0"/>
              <a:t> </a:t>
            </a:r>
            <a:r>
              <a:rPr lang="en-US" sz="2000" b="1" dirty="0" err="1"/>
              <a:t>obert</a:t>
            </a:r>
            <a:r>
              <a:rPr lang="en-US" sz="2000" b="1" dirty="0"/>
              <a:t> </a:t>
            </a:r>
          </a:p>
          <a:p>
            <a:pPr algn="just">
              <a:spcAft>
                <a:spcPts val="600"/>
              </a:spcAft>
            </a:pPr>
            <a:r>
              <a:rPr lang="ca-ES" sz="2000" dirty="0"/>
              <a:t>Un estudi de seguiment dels primers episodis psicòtics ha demostrat que, després de cinc anys</a:t>
            </a:r>
            <a:r>
              <a:rPr lang="en-GB" sz="2000" dirty="0"/>
              <a:t>:</a:t>
            </a:r>
          </a:p>
          <a:p>
            <a:pPr lvl="3" algn="just">
              <a:spcAft>
                <a:spcPts val="600"/>
              </a:spcAft>
            </a:pPr>
            <a:r>
              <a:rPr lang="ca-ES" dirty="0"/>
              <a:t>el 82% de les persones que han rebut suport mitjançant aquest abordatge no presenten cap símptoma de psicosi</a:t>
            </a:r>
          </a:p>
          <a:p>
            <a:pPr lvl="3" algn="just">
              <a:spcAft>
                <a:spcPts val="600"/>
              </a:spcAft>
            </a:pPr>
            <a:r>
              <a:rPr lang="ca-ES" dirty="0"/>
              <a:t>el 86% han tornat a estudiar o a treballar a temps complet</a:t>
            </a:r>
          </a:p>
          <a:p>
            <a:pPr lvl="3" algn="just">
              <a:spcAft>
                <a:spcPts val="600"/>
              </a:spcAft>
            </a:pPr>
            <a:r>
              <a:rPr lang="ca-ES" dirty="0"/>
              <a:t>només el 14% cobren una pensió per discapacitat.</a:t>
            </a:r>
          </a:p>
          <a:p>
            <a:pPr lvl="3" algn="just">
              <a:spcAft>
                <a:spcPts val="600"/>
              </a:spcAft>
            </a:pPr>
            <a:r>
              <a:rPr lang="ca-ES" dirty="0"/>
              <a:t>només el 29% havien pres medicació neurolèptica en alguna fase del tractament</a:t>
            </a:r>
            <a:r>
              <a:rPr lang="en-GB" dirty="0"/>
              <a:t>. </a:t>
            </a:r>
          </a:p>
          <a:p>
            <a:pPr algn="just">
              <a:spcAft>
                <a:spcPts val="600"/>
              </a:spcAft>
            </a:pPr>
            <a:r>
              <a:rPr lang="ca-ES" sz="2000" dirty="0"/>
              <a:t>En comparació, un estudi de seguiment de cinc anys de durada (21) de persones que havien tingut un primer episodi i que havien estat tractades a Estocolm des del 1991 fins al 1992 va assenyalar </a:t>
            </a:r>
            <a:r>
              <a:rPr lang="en-GB" sz="2000" dirty="0"/>
              <a:t>que:</a:t>
            </a:r>
          </a:p>
          <a:p>
            <a:pPr lvl="3" algn="just">
              <a:spcAft>
                <a:spcPts val="600"/>
              </a:spcAft>
            </a:pPr>
            <a:r>
              <a:rPr lang="ca-ES" dirty="0"/>
              <a:t>la durada mitjana d’hospitalització va ser de 110 dies </a:t>
            </a:r>
          </a:p>
          <a:p>
            <a:pPr lvl="3" algn="just">
              <a:spcAft>
                <a:spcPts val="600"/>
              </a:spcAft>
            </a:pPr>
            <a:r>
              <a:rPr lang="ca-ES" dirty="0"/>
              <a:t>es van administrar medicaments neurolèptics en el 93% dels casos</a:t>
            </a:r>
            <a:r>
              <a:rPr lang="en-GB" dirty="0"/>
              <a:t>. </a:t>
            </a:r>
          </a:p>
          <a:p>
            <a:pPr lvl="3" algn="just">
              <a:spcAft>
                <a:spcPts val="600"/>
              </a:spcAft>
            </a:pPr>
            <a:r>
              <a:rPr lang="ca-ES" dirty="0"/>
              <a:t>el 62% dels pacients rebien una pensió per discapacitat</a:t>
            </a:r>
            <a:r>
              <a:rPr lang="en-GB" dirty="0"/>
              <a:t>.</a:t>
            </a:r>
            <a:endParaRPr lang="en-US" dirty="0"/>
          </a:p>
        </p:txBody>
      </p:sp>
      <p:sp>
        <p:nvSpPr>
          <p:cNvPr id="2" name="Title 1">
            <a:extLst>
              <a:ext uri="{FF2B5EF4-FFF2-40B4-BE49-F238E27FC236}">
                <a16:creationId xmlns:a16="http://schemas.microsoft.com/office/drawing/2014/main" id="{42C7AEFA-63B1-4FC0-AF55-EFB2D33F84E4}"/>
              </a:ext>
            </a:extLst>
          </p:cNvPr>
          <p:cNvSpPr>
            <a:spLocks noGrp="1"/>
          </p:cNvSpPr>
          <p:nvPr>
            <p:ph type="title"/>
          </p:nvPr>
        </p:nvSpPr>
        <p:spPr>
          <a:xfrm>
            <a:off x="422142" y="267872"/>
            <a:ext cx="9792000" cy="432000"/>
          </a:xfrm>
        </p:spPr>
        <p:txBody>
          <a:bodyPr/>
          <a:lstStyle/>
          <a:p>
            <a:r>
              <a:rPr lang="ca-ES" sz="2800"/>
              <a:t>Presentació: Diferents formes de suport </a:t>
            </a:r>
            <a:r>
              <a:rPr lang="en-GB" sz="2800" dirty="0"/>
              <a:t>– 18</a:t>
            </a:r>
            <a:endParaRPr lang="x-none" sz="2800" dirty="0"/>
          </a:p>
        </p:txBody>
      </p:sp>
      <p:sp>
        <p:nvSpPr>
          <p:cNvPr id="4" name="Text Placeholder 5">
            <a:extLst>
              <a:ext uri="{FF2B5EF4-FFF2-40B4-BE49-F238E27FC236}">
                <a16:creationId xmlns:a16="http://schemas.microsoft.com/office/drawing/2014/main" id="{1EC1FF44-C951-AE4E-8926-FAE6D307DD4E}"/>
              </a:ext>
            </a:extLst>
          </p:cNvPr>
          <p:cNvSpPr>
            <a:spLocks noGrp="1"/>
          </p:cNvSpPr>
          <p:nvPr>
            <p:ph type="body" sz="quarter" idx="13"/>
          </p:nvPr>
        </p:nvSpPr>
        <p:spPr>
          <a:xfrm>
            <a:off x="546963" y="727953"/>
            <a:ext cx="11174400" cy="360000"/>
          </a:xfrm>
        </p:spPr>
        <p:txBody>
          <a:bodyPr/>
          <a:lstStyle/>
          <a:p>
            <a:r>
              <a:rPr lang="ca-ES" dirty="0"/>
              <a:t>El suport formal </a:t>
            </a:r>
            <a:endParaRPr lang="es-ES" dirty="0"/>
          </a:p>
        </p:txBody>
      </p:sp>
    </p:spTree>
    <p:extLst>
      <p:ext uri="{BB962C8B-B14F-4D97-AF65-F5344CB8AC3E}">
        <p14:creationId xmlns:p14="http://schemas.microsoft.com/office/powerpoint/2010/main" val="388965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Sourc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17001</TotalTime>
  <Words>52051</Words>
  <Application>Microsoft Office PowerPoint</Application>
  <PresentationFormat>Pantalla panoràmica</PresentationFormat>
  <Paragraphs>2781</Paragraphs>
  <Slides>188</Slides>
  <Notes>188</Notes>
  <HiddenSlides>0</HiddenSlides>
  <MMClips>0</MMClips>
  <ScaleCrop>false</ScaleCrop>
  <HeadingPairs>
    <vt:vector size="8" baseType="variant">
      <vt:variant>
        <vt:lpstr>Tipus de lletra utilitzats</vt:lpstr>
      </vt:variant>
      <vt:variant>
        <vt:i4>8</vt:i4>
      </vt:variant>
      <vt:variant>
        <vt:lpstr>Tema</vt:lpstr>
      </vt:variant>
      <vt:variant>
        <vt:i4>1</vt:i4>
      </vt:variant>
      <vt:variant>
        <vt:lpstr>Servidors OLE incrustats</vt:lpstr>
      </vt:variant>
      <vt:variant>
        <vt:i4>2</vt:i4>
      </vt:variant>
      <vt:variant>
        <vt:lpstr>Títols de les diapositives</vt:lpstr>
      </vt:variant>
      <vt:variant>
        <vt:i4>188</vt:i4>
      </vt:variant>
    </vt:vector>
  </HeadingPairs>
  <TitlesOfParts>
    <vt:vector size="199" baseType="lpstr">
      <vt:lpstr>Arial</vt:lpstr>
      <vt:lpstr>Calibri</vt:lpstr>
      <vt:lpstr>Calibri Light</vt:lpstr>
      <vt:lpstr>Century Gothic</vt:lpstr>
      <vt:lpstr>Courier New</vt:lpstr>
      <vt:lpstr>Symbol</vt:lpstr>
      <vt:lpstr>Times New Roman</vt:lpstr>
      <vt:lpstr>Wingdings</vt:lpstr>
      <vt:lpstr>LPB</vt:lpstr>
      <vt:lpstr>think-cell Slide</vt:lpstr>
      <vt:lpstr>Document</vt:lpstr>
      <vt:lpstr>Presentació del PowerPoint</vt:lpstr>
      <vt:lpstr>Presentació del PowerPoint</vt:lpstr>
      <vt:lpstr>Quality Rights de l’OMS: objectius i propòsits</vt:lpstr>
      <vt:lpstr>Nota preliminar sobre el llenguatge - 1</vt:lpstr>
      <vt:lpstr>Nota preliminar sobre el llenguatge - 2</vt:lpstr>
      <vt:lpstr>Objectius d’aprenentatge</vt:lpstr>
      <vt:lpstr>Temes d’aquest mòdul</vt:lpstr>
      <vt:lpstr>Tema 1. Rebatre la denegació del dret a la capacitat jurídica en la salut mental </vt:lpstr>
      <vt:lpstr>Presentació: Introducció breu al mòdul </vt:lpstr>
      <vt:lpstr>Exercici 1.1: Confessions d’una pacient desobedient - 1</vt:lpstr>
      <vt:lpstr>Exercici 1.1: Confessions d’una pacient desobedient - 2</vt:lpstr>
      <vt:lpstr>Presentació: Comprendre el dret a la capacitat jurídica – 1</vt:lpstr>
      <vt:lpstr>Presentació: Comprendre el dret a la capacitat jurídica – 2</vt:lpstr>
      <vt:lpstr>Presentació: Comprendre el dret a la capacitat jurídica – 3</vt:lpstr>
      <vt:lpstr>Presentació: Comprendre el dret a la capacitat jurídica – 4</vt:lpstr>
      <vt:lpstr>Presentació: Comprendre el dret a la capacitat jurídica – 5</vt:lpstr>
      <vt:lpstr>Presentació: Rebatre les falses idees i els estereotips negatius en salut mental - 1   </vt:lpstr>
      <vt:lpstr>Presentació: Rebatre les falses idees i els estereotips negatius en salut mental - 2 </vt:lpstr>
      <vt:lpstr>Presentació: Rebatre les falses idees i els estereotips negatius en salut mental - 3 </vt:lpstr>
      <vt:lpstr>Presentació: Rebatre les falses idees i els estereotips negatius en salut mental - 4</vt:lpstr>
      <vt:lpstr>Presentació: Rebatre les falses idees i els estereotips negatius en salut mental - 5 </vt:lpstr>
      <vt:lpstr>Presentació: Rebatre les falses idees i els estereotips negatius en salut mental - 6 </vt:lpstr>
      <vt:lpstr>Presentació: Rebatre les falses idees i els estereotips negatius en salut mental - 7 </vt:lpstr>
      <vt:lpstr>Presentació: Rebatre les falses idees i els estereotips negatius en salut mental - 8 </vt:lpstr>
      <vt:lpstr>Presentació: Rebatre les falses idees i els estereotips negatius en salut mental - 9 </vt:lpstr>
      <vt:lpstr>Presentació: Rebatre les falses idees i els estereotips negatius en salut mental - 10 </vt:lpstr>
      <vt:lpstr>Presentació: Rebatre les falses idees i els estereotips negatius en salut mental - 11 </vt:lpstr>
      <vt:lpstr>Presentació: Rebatre les falses idees i els estereotips negatius en salut mental - 12 </vt:lpstr>
      <vt:lpstr>Presentació: Rebatre les falses idees i els estereotips negatius en salut mental - 13 </vt:lpstr>
      <vt:lpstr>Presentació: Rebatre les falses idees i els estereotips negatius en salut mental - 14 </vt:lpstr>
      <vt:lpstr>Presentació: Rebatre les falses idees i els estereotips negatius en salut mental - 15 </vt:lpstr>
      <vt:lpstr>Presentació: Rebatre les falses idees i els estereotips negatius en salut mental - 16 </vt:lpstr>
      <vt:lpstr>Presentació: Rebatre les falses idees i els estereotips negatius en salut mental - 17 </vt:lpstr>
      <vt:lpstr>Presentació: Rebatre les falses idees i els estereotips negatius en salut mental - 18 </vt:lpstr>
      <vt:lpstr>Presentació: Rebatre les falses idees i els estereotips negatius en salut mental - 19 </vt:lpstr>
      <vt:lpstr>Presentació: Rebatre les falses idees i els estereotips negatius en salut mental - 20 </vt:lpstr>
      <vt:lpstr>Presentació: La presa de decisions formal i informal - 1</vt:lpstr>
      <vt:lpstr>Presentació: La presa de decisions formal i informal - 2</vt:lpstr>
      <vt:lpstr>Exercici 1.2: Exemples de la denegació del dret a la capacitat jurídica - 1 </vt:lpstr>
      <vt:lpstr>Exercici 1.2: Exemples de la denegació del dret a la capacitat jurídica - 2 </vt:lpstr>
      <vt:lpstr>Presentació: Contextos en què es denega el dret a la capacitat jurídica – 1 </vt:lpstr>
      <vt:lpstr>Presentació: Contextos en què es denega el dret a la capacitat jurídica – 2 </vt:lpstr>
      <vt:lpstr>Presentació: Contextos en què es denega el dret a la capacitat jurídica – 3 </vt:lpstr>
      <vt:lpstr>Presentació: Contextos en què es denega el dret a la capacitat jurídica – 4 </vt:lpstr>
      <vt:lpstr>Exercici 1.3: Exemples quotidians sobre presa de decisions - 1</vt:lpstr>
      <vt:lpstr>Exercici 1.3: Exemples quotidians sobre presa de decisions - 2</vt:lpstr>
      <vt:lpstr>Presentació: Les conseqüències de la denegació del dret a la capacitat jurídica -1</vt:lpstr>
      <vt:lpstr>Presentació: Les conseqüències de la denegació del dret a la capacitat jurídica - 2</vt:lpstr>
      <vt:lpstr>Presentació: Les conseqüències de la denegació del dret a la capacitat jurídica - 3</vt:lpstr>
      <vt:lpstr>Exercici 1.4: La presa de decisions com a mitjà d’empoderament - 1 </vt:lpstr>
      <vt:lpstr>Exercici 1.4: La presa de decisions com a mitjà d’empoderament - 2 </vt:lpstr>
      <vt:lpstr>Presentació: Els beneficis de prendre decisions –  resum </vt:lpstr>
      <vt:lpstr>Exercici per reflexionar </vt:lpstr>
      <vt:lpstr>Tema 2. La presa de decisions per substitució enfront del suport a la presa de decisions  </vt:lpstr>
      <vt:lpstr>Exercici 2.1: Un suport útil - 1</vt:lpstr>
      <vt:lpstr>Exercici 2.1: Un suport útil - 2</vt:lpstr>
      <vt:lpstr>Exercici 2.1: Un suport útil - 3</vt:lpstr>
      <vt:lpstr>Presentació: Per què la presa de decisions per substitució no és un bon model – 1 </vt:lpstr>
      <vt:lpstr>Presentació: Per què la presa de decisions per substitució no és un bon model – 2</vt:lpstr>
      <vt:lpstr>Presentació: Per què la presa de decisions per substitució no és un bon model – 3</vt:lpstr>
      <vt:lpstr>Presentació: Per què la presa de decisions per substitució no és un bon model – 4 </vt:lpstr>
      <vt:lpstr>Presentació: Per què la presa de decisions per substitució no és un bon model – 5</vt:lpstr>
      <vt:lpstr>Presentació: Per què la presa de decisions per substitució no és un bon model – 6</vt:lpstr>
      <vt:lpstr>Presentació: Per què la presa de decisions per substitució no és un bon model  – 7</vt:lpstr>
      <vt:lpstr>Presentació: El suport a la presa de decisions, un nou abordatge de la presa de decisions - 1 </vt:lpstr>
      <vt:lpstr>Presentació: El suport a la presa de decisions, un nou abordatge de la presa de decisions - 2</vt:lpstr>
      <vt:lpstr>Presentació: El suport a la presa de decisions, un nou abordatge de la presa de decisions - 3</vt:lpstr>
      <vt:lpstr>Presentació: El suport a la presa de decisions, un nou abordatge de la presa de decisions - 4</vt:lpstr>
      <vt:lpstr>Presentació: El suport a la presa de decisions, un nou abordatge de la presa de decisions - 5</vt:lpstr>
      <vt:lpstr>Presentació: El suport a la presa de decisions, un nou abordatge de la presa de decisions - 6</vt:lpstr>
      <vt:lpstr>Presentació: El suport a la presa de decisions, un nou abordatge de la presa de decisions - 7</vt:lpstr>
      <vt:lpstr>Presentació: El suport a la presa de decisions, un nou abordatge de la presa de decisions - 8</vt:lpstr>
      <vt:lpstr>Presentació: El suport a la presa de decisions, un nou abordatge de la presa de decisions - 9</vt:lpstr>
      <vt:lpstr>Presentació: El suport a la presa de decisions, un nou abordatge de la presa de decisions - 10</vt:lpstr>
      <vt:lpstr>Presentació: El suport a la presa de decisions, un nou abordatge de la presa de decisions - 11</vt:lpstr>
      <vt:lpstr>Presentació: El suport a la presa de decisions, un nou abordatge de la presa de decisions - 12</vt:lpstr>
      <vt:lpstr>Presentació: El suport a la presa de decisions, un nou abordatge de la presa de decisions - 13</vt:lpstr>
      <vt:lpstr>Presentació: El suport a la presa de decisions, un nou abordatge de la presa de decisions - 14</vt:lpstr>
      <vt:lpstr>Presentació: Passar de la presa de decisions per substitució al suport a la presa de decisions</vt:lpstr>
      <vt:lpstr>Exercici 2.2: Entendre el suport en la presa de decisions – 1 </vt:lpstr>
      <vt:lpstr>Exercici 2.2: Entendre el suport en la presa de decisions – 2</vt:lpstr>
      <vt:lpstr>Presentació: Diferents formes de suport – 1 </vt:lpstr>
      <vt:lpstr>Presentació: Diferents formes de suport – 2</vt:lpstr>
      <vt:lpstr>Presentació: Diferents formes de suport – 3</vt:lpstr>
      <vt:lpstr>Presentació: Diferents formes de suport – 4</vt:lpstr>
      <vt:lpstr>Presentació: Diferents formes de suport – 5</vt:lpstr>
      <vt:lpstr>Presentació: Diferents formes de suport – 6</vt:lpstr>
      <vt:lpstr>Presentació: Diferents formes de suport – 7</vt:lpstr>
      <vt:lpstr>Presentació: Diferents formes de suport – 8</vt:lpstr>
      <vt:lpstr>Presentació: Diferents formes de suport – 9</vt:lpstr>
      <vt:lpstr>Presentació: Diferents formes de suport – 10</vt:lpstr>
      <vt:lpstr>Presentació: Diferents formes de suport – 11</vt:lpstr>
      <vt:lpstr>Presentació: Diferents formes de suport – 12</vt:lpstr>
      <vt:lpstr>Presentació: Diferents formes de suport – 13</vt:lpstr>
      <vt:lpstr>Presentació: Diferents formes de suport – 14</vt:lpstr>
      <vt:lpstr>Presentació: Diferents formes de suport – 15</vt:lpstr>
      <vt:lpstr>Presentació: Diferents formes de suport – 16</vt:lpstr>
      <vt:lpstr>Presentació: Diferents formes de suport – 17</vt:lpstr>
      <vt:lpstr>Presentació: Diferents formes de suport – 18</vt:lpstr>
      <vt:lpstr>Presentació: Diferents formes de suport – 19</vt:lpstr>
      <vt:lpstr>Presentació: Diferents formes de suport – 20</vt:lpstr>
      <vt:lpstr>Presentació: Diferents formes de suport – 21</vt:lpstr>
      <vt:lpstr>Presentació: Diferents formes de suport – 22</vt:lpstr>
      <vt:lpstr>Presentació: Diferents formes de suport – 23</vt:lpstr>
      <vt:lpstr>Presentació: Diferents formes de suport – 24</vt:lpstr>
      <vt:lpstr>Presentació: Diferents formes de suport – 25</vt:lpstr>
      <vt:lpstr>Presentació: Diferents formes de suport – 26</vt:lpstr>
      <vt:lpstr>Presentació: Diferents formes de suport – 27</vt:lpstr>
      <vt:lpstr>Presentació: Diferents formes de suport – 28</vt:lpstr>
      <vt:lpstr>Exercici 2.3: Cas – Entendre el suport en el suport a la presa de decisions – 1 </vt:lpstr>
      <vt:lpstr>Exercici 2.3: Cas - Entendre el suport en el suport a la presa de decisions – 2</vt:lpstr>
      <vt:lpstr>Exercici 2.3: Cas - Entendre el suport en el suport a la presa de decisions – 3</vt:lpstr>
      <vt:lpstr>Tema 3. El suport a la presa de decisions </vt:lpstr>
      <vt:lpstr>Exercici 3.1: Casos – Decidir les persones i opcions de suport – 1 </vt:lpstr>
      <vt:lpstr>Exercici 3.1: Casos – Decidir les persones i opcions de suport – 2 </vt:lpstr>
      <vt:lpstr>Exercici 3.1: Casos – Decidir les persones i opcions de suport – 3 </vt:lpstr>
      <vt:lpstr>Exercici 3.1: Casos – Decidir les persones i opcions de suport – 4 </vt:lpstr>
      <vt:lpstr>Exercici 3.1: Casos – Decidir les persones i opcions de suport – 5 </vt:lpstr>
      <vt:lpstr>Exercici 3.1: Casos – Decidir les persones i opcions de suport – 6 </vt:lpstr>
      <vt:lpstr>Exercici 3.1: Casos – Decidir les persones i opcions de suport – 7 </vt:lpstr>
      <vt:lpstr>Exercici 3.2: Casos - Situacions difícils – 1 </vt:lpstr>
      <vt:lpstr>Exercici 3.2: Casos - Situacions difícils – 2</vt:lpstr>
      <vt:lpstr>Exercici 3.2: Casos - Situacions difícils – 3</vt:lpstr>
      <vt:lpstr>Exercici 3.2: Casos - Situacions difícils – 4</vt:lpstr>
      <vt:lpstr>Presentació: Fallades del sistema en el suport a la presa de decisions - 1 </vt:lpstr>
      <vt:lpstr>Presentació: Fallades del sistema en el suport a la presa de decisions - 2 </vt:lpstr>
      <vt:lpstr>Tema 4. Designar una persona perquè comuniqui la interpretació més fidel de la voluntat i de les preferències  </vt:lpstr>
      <vt:lpstr>Presentació: El paper de les persones designades – 1 </vt:lpstr>
      <vt:lpstr>Presentació: El paper de les persones designades – 2</vt:lpstr>
      <vt:lpstr>Presentació: El paper de les persones designades – 3</vt:lpstr>
      <vt:lpstr>Presentació: El paper de les persones designades – 4</vt:lpstr>
      <vt:lpstr>Presentació: El paper de les persones designades – 5</vt:lpstr>
      <vt:lpstr>Presentació: El paper de les persones designades – 6</vt:lpstr>
      <vt:lpstr>Tema 5. Mesures positives per adoptar un abordatge basat en el suport</vt:lpstr>
      <vt:lpstr>Presentació: Principis clau del suport a la presa de decisions</vt:lpstr>
      <vt:lpstr>Exercici 5.1: Acció personal per promoure el suport a la presa de decisions </vt:lpstr>
      <vt:lpstr>Presentació: Consells per a les persones de suport </vt:lpstr>
      <vt:lpstr>Exercici 5.2: Acció per promoure el dret a la capacitat jurídica i al suport a la presa de decisions en els serveis socials i de salut mental – 1</vt:lpstr>
      <vt:lpstr>Exercici 5.2: Acció per promoure el dret a la capacitat jurídica i al suport a la presa de decisions en els serveis socials i de salut mental – 2</vt:lpstr>
      <vt:lpstr>Tema 6. Què és la planificació de decisions anticipades?  </vt:lpstr>
      <vt:lpstr>Presentació: Què és la planificació de decisions anticipades? - 1 </vt:lpstr>
      <vt:lpstr>Presentació: Què és la planificació de decisions anticipades? - 2</vt:lpstr>
      <vt:lpstr>Presentació: Què és la planificació de decisions anticipades? - 3</vt:lpstr>
      <vt:lpstr>Presentació: Què és la planificació de decisions anticipades? - 4</vt:lpstr>
      <vt:lpstr>Presentació: Què és la planificació de decisions anticipades? - 5</vt:lpstr>
      <vt:lpstr>Presentació: Què és la planificació de decisions anticipades? - 6</vt:lpstr>
      <vt:lpstr>Presentació: Què és la planificació de decisions anticipades? - 7</vt:lpstr>
      <vt:lpstr>Presentació: Què és la planificació de decisions anticipades? - 8</vt:lpstr>
      <vt:lpstr>Presentació: Què és la planificació de decisions anticipades? - 9</vt:lpstr>
      <vt:lpstr>Presentació: Què és la planificació de decisions anticipades? - 10</vt:lpstr>
      <vt:lpstr>Presentació: Què és la planificació de decisions anticipades? - 11</vt:lpstr>
      <vt:lpstr>Presentació: Què és la planificació de decisions anticipades? - 12</vt:lpstr>
      <vt:lpstr>Presentació: Què és la planificació de decisions anticipades? - 13</vt:lpstr>
      <vt:lpstr>Presentació: Què és la planificació de decisions anticipades? - 14</vt:lpstr>
      <vt:lpstr>Presentació: Què és la planificació de decisions anticipades? - 15</vt:lpstr>
      <vt:lpstr>Presentació: Què és la planificació de decisions anticipades? - 16</vt:lpstr>
      <vt:lpstr>Presentació: Què és la planificació de decisions anticipades? - 17</vt:lpstr>
      <vt:lpstr>Presentació: Què és la planificació de decisions anticipades? - 18</vt:lpstr>
      <vt:lpstr>Presentació: Què és la planificació de decisions anticipades? - 19</vt:lpstr>
      <vt:lpstr>Presentació: Què és la planificació de decisions anticipades? - 20</vt:lpstr>
      <vt:lpstr>Presentació: Què és la planificació de decisions anticipades? - 21</vt:lpstr>
      <vt:lpstr>Presentació: Què és la planificació de decisions anticipades? - 22</vt:lpstr>
      <vt:lpstr>Presentació: Què és la planificació de decisions anticipades? - 23</vt:lpstr>
      <vt:lpstr>Presentació: Què és la planificació de decisions anticipades? - 24</vt:lpstr>
      <vt:lpstr>Presentació: Què és la planificació de decisions anticipades? - 25</vt:lpstr>
      <vt:lpstr>Presentació: Què és la planificació de decisions anticipades? - 26</vt:lpstr>
      <vt:lpstr>Presentació: Què és la planificació de decisions anticipades? - 27</vt:lpstr>
      <vt:lpstr>Presentació: Què és la planificació de decisions anticipades? - 28</vt:lpstr>
      <vt:lpstr>Presentació: Què és la planificació de decisions anticipades? - 29</vt:lpstr>
      <vt:lpstr>Exercici 6.1: planificar amb antelació </vt:lpstr>
      <vt:lpstr>Tema 7. L’elaboració de documents de decisions anticipades  </vt:lpstr>
      <vt:lpstr>Presentació: Passos per elaborar un pla de decisions anticipades – 1 </vt:lpstr>
      <vt:lpstr>Presentació: Passos per elaborar un pla de decisions anticipades – 2</vt:lpstr>
      <vt:lpstr>Presentació: Passos per elaborar un pla de decisions anticipades – 3</vt:lpstr>
      <vt:lpstr>Presentació: Passos per elaborar un pla de decisions anticipades – 4</vt:lpstr>
      <vt:lpstr>Presentació: Passos per elaborar un pla de decisions anticipades – 5</vt:lpstr>
      <vt:lpstr>Presentació: Passos per elaborar un pla de decisions anticipades – 6</vt:lpstr>
      <vt:lpstr>Presentació: Passos per elaborar un pla de decisions anticipades – 7</vt:lpstr>
      <vt:lpstr>Presentació: Passos per elaborar un pla de decisions anticipades – 8</vt:lpstr>
      <vt:lpstr>Presentació: Passos per elaborar un pla de decisions anticipades – 9</vt:lpstr>
      <vt:lpstr>Exercici 7.1: El que els altres han de saber… </vt:lpstr>
      <vt:lpstr>Presentació: Consells per elaborar un pla de decisions anticipades</vt:lpstr>
      <vt:lpstr>Exercici 7.2: Debat: Exemples de la vida real de manifestacions en els plans de decisions anticipades – 1  </vt:lpstr>
      <vt:lpstr>Exercici 7.2: Debat: Exemples de la vida real de manifestacions en els plans de decisions anticipades – 2</vt:lpstr>
      <vt:lpstr>Exercici 7.2: Debat: Exemples de la vida real de manifestacions en els plans de decisions anticipades – 3 </vt:lpstr>
      <vt:lpstr>Ejercicio 7.3: Apoyar a las personas para que elaboren planes de decisiones anticipadas </vt:lpstr>
      <vt:lpstr>Exercici per reflexionar: La finalització de la formació</vt:lpstr>
      <vt:lpstr>Reconeixements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QualityRights Initiative training</dc:title>
  <dc:creator>David Bramley</dc:creator>
  <cp:lastModifiedBy>Maria José Velasco</cp:lastModifiedBy>
  <cp:revision>708</cp:revision>
  <cp:lastPrinted>2019-10-27T15:45:58Z</cp:lastPrinted>
  <dcterms:created xsi:type="dcterms:W3CDTF">2019-02-12T16:02:48Z</dcterms:created>
  <dcterms:modified xsi:type="dcterms:W3CDTF">2023-04-12T22:16:32Z</dcterms:modified>
</cp:coreProperties>
</file>