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3"/>
  </p:notesMasterIdLst>
  <p:sldIdLst>
    <p:sldId id="262" r:id="rId2"/>
    <p:sldId id="466" r:id="rId3"/>
    <p:sldId id="471" r:id="rId4"/>
    <p:sldId id="472" r:id="rId5"/>
    <p:sldId id="473" r:id="rId6"/>
    <p:sldId id="474" r:id="rId7"/>
    <p:sldId id="259"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9" r:id="rId29"/>
    <p:sldId id="320" r:id="rId30"/>
    <p:sldId id="321" r:id="rId31"/>
    <p:sldId id="322" r:id="rId32"/>
    <p:sldId id="323" r:id="rId33"/>
    <p:sldId id="324" r:id="rId34"/>
    <p:sldId id="325" r:id="rId35"/>
    <p:sldId id="326" r:id="rId36"/>
    <p:sldId id="459" r:id="rId37"/>
    <p:sldId id="327" r:id="rId38"/>
    <p:sldId id="328" r:id="rId39"/>
    <p:sldId id="329" r:id="rId40"/>
    <p:sldId id="330" r:id="rId41"/>
    <p:sldId id="331" r:id="rId42"/>
    <p:sldId id="460" r:id="rId43"/>
    <p:sldId id="332" r:id="rId44"/>
    <p:sldId id="333" r:id="rId45"/>
    <p:sldId id="334" r:id="rId46"/>
    <p:sldId id="335" r:id="rId47"/>
    <p:sldId id="336" r:id="rId48"/>
    <p:sldId id="337" r:id="rId49"/>
    <p:sldId id="338" r:id="rId50"/>
    <p:sldId id="475" r:id="rId51"/>
    <p:sldId id="339" r:id="rId52"/>
    <p:sldId id="340" r:id="rId53"/>
    <p:sldId id="476" r:id="rId54"/>
    <p:sldId id="341" r:id="rId55"/>
    <p:sldId id="342" r:id="rId56"/>
    <p:sldId id="343" r:id="rId57"/>
    <p:sldId id="344" r:id="rId58"/>
    <p:sldId id="345" r:id="rId59"/>
    <p:sldId id="346" r:id="rId60"/>
    <p:sldId id="347" r:id="rId61"/>
    <p:sldId id="381" r:id="rId62"/>
    <p:sldId id="348" r:id="rId63"/>
    <p:sldId id="349" r:id="rId64"/>
    <p:sldId id="477"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 id="382" r:id="rId81"/>
    <p:sldId id="383" r:id="rId82"/>
    <p:sldId id="384" r:id="rId83"/>
    <p:sldId id="385" r:id="rId84"/>
    <p:sldId id="386" r:id="rId85"/>
    <p:sldId id="387"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365" r:id="rId101"/>
    <p:sldId id="366" r:id="rId102"/>
    <p:sldId id="367" r:id="rId103"/>
    <p:sldId id="368" r:id="rId104"/>
    <p:sldId id="369" r:id="rId105"/>
    <p:sldId id="370" r:id="rId106"/>
    <p:sldId id="371" r:id="rId107"/>
    <p:sldId id="372" r:id="rId108"/>
    <p:sldId id="373" r:id="rId109"/>
    <p:sldId id="403" r:id="rId110"/>
    <p:sldId id="404" r:id="rId111"/>
    <p:sldId id="405" r:id="rId112"/>
    <p:sldId id="406" r:id="rId113"/>
    <p:sldId id="407" r:id="rId114"/>
    <p:sldId id="408" r:id="rId115"/>
    <p:sldId id="409" r:id="rId116"/>
    <p:sldId id="410" r:id="rId117"/>
    <p:sldId id="411" r:id="rId118"/>
    <p:sldId id="412" r:id="rId119"/>
    <p:sldId id="413" r:id="rId120"/>
    <p:sldId id="424" r:id="rId121"/>
    <p:sldId id="425" r:id="rId122"/>
    <p:sldId id="426" r:id="rId123"/>
    <p:sldId id="427" r:id="rId124"/>
    <p:sldId id="428" r:id="rId125"/>
    <p:sldId id="429" r:id="rId126"/>
    <p:sldId id="414" r:id="rId127"/>
    <p:sldId id="415" r:id="rId128"/>
    <p:sldId id="416" r:id="rId129"/>
    <p:sldId id="417" r:id="rId130"/>
    <p:sldId id="418" r:id="rId131"/>
    <p:sldId id="419" r:id="rId132"/>
    <p:sldId id="430" r:id="rId133"/>
    <p:sldId id="431" r:id="rId134"/>
    <p:sldId id="432" r:id="rId135"/>
    <p:sldId id="433" r:id="rId136"/>
    <p:sldId id="434" r:id="rId137"/>
    <p:sldId id="435" r:id="rId138"/>
    <p:sldId id="436" r:id="rId139"/>
    <p:sldId id="437" r:id="rId140"/>
    <p:sldId id="438" r:id="rId141"/>
    <p:sldId id="439" r:id="rId142"/>
    <p:sldId id="461" r:id="rId143"/>
    <p:sldId id="440" r:id="rId144"/>
    <p:sldId id="446" r:id="rId145"/>
    <p:sldId id="447" r:id="rId146"/>
    <p:sldId id="448" r:id="rId147"/>
    <p:sldId id="449" r:id="rId148"/>
    <p:sldId id="450" r:id="rId149"/>
    <p:sldId id="451" r:id="rId150"/>
    <p:sldId id="452" r:id="rId151"/>
    <p:sldId id="453" r:id="rId152"/>
    <p:sldId id="454" r:id="rId153"/>
    <p:sldId id="455" r:id="rId154"/>
    <p:sldId id="441" r:id="rId155"/>
    <p:sldId id="442" r:id="rId156"/>
    <p:sldId id="443" r:id="rId157"/>
    <p:sldId id="444" r:id="rId158"/>
    <p:sldId id="445" r:id="rId159"/>
    <p:sldId id="420" r:id="rId160"/>
    <p:sldId id="421" r:id="rId161"/>
    <p:sldId id="422" r:id="rId162"/>
    <p:sldId id="374" r:id="rId163"/>
    <p:sldId id="375" r:id="rId164"/>
    <p:sldId id="376" r:id="rId165"/>
    <p:sldId id="377" r:id="rId166"/>
    <p:sldId id="378" r:id="rId167"/>
    <p:sldId id="456" r:id="rId168"/>
    <p:sldId id="458" r:id="rId169"/>
    <p:sldId id="457" r:id="rId170"/>
    <p:sldId id="462" r:id="rId171"/>
    <p:sldId id="467" r:id="rId172"/>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418"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8" autoAdjust="0"/>
    <p:restoredTop sz="95827" autoAdjust="0"/>
  </p:normalViewPr>
  <p:slideViewPr>
    <p:cSldViewPr snapToGrid="0" showGuides="1">
      <p:cViewPr varScale="1">
        <p:scale>
          <a:sx n="110" d="100"/>
          <a:sy n="110" d="100"/>
        </p:scale>
        <p:origin x="63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976" y="84"/>
      </p:cViewPr>
      <p:guideLst>
        <p:guide orient="horz" pos="3418"/>
        <p:guide pos="212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2E06DAD-8E62-4E49-A8E7-79076E2DE2F0}" type="datetimeFigureOut">
              <a:rPr lang="x-none" smtClean="0"/>
              <a:t>12/4/2023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6E7D0B4-629D-4358-AF77-399C1BE3CD59}" type="slidenum">
              <a:rPr lang="x-none" smtClean="0"/>
              <a:t>‹#›</a:t>
            </a:fld>
            <a:endParaRPr lang="x-none"/>
          </a:p>
        </p:txBody>
      </p:sp>
    </p:spTree>
    <p:extLst>
      <p:ext uri="{BB962C8B-B14F-4D97-AF65-F5344CB8AC3E}">
        <p14:creationId xmlns:p14="http://schemas.microsoft.com/office/powerpoint/2010/main" val="22658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_ENREF_35"/></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nes.scot.nhs.uk/media/351385/10_essential_shared_capabilities_2011.pdf"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21.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ted.com/talks/eleanor_longden_the_voices_in_my_head?language=en" TargetMode="Externa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37.xml"/><Relationship Id="rId1" Type="http://schemas.openxmlformats.org/officeDocument/2006/relationships/notesMaster" Target="../notesMasters/notesMaster1.xml"/><Relationship Id="rId5" Type="http://schemas.openxmlformats.org/officeDocument/2006/relationships/hyperlink" Target="#_ENREF_39"/><Relationship Id="rId4" Type="http://schemas.openxmlformats.org/officeDocument/2006/relationships/hyperlink" Target="#_ENREF_38"/></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7.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53.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55.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58.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64.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70.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26.xml.rels><?xml version="1.0" encoding="UTF-8" standalone="yes"?>
<Relationships xmlns="http://schemas.openxmlformats.org/package/2006/relationships"><Relationship Id="rId8" Type="http://schemas.openxmlformats.org/officeDocument/2006/relationships/hyperlink" Target="#_ENREF_15"/><Relationship Id="rId13" Type="http://schemas.openxmlformats.org/officeDocument/2006/relationships/hyperlink" Target="#_ENREF_20"/><Relationship Id="rId3" Type="http://schemas.openxmlformats.org/officeDocument/2006/relationships/hyperlink" Target="#_ENREF_11"/><Relationship Id="rId7" Type="http://schemas.openxmlformats.org/officeDocument/2006/relationships/hyperlink" Target="#_ENREF_14"/><Relationship Id="rId12" Type="http://schemas.openxmlformats.org/officeDocument/2006/relationships/hyperlink" Target="#_ENREF_19"/><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13"/><Relationship Id="rId11" Type="http://schemas.openxmlformats.org/officeDocument/2006/relationships/hyperlink" Target="#_ENREF_18"/><Relationship Id="rId5" Type="http://schemas.openxmlformats.org/officeDocument/2006/relationships/hyperlink" Target="#_ENREF_7"/><Relationship Id="rId10" Type="http://schemas.openxmlformats.org/officeDocument/2006/relationships/hyperlink" Target="#_ENREF_17"/><Relationship Id="rId4" Type="http://schemas.openxmlformats.org/officeDocument/2006/relationships/hyperlink" Target="#_ENREF_12"/><Relationship Id="rId9" Type="http://schemas.openxmlformats.org/officeDocument/2006/relationships/hyperlink" Target="#_ENREF_16"/><Relationship Id="rId14" Type="http://schemas.openxmlformats.org/officeDocument/2006/relationships/hyperlink" Target="#_ENREF_21"/></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0.emf"/></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_ENREF_29"/></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69.xml"/><Relationship Id="rId1" Type="http://schemas.openxmlformats.org/officeDocument/2006/relationships/notesMaster" Target="../notesMasters/notesMaster1.xml"/><Relationship Id="rId5" Type="http://schemas.openxmlformats.org/officeDocument/2006/relationships/hyperlink" Target="#_ENREF_30"/><Relationship Id="rId4" Type="http://schemas.openxmlformats.org/officeDocument/2006/relationships/hyperlink" Target="#_ENREF_6"/></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D0B4-629D-4358-AF77-399C1BE3CD59}" type="slidenum">
              <a:rPr lang="x-none" smtClean="0"/>
              <a:t>1</a:t>
            </a:fld>
            <a:endParaRPr lang="x-none"/>
          </a:p>
        </p:txBody>
      </p:sp>
    </p:spTree>
    <p:extLst>
      <p:ext uri="{BB962C8B-B14F-4D97-AF65-F5344CB8AC3E}">
        <p14:creationId xmlns:p14="http://schemas.microsoft.com/office/powerpoint/2010/main" val="82714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388938"/>
            <a:ext cx="5961062" cy="3354387"/>
          </a:xfrm>
        </p:spPr>
      </p:sp>
      <p:sp>
        <p:nvSpPr>
          <p:cNvPr id="3" name="Notes Placeholder 2"/>
          <p:cNvSpPr>
            <a:spLocks noGrp="1"/>
          </p:cNvSpPr>
          <p:nvPr>
            <p:ph type="body" idx="1"/>
          </p:nvPr>
        </p:nvSpPr>
        <p:spPr>
          <a:xfrm>
            <a:off x="328135" y="3976370"/>
            <a:ext cx="6234552" cy="4718945"/>
          </a:xfrm>
        </p:spPr>
        <p:txBody>
          <a:bodyPr/>
          <a:lstStyle/>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After the discussion in exercise 1.1, show these examples of traditional/clinical versus recovery approach (slide above) to the participants and discuss the similarities and differences in their answers </a:t>
            </a:r>
          </a:p>
          <a:p>
            <a:endParaRPr lang="x-none"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10</a:t>
            </a:fld>
            <a:endParaRPr lang="x-none"/>
          </a:p>
        </p:txBody>
      </p:sp>
    </p:spTree>
    <p:extLst>
      <p:ext uri="{BB962C8B-B14F-4D97-AF65-F5344CB8AC3E}">
        <p14:creationId xmlns:p14="http://schemas.microsoft.com/office/powerpoint/2010/main" val="15489623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rPr>
              <a:t>Presentation: Supporting positive risk-taking (</a:t>
            </a:r>
            <a:r>
              <a:rPr lang="en-US" b="1" i="1" dirty="0">
                <a:solidFill>
                  <a:srgbClr val="0000FF"/>
                </a:solidFill>
                <a:latin typeface="Calibri" panose="020F0502020204030204" pitchFamily="34" charset="0"/>
                <a:ea typeface="MS Mincho" panose="02020609040205080304" pitchFamily="49" charset="-128"/>
                <a:hlinkClick r:id="rId3" action="ppaction://hlinkfile" tooltip=", 2011 #346">
                  <a:extLst>
                    <a:ext uri="{A12FA001-AC4F-418D-AE19-62706E023703}">
                      <ahyp:hlinkClr xmlns:ahyp="http://schemas.microsoft.com/office/drawing/2018/hyperlinkcolor" val="tx"/>
                    </a:ext>
                  </a:extLst>
                </a:hlinkClick>
              </a:rPr>
              <a:t>34</a:t>
            </a:r>
            <a:r>
              <a:rPr lang="en-US" b="1" i="1" dirty="0">
                <a:latin typeface="Calibri" panose="020F0502020204030204" pitchFamily="34" charset="0"/>
                <a:ea typeface="MS Mincho" panose="02020609040205080304" pitchFamily="49" charset="-128"/>
              </a:rPr>
              <a:t>) (30 min.)</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involves taking risks in life, whether engaging in new activities, meeting new people, or exploring new ideas and feelings.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Not all risks are equivalent.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is not the same as risk-taking that involves “risky” </a:t>
            </a:r>
            <a:r>
              <a:rPr lang="en-US" dirty="0" err="1">
                <a:latin typeface="Calibri" panose="020F0502020204030204" pitchFamily="34" charset="0"/>
                <a:ea typeface="MS Mincho" panose="02020609040205080304" pitchFamily="49" charset="-128"/>
                <a:cs typeface="Calibri" panose="020F0502020204030204" pitchFamily="34" charset="0"/>
              </a:rPr>
              <a:t>behaviour</a:t>
            </a:r>
            <a:r>
              <a:rPr lang="en-US" dirty="0">
                <a:latin typeface="Calibri" panose="020F0502020204030204" pitchFamily="34" charset="0"/>
                <a:ea typeface="MS Mincho" panose="02020609040205080304" pitchFamily="49" charset="-128"/>
                <a:cs typeface="Calibri" panose="020F0502020204030204" pitchFamily="34" charset="0"/>
              </a:rPr>
              <a:t> such as having unsafe sex or driving extremely fast in a car.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Those are risks that most of us would deem unwise.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Yet individuals may draw the line between positive risk-taking and unwise risk differently (e.g. extreme sports may build a person’s confidence by deliberately facing risk).</a:t>
            </a:r>
            <a:endParaRPr lang="x-none"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means that people can explore their potential, new possibilities and opportunities, pursue their dreams and ambitions, learn from positive or negative experiences and live life as they choose.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However, mental health and other practitioners, families and care partners and health services generally tend to be risk-averse and actively discourage the people they are supporting from taking risks.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en-US" b="1" i="1" dirty="0">
              <a:latin typeface="Calibri" panose="020F0502020204030204" pitchFamily="34" charset="0"/>
              <a:ea typeface="MS Mincho" panose="02020609040205080304" pitchFamily="49" charset="-128"/>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100</a:t>
            </a:fld>
            <a:endParaRPr lang="x-none"/>
          </a:p>
        </p:txBody>
      </p:sp>
    </p:spTree>
    <p:extLst>
      <p:ext uri="{BB962C8B-B14F-4D97-AF65-F5344CB8AC3E}">
        <p14:creationId xmlns:p14="http://schemas.microsoft.com/office/powerpoint/2010/main" val="1747213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participants the following question:</a:t>
            </a:r>
            <a:endParaRPr lang="x-none" dirty="0">
              <a:latin typeface="Calibri" panose="020F0502020204030204" pitchFamily="34" charset="0"/>
              <a:ea typeface="MS Mincho" panose="02020609040205080304" pitchFamily="49" charset="-128"/>
              <a:cs typeface="Arial" panose="020B0604020202020204" pitchFamily="34" charset="0"/>
            </a:endParaRPr>
          </a:p>
          <a:p>
            <a:pPr>
              <a:lnSpc>
                <a:spcPct val="115000"/>
              </a:lnSpc>
            </a:pPr>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Why do people avoid taking risks in mental health?</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101</a:t>
            </a:fld>
            <a:endParaRPr lang="x-none"/>
          </a:p>
        </p:txBody>
      </p:sp>
    </p:spTree>
    <p:extLst>
      <p:ext uri="{BB962C8B-B14F-4D97-AF65-F5344CB8AC3E}">
        <p14:creationId xmlns:p14="http://schemas.microsoft.com/office/powerpoint/2010/main" val="9925299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Then show the following slides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ahyp="http://schemas.microsoft.com/office/drawing/2018/hyperlinkcolor" val="tx"/>
                    </a:ext>
                  </a:extLst>
                </a:hlinkClick>
              </a:rPr>
              <a:t>9</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 2004 #347">
                  <a:extLst>
                    <a:ext uri="{A12FA001-AC4F-418D-AE19-62706E023703}">
                      <ahyp:hlinkClr xmlns:ahyp="http://schemas.microsoft.com/office/drawing/2018/hyperlinkcolor" val="tx"/>
                    </a:ext>
                  </a:extLst>
                </a:hlinkClick>
              </a:rPr>
              <a:t>35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People with psychosocial disabilities: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be reluctant to take risks for fear of worsening their problems.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avoid taking risks because they fear failure.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also be afraid of the discrimination they may encounter if they take on certain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not want to go outside their comfort zone or may not feel comfortable facing their fears.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already have experienced a great deal of risk and bad outcomes in their life, whether from choice or other circumstances, and may be averse to taking more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lack a support system to encourage them to take risks.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102</a:t>
            </a:fld>
            <a:endParaRPr lang="x-none"/>
          </a:p>
        </p:txBody>
      </p:sp>
    </p:spTree>
    <p:extLst>
      <p:ext uri="{BB962C8B-B14F-4D97-AF65-F5344CB8AC3E}">
        <p14:creationId xmlns:p14="http://schemas.microsoft.com/office/powerpoint/2010/main" val="11821776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Families and care partners: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their relative might experience distress if they undertake new and challenging activities or tasks.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what they consider as a failure on the part of their relative will bring shame on the family and harm to their relative.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103</a:t>
            </a:fld>
            <a:endParaRPr lang="x-none"/>
          </a:p>
        </p:txBody>
      </p:sp>
    </p:spTree>
    <p:extLst>
      <p:ext uri="{BB962C8B-B14F-4D97-AF65-F5344CB8AC3E}">
        <p14:creationId xmlns:p14="http://schemas.microsoft.com/office/powerpoint/2010/main" val="1009448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Mental health and other practitioners: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low expectations (e.g. regarding the ability of people using services to find employment, to care for a family, etc.) can be an obstacle to their supporting a person to take risks and explore new opportunities.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often afraid of being blamed, liable and reprimanded if something goes wrong.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104</a:t>
            </a:fld>
            <a:endParaRPr lang="x-none"/>
          </a:p>
        </p:txBody>
      </p:sp>
    </p:spTree>
    <p:extLst>
      <p:ext uri="{BB962C8B-B14F-4D97-AF65-F5344CB8AC3E}">
        <p14:creationId xmlns:p14="http://schemas.microsoft.com/office/powerpoint/2010/main" val="2234509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Why is risk-taking important in recovery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Life necessarily involves taking risks, and each person needs to learn, through trial and error, about the kind of approaches to risk-taking that are positive and negative.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cannot explore their potential, new possibilities and opportunities, pursue their dreams and ambitions or learn from their experience without taking risks.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avoidance of risk can result in the person having no purpose in life and restricts or confines them to having no role other than that of someone with an “illness” or diagnosis.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practitioners or supporters only focus on protecting a person from risks, this can actively hinder the person’s recovery.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is about enabling people to make choices for themselves and achieve their goals. Sometimes these goals may require taking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105</a:t>
            </a:fld>
            <a:endParaRPr lang="x-none"/>
          </a:p>
        </p:txBody>
      </p:sp>
    </p:spTree>
    <p:extLst>
      <p:ext uri="{BB962C8B-B14F-4D97-AF65-F5344CB8AC3E}">
        <p14:creationId xmlns:p14="http://schemas.microsoft.com/office/powerpoint/2010/main" val="6749365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Positive risk-taking is a part of everyday life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not possible to avoid risk in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Avoiding risks by playing it safe, doing what others have told you is best, or doing what you have done before, carries its own risks.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 enjoy fully the right to exercise legal capacity also means to embrace the risks inherent in making choices and affirming and accepting oneself.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risks, even if it means being sometimes successful and sometimes unsuccessful, is an essential part of everyone’s life if people are to strive to achieve dreams and goals and to learn from their mistakes.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Risk-taking, therefore, is an integral part of recovery and personal growth.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106</a:t>
            </a:fld>
            <a:endParaRPr lang="x-none"/>
          </a:p>
        </p:txBody>
      </p:sp>
    </p:spTree>
    <p:extLst>
      <p:ext uri="{BB962C8B-B14F-4D97-AF65-F5344CB8AC3E}">
        <p14:creationId xmlns:p14="http://schemas.microsoft.com/office/powerpoint/2010/main" val="19267095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MS Mincho" panose="02020609040205080304" pitchFamily="49" charset="-128"/>
                <a:cs typeface="Cambria" panose="02040503050406030204" pitchFamily="18" charset="0"/>
              </a:rPr>
              <a:t>Examples showing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Positive risk-taking being an integral part of growth:</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friends or partners if they had not risked the possibility of being rejected.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qualifications if they had not risked the possibility of failing in examinations.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jobs if they had not risked the possibility of being turned down at a job interview.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107</a:t>
            </a:fld>
            <a:endParaRPr lang="x-none"/>
          </a:p>
        </p:txBody>
      </p:sp>
    </p:spTree>
    <p:extLst>
      <p:ext uri="{BB962C8B-B14F-4D97-AF65-F5344CB8AC3E}">
        <p14:creationId xmlns:p14="http://schemas.microsoft.com/office/powerpoint/2010/main" val="3184646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 people are naturally inclined to be more risk-averse while others accept risk more easily. There is no shame either way, and there are social and personal benefits to both ways.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Being cautious may allow a person to preserve what they have and build slowly, while taking risks may more easily result in a greater number of both successful and unsuccessful ventures.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important that people get to know what feels right for them, even if it is not right for someone else.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108</a:t>
            </a:fld>
            <a:endParaRPr lang="x-none"/>
          </a:p>
        </p:txBody>
      </p:sp>
    </p:spTree>
    <p:extLst>
      <p:ext uri="{BB962C8B-B14F-4D97-AF65-F5344CB8AC3E}">
        <p14:creationId xmlns:p14="http://schemas.microsoft.com/office/powerpoint/2010/main" val="6404212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Supporting people during periods of positive risk-taking is essential if practitioners and other supporters are to actively promote recovery.</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Mental health and other practitioners and supporters can support people by assisting them to evaluate or weigh up the potential positive and negative outcomes of taking the risk or accepting a new opportunity, and to work out ways of minimizing any potentially negative outcomes.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109</a:t>
            </a:fld>
            <a:endParaRPr lang="x-none"/>
          </a:p>
        </p:txBody>
      </p:sp>
    </p:spTree>
    <p:extLst>
      <p:ext uri="{BB962C8B-B14F-4D97-AF65-F5344CB8AC3E}">
        <p14:creationId xmlns:p14="http://schemas.microsoft.com/office/powerpoint/2010/main" val="210522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a:xfrm>
            <a:off x="680879" y="4784070"/>
            <a:ext cx="5447030" cy="4658083"/>
          </a:xfrm>
        </p:spPr>
        <p:txBody>
          <a:bodyPr/>
          <a:lstStyle/>
          <a:p>
            <a:pPr algn="just"/>
            <a:r>
              <a:rPr lang="en-US" b="1" i="1" u="sng" dirty="0">
                <a:latin typeface="Calibri" panose="020F0502020204030204" pitchFamily="34" charset="0"/>
                <a:ea typeface="MS Mincho" panose="02020609040205080304" pitchFamily="49" charset="-128"/>
                <a:cs typeface="Cambria" panose="02040503050406030204" pitchFamily="18" charset="0"/>
              </a:rPr>
              <a:t>What does recovery mean?</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Anthony, 1993 #151">
                  <a:extLst>
                    <a:ext uri="{A12FA001-AC4F-418D-AE19-62706E023703}">
                      <ahyp:hlinkClr xmlns:ahyp="http://schemas.microsoft.com/office/drawing/2018/hyperlinkcolor" val="tx"/>
                    </a:ext>
                  </a:extLst>
                </a:hlinkClick>
              </a:rPr>
              <a:t>3</a:t>
            </a:r>
            <a:r>
              <a:rPr lang="en-US" i="1" dirty="0">
                <a:latin typeface="Calibri" panose="020F0502020204030204" pitchFamily="34" charset="0"/>
                <a:ea typeface="MS Mincho" panose="02020609040205080304" pitchFamily="49" charset="-128"/>
                <a:cs typeface="Cambria" panose="02040503050406030204" pitchFamily="18" charset="0"/>
              </a:rPr>
              <a:t>)</a:t>
            </a:r>
            <a:endParaRPr lang="x-none" i="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meaning of recovery can be different for each person.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many people recovery is about regaining control of their identity and life, having hope for their life and living a life that has meaning for them whether that be through work, relationships, spirituality, community engagement or some or all of these.”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Within this framework, recovery does not mean “being cured” or “being normal again”.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Rather, recovery is about gaining or recapturing meaning and purpose in life, and being empowered to live a self-directed/determined and autonomous life, despite any emotional distress that a person may have lived through or is currently experiencing.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Within a human rights framework, recovery is the right to be included and to be able to participate in all facets of life – political, economic and social – on an equal basis with all other people.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All rights are not contingent on “getting better”, being symptom-free or “fitting in” but rather on the acknowledgement of diversity and the inherent dignity of all.</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a:t>
            </a:fld>
            <a:endParaRPr lang="x-none"/>
          </a:p>
        </p:txBody>
      </p:sp>
    </p:spTree>
    <p:extLst>
      <p:ext uri="{BB962C8B-B14F-4D97-AF65-F5344CB8AC3E}">
        <p14:creationId xmlns:p14="http://schemas.microsoft.com/office/powerpoint/2010/main" val="30499401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1243013"/>
            <a:ext cx="3106737" cy="1747837"/>
          </a:xfrm>
        </p:spPr>
      </p:sp>
      <p:sp>
        <p:nvSpPr>
          <p:cNvPr id="3" name="Notes Placeholder 2"/>
          <p:cNvSpPr>
            <a:spLocks noGrp="1"/>
          </p:cNvSpPr>
          <p:nvPr>
            <p:ph type="body" idx="1"/>
          </p:nvPr>
        </p:nvSpPr>
        <p:spPr>
          <a:xfrm>
            <a:off x="680879" y="3292931"/>
            <a:ext cx="5447030" cy="5405378"/>
          </a:xfrm>
        </p:spPr>
        <p:txBody>
          <a:bodyPr/>
          <a:lstStyle/>
          <a:p>
            <a:r>
              <a:rPr lang="en-US" b="1" i="1" dirty="0">
                <a:latin typeface="Calibri" panose="020F0502020204030204" pitchFamily="34" charset="0"/>
                <a:ea typeface="MS Mincho" panose="02020609040205080304" pitchFamily="49" charset="-128"/>
              </a:rPr>
              <a:t>Exercise 8.1: Positive risk-taking in practice (90 min.)</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aim of this exercise is to explore what positive risk-taking might look like in practice. Ask for volunteers to read the scenario. </a:t>
            </a:r>
          </a:p>
          <a:p>
            <a:pPr algn="just"/>
            <a:endPar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Scenario 1 (30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110</a:t>
            </a:fld>
            <a:endParaRPr lang="x-none"/>
          </a:p>
        </p:txBody>
      </p:sp>
    </p:spTree>
    <p:extLst>
      <p:ext uri="{BB962C8B-B14F-4D97-AF65-F5344CB8AC3E}">
        <p14:creationId xmlns:p14="http://schemas.microsoft.com/office/powerpoint/2010/main" val="8201545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Once participants have read the scenario, ask the group the following and write participants’ answers on the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As a group, discuss what measures staff of the mental health service can offer to take to support Hasan in his plan to move to the other side of the country.</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Write participants’ ideas on the flipchart and compare them with the end of the scenario on the next slide.</a:t>
            </a: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111</a:t>
            </a:fld>
            <a:endParaRPr lang="x-none"/>
          </a:p>
        </p:txBody>
      </p:sp>
    </p:spTree>
    <p:extLst>
      <p:ext uri="{BB962C8B-B14F-4D97-AF65-F5344CB8AC3E}">
        <p14:creationId xmlns:p14="http://schemas.microsoft.com/office/powerpoint/2010/main" val="25721170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112</a:t>
            </a:fld>
            <a:endParaRPr lang="x-none"/>
          </a:p>
        </p:txBody>
      </p:sp>
    </p:spTree>
    <p:extLst>
      <p:ext uri="{BB962C8B-B14F-4D97-AF65-F5344CB8AC3E}">
        <p14:creationId xmlns:p14="http://schemas.microsoft.com/office/powerpoint/2010/main" val="25343261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1243013"/>
            <a:ext cx="3078163" cy="1731962"/>
          </a:xfrm>
        </p:spPr>
      </p:sp>
      <p:sp>
        <p:nvSpPr>
          <p:cNvPr id="3" name="Notes Placeholder 2"/>
          <p:cNvSpPr>
            <a:spLocks noGrp="1"/>
          </p:cNvSpPr>
          <p:nvPr>
            <p:ph type="body" idx="1"/>
          </p:nvPr>
        </p:nvSpPr>
        <p:spPr>
          <a:xfrm>
            <a:off x="680879" y="3255653"/>
            <a:ext cx="5447030" cy="5442656"/>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Scenario 2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ahyp="http://schemas.microsoft.com/office/drawing/2018/hyperlinkcolor" val="tx"/>
                    </a:ext>
                  </a:extLst>
                </a:hlinkClick>
              </a:rPr>
              <a:t>9</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 (30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Again, ask participants to volunteer to read out the following scenario.</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113</a:t>
            </a:fld>
            <a:endParaRPr lang="x-none"/>
          </a:p>
        </p:txBody>
      </p:sp>
    </p:spTree>
    <p:extLst>
      <p:ext uri="{BB962C8B-B14F-4D97-AF65-F5344CB8AC3E}">
        <p14:creationId xmlns:p14="http://schemas.microsoft.com/office/powerpoint/2010/main" val="8289216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the following and note their ideas on the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Based on the discussion, Mary has decided to return back to work. Imagine you are Rachel. Mary has booked a follow-up appointment to discuss her plan to find work.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As a group, try to identify some measures that can be put in place to help and support Mary in her plan to find and return to work.</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GB" dirty="0"/>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Once the group has finished discussing this, share with them the outcome of this scenario (in the following slide)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Then highlight similarities between what participants said and the actions discussed in the following slide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114</a:t>
            </a:fld>
            <a:endParaRPr lang="x-none"/>
          </a:p>
        </p:txBody>
      </p:sp>
    </p:spTree>
    <p:extLst>
      <p:ext uri="{BB962C8B-B14F-4D97-AF65-F5344CB8AC3E}">
        <p14:creationId xmlns:p14="http://schemas.microsoft.com/office/powerpoint/2010/main" val="12152649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420688"/>
            <a:ext cx="6091238" cy="3427412"/>
          </a:xfrm>
        </p:spPr>
      </p:sp>
      <p:sp>
        <p:nvSpPr>
          <p:cNvPr id="3" name="Notes Placeholder 2"/>
          <p:cNvSpPr>
            <a:spLocks noGrp="1"/>
          </p:cNvSpPr>
          <p:nvPr>
            <p:ph type="body" idx="1"/>
          </p:nvPr>
        </p:nvSpPr>
        <p:spPr>
          <a:xfrm>
            <a:off x="680879" y="4486161"/>
            <a:ext cx="5447030" cy="4212148"/>
          </a:xfrm>
        </p:spPr>
        <p:txBody>
          <a:bodyPr/>
          <a:lstStyle/>
          <a:p>
            <a:pPr algn="just"/>
            <a:r>
              <a:rPr lang="en-GB" b="1" dirty="0">
                <a:latin typeface="Calibri" panose="020F0502020204030204" pitchFamily="34" charset="0"/>
                <a:ea typeface="MS Mincho" panose="02020609040205080304" pitchFamily="49" charset="-128"/>
                <a:cs typeface="Cambria" panose="02040503050406030204" pitchFamily="18" charset="0"/>
              </a:rPr>
              <a:t>Let’s review the action Mary decided to take.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115</a:t>
            </a:fld>
            <a:endParaRPr lang="x-none"/>
          </a:p>
        </p:txBody>
      </p:sp>
    </p:spTree>
    <p:extLst>
      <p:ext uri="{BB962C8B-B14F-4D97-AF65-F5344CB8AC3E}">
        <p14:creationId xmlns:p14="http://schemas.microsoft.com/office/powerpoint/2010/main" val="24614659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Now imagine there are two outcomes for Mary. Review and compare each outcome:</a:t>
            </a:r>
          </a:p>
          <a:p>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116</a:t>
            </a:fld>
            <a:endParaRPr lang="x-none"/>
          </a:p>
        </p:txBody>
      </p:sp>
    </p:spTree>
    <p:extLst>
      <p:ext uri="{BB962C8B-B14F-4D97-AF65-F5344CB8AC3E}">
        <p14:creationId xmlns:p14="http://schemas.microsoft.com/office/powerpoint/2010/main" val="39493352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you can see from the evolution of this scenario, there is no obvious right or wrong choice.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are always possibilities to solve problems even if it seems that a particular choice may have been more challenging than another.</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Outcome 2 presented new challenges that were overcome along the way.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117</a:t>
            </a:fld>
            <a:endParaRPr lang="x-none"/>
          </a:p>
        </p:txBody>
      </p:sp>
    </p:spTree>
    <p:extLst>
      <p:ext uri="{BB962C8B-B14F-4D97-AF65-F5344CB8AC3E}">
        <p14:creationId xmlns:p14="http://schemas.microsoft.com/office/powerpoint/2010/main" val="37754672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118</a:t>
            </a:fld>
            <a:endParaRPr lang="x-none"/>
          </a:p>
        </p:txBody>
      </p:sp>
    </p:spTree>
    <p:extLst>
      <p:ext uri="{BB962C8B-B14F-4D97-AF65-F5344CB8AC3E}">
        <p14:creationId xmlns:p14="http://schemas.microsoft.com/office/powerpoint/2010/main" val="6692664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Supporting people to reconnect with their communities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8"/>
              </a:rPr>
              <a:t>36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baseline="30000"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(15 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u="sng" dirty="0">
                <a:latin typeface="Calibri" panose="020F0502020204030204" pitchFamily="34" charset="0"/>
                <a:ea typeface="MS Mincho" panose="02020609040205080304" pitchFamily="49" charset="-128"/>
                <a:cs typeface="Calibri" panose="020F0502020204030204" pitchFamily="34" charset="0"/>
              </a:rPr>
              <a:t>Why do people lose contact with their communities?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Unfortunately, services in many countries separate people from their communities.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Legislation exists to forcibly remove people from their homes and community to be placed in inpatient mental health and social services, including psychiatric hospitals, to receive care.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Long-term inpatient services and psychiatric hospitals are often located far away from people’s family, friends and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some cases, family members see the admission of their relative to a service or hospital as an opportunity to disconnect from that person. Family members may be reluctant to provide the psychiatric hospital with a home address.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other cases, families or care partners may not be able, or may not want, to take a person back home once they have been away for some time as they are concerned that their community will look on them negatively.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result, people lose contact with their family and support network, and are left isolated and marginalized from their own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119</a:t>
            </a:fld>
            <a:endParaRPr lang="x-none"/>
          </a:p>
        </p:txBody>
      </p:sp>
    </p:spTree>
    <p:extLst>
      <p:ext uri="{BB962C8B-B14F-4D97-AF65-F5344CB8AC3E}">
        <p14:creationId xmlns:p14="http://schemas.microsoft.com/office/powerpoint/2010/main" val="12952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188913"/>
            <a:ext cx="5962650" cy="3354387"/>
          </a:xfrm>
        </p:spPr>
      </p:sp>
      <p:sp>
        <p:nvSpPr>
          <p:cNvPr id="3" name="Notes Placeholder 2"/>
          <p:cNvSpPr>
            <a:spLocks noGrp="1"/>
          </p:cNvSpPr>
          <p:nvPr>
            <p:ph type="body" idx="1"/>
          </p:nvPr>
        </p:nvSpPr>
        <p:spPr>
          <a:xfrm>
            <a:off x="284384" y="3772762"/>
            <a:ext cx="6256428" cy="5669393"/>
          </a:xfrm>
        </p:spPr>
        <p:txBody>
          <a:bodyPr/>
          <a:lstStyle/>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The emphasis on regaining control of life and identify is extremely important for people who have experienced situations where others may have taken decision-making power out of their hands in various aspects of their lives. For example, people may have been admitted to mental health services, treated against their will and put under guardianship measures etc.</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dirty="0">
                <a:latin typeface="Calibri" panose="020F0502020204030204" pitchFamily="34" charset="0"/>
                <a:ea typeface="MS Mincho" panose="02020609040205080304" pitchFamily="49" charset="-128"/>
                <a:cs typeface="Cambria" panose="02040503050406030204" pitchFamily="18" charset="0"/>
              </a:rPr>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Are we contributing or giving back in some way?” </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53">
                  <a:extLst>
                    <a:ext uri="{A12FA001-AC4F-418D-AE19-62706E023703}">
                      <ahyp:hlinkClr xmlns:ahyp="http://schemas.microsoft.com/office/drawing/2018/hyperlinkcolor" val="tx"/>
                    </a:ext>
                  </a:extLst>
                </a:hlinkClick>
              </a:rPr>
              <a:t>4</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dirty="0">
                <a:latin typeface="Calibri" panose="020F0502020204030204" pitchFamily="34" charset="0"/>
                <a:ea typeface="MS Mincho" panose="02020609040205080304" pitchFamily="49" charset="-128"/>
                <a:cs typeface="Cambria" panose="02040503050406030204" pitchFamily="18" charset="0"/>
              </a:rPr>
              <a:t> </a:t>
            </a:r>
          </a:p>
          <a:p>
            <a:pPr algn="just">
              <a:spcAft>
                <a:spcPts val="600"/>
              </a:spcAft>
            </a:pPr>
            <a:endPar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algn="l">
              <a:spcAft>
                <a:spcPts val="600"/>
              </a:spcAft>
            </a:pPr>
            <a:r>
              <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a:t>
            </a:r>
            <a:r>
              <a:rPr lang="en-GB" sz="1200" kern="1200" dirty="0">
                <a:solidFill>
                  <a:schemeClr val="tx1"/>
                </a:solidFill>
                <a:effectLst/>
                <a:latin typeface="+mn-lt"/>
                <a:ea typeface="+mn-ea"/>
                <a:cs typeface="+mn-cs"/>
              </a:rPr>
              <a:t>Quote by Pat Deegan. Excerpt from The 10 Essential Shared Capabilities for Mental Health Practice: learning materials (page 21). Edinburgh: NHS Education for Scotland (NES); 2011. (</a:t>
            </a:r>
            <a:r>
              <a:rPr lang="en-GB" sz="1200" u="sng" kern="1200" dirty="0">
                <a:solidFill>
                  <a:schemeClr val="tx1"/>
                </a:solidFill>
                <a:effectLst/>
                <a:latin typeface="+mn-lt"/>
                <a:ea typeface="+mn-ea"/>
                <a:cs typeface="+mn-cs"/>
                <a:hlinkClick r:id="rId4"/>
              </a:rPr>
              <a:t>http://www.nes.scot.nhs.uk/media/351385/10_essential_shared_capabilities_2011.pdf</a:t>
            </a:r>
            <a:r>
              <a:rPr lang="en-GB" sz="1200" kern="1200" dirty="0">
                <a:solidFill>
                  <a:schemeClr val="tx1"/>
                </a:solidFill>
                <a:effectLst/>
                <a:latin typeface="+mn-lt"/>
                <a:ea typeface="+mn-ea"/>
                <a:cs typeface="+mn-cs"/>
              </a:rPr>
              <a:t>, accessed 26 February 2017).</a:t>
            </a:r>
            <a:endParaRPr lang="en-US"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endParaRPr lang="en-US" dirty="0">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12</a:t>
            </a:fld>
            <a:endParaRPr lang="x-none"/>
          </a:p>
        </p:txBody>
      </p:sp>
    </p:spTree>
    <p:extLst>
      <p:ext uri="{BB962C8B-B14F-4D97-AF65-F5344CB8AC3E}">
        <p14:creationId xmlns:p14="http://schemas.microsoft.com/office/powerpoint/2010/main" val="15697864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1243013"/>
            <a:ext cx="4105275" cy="2309812"/>
          </a:xfrm>
        </p:spPr>
      </p:sp>
      <p:sp>
        <p:nvSpPr>
          <p:cNvPr id="3" name="Notes Placeholder 2"/>
          <p:cNvSpPr>
            <a:spLocks noGrp="1"/>
          </p:cNvSpPr>
          <p:nvPr>
            <p:ph type="body" idx="1"/>
          </p:nvPr>
        </p:nvSpPr>
        <p:spPr>
          <a:xfrm>
            <a:off x="680879" y="3951518"/>
            <a:ext cx="5447030" cy="4746792"/>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Supporting people to reconnect with their community is a key part of the recovery journey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engaged in the community is often a key goal for people in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 benefit from using available community services and resources, be it for health, leisure, or social services, and interacting and building relationships with other community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of family, practitioners and other supporters therefore, is to learn about available resources and services in their local community and to support the person to access these.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for practitioners in some cases may also be to assist a person using services, to re-establish contact with lost family and friends if the person wishes to do so.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it can be useful to connect people to peer supporters or groups that may exist. People benefit greatly when they are able to receive support from others who have had similar experiences going through recovery (for additional information please see QualityRights guidance modules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One-to-one peer support by and for people with lived experience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by and for people with lived experience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people to reconnect with their community can lead to positive interactions for all and also has the added value of breaking down stereotypes and misconceptions.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120</a:t>
            </a:fld>
            <a:endParaRPr lang="x-none"/>
          </a:p>
        </p:txBody>
      </p:sp>
    </p:spTree>
    <p:extLst>
      <p:ext uri="{BB962C8B-B14F-4D97-AF65-F5344CB8AC3E}">
        <p14:creationId xmlns:p14="http://schemas.microsoft.com/office/powerpoint/2010/main" val="12624139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1243013"/>
            <a:ext cx="3040063" cy="1711325"/>
          </a:xfrm>
        </p:spPr>
      </p:sp>
      <p:sp>
        <p:nvSpPr>
          <p:cNvPr id="3" name="Notes Placeholder 2"/>
          <p:cNvSpPr>
            <a:spLocks noGrp="1"/>
          </p:cNvSpPr>
          <p:nvPr>
            <p:ph type="body" idx="1"/>
          </p:nvPr>
        </p:nvSpPr>
        <p:spPr>
          <a:xfrm>
            <a:off x="680879" y="3205948"/>
            <a:ext cx="5447030" cy="5492361"/>
          </a:xfrm>
        </p:spPr>
        <p:txBody>
          <a:bodyPr/>
          <a:lstStyle/>
          <a:p>
            <a:r>
              <a:rPr lang="en-GB" b="1" i="1" dirty="0">
                <a:latin typeface="Calibri" panose="020F0502020204030204" pitchFamily="34" charset="0"/>
                <a:ea typeface="MS Mincho" panose="02020609040205080304" pitchFamily="49" charset="-128"/>
                <a:cs typeface="Arial" panose="020B0604020202020204" pitchFamily="34" charset="0"/>
              </a:rPr>
              <a:t>Exercise 9.1: – Using community resources </a:t>
            </a:r>
            <a:r>
              <a:rPr lang="en-US" b="1" i="1" dirty="0">
                <a:latin typeface="Calibri" panose="020F0502020204030204" pitchFamily="34" charset="0"/>
                <a:ea typeface="MS Mincho" panose="02020609040205080304" pitchFamily="49" charset="-128"/>
                <a:cs typeface="Arial" panose="020B0604020202020204" pitchFamily="34" charset="0"/>
              </a:rPr>
              <a:t>(15 min.)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p>
          <a:p>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Ask participants to read the following and discuss how community resources can be used to support Sheila and Emma..</a:t>
            </a:r>
          </a:p>
          <a:p>
            <a:endParaRPr lang="x-none" dirty="0">
              <a:solidFill>
                <a:schemeClr val="accent5"/>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121</a:t>
            </a:fld>
            <a:endParaRPr lang="x-none"/>
          </a:p>
        </p:txBody>
      </p:sp>
      <p:pic>
        <p:nvPicPr>
          <p:cNvPr id="5" name="Picture 4">
            <a:extLst>
              <a:ext uri="{FF2B5EF4-FFF2-40B4-BE49-F238E27FC236}">
                <a16:creationId xmlns:a16="http://schemas.microsoft.com/office/drawing/2014/main" id="{650C0625-55A7-490A-B060-BB54E1291F15}"/>
              </a:ext>
            </a:extLst>
          </p:cNvPr>
          <p:cNvPicPr>
            <a:picLocks noChangeAspect="1"/>
          </p:cNvPicPr>
          <p:nvPr/>
        </p:nvPicPr>
        <p:blipFill>
          <a:blip r:embed="rId4"/>
          <a:stretch>
            <a:fillRect/>
          </a:stretch>
        </p:blipFill>
        <p:spPr>
          <a:xfrm>
            <a:off x="707978" y="3865398"/>
            <a:ext cx="5433481" cy="4832912"/>
          </a:xfrm>
          <a:prstGeom prst="rect">
            <a:avLst/>
          </a:prstGeom>
        </p:spPr>
      </p:pic>
    </p:spTree>
    <p:extLst>
      <p:ext uri="{BB962C8B-B14F-4D97-AF65-F5344CB8AC3E}">
        <p14:creationId xmlns:p14="http://schemas.microsoft.com/office/powerpoint/2010/main" val="11803922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350838"/>
            <a:ext cx="5962650" cy="3354387"/>
          </a:xfrm>
        </p:spPr>
      </p:sp>
      <p:sp>
        <p:nvSpPr>
          <p:cNvPr id="3" name="Notes Placeholder 2"/>
          <p:cNvSpPr>
            <a:spLocks noGrp="1"/>
          </p:cNvSpPr>
          <p:nvPr>
            <p:ph type="body" idx="1"/>
          </p:nvPr>
        </p:nvSpPr>
        <p:spPr>
          <a:xfrm>
            <a:off x="680879" y="3955660"/>
            <a:ext cx="5447030" cy="3914239"/>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 the following and write their answers in a flipchart: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What support </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might be necessary to</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 allow Emma and Sheila to continue to live together in their community</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spcAft>
                <a:spcPts val="600"/>
              </a:spcAft>
            </a:pPr>
            <a:r>
              <a:rPr lang="en-GB" dirty="0">
                <a:solidFill>
                  <a:srgbClr val="4F81BD"/>
                </a:solidFill>
                <a:latin typeface="Calibri" panose="020F0502020204030204" pitchFamily="34" charset="0"/>
                <a:ea typeface="MS Mincho" panose="02020609040205080304" pitchFamily="49" charset="-128"/>
                <a:cs typeface="Cambria" panose="02040503050406030204" pitchFamily="18" charset="0"/>
              </a:rPr>
              <a:t>Answers may include:</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Help to perform household chores can be provided by friends, </a:t>
            </a:r>
            <a:r>
              <a:rPr lang="en-US" dirty="0" err="1">
                <a:solidFill>
                  <a:srgbClr val="4F81BD"/>
                </a:solidFill>
                <a:latin typeface="Calibri" panose="020F0502020204030204" pitchFamily="34" charset="0"/>
                <a:ea typeface="SimSun" panose="02010600030101010101" pitchFamily="2" charset="-122"/>
                <a:cs typeface="Arial" panose="020B0604020202020204" pitchFamily="34" charset="0"/>
              </a:rPr>
              <a:t>neighbours</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or community resources (e.g. paid staff, drop in services, or assistance by other support organizations).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Home visits by health-care services to provide both Emma and Sheila with their basic health needs at the convenience of their 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Transport to work and local clubs can be provided by friends and colleagues to ensure that both Emma and Sheila will continue to work and complete activities that gives them satisfaction and pleasure.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Community supports and services including peer supports, local community groups and social services can be provided when Emma and Sheila need additional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Emma’s sister could spend time with Emma and Sheila in a personal manner and provide support as appropriate.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122</a:t>
            </a:fld>
            <a:endParaRPr lang="x-none"/>
          </a:p>
        </p:txBody>
      </p:sp>
    </p:spTree>
    <p:extLst>
      <p:ext uri="{BB962C8B-B14F-4D97-AF65-F5344CB8AC3E}">
        <p14:creationId xmlns:p14="http://schemas.microsoft.com/office/powerpoint/2010/main" val="7247293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243013"/>
            <a:ext cx="3046413" cy="1714500"/>
          </a:xfrm>
        </p:spPr>
      </p:sp>
      <p:sp>
        <p:nvSpPr>
          <p:cNvPr id="3" name="Notes Placeholder 2"/>
          <p:cNvSpPr>
            <a:spLocks noGrp="1"/>
          </p:cNvSpPr>
          <p:nvPr>
            <p:ph type="body" idx="1"/>
          </p:nvPr>
        </p:nvSpPr>
        <p:spPr>
          <a:xfrm>
            <a:off x="680879" y="3442045"/>
            <a:ext cx="5447030" cy="5256264"/>
          </a:xfrm>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This discussion will take place in plenary. Write ideas from participants on a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the following question:</a:t>
            </a:r>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In what ways can mental health or social services support people to connect to their community?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person using the service can be encouraged to identify the ways in which they would like to connect with their community and specific community groups or activities.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Gather as much information as possible about the activities the person is currently interested in or was previously involved in as part of their local community.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Encourage the use of community leisure facilities.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Link individuals to job, vocational or educational opportunities available in the local area, with the person’s consent, and, as appropriate, engage with employers, companies, academic institutions, income-generating organizations and NGOs to help them better understand and accommodate any requirements they may have.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sure that people have the supports that they require to live in the community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Establish peer groups for people in recovery (or, where peer groups exist, connect people to these groups).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the person wishes, connect them with local faith-based groups, or religious or community leaders’ interest groups, or other NGOs/allies.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123</a:t>
            </a:fld>
            <a:endParaRPr lang="x-none"/>
          </a:p>
        </p:txBody>
      </p:sp>
    </p:spTree>
    <p:extLst>
      <p:ext uri="{BB962C8B-B14F-4D97-AF65-F5344CB8AC3E}">
        <p14:creationId xmlns:p14="http://schemas.microsoft.com/office/powerpoint/2010/main" val="337927942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124</a:t>
            </a:fld>
            <a:endParaRPr lang="x-none"/>
          </a:p>
        </p:txBody>
      </p:sp>
    </p:spTree>
    <p:extLst>
      <p:ext uri="{BB962C8B-B14F-4D97-AF65-F5344CB8AC3E}">
        <p14:creationId xmlns:p14="http://schemas.microsoft.com/office/powerpoint/2010/main" val="9617336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243013"/>
            <a:ext cx="2460625" cy="1384300"/>
          </a:xfrm>
        </p:spPr>
      </p:sp>
      <p:sp>
        <p:nvSpPr>
          <p:cNvPr id="3" name="Notes Placeholder 2"/>
          <p:cNvSpPr>
            <a:spLocks noGrp="1"/>
          </p:cNvSpPr>
          <p:nvPr>
            <p:ph type="body" idx="1"/>
          </p:nvPr>
        </p:nvSpPr>
        <p:spPr>
          <a:xfrm>
            <a:off x="680879" y="3019556"/>
            <a:ext cx="5447030" cy="5678753"/>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10.1: Communication is crucial in recovery-oriented care (10 min.)</a:t>
            </a: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your experience (personal or professional), what skills are important for good communication with people undertaking a recovery journey?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Listening attentively (e.g. listening without distractions such as mobile telephone and focusing fully on the person).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an effort to truly understand what the person is saying/the person’s perspective.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Seeking to understand the views and values of the other person (i.e. suspending one’s assumptions of the person while recognizing that one’s views can vary across factors such as culture, gender, religion, etc.).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Taking a moment to think about what the person is saying before responding (i.e. not reacting immediately).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respectful.</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to and treating the person as an equal.</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calmly.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Speaking in a way that is understandable, simple and straightforward.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Not interrupting.</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patient.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humour</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if and where appropriate.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nonjudgmental and using nonjudgmental language.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simple, clear and concise language.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Paying attention to nonverbal language and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behaviours</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(i.e. gestures, facial expressions, eye contact).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Finding a space to speak which is safe and allows for privacy.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algn="just"/>
            <a:endParaRPr lang="en-US" b="1" i="1"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125</a:t>
            </a:fld>
            <a:endParaRPr lang="x-none"/>
          </a:p>
        </p:txBody>
      </p:sp>
    </p:spTree>
    <p:extLst>
      <p:ext uri="{BB962C8B-B14F-4D97-AF65-F5344CB8AC3E}">
        <p14:creationId xmlns:p14="http://schemas.microsoft.com/office/powerpoint/2010/main" val="11083837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Key communication skills in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(15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Good communication skills are key to creating a therapeutic relationship between practitioners and people using services.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recovery approach re-emphasizes the importance of these skills and additionally requires a shift in the power dynamics towards more balanced and equal relationships.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126</a:t>
            </a:fld>
            <a:endParaRPr lang="x-none"/>
          </a:p>
        </p:txBody>
      </p:sp>
    </p:spTree>
    <p:extLst>
      <p:ext uri="{BB962C8B-B14F-4D97-AF65-F5344CB8AC3E}">
        <p14:creationId xmlns:p14="http://schemas.microsoft.com/office/powerpoint/2010/main" val="323252519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Active listening</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Active listening skills are of particular importance. Active listening involves really engaging with what the person is saying in order to better understand and explore their thoughts and views.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completely different from passively hearing what a person is saying.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Active listening is about listening to the verbal and nonverbal content of what is being said. </a:t>
            </a:r>
          </a:p>
          <a:p>
            <a:pPr marL="628650" lvl="1"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This includes the use of body language and facial expressions as well as being attentive to what might lie beneath the words that are being spoken – i.e. understanding the underlying meaning of what the person is saying and checking this with them, and then reflecting back on what is said and, in doing so, taking the opportunity to reframe issues to focus on strengths and solutions.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127</a:t>
            </a:fld>
            <a:endParaRPr lang="x-none"/>
          </a:p>
        </p:txBody>
      </p:sp>
    </p:spTree>
    <p:extLst>
      <p:ext uri="{BB962C8B-B14F-4D97-AF65-F5344CB8AC3E}">
        <p14:creationId xmlns:p14="http://schemas.microsoft.com/office/powerpoint/2010/main" val="10179641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0000"/>
                </a:solidFill>
                <a:latin typeface="Calibri" panose="020F0502020204030204" pitchFamily="34" charset="0"/>
                <a:ea typeface="MS Mincho" panose="02020609040205080304" pitchFamily="49" charset="-128"/>
                <a:cs typeface="Cambria" panose="02040503050406030204" pitchFamily="18" charset="0"/>
              </a:rPr>
              <a:t>An example of active listening: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using the service: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 really frustrated that my family has not come to visit me today. I have so much to tell them and really need them here for support.”</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assuming a supportive role: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sounds like today has been really difficult for you and that the involvement of your family is very important to you. I can definitely relate to that.”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128</a:t>
            </a:fld>
            <a:endParaRPr lang="x-none"/>
          </a:p>
        </p:txBody>
      </p:sp>
    </p:spTree>
    <p:extLst>
      <p:ext uri="{BB962C8B-B14F-4D97-AF65-F5344CB8AC3E}">
        <p14:creationId xmlns:p14="http://schemas.microsoft.com/office/powerpoint/2010/main" val="2641282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Conversations that flow both ways: Moving from monologue to dialogue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recognize that people have their own unique identities and experiences. </a:t>
            </a: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Thus their views, ideas and opinions might be very different from those of mental health and other practitioners, families, care partners and other supporters.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open dialogue should be established with the person to understand and support them, as opposed to communicating the opinions or demands of practitioners, family members or care partners.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Moving from monologue to dialogue means that mental health and other practitioners, care partners and families alike need to use different language when providing advice (e.g. saying, “Well I think…” rather than “You must…”).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129</a:t>
            </a:fld>
            <a:endParaRPr lang="x-none"/>
          </a:p>
        </p:txBody>
      </p:sp>
    </p:spTree>
    <p:extLst>
      <p:ext uri="{BB962C8B-B14F-4D97-AF65-F5344CB8AC3E}">
        <p14:creationId xmlns:p14="http://schemas.microsoft.com/office/powerpoint/2010/main" val="200990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show participants one of the following videos: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lgn="just">
              <a:spcBef>
                <a:spcPts val="0"/>
              </a:spcBef>
              <a:spcAft>
                <a:spcPts val="0"/>
              </a:spcAft>
              <a:buClr>
                <a:srgbClr val="000000"/>
              </a:buClr>
              <a:buFont typeface="+mj-lt"/>
              <a:buAutoNum type="arabicPeriod"/>
            </a:pPr>
            <a:r>
              <a:rPr lang="en-GB" b="1" dirty="0">
                <a:latin typeface="Calibri" panose="020F0502020204030204" pitchFamily="34" charset="0"/>
                <a:ea typeface="MS Gothic" panose="020B0609070205080204" pitchFamily="49" charset="-128"/>
                <a:cs typeface="Cambria" panose="02040503050406030204" pitchFamily="18" charset="0"/>
              </a:rPr>
              <a:t>The voices in my head </a:t>
            </a:r>
            <a:r>
              <a:rPr lang="en-GB" dirty="0">
                <a:latin typeface="Calibri" panose="020F0502020204030204" pitchFamily="34" charset="0"/>
                <a:ea typeface="MS Gothic" panose="020B0609070205080204" pitchFamily="49" charset="-128"/>
                <a:cs typeface="Cambria" panose="02040503050406030204" pitchFamily="18" charset="0"/>
              </a:rPr>
              <a:t>video from Eleanor Longden </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i="1" dirty="0">
                <a:latin typeface="Calibri" panose="020F0502020204030204" pitchFamily="34" charset="0"/>
                <a:ea typeface="MS Gothic" panose="020B0609070205080204" pitchFamily="49" charset="-128"/>
                <a:cs typeface="Cambria" panose="02040503050406030204" pitchFamily="18" charset="0"/>
                <a:hlinkClick r:id="rId3" action="ppaction://hlinkfile" tooltip="Ted2013 – Eleanor Longden, 2013 #336">
                  <a:extLst>
                    <a:ext uri="{A12FA001-AC4F-418D-AE19-62706E023703}">
                      <ahyp:hlinkClr xmlns:ahyp="http://schemas.microsoft.com/office/drawing/2018/hyperlinkcolor" val="tx"/>
                    </a:ext>
                  </a:extLst>
                </a:hlinkClick>
              </a:rPr>
              <a:t>5</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dirty="0">
                <a:latin typeface="Calibri" panose="020F0502020204030204" pitchFamily="34" charset="0"/>
                <a:ea typeface="MS Gothic" panose="020B0609070205080204" pitchFamily="49" charset="-128"/>
                <a:cs typeface="Cambria" panose="02040503050406030204" pitchFamily="18" charset="0"/>
              </a:rPr>
              <a:t> (14:17 min.), a woman who hears voices and who has gained control over her life. </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extLst>
                    <a:ext uri="{A12FA001-AC4F-418D-AE19-62706E023703}">
                      <ahyp:hlinkClr xmlns:ahyp="http://schemas.microsoft.com/office/drawing/2018/hyperlinkcolor" val="tx"/>
                    </a:ext>
                  </a:extLst>
                </a:hlinkClick>
              </a:rPr>
              <a:t>https://www.ted.com/talks/eleanor_longden_the_voices_in_my_head?language=en</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accessed 03 August 2016.</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lvl="0" indent="-342900">
              <a:buClr>
                <a:srgbClr val="000000"/>
              </a:buClr>
              <a:buFont typeface="+mj-lt"/>
              <a:buAutoNum type="arabicPeriod"/>
            </a:pPr>
            <a:r>
              <a:rPr lang="en-US" dirty="0">
                <a:solidFill>
                  <a:srgbClr val="000000"/>
                </a:solidFill>
                <a:latin typeface="Calibri" panose="020F0502020204030204" pitchFamily="34" charset="0"/>
                <a:ea typeface="MS Gothic" panose="020B0609070205080204" pitchFamily="49" charset="-128"/>
                <a:cs typeface="Cambria" panose="02040503050406030204" pitchFamily="18" charset="0"/>
              </a:rPr>
              <a:t>INTERVOICE: The Hearing Voices Movement, on individuals in Brazil and how they deal with hearing voices day by day (52: 42 min). </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https://</a:t>
            </a:r>
            <a:r>
              <a:rPr lang="en-US" u="sng" dirty="0" err="1">
                <a:solidFill>
                  <a:srgbClr val="000000"/>
                </a:solidFill>
                <a:latin typeface="Calibri" panose="020F0502020204030204" pitchFamily="34" charset="0"/>
                <a:ea typeface="MS Gothic" panose="020B0609070205080204" pitchFamily="49" charset="-128"/>
                <a:cs typeface="Calibri" panose="020F0502020204030204" pitchFamily="34" charset="0"/>
              </a:rPr>
              <a:t>youtu.be</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/RYbjSeEy42c </a:t>
            </a:r>
            <a:r>
              <a:rPr lang="en-US" u="none" dirty="0">
                <a:solidFill>
                  <a:srgbClr val="000000"/>
                </a:solidFill>
                <a:latin typeface="Calibri" panose="020F0502020204030204" pitchFamily="34" charset="0"/>
                <a:ea typeface="MS Gothic" panose="020B0609070205080204" pitchFamily="49" charset="-128"/>
                <a:cs typeface="Calibri" panose="020F0502020204030204" pitchFamily="34" charset="0"/>
              </a:rPr>
              <a:t>(accessed 9 April 2019)</a:t>
            </a:r>
            <a:br>
              <a:rPr lang="x-none" dirty="0"/>
            </a:b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a:t>
            </a:fld>
            <a:endParaRPr lang="x-none"/>
          </a:p>
        </p:txBody>
      </p:sp>
    </p:spTree>
    <p:extLst>
      <p:ext uri="{BB962C8B-B14F-4D97-AF65-F5344CB8AC3E}">
        <p14:creationId xmlns:p14="http://schemas.microsoft.com/office/powerpoint/2010/main" val="23055595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Partnerships need to be formed to find a way forward through differences of opinions. For instance, instead of saying “You need to receive psychotherapy”, one can say “I think receiving psychotherapy could be beneficial for you. What do you think?”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this way it is possible to share an informed point of view rather than to dictate “absolute truths” and then listen to the other person’s point of view to see if this is a useful option to be pursued.</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130</a:t>
            </a:fld>
            <a:endParaRPr lang="x-none"/>
          </a:p>
        </p:txBody>
      </p:sp>
    </p:spTree>
    <p:extLst>
      <p:ext uri="{BB962C8B-B14F-4D97-AF65-F5344CB8AC3E}">
        <p14:creationId xmlns:p14="http://schemas.microsoft.com/office/powerpoint/2010/main" val="37857045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In difficult situations, mental health and other practitioners, families and other supporters may have strong reactions and emotional responses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When strong emotional responses occur, it is important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Recognize and understand why such responses might be occurring in order to avoid automatic immediate negative reactions and to communicate better.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a moment to imagine how the person is feeling or the reason behind their current actions or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when a person appears, on the surface, to be saying things, acting or behaving in a way that appears upsetting to others, it is important to be mindful that the person may be communicating important information.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131</a:t>
            </a:fld>
            <a:endParaRPr lang="x-none"/>
          </a:p>
        </p:txBody>
      </p:sp>
    </p:spTree>
    <p:extLst>
      <p:ext uri="{BB962C8B-B14F-4D97-AF65-F5344CB8AC3E}">
        <p14:creationId xmlns:p14="http://schemas.microsoft.com/office/powerpoint/2010/main" val="3116255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10.2: Putting active listening skills into practice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Consider the following scenario: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George had been receiving services in an inpatient mental health unit of a general hospital for a couple of weeks. He was ambivalent about staying in the unit but wanted extra support and had nowhere else to go. On several occasions he has lashed out in a volatile way and angrily threatened to leave whenever challenged or when he feels unhappy with what is being said. In the last incident he pushed a staff member to the ground. He constantly criticizes the staff and says that no-one tries hard enough.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132</a:t>
            </a:fld>
            <a:endParaRPr lang="x-none"/>
          </a:p>
        </p:txBody>
      </p:sp>
    </p:spTree>
    <p:extLst>
      <p:ext uri="{BB962C8B-B14F-4D97-AF65-F5344CB8AC3E}">
        <p14:creationId xmlns:p14="http://schemas.microsoft.com/office/powerpoint/2010/main" val="1700139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Imagine you are sitting with George. Now write down your:</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initial thoughts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beliefs/ideas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bodily reactions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likely actions or </a:t>
            </a:r>
            <a:r>
              <a:rPr lang="en-US" b="1"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behaviours</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0"/>
              </a:spcAft>
            </a:pPr>
            <a:r>
              <a:rPr lang="en-US" sz="900" dirty="0">
                <a:latin typeface="Calibri" panose="020F0502020204030204" pitchFamily="34" charset="0"/>
                <a:ea typeface="Cambria" panose="02040503050406030204" pitchFamily="18" charset="0"/>
                <a:cs typeface="Calibri" panose="020F0502020204030204" pitchFamily="34" charset="0"/>
              </a:rPr>
              <a:t> </a:t>
            </a:r>
            <a:endParaRPr lang="x-none" sz="1000" b="1" dirty="0">
              <a:latin typeface="Calibri" panose="020F0502020204030204" pitchFamily="34" charset="0"/>
              <a:ea typeface="Cambria" panose="02040503050406030204" pitchFamily="18" charset="0"/>
              <a:cs typeface="Arial" panose="020B0604020202020204" pitchFamily="34" charset="0"/>
            </a:endParaRPr>
          </a:p>
          <a:p>
            <a:pPr>
              <a:lnSpc>
                <a:spcPct val="115000"/>
              </a:lnSpc>
              <a:spcAft>
                <a:spcPts val="600"/>
              </a:spcAft>
            </a:pPr>
            <a:r>
              <a:rPr lang="en-US" b="1" dirty="0">
                <a:solidFill>
                  <a:srgbClr val="4F81BD"/>
                </a:solidFill>
                <a:latin typeface="Calibri" panose="020F0502020204030204" pitchFamily="34" charset="0"/>
                <a:ea typeface="Cambria" panose="02040503050406030204" pitchFamily="18" charset="0"/>
                <a:cs typeface="Calibri" panose="020F0502020204030204" pitchFamily="34" charset="0"/>
              </a:rPr>
              <a:t>Some answers can include:</a:t>
            </a:r>
            <a:endParaRPr lang="x-none" sz="1000" b="1" dirty="0">
              <a:latin typeface="Calibri" panose="020F050202020403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 frightened of George, or concerned that he might be “unpredictable” and “volatile”.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Believe that George is manipulative and unappreciative.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 angry.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heightened senses.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believe that George never listens to your advice.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133</a:t>
            </a:fld>
            <a:endParaRPr lang="x-none"/>
          </a:p>
        </p:txBody>
      </p:sp>
    </p:spTree>
    <p:extLst>
      <p:ext uri="{BB962C8B-B14F-4D97-AF65-F5344CB8AC3E}">
        <p14:creationId xmlns:p14="http://schemas.microsoft.com/office/powerpoint/2010/main" val="15976125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How might your thoughts and feelings reflect those of George?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you are feeling anxious or afraid of George, these may be emotions that he is also experiencing.</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George is not listening to your advice and perhaps this is because he also feels that he is not being listened to.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you cannot identify with George, and he may also feel the same towards you.</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134</a:t>
            </a:fld>
            <a:endParaRPr lang="x-none"/>
          </a:p>
        </p:txBody>
      </p:sp>
    </p:spTree>
    <p:extLst>
      <p:ext uri="{BB962C8B-B14F-4D97-AF65-F5344CB8AC3E}">
        <p14:creationId xmlns:p14="http://schemas.microsoft.com/office/powerpoint/2010/main" val="216560150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Write down three possible things you could say to George which would demonstrate your desire to work with him in a constructive and recovery-focused way.</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Expressing your concern about his emotional state in a reflective manner. Concern should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centre</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on George’s well-being and perspective, rather than those of others. For instance, “You seemed very upset today, I wanted to discuss with you how we could make this less stressful for you.”</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him to talk about his experience from his viewpoint, to gain a better understanding of what is going on. For instance, “You mentioned before that no one tries hard enough here – can you tell me more about that?”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him what would be most helpful to him from this point forward. How would George like staff to help him? For instance, “I’d really like to know your thoughts on how we can best support you when you become distressed, angry or upset”.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135</a:t>
            </a:fld>
            <a:endParaRPr lang="x-none"/>
          </a:p>
        </p:txBody>
      </p:sp>
    </p:spTree>
    <p:extLst>
      <p:ext uri="{BB962C8B-B14F-4D97-AF65-F5344CB8AC3E}">
        <p14:creationId xmlns:p14="http://schemas.microsoft.com/office/powerpoint/2010/main" val="11435448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10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136</a:t>
            </a:fld>
            <a:endParaRPr lang="x-none"/>
          </a:p>
        </p:txBody>
      </p:sp>
    </p:spTree>
    <p:extLst>
      <p:ext uri="{BB962C8B-B14F-4D97-AF65-F5344CB8AC3E}">
        <p14:creationId xmlns:p14="http://schemas.microsoft.com/office/powerpoint/2010/main" val="8513686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Making a recovery plan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08 #125"/>
              </a:rPr>
              <a:t>39</a:t>
            </a:r>
            <a:r>
              <a:rPr lang="en-US" b="1" i="1" dirty="0">
                <a:latin typeface="Calibri" panose="020F0502020204030204" pitchFamily="34" charset="0"/>
                <a:ea typeface="MS Mincho" panose="02020609040205080304" pitchFamily="49" charset="-128"/>
                <a:cs typeface="Calibri" panose="020F0502020204030204" pitchFamily="34" charset="0"/>
              </a:rPr>
              <a:t>) (15 min.)</a:t>
            </a:r>
          </a:p>
          <a:p>
            <a:pPr algn="just"/>
            <a:endParaRPr lang="en-US" b="1" i="1" dirty="0">
              <a:latin typeface="Calibri" panose="020F0502020204030204" pitchFamily="34" charset="0"/>
              <a:ea typeface="MS Mincho" panose="02020609040205080304" pitchFamily="49" charset="-128"/>
              <a:cs typeface="Calibri" panose="020F050202020403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following presentation introduces the group to the idea of a recovery plan, which is a practical tool for people to take control of and navigate their own recovery.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Provide training participants with the recovery template in Annex 3 to use during the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People may benefit from having a written plan to guide their personal recovery journey, which can be referred to as a </a:t>
            </a:r>
            <a:r>
              <a:rPr lang="en-US" b="1" dirty="0">
                <a:latin typeface="Calibri" panose="020F0502020204030204" pitchFamily="34" charset="0"/>
                <a:ea typeface="MS Mincho" panose="02020609040205080304" pitchFamily="49" charset="-128"/>
                <a:cs typeface="Calibri" panose="020F0502020204030204" pitchFamily="34" charset="0"/>
              </a:rPr>
              <a:t>recovery plan</a:t>
            </a:r>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137</a:t>
            </a:fld>
            <a:endParaRPr lang="x-none"/>
          </a:p>
        </p:txBody>
      </p:sp>
    </p:spTree>
    <p:extLst>
      <p:ext uri="{BB962C8B-B14F-4D97-AF65-F5344CB8AC3E}">
        <p14:creationId xmlns:p14="http://schemas.microsoft.com/office/powerpoint/2010/main" val="152189631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A recovery plan is a user-driven document</a:t>
            </a:r>
            <a:r>
              <a:rPr lang="en-US" dirty="0">
                <a:latin typeface="Calibri" panose="020F0502020204030204" pitchFamily="34" charset="0"/>
                <a:ea typeface="MS Mincho" panose="02020609040205080304" pitchFamily="49" charset="-128"/>
                <a:cs typeface="Calibri" panose="020F0502020204030204" pitchFamily="34" charset="0"/>
              </a:rPr>
              <a:t> that is written and implemented by the person themselves. It is a living document which can change over time to reflect the person’s recovery journey and their evolving wishes and preferences.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consult mental health and other practitioners, families and peer supporters to help them formulate their plan, but ultimately it is up to the person to decide what they would like to include.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choice and options for the recovery process. Therefore, when making a recovery plan, the person should be supported by and consult with individuals who are aware of various care and support options, including alternatives to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plan can be more effectively implemented if all relevant people know about its existence and content, even if they have not been involved in its development.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138</a:t>
            </a:fld>
            <a:endParaRPr lang="x-none"/>
          </a:p>
        </p:txBody>
      </p:sp>
    </p:spTree>
    <p:extLst>
      <p:ext uri="{BB962C8B-B14F-4D97-AF65-F5344CB8AC3E}">
        <p14:creationId xmlns:p14="http://schemas.microsoft.com/office/powerpoint/2010/main" val="5698858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A recovery plan should identify the needs, strengths and assets of the individual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concerned should identify their needs, strengths and assets. It can also be useful for the person to talk with other people they wish to involve.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social services should offer a comprehensive assessment that takes into account a person’s social context, including health, employment, education, housing, culturally and spiritually relevant factors and beliefs to support the person in identifying their needs, strengths and assets.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possibility of creating a recovery plan should be offered to all people using the service, and not only to those who are seen as “doing better” by practitioners.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139</a:t>
            </a:fld>
            <a:endParaRPr lang="x-none"/>
          </a:p>
        </p:txBody>
      </p:sp>
    </p:spTree>
    <p:extLst>
      <p:ext uri="{BB962C8B-B14F-4D97-AF65-F5344CB8AC3E}">
        <p14:creationId xmlns:p14="http://schemas.microsoft.com/office/powerpoint/2010/main" val="252456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What recovery is NOT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To gain a better understanding of what recovery means, it is important look at the flipside – i.e. what recovery is not.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Recovery is not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extLst>
                    <a:ext uri="{A12FA001-AC4F-418D-AE19-62706E023703}">
                      <ahyp:hlinkClr xmlns:ahyp="http://schemas.microsoft.com/office/drawing/2018/hyperlinkcolor" val="tx"/>
                    </a:ext>
                  </a:extLst>
                </a:hlinkClick>
              </a:rPr>
              <a:t>2</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extLst>
                    <a:ext uri="{A12FA001-AC4F-418D-AE19-62706E023703}">
                      <ahyp:hlinkClr xmlns:ahyp="http://schemas.microsoft.com/office/drawing/2018/hyperlinkcolor" val="tx"/>
                    </a:ext>
                  </a:extLst>
                </a:hlinkClick>
              </a:rPr>
              <a:t>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cure or the absence of a "condition, diagnosis or symptoms";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practitioners or others “do” to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theoretical model;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that has always been done;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reason for closing down mental health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“blaming” individuals for their situation.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a:t>
            </a:fld>
            <a:endParaRPr lang="x-none"/>
          </a:p>
        </p:txBody>
      </p:sp>
    </p:spTree>
    <p:extLst>
      <p:ext uri="{BB962C8B-B14F-4D97-AF65-F5344CB8AC3E}">
        <p14:creationId xmlns:p14="http://schemas.microsoft.com/office/powerpoint/2010/main" val="2300328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Depending on the wishes of the person preparing a recovery plan, mental health and other practitioners, peer supporters, and other supporters who are trained in the recovery approach can help: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Introduce the person to the purpose and structure of a recovery plan. It is important to note that this is probably a new experience for many people who in the past have not had their views and opinions about their recovery and treatment listened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Assist the person in assessing strengths, resources, background, dreams, goals and progress towards recovery before building their recovery plan, as well as throughout the recovery journey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 the person in building and implementing their recovery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Help assess progress towards recovery throughout the recovery journey,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140</a:t>
            </a:fld>
            <a:endParaRPr lang="x-none"/>
          </a:p>
        </p:txBody>
      </p:sp>
    </p:spTree>
    <p:extLst>
      <p:ext uri="{BB962C8B-B14F-4D97-AF65-F5344CB8AC3E}">
        <p14:creationId xmlns:p14="http://schemas.microsoft.com/office/powerpoint/2010/main" val="20999192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 recovery plan may have several components, including: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pursuing dreams and goals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wellness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managing difficult times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responding to a crisis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after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For additional information on advance plans, please refer to the QualityRights training module </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Supported decision-making and advance planning</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141</a:t>
            </a:fld>
            <a:endParaRPr lang="x-none"/>
          </a:p>
        </p:txBody>
      </p:sp>
    </p:spTree>
    <p:extLst>
      <p:ext uri="{BB962C8B-B14F-4D97-AF65-F5344CB8AC3E}">
        <p14:creationId xmlns:p14="http://schemas.microsoft.com/office/powerpoint/2010/main" val="28835343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An alternative is the Recovery Wheel</a:t>
            </a:r>
            <a:r>
              <a:rPr lang="en-US" dirty="0">
                <a:latin typeface="Calibri" panose="020F0502020204030204" pitchFamily="34" charset="0"/>
                <a:ea typeface="MS Mincho" panose="02020609040205080304" pitchFamily="49" charset="-128"/>
                <a:cs typeface="Calibri" panose="020F0502020204030204" pitchFamily="34"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which can be a useful tool for facilitating discussions with the person concerned, family members, practitioners and others.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offers an alternative approach for those who would prefer a less structured way to approach the planning of their recovery journey. </a:t>
            </a:r>
          </a:p>
          <a:p>
            <a:pPr marL="171450" indent="-171450" algn="just">
              <a:buFont typeface="Arial" panose="020B0604020202020204" pitchFamily="34" charset="0"/>
              <a:buChar char="•"/>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This is described in more detail in the next topic - Topic 12.</a:t>
            </a:r>
            <a:r>
              <a:rPr lang="en-US" b="1"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142</a:t>
            </a:fld>
            <a:endParaRPr lang="x-none"/>
          </a:p>
        </p:txBody>
      </p:sp>
    </p:spTree>
    <p:extLst>
      <p:ext uri="{BB962C8B-B14F-4D97-AF65-F5344CB8AC3E}">
        <p14:creationId xmlns:p14="http://schemas.microsoft.com/office/powerpoint/2010/main" val="322441461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1. Plan for pursuing dreams and goals (</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extLst>
                    <a:ext uri="{A12FA001-AC4F-418D-AE19-62706E023703}">
                      <ahyp:hlinkClr xmlns:ahyp="http://schemas.microsoft.com/office/drawing/2018/hyperlinkcolor" val="tx"/>
                    </a:ext>
                  </a:extLst>
                </a:hlinkClick>
              </a:rPr>
              <a:t>38</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pPr algn="just"/>
            <a:r>
              <a:rPr lang="en-US" dirty="0">
                <a:latin typeface="Calibri" panose="020F0502020204030204" pitchFamily="34" charset="0"/>
                <a:ea typeface="MS Mincho" panose="02020609040205080304" pitchFamily="49" charset="-128"/>
                <a:cs typeface="Calibri" panose="020F0502020204030204" pitchFamily="34" charset="0"/>
              </a:rPr>
              <a:t>Some people may find it helpful to work towards goals that will help them lead fulfilling lives. Consequently, an important component of a recovery plan is to create a plan (or subplan) for pursuing dreams and goals.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first step, the person identifies their dreams and goals.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these dreams may be big, and for others they may be small </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 either is fine. </a:t>
            </a:r>
            <a:endParaRPr lang="x-none"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who may struggle to think of a goal, it might be useful to consider the dreams they may have had in the past.</a:t>
            </a:r>
            <a:endParaRPr lang="x-none"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Dreams and goals can also be about specific things people want to achieve – e.g. getting a part-time job or a full-time job, doing volunteer work in an area of interest, finding a friend to share hobbies with, or finishing a book they always wanted to read.</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143</a:t>
            </a:fld>
            <a:endParaRPr lang="x-none"/>
          </a:p>
        </p:txBody>
      </p:sp>
    </p:spTree>
    <p:extLst>
      <p:ext uri="{BB962C8B-B14F-4D97-AF65-F5344CB8AC3E}">
        <p14:creationId xmlns:p14="http://schemas.microsoft.com/office/powerpoint/2010/main" val="5533667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each dream or goal, the person can identify what steps need to be taken to achieve these goals or dreams.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essence, these are little goals that can be tackled one at a 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very easy to only think about problems and lose sight of the person’s skills, strengths, interests and capabilities, as well as those of the people around them.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important part of the recovery plan is to identify these and how they can be harnessed to bring about positive changes in the person’s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144</a:t>
            </a:fld>
            <a:endParaRPr lang="x-none"/>
          </a:p>
        </p:txBody>
      </p:sp>
    </p:spTree>
    <p:extLst>
      <p:ext uri="{BB962C8B-B14F-4D97-AF65-F5344CB8AC3E}">
        <p14:creationId xmlns:p14="http://schemas.microsoft.com/office/powerpoint/2010/main" val="30560032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ea typeface="MS Gothic" panose="020B0609070205080204" pitchFamily="49" charset="-128"/>
              </a:rPr>
              <a:t>Show participants the diagram on the slide, explaining how for each goal or dream, steps can be identified in the pursuit of the goal or dream.</a:t>
            </a:r>
            <a:endParaRPr lang="en-GB" dirty="0">
              <a:solidFill>
                <a:srgbClr val="4F81BD"/>
              </a:solidFill>
              <a:latin typeface="Calibri" panose="020F0502020204030204" pitchFamily="34" charset="0"/>
              <a:ea typeface="MS Gothic" panose="020B0609070205080204" pitchFamily="49" charset="-128"/>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145</a:t>
            </a:fld>
            <a:endParaRPr lang="x-none"/>
          </a:p>
        </p:txBody>
      </p:sp>
    </p:spTree>
    <p:extLst>
      <p:ext uri="{BB962C8B-B14F-4D97-AF65-F5344CB8AC3E}">
        <p14:creationId xmlns:p14="http://schemas.microsoft.com/office/powerpoint/2010/main" val="2299469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a:t>
            </a:r>
            <a:r>
              <a:rPr lang="en-US" dirty="0">
                <a:solidFill>
                  <a:srgbClr val="4F81BD"/>
                </a:solidFill>
                <a:latin typeface="Calibri" panose="020F0502020204030204" pitchFamily="34" charset="0"/>
                <a:ea typeface="MS Gothic" panose="020B0609070205080204" pitchFamily="49" charset="-128"/>
              </a:rPr>
              <a:t>the group to complete the section on identifying and planning how to achieve dreams and goals in their copy of the</a:t>
            </a:r>
            <a:r>
              <a:rPr lang="en-GB" dirty="0">
                <a:solidFill>
                  <a:srgbClr val="4F81BD"/>
                </a:solidFill>
                <a:latin typeface="Calibri" panose="020F0502020204030204" pitchFamily="34" charset="0"/>
                <a:ea typeface="MS Gothic" panose="020B0609070205080204" pitchFamily="49" charset="-128"/>
              </a:rPr>
              <a:t> </a:t>
            </a:r>
            <a:r>
              <a:rPr lang="en-GB" i="1" dirty="0">
                <a:solidFill>
                  <a:srgbClr val="4F81BD"/>
                </a:solidFill>
                <a:latin typeface="Calibri" panose="020F0502020204030204" pitchFamily="34" charset="0"/>
                <a:ea typeface="MS Gothic" panose="020B0609070205080204" pitchFamily="49" charset="-128"/>
              </a:rPr>
              <a:t>QualityRights Person-centred recovery planning – step-by-step guidance.</a:t>
            </a:r>
            <a:endParaRPr lang="x-none" i="1" dirty="0">
              <a:solidFill>
                <a:srgbClr val="4F81BD"/>
              </a:solidFill>
              <a:latin typeface="Calibri" panose="020F0502020204030204" pitchFamily="34" charset="0"/>
              <a:ea typeface="MS Gothic" panose="020B0609070205080204" pitchFamily="49" charset="-128"/>
            </a:endParaRPr>
          </a:p>
          <a:p>
            <a:r>
              <a:rPr lang="en-GB" i="1" dirty="0">
                <a:latin typeface="Calibri" panose="020F0502020204030204" pitchFamily="34" charset="0"/>
                <a:ea typeface="MS Mincho" panose="02020609040205080304" pitchFamily="49" charset="-128"/>
                <a:cs typeface="Arial" panose="020B0604020202020204" pitchFamily="34" charset="0"/>
              </a:rPr>
              <a:t> </a:t>
            </a:r>
            <a:endParaRPr lang="x-none" i="1"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146</a:t>
            </a:fld>
            <a:endParaRPr lang="x-none"/>
          </a:p>
        </p:txBody>
      </p:sp>
    </p:spTree>
    <p:extLst>
      <p:ext uri="{BB962C8B-B14F-4D97-AF65-F5344CB8AC3E}">
        <p14:creationId xmlns:p14="http://schemas.microsoft.com/office/powerpoint/2010/main" val="89220856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2. Wellness plan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rPr>
              <a:t>38</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25"/>
              </a:rPr>
              <a:t>39</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A wellness plan helps to identify the routines that enables people to keep well in addition to routines that can have a negative effect on mental health and well-being. Some examples may include: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Positive routines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up at a reasonable 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Preparing and eating healthy meals at regular times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for a walk or getting some exercise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to work or school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Negative routines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out with friends every night and getting drunk</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over-tired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Sitting around doing nothing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Drinking too much alcohol or taking illicit drugs.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147</a:t>
            </a:fld>
            <a:endParaRPr lang="x-none"/>
          </a:p>
        </p:txBody>
      </p:sp>
    </p:spTree>
    <p:extLst>
      <p:ext uri="{BB962C8B-B14F-4D97-AF65-F5344CB8AC3E}">
        <p14:creationId xmlns:p14="http://schemas.microsoft.com/office/powerpoint/2010/main" val="36322832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my wellness plan (but not including the weekly schedule)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a:t>
            </a:r>
            <a:r>
              <a:rPr lang="en-GB" sz="1000" i="1" dirty="0">
                <a:solidFill>
                  <a:srgbClr val="4F81BD"/>
                </a:solidFill>
                <a:latin typeface="Calibri" panose="020F0502020204030204" pitchFamily="34" charset="0"/>
                <a:ea typeface="MS Gothic" panose="020B0609070205080204" pitchFamily="49" charset="-128"/>
                <a:cs typeface="Cambria" panose="02040503050406030204" pitchFamily="18" charset="0"/>
              </a:rPr>
              <a:t>o</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n-centred recovery planning – step-by-step guidance.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exercise is useful in highlighting that all people, whether they have disabilities or not, have to deal with challenges in life.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148</a:t>
            </a:fld>
            <a:endParaRPr lang="x-none"/>
          </a:p>
        </p:txBody>
      </p:sp>
    </p:spTree>
    <p:extLst>
      <p:ext uri="{BB962C8B-B14F-4D97-AF65-F5344CB8AC3E}">
        <p14:creationId xmlns:p14="http://schemas.microsoft.com/office/powerpoint/2010/main" val="346187936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5700"/>
            <a:ext cx="5964238" cy="3355975"/>
          </a:xfrm>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3. Plan for managing difficult times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 (30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Another component of the recovery plan is planning for managing difficult times in life.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may be useful for the person to indicate how they would generally describe themselves. This can help supporters to identify when the person is experiencing distress and might need support. It can also help the person to remember that they are much more than </a:t>
            </a:r>
            <a:r>
              <a:rPr lang="en-US" dirty="0">
                <a:latin typeface="Calibri" panose="020F0502020204030204" pitchFamily="34" charset="0"/>
                <a:ea typeface="SimSun" panose="02010600030101010101" pitchFamily="2" charset="-122"/>
                <a:cs typeface="Calibri" panose="020F0502020204030204" pitchFamily="34" charset="0"/>
              </a:rPr>
              <a:t>perceived limitations, a diagnosis, or set of problems.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149</a:t>
            </a:fld>
            <a:endParaRPr lang="x-none"/>
          </a:p>
        </p:txBody>
      </p:sp>
    </p:spTree>
    <p:extLst>
      <p:ext uri="{BB962C8B-B14F-4D97-AF65-F5344CB8AC3E}">
        <p14:creationId xmlns:p14="http://schemas.microsoft.com/office/powerpoint/2010/main" val="257041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Recovery is NOT</a:t>
            </a:r>
            <a:r>
              <a:rPr lang="en-US" dirty="0">
                <a:latin typeface="Calibri" panose="020F0502020204030204" pitchFamily="34" charset="0"/>
                <a:ea typeface="MS Mincho" panose="02020609040205080304" pitchFamily="49" charset="-128"/>
                <a:cs typeface="Calibri" panose="020F0502020204030204" pitchFamily="34" charset="0"/>
              </a:rPr>
              <a:t> necessarily a cure or the absence of a condition, diagnosis or symptoms because people with psychosocial disabilities can still lead a fulfilling life in the presence of any one of these. </a:t>
            </a:r>
          </a:p>
          <a:p>
            <a:pPr marL="800100" lvl="1" indent="-34290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other words, for some people, being free from what they perceive and interpret as symptoms is a key feature of their recovery. Others may continue to have these but still experience recovery.</a:t>
            </a:r>
            <a:endParaRPr lang="x-none" dirty="0">
              <a:latin typeface="Calibri" panose="020F0502020204030204" pitchFamily="34" charset="0"/>
              <a:ea typeface="MS Mincho" panose="02020609040205080304" pitchFamily="49" charset="-128"/>
              <a:cs typeface="Arial" panose="020B0604020202020204" pitchFamily="34" charset="0"/>
            </a:endParaRPr>
          </a:p>
          <a:p>
            <a:pPr marL="720090" marR="0">
              <a:lnSpc>
                <a:spcPct val="115000"/>
              </a:lnSpc>
              <a:spcBef>
                <a:spcPts val="0"/>
              </a:spcBef>
              <a:spcAft>
                <a:spcPts val="0"/>
              </a:spcAft>
            </a:pPr>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helps the person to sensitively explore what is going on for them in the moment, what they need to deal with and what pain they are feeling, but it does not stop there.</a:t>
            </a:r>
          </a:p>
          <a:p>
            <a:pPr marL="571500" marR="0" lvl="0" indent="-228600">
              <a:spcBef>
                <a:spcPts val="0"/>
              </a:spcBef>
              <a:spcAft>
                <a:spcPts val="0"/>
              </a:spcAft>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involves dealing with many potential difficulties that a person may be experiencing, such as isolation, exclusion, poverty, unemployment and discrimination.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a:t>
            </a:fld>
            <a:endParaRPr lang="x-none"/>
          </a:p>
        </p:txBody>
      </p:sp>
    </p:spTree>
    <p:extLst>
      <p:ext uri="{BB962C8B-B14F-4D97-AF65-F5344CB8AC3E}">
        <p14:creationId xmlns:p14="http://schemas.microsoft.com/office/powerpoint/2010/main" val="101692786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150</a:t>
            </a:fld>
            <a:endParaRPr lang="x-none"/>
          </a:p>
        </p:txBody>
      </p:sp>
    </p:spTree>
    <p:extLst>
      <p:ext uri="{BB962C8B-B14F-4D97-AF65-F5344CB8AC3E}">
        <p14:creationId xmlns:p14="http://schemas.microsoft.com/office/powerpoint/2010/main" val="13029515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1338"/>
            <a:ext cx="5964238" cy="3355975"/>
          </a:xfrm>
        </p:spPr>
      </p:sp>
      <p:sp>
        <p:nvSpPr>
          <p:cNvPr id="3" name="Notes Placeholder 2"/>
          <p:cNvSpPr>
            <a:spLocks noGrp="1"/>
          </p:cNvSpPr>
          <p:nvPr>
            <p:ph type="body" idx="1"/>
          </p:nvPr>
        </p:nvSpPr>
        <p:spPr>
          <a:xfrm>
            <a:off x="680879" y="4274279"/>
            <a:ext cx="5447030" cy="3914239"/>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When people using services are trying to work out difficult times, it can be helpful to use a simple traffic light system to easily keep track of moods.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The traffic light system outlined below can be useful.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B050"/>
                </a:solidFill>
                <a:latin typeface="Calibri" panose="020F0502020204030204" pitchFamily="34" charset="0"/>
                <a:ea typeface="SimSun" panose="02010600030101010101" pitchFamily="2" charset="-122"/>
                <a:cs typeface="Arial" panose="020B0604020202020204" pitchFamily="34" charset="0"/>
              </a:rPr>
              <a:t>GREEN</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feeling well. You may experience stress from time to time that can be managed with coping and problem-solving skills.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FFC000"/>
                </a:solidFill>
                <a:latin typeface="Calibri" panose="020F0502020204030204" pitchFamily="34" charset="0"/>
                <a:ea typeface="SimSun" panose="02010600030101010101" pitchFamily="2" charset="-122"/>
                <a:cs typeface="Arial" panose="020B0604020202020204" pitchFamily="34" charset="0"/>
              </a:rPr>
              <a:t>AMB</a:t>
            </a:r>
            <a:r>
              <a:rPr lang="en-US" b="1" dirty="0">
                <a:solidFill>
                  <a:srgbClr val="FF0000"/>
                </a:solidFill>
                <a:latin typeface="Calibri" panose="020F0502020204030204" pitchFamily="34" charset="0"/>
                <a:ea typeface="SimSun" panose="02010600030101010101" pitchFamily="2" charset="-122"/>
                <a:cs typeface="Arial" panose="020B0604020202020204" pitchFamily="34" charset="0"/>
              </a:rPr>
              <a:t>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noticing signs of emotional distress.</a:t>
            </a: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would be helpful to take better care of your mental and physical health and obtain support from friends, family, or mental health or other practitioner(s).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151</a:t>
            </a:fld>
            <a:endParaRPr lang="x-none"/>
          </a:p>
        </p:txBody>
      </p:sp>
    </p:spTree>
    <p:extLst>
      <p:ext uri="{BB962C8B-B14F-4D97-AF65-F5344CB8AC3E}">
        <p14:creationId xmlns:p14="http://schemas.microsoft.com/office/powerpoint/2010/main" val="355852854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152</a:t>
            </a:fld>
            <a:endParaRPr lang="x-none"/>
          </a:p>
        </p:txBody>
      </p:sp>
    </p:spTree>
    <p:extLst>
      <p:ext uri="{BB962C8B-B14F-4D97-AF65-F5344CB8AC3E}">
        <p14:creationId xmlns:p14="http://schemas.microsoft.com/office/powerpoint/2010/main" val="38602798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To help manage emotional distress people can learn to identify (</a:t>
            </a:r>
            <a:r>
              <a:rPr lang="en-US" b="1" dirty="0">
                <a:latin typeface="Calibri" panose="020F0502020204030204" pitchFamily="34" charset="0"/>
                <a:ea typeface="MS Mincho" panose="02020609040205080304" pitchFamily="49" charset="-128"/>
                <a:cs typeface="Cambria" panose="02040503050406030204" pitchFamily="18" charset="0"/>
                <a:hlinkClick r:id="rId3" action="ppaction://hlinkfile" tooltip=",  #140"/>
              </a:rPr>
              <a:t>37</a:t>
            </a:r>
            <a:r>
              <a:rPr lang="en-US" b="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sensitivities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signs of distress.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If people can identify sensitivities and signs of distress and take action quickly, they can greatly reduce the chance of finding themselves in crisis.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also important for others to also be aware of sensitivities and signs of distress so they can discuss these with the person who they are supporting.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At the same time, it is important that others do not cross any boundaries by forcing or taking over control.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153</a:t>
            </a:fld>
            <a:endParaRPr lang="x-none"/>
          </a:p>
        </p:txBody>
      </p:sp>
    </p:spTree>
    <p:extLst>
      <p:ext uri="{BB962C8B-B14F-4D97-AF65-F5344CB8AC3E}">
        <p14:creationId xmlns:p14="http://schemas.microsoft.com/office/powerpoint/2010/main" val="265314158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Sensitivities </a:t>
            </a:r>
            <a:r>
              <a:rPr lang="en-US" dirty="0">
                <a:latin typeface="Calibri" panose="020F0502020204030204" pitchFamily="34" charset="0"/>
                <a:ea typeface="MS Mincho" panose="02020609040205080304" pitchFamily="49" charset="-128"/>
                <a:cs typeface="Cambria" panose="02040503050406030204" pitchFamily="18" charset="0"/>
              </a:rPr>
              <a:t>are things that happen (external or internal events or circumstances) that may cause a person to feel anxious, scared, miserable or discouraged.</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can include: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Hearing shouts or yells, or being shouted/yelled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listened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getting too close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High workload at the job</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able to sleep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teased.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154</a:t>
            </a:fld>
            <a:endParaRPr lang="x-none"/>
          </a:p>
        </p:txBody>
      </p:sp>
    </p:spTree>
    <p:extLst>
      <p:ext uri="{BB962C8B-B14F-4D97-AF65-F5344CB8AC3E}">
        <p14:creationId xmlns:p14="http://schemas.microsoft.com/office/powerpoint/2010/main" val="55692250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Signs of distress</a:t>
            </a:r>
            <a:r>
              <a:rPr lang="en-US" dirty="0">
                <a:latin typeface="Calibri" panose="020F0502020204030204" pitchFamily="34" charset="0"/>
                <a:ea typeface="MS Mincho" panose="02020609040205080304" pitchFamily="49" charset="-128"/>
                <a:cs typeface="Cambria" panose="02040503050406030204" pitchFamily="18" charset="0"/>
              </a:rPr>
              <a:t> are changes in feelings, thoughts or </a:t>
            </a:r>
            <a:r>
              <a:rPr lang="en-US" dirty="0" err="1">
                <a:latin typeface="Calibri" panose="020F0502020204030204" pitchFamily="34" charset="0"/>
                <a:ea typeface="MS Mincho" panose="02020609040205080304" pitchFamily="49" charset="-128"/>
                <a:cs typeface="Cambria" panose="02040503050406030204" pitchFamily="18" charset="0"/>
              </a:rPr>
              <a:t>behaviours</a:t>
            </a:r>
            <a:r>
              <a:rPr lang="en-US" dirty="0">
                <a:latin typeface="Calibri" panose="020F0502020204030204" pitchFamily="34" charset="0"/>
                <a:ea typeface="MS Mincho" panose="02020609040205080304" pitchFamily="49" charset="-128"/>
                <a:cs typeface="Cambria" panose="02040503050406030204" pitchFamily="18" charset="0"/>
              </a:rPr>
              <a:t> that suggest a crisis may develop. They are different for everybody but some common examples include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349"/>
              </a:rPr>
              <a:t>40</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lnSpc>
                <a:spcPct val="115000"/>
              </a:lnSpc>
              <a:spcBef>
                <a:spcPts val="0"/>
              </a:spcBef>
              <a:spcAft>
                <a:spcPts val="60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the person can identify: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anxious or fearful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depressed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sleeping enough or waking up early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Experiencing distressing thoughts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Things you usually do easily are more difficult to do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trust those closest to you</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carry on with your day-to-day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Over-reacting or responding irrationally to ordinary events or things people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unusual experiences that others do not seem to share – such as hearing or seeing things or feeling you are being controlled by persons or forces external to yourself</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Racing thoughts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 lot of fear or hopelessness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as if you are not in control.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155</a:t>
            </a:fld>
            <a:endParaRPr lang="x-none"/>
          </a:p>
        </p:txBody>
      </p:sp>
    </p:spTree>
    <p:extLst>
      <p:ext uri="{BB962C8B-B14F-4D97-AF65-F5344CB8AC3E}">
        <p14:creationId xmlns:p14="http://schemas.microsoft.com/office/powerpoint/2010/main" val="21595816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others can identify as well:</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into arguments with other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Nervousness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Restlessness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Sleeping too much.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156</a:t>
            </a:fld>
            <a:endParaRPr lang="x-none"/>
          </a:p>
        </p:txBody>
      </p:sp>
    </p:spTree>
    <p:extLst>
      <p:ext uri="{BB962C8B-B14F-4D97-AF65-F5344CB8AC3E}">
        <p14:creationId xmlns:p14="http://schemas.microsoft.com/office/powerpoint/2010/main" val="330417023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 to complete the main tables in the section on managing difficult times</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in their copy of the</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GB" i="1" dirty="0" err="1">
                <a:solidFill>
                  <a:srgbClr val="4F81BD"/>
                </a:solidFill>
                <a:latin typeface="Calibri" panose="020F0502020204030204" pitchFamily="34" charset="0"/>
                <a:ea typeface="MS Gothic" panose="020B0609070205080204" pitchFamily="49" charset="-128"/>
                <a:cs typeface="Calibri" panose="020F0502020204030204" pitchFamily="34" charset="0"/>
              </a:rPr>
              <a:t>QualityRights</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157</a:t>
            </a:fld>
            <a:endParaRPr lang="x-none"/>
          </a:p>
        </p:txBody>
      </p:sp>
    </p:spTree>
    <p:extLst>
      <p:ext uri="{BB962C8B-B14F-4D97-AF65-F5344CB8AC3E}">
        <p14:creationId xmlns:p14="http://schemas.microsoft.com/office/powerpoint/2010/main" val="35788499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Arial" panose="020B0604020202020204" pitchFamily="34" charset="0"/>
              </a:rPr>
              <a:t>Presentation: 4. Plan for responding to a crisis </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8 #125"/>
              </a:rPr>
              <a:t>39</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dirty="0">
                <a:latin typeface="Calibri" panose="020F0502020204030204" pitchFamily="34" charset="0"/>
                <a:ea typeface="MS Mincho" panose="02020609040205080304" pitchFamily="49" charset="-128"/>
                <a:cs typeface="Arial" panose="020B0604020202020204" pitchFamily="34" charset="0"/>
              </a:rPr>
              <a:t> (</a:t>
            </a:r>
            <a:r>
              <a:rPr lang="en-US" b="1" i="1" dirty="0">
                <a:latin typeface="Calibri" panose="020F0502020204030204" pitchFamily="34" charset="0"/>
                <a:ea typeface="MS Mincho" panose="02020609040205080304" pitchFamily="49" charset="-128"/>
                <a:cs typeface="Arial" panose="020B0604020202020204" pitchFamily="34" charset="0"/>
              </a:rPr>
              <a:t>30min.</a:t>
            </a:r>
            <a:r>
              <a:rPr lang="en-US" b="1" dirty="0">
                <a:latin typeface="Calibri" panose="020F0502020204030204" pitchFamily="34" charset="0"/>
                <a:ea typeface="MS Mincho" panose="02020609040205080304" pitchFamily="49" charset="-128"/>
                <a:cs typeface="Arial" panose="020B0604020202020204" pitchFamily="34" charset="0"/>
              </a:rPr>
              <a:t>)</a:t>
            </a:r>
          </a:p>
          <a:p>
            <a:endParaRPr lang="en-US" b="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Although recovery plans encourage people to take actions to avoid crises when they experience high levels of distress, there may be times when crises do occur – times when, despite a person’s best efforts, things continue to get worse.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 plan for responding to a crisis may give mental health practitioners and other supporters a better opportunity to understand the person and what they want so that their will and preferences are respected.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people can provide directions and information on when, how, where and from whom they would like to receive support and care.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allows people to specify “no” to a range of treatment and support options offered.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there may be several things that need to be taken care of, such as requesting leave from work, feeding your pets, paying your bills, telling others that you are feeling unwell, cancelling appointments, etc.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158</a:t>
            </a:fld>
            <a:endParaRPr lang="x-none"/>
          </a:p>
        </p:txBody>
      </p:sp>
    </p:spTree>
    <p:extLst>
      <p:ext uri="{BB962C8B-B14F-4D97-AF65-F5344CB8AC3E}">
        <p14:creationId xmlns:p14="http://schemas.microsoft.com/office/powerpoint/2010/main" val="22346647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Planning for these may be particularly important for people who may be less able to communicate their will and preferences when they experience a crisis.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They are also likely to encounter practitioners who are not their regular health-care provider. </a:t>
            </a: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some countries, people may make their will and preferences binding on others in certain situations.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be interesting to check if the law in your country allows for this possibility (For more information see the module on </a:t>
            </a:r>
            <a:r>
              <a:rPr lang="en-US" i="1" dirty="0">
                <a:latin typeface="Calibri" panose="020F0502020204030204" pitchFamily="34" charset="0"/>
                <a:ea typeface="MS Mincho" panose="02020609040205080304" pitchFamily="49" charset="-128"/>
                <a:cs typeface="Cambria" panose="02040503050406030204" pitchFamily="18" charset="0"/>
              </a:rPr>
              <a:t>Supported decision-making and advance planning</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159</a:t>
            </a:fld>
            <a:endParaRPr lang="x-none"/>
          </a:p>
        </p:txBody>
      </p:sp>
    </p:spTree>
    <p:extLst>
      <p:ext uri="{BB962C8B-B14F-4D97-AF65-F5344CB8AC3E}">
        <p14:creationId xmlns:p14="http://schemas.microsoft.com/office/powerpoint/2010/main" val="53727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Recovery is NOT </a:t>
            </a:r>
            <a:r>
              <a:rPr lang="en-US" dirty="0">
                <a:latin typeface="Calibri" panose="020F0502020204030204" pitchFamily="34" charset="0"/>
                <a:ea typeface="MS Mincho" panose="02020609040205080304" pitchFamily="49" charset="-128"/>
                <a:cs typeface="Calibri" panose="020F0502020204030204" pitchFamily="34" charset="0"/>
              </a:rPr>
              <a:t>something that practitioners, families or care partners “do” to people. Recovery is led by the individual concerned.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Those involved in the life of people with psychosocial disabilities can be coaches or supporters that can assist a person on their journey of recovery. </a:t>
            </a:r>
            <a:endParaRPr lang="x-none" dirty="0">
              <a:latin typeface="Calibri" panose="020F0502020204030204" pitchFamily="34" charset="0"/>
              <a:ea typeface="MS Mincho" panose="02020609040205080304" pitchFamily="49" charset="-128"/>
              <a:cs typeface="Arial" panose="020B0604020202020204" pitchFamily="34" charset="0"/>
            </a:endParaRPr>
          </a:p>
          <a:p>
            <a:pPr marL="182880" indent="-182880"/>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Recovery is NOT</a:t>
            </a:r>
            <a:r>
              <a:rPr lang="en-US" dirty="0">
                <a:latin typeface="Calibri" panose="020F0502020204030204" pitchFamily="34" charset="0"/>
                <a:ea typeface="MS Mincho" panose="02020609040205080304" pitchFamily="49" charset="-128"/>
                <a:cs typeface="Calibri" panose="020F0502020204030204" pitchFamily="34" charset="0"/>
              </a:rPr>
              <a:t> something that has been widely </a:t>
            </a:r>
            <a:r>
              <a:rPr lang="en-US" dirty="0" err="1">
                <a:latin typeface="Calibri" panose="020F0502020204030204" pitchFamily="34" charset="0"/>
                <a:ea typeface="MS Mincho" panose="02020609040205080304" pitchFamily="49" charset="-128"/>
                <a:cs typeface="Calibri" panose="020F0502020204030204" pitchFamily="34" charset="0"/>
              </a:rPr>
              <a:t>practised</a:t>
            </a:r>
            <a:r>
              <a:rPr lang="en-US" dirty="0">
                <a:latin typeface="Calibri" panose="020F0502020204030204" pitchFamily="34" charset="0"/>
                <a:ea typeface="MS Mincho" panose="02020609040205080304" pitchFamily="49" charset="-128"/>
                <a:cs typeface="Calibri" panose="020F0502020204030204" pitchFamily="34" charset="0"/>
              </a:rPr>
              <a:t> despite the common usage of the term in some contexts.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Recovery involves rethinking the way mental health and social services and supports are designed and provided.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a:t>
            </a:fld>
            <a:endParaRPr lang="x-none"/>
          </a:p>
        </p:txBody>
      </p:sp>
    </p:spTree>
    <p:extLst>
      <p:ext uri="{BB962C8B-B14F-4D97-AF65-F5344CB8AC3E}">
        <p14:creationId xmlns:p14="http://schemas.microsoft.com/office/powerpoint/2010/main" val="38681012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Examples of components of advance planning: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Preferences for treatment and care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medication works or does not work and what medication(s) one will not accept to take.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care options (such as one-to-one counselling, group therapy) one finds helpful or unhelpful, acceptable or unacceptable.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In some countries, there may be no acceptable options for people to choose from. </a:t>
            </a:r>
          </a:p>
          <a:p>
            <a:pPr marL="628650" lvl="1"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Countries must develop a wide range of services to respond to the need of people who may be experiencing a crisis.</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160</a:t>
            </a:fld>
            <a:endParaRPr lang="x-none"/>
          </a:p>
        </p:txBody>
      </p:sp>
    </p:spTree>
    <p:extLst>
      <p:ext uri="{BB962C8B-B14F-4D97-AF65-F5344CB8AC3E}">
        <p14:creationId xmlns:p14="http://schemas.microsoft.com/office/powerpoint/2010/main" val="10542537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Place of care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 where they want to receive care, treatment or support (e.g. home, respite, mental health or related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place(s) where they do not want to receive treatment, care or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want involved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and family members the person can trust and who can offer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do NOT want involved</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may want to specify people they do not want to involve (e.g. because that person makes them feel more stressed or threatened).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161</a:t>
            </a:fld>
            <a:endParaRPr lang="x-none"/>
          </a:p>
        </p:txBody>
      </p:sp>
    </p:spTree>
    <p:extLst>
      <p:ext uri="{BB962C8B-B14F-4D97-AF65-F5344CB8AC3E}">
        <p14:creationId xmlns:p14="http://schemas.microsoft.com/office/powerpoint/2010/main" val="40899308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helpful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say or actions that people can do to help the person in times of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NOT helpful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should NOT make or actions that people should NOT do in times of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162</a:t>
            </a:fld>
            <a:endParaRPr lang="x-none"/>
          </a:p>
        </p:txBody>
      </p:sp>
    </p:spTree>
    <p:extLst>
      <p:ext uri="{BB962C8B-B14F-4D97-AF65-F5344CB8AC3E}">
        <p14:creationId xmlns:p14="http://schemas.microsoft.com/office/powerpoint/2010/main" val="294753427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responding to a crisis” in their copy of the</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163</a:t>
            </a:fld>
            <a:endParaRPr lang="x-none"/>
          </a:p>
        </p:txBody>
      </p:sp>
    </p:spTree>
    <p:extLst>
      <p:ext uri="{BB962C8B-B14F-4D97-AF65-F5344CB8AC3E}">
        <p14:creationId xmlns:p14="http://schemas.microsoft.com/office/powerpoint/2010/main" val="1764467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dirty="0">
                <a:latin typeface="Calibri" panose="020F0502020204030204" pitchFamily="34" charset="0"/>
                <a:ea typeface="MS Mincho" panose="02020609040205080304" pitchFamily="49" charset="-128"/>
                <a:cs typeface="Calibri" panose="020F0502020204030204" pitchFamily="34" charset="0"/>
              </a:rPr>
              <a:t>Presentation: 5. Plan for after a crisis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dirty="0">
                <a:latin typeface="Calibri" panose="020F0502020204030204" pitchFamily="34" charset="0"/>
                <a:ea typeface="MS Mincho" panose="02020609040205080304" pitchFamily="49" charset="-128"/>
                <a:cs typeface="Calibri" panose="020F0502020204030204" pitchFamily="34" charset="0"/>
              </a:rPr>
              <a:t> (</a:t>
            </a:r>
            <a:r>
              <a:rPr lang="en-US" b="1" i="1" dirty="0">
                <a:latin typeface="Calibri" panose="020F0502020204030204" pitchFamily="34" charset="0"/>
                <a:ea typeface="MS Mincho" panose="02020609040205080304" pitchFamily="49" charset="-128"/>
                <a:cs typeface="Calibri" panose="020F0502020204030204" pitchFamily="34" charset="0"/>
              </a:rPr>
              <a:t>15 min.</a:t>
            </a:r>
            <a:r>
              <a:rPr lang="en-US" b="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Now, the final component of the recovery plan is to create a plan for after a crisis: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helpful to have a plan for how to get back to daily life and maintain wellness after a crisis.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part of the recovery plan is all about planning for the few days and weeks just after a crisis, so people can continue their recovery journey. The plan includes: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back into a routine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Making a timetable for the next few weeks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Plans to resume responsibilities and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have I learned from this crisis (e.g. any sensitivities or early signs of distress I have identified).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164</a:t>
            </a:fld>
            <a:endParaRPr lang="x-none"/>
          </a:p>
        </p:txBody>
      </p:sp>
    </p:spTree>
    <p:extLst>
      <p:ext uri="{BB962C8B-B14F-4D97-AF65-F5344CB8AC3E}">
        <p14:creationId xmlns:p14="http://schemas.microsoft.com/office/powerpoint/2010/main" val="155397354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after a crisis”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165</a:t>
            </a:fld>
            <a:endParaRPr lang="x-none"/>
          </a:p>
        </p:txBody>
      </p:sp>
    </p:spTree>
    <p:extLst>
      <p:ext uri="{BB962C8B-B14F-4D97-AF65-F5344CB8AC3E}">
        <p14:creationId xmlns:p14="http://schemas.microsoft.com/office/powerpoint/2010/main" val="39705941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166</a:t>
            </a:fld>
            <a:endParaRPr lang="x-none"/>
          </a:p>
        </p:txBody>
      </p:sp>
    </p:spTree>
    <p:extLst>
      <p:ext uri="{BB962C8B-B14F-4D97-AF65-F5344CB8AC3E}">
        <p14:creationId xmlns:p14="http://schemas.microsoft.com/office/powerpoint/2010/main" val="21891526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The Recovery Wheel (30 min.)</a:t>
            </a:r>
          </a:p>
          <a:p>
            <a:pPr algn="just"/>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is inspired by the Outcomes </a:t>
            </a:r>
            <a:r>
              <a:rPr lang="en-US" dirty="0" err="1">
                <a:latin typeface="Calibri" panose="020F0502020204030204" pitchFamily="34" charset="0"/>
                <a:ea typeface="MS Mincho" panose="02020609040205080304" pitchFamily="49" charset="-128"/>
                <a:cs typeface="Calibri" panose="020F0502020204030204" pitchFamily="34" charset="0"/>
              </a:rPr>
              <a:t>Star</a:t>
            </a:r>
            <a:r>
              <a:rPr lang="en-US" baseline="30000" dirty="0" err="1">
                <a:latin typeface="Calibri" panose="020F0502020204030204" pitchFamily="34" charset="0"/>
                <a:ea typeface="MS Mincho" panose="02020609040205080304" pitchFamily="49" charset="-128"/>
                <a:cs typeface="Calibri" panose="020F0502020204030204" pitchFamily="34" charset="0"/>
              </a:rPr>
              <a:t>TM</a:t>
            </a:r>
            <a:r>
              <a:rPr lang="en-US" baseline="30000" dirty="0">
                <a:latin typeface="Calibri" panose="020F0502020204030204" pitchFamily="34" charset="0"/>
                <a:ea typeface="MS Mincho" panose="02020609040205080304" pitchFamily="49" charset="-128"/>
                <a:cs typeface="Calibri" panose="020F0502020204030204" pitchFamily="34" charset="0"/>
              </a:rPr>
              <a:t>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It uses the image of a ship’s steering wheel to show that recovery is a personal journey and that people decide for themselves what is important to them and where this journey will take them.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can be an alternative tool for people who would prefer a less structured way to approach recovery.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highlights different areas that individuals could potentially identify as key to living a fulfilling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can be used as a means of opening up discussions between the person concerned and their family, mental health and other practitioners, peer supporters and other supporters about what people consider important for their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167</a:t>
            </a:fld>
            <a:endParaRPr lang="x-none"/>
          </a:p>
        </p:txBody>
      </p:sp>
    </p:spTree>
    <p:extLst>
      <p:ext uri="{BB962C8B-B14F-4D97-AF65-F5344CB8AC3E}">
        <p14:creationId xmlns:p14="http://schemas.microsoft.com/office/powerpoint/2010/main" val="419132429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Highlight to participants that the recovery wheel covers many areas important to a persons life and in fact many of the ears that would be covered by a more structured recovery plan.</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These include:</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Hope,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Community inclusion</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Social life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Empowerment and gaining back control</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Exploring identity</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Health and well-being</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Meaning and purpose in life</a:t>
            </a: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pP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168</a:t>
            </a:fld>
            <a:endParaRPr lang="x-none"/>
          </a:p>
        </p:txBody>
      </p:sp>
    </p:spTree>
    <p:extLst>
      <p:ext uri="{BB962C8B-B14F-4D97-AF65-F5344CB8AC3E}">
        <p14:creationId xmlns:p14="http://schemas.microsoft.com/office/powerpoint/2010/main" val="1001549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Using the Recovery Wheel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person involved should first ask themselves, or be asked, whether they identify with any of the domains within the Recovery Wheel. People can indicate the different areas that are a priority for them by writing “AP”.</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They can use the rating scale (1</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3) to indicate how satisfied they are with each of these priority areas.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numbers provided within the wheel indicate the importance or significance within the individual’s life.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Once the person has identified the key domains which are a priority for them, they can then explore specific and concrete actions within each of the priority areas.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rPr>
              <a:t>The Recovery Wheel can also be used at different points in time to enable the person to monitor their progress in these different domains throughout their recovery journey</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169</a:t>
            </a:fld>
            <a:endParaRPr lang="x-none"/>
          </a:p>
        </p:txBody>
      </p:sp>
    </p:spTree>
    <p:extLst>
      <p:ext uri="{BB962C8B-B14F-4D97-AF65-F5344CB8AC3E}">
        <p14:creationId xmlns:p14="http://schemas.microsoft.com/office/powerpoint/2010/main" val="161094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Arial" panose="020B0604020202020204" pitchFamily="34" charset="0"/>
              </a:rPr>
              <a:t>The recovery approach is NOT</a:t>
            </a:r>
            <a:r>
              <a:rPr lang="en-US" dirty="0">
                <a:latin typeface="Calibri" panose="020F0502020204030204" pitchFamily="34" charset="0"/>
                <a:ea typeface="MS Mincho" panose="02020609040205080304" pitchFamily="49" charset="-128"/>
                <a:cs typeface="Arial" panose="020B0604020202020204" pitchFamily="34" charset="0"/>
              </a:rPr>
              <a:t> a reason for closing down services.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Some people fear that the recovery approach will be used as a justification for closing down formal mental health and social services and for not providing any support to people.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They also fear that the recovery approach is a justification for decreasing spending on mental health. </a:t>
            </a:r>
          </a:p>
          <a:p>
            <a:pPr marL="1085850" lvl="2" indent="-17145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This is based on an incorrect belief that the recovery approach implies that people will achieve recovery on their own, without any form of support.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 recovery approach should never be used to justify reduced spending on mental health; a wide range of services should available to support people’s needs.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17</a:t>
            </a:fld>
            <a:endParaRPr lang="x-none"/>
          </a:p>
        </p:txBody>
      </p:sp>
    </p:spTree>
    <p:extLst>
      <p:ext uri="{BB962C8B-B14F-4D97-AF65-F5344CB8AC3E}">
        <p14:creationId xmlns:p14="http://schemas.microsoft.com/office/powerpoint/2010/main" val="238965665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the group to complete for themselves their “recovery wheel”. Participants can work on their own or in pairs for this exercise.</a:t>
            </a:r>
          </a:p>
          <a:p>
            <a:pPr algn="just">
              <a:lnSpc>
                <a:spcPct val="110000"/>
              </a:lnSpc>
            </a:pP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170</a:t>
            </a:fld>
            <a:endParaRPr lang="x-none"/>
          </a:p>
        </p:txBody>
      </p:sp>
      <p:pic>
        <p:nvPicPr>
          <p:cNvPr id="11" name="Picture 10">
            <a:extLst>
              <a:ext uri="{FF2B5EF4-FFF2-40B4-BE49-F238E27FC236}">
                <a16:creationId xmlns:a16="http://schemas.microsoft.com/office/drawing/2014/main" id="{12A69D82-42AA-4FA5-B13B-4191668E3422}"/>
              </a:ext>
            </a:extLst>
          </p:cNvPr>
          <p:cNvPicPr>
            <a:picLocks noChangeAspect="1"/>
          </p:cNvPicPr>
          <p:nvPr/>
        </p:nvPicPr>
        <p:blipFill>
          <a:blip r:embed="rId4"/>
          <a:stretch>
            <a:fillRect/>
          </a:stretch>
        </p:blipFill>
        <p:spPr>
          <a:xfrm>
            <a:off x="852470" y="3417194"/>
            <a:ext cx="5028195" cy="5751935"/>
          </a:xfrm>
          <a:prstGeom prst="rect">
            <a:avLst/>
          </a:prstGeom>
        </p:spPr>
      </p:pic>
    </p:spTree>
    <p:extLst>
      <p:ext uri="{BB962C8B-B14F-4D97-AF65-F5344CB8AC3E}">
        <p14:creationId xmlns:p14="http://schemas.microsoft.com/office/powerpoint/2010/main" val="346425146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38377" y="406675"/>
            <a:ext cx="5820508" cy="10250312"/>
          </a:xfrm>
        </p:spPr>
        <p:txBody>
          <a:bodyPr/>
          <a:lstStyle/>
          <a:p>
            <a:pPr marL="0" indent="0">
              <a:buNone/>
            </a:pPr>
            <a:r>
              <a:rPr lang="en-US" sz="1100" b="1" dirty="0"/>
              <a:t>Conceptualization </a:t>
            </a:r>
          </a:p>
          <a:p>
            <a:pPr marL="0" indent="0">
              <a:buNone/>
            </a:pPr>
            <a:r>
              <a:rPr lang="en-US" sz="1100" dirty="0"/>
              <a:t>Michelle Funk (Coordinator) and Natalie Drew Bold (Technical Officer) Mental Health Policy and Service Development, Department of Mental Health and Substance Abuse (WHO, Geneva)</a:t>
            </a:r>
          </a:p>
          <a:p>
            <a:pPr marL="0" indent="0">
              <a:buNone/>
            </a:pPr>
            <a:endParaRPr lang="en-US" sz="1100" dirty="0"/>
          </a:p>
          <a:p>
            <a:pPr marL="0" indent="0">
              <a:buNone/>
            </a:pPr>
            <a:r>
              <a:rPr lang="en-US" sz="1100" b="1" dirty="0"/>
              <a:t>Writing and editorial team</a:t>
            </a:r>
          </a:p>
          <a:p>
            <a:pPr marL="0" indent="0">
              <a:buNone/>
            </a:pPr>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pPr marL="0" indent="0">
              <a:buNone/>
            </a:pPr>
            <a:endParaRPr lang="en-US" sz="1100" dirty="0"/>
          </a:p>
          <a:p>
            <a:pPr marL="0" indent="0">
              <a:buNone/>
            </a:pPr>
            <a:r>
              <a:rPr lang="en-US" sz="1100" b="1" dirty="0"/>
              <a:t>Key international experts</a:t>
            </a:r>
          </a:p>
          <a:p>
            <a:pPr marL="0" indent="0">
              <a:buNone/>
            </a:pPr>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pPr marL="0" indent="0">
              <a:buNone/>
            </a:pPr>
            <a:endParaRPr lang="en-US" sz="1100" dirty="0"/>
          </a:p>
          <a:p>
            <a:pPr marL="0" indent="0">
              <a:buNone/>
            </a:pPr>
            <a:r>
              <a:rPr lang="en-US" sz="1100" b="1" dirty="0"/>
              <a:t>Contributions</a:t>
            </a:r>
          </a:p>
          <a:p>
            <a:pPr marL="0" indent="0">
              <a:buNone/>
            </a:pPr>
            <a:r>
              <a:rPr lang="en-US" sz="1100" dirty="0">
                <a:solidFill>
                  <a:schemeClr val="accent2"/>
                </a:solidFill>
              </a:rPr>
              <a:t>Technical reviewers</a:t>
            </a:r>
          </a:p>
          <a:p>
            <a:pPr marL="0" indent="0">
              <a:buNone/>
            </a:pPr>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171</a:t>
            </a:fld>
            <a:endParaRPr lang="en-GB" dirty="0"/>
          </a:p>
        </p:txBody>
      </p:sp>
    </p:spTree>
    <p:extLst>
      <p:ext uri="{BB962C8B-B14F-4D97-AF65-F5344CB8AC3E}">
        <p14:creationId xmlns:p14="http://schemas.microsoft.com/office/powerpoint/2010/main" val="312160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The recovery approach is NOT about “blaming” the individual</a:t>
            </a:r>
            <a:r>
              <a:rPr lang="en-US" dirty="0">
                <a:latin typeface="Calibri" panose="020F0502020204030204" pitchFamily="34" charset="0"/>
                <a:ea typeface="MS Mincho" panose="02020609040205080304" pitchFamily="49" charset="-128"/>
                <a:cs typeface="Calibri" panose="020F0502020204030204" pitchFamily="34" charset="0"/>
              </a:rPr>
              <a:t> for their situation. </a:t>
            </a: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the social inequalities, discrimination and violations of rights at community, societal and structural levels that lead people to situations of emotional distress and act as important barriers to recovery. </a:t>
            </a:r>
          </a:p>
          <a:p>
            <a:pPr marR="0" lvl="1">
              <a:lnSpc>
                <a:spcPct val="115000"/>
              </a:lnSpc>
              <a:spcBef>
                <a:spcPts val="0"/>
              </a:spcBef>
              <a:spcAft>
                <a:spcPts val="0"/>
              </a:spcAft>
            </a:pPr>
            <a:endParaRPr lang="en-US" dirty="0">
              <a:latin typeface="Calibri" panose="020F0502020204030204" pitchFamily="34" charset="0"/>
              <a:ea typeface="MS Mincho" panose="02020609040205080304" pitchFamily="49" charset="-128"/>
              <a:cs typeface="Calibri" panose="020F0502020204030204" pitchFamily="34" charset="0"/>
            </a:endParaRP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that policy, legislative reform and social justice at a much larger scale are required to truly promote recovery.</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18</a:t>
            </a:fld>
            <a:endParaRPr lang="x-none"/>
          </a:p>
        </p:txBody>
      </p:sp>
    </p:spTree>
    <p:extLst>
      <p:ext uri="{BB962C8B-B14F-4D97-AF65-F5344CB8AC3E}">
        <p14:creationId xmlns:p14="http://schemas.microsoft.com/office/powerpoint/2010/main" val="302396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Key components of recovery </a:t>
            </a:r>
            <a:r>
              <a:rPr lang="en-US" i="1" dirty="0"/>
              <a:t>(7),(2) </a:t>
            </a:r>
            <a:r>
              <a:rPr lang="en-US" dirty="0"/>
              <a:t>(30 min.)</a:t>
            </a: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to participants copies of Annex 2 “Key components of the recovery approach” which summarizes the following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is a process that is individual and unique to each person.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There may be occasions when the person feels worse or experiences a crisis, but a recovery approach enables the person to learn and gain experience from these setbacks and use the skills developed to help them achieve their goals in life.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CHIME framework emphasizes connectedness, hope, identity, meaning in life and empowerment as key to recovery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Leamy, 2011 #68"/>
              </a:rPr>
              <a:t>7</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Risk-taking, although not included in the CHIME framework, has been included here as an important component of the recovery process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19</a:t>
            </a:fld>
            <a:endParaRPr lang="x-none"/>
          </a:p>
        </p:txBody>
      </p:sp>
    </p:spTree>
    <p:extLst>
      <p:ext uri="{BB962C8B-B14F-4D97-AF65-F5344CB8AC3E}">
        <p14:creationId xmlns:p14="http://schemas.microsoft.com/office/powerpoint/2010/main" val="327718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7D0B4-629D-4358-AF77-399C1BE3CD59}" type="slidenum">
              <a:rPr lang="x-none" smtClean="0"/>
              <a:t>2</a:t>
            </a:fld>
            <a:endParaRPr lang="x-none"/>
          </a:p>
        </p:txBody>
      </p:sp>
    </p:spTree>
    <p:extLst>
      <p:ext uri="{BB962C8B-B14F-4D97-AF65-F5344CB8AC3E}">
        <p14:creationId xmlns:p14="http://schemas.microsoft.com/office/powerpoint/2010/main" val="281586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Connectedness: Recovery reconnects people</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Inclusion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important for recovery. People need to be able to access the same opportunities, services and resources in the community as any other person.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services that promote recovery should be influenced by, and based on, the local context and needs.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also important to remember that inclusion goes beyond the individual to involve the community and society as a whole.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Relationships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to all people’s lives.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friends, partners, family members, health practitioners, support staff, peer supporters and peer support groups all have a key role to play in supporting people in their recovery.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20</a:t>
            </a:fld>
            <a:endParaRPr lang="x-none"/>
          </a:p>
        </p:txBody>
      </p:sp>
    </p:spTree>
    <p:extLst>
      <p:ext uri="{BB962C8B-B14F-4D97-AF65-F5344CB8AC3E}">
        <p14:creationId xmlns:p14="http://schemas.microsoft.com/office/powerpoint/2010/main" val="100753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Hope: Recovery is about hope and optimism for the future</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Hope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key to recovery.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Without hope people can give up their recovery journey. Hope is often taken away from people when they are told that they have a lifelong, permanent illness and that they need to give up many of their activities and expectations.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Research has shown that self-efficacy, self-esteem, empowerment, spirituality, quality of life and social supports are important contributors to hope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chrank B, 2012 #431">
                  <a:extLst>
                    <a:ext uri="{A12FA001-AC4F-418D-AE19-62706E023703}">
                      <ahyp:hlinkClr xmlns:ahyp="http://schemas.microsoft.com/office/drawing/2018/hyperlinkcolor" val="tx"/>
                    </a:ext>
                  </a:extLst>
                </a:hlinkClick>
              </a:rPr>
              <a:t>10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800100" lvl="1" indent="-171450">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that change in one’s life or circumstances is possible is central to the recovery approach. This belief can be fostered by hope-inspiring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family, care partners, practitioners and other supporters need to recognize and value successes and encourage dreams and aspirations.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21</a:t>
            </a:fld>
            <a:endParaRPr lang="x-none"/>
          </a:p>
        </p:txBody>
      </p:sp>
    </p:spTree>
    <p:extLst>
      <p:ext uri="{BB962C8B-B14F-4D97-AF65-F5344CB8AC3E}">
        <p14:creationId xmlns:p14="http://schemas.microsoft.com/office/powerpoint/2010/main" val="269789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US" b="1" dirty="0">
                <a:latin typeface="Calibri" panose="020F0502020204030204" pitchFamily="34" charset="0"/>
                <a:ea typeface="MS Mincho" panose="02020609040205080304" pitchFamily="49" charset="-128"/>
                <a:cs typeface="Calibri" panose="020F0502020204030204" pitchFamily="34" charset="0"/>
              </a:rPr>
              <a:t>3. Identity: Recovery means exploring your identity</a:t>
            </a:r>
            <a:endParaRPr lang="x-none" dirty="0">
              <a:latin typeface="Calibri" panose="020F0502020204030204" pitchFamily="34" charset="0"/>
              <a:ea typeface="MS Mincho" panose="02020609040205080304" pitchFamily="49" charset="-128"/>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can broadly be defined as how one sees oneself as an individual and in relation to other persons and the community that one lives in.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 sense of self that people may feel they never had or that they lost once they received a diagnosis. </a:t>
            </a:r>
          </a:p>
          <a:p>
            <a:pPr marL="914400" lvl="1"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supports people to (re)connect, (re)build or (re)define their identity as well as overcome the “internalized oppression” or “self-stigma” that can put identity at risk. It is about offering people the opportunity to think about their experiences in ways that make sense to them. </a:t>
            </a:r>
          </a:p>
          <a:p>
            <a:pPr marL="1371600" lvl="2"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their experiences with mental health services and treatment that they may have received.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22</a:t>
            </a:fld>
            <a:endParaRPr lang="x-none"/>
          </a:p>
        </p:txBody>
      </p:sp>
    </p:spTree>
    <p:extLst>
      <p:ext uri="{BB962C8B-B14F-4D97-AF65-F5344CB8AC3E}">
        <p14:creationId xmlns:p14="http://schemas.microsoft.com/office/powerpoint/2010/main" val="412573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4. Meaning in life: Recovery supports people to (re)build and find meaning in their lives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Meaning and purpose in life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vary for everyone…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people find meaning in very different ways.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some people may find spirituality important, while others may find meaning and purpose through the development of stronger links with friends, family or community.</a:t>
            </a:r>
          </a:p>
          <a:p>
            <a:pPr marL="514350" marR="0" lvl="0" indent="-228600">
              <a:spcBef>
                <a:spcPts val="0"/>
              </a:spcBef>
              <a:spcAft>
                <a:spcPts val="0"/>
              </a:spcAft>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Dreams and aspirations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for recovery as they can empower and support people to find meaning and fulfilment in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23</a:t>
            </a:fld>
            <a:endParaRPr lang="x-none"/>
          </a:p>
        </p:txBody>
      </p:sp>
    </p:spTree>
    <p:extLst>
      <p:ext uri="{BB962C8B-B14F-4D97-AF65-F5344CB8AC3E}">
        <p14:creationId xmlns:p14="http://schemas.microsoft.com/office/powerpoint/2010/main" val="152171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Empowerment: Recovery is a positive message that empowers people and gives them control</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Control and choice are central to recovery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are often denied the right to decide about key aspects of their life, including their own care and treatment.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contrast, a recovery approach respects a person’s right to exercise their legal capacity, including the person’s right to make their own choices, with or without support from others. </a:t>
            </a:r>
            <a:r>
              <a:rPr lang="en-US" dirty="0">
                <a:solidFill>
                  <a:srgbClr val="4F81BD"/>
                </a:solidFill>
                <a:latin typeface="Calibri" panose="020F0502020204030204" pitchFamily="34" charset="0"/>
                <a:ea typeface="MS Gothic" panose="020B0609070205080204" pitchFamily="49" charset="-128"/>
              </a:rPr>
              <a:t>(These topics are covered in detail in the QualityRights training modules </a:t>
            </a:r>
            <a:r>
              <a:rPr lang="en-US" i="1" dirty="0">
                <a:solidFill>
                  <a:srgbClr val="4F81BD"/>
                </a:solidFill>
                <a:latin typeface="Calibri" panose="020F0502020204030204" pitchFamily="34" charset="0"/>
                <a:ea typeface="MS Gothic" panose="020B0609070205080204" pitchFamily="49" charset="-128"/>
              </a:rPr>
              <a:t>Legal capacity and the right to decide </a:t>
            </a:r>
            <a:r>
              <a:rPr lang="en-US" i="0" dirty="0">
                <a:solidFill>
                  <a:srgbClr val="4F81BD"/>
                </a:solidFill>
                <a:latin typeface="Calibri" panose="020F0502020204030204" pitchFamily="34" charset="0"/>
                <a:ea typeface="MS Gothic" panose="020B0609070205080204" pitchFamily="49" charset="-128"/>
              </a:rPr>
              <a:t>and</a:t>
            </a:r>
            <a:r>
              <a:rPr lang="en-US" i="1" dirty="0">
                <a:solidFill>
                  <a:srgbClr val="4F81BD"/>
                </a:solidFill>
                <a:latin typeface="Calibri" panose="020F0502020204030204" pitchFamily="34" charset="0"/>
                <a:ea typeface="MS Gothic" panose="020B0609070205080204" pitchFamily="49" charset="-128"/>
              </a:rPr>
              <a:t> Supported decision-making and advance planning.)</a:t>
            </a:r>
          </a:p>
          <a:p>
            <a:pPr marL="800100" lvl="1" indent="-228600">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Strengthening skills to help oneself can also be empowering.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These recovery skills enable people to manage the negative moments in life and take control of their own life and well-being.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24</a:t>
            </a:fld>
            <a:endParaRPr lang="x-none"/>
          </a:p>
        </p:txBody>
      </p:sp>
    </p:spTree>
    <p:extLst>
      <p:ext uri="{BB962C8B-B14F-4D97-AF65-F5344CB8AC3E}">
        <p14:creationId xmlns:p14="http://schemas.microsoft.com/office/powerpoint/2010/main" val="9184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6. Risk-taking: Recovery involves taking risks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Risk-taking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may be required if people are to embark on a recovery journey.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must be free to take risks and make mistakes as everyone else does in order to have access to opportunities to learn and grow from their experiences.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practice requires practitioners, families, care partners and other supporters to accept people’s right to take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Creativity and courage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required in order to support positive risk-taking to help people move forward and achieve their goals.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25</a:t>
            </a:fld>
            <a:endParaRPr lang="x-none"/>
          </a:p>
        </p:txBody>
      </p:sp>
    </p:spTree>
    <p:extLst>
      <p:ext uri="{BB962C8B-B14F-4D97-AF65-F5344CB8AC3E}">
        <p14:creationId xmlns:p14="http://schemas.microsoft.com/office/powerpoint/2010/main" val="1704220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202" y="4784070"/>
            <a:ext cx="5635708" cy="4534050"/>
          </a:xfrm>
        </p:spPr>
        <p:txBody>
          <a:bodyPr/>
          <a:lstStyle/>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Although qualitative research has identified these as important factors for recovery, it is necessary to </a:t>
            </a:r>
            <a:r>
              <a:rPr lang="en-US" dirty="0">
                <a:latin typeface="Calibri" panose="020F0502020204030204" pitchFamily="34" charset="0"/>
                <a:ea typeface="SimSun" panose="02010600030101010101" pitchFamily="2" charset="-122"/>
                <a:cs typeface="Cambria" panose="02040503050406030204" pitchFamily="18" charset="0"/>
              </a:rPr>
              <a:t>acknowledge that</a:t>
            </a:r>
            <a:r>
              <a:rPr lang="en-US" dirty="0">
                <a:latin typeface="Calibri" panose="020F0502020204030204" pitchFamily="34" charset="0"/>
                <a:ea typeface="MS Mincho" panose="02020609040205080304" pitchFamily="49" charset="-128"/>
                <a:cs typeface="Cambria" panose="02040503050406030204" pitchFamily="18" charset="0"/>
              </a:rPr>
              <a:t> </a:t>
            </a:r>
            <a:r>
              <a:rPr lang="en-US" b="1" dirty="0">
                <a:latin typeface="Calibri" panose="020F0502020204030204" pitchFamily="34" charset="0"/>
                <a:ea typeface="MS Mincho" panose="02020609040205080304" pitchFamily="49" charset="-128"/>
                <a:cs typeface="Cambria" panose="02040503050406030204" pitchFamily="18" charset="0"/>
              </a:rPr>
              <a:t>the meaning of recovery and what helps or hinders a person’s recovery </a:t>
            </a:r>
            <a:r>
              <a:rPr lang="en-US" b="1" dirty="0">
                <a:latin typeface="Calibri" panose="020F0502020204030204" pitchFamily="34" charset="0"/>
                <a:ea typeface="SimSun" panose="02010600030101010101" pitchFamily="2" charset="-122"/>
                <a:cs typeface="Cambria" panose="02040503050406030204" pitchFamily="18" charset="0"/>
              </a:rPr>
              <a:t>can</a:t>
            </a:r>
            <a:r>
              <a:rPr lang="en-US" b="1" dirty="0">
                <a:latin typeface="Calibri" panose="020F0502020204030204" pitchFamily="34" charset="0"/>
                <a:ea typeface="MS Mincho" panose="02020609040205080304" pitchFamily="49" charset="-128"/>
                <a:cs typeface="Cambria" panose="02040503050406030204" pitchFamily="18" charset="0"/>
              </a:rPr>
              <a:t> vary widely from person to person across many different factors, including culture, ethnic identity, gender, geography, sexual orientation, migrant status, indigeneity, spirituality/religion and age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Brijnath B, 2015 #432">
                  <a:extLst>
                    <a:ext uri="{A12FA001-AC4F-418D-AE19-62706E023703}">
                      <ahyp:hlinkClr xmlns:ahyp="http://schemas.microsoft.com/office/drawing/2018/hyperlinkcolor" val="tx"/>
                    </a:ext>
                  </a:extLst>
                </a:hlinkClick>
              </a:rPr>
              <a:t>11</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Jacobson N, 2010 #433">
                  <a:extLst>
                    <a:ext uri="{A12FA001-AC4F-418D-AE19-62706E023703}">
                      <ahyp:hlinkClr xmlns:ahyp="http://schemas.microsoft.com/office/drawing/2018/hyperlinkcolor" val="tx"/>
                    </a:ext>
                  </a:extLst>
                </a:hlinkClick>
              </a:rPr>
              <a:t>12</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5" action="ppaction://hlinkfile" tooltip="Leamy, 2011 #68">
                  <a:extLst>
                    <a:ext uri="{A12FA001-AC4F-418D-AE19-62706E023703}">
                      <ahyp:hlinkClr xmlns:ahyp="http://schemas.microsoft.com/office/drawing/2018/hyperlinkcolor" val="tx"/>
                    </a:ext>
                  </a:extLst>
                </a:hlinkClick>
              </a:rPr>
              <a:t>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6" action="ppaction://hlinkfile" tooltip="The Sharing Stories Venture, 2015 #434">
                  <a:extLst>
                    <a:ext uri="{A12FA001-AC4F-418D-AE19-62706E023703}">
                      <ahyp:hlinkClr xmlns:ahyp="http://schemas.microsoft.com/office/drawing/2018/hyperlinkcolor" val="tx"/>
                    </a:ext>
                  </a:extLst>
                </a:hlinkClick>
              </a:rPr>
              <a:t>13</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7" action="ppaction://hlinkfile" tooltip="Matsuoka AK, 2015 #435">
                  <a:extLst>
                    <a:ext uri="{A12FA001-AC4F-418D-AE19-62706E023703}">
                      <ahyp:hlinkClr xmlns:ahyp="http://schemas.microsoft.com/office/drawing/2018/hyperlinkcolor" val="tx"/>
                    </a:ext>
                  </a:extLst>
                </a:hlinkClick>
              </a:rPr>
              <a:t>14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8" action="ppaction://hlinkfile" tooltip="Robinson M, 2011 #436">
                  <a:extLst>
                    <a:ext uri="{A12FA001-AC4F-418D-AE19-62706E023703}">
                      <ahyp:hlinkClr xmlns:ahyp="http://schemas.microsoft.com/office/drawing/2018/hyperlinkcolor" val="tx"/>
                    </a:ext>
                  </a:extLst>
                </a:hlinkClick>
              </a:rPr>
              <a:t>15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9" action="ppaction://hlinkfile" tooltip="Mental Health Foundation, 2011 #437">
                  <a:extLst>
                    <a:ext uri="{A12FA001-AC4F-418D-AE19-62706E023703}">
                      <ahyp:hlinkClr xmlns:ahyp="http://schemas.microsoft.com/office/drawing/2018/hyperlinkcolor" val="tx"/>
                    </a:ext>
                  </a:extLst>
                </a:hlinkClick>
              </a:rPr>
              <a:t>16</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0" action="ppaction://hlinkfile" tooltip="Nagel T, 2012 #438">
                  <a:extLst>
                    <a:ext uri="{A12FA001-AC4F-418D-AE19-62706E023703}">
                      <ahyp:hlinkClr xmlns:ahyp="http://schemas.microsoft.com/office/drawing/2018/hyperlinkcolor" val="tx"/>
                    </a:ext>
                  </a:extLst>
                </a:hlinkClick>
              </a:rPr>
              <a:t>17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1" action="ppaction://hlinkfile" tooltip="Wong YLI, 2014 #439">
                  <a:extLst>
                    <a:ext uri="{A12FA001-AC4F-418D-AE19-62706E023703}">
                      <ahyp:hlinkClr xmlns:ahyp="http://schemas.microsoft.com/office/drawing/2018/hyperlinkcolor" val="tx"/>
                    </a:ext>
                  </a:extLst>
                </a:hlinkClick>
              </a:rPr>
              <a:t>18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is no right or wrong way to “recover” and the factors listed above may not be equally important to all people. </a:t>
            </a:r>
            <a:r>
              <a:rPr lang="en-US" b="1" dirty="0">
                <a:latin typeface="Calibri" panose="020F0502020204030204" pitchFamily="34" charset="0"/>
                <a:ea typeface="MS Mincho" panose="02020609040205080304" pitchFamily="49" charset="-128"/>
                <a:cs typeface="Cambria" panose="02040503050406030204" pitchFamily="18" charset="0"/>
              </a:rPr>
              <a:t>It is always important to explore these on an individual basis and not to make assumptions or generalizations about what factors are useful for someone’s recovery journey. </a:t>
            </a:r>
            <a:endParaRPr lang="x-none" b="1"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means that one’s recovery journey is driven by one’s specific needs and understanding of one’s own mental health.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sometimes standardized recovery models are imposed on individuals, undermining this key principle of recovery.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human rights violations, including coercion in care, are contradictory to any attempts to introduce a recovery approach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9" action="ppaction://hlinkfile" tooltip="Mental Health Foundation, 2011 #437">
                  <a:extLst>
                    <a:ext uri="{A12FA001-AC4F-418D-AE19-62706E023703}">
                      <ahyp:hlinkClr xmlns:ahyp="http://schemas.microsoft.com/office/drawing/2018/hyperlinkcolor" val="tx"/>
                    </a:ext>
                  </a:extLst>
                </a:hlinkClick>
              </a:rPr>
              <a:t>16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also involves looking beyond individual characteristics to the social and structural determinants of a person’s mental health (e.g. gender, discrimination, racism, poverty, welfare policies etc.)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2" action="ppaction://hlinkfile" tooltip="Morrow M, 2010 #440">
                  <a:extLst>
                    <a:ext uri="{A12FA001-AC4F-418D-AE19-62706E023703}">
                      <ahyp:hlinkClr xmlns:ahyp="http://schemas.microsoft.com/office/drawing/2018/hyperlinkcolor" val="tx"/>
                    </a:ext>
                  </a:extLst>
                </a:hlinkClick>
              </a:rPr>
              <a:t>19</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3" action="ppaction://hlinkfile" tooltip="Kirmayer LJ, 2016 #441">
                  <a:extLst>
                    <a:ext uri="{A12FA001-AC4F-418D-AE19-62706E023703}">
                      <ahyp:hlinkClr xmlns:ahyp="http://schemas.microsoft.com/office/drawing/2018/hyperlinkcolor" val="tx"/>
                    </a:ext>
                  </a:extLst>
                </a:hlinkClick>
              </a:rPr>
              <a:t>20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4" action="ppaction://hlinkfile" tooltip="Jones N, 2015 #411">
                  <a:extLst>
                    <a:ext uri="{A12FA001-AC4F-418D-AE19-62706E023703}">
                      <ahyp:hlinkClr xmlns:ahyp="http://schemas.microsoft.com/office/drawing/2018/hyperlinkcolor" val="tx"/>
                    </a:ext>
                  </a:extLst>
                </a:hlinkClick>
              </a:rPr>
              <a:t>21</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26</a:t>
            </a:fld>
            <a:endParaRPr lang="x-none"/>
          </a:p>
        </p:txBody>
      </p:sp>
    </p:spTree>
    <p:extLst>
      <p:ext uri="{BB962C8B-B14F-4D97-AF65-F5344CB8AC3E}">
        <p14:creationId xmlns:p14="http://schemas.microsoft.com/office/powerpoint/2010/main" val="351273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368300"/>
            <a:ext cx="5961062" cy="3354388"/>
          </a:xfrm>
        </p:spPr>
      </p:sp>
      <p:sp>
        <p:nvSpPr>
          <p:cNvPr id="3" name="Notes Placeholder 2"/>
          <p:cNvSpPr>
            <a:spLocks noGrp="1"/>
          </p:cNvSpPr>
          <p:nvPr>
            <p:ph type="body" idx="1"/>
          </p:nvPr>
        </p:nvSpPr>
        <p:spPr>
          <a:xfrm>
            <a:off x="434211" y="4275795"/>
            <a:ext cx="6019098" cy="5066279"/>
          </a:xfrm>
        </p:spPr>
        <p:txBody>
          <a:bodyPr/>
          <a:lstStyle/>
          <a:p>
            <a:r>
              <a:rPr lang="en-GB" b="1" i="1" dirty="0">
                <a:latin typeface="Calibri" panose="020F0502020204030204" pitchFamily="34" charset="0"/>
                <a:ea typeface="MS Mincho" panose="02020609040205080304" pitchFamily="49" charset="-128"/>
                <a:cs typeface="Cambria" panose="02040503050406030204" pitchFamily="18" charset="0"/>
              </a:rPr>
              <a:t>Exercise 1.2: Supporting recovery (30 min.)</a:t>
            </a:r>
            <a:br>
              <a:rPr lang="en-GB" b="1" i="1" dirty="0">
                <a:latin typeface="Calibri" panose="020F0502020204030204" pitchFamily="34" charset="0"/>
                <a:ea typeface="MS Mincho" panose="02020609040205080304" pitchFamily="49" charset="-128"/>
                <a:cs typeface="Cambria" panose="02040503050406030204" pitchFamily="18" charset="0"/>
              </a:rPr>
            </a:b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aims to enable participants to start thinking about what supports and what hinders recovery. This topic will be explored more in depth in the following presentation.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27</a:t>
            </a:fld>
            <a:endParaRPr lang="x-none"/>
          </a:p>
        </p:txBody>
      </p:sp>
    </p:spTree>
    <p:extLst>
      <p:ext uri="{BB962C8B-B14F-4D97-AF65-F5344CB8AC3E}">
        <p14:creationId xmlns:p14="http://schemas.microsoft.com/office/powerpoint/2010/main" val="37314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Allow participants a few minutes to think about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libri" panose="020F0502020204030204" pitchFamily="34" charset="0"/>
              </a:rPr>
              <a:t>In what ways has Miguel’s family doctor supported or hindered Miguel’s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supported Miguel’s recovery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sympathetic.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They seem to have a good relationship.</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takes the time to discuss the situation with Miguel.</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hindered Miguel’s recovery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His view of Miguel’s capabilities is very limited.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take into account what Miguel wants to do.</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provide a message of hope.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28</a:t>
            </a:fld>
            <a:endParaRPr lang="x-none"/>
          </a:p>
        </p:txBody>
      </p:sp>
    </p:spTree>
    <p:extLst>
      <p:ext uri="{BB962C8B-B14F-4D97-AF65-F5344CB8AC3E}">
        <p14:creationId xmlns:p14="http://schemas.microsoft.com/office/powerpoint/2010/main" val="395339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How would you feel if you were Miguel?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b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b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Hopeless.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optimism for the future.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There is no point in life.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will never recover.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am incapable.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29</a:t>
            </a:fld>
            <a:endParaRPr lang="x-none"/>
          </a:p>
        </p:txBody>
      </p:sp>
    </p:spTree>
    <p:extLst>
      <p:ext uri="{BB962C8B-B14F-4D97-AF65-F5344CB8AC3E}">
        <p14:creationId xmlns:p14="http://schemas.microsoft.com/office/powerpoint/2010/main" val="336870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could you have done differently to make Miguel not feel so hopeless?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a conversation to explore and understand what the anxiety feels like for Miguel, what might be causing the anxiety and what was happening in Miguel’s life three years ago when it started. Not to consider Miguel as a vulnerable person needing protection, as this can lead to the realization of a self-fulfilling prophecy, but as someone capable of achieving his goals in life.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Think about ways that Miguel could be supported to discover and use tools to manage his anxiety.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 out how Miguel manages his anxiety in other situations.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Instill hope for a positive outcome to the situation.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Work with Miguel to identify his strengths and how to use them to overcome the anxiety he experiences.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supports to help maintain the job he values.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other people in peer roles who have been through similar experiences.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30</a:t>
            </a:fld>
            <a:endParaRPr lang="x-none"/>
          </a:p>
        </p:txBody>
      </p:sp>
    </p:spTree>
    <p:extLst>
      <p:ext uri="{BB962C8B-B14F-4D97-AF65-F5344CB8AC3E}">
        <p14:creationId xmlns:p14="http://schemas.microsoft.com/office/powerpoint/2010/main" val="322412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Exercise 1.3: What facilitates or hinders recovery? (50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purpose of this exercise is to get participants to explore the concept of recovery, drawing from their own personal experiences. Invite participants to think about a time when they recovered from something in their own lives.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Think of a time in your life when you have recovered from something (not necessarily related to mental health), such as major health problems, a loss or bereavement (if you feel comfortable discussing your feelings around this event with the group).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emotional challenges did you have?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did you deal with these (either positively or negatively)?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helped your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not helpful for your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31</a:t>
            </a:fld>
            <a:endParaRPr lang="x-none"/>
          </a:p>
        </p:txBody>
      </p:sp>
    </p:spTree>
    <p:extLst>
      <p:ext uri="{BB962C8B-B14F-4D97-AF65-F5344CB8AC3E}">
        <p14:creationId xmlns:p14="http://schemas.microsoft.com/office/powerpoint/2010/main" val="103066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Divide the participants into groups of 5 and ask each group to discuss and write down in two separate lists what was helpful and what was not helpful.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Request the small groups to briefly present their lists in plenary (i.e. full group discussion).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Participants may identify similar factors that at times hinder or support recovery (e.g. family can sometimes support recovery and sometimes hinder recovery). It may be worthwhile to have a discussion about the reasons why this happens.</a:t>
            </a:r>
          </a:p>
          <a:p>
            <a:pPr algn="just"/>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Then ask the group:</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there common themes and issues?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the helpful things you identified are also relevant to you or to people you are working with or supporting?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32</a:t>
            </a:fld>
            <a:endParaRPr lang="x-none"/>
          </a:p>
        </p:txBody>
      </p:sp>
    </p:spTree>
    <p:extLst>
      <p:ext uri="{BB962C8B-B14F-4D97-AF65-F5344CB8AC3E}">
        <p14:creationId xmlns:p14="http://schemas.microsoft.com/office/powerpoint/2010/main" val="363623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Recovery facilitators and </a:t>
            </a:r>
            <a:r>
              <a:rPr lang="en-US" b="1" i="1" dirty="0">
                <a:latin typeface="Calibri" panose="020F0502020204030204" pitchFamily="34" charset="0"/>
                <a:ea typeface="SimSun" panose="02010600030101010101" pitchFamily="2" charset="-122"/>
                <a:cs typeface="Cambria" panose="02040503050406030204" pitchFamily="18" charset="0"/>
              </a:rPr>
              <a:t>obstacles (20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Research in several countries has identified some common themes regarding what promotes or prevents recovery. </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following tables list in detail key factors that people have identified as either facilitating or hindering recovery.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33</a:t>
            </a:fld>
            <a:endParaRPr lang="x-none"/>
          </a:p>
        </p:txBody>
      </p:sp>
    </p:spTree>
    <p:extLst>
      <p:ext uri="{BB962C8B-B14F-4D97-AF65-F5344CB8AC3E}">
        <p14:creationId xmlns:p14="http://schemas.microsoft.com/office/powerpoint/2010/main" val="2659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303213"/>
            <a:ext cx="6435725" cy="3621087"/>
          </a:xfrm>
        </p:spPr>
      </p:sp>
      <p:sp>
        <p:nvSpPr>
          <p:cNvPr id="3" name="Notes Placeholder 2"/>
          <p:cNvSpPr>
            <a:spLocks noGrp="1"/>
          </p:cNvSpPr>
          <p:nvPr>
            <p:ph type="body" idx="1"/>
          </p:nvPr>
        </p:nvSpPr>
        <p:spPr>
          <a:xfrm>
            <a:off x="680879" y="4575374"/>
            <a:ext cx="5447030" cy="4122935"/>
          </a:xfrm>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 facilitators</a:t>
            </a:r>
            <a:r>
              <a:rPr lang="en-US" dirty="0">
                <a:latin typeface="Calibri" panose="020F0502020204030204" pitchFamily="34" charset="0"/>
                <a:ea typeface="MS Mincho" panose="02020609040205080304" pitchFamily="49" charset="-128"/>
                <a:cs typeface="Cambria" panose="02040503050406030204" pitchFamily="18" charset="0"/>
              </a:rPr>
              <a:t>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i="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34</a:t>
            </a:fld>
            <a:endParaRPr lang="x-none"/>
          </a:p>
        </p:txBody>
      </p:sp>
    </p:spTree>
    <p:extLst>
      <p:ext uri="{BB962C8B-B14F-4D97-AF65-F5344CB8AC3E}">
        <p14:creationId xmlns:p14="http://schemas.microsoft.com/office/powerpoint/2010/main" val="327584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Recovery obstacles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Heartsounds Uganda and Bubatika Hospital, 2015 #338"/>
              </a:rPr>
              <a:t>22</a:t>
            </a:r>
            <a:r>
              <a:rPr lang="en-US" b="1"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35</a:t>
            </a:fld>
            <a:endParaRPr lang="x-none"/>
          </a:p>
        </p:txBody>
      </p:sp>
      <p:pic>
        <p:nvPicPr>
          <p:cNvPr id="5" name="Picture 4">
            <a:extLst>
              <a:ext uri="{FF2B5EF4-FFF2-40B4-BE49-F238E27FC236}">
                <a16:creationId xmlns:a16="http://schemas.microsoft.com/office/drawing/2014/main" id="{CB315624-CDAF-4637-92A5-5B2DC471019E}"/>
              </a:ext>
            </a:extLst>
          </p:cNvPr>
          <p:cNvPicPr>
            <a:picLocks noChangeAspect="1"/>
          </p:cNvPicPr>
          <p:nvPr/>
        </p:nvPicPr>
        <p:blipFill>
          <a:blip r:embed="rId4"/>
          <a:stretch>
            <a:fillRect/>
          </a:stretch>
        </p:blipFill>
        <p:spPr>
          <a:xfrm>
            <a:off x="302613" y="5074623"/>
            <a:ext cx="6273396" cy="4636897"/>
          </a:xfrm>
          <a:prstGeom prst="rect">
            <a:avLst/>
          </a:prstGeom>
        </p:spPr>
      </p:pic>
    </p:spTree>
    <p:extLst>
      <p:ext uri="{BB962C8B-B14F-4D97-AF65-F5344CB8AC3E}">
        <p14:creationId xmlns:p14="http://schemas.microsoft.com/office/powerpoint/2010/main" val="135527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While it is important to promote positive supports that allow for recovery, it is equally important to make efforts to identify and eliminate any obstacles to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These common themes and factors should not detract from the importance of the very rich and personal experiences that people have lived or from understanding the meaning and purpose that each individual may give to their journey.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exploring these experiences, people may unexpectedly identify positive elements that have emerged from negative situations and that they have found helpful in their recovery journey.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36</a:t>
            </a:fld>
            <a:endParaRPr lang="x-none"/>
          </a:p>
        </p:txBody>
      </p:sp>
    </p:spTree>
    <p:extLst>
      <p:ext uri="{BB962C8B-B14F-4D97-AF65-F5344CB8AC3E}">
        <p14:creationId xmlns:p14="http://schemas.microsoft.com/office/powerpoint/2010/main" val="82819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37</a:t>
            </a:fld>
            <a:endParaRPr lang="x-none"/>
          </a:p>
        </p:txBody>
      </p:sp>
    </p:spTree>
    <p:extLst>
      <p:ext uri="{BB962C8B-B14F-4D97-AF65-F5344CB8AC3E}">
        <p14:creationId xmlns:p14="http://schemas.microsoft.com/office/powerpoint/2010/main" val="583042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Key defining features (90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1000"/>
              </a:spcAft>
            </a:pPr>
            <a:r>
              <a:rPr lang="en-US" dirty="0">
                <a:solidFill>
                  <a:srgbClr val="4F81BD"/>
                </a:solidFill>
                <a:latin typeface="Calibri" panose="020F0502020204030204" pitchFamily="34" charset="0"/>
                <a:ea typeface="Calibri" panose="020F0502020204030204" pitchFamily="34" charset="0"/>
                <a:cs typeface="Cambria" panose="02040503050406030204" pitchFamily="18" charset="0"/>
              </a:rPr>
              <a:t>This presentation defines recovery-oriented services and outlines some key defining features, including self-determination, promotion of human rights, overcoming power imbalances and addressing trauma.</a:t>
            </a:r>
            <a:endParaRPr lang="en-US" dirty="0"/>
          </a:p>
          <a:p>
            <a:pPr algn="just">
              <a:spcAft>
                <a:spcPts val="1000"/>
              </a:spcAft>
            </a:pPr>
            <a:r>
              <a:rPr lang="en-US" b="1" u="sng" dirty="0">
                <a:latin typeface="Calibri" panose="020F0502020204030204" pitchFamily="34" charset="0"/>
                <a:ea typeface="MS Mincho" panose="02020609040205080304" pitchFamily="49" charset="-128"/>
                <a:cs typeface="Cambria" panose="02040503050406030204" pitchFamily="18" charset="0"/>
              </a:rPr>
              <a:t>Self-determination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Recovery-oriented services aim to support people in their unique recovery journey, build on their strengths and empower people to: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control of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 and work towards their goals and aspirations in order to lead fulfilling and meaningful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decisions about all areas of their lives including treatment, care and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choose they own way of understanding their distress.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38</a:t>
            </a:fld>
            <a:endParaRPr lang="x-none"/>
          </a:p>
        </p:txBody>
      </p:sp>
    </p:spTree>
    <p:extLst>
      <p:ext uri="{BB962C8B-B14F-4D97-AF65-F5344CB8AC3E}">
        <p14:creationId xmlns:p14="http://schemas.microsoft.com/office/powerpoint/2010/main" val="53034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106488"/>
            <a:ext cx="5961062" cy="3354387"/>
          </a:xfrm>
        </p:spPr>
      </p:sp>
      <p:sp>
        <p:nvSpPr>
          <p:cNvPr id="3" name="Notes Placeholder 2"/>
          <p:cNvSpPr>
            <a:spLocks noGrp="1"/>
          </p:cNvSpPr>
          <p:nvPr>
            <p:ph type="body" idx="1"/>
          </p:nvPr>
        </p:nvSpPr>
        <p:spPr>
          <a:xfrm>
            <a:off x="465559" y="4622530"/>
            <a:ext cx="5662351" cy="5216436"/>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Promoting human rights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is very much aligned with international human rights standards, including the rights of the Convention on the Rights of Persons with Disabilities (CRPD). For example recovery-oriented services promote human rights such as equality, non-discrimination, legal capacity, informed consent and community inclusion, which are enshrined in the CRPD.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in control of one’s recovery and making choices and decisions for oneself, with the support of others if desired, whether about treatment or other aspects of life, is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the recovery approach. It is also an important element of the right to exercise legal capacity (article 12 of the CRPD).</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 the other hand, involuntary admission and treatment within mental health and social services is directly against the recovery approach and is not compliant with the CRPD because it prevents people from being in control of their lives and leads to harmful and damaging consequences.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Contrary to the commonly held belief amongst mental health and other practitioners, involuntary admission does not reduce rates of readmission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lade, 2014 #202">
                  <a:extLst>
                    <a:ext uri="{A12FA001-AC4F-418D-AE19-62706E023703}">
                      <ahyp:hlinkClr xmlns:ahyp="http://schemas.microsoft.com/office/drawing/2018/hyperlinkcolor" val="tx"/>
                    </a:ext>
                  </a:extLst>
                </a:hlinkClick>
              </a:rPr>
              <a:t>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Instead, people fear further admissions or contact with mental health and social services.</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The CRPD is explained in depth in the module </a:t>
            </a:r>
            <a:r>
              <a:rPr lang="en-US" i="1" dirty="0">
                <a:solidFill>
                  <a:schemeClr val="accent1"/>
                </a:solidFill>
                <a:latin typeface="Calibri" panose="020F0502020204030204" pitchFamily="34" charset="0"/>
                <a:ea typeface="MS Mincho" panose="02020609040205080304" pitchFamily="49" charset="-128"/>
                <a:cs typeface="Arial" panose="020B0604020202020204" pitchFamily="34" charset="0"/>
              </a:rPr>
              <a:t>Mental health, disability and human rights.</a:t>
            </a:r>
            <a:endParaRPr lang="x-none"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39</a:t>
            </a:fld>
            <a:endParaRPr lang="x-none"/>
          </a:p>
        </p:txBody>
      </p:sp>
    </p:spTree>
    <p:extLst>
      <p:ext uri="{BB962C8B-B14F-4D97-AF65-F5344CB8AC3E}">
        <p14:creationId xmlns:p14="http://schemas.microsoft.com/office/powerpoint/2010/main" val="346085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388938"/>
            <a:ext cx="5961062" cy="3354387"/>
          </a:xfrm>
        </p:spPr>
      </p:sp>
      <p:sp>
        <p:nvSpPr>
          <p:cNvPr id="3" name="Notes Placeholder 2"/>
          <p:cNvSpPr>
            <a:spLocks noGrp="1"/>
          </p:cNvSpPr>
          <p:nvPr>
            <p:ph type="body" idx="1"/>
          </p:nvPr>
        </p:nvSpPr>
        <p:spPr>
          <a:xfrm>
            <a:off x="598921" y="3942915"/>
            <a:ext cx="5447030" cy="3914239"/>
          </a:xfrm>
        </p:spPr>
        <p:txBody>
          <a:bodyPr/>
          <a:lstStyle/>
          <a:p>
            <a:pPr algn="just"/>
            <a:r>
              <a:rPr lang="en-US" b="1" u="sng" dirty="0">
                <a:latin typeface="Calibri" panose="020F0502020204030204" pitchFamily="34" charset="0"/>
                <a:ea typeface="Calibri" panose="020F0502020204030204" pitchFamily="34" charset="0"/>
                <a:cs typeface="Calibri" panose="020F0502020204030204" pitchFamily="34" charset="0"/>
              </a:rPr>
              <a:t>Addressing trauma</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services acknowledge that many people have gone through negative and traumatic experiences during their lives and support them to heal from these traumas.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Trauma may be caused by violence, abuse or coercion (e.g. forced admission and treatment) within mental health and social services. It may also result from other forms of violence and abuse that people may have experienced, such as during their childhood, with clear negative impacts on physical and mental health.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approach involves, for instance, asking the person “What happened to you?” instead of “What’s wrong with you?”</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40</a:t>
            </a:fld>
            <a:endParaRPr lang="x-none"/>
          </a:p>
        </p:txBody>
      </p:sp>
    </p:spTree>
    <p:extLst>
      <p:ext uri="{BB962C8B-B14F-4D97-AF65-F5344CB8AC3E}">
        <p14:creationId xmlns:p14="http://schemas.microsoft.com/office/powerpoint/2010/main" val="1331917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Overcoming power imbalances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Another important aspect of recovery-oriented services is to create an environment to overcome power imbalances as far as is possible.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services, mental health and other practitioners have more power than the people using the service.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 mere threat or possibility of being involuntarily detained and treated can often exacerbate the power imbalance.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feel that they need to adhere to what practitioners prescribe in order to avoid being deprived of their liberty </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(for additional information refer to the module on </a:t>
            </a:r>
            <a:r>
              <a:rPr lang="en-US" i="1" dirty="0">
                <a:solidFill>
                  <a:srgbClr val="0070C0"/>
                </a:solidFill>
                <a:latin typeface="Calibri" panose="020F0502020204030204" pitchFamily="34" charset="0"/>
                <a:ea typeface="SimSun" panose="02010600030101010101" pitchFamily="2" charset="-122"/>
                <a:cs typeface="Arial" panose="020B0604020202020204" pitchFamily="34" charset="0"/>
              </a:rPr>
              <a:t>Freedom from coercion, violence and abuse</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70C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41</a:t>
            </a:fld>
            <a:endParaRPr lang="x-none"/>
          </a:p>
        </p:txBody>
      </p:sp>
    </p:spTree>
    <p:extLst>
      <p:ext uri="{BB962C8B-B14F-4D97-AF65-F5344CB8AC3E}">
        <p14:creationId xmlns:p14="http://schemas.microsoft.com/office/powerpoint/2010/main" val="1415117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What do recovery-oriented services look like in practice?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Many services around the world are based on a clinical understanding of recovery and believe that recovery is not possible for a large number of people using the services.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this context, </a:t>
            </a:r>
            <a:r>
              <a:rPr lang="en-US" dirty="0">
                <a:latin typeface="Calibri" panose="020F0502020204030204" pitchFamily="34" charset="0"/>
                <a:ea typeface="SimSun" panose="02010600030101010101" pitchFamily="2" charset="-122"/>
                <a:cs typeface="Cambria" panose="02040503050406030204" pitchFamily="18" charset="0"/>
              </a:rPr>
              <a:t>treatment, care and support have largely been limited to the use of medication, and occasionally psychotherapy, with a focus on removing or reducing symptoms.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0" indent="0" algn="just">
              <a:spcAft>
                <a:spcPts val="600"/>
              </a:spcAft>
              <a:buFont typeface="Arial" panose="020B0604020202020204" pitchFamily="34" charset="0"/>
              <a:buNone/>
            </a:pPr>
            <a:endParaRPr lang="en-US" dirty="0">
              <a:latin typeface="Calibri" panose="020F0502020204030204" pitchFamily="34" charset="0"/>
              <a:ea typeface="SimSun" panose="02010600030101010101" pitchFamily="2" charset="-122"/>
              <a:cs typeface="Cambria" panose="02040503050406030204" pitchFamily="18" charset="0"/>
            </a:endParaRPr>
          </a:p>
          <a:p>
            <a:pPr marL="0" indent="0" algn="just">
              <a:spcAft>
                <a:spcPts val="600"/>
              </a:spcAft>
              <a:buFont typeface="Arial" panose="020B0604020202020204" pitchFamily="34" charset="0"/>
              <a:buNone/>
            </a:pPr>
            <a:r>
              <a:rPr lang="en-US" b="1" dirty="0">
                <a:latin typeface="Calibri" panose="020F0502020204030204" pitchFamily="34" charset="0"/>
                <a:ea typeface="SimSun" panose="02010600030101010101" pitchFamily="2" charset="-122"/>
                <a:cs typeface="Cambria" panose="02040503050406030204" pitchFamily="18" charset="0"/>
              </a:rPr>
              <a:t>However</a:t>
            </a:r>
            <a:r>
              <a:rPr lang="en-US" dirty="0">
                <a:latin typeface="Calibri" panose="020F0502020204030204" pitchFamily="34" charset="0"/>
                <a:ea typeface="SimSun" panose="02010600030101010101" pitchFamily="2" charset="-122"/>
                <a:cs typeface="Cambria" panose="02040503050406030204" pitchFamily="18" charset="0"/>
              </a:rPr>
              <a:t>…..</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about symptoms but is also about a person’s life and identity. This therefore requires an understanding of what “getting better” means for each person and working with them to achieve this. </a:t>
            </a:r>
            <a:endParaRPr lang="x-none"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42</a:t>
            </a:fld>
            <a:endParaRPr lang="x-none"/>
          </a:p>
        </p:txBody>
      </p:sp>
    </p:spTree>
    <p:extLst>
      <p:ext uri="{BB962C8B-B14F-4D97-AF65-F5344CB8AC3E}">
        <p14:creationId xmlns:p14="http://schemas.microsoft.com/office/powerpoint/2010/main" val="3122963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Recovery-oriented services are not just services where staff have been trained in a recovery approach.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The approach involves ensuring that the entire organization of the service is aimed at promoting and facilitating a recovery approach.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 matter of the personal attitudes of service staff. Rather, it needs to be embraced by policies, </a:t>
            </a:r>
            <a:r>
              <a:rPr lang="en-US" dirty="0" err="1">
                <a:latin typeface="Calibri" panose="020F0502020204030204" pitchFamily="34" charset="0"/>
                <a:ea typeface="SimSun" panose="02010600030101010101" pitchFamily="2" charset="-122"/>
                <a:cs typeface="Cambria" panose="02040503050406030204" pitchFamily="18" charset="0"/>
              </a:rPr>
              <a:t>programmes</a:t>
            </a:r>
            <a:r>
              <a:rPr lang="en-US" dirty="0">
                <a:latin typeface="Calibri" panose="020F0502020204030204" pitchFamily="34" charset="0"/>
                <a:ea typeface="SimSun" panose="02010600030101010101" pitchFamily="2" charset="-122"/>
                <a:cs typeface="Cambria" panose="02040503050406030204" pitchFamily="18" charset="0"/>
              </a:rPr>
              <a:t> and the service organization.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For example, one effective intervention can be to recruit peer supporters in the service as an effective step to promote a recovery approach and contribute to change in the service culture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People should have the choice between different types of services or other formal or informal forms of support in order to explore and find out what kind of service or support best meets their needs.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43</a:t>
            </a:fld>
            <a:endParaRPr lang="x-none"/>
          </a:p>
        </p:txBody>
      </p:sp>
    </p:spTree>
    <p:extLst>
      <p:ext uri="{BB962C8B-B14F-4D97-AF65-F5344CB8AC3E}">
        <p14:creationId xmlns:p14="http://schemas.microsoft.com/office/powerpoint/2010/main" val="1918907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in the presentation show participants the video: Rory Doody on his experience of services within the mental health system (35:36 min.).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Rory Doody is Area Lead for Mental Health Engagement,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Cork Kerry Community Healthcare, who also has lived experience of traditional mental health services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In this video he describes his journey towards recovery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3" action="ppaction://hlinkfile" tooltip="Amnesty International Ireland, 2013 #127">
                  <a:extLst>
                    <a:ext uri="{A12FA001-AC4F-418D-AE19-62706E023703}">
                      <ahyp:hlinkClr xmlns:ahyp="http://schemas.microsoft.com/office/drawing/2018/hyperlinkcolor" val="tx"/>
                    </a:ext>
                  </a:extLst>
                </a:hlinkClick>
              </a:rPr>
              <a:t>23</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https://</a:t>
            </a:r>
            <a:r>
              <a:rPr lang="en-GB" u="sng" dirty="0" err="1">
                <a:solidFill>
                  <a:srgbClr val="4F81BD"/>
                </a:solidFill>
                <a:latin typeface="Calibri" panose="020F0502020204030204" pitchFamily="34" charset="0"/>
                <a:ea typeface="MS Gothic" panose="020B0609070205080204" pitchFamily="49" charset="-128"/>
                <a:cs typeface="Cambria" panose="02040503050406030204" pitchFamily="18" charset="0"/>
              </a:rPr>
              <a:t>youtu.be</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/63vK2F1ok7k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accessed 9 April 2019.</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is an opportunity for participants to hear, understand and discuss how aspects of a traditional medical approach to mental health can disempower and negatively impact people’s lives, despite good intentions of practitioners working within this framework. It also highlights the key elements that led to Rory Doody’s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44</a:t>
            </a:fld>
            <a:endParaRPr lang="x-none"/>
          </a:p>
        </p:txBody>
      </p:sp>
    </p:spTree>
    <p:extLst>
      <p:ext uri="{BB962C8B-B14F-4D97-AF65-F5344CB8AC3E}">
        <p14:creationId xmlns:p14="http://schemas.microsoft.com/office/powerpoint/2010/main" val="1312263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After watching the video, ask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Why do you think the traditional medical model let Rory Doody down?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it about the recovery approach that worked for him?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identify with any aspect of this story (as a person using services, a practitioner or a peer supporter)?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yes, why?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type of services have you experienced in your life (in terms of either using services or providing services)?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sort of approach were the services promoting – a medical approach, recovery approach, or a mix?</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45</a:t>
            </a:fld>
            <a:endParaRPr lang="x-none"/>
          </a:p>
        </p:txBody>
      </p:sp>
    </p:spTree>
    <p:extLst>
      <p:ext uri="{BB962C8B-B14F-4D97-AF65-F5344CB8AC3E}">
        <p14:creationId xmlns:p14="http://schemas.microsoft.com/office/powerpoint/2010/main" val="1947206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Recovery-oriented services start with the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“What can we work on together to make your life better?”</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46</a:t>
            </a:fld>
            <a:endParaRPr lang="x-none"/>
          </a:p>
        </p:txBody>
      </p:sp>
    </p:spTree>
    <p:extLst>
      <p:ext uri="{BB962C8B-B14F-4D97-AF65-F5344CB8AC3E}">
        <p14:creationId xmlns:p14="http://schemas.microsoft.com/office/powerpoint/2010/main" val="2521338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other words, the recovery approach deals with all aspects of the person’s life and asks whether people are living the life that they want to be living.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is a </a:t>
            </a:r>
            <a:r>
              <a:rPr lang="en-US" dirty="0">
                <a:latin typeface="Calibri" panose="020F0502020204030204" pitchFamily="34" charset="0"/>
                <a:ea typeface="SimSun" panose="02010600030101010101" pitchFamily="2" charset="-122"/>
                <a:cs typeface="Cambria" panose="02040503050406030204" pitchFamily="18" charset="0"/>
              </a:rPr>
              <a:t>highly personal experience and therefore requires highly</a:t>
            </a:r>
            <a:r>
              <a:rPr lang="en-US" dirty="0">
                <a:latin typeface="Calibri" panose="020F0502020204030204" pitchFamily="34" charset="0"/>
                <a:ea typeface="MS Mincho" panose="02020609040205080304" pitchFamily="49" charset="-128"/>
                <a:cs typeface="Cambria" panose="02040503050406030204" pitchFamily="18" charset="0"/>
              </a:rPr>
              <a:t> personalized support which draws upon the values and preferences of the individual concerned.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People using services may not immediately know the answer to this question.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require time and engagement from others to work out what they like, what makes them feel better, what makes them smile, what makes them sad, what hurts them and so 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takes time and dialogue and often requires creative ways to support people in finding for themselves some of the answers to this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47</a:t>
            </a:fld>
            <a:endParaRPr lang="x-none"/>
          </a:p>
        </p:txBody>
      </p:sp>
    </p:spTree>
    <p:extLst>
      <p:ext uri="{BB962C8B-B14F-4D97-AF65-F5344CB8AC3E}">
        <p14:creationId xmlns:p14="http://schemas.microsoft.com/office/powerpoint/2010/main" val="3096904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There are many different ways in which practitioners, peer supporters, care partners or others can help people during their recovery journey to identify what recovery means to </a:t>
            </a:r>
            <a:r>
              <a:rPr lang="en-US" dirty="0">
                <a:latin typeface="Calibri" panose="020F0502020204030204" pitchFamily="34" charset="0"/>
                <a:ea typeface="SimSun" panose="02010600030101010101" pitchFamily="2" charset="-122"/>
                <a:cs typeface="Cambria" panose="02040503050406030204" pitchFamily="18" charset="0"/>
              </a:rPr>
              <a:t>them</a:t>
            </a:r>
            <a:r>
              <a:rPr lang="en-US" dirty="0">
                <a:latin typeface="Calibri" panose="020F0502020204030204" pitchFamily="34" charset="0"/>
                <a:ea typeface="MS Mincho" panose="02020609040205080304" pitchFamily="49" charset="-128"/>
                <a:cs typeface="Cambria" panose="02040503050406030204" pitchFamily="18" charset="0"/>
              </a:rPr>
              <a:t> and work towards these goals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Yale University Program for Recovery and Community Health, 2008 #341">
                  <a:extLst>
                    <a:ext uri="{A12FA001-AC4F-418D-AE19-62706E023703}">
                      <ahyp:hlinkClr xmlns:ahyp="http://schemas.microsoft.com/office/drawing/2018/hyperlinkcolor" val="tx"/>
                    </a:ext>
                  </a:extLst>
                </a:hlinkClick>
              </a:rPr>
              <a:t>24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This could include discussion about broad areas of a person’s life, for instance: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Identifying what in the person’s life or environment may make their circumstances difficult.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Reconnecting with family and friends or developing new meaningful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Finding a job/reconnecting with the job market.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Links to educational opportunities.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Participating more in community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48</a:t>
            </a:fld>
            <a:endParaRPr lang="x-none"/>
          </a:p>
        </p:txBody>
      </p:sp>
    </p:spTree>
    <p:extLst>
      <p:ext uri="{BB962C8B-B14F-4D97-AF65-F5344CB8AC3E}">
        <p14:creationId xmlns:p14="http://schemas.microsoft.com/office/powerpoint/2010/main" val="2822506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is crucial in all of this is that persons in a supportive role: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Believe in the people they work alongside, in the decisions that they make and that they can gain control of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as much as possible from people who have a psychosocial disability and/or who have used services, as they have considerable knowledge and expertise through their lived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order to do this, practitioners and other supporters need to recognize that people with lived experience are “experts” in relation to themselves and their recovery. It also requires them to reflect on the knowledge, skills and values which they themselves bring to the supporting role and what they may need to do differently. This will be discussed in more detail in the following topics.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Such reflection allows a person to “check in” on how their social position and experience have shaped their beliefs and assumptions (e.g. how they work, or their ideas of those they work with). This is essential in revealing and addressing possible power imbalances in order to better support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An essential point is that support outside mental health services from caring, loving and supportive friends and family and/or partner is also key to people’s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49</a:t>
            </a:fld>
            <a:endParaRPr lang="x-none"/>
          </a:p>
        </p:txBody>
      </p:sp>
    </p:spTree>
    <p:extLst>
      <p:ext uri="{BB962C8B-B14F-4D97-AF65-F5344CB8AC3E}">
        <p14:creationId xmlns:p14="http://schemas.microsoft.com/office/powerpoint/2010/main" val="25896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73100"/>
            <a:ext cx="5462588" cy="3073400"/>
          </a:xfrm>
        </p:spPr>
      </p:sp>
      <p:sp>
        <p:nvSpPr>
          <p:cNvPr id="3" name="Notes Placeholder 2"/>
          <p:cNvSpPr>
            <a:spLocks noGrp="1"/>
          </p:cNvSpPr>
          <p:nvPr>
            <p:ph type="body" idx="1"/>
          </p:nvPr>
        </p:nvSpPr>
        <p:spPr>
          <a:xfrm>
            <a:off x="680879" y="4784070"/>
            <a:ext cx="5447030" cy="3914239"/>
          </a:xfrm>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50</a:t>
            </a:fld>
            <a:endParaRPr lang="x-none"/>
          </a:p>
        </p:txBody>
      </p:sp>
    </p:spTree>
    <p:extLst>
      <p:ext uri="{BB962C8B-B14F-4D97-AF65-F5344CB8AC3E}">
        <p14:creationId xmlns:p14="http://schemas.microsoft.com/office/powerpoint/2010/main" val="839638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73100"/>
            <a:ext cx="5462588" cy="3073400"/>
          </a:xfrm>
        </p:spPr>
      </p:sp>
      <p:sp>
        <p:nvSpPr>
          <p:cNvPr id="3" name="Notes Placeholder 2"/>
          <p:cNvSpPr>
            <a:spLocks noGrp="1"/>
          </p:cNvSpPr>
          <p:nvPr>
            <p:ph type="body" idx="1"/>
          </p:nvPr>
        </p:nvSpPr>
        <p:spPr>
          <a:xfrm>
            <a:off x="680879" y="4784070"/>
            <a:ext cx="5447030" cy="3914239"/>
          </a:xfrm>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51</a:t>
            </a:fld>
            <a:endParaRPr lang="x-none"/>
          </a:p>
        </p:txBody>
      </p:sp>
    </p:spTree>
    <p:extLst>
      <p:ext uri="{BB962C8B-B14F-4D97-AF65-F5344CB8AC3E}">
        <p14:creationId xmlns:p14="http://schemas.microsoft.com/office/powerpoint/2010/main" val="839638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641350"/>
            <a:ext cx="6426200" cy="3616325"/>
          </a:xfrm>
        </p:spPr>
      </p:sp>
      <p:sp>
        <p:nvSpPr>
          <p:cNvPr id="3" name="Notes Placeholder 2"/>
          <p:cNvSpPr>
            <a:spLocks noGrp="1"/>
          </p:cNvSpPr>
          <p:nvPr>
            <p:ph type="body" idx="1"/>
          </p:nvPr>
        </p:nvSpPr>
        <p:spPr>
          <a:xfrm>
            <a:off x="680879" y="5174379"/>
            <a:ext cx="5447030" cy="3971272"/>
          </a:xfrm>
        </p:spPr>
        <p:txBody>
          <a:bodyPr/>
          <a:lstStyle/>
          <a:p>
            <a:pPr algn="just">
              <a:spcAft>
                <a:spcPts val="400"/>
              </a:spcAft>
            </a:pPr>
            <a:r>
              <a:rPr lang="en-GB" b="1" i="1" dirty="0">
                <a:latin typeface="Calibri" panose="020F0502020204030204" pitchFamily="34" charset="0"/>
                <a:ea typeface="MS Mincho" panose="02020609040205080304" pitchFamily="49" charset="-128"/>
                <a:cs typeface="Cambria" panose="02040503050406030204" pitchFamily="18" charset="0"/>
              </a:rPr>
              <a:t>Exercise 2.1 – Recovery-oriented approach (30 min.) (</a:t>
            </a:r>
            <a:r>
              <a:rPr lang="en-GB"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55"/>
              </a:rPr>
              <a:t>27</a:t>
            </a:r>
            <a:r>
              <a:rPr lang="en-GB" b="1" i="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copies of Annex 1 to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Read and reflect on the following extract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Davies’ recovery story </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ction="ppaction://hlinkfile" tooltip=", 2011 #356">
                  <a:extLst>
                    <a:ext uri="{A12FA001-AC4F-418D-AE19-62706E023703}">
                      <ahyp:hlinkClr xmlns:ahyp="http://schemas.microsoft.com/office/drawing/2018/hyperlinkcolor" val="tx"/>
                    </a:ext>
                  </a:extLst>
                </a:hlinkClick>
              </a:rPr>
              <a:t>28</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p>
          <a:p>
            <a:pPr algn="just">
              <a:spcAft>
                <a:spcPts val="400"/>
              </a:spcAft>
            </a:pP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52</a:t>
            </a:fld>
            <a:endParaRPr lang="x-none"/>
          </a:p>
        </p:txBody>
      </p:sp>
    </p:spTree>
    <p:extLst>
      <p:ext uri="{BB962C8B-B14F-4D97-AF65-F5344CB8AC3E}">
        <p14:creationId xmlns:p14="http://schemas.microsoft.com/office/powerpoint/2010/main" val="3309515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641350"/>
            <a:ext cx="6426200" cy="3616325"/>
          </a:xfrm>
        </p:spPr>
      </p:sp>
      <p:sp>
        <p:nvSpPr>
          <p:cNvPr id="3" name="Notes Placeholder 2"/>
          <p:cNvSpPr>
            <a:spLocks noGrp="1"/>
          </p:cNvSpPr>
          <p:nvPr>
            <p:ph type="body" idx="1"/>
          </p:nvPr>
        </p:nvSpPr>
        <p:spPr>
          <a:xfrm>
            <a:off x="680879" y="5174379"/>
            <a:ext cx="5447030" cy="3971272"/>
          </a:xfrm>
        </p:spPr>
        <p:txBody>
          <a:bodyPr/>
          <a:lstStyle/>
          <a:p>
            <a:pPr algn="just">
              <a:spcAft>
                <a:spcPts val="400"/>
              </a:spcAft>
            </a:pPr>
            <a:r>
              <a:rPr lang="en-GB" b="1" i="1" dirty="0">
                <a:latin typeface="Calibri" panose="020F0502020204030204" pitchFamily="34" charset="0"/>
                <a:ea typeface="MS Mincho" panose="02020609040205080304" pitchFamily="49" charset="-128"/>
                <a:cs typeface="Cambria" panose="02040503050406030204" pitchFamily="18" charset="0"/>
              </a:rPr>
              <a:t>Exercise 2.1 – Recovery-oriented approach (30 min.) (</a:t>
            </a:r>
            <a:r>
              <a:rPr lang="en-GB"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55"/>
              </a:rPr>
              <a:t>27</a:t>
            </a:r>
            <a:r>
              <a:rPr lang="en-GB" b="1" i="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copies of Annex 1 to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Read and reflect on the following extract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Davies’ recovery story </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ction="ppaction://hlinkfile" tooltip=", 2011 #356">
                  <a:extLst>
                    <a:ext uri="{A12FA001-AC4F-418D-AE19-62706E023703}">
                      <ahyp:hlinkClr xmlns:ahyp="http://schemas.microsoft.com/office/drawing/2018/hyperlinkcolor" val="tx"/>
                    </a:ext>
                  </a:extLst>
                </a:hlinkClick>
              </a:rPr>
              <a:t>28</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p>
          <a:p>
            <a:pPr algn="just">
              <a:spcAft>
                <a:spcPts val="400"/>
              </a:spcAft>
            </a:pP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53</a:t>
            </a:fld>
            <a:endParaRPr lang="x-none"/>
          </a:p>
        </p:txBody>
      </p:sp>
    </p:spTree>
    <p:extLst>
      <p:ext uri="{BB962C8B-B14F-4D97-AF65-F5344CB8AC3E}">
        <p14:creationId xmlns:p14="http://schemas.microsoft.com/office/powerpoint/2010/main" val="3309515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325258"/>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While experiencing the depths of what she describes as her “desperate state”,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identifies ways in which Dee and Dave helped her embark on her recovery journey.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It is important to note that we are not suggesting that the work practitioners do is not centred on people. The difference with a person-centred approach is that the orientation and direction of the work is altered and shifted.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story, it appears clear that both Dee and Dave were relating to her in a way that she saw as being different from her other experiences in mental health and social services, and which prompted a turning point that started her journey to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rPr>
              <a:t>Ask participants the following question:</a:t>
            </a:r>
            <a:endParaRPr lang="x-none" dirty="0">
              <a:solidFill>
                <a:srgbClr val="4F81BD"/>
              </a:solidFill>
              <a:latin typeface="Calibri" panose="020F0502020204030204" pitchFamily="34" charset="0"/>
              <a:ea typeface="MS Gothic" panose="020B0609070205080204" pitchFamily="49" charset="-128"/>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Looking back 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what was it about Dee and Dave’s approach that you would identify as recovery-oriented?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 are other issues raised in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that suggest that the support and treatment she received during her admission was not person-</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these?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could things have been approached differently?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54</a:t>
            </a:fld>
            <a:endParaRPr lang="x-none"/>
          </a:p>
        </p:txBody>
      </p:sp>
    </p:spTree>
    <p:extLst>
      <p:ext uri="{BB962C8B-B14F-4D97-AF65-F5344CB8AC3E}">
        <p14:creationId xmlns:p14="http://schemas.microsoft.com/office/powerpoint/2010/main" val="3761712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46050"/>
            <a:ext cx="5964238" cy="3355975"/>
          </a:xfrm>
        </p:spPr>
      </p:sp>
      <p:sp>
        <p:nvSpPr>
          <p:cNvPr id="3" name="Notes Placeholder 2"/>
          <p:cNvSpPr>
            <a:spLocks noGrp="1"/>
          </p:cNvSpPr>
          <p:nvPr>
            <p:ph type="body" idx="1"/>
          </p:nvPr>
        </p:nvSpPr>
        <p:spPr>
          <a:xfrm>
            <a:off x="680879" y="3501761"/>
            <a:ext cx="5447030" cy="3914239"/>
          </a:xfrm>
        </p:spPr>
        <p:txBody>
          <a:bodyPr/>
          <a:lstStyle/>
          <a:p>
            <a:r>
              <a:rPr lang="en-US" b="1" dirty="0"/>
              <a:t>Presentation: Key recovery-oriented practices.</a:t>
            </a:r>
          </a:p>
          <a:p>
            <a:endParaRPr lang="en-US" b="1" dirty="0"/>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we have already discussed, current services in countries around the world </a:t>
            </a:r>
            <a:r>
              <a:rPr lang="en-US" dirty="0">
                <a:latin typeface="Calibri" panose="020F0502020204030204" pitchFamily="34" charset="0"/>
                <a:ea typeface="SimSun" panose="02010600030101010101" pitchFamily="2" charset="-122"/>
                <a:cs typeface="Cambria" panose="02040503050406030204" pitchFamily="18" charset="0"/>
              </a:rPr>
              <a:t>commonly</a:t>
            </a:r>
            <a:r>
              <a:rPr lang="en-US" dirty="0">
                <a:latin typeface="Calibri" panose="020F0502020204030204" pitchFamily="34" charset="0"/>
                <a:ea typeface="MS Mincho" panose="02020609040205080304" pitchFamily="49" charset="-128"/>
                <a:cs typeface="Cambria" panose="02040503050406030204" pitchFamily="18" charset="0"/>
              </a:rPr>
              <a:t> focus on </a:t>
            </a:r>
            <a:r>
              <a:rPr lang="en-US" i="1" dirty="0">
                <a:latin typeface="Calibri" panose="020F0502020204030204" pitchFamily="34" charset="0"/>
                <a:ea typeface="MS Mincho" panose="02020609040205080304" pitchFamily="49" charset="-128"/>
                <a:cs typeface="Cambria" panose="02040503050406030204" pitchFamily="18" charset="0"/>
              </a:rPr>
              <a:t>deficits</a:t>
            </a:r>
            <a:r>
              <a:rPr lang="en-US" dirty="0">
                <a:latin typeface="Calibri" panose="020F0502020204030204" pitchFamily="34" charset="0"/>
                <a:ea typeface="MS Mincho" panose="02020609040205080304" pitchFamily="49" charset="-128"/>
                <a:cs typeface="Cambria" panose="02040503050406030204" pitchFamily="18" charset="0"/>
              </a:rPr>
              <a:t> (what the person is </a:t>
            </a:r>
            <a:r>
              <a:rPr lang="en-US" i="1" dirty="0">
                <a:latin typeface="Calibri" panose="020F0502020204030204" pitchFamily="34" charset="0"/>
                <a:ea typeface="MS Mincho" panose="02020609040205080304" pitchFamily="49" charset="-128"/>
                <a:cs typeface="Cambria" panose="02040503050406030204" pitchFamily="18" charset="0"/>
              </a:rPr>
              <a:t>unable </a:t>
            </a:r>
            <a:r>
              <a:rPr lang="en-US" dirty="0">
                <a:latin typeface="Calibri" panose="020F0502020204030204" pitchFamily="34" charset="0"/>
                <a:ea typeface="MS Mincho" panose="02020609040205080304" pitchFamily="49" charset="-128"/>
                <a:cs typeface="Cambria" panose="02040503050406030204" pitchFamily="18" charset="0"/>
              </a:rPr>
              <a:t>to do)</a:t>
            </a:r>
            <a:r>
              <a:rPr lang="en-US" dirty="0">
                <a:latin typeface="Calibri" panose="020F0502020204030204" pitchFamily="34" charset="0"/>
                <a:ea typeface="SimSun" panose="02010600030101010101" pitchFamily="2" charset="-122"/>
                <a:cs typeface="Cambria" panose="02040503050406030204" pitchFamily="18" charset="0"/>
              </a:rPr>
              <a:t>, </a:t>
            </a:r>
            <a:r>
              <a:rPr lang="en-US" dirty="0">
                <a:latin typeface="Calibri" panose="020F0502020204030204" pitchFamily="34" charset="0"/>
                <a:ea typeface="MS Mincho" panose="02020609040205080304" pitchFamily="49" charset="-128"/>
                <a:cs typeface="Cambria" panose="02040503050406030204" pitchFamily="18" charset="0"/>
              </a:rPr>
              <a:t>on maintaining people using services in a “stable” situation in relation to their mental health, </a:t>
            </a:r>
            <a:r>
              <a:rPr lang="en-US" dirty="0">
                <a:latin typeface="Calibri" panose="020F0502020204030204" pitchFamily="34" charset="0"/>
                <a:ea typeface="SimSun" panose="02010600030101010101" pitchFamily="2" charset="-122"/>
                <a:cs typeface="Cambria" panose="02040503050406030204" pitchFamily="18" charset="0"/>
              </a:rPr>
              <a:t>and</a:t>
            </a:r>
            <a:r>
              <a:rPr lang="en-US" dirty="0">
                <a:latin typeface="Calibri" panose="020F0502020204030204" pitchFamily="34" charset="0"/>
                <a:ea typeface="MS Mincho" panose="02020609040205080304" pitchFamily="49" charset="-128"/>
                <a:cs typeface="Cambria" panose="02040503050406030204" pitchFamily="18" charset="0"/>
              </a:rPr>
              <a:t> on preventing deterioration of symptoms or functioning levels.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approach places too little emphasis on the person as a whole and on what they are experiencing and does not harness their strengths, hopes and aspirations.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does not mean that services should </a:t>
            </a:r>
            <a:r>
              <a:rPr lang="en-US" i="1" u="sng" dirty="0">
                <a:latin typeface="Calibri" panose="020F0502020204030204" pitchFamily="34" charset="0"/>
                <a:ea typeface="MS Mincho" panose="02020609040205080304" pitchFamily="49" charset="-128"/>
                <a:cs typeface="Cambria" panose="02040503050406030204" pitchFamily="18" charset="0"/>
              </a:rPr>
              <a:t>not</a:t>
            </a:r>
            <a:r>
              <a:rPr lang="en-US" dirty="0">
                <a:latin typeface="Calibri" panose="020F0502020204030204" pitchFamily="34" charset="0"/>
                <a:ea typeface="MS Mincho" panose="02020609040205080304" pitchFamily="49" charset="-128"/>
                <a:cs typeface="Cambria" panose="02040503050406030204" pitchFamily="18" charset="0"/>
              </a:rPr>
              <a:t> assist people to solve problems…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but it does mean that focusing on peoples’ strengths, rather than deficits, is a more effective way to help people address the emotions and challenges that they may be experiencing in their life.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b="1" dirty="0"/>
          </a:p>
        </p:txBody>
      </p:sp>
      <p:sp>
        <p:nvSpPr>
          <p:cNvPr id="4" name="Slide Number Placeholder 3"/>
          <p:cNvSpPr>
            <a:spLocks noGrp="1"/>
          </p:cNvSpPr>
          <p:nvPr>
            <p:ph type="sldNum" sz="quarter" idx="5"/>
          </p:nvPr>
        </p:nvSpPr>
        <p:spPr/>
        <p:txBody>
          <a:bodyPr/>
          <a:lstStyle/>
          <a:p>
            <a:fld id="{C6E7D0B4-629D-4358-AF77-399C1BE3CD59}" type="slidenum">
              <a:rPr lang="x-none" smtClean="0"/>
              <a:t>55</a:t>
            </a:fld>
            <a:endParaRPr lang="x-none"/>
          </a:p>
        </p:txBody>
      </p:sp>
    </p:spTree>
    <p:extLst>
      <p:ext uri="{BB962C8B-B14F-4D97-AF65-F5344CB8AC3E}">
        <p14:creationId xmlns:p14="http://schemas.microsoft.com/office/powerpoint/2010/main" val="3322261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69"/>
            <a:ext cx="5447030" cy="4814627"/>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In recovery-oriented services, mental health and other practitioners, family members and other care partners, peer workers and other supporters all have a part to play in a person’s recovery. This includes: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strengths and assets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Inspiring hope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values and preferences of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alongside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Maintaining boundaries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aware of potential barriers that may hinder the person’s recovery journey, including power imbalances within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the person in positive risk-taking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Connecting the person to the community, including peers and family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types of practices also help to promote the societal change needed to end discrimination towards people with psychosocial disabilities.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next topics will look at the key roles that practitioners, family members and other supporters can play in promoting recovery. Participants will then have a chance to discuss how this differs from the current practice in mental health and social services.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56</a:t>
            </a:fld>
            <a:endParaRPr lang="x-none"/>
          </a:p>
        </p:txBody>
      </p:sp>
    </p:spTree>
    <p:extLst>
      <p:ext uri="{BB962C8B-B14F-4D97-AF65-F5344CB8AC3E}">
        <p14:creationId xmlns:p14="http://schemas.microsoft.com/office/powerpoint/2010/main" val="3018207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57</a:t>
            </a:fld>
            <a:endParaRPr lang="x-none"/>
          </a:p>
        </p:txBody>
      </p:sp>
    </p:spTree>
    <p:extLst>
      <p:ext uri="{BB962C8B-B14F-4D97-AF65-F5344CB8AC3E}">
        <p14:creationId xmlns:p14="http://schemas.microsoft.com/office/powerpoint/2010/main" val="3465767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Focusing on assets and strengths of the person is central to recovery-oriented care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9 #342"/>
              </a:rPr>
              <a:t>29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Too frequently services focus on people’s problems and deficits.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An essential part of recovery is for people to identify and build on their assets and strengths. This can be facilitated in several ways: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the strengths and assets (rather than deficits) of the person using services as well as those of the family, friends and care partners who support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in a way that acknowledges the personal, social, cultural and spiritual values, strengths and wishes of the person. </a:t>
            </a:r>
            <a:r>
              <a:rPr lang="en-US" dirty="0">
                <a:solidFill>
                  <a:srgbClr val="000000"/>
                </a:solidFill>
                <a:latin typeface="MS Gothic" panose="020B0609070205080204" pitchFamily="49" charset="-128"/>
                <a:ea typeface="SimSun" panose="02010600030101010101" pitchFamily="2" charset="-122"/>
                <a:cs typeface="MS Gothic" panose="020B0609070205080204" pitchFamily="49" charset="-128"/>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Establishing a partnership with the person as well as their support network (with the person’s consent) in order to better understand and support them identify and build on their assets and strengths.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58</a:t>
            </a:fld>
            <a:endParaRPr lang="x-none"/>
          </a:p>
        </p:txBody>
      </p:sp>
    </p:spTree>
    <p:extLst>
      <p:ext uri="{BB962C8B-B14F-4D97-AF65-F5344CB8AC3E}">
        <p14:creationId xmlns:p14="http://schemas.microsoft.com/office/powerpoint/2010/main" val="3390667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deficit approach limits people’s opportunities whereas the asset/strengths-based approach widens them.</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Focusing on assets and strengths does not mean denying the pain and distress that a person may experience.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These feelings should be acknowledged and the person should be supported to explore them and find ways to overcome them, using their strengths and assets.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59</a:t>
            </a:fld>
            <a:endParaRPr lang="x-none"/>
          </a:p>
        </p:txBody>
      </p:sp>
    </p:spTree>
    <p:extLst>
      <p:ext uri="{BB962C8B-B14F-4D97-AF65-F5344CB8AC3E}">
        <p14:creationId xmlns:p14="http://schemas.microsoft.com/office/powerpoint/2010/main" val="21802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60</a:t>
            </a:fld>
            <a:endParaRPr lang="x-none"/>
          </a:p>
        </p:txBody>
      </p:sp>
    </p:spTree>
    <p:extLst>
      <p:ext uri="{BB962C8B-B14F-4D97-AF65-F5344CB8AC3E}">
        <p14:creationId xmlns:p14="http://schemas.microsoft.com/office/powerpoint/2010/main" val="4058804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explain to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In the following scenario (Tom), we will see what the deficit-based approach means in practice and how it is possible to move towards a strengths-based approach.</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61</a:t>
            </a:fld>
            <a:endParaRPr lang="x-none"/>
          </a:p>
        </p:txBody>
      </p:sp>
    </p:spTree>
    <p:extLst>
      <p:ext uri="{BB962C8B-B14F-4D97-AF65-F5344CB8AC3E}">
        <p14:creationId xmlns:p14="http://schemas.microsoft.com/office/powerpoint/2010/main" val="1335473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x-none"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62</a:t>
            </a:fld>
            <a:endParaRPr lang="x-none"/>
          </a:p>
        </p:txBody>
      </p:sp>
    </p:spTree>
    <p:extLst>
      <p:ext uri="{BB962C8B-B14F-4D97-AF65-F5344CB8AC3E}">
        <p14:creationId xmlns:p14="http://schemas.microsoft.com/office/powerpoint/2010/main" val="36453844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684213"/>
            <a:ext cx="6954838" cy="3913187"/>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63</a:t>
            </a:fld>
            <a:endParaRPr lang="x-none"/>
          </a:p>
        </p:txBody>
      </p:sp>
    </p:spTree>
    <p:extLst>
      <p:ext uri="{BB962C8B-B14F-4D97-AF65-F5344CB8AC3E}">
        <p14:creationId xmlns:p14="http://schemas.microsoft.com/office/powerpoint/2010/main" val="2465163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684213"/>
            <a:ext cx="6954838" cy="3913187"/>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64</a:t>
            </a:fld>
            <a:endParaRPr lang="x-none"/>
          </a:p>
        </p:txBody>
      </p:sp>
    </p:spTree>
    <p:extLst>
      <p:ext uri="{BB962C8B-B14F-4D97-AF65-F5344CB8AC3E}">
        <p14:creationId xmlns:p14="http://schemas.microsoft.com/office/powerpoint/2010/main" val="2465163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490538"/>
            <a:ext cx="5962650" cy="3354387"/>
          </a:xfrm>
        </p:spPr>
      </p:sp>
      <p:sp>
        <p:nvSpPr>
          <p:cNvPr id="3" name="Notes Placeholder 2"/>
          <p:cNvSpPr>
            <a:spLocks noGrp="1"/>
          </p:cNvSpPr>
          <p:nvPr>
            <p:ph type="body" idx="1"/>
          </p:nvPr>
        </p:nvSpPr>
        <p:spPr>
          <a:xfrm>
            <a:off x="553215" y="4138602"/>
            <a:ext cx="5447030" cy="3914239"/>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3.1: Focusing on strengths and assets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Now is the chance for the participants to apply the concepts they have learned about focusing on strengths and assets.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consider the following descriptions of Sarah:</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Consider the following example: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Sarah:</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an obese non-compliant schizophrenic who does nothing to help herself.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requires significant support with her lifestyle choices to attain optimum management of her diagnosis of schizophrenia and weight.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the proud mother of a two-year-old daughter and has a supportive family. She aspires to go to college to study child care. She has experienced visual and auditory hallucinations since she was 20.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65</a:t>
            </a:fld>
            <a:endParaRPr lang="x-none"/>
          </a:p>
        </p:txBody>
      </p:sp>
    </p:spTree>
    <p:extLst>
      <p:ext uri="{BB962C8B-B14F-4D97-AF65-F5344CB8AC3E}">
        <p14:creationId xmlns:p14="http://schemas.microsoft.com/office/powerpoint/2010/main" val="29378853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to discuss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If you were Sarah, which of the descriptions would you prefer was used to describe you?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Encourage participants to think of why some of the descriptions are not suitable.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Most will identify that the first description is very inappropriate and infringes on Sarah’s dignity.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second defines Sarah solely by her diagnosis of schizophrenia and weight, but we know nothing about her as a person. The use of the word “requires” in the description also indicates an automatic assumption Sarah will not manage without support.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third description frames Sarah as a person who has shown great strength and someone who has dreams and aspirations.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66</a:t>
            </a:fld>
            <a:endParaRPr lang="x-none"/>
          </a:p>
        </p:txBody>
      </p:sp>
    </p:spTree>
    <p:extLst>
      <p:ext uri="{BB962C8B-B14F-4D97-AF65-F5344CB8AC3E}">
        <p14:creationId xmlns:p14="http://schemas.microsoft.com/office/powerpoint/2010/main" val="1403168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impacts could these different descriptions have on Sarah?</a:t>
            </a:r>
            <a:endParaRPr lang="x-none" b="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1 may lead Sarah to feel insulted, hopeless and to be deprived of her identity. This may also leave her feeling silenced and feel like nothing is likely to help her.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2 could make Sarah feel like those that are providing her with care view her just as a condition and know nothing about her as a person or how she navigates day-to-day challenges. She may feel like she is being judged and may experience feelings of inferiority because of how she is described. She may also feel that her practitioners are distant and uncaring. Referring to Sarah’s “poor” lifestyle choices also places blame on her, ignoring why these choices have been made.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3 could help Sarah feel much more positive about who she is as a person as it focuses on her strengths, reminding her of the great things she has achieved as well as her dreams and aspirations for the future.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67</a:t>
            </a:fld>
            <a:endParaRPr lang="x-none"/>
          </a:p>
        </p:txBody>
      </p:sp>
    </p:spTree>
    <p:extLst>
      <p:ext uri="{BB962C8B-B14F-4D97-AF65-F5344CB8AC3E}">
        <p14:creationId xmlns:p14="http://schemas.microsoft.com/office/powerpoint/2010/main" val="2272229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68</a:t>
            </a:fld>
            <a:endParaRPr lang="x-none"/>
          </a:p>
        </p:txBody>
      </p:sp>
    </p:spTree>
    <p:extLst>
      <p:ext uri="{BB962C8B-B14F-4D97-AF65-F5344CB8AC3E}">
        <p14:creationId xmlns:p14="http://schemas.microsoft.com/office/powerpoint/2010/main" val="4261974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Exercise 4.1: Promoting hope </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rPr>
              <a:t>6</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5" action="ppaction://hlinkfile" tooltip="Repper, 2003 #343"/>
              </a:rPr>
              <a:t>30</a:t>
            </a:r>
            <a:r>
              <a:rPr lang="en-US"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rPr>
              <a:t>? (40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The following discussion about promoting hope should take place in the plenary. Ask participants:</a:t>
            </a:r>
            <a:endPar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do you understand by the phrase “inspiring hope”?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69</a:t>
            </a:fld>
            <a:endParaRPr lang="x-none"/>
          </a:p>
        </p:txBody>
      </p:sp>
    </p:spTree>
    <p:extLst>
      <p:ext uri="{BB962C8B-B14F-4D97-AF65-F5344CB8AC3E}">
        <p14:creationId xmlns:p14="http://schemas.microsoft.com/office/powerpoint/2010/main" val="139675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Topics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1: </a:t>
            </a:r>
            <a:r>
              <a:rPr lang="en-US" dirty="0">
                <a:latin typeface="Calibri" panose="020F0502020204030204" pitchFamily="34" charset="0"/>
                <a:ea typeface="MS Mincho" panose="02020609040205080304" pitchFamily="49" charset="-128"/>
                <a:cs typeface="Calibri" panose="020F0502020204030204" pitchFamily="34" charset="0"/>
              </a:rPr>
              <a:t>What is recovery? (</a:t>
            </a:r>
            <a:r>
              <a:rPr lang="en-GB" dirty="0">
                <a:latin typeface="Calibri" panose="020F0502020204030204" pitchFamily="34" charset="0"/>
                <a:ea typeface="MS Mincho" panose="02020609040205080304" pitchFamily="49" charset="-128"/>
                <a:cs typeface="Arial" panose="020B0604020202020204" pitchFamily="34" charset="0"/>
              </a:rPr>
              <a:t>4 hours if the short option was chosen, 4 hours and 40 minutes if the long option was chosen)</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2:</a:t>
            </a:r>
            <a:r>
              <a:rPr lang="en-US" dirty="0">
                <a:latin typeface="Calibri" panose="020F0502020204030204" pitchFamily="34" charset="0"/>
                <a:ea typeface="MS Mincho" panose="02020609040205080304" pitchFamily="49" charset="-128"/>
                <a:cs typeface="Calibri" panose="020F0502020204030204" pitchFamily="34" charset="0"/>
              </a:rPr>
              <a:t> Recovery-oriented services and practices (2 hours and 45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3:</a:t>
            </a:r>
            <a:r>
              <a:rPr lang="en-US" dirty="0">
                <a:latin typeface="Calibri" panose="020F0502020204030204" pitchFamily="34" charset="0"/>
                <a:ea typeface="MS Mincho" panose="02020609040205080304" pitchFamily="49" charset="-128"/>
                <a:cs typeface="Calibri" panose="020F0502020204030204" pitchFamily="34" charset="0"/>
              </a:rPr>
              <a:t> A focus on assets and strengths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4:</a:t>
            </a:r>
            <a:r>
              <a:rPr lang="en-US" dirty="0">
                <a:latin typeface="Calibri" panose="020F0502020204030204" pitchFamily="34" charset="0"/>
                <a:ea typeface="MS Mincho" panose="02020609040205080304" pitchFamily="49" charset="-128"/>
                <a:cs typeface="Calibri" panose="020F0502020204030204" pitchFamily="34" charset="0"/>
              </a:rPr>
              <a:t> Promoting hope (1 hour)</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5:</a:t>
            </a:r>
            <a:r>
              <a:rPr lang="en-US" dirty="0">
                <a:latin typeface="Calibri" panose="020F0502020204030204" pitchFamily="34" charset="0"/>
                <a:ea typeface="MS Mincho" panose="02020609040205080304" pitchFamily="49" charset="-128"/>
                <a:cs typeface="Calibri" panose="020F0502020204030204" pitchFamily="34" charset="0"/>
              </a:rPr>
              <a:t> Values in recovery (20 minutes)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6:</a:t>
            </a:r>
            <a:r>
              <a:rPr lang="en-US" dirty="0">
                <a:latin typeface="Calibri" panose="020F0502020204030204" pitchFamily="34" charset="0"/>
                <a:ea typeface="MS Mincho" panose="02020609040205080304" pitchFamily="49" charset="-128"/>
                <a:cs typeface="Calibri" panose="020F0502020204030204" pitchFamily="34" charset="0"/>
              </a:rPr>
              <a:t> Working alongside people (1 hour)</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7:</a:t>
            </a:r>
            <a:r>
              <a:rPr lang="en-US" dirty="0">
                <a:latin typeface="Calibri" panose="020F0502020204030204" pitchFamily="34" charset="0"/>
                <a:ea typeface="MS Mincho" panose="02020609040205080304" pitchFamily="49" charset="-128"/>
                <a:cs typeface="Calibri" panose="020F0502020204030204" pitchFamily="34" charset="0"/>
              </a:rPr>
              <a:t> Boundaries within the context of recovery practices (20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8:</a:t>
            </a:r>
            <a:r>
              <a:rPr lang="en-US" dirty="0">
                <a:latin typeface="Calibri" panose="020F0502020204030204" pitchFamily="34" charset="0"/>
                <a:ea typeface="MS Mincho" panose="02020609040205080304" pitchFamily="49" charset="-128"/>
                <a:cs typeface="Calibri" panose="020F0502020204030204" pitchFamily="34" charset="0"/>
              </a:rPr>
              <a:t> Positive risks in recovery (2 hours)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9:</a:t>
            </a:r>
            <a:r>
              <a:rPr lang="en-US" dirty="0">
                <a:latin typeface="Calibri" panose="020F0502020204030204" pitchFamily="34" charset="0"/>
                <a:ea typeface="MS Mincho" panose="02020609040205080304" pitchFamily="49" charset="-128"/>
                <a:cs typeface="Calibri" panose="020F0502020204030204" pitchFamily="34" charset="0"/>
              </a:rPr>
              <a:t> Supporting people to reconnect with their communities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10:</a:t>
            </a:r>
            <a:r>
              <a:rPr lang="en-US" dirty="0">
                <a:latin typeface="Calibri" panose="020F0502020204030204" pitchFamily="34" charset="0"/>
                <a:ea typeface="MS Mincho" panose="02020609040205080304" pitchFamily="49" charset="-128"/>
                <a:cs typeface="Calibri" panose="020F0502020204030204" pitchFamily="34" charset="0"/>
              </a:rPr>
              <a:t> Communication skills (50 minutes) </a:t>
            </a:r>
            <a:br>
              <a:rPr lang="en-US" dirty="0">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11:</a:t>
            </a:r>
            <a:r>
              <a:rPr lang="en-US" dirty="0">
                <a:latin typeface="Calibri" panose="020F0502020204030204" pitchFamily="34" charset="0"/>
                <a:ea typeface="MS Mincho" panose="02020609040205080304" pitchFamily="49" charset="-128"/>
                <a:cs typeface="Calibri" panose="020F0502020204030204" pitchFamily="34" charset="0"/>
              </a:rPr>
              <a:t> Recovery plans (50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12:</a:t>
            </a:r>
            <a:r>
              <a:rPr lang="en-US" dirty="0">
                <a:latin typeface="Calibri" panose="020F0502020204030204" pitchFamily="34" charset="0"/>
                <a:ea typeface="MS Mincho" panose="02020609040205080304" pitchFamily="49" charset="-128"/>
                <a:cs typeface="Calibri" panose="020F0502020204030204" pitchFamily="34" charset="0"/>
              </a:rPr>
              <a:t> Recovery Wheel (2 hours and 10 minutes) </a:t>
            </a:r>
          </a:p>
          <a:p>
            <a:endParaRPr lang="en-US" dirty="0">
              <a:latin typeface="Calibri" panose="020F0502020204030204" pitchFamily="34" charset="0"/>
              <a:ea typeface="MS Mincho" panose="02020609040205080304" pitchFamily="49" charset="-128"/>
              <a:cs typeface="Calibri" panose="020F0502020204030204" pitchFamily="34" charset="0"/>
            </a:endParaRPr>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this initial discussion in plenary, ask participants to divide into groups of five. Ask the groups to discuss the following question: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How can practitioners, peers, families and others inspire hope in people they are supporting in their recovery?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70</a:t>
            </a:fld>
            <a:endParaRPr lang="x-none"/>
          </a:p>
        </p:txBody>
      </p:sp>
    </p:spTree>
    <p:extLst>
      <p:ext uri="{BB962C8B-B14F-4D97-AF65-F5344CB8AC3E}">
        <p14:creationId xmlns:p14="http://schemas.microsoft.com/office/powerpoint/2010/main" val="12021851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222250"/>
            <a:ext cx="5964238" cy="3355975"/>
          </a:xfrm>
        </p:spPr>
      </p:sp>
      <p:sp>
        <p:nvSpPr>
          <p:cNvPr id="3" name="Notes Placeholder 2"/>
          <p:cNvSpPr>
            <a:spLocks noGrp="1"/>
          </p:cNvSpPr>
          <p:nvPr>
            <p:ph type="body" idx="1"/>
          </p:nvPr>
        </p:nvSpPr>
        <p:spPr>
          <a:xfrm>
            <a:off x="518540" y="3866446"/>
            <a:ext cx="5447030" cy="3914239"/>
          </a:xfrm>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report back on their group discussion in the plenary. Then bring the following list to their attention:</a:t>
            </a:r>
          </a:p>
          <a:p>
            <a:pPr algn="just"/>
            <a:endParaRPr lang="en-GB" b="1"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How can we inspire hope in people we work with and support?</a:t>
            </a:r>
            <a:endParaRPr lang="x-none" dirty="0">
              <a:latin typeface="Calibri" panose="020F0502020204030204" pitchFamily="34" charset="0"/>
              <a:ea typeface="MS Mincho" panose="02020609040205080304" pitchFamily="49" charset="-128"/>
              <a:cs typeface="Cambria" panose="02040503050406030204" pitchFamily="18" charset="0"/>
            </a:endParaRPr>
          </a:p>
          <a:p>
            <a:r>
              <a:rPr lang="en-GB"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Valuing the person for who they are and valuing their dreams and aspirations.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person’s worth.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confidence in the person’s skills, abilities and potential.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authenticity of the person’s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Accepting and actively exploring the person’s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Tolerating uncertainty about the future.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Seeing problems and setbacks as part of the recovery process and helping the person to learn from and build on these.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connect individuals with other people who have gone through similar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br>
              <a:rPr lang="x-none" dirty="0"/>
            </a:br>
            <a:br>
              <a:rPr lang="x-none" dirty="0"/>
            </a:b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71</a:t>
            </a:fld>
            <a:endParaRPr lang="x-none"/>
          </a:p>
        </p:txBody>
      </p:sp>
    </p:spTree>
    <p:extLst>
      <p:ext uri="{BB962C8B-B14F-4D97-AF65-F5344CB8AC3E}">
        <p14:creationId xmlns:p14="http://schemas.microsoft.com/office/powerpoint/2010/main" val="1013211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SimSun" panose="02010600030101010101" pitchFamily="2" charset="-122"/>
                <a:cs typeface="Calibri" panose="020F0502020204030204" pitchFamily="34" charset="0"/>
              </a:rPr>
              <a:t>Why might </a:t>
            </a:r>
            <a:r>
              <a:rPr lang="en-US" b="1" dirty="0">
                <a:latin typeface="Calibri" panose="020F0502020204030204" pitchFamily="34" charset="0"/>
                <a:ea typeface="MS Mincho" panose="02020609040205080304" pitchFamily="49" charset="-128"/>
                <a:cs typeface="Calibri" panose="020F0502020204030204" pitchFamily="34" charset="0"/>
              </a:rPr>
              <a:t>people lose hope</a:t>
            </a:r>
            <a:r>
              <a:rPr lang="en-US"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of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confidence from family, friends and staff.</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Others making all important decisions and having one’s own view disregarded.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told that one should not get married, have children or work again.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excluded from the community and being discriminated against (e.g. lack of education, employment, housing, absence of disability-related support).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Belief that there is nothing positive in the future or that life and circumstances cannot change.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Loss of confidence in abilities and talents.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Losing hope because the recovery journey can be hard or involves hard work.</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Poor treatment in mental health and social services resulting in cynicism or loss of hope that things can get better.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given a diagnosis and feeling like medication is the (only) answer.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72</a:t>
            </a:fld>
            <a:endParaRPr lang="x-none"/>
          </a:p>
        </p:txBody>
      </p:sp>
    </p:spTree>
    <p:extLst>
      <p:ext uri="{BB962C8B-B14F-4D97-AF65-F5344CB8AC3E}">
        <p14:creationId xmlns:p14="http://schemas.microsoft.com/office/powerpoint/2010/main" val="35722952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facilitator may also raise the issue of why family and supporters may lose hope.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Why family and supporters may lose hope?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Some examples may include: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support and/or resources for themselves</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information</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understanding from their community.</a:t>
            </a:r>
            <a:endParaRPr lang="en-GB"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73</a:t>
            </a:fld>
            <a:endParaRPr lang="x-none"/>
          </a:p>
        </p:txBody>
      </p:sp>
    </p:spTree>
    <p:extLst>
      <p:ext uri="{BB962C8B-B14F-4D97-AF65-F5344CB8AC3E}">
        <p14:creationId xmlns:p14="http://schemas.microsoft.com/office/powerpoint/2010/main" val="36517200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4.2: How hope facilitates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(20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Ask the group to think once again about a time when they had to recover from somethin</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g </a:t>
            </a: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e.g. a health problem, a loss or bereavement (if you feel comfortable thinking of that)</a:t>
            </a:r>
            <a:r>
              <a:rPr lang="en-US" dirty="0">
                <a:solidFill>
                  <a:srgbClr val="4F81BD"/>
                </a:solidFill>
                <a:latin typeface="Calibri" panose="020F0502020204030204" pitchFamily="34" charset="0"/>
                <a:ea typeface="SimSun" panose="02010600030101010101" pitchFamily="2" charset="-122"/>
                <a:cs typeface="Cambria" panose="02040503050406030204" pitchFamily="18" charset="0"/>
              </a:rPr>
              <a:t>.</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This can be a similar situation to the one you thought about in the earlier exercise of the training.</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Then, as a group, answer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What role did hope play in your own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When you felt hopeless, what helped you keep going?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Give the group a few minutes to jot down their ideas and then discuss with the rest of the group.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b="1" i="1"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74</a:t>
            </a:fld>
            <a:endParaRPr lang="x-none"/>
          </a:p>
        </p:txBody>
      </p:sp>
    </p:spTree>
    <p:extLst>
      <p:ext uri="{BB962C8B-B14F-4D97-AF65-F5344CB8AC3E}">
        <p14:creationId xmlns:p14="http://schemas.microsoft.com/office/powerpoint/2010/main" val="4457910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1243013"/>
            <a:ext cx="5232400" cy="2943225"/>
          </a:xfrm>
        </p:spPr>
      </p:sp>
      <p:sp>
        <p:nvSpPr>
          <p:cNvPr id="3" name="Notes Placeholder 2"/>
          <p:cNvSpPr>
            <a:spLocks noGrp="1"/>
          </p:cNvSpPr>
          <p:nvPr>
            <p:ph type="body" idx="1"/>
          </p:nvPr>
        </p:nvSpPr>
        <p:spPr>
          <a:xfrm>
            <a:off x="680879" y="4423711"/>
            <a:ext cx="5447030" cy="5018442"/>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the end of the exercise it is important to make the point that: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not minimize very real difficulties that people are experiencing. Hope should </a:t>
            </a:r>
            <a:r>
              <a:rPr lang="en-GB" i="1" dirty="0">
                <a:latin typeface="Calibri" panose="020F0502020204030204" pitchFamily="34" charset="0"/>
                <a:ea typeface="MS Mincho" panose="02020609040205080304" pitchFamily="49" charset="-128"/>
                <a:cs typeface="Cambria" panose="02040503050406030204" pitchFamily="18" charset="0"/>
              </a:rPr>
              <a:t>not</a:t>
            </a:r>
            <a:r>
              <a:rPr lang="en-GB" dirty="0">
                <a:latin typeface="Calibri" panose="020F0502020204030204" pitchFamily="34" charset="0"/>
                <a:ea typeface="MS Mincho" panose="02020609040205080304" pitchFamily="49" charset="-128"/>
                <a:cs typeface="Cambria" panose="02040503050406030204" pitchFamily="18" charset="0"/>
              </a:rPr>
              <a:t> be used as a way of avoiding or denying feelings or sadness that people might experience and which might seem overwhelming.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acknowledge how people are feeling during challenging moments in their lives, as the following quotation illustrates: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i="1" dirty="0">
                <a:latin typeface="Calibri" panose="020F0502020204030204" pitchFamily="34" charset="0"/>
                <a:ea typeface="MS Mincho" panose="02020609040205080304" pitchFamily="49" charset="-128"/>
                <a:cs typeface="Cambria" panose="02040503050406030204" pitchFamily="18" charset="0"/>
              </a:rPr>
              <a:t>“Well, for some of us, we do not need to be told that; it is to some people just plain insulting. If your life has been devastated and wrecked by illness, your job has disappeared like a rush of leaves, you are seen as unfit to look after your children, you have no friends, nothing to do, almost no money and the professionals do not even seem to understand your distress, well, sometimes it can feel as though our lives have been wrecked without any hope of repair – the journey is fractured and unwelcome and its end the only bright solution.</a:t>
            </a:r>
            <a:endParaRPr lang="x-none" i="1" dirty="0">
              <a:latin typeface="Calibri" panose="020F0502020204030204" pitchFamily="34" charset="0"/>
              <a:ea typeface="MS Mincho" panose="02020609040205080304" pitchFamily="49" charset="-128"/>
              <a:cs typeface="Cambria" panose="02040503050406030204" pitchFamily="18" charset="0"/>
            </a:endParaRPr>
          </a:p>
          <a:p>
            <a:r>
              <a:rPr lang="en-GB" i="1" dirty="0">
                <a:latin typeface="Calibri" panose="020F0502020204030204" pitchFamily="34" charset="0"/>
                <a:ea typeface="MS Mincho" panose="02020609040205080304" pitchFamily="49" charset="-128"/>
                <a:cs typeface="Arial" panose="020B0604020202020204" pitchFamily="34" charset="0"/>
              </a:rPr>
              <a:t>“Then in this situation we may not welcome some bright person coming along to empower us on our journey of recovery; we may get downright angry when the end of the day is the furthest we can possibly look, and yet we are being encouraged to develop hope and optimism. There may be an instinctive, ‘How dare you underestimate my despair?’, ‘How dare you ask me to find the slightest degree of hope in the poverty of my life?’” (</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58"/>
              </a:rPr>
              <a:t>31</a:t>
            </a:r>
            <a:r>
              <a:rPr lang="en-GB" i="1" dirty="0">
                <a:latin typeface="Calibri" panose="020F0502020204030204" pitchFamily="34" charset="0"/>
                <a:ea typeface="MS Mincho" panose="02020609040205080304" pitchFamily="49" charset="-128"/>
                <a:cs typeface="Arial" panose="020B0604020202020204" pitchFamily="34" charset="0"/>
              </a:rPr>
              <a:t>) </a:t>
            </a:r>
            <a:br>
              <a:rPr lang="en-US" b="1" i="1" dirty="0">
                <a:solidFill>
                  <a:srgbClr val="548DD4"/>
                </a:solidFill>
                <a:latin typeface="Calibri" panose="020F0502020204030204" pitchFamily="34" charset="0"/>
                <a:ea typeface="MS Mincho" panose="02020609040205080304" pitchFamily="49" charset="-128"/>
              </a:rPr>
            </a:br>
            <a:endParaRPr lang="x-none" i="1" dirty="0"/>
          </a:p>
        </p:txBody>
      </p:sp>
      <p:sp>
        <p:nvSpPr>
          <p:cNvPr id="4" name="Slide Number Placeholder 3"/>
          <p:cNvSpPr>
            <a:spLocks noGrp="1"/>
          </p:cNvSpPr>
          <p:nvPr>
            <p:ph type="sldNum" sz="quarter" idx="5"/>
          </p:nvPr>
        </p:nvSpPr>
        <p:spPr/>
        <p:txBody>
          <a:bodyPr/>
          <a:lstStyle/>
          <a:p>
            <a:fld id="{C6E7D0B4-629D-4358-AF77-399C1BE3CD59}" type="slidenum">
              <a:rPr lang="x-none" smtClean="0"/>
              <a:t>75</a:t>
            </a:fld>
            <a:endParaRPr lang="x-none"/>
          </a:p>
        </p:txBody>
      </p:sp>
    </p:spTree>
    <p:extLst>
      <p:ext uri="{BB962C8B-B14F-4D97-AF65-F5344CB8AC3E}">
        <p14:creationId xmlns:p14="http://schemas.microsoft.com/office/powerpoint/2010/main" val="29667936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76</a:t>
            </a:fld>
            <a:endParaRPr lang="x-none"/>
          </a:p>
        </p:txBody>
      </p:sp>
    </p:spTree>
    <p:extLst>
      <p:ext uri="{BB962C8B-B14F-4D97-AF65-F5344CB8AC3E}">
        <p14:creationId xmlns:p14="http://schemas.microsoft.com/office/powerpoint/2010/main" val="4122926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Respecting the person means understanding their values and preferences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Values definition: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beliefs, principles or standards that a person feels are important in their life and which govern the way they think and act. These are shaped by social experiences and contexts.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 develop our values through experiences and reflection. Values often underlie preferences and the choices that we make, including in the areas of treatment, care and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fact, values can often be expressed through wishes, preferences, perceptions, choices, expectations, hopes, disappointments or fears rather than being discussed explicitly.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one of the strongest determinants of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and anything that goes directly against a person’s values can feel like an invasion of freedom and can lead to resistance.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77</a:t>
            </a:fld>
            <a:endParaRPr lang="x-none"/>
          </a:p>
        </p:txBody>
      </p:sp>
    </p:spTree>
    <p:extLst>
      <p:ext uri="{BB962C8B-B14F-4D97-AF65-F5344CB8AC3E}">
        <p14:creationId xmlns:p14="http://schemas.microsoft.com/office/powerpoint/2010/main" val="1977537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Values-based practice: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Values-based practice is about working constructively with people’s differences and accepting a diversity of values.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This means: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Putting the values of people who are using services, as they continue to evolve and develop,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everything that is done.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an understanding about one’s values and the effects of these on oneself and on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Honouring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person’s own choices and creativity as the source of their recovery or healing and as a manifestation and development of their values.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It is important that people do not assume that others share the same values as this can lead to approaches, suggestions and interventions which </a:t>
            </a:r>
            <a:r>
              <a:rPr lang="en-US" dirty="0">
                <a:latin typeface="Calibri" panose="020F0502020204030204" pitchFamily="34" charset="0"/>
                <a:ea typeface="SimSun" panose="02010600030101010101" pitchFamily="2" charset="-122"/>
                <a:cs typeface="Cambria" panose="02040503050406030204" pitchFamily="18" charset="0"/>
              </a:rPr>
              <a:t>can be</a:t>
            </a:r>
            <a:r>
              <a:rPr lang="en-US" dirty="0">
                <a:latin typeface="Calibri" panose="020F0502020204030204" pitchFamily="34" charset="0"/>
                <a:ea typeface="MS Mincho" panose="02020609040205080304" pitchFamily="49" charset="-128"/>
                <a:cs typeface="Cambria" panose="02040503050406030204" pitchFamily="18" charset="0"/>
              </a:rPr>
              <a:t> unacceptable and fail.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78</a:t>
            </a:fld>
            <a:endParaRPr lang="x-none"/>
          </a:p>
        </p:txBody>
      </p:sp>
    </p:spTree>
    <p:extLst>
      <p:ext uri="{BB962C8B-B14F-4D97-AF65-F5344CB8AC3E}">
        <p14:creationId xmlns:p14="http://schemas.microsoft.com/office/powerpoint/2010/main" val="2477617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Supporters and mental health and other practitioners should have an open discussion with the person if they cannot provide the support the person wants because it conflicts with their own values.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addition, supporters and practitioners should make extra efforts to understand the values of people who may not express themselves in conventional ways – for instance, by paying close attention to how people react in different situations.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the time to learn people’s preferences regarding treatment, care and support is key to building recovery-oriented relationships.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79</a:t>
            </a:fld>
            <a:endParaRPr lang="x-none"/>
          </a:p>
        </p:txBody>
      </p:sp>
    </p:spTree>
    <p:extLst>
      <p:ext uri="{BB962C8B-B14F-4D97-AF65-F5344CB8AC3E}">
        <p14:creationId xmlns:p14="http://schemas.microsoft.com/office/powerpoint/2010/main" val="78059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if the short option is chosen. Approximately 4 hours and 40 minutes if the long option is chosen.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a:t>
            </a:fld>
            <a:endParaRPr lang="x-none"/>
          </a:p>
        </p:txBody>
      </p:sp>
    </p:spTree>
    <p:extLst>
      <p:ext uri="{BB962C8B-B14F-4D97-AF65-F5344CB8AC3E}">
        <p14:creationId xmlns:p14="http://schemas.microsoft.com/office/powerpoint/2010/main" val="290120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For example, some people may choose: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have certain visitors while they are using a service, but not others. This may reflect a value of keeping certain parts of life off-limits to some relationships (such as work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discuss experiences with peers who went through similar experiences and have recovered. This may reflect a belief that wisdom comes through experience more than book-learning.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change or stop taking medication.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may reflect increasing knowledge about harms caused by a medication, or a shift in the person’s values from seeking immediate relief to experiencing life free from the effects of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talk to certain mental health and other practitioners and not others, or not to use mental health services at all. This may reflect a person’s values regarding the type of interactions that they find useful for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80</a:t>
            </a:fld>
            <a:endParaRPr lang="x-none"/>
          </a:p>
        </p:txBody>
      </p:sp>
    </p:spTree>
    <p:extLst>
      <p:ext uri="{BB962C8B-B14F-4D97-AF65-F5344CB8AC3E}">
        <p14:creationId xmlns:p14="http://schemas.microsoft.com/office/powerpoint/2010/main" val="1446506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crucial not to make assumptions about a person’s underlying beliefs and values from their expressed preferences.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person’s will and preferences are a statement of what they want in one or more situations. They do not need to explain the basis for a preference.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in some contexts it can be worthwhile to explore, on the basis of conversations that take place over time, whether the person has underlying values and beliefs that apply to a more general category of circumstances.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Values, choice and preferences in the person’s life and in relation to treatment and/or support should be explored over the course of the relationship. </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r>
              <a:rPr lang="en-US" dirty="0"/>
              <a:t>This will require listening and effective communication skills to understand the person more fully.</a:t>
            </a: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81</a:t>
            </a:fld>
            <a:endParaRPr lang="x-none"/>
          </a:p>
        </p:txBody>
      </p:sp>
    </p:spTree>
    <p:extLst>
      <p:ext uri="{BB962C8B-B14F-4D97-AF65-F5344CB8AC3E}">
        <p14:creationId xmlns:p14="http://schemas.microsoft.com/office/powerpoint/2010/main" val="20649684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243013"/>
            <a:ext cx="4373562" cy="2460625"/>
          </a:xfrm>
        </p:spPr>
      </p:sp>
      <p:sp>
        <p:nvSpPr>
          <p:cNvPr id="3" name="Notes Placeholder 2"/>
          <p:cNvSpPr>
            <a:spLocks noGrp="1"/>
          </p:cNvSpPr>
          <p:nvPr>
            <p:ph type="body" idx="1"/>
          </p:nvPr>
        </p:nvSpPr>
        <p:spPr>
          <a:xfrm>
            <a:off x="680879" y="4262171"/>
            <a:ext cx="5447030" cy="5179982"/>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The topics listed in this slide are areas that can be explored to get a better understanding of the person – their values and preferences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and perspectives: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people understand what is happening in their lives right now? What do people want/not want from others, including from mental health and social services? How do people view mental health services? What are their views about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they see themselves in relation to others?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Boundaries: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What do people see as off-limits in the context of support or service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Do people have any religious, spiritual or other beliefs that are important to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Goals: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goals do people have in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Past experiences: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people’s experiences (including both negative and positive) of</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services and the treatments that they have experienced, as well as other services and supports?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has worked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for the person? What has not?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to achieve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relationships with supporters and/or therapeutic relationships? Are there certain styles and approaches that do not work? Why? What kind of support do people need and want?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82</a:t>
            </a:fld>
            <a:endParaRPr lang="x-none"/>
          </a:p>
        </p:txBody>
      </p:sp>
    </p:spTree>
    <p:extLst>
      <p:ext uri="{BB962C8B-B14F-4D97-AF65-F5344CB8AC3E}">
        <p14:creationId xmlns:p14="http://schemas.microsoft.com/office/powerpoint/2010/main" val="4315858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if all a person’s preferences cannot be met – for instance, due to a lack of resources – understanding the values of the person can provide insight into other potentially acceptable options.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certain choices may be expressed as non-negotiable.</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83</a:t>
            </a:fld>
            <a:endParaRPr lang="x-none"/>
          </a:p>
        </p:txBody>
      </p:sp>
    </p:spTree>
    <p:extLst>
      <p:ext uri="{BB962C8B-B14F-4D97-AF65-F5344CB8AC3E}">
        <p14:creationId xmlns:p14="http://schemas.microsoft.com/office/powerpoint/2010/main" val="42944796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84</a:t>
            </a:fld>
            <a:endParaRPr lang="x-none"/>
          </a:p>
        </p:txBody>
      </p:sp>
    </p:spTree>
    <p:extLst>
      <p:ext uri="{BB962C8B-B14F-4D97-AF65-F5344CB8AC3E}">
        <p14:creationId xmlns:p14="http://schemas.microsoft.com/office/powerpoint/2010/main" val="27611130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243013"/>
            <a:ext cx="4437062" cy="2497137"/>
          </a:xfrm>
        </p:spPr>
      </p:sp>
      <p:sp>
        <p:nvSpPr>
          <p:cNvPr id="3" name="Notes Placeholder 2"/>
          <p:cNvSpPr>
            <a:spLocks noGrp="1"/>
          </p:cNvSpPr>
          <p:nvPr>
            <p:ph type="body" idx="1"/>
          </p:nvPr>
        </p:nvSpPr>
        <p:spPr>
          <a:xfrm>
            <a:off x="680879" y="4187614"/>
            <a:ext cx="5447030" cy="5254539"/>
          </a:xfrm>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What does it mean to work alongside someone?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b="1" i="1" dirty="0">
                <a:latin typeface="Calibri" panose="020F0502020204030204" pitchFamily="34" charset="0"/>
                <a:ea typeface="MS Mincho" panose="02020609040205080304" pitchFamily="49" charset="-128"/>
                <a:cs typeface="Cambria" panose="02040503050406030204" pitchFamily="18" charset="0"/>
              </a:rPr>
              <a:t>) (15min.)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u="sng" dirty="0">
                <a:latin typeface="Calibri" panose="020F0502020204030204" pitchFamily="34" charset="0"/>
                <a:ea typeface="MS Mincho" panose="02020609040205080304" pitchFamily="49" charset="-128"/>
                <a:cs typeface="Cambria" panose="02040503050406030204" pitchFamily="18" charset="0"/>
              </a:rPr>
              <a:t>Doing with</a:t>
            </a:r>
            <a:r>
              <a:rPr lang="en-US" b="1" u="sng" dirty="0">
                <a:latin typeface="Calibri" panose="020F0502020204030204" pitchFamily="34" charset="0"/>
                <a:ea typeface="MS Mincho" panose="02020609040205080304" pitchFamily="49" charset="-128"/>
                <a:cs typeface="Cambria" panose="02040503050406030204" pitchFamily="18" charset="0"/>
              </a:rPr>
              <a:t> rather than </a:t>
            </a:r>
            <a:r>
              <a:rPr lang="en-US" b="1" i="1" u="sng" dirty="0">
                <a:latin typeface="Calibri" panose="020F0502020204030204" pitchFamily="34" charset="0"/>
                <a:ea typeface="MS Mincho" panose="02020609040205080304" pitchFamily="49" charset="-128"/>
                <a:cs typeface="Cambria" panose="02040503050406030204" pitchFamily="18" charset="0"/>
              </a:rPr>
              <a:t>doing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care partners, families and others are often seen as “doing to” people using services. Within a recovery approach the emphasis is on “doing with” people and “being alongside” as people take the lead in their recovery journey.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this context, the person is making the decisions regarding their lives and recovery journey, while practitioners, care partners, family members and other supporters only support the person if the individual wants them to be involved.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is different from directing.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Supporters need to find a balance between when to support and when to try to make people think about different possibilities and question their habitual ways of doing things.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28600" algn="l"/>
                <a:tab pos="457200" algn="l"/>
              </a:tabLst>
              <a:defRPr/>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Being too challenging may be counterproductive for the person’s recovery and may weaken the relationship and trust between the person and their supporters.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Supporters should be aware that they may also need support for themselves.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85</a:t>
            </a:fld>
            <a:endParaRPr lang="x-none"/>
          </a:p>
        </p:txBody>
      </p:sp>
    </p:spTree>
    <p:extLst>
      <p:ext uri="{BB962C8B-B14F-4D97-AF65-F5344CB8AC3E}">
        <p14:creationId xmlns:p14="http://schemas.microsoft.com/office/powerpoint/2010/main" val="24794914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Resisting the temptation to sort out problems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notion of being alongside people may go against both human and professional instincts to “help” or to “sort out/fix problems”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Taking a step back from this more active role requires skill, trust in and respect for the person being supported. This places power in the hands of those being supported to lead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be patient, let people go at their own pace and continually adjust the amount of input offered on the basis of the needs and wishes of the person being supported.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Demonstrating belief in the person will allow them to develop confidence in their own abilities to manage their life, situation and challenges.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86</a:t>
            </a:fld>
            <a:endParaRPr lang="x-none"/>
          </a:p>
        </p:txBody>
      </p:sp>
    </p:spTree>
    <p:extLst>
      <p:ext uri="{BB962C8B-B14F-4D97-AF65-F5344CB8AC3E}">
        <p14:creationId xmlns:p14="http://schemas.microsoft.com/office/powerpoint/2010/main" val="35487070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Exercise 6.1: Working alongside in practice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11 #345"/>
              </a:rPr>
              <a:t>32</a:t>
            </a:r>
            <a:r>
              <a:rPr lang="en-US" b="1" i="1" dirty="0">
                <a:latin typeface="Calibri" panose="020F0502020204030204" pitchFamily="34" charset="0"/>
                <a:ea typeface="MS Mincho" panose="02020609040205080304" pitchFamily="49" charset="-128"/>
                <a:cs typeface="Calibri" panose="020F0502020204030204" pitchFamily="34" charset="0"/>
              </a:rPr>
              <a:t>) (45 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Sometimes when a person is having a crisis, is feeling overwhelmed, or is expressing negative attitudes towards family, care partners, practitioners or services, it can feel difficult to engage with them in a personal and helpful manner.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t>We will now discuss a scenario – Suraiya’ experience – to explore the care and support she received in the context of a recovery approach.</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Divide the participants into groups of 5 to discuss the scenario. These groups will then be asked to present their thoughts in plenary.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87</a:t>
            </a:fld>
            <a:endParaRPr lang="x-none"/>
          </a:p>
        </p:txBody>
      </p:sp>
    </p:spTree>
    <p:extLst>
      <p:ext uri="{BB962C8B-B14F-4D97-AF65-F5344CB8AC3E}">
        <p14:creationId xmlns:p14="http://schemas.microsoft.com/office/powerpoint/2010/main" val="7513238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Suraiya’s experience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Suraiya is a 22-year-old woman who has agreed to be admitted to an acute psychiatric care ward following a suicide attempt. She has a history of serious self-harm and repeated admissions because of severe distress that she has experienced. </a:t>
            </a:r>
          </a:p>
          <a:p>
            <a:pPr algn="just">
              <a:spcAft>
                <a:spcPts val="1000"/>
              </a:spcAft>
            </a:pP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As one of Suraiya’s professional advocates, you are meeting with her to discuss the situation. She reports that she feels hopeless and unhappy and believes that the psychiatrist dislikes her. She sits quietly and appears very withdrawn throughout the meeting.</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88</a:t>
            </a:fld>
            <a:endParaRPr lang="x-none"/>
          </a:p>
        </p:txBody>
      </p:sp>
    </p:spTree>
    <p:extLst>
      <p:ext uri="{BB962C8B-B14F-4D97-AF65-F5344CB8AC3E}">
        <p14:creationId xmlns:p14="http://schemas.microsoft.com/office/powerpoint/2010/main" val="37376293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What might you want if you were in Suraiya’s shoes?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from participants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different psychiatrist.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go home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have more information on her stay and treatment plan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regain control of her life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feel like someone understands or empathizes with her situation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familiar face or someone who she trusts (friend or relative).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89</a:t>
            </a:fld>
            <a:endParaRPr lang="x-none"/>
          </a:p>
        </p:txBody>
      </p:sp>
    </p:spTree>
    <p:extLst>
      <p:ext uri="{BB962C8B-B14F-4D97-AF65-F5344CB8AC3E}">
        <p14:creationId xmlns:p14="http://schemas.microsoft.com/office/powerpoint/2010/main" val="265100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192213"/>
            <a:ext cx="4660900" cy="2622550"/>
          </a:xfrm>
        </p:spPr>
      </p:sp>
      <p:sp>
        <p:nvSpPr>
          <p:cNvPr id="3" name="Notes Placeholder 2"/>
          <p:cNvSpPr>
            <a:spLocks noGrp="1"/>
          </p:cNvSpPr>
          <p:nvPr>
            <p:ph type="body" idx="1"/>
          </p:nvPr>
        </p:nvSpPr>
        <p:spPr>
          <a:xfrm>
            <a:off x="680879" y="4324302"/>
            <a:ext cx="5447030" cy="4374007"/>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1.1</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What does recovery mean to you</a:t>
            </a:r>
            <a:r>
              <a:rPr lang="en-GB" b="1" i="1" dirty="0">
                <a:latin typeface="Calibri" panose="020F0502020204030204" pitchFamily="34" charset="0"/>
                <a:ea typeface="MS Mincho" panose="02020609040205080304" pitchFamily="49" charset="-128"/>
                <a:cs typeface="Cambria" panose="02040503050406030204" pitchFamily="18" charset="0"/>
              </a:rPr>
              <a:t>?</a:t>
            </a:r>
            <a:r>
              <a:rPr lang="en-GB" b="1" i="1" dirty="0">
                <a:solidFill>
                  <a:srgbClr val="FF0000"/>
                </a:solidFill>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(45 min.)</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Divide the participants into groups of 5.</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Now ask participants to consider the following reflective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Based on your own personal or professional experience, what does recovery mean for people with psychosocial disabilities or for people using services?</a:t>
            </a:r>
            <a:endParaRPr lang="x-none" b="1"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the groups 15 minutes to prepare their lists.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Then create the two following lists on the flipchart: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Traditional clinical understanding, and</a:t>
            </a:r>
            <a:endParaRPr lang="x-none" dirty="0">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spcAft>
                <a:spcPts val="600"/>
              </a:spcAft>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Understanding based on a recovery approach.</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share their thoughts and allocate the examples provided to the appropriate list (see presentation below for a better idea of what should go under the two separate lists). Help participants to reflect on why their examples fall within one category or the other.</a:t>
            </a:r>
            <a:endParaRPr lang="en-US" dirty="0">
              <a:solidFill>
                <a:srgbClr val="4F81BD"/>
              </a:solidFill>
              <a:latin typeface="Calibri" panose="020F0502020204030204" pitchFamily="34" charset="0"/>
              <a:ea typeface="MS Gothic" panose="020B06090702050802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Participants may suggest some recovery-aligned examples, although at this stage early in the recovery training it can be anticipated that many of the ideas will fall within the traditional approach.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a:t>
            </a:fld>
            <a:endParaRPr lang="x-none"/>
          </a:p>
        </p:txBody>
      </p:sp>
    </p:spTree>
    <p:extLst>
      <p:ext uri="{BB962C8B-B14F-4D97-AF65-F5344CB8AC3E}">
        <p14:creationId xmlns:p14="http://schemas.microsoft.com/office/powerpoint/2010/main" val="36878750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1243013"/>
            <a:ext cx="4525962" cy="2546350"/>
          </a:xfrm>
        </p:spPr>
      </p:sp>
      <p:sp>
        <p:nvSpPr>
          <p:cNvPr id="3" name="Notes Placeholder 2"/>
          <p:cNvSpPr>
            <a:spLocks noGrp="1"/>
          </p:cNvSpPr>
          <p:nvPr>
            <p:ph type="body" idx="1"/>
          </p:nvPr>
        </p:nvSpPr>
        <p:spPr>
          <a:xfrm>
            <a:off x="680879" y="4175188"/>
            <a:ext cx="5447030" cy="4523121"/>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what you have learned about the recovery approach, how could you support Suraiya?</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Prompt the group to consider:</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would you start a conversation with Suraiya?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questions would you ask Suraiya?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what makes her think the psychiatrist dislikes her.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Acknowledge Suraiya’s distress (by really engaging and actively listening). Explore with her what is not going well for her in order to inquire about her well-being and her experience of the service.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Assure her that she is here by her own choice and that she is not obliged to stay or do anything she does not want to do.</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Invite her to describe what would make her situation better.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how you could help to make the situation less stressful (e.g. having certain visitors, having some meaningful belongings brought in from home, activities she would like to do, talking to certain mental health workers, making arrangements so she can go home with the appropriate support, etc.).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there is anyone else on staff who she is comfortable talking with.</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it would be helpful to talk to someone who has had a similar experience (e.g. a peer supporter).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90</a:t>
            </a:fld>
            <a:endParaRPr lang="x-none"/>
          </a:p>
        </p:txBody>
      </p:sp>
    </p:spTree>
    <p:extLst>
      <p:ext uri="{BB962C8B-B14F-4D97-AF65-F5344CB8AC3E}">
        <p14:creationId xmlns:p14="http://schemas.microsoft.com/office/powerpoint/2010/main" val="12857992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Let’s consider how a professional advocate, Jamal, engages with Suraiya</a:t>
            </a:r>
            <a:r>
              <a:rPr lang="en-US"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At a meeting with Suraiya, Jamal notices that Suraiya appears withdrawn, angry and sad. He asks how she is feeling at the moment. Jamal also asks if there is anything that might make her feel better. Suraiya says that she would like to talk to her friend. Jamal says that he would try to organize that as soon as possible. He also asks in the meantime what else might help.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Suraiya explains that she really needs time on her own in a quiet place to reflect. She said that it has helped in the past to listen to music, in order to get some distance from her situation. The mental health service has established some comfortable quiet rooms over the past year and Jamal proposes that Suraiya spend as much time as she would like there and can listen to music and call her friends at any time. He also lets Suraiya know that he will be here to support her when she needs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Jamal also recalls that Suraya thought that the psychiatrist disliked her. He invites her to discuss any concerns that weren’t already dealt with, so they can be addressed with those involved and, if relevant, resources and information could be provided about how and where to make complaints.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91</a:t>
            </a:fld>
            <a:endParaRPr lang="x-none"/>
          </a:p>
        </p:txBody>
      </p:sp>
    </p:spTree>
    <p:extLst>
      <p:ext uri="{BB962C8B-B14F-4D97-AF65-F5344CB8AC3E}">
        <p14:creationId xmlns:p14="http://schemas.microsoft.com/office/powerpoint/2010/main" val="6987456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In what ways is Jamal’s support in line with recovery-oriented practices?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inspires hope.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listens and tries to understand Suraiya’s preferences.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is respectful of Suraiya’s requests.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working alongside Suraiya.</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At all times Jamal is being professional, while at the same time remaining engaged and supportive.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92</a:t>
            </a:fld>
            <a:endParaRPr lang="x-none"/>
          </a:p>
        </p:txBody>
      </p:sp>
    </p:spTree>
    <p:extLst>
      <p:ext uri="{BB962C8B-B14F-4D97-AF65-F5344CB8AC3E}">
        <p14:creationId xmlns:p14="http://schemas.microsoft.com/office/powerpoint/2010/main" val="4240949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93</a:t>
            </a:fld>
            <a:endParaRPr lang="x-none"/>
          </a:p>
        </p:txBody>
      </p:sp>
    </p:spTree>
    <p:extLst>
      <p:ext uri="{BB962C8B-B14F-4D97-AF65-F5344CB8AC3E}">
        <p14:creationId xmlns:p14="http://schemas.microsoft.com/office/powerpoint/2010/main" val="24456229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Understanding boundaries (</a:t>
            </a:r>
            <a:r>
              <a:rPr lang="en-US" b="1" i="1" dirty="0">
                <a:solidFill>
                  <a:srgbClr val="0000FF"/>
                </a:solidFill>
                <a:latin typeface="Calibri" panose="020F0502020204030204" pitchFamily="34" charset="0"/>
                <a:ea typeface="MS Mincho" panose="02020609040205080304" pitchFamily="49" charset="-128"/>
                <a:cs typeface="Arial" panose="020B0604020202020204" pitchFamily="34" charset="0"/>
                <a:hlinkClick r:id="rId3" action="ppaction://hlinkfile" tooltip="Brown, 2007 #344">
                  <a:extLst>
                    <a:ext uri="{A12FA001-AC4F-418D-AE19-62706E023703}">
                      <ahyp:hlinkClr xmlns:ahyp="http://schemas.microsoft.com/office/drawing/2018/hyperlinkcolor" val="tx"/>
                    </a:ext>
                  </a:extLst>
                </a:hlinkClick>
              </a:rPr>
              <a:t>33</a:t>
            </a:r>
            <a:r>
              <a:rPr lang="en-US" b="1" i="1" dirty="0">
                <a:latin typeface="Calibri" panose="020F0502020204030204" pitchFamily="34" charset="0"/>
                <a:ea typeface="MS Mincho" panose="02020609040205080304" pitchFamily="49" charset="-128"/>
                <a:cs typeface="Arial" panose="020B0604020202020204" pitchFamily="34" charset="0"/>
              </a:rPr>
              <a:t>) (20min.)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When discussing with participants the issue of boundaries, it is important to be aware that there may be variations in opinion in the group as to what is acceptable. Ask the group the following question and list their responses on a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What do you understand by the phrase “</a:t>
            </a:r>
            <a:r>
              <a:rPr lang="en-US" i="1" dirty="0">
                <a:latin typeface="Calibri" panose="020F0502020204030204" pitchFamily="34" charset="0"/>
                <a:ea typeface="MS Mincho" panose="02020609040205080304" pitchFamily="49" charset="-128"/>
                <a:cs typeface="Cambria" panose="02040503050406030204" pitchFamily="18" charset="0"/>
              </a:rPr>
              <a:t>Maintaining professional boundaries in the context of mental health and social services”?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a short discussion on this, resume the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94</a:t>
            </a:fld>
            <a:endParaRPr lang="x-none"/>
          </a:p>
        </p:txBody>
      </p:sp>
    </p:spTree>
    <p:extLst>
      <p:ext uri="{BB962C8B-B14F-4D97-AF65-F5344CB8AC3E}">
        <p14:creationId xmlns:p14="http://schemas.microsoft.com/office/powerpoint/2010/main" val="32269102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Maintaining boundaries</a:t>
            </a:r>
            <a:r>
              <a:rPr lang="en-US" b="1" i="1" u="sng" dirty="0">
                <a:latin typeface="Calibri" panose="020F0502020204030204" pitchFamily="34" charset="0"/>
                <a:ea typeface="MS Mincho" panose="02020609040205080304" pitchFamily="49" charset="-128"/>
                <a:cs typeface="Cambria" panose="02040503050406030204" pitchFamily="18" charset="0"/>
              </a:rPr>
              <a:t> (</a:t>
            </a:r>
            <a:r>
              <a:rPr lang="en-US" b="1" i="1" u="sng"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5"/>
              </a:rPr>
              <a:t>32</a:t>
            </a:r>
            <a:r>
              <a:rPr lang="en-US" b="1" i="1" u="sng"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Maintaining professional boundaries within the context of the recovery approach means: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Recognizing and responding appropriately to the boundaries of people using the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clear, fair and open</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about what you can and cannot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over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 or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under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95</a:t>
            </a:fld>
            <a:endParaRPr lang="x-none"/>
          </a:p>
        </p:txBody>
      </p:sp>
    </p:spTree>
    <p:extLst>
      <p:ext uri="{BB962C8B-B14F-4D97-AF65-F5344CB8AC3E}">
        <p14:creationId xmlns:p14="http://schemas.microsoft.com/office/powerpoint/2010/main" val="40970638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Ideas of “professional distance” have, in the past, served to maintain a false “us and them” barrier between service staff and people </a:t>
            </a:r>
            <a:r>
              <a:rPr lang="en-US" dirty="0">
                <a:latin typeface="Calibri" panose="020F0502020204030204" pitchFamily="34" charset="0"/>
                <a:ea typeface="SimSun" panose="02010600030101010101" pitchFamily="2" charset="-122"/>
                <a:cs typeface="Cambria" panose="02040503050406030204" pitchFamily="18" charset="0"/>
              </a:rPr>
              <a:t>using services, as</a:t>
            </a:r>
            <a:r>
              <a:rPr lang="en-US" dirty="0">
                <a:latin typeface="Calibri" panose="020F0502020204030204" pitchFamily="34" charset="0"/>
                <a:ea typeface="MS Mincho" panose="02020609040205080304" pitchFamily="49" charset="-128"/>
                <a:cs typeface="Cambria" panose="02040503050406030204" pitchFamily="18" charset="0"/>
              </a:rPr>
              <a:t> if they were fundamentally different.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the view that practitioners have to remain emotionally detached and personally distant in order to be competent is not supported by what is said by many people using mental health and social services.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example, it can be useful for a practitioner to disclose their own personal challenges or history of trauma when this can provide insight and a way forward to overcome challenges or trauma.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On the other hand, people using services may perceive interventions of mental health and other practitioners as crossing their personal boundaries (e.g. intrusive questions about personal life, forced medication, etc.).</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96</a:t>
            </a:fld>
            <a:endParaRPr lang="x-none"/>
          </a:p>
        </p:txBody>
      </p:sp>
    </p:spTree>
    <p:extLst>
      <p:ext uri="{BB962C8B-B14F-4D97-AF65-F5344CB8AC3E}">
        <p14:creationId xmlns:p14="http://schemas.microsoft.com/office/powerpoint/2010/main" val="23614245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such, the focus is not on maintaining boundaries but on developing a sustainable relationship in which both parties feel comfortable and which work to the benefit of the person.</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requires finding a balance in which practitioners and other supporters are neither over-involved nor under-involved. The appropriate level of involvement may vary depending on where one lives, so it is important to take into consideration cultural or contextual differences when developing a relationship with a person.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over-involvement might be when a supporter identifies so strongly with the person that they try to explore experiences that the person finds uncomfortable, unwanted and/or unrelated to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under-involvement might be when a supporter disengages with the person completely and sees them as a “lost cause” or ignores their feelings.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97</a:t>
            </a:fld>
            <a:endParaRPr lang="x-none"/>
          </a:p>
        </p:txBody>
      </p:sp>
    </p:spTree>
    <p:extLst>
      <p:ext uri="{BB962C8B-B14F-4D97-AF65-F5344CB8AC3E}">
        <p14:creationId xmlns:p14="http://schemas.microsoft.com/office/powerpoint/2010/main" val="28508084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cs typeface="Calibri" panose="020F0502020204030204" pitchFamily="34" charset="0"/>
              </a:rPr>
              <a:t>Show participants the following table which illustrates what over-involvement or under-involvement might look like between a practitioner and a person using a service</a:t>
            </a:r>
            <a:endParaRPr lang="en-GB" dirty="0">
              <a:solidFill>
                <a:srgbClr val="4F81BD"/>
              </a:solidFill>
              <a:latin typeface="Calibri" panose="020F0502020204030204" pitchFamily="34"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98</a:t>
            </a:fld>
            <a:endParaRPr lang="x-none"/>
          </a:p>
        </p:txBody>
      </p:sp>
    </p:spTree>
    <p:extLst>
      <p:ext uri="{BB962C8B-B14F-4D97-AF65-F5344CB8AC3E}">
        <p14:creationId xmlns:p14="http://schemas.microsoft.com/office/powerpoint/2010/main" val="36538823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99</a:t>
            </a:fld>
            <a:endParaRPr lang="x-none"/>
          </a:p>
        </p:txBody>
      </p:sp>
    </p:spTree>
    <p:extLst>
      <p:ext uri="{BB962C8B-B14F-4D97-AF65-F5344CB8AC3E}">
        <p14:creationId xmlns:p14="http://schemas.microsoft.com/office/powerpoint/2010/main" val="16734832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306818460"/>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99630"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2" name="Slide Number Placeholder 1">
            <a:extLst>
              <a:ext uri="{FF2B5EF4-FFF2-40B4-BE49-F238E27FC236}">
                <a16:creationId xmlns:a16="http://schemas.microsoft.com/office/drawing/2014/main" id="{9027253D-088E-394F-B1CF-7F7CF8E2E2D2}"/>
              </a:ext>
            </a:extLst>
          </p:cNvPr>
          <p:cNvSpPr txBox="1">
            <a:spLocks/>
          </p:cNvSpPr>
          <p:nvPr userDrawn="1"/>
        </p:nvSpPr>
        <p:spPr>
          <a:xfrm>
            <a:off x="10032988" y="6624156"/>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225240693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2" name="Slide Number Placeholder 1">
            <a:extLst>
              <a:ext uri="{FF2B5EF4-FFF2-40B4-BE49-F238E27FC236}">
                <a16:creationId xmlns:a16="http://schemas.microsoft.com/office/drawing/2014/main" id="{0DB60E25-8D38-DD4A-8EC3-1E1FFF0AEAEE}"/>
              </a:ext>
            </a:extLst>
          </p:cNvPr>
          <p:cNvSpPr txBox="1">
            <a:spLocks/>
          </p:cNvSpPr>
          <p:nvPr userDrawn="1"/>
        </p:nvSpPr>
        <p:spPr>
          <a:xfrm>
            <a:off x="10056358" y="6626636"/>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252217356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37585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644515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344395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28259213"/>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8876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241764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eleanor_longden_the_voices_in_my_head?language=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RYbjSeEy42c"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24E59-FB2A-4791-9F33-2BA77C3240E1}"/>
              </a:ext>
            </a:extLst>
          </p:cNvPr>
          <p:cNvSpPr/>
          <p:nvPr/>
        </p:nvSpPr>
        <p:spPr>
          <a:xfrm>
            <a:off x="-1" y="5199017"/>
            <a:ext cx="12177489" cy="165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a:srcRect l="774" t="29192" r="239" b="33880"/>
          <a:stretch/>
        </p:blipFill>
        <p:spPr>
          <a:xfrm>
            <a:off x="0" y="1"/>
            <a:ext cx="12245759" cy="3429000"/>
          </a:xfrm>
          <a:prstGeom prst="rect">
            <a:avLst/>
          </a:prstGeom>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8464332"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5080916" y="-238571"/>
            <a:ext cx="2015654"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2745561"/>
            <a:ext cx="8397492"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Pràctiques</a:t>
            </a:r>
            <a:r>
              <a:rPr kumimoji="0" lang="en-US" altLang="en-US" sz="4800" b="1" i="0" u="none" strike="noStrike" cap="none" normalizeH="0" baseline="0" dirty="0">
                <a:ln>
                  <a:noFill/>
                </a:ln>
                <a:solidFill>
                  <a:srgbClr val="FFFFFE"/>
                </a:solidFill>
                <a:effectLst/>
                <a:latin typeface="Calibri" panose="020F0502020204030204" pitchFamily="34" charset="0"/>
              </a:rPr>
              <a:t> de </a:t>
            </a:r>
            <a:r>
              <a:rPr kumimoji="0" lang="en-US" altLang="en-US" sz="4800" b="1" i="0" u="none" strike="noStrike" cap="none" normalizeH="0" baseline="0" dirty="0" err="1">
                <a:ln>
                  <a:noFill/>
                </a:ln>
                <a:solidFill>
                  <a:srgbClr val="FFFFFE"/>
                </a:solidFill>
                <a:effectLst/>
                <a:latin typeface="Calibri" panose="020F0502020204030204" pitchFamily="34" charset="0"/>
              </a:rPr>
              <a:t>recuperació</a:t>
            </a:r>
            <a:r>
              <a:rPr kumimoji="0" lang="en-US" altLang="en-US" sz="4800" b="1" i="0" u="none" strike="noStrike" cap="none" normalizeH="0" baseline="0" dirty="0">
                <a:ln>
                  <a:noFill/>
                </a:ln>
                <a:solidFill>
                  <a:srgbClr val="FFFFFE"/>
                </a:solidFill>
                <a:effectLst/>
                <a:latin typeface="Calibri" panose="020F0502020204030204" pitchFamily="34" charset="0"/>
              </a:rPr>
              <a:t> per a la </a:t>
            </a:r>
            <a:r>
              <a:rPr kumimoji="0" lang="en-US" altLang="en-US" sz="4800" b="1" i="0" u="none" strike="noStrike" cap="none" normalizeH="0" baseline="0" dirty="0" err="1">
                <a:ln>
                  <a:noFill/>
                </a:ln>
                <a:solidFill>
                  <a:srgbClr val="FFFFFE"/>
                </a:solidFill>
                <a:effectLst/>
                <a:latin typeface="Calibri" panose="020F0502020204030204" pitchFamily="34" charset="0"/>
              </a:rPr>
              <a:t>salut</a:t>
            </a:r>
            <a:r>
              <a:rPr kumimoji="0" lang="en-US" altLang="en-US" sz="4800" b="1" i="0" u="none" strike="noStrike" cap="none" normalizeH="0" baseline="0" dirty="0">
                <a:ln>
                  <a:noFill/>
                </a:ln>
                <a:solidFill>
                  <a:srgbClr val="FFFFFE"/>
                </a:solidFill>
                <a:effectLst/>
                <a:latin typeface="Calibri" panose="020F0502020204030204" pitchFamily="34" charset="0"/>
              </a:rPr>
              <a:t> mental </a:t>
            </a:r>
            <a:r>
              <a:rPr kumimoji="0" lang="en-US" altLang="en-US" sz="4800" b="1" i="0" u="none" strike="noStrike" cap="none" normalizeH="0" baseline="0" dirty="0" err="1">
                <a:ln>
                  <a:noFill/>
                </a:ln>
                <a:solidFill>
                  <a:srgbClr val="FFFFFE"/>
                </a:solidFill>
                <a:effectLst/>
                <a:latin typeface="Calibri" panose="020F0502020204030204" pitchFamily="34" charset="0"/>
              </a:rPr>
              <a:t>i</a:t>
            </a:r>
            <a:r>
              <a:rPr kumimoji="0" lang="en-US" altLang="en-US" sz="4800" b="1" i="0" u="none" strike="noStrike" cap="none" normalizeH="0" dirty="0">
                <a:ln>
                  <a:noFill/>
                </a:ln>
                <a:solidFill>
                  <a:srgbClr val="FFFFFE"/>
                </a:solidFill>
                <a:effectLst/>
                <a:latin typeface="Calibri" panose="020F0502020204030204" pitchFamily="34" charset="0"/>
              </a:rPr>
              <a:t> el </a:t>
            </a:r>
            <a:r>
              <a:rPr kumimoji="0" lang="en-US" altLang="en-US" sz="4800" b="1" i="0" u="none" strike="noStrike" cap="none" normalizeH="0" dirty="0" err="1">
                <a:ln>
                  <a:noFill/>
                </a:ln>
                <a:solidFill>
                  <a:srgbClr val="FFFFFE"/>
                </a:solidFill>
                <a:effectLst/>
                <a:latin typeface="Calibri" panose="020F0502020204030204" pitchFamily="34" charset="0"/>
              </a:rPr>
              <a:t>benestar</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59464" y="93930"/>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42346"/>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E04487"/>
                </a:solidFill>
                <a:latin typeface="Calibri" panose="020F0502020204030204" pitchFamily="34" charset="0"/>
              </a:rPr>
              <a:t>Formació</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especialitzada</a:t>
            </a:r>
            <a:r>
              <a:rPr lang="en-GB" altLang="en-US" sz="3000" dirty="0">
                <a:solidFill>
                  <a:srgbClr val="E04487"/>
                </a:solidFill>
                <a:latin typeface="Calibri" panose="020F0502020204030204" pitchFamily="34" charset="0"/>
              </a:rPr>
              <a:t> Quality Rights de </a:t>
            </a:r>
            <a:r>
              <a:rPr lang="en-GB" altLang="en-US" sz="3000" dirty="0" err="1">
                <a:solidFill>
                  <a:srgbClr val="E04487"/>
                </a:solidFill>
                <a:latin typeface="Calibri" panose="020F0502020204030204" pitchFamily="34" charset="0"/>
              </a:rPr>
              <a:t>l’OMS</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9" name="Imatge 8">
            <a:extLst>
              <a:ext uri="{FF2B5EF4-FFF2-40B4-BE49-F238E27FC236}">
                <a16:creationId xmlns:a16="http://schemas.microsoft.com/office/drawing/2014/main" id="{27B197D4-F67E-63CD-C30E-96A3536FB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279426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DC5C65B-68BC-7A4E-AF72-7A26CF3A5189}"/>
              </a:ext>
            </a:extLst>
          </p:cNvPr>
          <p:cNvSpPr>
            <a:spLocks noGrp="1"/>
          </p:cNvSpPr>
          <p:nvPr>
            <p:ph sz="quarter" idx="17"/>
          </p:nvPr>
        </p:nvSpPr>
        <p:spPr>
          <a:xfrm>
            <a:off x="6278880" y="1152729"/>
            <a:ext cx="5404320" cy="5046419"/>
          </a:xfrm>
        </p:spPr>
        <p:txBody>
          <a:bodyPr/>
          <a:lstStyle/>
          <a:p>
            <a:pPr marL="0" indent="0">
              <a:buNone/>
            </a:pPr>
            <a:r>
              <a:rPr lang="ca-ES" sz="2000" b="1" dirty="0"/>
              <a:t>Model de la recuperació</a:t>
            </a:r>
            <a:endParaRPr lang="es-ES" sz="2000" dirty="0"/>
          </a:p>
          <a:p>
            <a:pPr lvl="0" fontAlgn="base"/>
            <a:r>
              <a:rPr lang="ca-ES" sz="2000" i="1" dirty="0"/>
              <a:t>La persona pensa que ha recuperat el control de la seva vida i pot tenir un paper a la societat. </a:t>
            </a:r>
            <a:endParaRPr lang="es-ES" sz="2000" dirty="0"/>
          </a:p>
          <a:p>
            <a:pPr lvl="0" fontAlgn="base"/>
            <a:r>
              <a:rPr lang="ca-ES" sz="2000" i="1" dirty="0"/>
              <a:t>La persona usuària del servei entén millor el seu malestar emocional. </a:t>
            </a:r>
            <a:endParaRPr lang="es-ES" sz="2000" dirty="0"/>
          </a:p>
          <a:p>
            <a:pPr lvl="0" fontAlgn="base"/>
            <a:r>
              <a:rPr lang="ca-ES" sz="2000" i="1" dirty="0"/>
              <a:t>La persona té la sensació de ser més independent. </a:t>
            </a:r>
            <a:endParaRPr lang="es-ES" sz="2000" dirty="0"/>
          </a:p>
          <a:p>
            <a:pPr lvl="0" fontAlgn="base"/>
            <a:r>
              <a:rPr lang="ca-ES" sz="2000" i="1" dirty="0"/>
              <a:t>La persona encara pot tenir símptomes, però hi conviu i porta una vida satisfactòria. </a:t>
            </a:r>
            <a:endParaRPr lang="es-ES" sz="2000" dirty="0"/>
          </a:p>
          <a:p>
            <a:r>
              <a:rPr lang="ca-ES" sz="2000" i="1" dirty="0"/>
              <a:t>La persona sent malestar emocional a la vida, però el malestar no és el centre de la seva vida</a:t>
            </a:r>
            <a:r>
              <a:rPr lang="es-ES" sz="2000" dirty="0"/>
              <a:t>. </a:t>
            </a:r>
            <a:endParaRPr lang="en-US" sz="2000" dirty="0"/>
          </a:p>
        </p:txBody>
      </p:sp>
      <p:sp>
        <p:nvSpPr>
          <p:cNvPr id="10" name="Text Placeholder 9">
            <a:extLst>
              <a:ext uri="{FF2B5EF4-FFF2-40B4-BE49-F238E27FC236}">
                <a16:creationId xmlns:a16="http://schemas.microsoft.com/office/drawing/2014/main" id="{C178BF57-9F87-5441-A374-DBFEBC395A4B}"/>
              </a:ext>
            </a:extLst>
          </p:cNvPr>
          <p:cNvSpPr>
            <a:spLocks noGrp="1"/>
          </p:cNvSpPr>
          <p:nvPr>
            <p:ph type="body" sz="quarter" idx="13"/>
          </p:nvPr>
        </p:nvSpPr>
        <p:spPr>
          <a:xfrm>
            <a:off x="733496" y="1143000"/>
            <a:ext cx="5488647" cy="4711736"/>
          </a:xfrm>
        </p:spPr>
        <p:txBody>
          <a:bodyPr anchor="t"/>
          <a:lstStyle/>
          <a:p>
            <a:pPr marL="0" indent="0">
              <a:buNone/>
            </a:pPr>
            <a:r>
              <a:rPr lang="ca-ES" sz="2000" b="1" dirty="0"/>
              <a:t>Model clínic/tradicional </a:t>
            </a:r>
          </a:p>
          <a:p>
            <a:pPr lvl="0" fontAlgn="base"/>
            <a:r>
              <a:rPr lang="ca-ES" sz="2000" i="1" dirty="0"/>
              <a:t>La persona deixa de comportar-se de manera estranya. </a:t>
            </a:r>
            <a:endParaRPr lang="es-ES" sz="2000" dirty="0"/>
          </a:p>
          <a:p>
            <a:pPr lvl="0" fontAlgn="base"/>
            <a:r>
              <a:rPr lang="ca-ES" sz="2000" i="1" dirty="0"/>
              <a:t>La persona ja no suposa un perill ni per a ella mateixa ni per a altres persones. </a:t>
            </a:r>
            <a:endParaRPr lang="es-ES" sz="2000" dirty="0"/>
          </a:p>
          <a:p>
            <a:pPr lvl="0" fontAlgn="base"/>
            <a:r>
              <a:rPr lang="ca-ES" sz="2000" i="1" dirty="0"/>
              <a:t>Els símptomes han desaparegut. Per exemple, la persona ja no sent veus. </a:t>
            </a:r>
            <a:endParaRPr lang="es-ES" sz="2000" dirty="0"/>
          </a:p>
          <a:p>
            <a:pPr lvl="0" fontAlgn="base"/>
            <a:r>
              <a:rPr lang="ca-ES" sz="2000" i="1" dirty="0"/>
              <a:t>La persona es pren la medicació i les dosis són estables. </a:t>
            </a:r>
            <a:endParaRPr lang="es-ES" sz="2000" dirty="0"/>
          </a:p>
          <a:p>
            <a:pPr lvl="0" fontAlgn="base"/>
            <a:r>
              <a:rPr lang="ca-ES" sz="2000" i="1" dirty="0"/>
              <a:t>El personal mèdic ha pres la decisió de donar l’alta a la persona del servei d’atenció en règim intern. </a:t>
            </a:r>
            <a:endParaRPr lang="es-ES" sz="2000" dirty="0"/>
          </a:p>
          <a:p>
            <a:r>
              <a:rPr lang="ca-ES" sz="2000" i="1" dirty="0"/>
              <a:t>La família de la persona té la sensació que el seu parent està millor</a:t>
            </a:r>
            <a:r>
              <a:rPr lang="es-ES" sz="2000" dirty="0"/>
              <a:t>. </a:t>
            </a:r>
            <a:endParaRPr lang="en-US" sz="2000" dirty="0"/>
          </a:p>
        </p:txBody>
      </p:sp>
      <p:sp>
        <p:nvSpPr>
          <p:cNvPr id="2" name="Title 1">
            <a:extLst>
              <a:ext uri="{FF2B5EF4-FFF2-40B4-BE49-F238E27FC236}">
                <a16:creationId xmlns:a16="http://schemas.microsoft.com/office/drawing/2014/main" id="{64D02E19-AE86-42E3-9CCA-69D630F2F654}"/>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- 1</a:t>
            </a:r>
            <a:endParaRPr lang="x-none" dirty="0"/>
          </a:p>
        </p:txBody>
      </p:sp>
    </p:spTree>
    <p:extLst>
      <p:ext uri="{BB962C8B-B14F-4D97-AF65-F5344CB8AC3E}">
        <p14:creationId xmlns:p14="http://schemas.microsoft.com/office/powerpoint/2010/main" val="36555321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33AE9-3DEB-46B3-B848-9EF69A3CDCC2}"/>
              </a:ext>
            </a:extLst>
          </p:cNvPr>
          <p:cNvSpPr>
            <a:spLocks noGrp="1"/>
          </p:cNvSpPr>
          <p:nvPr>
            <p:ph sz="quarter" idx="14"/>
          </p:nvPr>
        </p:nvSpPr>
        <p:spPr>
          <a:xfrm>
            <a:off x="507195" y="1280160"/>
            <a:ext cx="11174412" cy="4731028"/>
          </a:xfrm>
        </p:spPr>
        <p:txBody>
          <a:bodyPr>
            <a:normAutofit/>
          </a:bodyPr>
          <a:lstStyle/>
          <a:p>
            <a:pPr algn="just"/>
            <a:r>
              <a:rPr lang="ca-ES" sz="2000" dirty="0"/>
              <a:t>La recuperació implica assumir riscos a la vida, ja sigui provant activitats noves, coneixent persones noves o explorant noves idees i sentiments. </a:t>
            </a:r>
          </a:p>
          <a:p>
            <a:pPr algn="just"/>
            <a:r>
              <a:rPr lang="ca-ES" sz="2000" dirty="0"/>
              <a:t>No tots els riscos són iguals. </a:t>
            </a:r>
          </a:p>
          <a:p>
            <a:pPr lvl="2" algn="just"/>
            <a:r>
              <a:rPr lang="ca-ES" sz="2000" dirty="0"/>
              <a:t>Assumir riscos positius no és el mateix que assumir riscos que impliquen un comportament «de risc», com mantenir sexe no segur o conduir un cotxe a una velocitat excessiva. La majoria de nosaltres entendria que aquests riscos són poc prudent</a:t>
            </a:r>
            <a:r>
              <a:rPr lang="es-ES" sz="2000" dirty="0"/>
              <a:t>.</a:t>
            </a:r>
            <a:endParaRPr lang="en-US" sz="2000" dirty="0"/>
          </a:p>
          <a:p>
            <a:pPr algn="just"/>
            <a:r>
              <a:rPr lang="es-ES" sz="2000" dirty="0"/>
              <a:t>Cada </a:t>
            </a:r>
            <a:r>
              <a:rPr lang="ca-ES" sz="2000" dirty="0"/>
              <a:t>persona pot traçar la línia entre els riscos positius i els poc prudents de manera diferent </a:t>
            </a:r>
            <a:r>
              <a:rPr lang="en-US" sz="2000" dirty="0"/>
              <a:t>.</a:t>
            </a:r>
            <a:endParaRPr lang="x-none" sz="2000" dirty="0"/>
          </a:p>
          <a:p>
            <a:pPr algn="just"/>
            <a:r>
              <a:rPr lang="ca-ES" sz="2000" dirty="0"/>
              <a:t>L’assumpció de riscos positius permet a les persones explorar el seu potencial, noves possibilitats i oportunitats, fer realitat els seus somnis i ambicions, aprendre d’experiències negatives o positives i viure la vida com vulguin</a:t>
            </a:r>
            <a:r>
              <a:rPr lang="en-US" sz="2000" dirty="0"/>
              <a:t>.</a:t>
            </a:r>
          </a:p>
          <a:p>
            <a:pPr algn="just"/>
            <a:r>
              <a:rPr lang="ca-ES" sz="2000" dirty="0"/>
              <a:t>Els professionals de la salut mental i altres àmbits, els familiars, altres cuidadors i els serveis sanitaris en general acostumen a ser contraris als riscos i solen desencoratjar les persones a assumir-ne. </a:t>
            </a:r>
            <a:endParaRPr lang="es-ES" sz="2000" dirty="0"/>
          </a:p>
        </p:txBody>
      </p:sp>
      <p:sp>
        <p:nvSpPr>
          <p:cNvPr id="2" name="Title 1">
            <a:extLst>
              <a:ext uri="{FF2B5EF4-FFF2-40B4-BE49-F238E27FC236}">
                <a16:creationId xmlns:a16="http://schemas.microsoft.com/office/drawing/2014/main" id="{8D111232-F0B0-4134-99B9-8DE8289FB8D4}"/>
              </a:ext>
            </a:extLst>
          </p:cNvPr>
          <p:cNvSpPr>
            <a:spLocks noGrp="1"/>
          </p:cNvSpPr>
          <p:nvPr>
            <p:ph type="title"/>
          </p:nvPr>
        </p:nvSpPr>
        <p:spPr>
          <a:xfrm>
            <a:off x="399630" y="506412"/>
            <a:ext cx="11385970" cy="48926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1 </a:t>
            </a:r>
            <a:endParaRPr lang="x-none" dirty="0"/>
          </a:p>
        </p:txBody>
      </p:sp>
    </p:spTree>
    <p:extLst>
      <p:ext uri="{BB962C8B-B14F-4D97-AF65-F5344CB8AC3E}">
        <p14:creationId xmlns:p14="http://schemas.microsoft.com/office/powerpoint/2010/main" val="1969888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56674-B25A-4D95-8C2A-6972FF9046A5}"/>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lgn="ctr">
              <a:buNone/>
            </a:pPr>
            <a:r>
              <a:rPr lang="es-ES" sz="2500" b="1" i="1" dirty="0"/>
              <a:t>Per </a:t>
            </a:r>
            <a:r>
              <a:rPr lang="es-ES" sz="2500" b="1" i="1" dirty="0" err="1"/>
              <a:t>què</a:t>
            </a:r>
            <a:r>
              <a:rPr lang="es-ES" sz="2500" b="1" i="1" dirty="0"/>
              <a:t>, en el </a:t>
            </a:r>
            <a:r>
              <a:rPr lang="es-ES" sz="2500" b="1" i="1" dirty="0" err="1"/>
              <a:t>context</a:t>
            </a:r>
            <a:r>
              <a:rPr lang="es-ES" sz="2500" b="1" i="1" dirty="0"/>
              <a:t> de la </a:t>
            </a:r>
            <a:r>
              <a:rPr lang="es-ES" sz="2500" b="1" i="1" dirty="0" err="1"/>
              <a:t>salut</a:t>
            </a:r>
            <a:r>
              <a:rPr lang="es-ES" sz="2500" b="1" i="1" dirty="0"/>
              <a:t> mental, </a:t>
            </a:r>
            <a:r>
              <a:rPr lang="es-ES" sz="2500" b="1" i="1" dirty="0" err="1"/>
              <a:t>s’acostuma</a:t>
            </a:r>
            <a:r>
              <a:rPr lang="es-ES" sz="2500" b="1" i="1" dirty="0"/>
              <a:t> a evitar </a:t>
            </a:r>
            <a:r>
              <a:rPr lang="es-ES" sz="2500" b="1" i="1" dirty="0" err="1"/>
              <a:t>assumir</a:t>
            </a:r>
            <a:r>
              <a:rPr lang="es-ES" sz="2500" b="1" i="1" dirty="0"/>
              <a:t> riscos? </a:t>
            </a:r>
            <a:endParaRPr lang="x-none" dirty="0"/>
          </a:p>
        </p:txBody>
      </p:sp>
      <p:sp>
        <p:nvSpPr>
          <p:cNvPr id="2" name="Title 1">
            <a:extLst>
              <a:ext uri="{FF2B5EF4-FFF2-40B4-BE49-F238E27FC236}">
                <a16:creationId xmlns:a16="http://schemas.microsoft.com/office/drawing/2014/main" id="{1C288898-63C1-4966-A867-54278A5D6F6E}"/>
              </a:ext>
            </a:extLst>
          </p:cNvPr>
          <p:cNvSpPr>
            <a:spLocks noGrp="1"/>
          </p:cNvSpPr>
          <p:nvPr>
            <p:ph type="title"/>
          </p:nvPr>
        </p:nvSpPr>
        <p:spPr>
          <a:xfrm>
            <a:off x="399630" y="506412"/>
            <a:ext cx="11264050" cy="38766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2</a:t>
            </a:r>
            <a:endParaRPr lang="x-none" dirty="0"/>
          </a:p>
        </p:txBody>
      </p:sp>
    </p:spTree>
    <p:extLst>
      <p:ext uri="{BB962C8B-B14F-4D97-AF65-F5344CB8AC3E}">
        <p14:creationId xmlns:p14="http://schemas.microsoft.com/office/powerpoint/2010/main" val="13308855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1D43A3-A715-AD4A-93C3-6346A9F03C79}"/>
              </a:ext>
            </a:extLst>
          </p:cNvPr>
          <p:cNvSpPr>
            <a:spLocks noGrp="1"/>
          </p:cNvSpPr>
          <p:nvPr>
            <p:ph type="body" sz="quarter" idx="13"/>
          </p:nvPr>
        </p:nvSpPr>
        <p:spPr/>
        <p:txBody>
          <a:bodyPr/>
          <a:lstStyle/>
          <a:p>
            <a:r>
              <a:rPr lang="ca-ES" dirty="0"/>
              <a:t>Persones amb discapacitat psicosocial</a:t>
            </a:r>
            <a:r>
              <a:rPr lang="en-US" dirty="0"/>
              <a:t>:</a:t>
            </a:r>
            <a:endParaRPr lang="x-none"/>
          </a:p>
        </p:txBody>
      </p:sp>
      <p:sp>
        <p:nvSpPr>
          <p:cNvPr id="3" name="Content Placeholder 2">
            <a:extLst>
              <a:ext uri="{FF2B5EF4-FFF2-40B4-BE49-F238E27FC236}">
                <a16:creationId xmlns:a16="http://schemas.microsoft.com/office/drawing/2014/main" id="{089499F0-016D-4290-B3C7-F8C8658968D9}"/>
              </a:ext>
            </a:extLst>
          </p:cNvPr>
          <p:cNvSpPr>
            <a:spLocks noGrp="1"/>
          </p:cNvSpPr>
          <p:nvPr>
            <p:ph sz="quarter" idx="14"/>
          </p:nvPr>
        </p:nvSpPr>
        <p:spPr/>
        <p:txBody>
          <a:bodyPr/>
          <a:lstStyle/>
          <a:p>
            <a:pPr lvl="0" algn="just" fontAlgn="base"/>
            <a:r>
              <a:rPr lang="ca-ES" dirty="0"/>
              <a:t>Poden ser reticents a assumir riscos per por a agreujar els seus problemes. </a:t>
            </a:r>
            <a:endParaRPr lang="es-ES" dirty="0"/>
          </a:p>
          <a:p>
            <a:pPr lvl="0" algn="just" fontAlgn="base"/>
            <a:r>
              <a:rPr lang="ca-ES" dirty="0"/>
              <a:t>Poden evitar assumir riscos perquè els fa por fracassar. </a:t>
            </a:r>
            <a:endParaRPr lang="es-ES" dirty="0"/>
          </a:p>
          <a:p>
            <a:pPr lvl="0" algn="just" fontAlgn="base"/>
            <a:r>
              <a:rPr lang="ca-ES" dirty="0"/>
              <a:t>També pot ser que tinguin por de la discriminació que podrien patir si fan certes activitats. </a:t>
            </a:r>
            <a:endParaRPr lang="es-ES" dirty="0"/>
          </a:p>
          <a:p>
            <a:pPr lvl="0" algn="just" fontAlgn="base"/>
            <a:r>
              <a:rPr lang="ca-ES" dirty="0"/>
              <a:t>Poden no voler sortir de la seva zona de confort o poden no sentir-se còmodes afrontant les pors. </a:t>
            </a:r>
            <a:endParaRPr lang="es-ES" dirty="0"/>
          </a:p>
          <a:p>
            <a:pPr lvl="0" algn="just" fontAlgn="base"/>
            <a:r>
              <a:rPr lang="ca-ES" dirty="0"/>
              <a:t>Alguns es poden haver enfrontat ja a molts riscos amb resultats negatius a la vida, sigui per elecció o per altres circumstàncies, i poden ser reticents a assumir-ne més. </a:t>
            </a:r>
            <a:endParaRPr lang="es-ES" dirty="0"/>
          </a:p>
          <a:p>
            <a:pPr algn="just"/>
            <a:r>
              <a:rPr lang="ca-ES" dirty="0"/>
              <a:t>Pot ser que no tinguin un sistema de suport que els encoratgi a assumir riscos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3569E48-1AC1-4E54-90D3-C5E6B2C9FEC6}"/>
              </a:ext>
            </a:extLst>
          </p:cNvPr>
          <p:cNvSpPr>
            <a:spLocks noGrp="1"/>
          </p:cNvSpPr>
          <p:nvPr>
            <p:ph type="title"/>
          </p:nvPr>
        </p:nvSpPr>
        <p:spPr>
          <a:xfrm>
            <a:off x="399630" y="506412"/>
            <a:ext cx="11406290" cy="38766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3</a:t>
            </a:r>
            <a:endParaRPr lang="x-none" dirty="0"/>
          </a:p>
        </p:txBody>
      </p:sp>
    </p:spTree>
    <p:extLst>
      <p:ext uri="{BB962C8B-B14F-4D97-AF65-F5344CB8AC3E}">
        <p14:creationId xmlns:p14="http://schemas.microsoft.com/office/powerpoint/2010/main" val="27858503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9E1004-E5E0-0D4B-B085-AD15AEBE258E}"/>
              </a:ext>
            </a:extLst>
          </p:cNvPr>
          <p:cNvSpPr>
            <a:spLocks noGrp="1"/>
          </p:cNvSpPr>
          <p:nvPr>
            <p:ph type="body" sz="quarter" idx="13"/>
          </p:nvPr>
        </p:nvSpPr>
        <p:spPr/>
        <p:txBody>
          <a:bodyPr/>
          <a:lstStyle/>
          <a:p>
            <a:r>
              <a:rPr lang="ca-ES" dirty="0"/>
              <a:t>Familiars i cuidadors </a:t>
            </a:r>
            <a:r>
              <a:rPr lang="en-US" dirty="0"/>
              <a:t>:</a:t>
            </a:r>
            <a:endParaRPr lang="x-none"/>
          </a:p>
        </p:txBody>
      </p:sp>
      <p:sp>
        <p:nvSpPr>
          <p:cNvPr id="3" name="Content Placeholder 2">
            <a:extLst>
              <a:ext uri="{FF2B5EF4-FFF2-40B4-BE49-F238E27FC236}">
                <a16:creationId xmlns:a16="http://schemas.microsoft.com/office/drawing/2014/main" id="{AEE994AF-0348-4CD9-9536-C945B6935F5D}"/>
              </a:ext>
            </a:extLst>
          </p:cNvPr>
          <p:cNvSpPr>
            <a:spLocks noGrp="1"/>
          </p:cNvSpPr>
          <p:nvPr>
            <p:ph sz="quarter" idx="14"/>
          </p:nvPr>
        </p:nvSpPr>
        <p:spPr/>
        <p:txBody>
          <a:bodyPr/>
          <a:lstStyle/>
          <a:p>
            <a:pPr lvl="0" algn="just" fontAlgn="base"/>
            <a:r>
              <a:rPr lang="ca-ES" dirty="0"/>
              <a:t>Poden témer que el seu parent tingui malestar en emprendre activitats o tasques noves que li suposin un repte. </a:t>
            </a:r>
            <a:endParaRPr lang="es-ES" dirty="0"/>
          </a:p>
          <a:p>
            <a:pPr lvl="0" algn="just" fontAlgn="base"/>
            <a:r>
              <a:rPr lang="ca-ES" dirty="0"/>
              <a:t>Poden témer que allò que ells consideren un fracàs per part del seu parent comporti la vergonya de la família o un dany per a la persona. </a:t>
            </a:r>
            <a:r>
              <a:rPr lang="es-ES" dirty="0"/>
              <a:t> </a:t>
            </a:r>
          </a:p>
          <a:p>
            <a:pPr marL="0" lvl="0" indent="0" algn="just">
              <a:buNone/>
            </a:pP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2834452E-5752-4D55-9464-29CCEF3A832F}"/>
              </a:ext>
            </a:extLst>
          </p:cNvPr>
          <p:cNvSpPr>
            <a:spLocks noGrp="1"/>
          </p:cNvSpPr>
          <p:nvPr>
            <p:ph type="title"/>
          </p:nvPr>
        </p:nvSpPr>
        <p:spPr>
          <a:xfrm>
            <a:off x="399630" y="506412"/>
            <a:ext cx="11284370" cy="40798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4</a:t>
            </a:r>
            <a:endParaRPr lang="x-none" dirty="0"/>
          </a:p>
        </p:txBody>
      </p:sp>
    </p:spTree>
    <p:extLst>
      <p:ext uri="{BB962C8B-B14F-4D97-AF65-F5344CB8AC3E}">
        <p14:creationId xmlns:p14="http://schemas.microsoft.com/office/powerpoint/2010/main" val="30455582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9DEEB9-6279-6D41-B690-23AC42BC3785}"/>
              </a:ext>
            </a:extLst>
          </p:cNvPr>
          <p:cNvSpPr>
            <a:spLocks noGrp="1"/>
          </p:cNvSpPr>
          <p:nvPr>
            <p:ph type="body" sz="quarter" idx="13"/>
          </p:nvPr>
        </p:nvSpPr>
        <p:spPr/>
        <p:txBody>
          <a:bodyPr/>
          <a:lstStyle/>
          <a:p>
            <a:r>
              <a:rPr lang="fr-FR" dirty="0" err="1"/>
              <a:t>Professionals</a:t>
            </a:r>
            <a:r>
              <a:rPr lang="fr-FR" dirty="0"/>
              <a:t> de la salut mental i </a:t>
            </a:r>
            <a:r>
              <a:rPr lang="fr-FR" dirty="0" err="1"/>
              <a:t>altres</a:t>
            </a:r>
            <a:r>
              <a:rPr lang="fr-FR" dirty="0"/>
              <a:t> </a:t>
            </a:r>
            <a:r>
              <a:rPr lang="fr-FR" dirty="0" err="1"/>
              <a:t>àmbits</a:t>
            </a:r>
            <a:r>
              <a:rPr lang="es-ES" dirty="0"/>
              <a:t>:</a:t>
            </a:r>
            <a:endParaRPr lang="x-none"/>
          </a:p>
        </p:txBody>
      </p:sp>
      <p:sp>
        <p:nvSpPr>
          <p:cNvPr id="3" name="Content Placeholder 2">
            <a:extLst>
              <a:ext uri="{FF2B5EF4-FFF2-40B4-BE49-F238E27FC236}">
                <a16:creationId xmlns:a16="http://schemas.microsoft.com/office/drawing/2014/main" id="{7A5075B9-AFEF-4D79-9C28-EE9D58559381}"/>
              </a:ext>
            </a:extLst>
          </p:cNvPr>
          <p:cNvSpPr>
            <a:spLocks noGrp="1"/>
          </p:cNvSpPr>
          <p:nvPr>
            <p:ph sz="quarter" idx="14"/>
          </p:nvPr>
        </p:nvSpPr>
        <p:spPr/>
        <p:txBody>
          <a:bodyPr/>
          <a:lstStyle/>
          <a:p>
            <a:pPr lvl="0" algn="just"/>
            <a:r>
              <a:rPr lang="ca-ES" dirty="0"/>
              <a:t>Les baixes expectatives dels professionals de la salut mental i altres àmbits poden ser un obstacle a l’hora d’ajudar la persona a prendre riscos i explorar noves oportunitats</a:t>
            </a:r>
            <a:r>
              <a:rPr lang="en-US" dirty="0"/>
              <a:t>. </a:t>
            </a:r>
            <a:endParaRPr lang="x-none" dirty="0"/>
          </a:p>
          <a:p>
            <a:pPr lvl="0" algn="just"/>
            <a:r>
              <a:rPr lang="ca-ES" dirty="0"/>
              <a:t>Sovint, els professionals temen que se’ls culpi o se’ls consideri responsables i se’ls reprengui si alguna cosa surt malament</a:t>
            </a:r>
            <a:r>
              <a:rPr lang="en-US" dirty="0"/>
              <a:t>. </a:t>
            </a: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B0CD4339-8491-43AC-8983-11D9C890A7A0}"/>
              </a:ext>
            </a:extLst>
          </p:cNvPr>
          <p:cNvSpPr>
            <a:spLocks noGrp="1"/>
          </p:cNvSpPr>
          <p:nvPr>
            <p:ph type="title"/>
          </p:nvPr>
        </p:nvSpPr>
        <p:spPr>
          <a:xfrm>
            <a:off x="399630" y="506412"/>
            <a:ext cx="11345330" cy="40798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5</a:t>
            </a:r>
            <a:endParaRPr lang="x-none" dirty="0"/>
          </a:p>
        </p:txBody>
      </p:sp>
    </p:spTree>
    <p:extLst>
      <p:ext uri="{BB962C8B-B14F-4D97-AF65-F5344CB8AC3E}">
        <p14:creationId xmlns:p14="http://schemas.microsoft.com/office/powerpoint/2010/main" val="18965984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06480C-59CC-374B-B6DC-D98EEDBF01DF}"/>
              </a:ext>
            </a:extLst>
          </p:cNvPr>
          <p:cNvSpPr>
            <a:spLocks noGrp="1"/>
          </p:cNvSpPr>
          <p:nvPr>
            <p:ph type="body" sz="quarter" idx="13"/>
          </p:nvPr>
        </p:nvSpPr>
        <p:spPr/>
        <p:txBody>
          <a:bodyPr/>
          <a:lstStyle/>
          <a:p>
            <a:r>
              <a:rPr lang="ca-ES" dirty="0"/>
              <a:t>Per què és important assumir riscos per a la recuperació?</a:t>
            </a:r>
            <a:endParaRPr lang="x-none"/>
          </a:p>
        </p:txBody>
      </p:sp>
      <p:sp>
        <p:nvSpPr>
          <p:cNvPr id="3" name="Content Placeholder 2">
            <a:extLst>
              <a:ext uri="{FF2B5EF4-FFF2-40B4-BE49-F238E27FC236}">
                <a16:creationId xmlns:a16="http://schemas.microsoft.com/office/drawing/2014/main" id="{1C34BD19-EE92-4F16-8040-97BFB2DA1CCB}"/>
              </a:ext>
            </a:extLst>
          </p:cNvPr>
          <p:cNvSpPr>
            <a:spLocks noGrp="1"/>
          </p:cNvSpPr>
          <p:nvPr>
            <p:ph sz="quarter" idx="14"/>
          </p:nvPr>
        </p:nvSpPr>
        <p:spPr/>
        <p:txBody>
          <a:bodyPr>
            <a:normAutofit/>
          </a:bodyPr>
          <a:lstStyle/>
          <a:p>
            <a:pPr lvl="0" algn="just" fontAlgn="base"/>
            <a:r>
              <a:rPr lang="ca-ES" dirty="0"/>
              <a:t>La vida implica necessàriament assumir riscos i cada persona ha d’aprendre, per assaig-error, quin tipus de plantejaments en l’assumpció de riscos són positius i quins són negatius. </a:t>
            </a:r>
            <a:endParaRPr lang="es-ES" dirty="0"/>
          </a:p>
          <a:p>
            <a:pPr lvl="0" algn="just" fontAlgn="base"/>
            <a:r>
              <a:rPr lang="ca-ES" dirty="0"/>
              <a:t>Ningú no pot explorar el seu potencial, noves possibilitats i oportunitats, fer realitat els seus somnis i ambicions o aprendre de l’experiència sense arriscar-se. </a:t>
            </a:r>
            <a:endParaRPr lang="es-ES" dirty="0"/>
          </a:p>
          <a:p>
            <a:pPr lvl="0" algn="just" fontAlgn="base"/>
            <a:r>
              <a:rPr lang="ca-ES" dirty="0"/>
              <a:t>Evitar els riscos pot fer que la persona no trobi sentit i relegar-la a no tenir més funció que la de ser algú amb una «malaltia» o un diagnòstic. </a:t>
            </a:r>
            <a:endParaRPr lang="es-ES" dirty="0"/>
          </a:p>
          <a:p>
            <a:pPr lvl="0" algn="just" fontAlgn="base"/>
            <a:r>
              <a:rPr lang="ca-ES" dirty="0"/>
              <a:t>Si els professionals o acompanyants només se centren a protegir la persona dels riscos, en realitat potser el que fan és obstaculitzar-ne la recuperació. </a:t>
            </a:r>
            <a:endParaRPr lang="es-ES" dirty="0"/>
          </a:p>
          <a:p>
            <a:pPr algn="just"/>
            <a:r>
              <a:rPr lang="ca-ES" dirty="0"/>
              <a:t>La recuperació consisteix a permetre que la persona prengui decisions per ella mateixa i assoleixi els seus objectius. De vegades, aquests objectius demanen assumir riscos</a:t>
            </a:r>
            <a:r>
              <a:rPr lang="en-US" dirty="0"/>
              <a:t>. </a:t>
            </a:r>
            <a:endParaRPr lang="x-none" dirty="0"/>
          </a:p>
        </p:txBody>
      </p:sp>
      <p:sp>
        <p:nvSpPr>
          <p:cNvPr id="2" name="Title 1">
            <a:extLst>
              <a:ext uri="{FF2B5EF4-FFF2-40B4-BE49-F238E27FC236}">
                <a16:creationId xmlns:a16="http://schemas.microsoft.com/office/drawing/2014/main" id="{E005F936-3165-45A1-B42A-D673718A4877}"/>
              </a:ext>
            </a:extLst>
          </p:cNvPr>
          <p:cNvSpPr>
            <a:spLocks noGrp="1"/>
          </p:cNvSpPr>
          <p:nvPr>
            <p:ph type="title"/>
          </p:nvPr>
        </p:nvSpPr>
        <p:spPr>
          <a:xfrm>
            <a:off x="399630" y="506412"/>
            <a:ext cx="11223410" cy="34702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6</a:t>
            </a:r>
            <a:endParaRPr lang="x-none" dirty="0"/>
          </a:p>
        </p:txBody>
      </p:sp>
    </p:spTree>
    <p:extLst>
      <p:ext uri="{BB962C8B-B14F-4D97-AF65-F5344CB8AC3E}">
        <p14:creationId xmlns:p14="http://schemas.microsoft.com/office/powerpoint/2010/main" val="1761974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301B62-81D8-E348-8352-16DC892C72D7}"/>
              </a:ext>
            </a:extLst>
          </p:cNvPr>
          <p:cNvSpPr>
            <a:spLocks noGrp="1"/>
          </p:cNvSpPr>
          <p:nvPr>
            <p:ph type="body" sz="quarter" idx="13"/>
          </p:nvPr>
        </p:nvSpPr>
        <p:spPr/>
        <p:txBody>
          <a:bodyPr/>
          <a:lstStyle/>
          <a:p>
            <a:r>
              <a:rPr lang="ca-ES" dirty="0"/>
              <a:t>L’assumpció de riscos positius forma part de la vida quotidiana</a:t>
            </a:r>
            <a:r>
              <a:rPr lang="en-US" dirty="0"/>
              <a:t>:</a:t>
            </a:r>
            <a:endParaRPr lang="x-none"/>
          </a:p>
        </p:txBody>
      </p:sp>
      <p:sp>
        <p:nvSpPr>
          <p:cNvPr id="3" name="Content Placeholder 2">
            <a:extLst>
              <a:ext uri="{FF2B5EF4-FFF2-40B4-BE49-F238E27FC236}">
                <a16:creationId xmlns:a16="http://schemas.microsoft.com/office/drawing/2014/main" id="{B92FA7C8-A135-4AFD-B2E8-FAB1052957FB}"/>
              </a:ext>
            </a:extLst>
          </p:cNvPr>
          <p:cNvSpPr>
            <a:spLocks noGrp="1"/>
          </p:cNvSpPr>
          <p:nvPr>
            <p:ph sz="quarter" idx="14"/>
          </p:nvPr>
        </p:nvSpPr>
        <p:spPr/>
        <p:txBody>
          <a:bodyPr>
            <a:normAutofit/>
          </a:bodyPr>
          <a:lstStyle/>
          <a:p>
            <a:pPr algn="just"/>
            <a:r>
              <a:rPr lang="ca-ES" dirty="0"/>
              <a:t>A la vida, és impossible evitar el risc. </a:t>
            </a:r>
          </a:p>
          <a:p>
            <a:pPr algn="just"/>
            <a:r>
              <a:rPr lang="ca-ES" dirty="0"/>
              <a:t>Evitar riscos jugant sempre a anar sobre segur, fer allò que els altres ens diuen que és millor o fer el que sempre hem fet també comporta els seus riscos</a:t>
            </a:r>
            <a:r>
              <a:rPr lang="en-US" dirty="0"/>
              <a:t>. </a:t>
            </a:r>
          </a:p>
          <a:p>
            <a:pPr algn="just"/>
            <a:r>
              <a:rPr lang="ca-ES" dirty="0"/>
              <a:t>Gaudir plenament del dret a exercir la capacitat jurídica implica també assumir els riscos inherents a prendre decisions, afirmar-se i acceptar-se un mateix. </a:t>
            </a:r>
          </a:p>
          <a:p>
            <a:pPr algn="just"/>
            <a:r>
              <a:rPr lang="ca-ES" dirty="0"/>
              <a:t>Assumir riscos, de vegades amb resultat positiu i d’altres amb resultat negatiu, és una part essencial de la vida de qualsevol persona que prova d’assolir els seus somnis i objectius i aprèn dels seus errors. </a:t>
            </a:r>
          </a:p>
          <a:p>
            <a:pPr algn="just"/>
            <a:r>
              <a:rPr lang="ca-ES" dirty="0"/>
              <a:t>Assumir riscos, per tant, és una part integral de la recuperació i del creixement personal. </a:t>
            </a:r>
            <a:endParaRPr lang="es-ES" dirty="0"/>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4AC0AEEC-4487-48EA-BD93-F9091ECBD5BD}"/>
              </a:ext>
            </a:extLst>
          </p:cNvPr>
          <p:cNvSpPr>
            <a:spLocks noGrp="1"/>
          </p:cNvSpPr>
          <p:nvPr>
            <p:ph type="title"/>
          </p:nvPr>
        </p:nvSpPr>
        <p:spPr>
          <a:xfrm>
            <a:off x="399630" y="506412"/>
            <a:ext cx="11264050" cy="36734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7</a:t>
            </a:r>
            <a:endParaRPr lang="x-none" dirty="0"/>
          </a:p>
        </p:txBody>
      </p:sp>
    </p:spTree>
    <p:extLst>
      <p:ext uri="{BB962C8B-B14F-4D97-AF65-F5344CB8AC3E}">
        <p14:creationId xmlns:p14="http://schemas.microsoft.com/office/powerpoint/2010/main" val="22977319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1A4110-BED8-2C4D-96CE-569615806146}"/>
              </a:ext>
            </a:extLst>
          </p:cNvPr>
          <p:cNvSpPr>
            <a:spLocks noGrp="1"/>
          </p:cNvSpPr>
          <p:nvPr>
            <p:ph type="body" sz="quarter" idx="13"/>
          </p:nvPr>
        </p:nvSpPr>
        <p:spPr/>
        <p:txBody>
          <a:bodyPr/>
          <a:lstStyle/>
          <a:p>
            <a:r>
              <a:rPr lang="ca-ES" sz="2000" dirty="0"/>
              <a:t>Assumir riscos é</a:t>
            </a:r>
            <a:r>
              <a:rPr lang="es-ES" sz="2000" dirty="0"/>
              <a:t>s una </a:t>
            </a:r>
            <a:r>
              <a:rPr lang="es-ES" sz="2000" dirty="0" err="1"/>
              <a:t>part</a:t>
            </a:r>
            <a:r>
              <a:rPr lang="es-ES" sz="2000" dirty="0"/>
              <a:t> integral del </a:t>
            </a:r>
            <a:r>
              <a:rPr lang="es-ES" sz="2000" dirty="0" err="1"/>
              <a:t>creixement</a:t>
            </a:r>
            <a:r>
              <a:rPr lang="es-ES" sz="2000" dirty="0"/>
              <a:t> personal</a:t>
            </a:r>
            <a:r>
              <a:rPr lang="en-US" sz="2000" dirty="0"/>
              <a:t>:</a:t>
            </a:r>
          </a:p>
        </p:txBody>
      </p:sp>
      <p:sp>
        <p:nvSpPr>
          <p:cNvPr id="3" name="Content Placeholder 2">
            <a:extLst>
              <a:ext uri="{FF2B5EF4-FFF2-40B4-BE49-F238E27FC236}">
                <a16:creationId xmlns:a16="http://schemas.microsoft.com/office/drawing/2014/main" id="{4AA7138F-56FB-49EF-9739-9688C05B08A4}"/>
              </a:ext>
            </a:extLst>
          </p:cNvPr>
          <p:cNvSpPr>
            <a:spLocks noGrp="1"/>
          </p:cNvSpPr>
          <p:nvPr>
            <p:ph sz="quarter" idx="14"/>
          </p:nvPr>
        </p:nvSpPr>
        <p:spPr/>
        <p:txBody>
          <a:bodyPr/>
          <a:lstStyle/>
          <a:p>
            <a:pPr lvl="0" algn="just" fontAlgn="base"/>
            <a:r>
              <a:rPr lang="ca-ES" dirty="0"/>
              <a:t>Les persones no tindrien amics ni parella si no s’haguessin arriscat a la possibilitat que les rebutgessin. </a:t>
            </a:r>
            <a:endParaRPr lang="es-ES" dirty="0"/>
          </a:p>
          <a:p>
            <a:pPr lvl="0" algn="just" fontAlgn="base"/>
            <a:r>
              <a:rPr lang="ca-ES" dirty="0"/>
              <a:t>Les persones no tindrien estudis si no s’haguessin arriscat a la possibilitat de suspendre exàmens. </a:t>
            </a:r>
            <a:endParaRPr lang="es-ES" dirty="0"/>
          </a:p>
          <a:p>
            <a:pPr algn="just"/>
            <a:r>
              <a:rPr lang="ca-ES" dirty="0"/>
              <a:t>Les persones no tindrien feina si no s’haguessin arriscat a la possibilitat que els rebutgessin en una entrevista</a:t>
            </a:r>
            <a:r>
              <a:rPr lang="es-ES" dirty="0"/>
              <a:t>. </a:t>
            </a:r>
          </a:p>
          <a:p>
            <a:pPr marL="0" lvl="0" indent="0" algn="just">
              <a:buNone/>
            </a:pP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233891C8-0771-41DC-BC7C-59A8ABA51A7C}"/>
              </a:ext>
            </a:extLst>
          </p:cNvPr>
          <p:cNvSpPr>
            <a:spLocks noGrp="1"/>
          </p:cNvSpPr>
          <p:nvPr>
            <p:ph type="title"/>
          </p:nvPr>
        </p:nvSpPr>
        <p:spPr>
          <a:xfrm>
            <a:off x="399630" y="506412"/>
            <a:ext cx="11264050" cy="34702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8</a:t>
            </a:r>
            <a:endParaRPr lang="x-none" dirty="0"/>
          </a:p>
        </p:txBody>
      </p:sp>
    </p:spTree>
    <p:extLst>
      <p:ext uri="{BB962C8B-B14F-4D97-AF65-F5344CB8AC3E}">
        <p14:creationId xmlns:p14="http://schemas.microsoft.com/office/powerpoint/2010/main" val="11756492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1BA20-1E5B-46CD-BFBC-25FD0A3D2DAE}"/>
              </a:ext>
            </a:extLst>
          </p:cNvPr>
          <p:cNvSpPr>
            <a:spLocks noGrp="1"/>
          </p:cNvSpPr>
          <p:nvPr>
            <p:ph sz="quarter" idx="14"/>
          </p:nvPr>
        </p:nvSpPr>
        <p:spPr/>
        <p:txBody>
          <a:bodyPr/>
          <a:lstStyle/>
          <a:p>
            <a:pPr algn="just"/>
            <a:r>
              <a:rPr lang="ca-ES" dirty="0"/>
              <a:t>Algunes persones tenen una inclinació natural a ser més reticents als riscos, mentre que d’altres els accepten amb més facilitat. </a:t>
            </a:r>
          </a:p>
          <a:p>
            <a:pPr algn="just"/>
            <a:r>
              <a:rPr lang="ca-ES" dirty="0"/>
              <a:t>En cap dels dos casos no cal avergonyir-se, ja que ambdós comporten avantatges tant socials com personals</a:t>
            </a:r>
            <a:r>
              <a:rPr lang="en-US" dirty="0"/>
              <a:t>. </a:t>
            </a:r>
          </a:p>
          <a:p>
            <a:pPr algn="just"/>
            <a:r>
              <a:rPr lang="ca-ES" dirty="0"/>
              <a:t>Ser prudent pot permetre a una persona conservar allò que té i ha construït a poc a poc, mentre que assumir riscos pot donar lloc més fàcilment a un nombre més gran tant d’èxits com de fracassos. </a:t>
            </a:r>
          </a:p>
          <a:p>
            <a:pPr algn="just"/>
            <a:r>
              <a:rPr lang="ca-ES" dirty="0"/>
              <a:t>És important que les persones entenguin què els funciona personalment</a:t>
            </a:r>
            <a:r>
              <a:rPr lang="es-ES" dirty="0"/>
              <a:t>.</a:t>
            </a:r>
            <a:endParaRPr lang="x-none" dirty="0"/>
          </a:p>
        </p:txBody>
      </p:sp>
      <p:sp>
        <p:nvSpPr>
          <p:cNvPr id="2" name="Title 1">
            <a:extLst>
              <a:ext uri="{FF2B5EF4-FFF2-40B4-BE49-F238E27FC236}">
                <a16:creationId xmlns:a16="http://schemas.microsoft.com/office/drawing/2014/main" id="{A700635A-F36E-4E2C-805A-CB33BE89C661}"/>
              </a:ext>
            </a:extLst>
          </p:cNvPr>
          <p:cNvSpPr>
            <a:spLocks noGrp="1"/>
          </p:cNvSpPr>
          <p:nvPr>
            <p:ph type="title"/>
          </p:nvPr>
        </p:nvSpPr>
        <p:spPr>
          <a:xfrm>
            <a:off x="399630" y="506412"/>
            <a:ext cx="11203090" cy="40798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9</a:t>
            </a:r>
            <a:endParaRPr lang="x-none" dirty="0"/>
          </a:p>
        </p:txBody>
      </p:sp>
    </p:spTree>
    <p:extLst>
      <p:ext uri="{BB962C8B-B14F-4D97-AF65-F5344CB8AC3E}">
        <p14:creationId xmlns:p14="http://schemas.microsoft.com/office/powerpoint/2010/main" val="34430183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F0F5B-E124-4E64-B4AC-AC1E84E8197E}"/>
              </a:ext>
            </a:extLst>
          </p:cNvPr>
          <p:cNvSpPr>
            <a:spLocks noGrp="1"/>
          </p:cNvSpPr>
          <p:nvPr>
            <p:ph sz="quarter" idx="14"/>
          </p:nvPr>
        </p:nvSpPr>
        <p:spPr/>
        <p:txBody>
          <a:bodyPr/>
          <a:lstStyle/>
          <a:p>
            <a:r>
              <a:rPr lang="ca-ES" b="1" dirty="0"/>
              <a:t>Acompanyar les persones durant els períodes en què assumeixen riscos positius és essencial si els professionals i altres acompanyants en volen promoure activament la recuperació</a:t>
            </a:r>
            <a:r>
              <a:rPr lang="es-ES" b="1" dirty="0"/>
              <a:t>.</a:t>
            </a:r>
            <a:r>
              <a:rPr lang="es-ES" dirty="0"/>
              <a:t> </a:t>
            </a:r>
          </a:p>
          <a:p>
            <a:pPr algn="just"/>
            <a:r>
              <a:rPr lang="ca-ES" dirty="0"/>
              <a:t>Els professionals de la salut mental i altres àmbits i els acompanyants poden donar suport a les persones ajudant-les a avaluar o sospesar els possibles resultats positius i negatius d’assumir un risc o acceptar una nova oportunitat, i determinant maneres de minimitzar els possibles resultats negatius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F2D4023-9F83-4996-BA35-8D115E4CD38E}"/>
              </a:ext>
            </a:extLst>
          </p:cNvPr>
          <p:cNvSpPr>
            <a:spLocks noGrp="1"/>
          </p:cNvSpPr>
          <p:nvPr>
            <p:ph type="title"/>
          </p:nvPr>
        </p:nvSpPr>
        <p:spPr>
          <a:xfrm>
            <a:off x="399630" y="506412"/>
            <a:ext cx="11223410" cy="448628"/>
          </a:xfrm>
        </p:spPr>
        <p:txBody>
          <a:bodyPr/>
          <a:lstStyle/>
          <a:p>
            <a:r>
              <a:rPr lang="es-ES" dirty="0" err="1"/>
              <a:t>Presentació</a:t>
            </a:r>
            <a:r>
              <a:rPr lang="es-ES" dirty="0"/>
              <a:t>: </a:t>
            </a:r>
            <a:r>
              <a:rPr lang="es-ES" dirty="0" err="1"/>
              <a:t>Suport</a:t>
            </a:r>
            <a:r>
              <a:rPr lang="es-ES" dirty="0"/>
              <a:t> en </a:t>
            </a:r>
            <a:r>
              <a:rPr lang="es-ES" dirty="0" err="1"/>
              <a:t>l’assumpció</a:t>
            </a:r>
            <a:r>
              <a:rPr lang="es-ES" dirty="0"/>
              <a:t> de riscos </a:t>
            </a:r>
            <a:r>
              <a:rPr lang="es-ES" dirty="0" err="1"/>
              <a:t>positius</a:t>
            </a:r>
            <a:r>
              <a:rPr lang="es-ES" dirty="0"/>
              <a:t> -</a:t>
            </a:r>
            <a:r>
              <a:rPr lang="en-US" dirty="0"/>
              <a:t> 10</a:t>
            </a:r>
            <a:endParaRPr lang="x-none" dirty="0"/>
          </a:p>
        </p:txBody>
      </p:sp>
    </p:spTree>
    <p:extLst>
      <p:ext uri="{BB962C8B-B14F-4D97-AF65-F5344CB8AC3E}">
        <p14:creationId xmlns:p14="http://schemas.microsoft.com/office/powerpoint/2010/main" val="154421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3260E-8A16-462C-8A68-40006F986F4F}"/>
              </a:ext>
            </a:extLst>
          </p:cNvPr>
          <p:cNvSpPr>
            <a:spLocks noGrp="1"/>
          </p:cNvSpPr>
          <p:nvPr>
            <p:ph sz="quarter" idx="14"/>
          </p:nvPr>
        </p:nvSpPr>
        <p:spPr>
          <a:xfrm>
            <a:off x="507195" y="1226634"/>
            <a:ext cx="11174412" cy="4784554"/>
          </a:xfrm>
        </p:spPr>
        <p:txBody>
          <a:bodyPr>
            <a:normAutofit/>
          </a:bodyPr>
          <a:lstStyle/>
          <a:p>
            <a:pPr marL="0" indent="0" algn="just">
              <a:buNone/>
            </a:pPr>
            <a:r>
              <a:rPr lang="ca-ES" b="1" dirty="0"/>
              <a:t>Què significa </a:t>
            </a:r>
            <a:r>
              <a:rPr lang="ca-ES" b="1" i="1" dirty="0"/>
              <a:t>recuperació</a:t>
            </a:r>
            <a:r>
              <a:rPr lang="ca-ES" b="1" dirty="0"/>
              <a:t>?</a:t>
            </a:r>
            <a:r>
              <a:rPr lang="en-US" b="1" dirty="0"/>
              <a:t> </a:t>
            </a:r>
          </a:p>
          <a:p>
            <a:pPr algn="just"/>
            <a:r>
              <a:rPr lang="ca-ES" sz="2000" dirty="0"/>
              <a:t>El significat de </a:t>
            </a:r>
            <a:r>
              <a:rPr lang="ca-ES" sz="2000" i="1" dirty="0"/>
              <a:t>recuperació</a:t>
            </a:r>
            <a:r>
              <a:rPr lang="ca-ES" sz="2000" dirty="0"/>
              <a:t> pot variar de persona a persona</a:t>
            </a:r>
            <a:r>
              <a:rPr lang="es-ES" sz="2100" dirty="0"/>
              <a:t>. </a:t>
            </a:r>
          </a:p>
          <a:p>
            <a:pPr algn="just"/>
            <a:r>
              <a:rPr lang="ca-ES" sz="2000" dirty="0"/>
              <a:t>Per a moltes persones, la recuperació és ‘reprendre el control de les seves vides i identitats, tenir esperança i viure una vida amb sentit</a:t>
            </a:r>
            <a:r>
              <a:rPr lang="en-US" sz="2100" dirty="0"/>
              <a:t>.</a:t>
            </a:r>
          </a:p>
          <a:p>
            <a:pPr algn="just"/>
            <a:r>
              <a:rPr lang="es-ES" sz="2100" dirty="0"/>
              <a:t>En este marco, la recuperación no significa «curarse» o «volver a ser normal».</a:t>
            </a:r>
          </a:p>
          <a:p>
            <a:pPr algn="just"/>
            <a:r>
              <a:rPr lang="ca-ES" sz="2000" dirty="0"/>
              <a:t>En aquest marc, la recuperació no significa «curar-se» o «tornar a ser normal», sinó donar o tornar a donar una finalitat a la vida i </a:t>
            </a:r>
            <a:r>
              <a:rPr lang="ca-ES" sz="2000" dirty="0" err="1"/>
              <a:t>empoderar-se</a:t>
            </a:r>
            <a:r>
              <a:rPr lang="ca-ES" sz="2000" dirty="0"/>
              <a:t> per viure una vida autònoma</a:t>
            </a:r>
            <a:r>
              <a:rPr lang="en-US" sz="2100" dirty="0"/>
              <a:t>. </a:t>
            </a:r>
          </a:p>
          <a:p>
            <a:pPr algn="just"/>
            <a:r>
              <a:rPr lang="ca-ES" sz="2000" dirty="0"/>
              <a:t>En el marc dels drets humans, la recuperació és el dret a ser inclòs i a ser capaç de participar en totes les facetes de la vida en igualtat de condicions que la resta de persones</a:t>
            </a:r>
            <a:r>
              <a:rPr lang="en-US" sz="2100" dirty="0"/>
              <a:t>. </a:t>
            </a:r>
          </a:p>
          <a:p>
            <a:pPr algn="just"/>
            <a:r>
              <a:rPr lang="ca-ES" sz="2000" dirty="0"/>
              <a:t>L’exercici dels drets no depèn de «millorar», de l’absència sense símptomes o «d’adaptar-se» sinó del reconeixement de la diversitat i de la dignitat inherent de tots.</a:t>
            </a:r>
            <a:endParaRPr lang="es-ES" sz="2000" dirty="0"/>
          </a:p>
          <a:p>
            <a:pPr marL="0" indent="0" algn="just">
              <a:buNone/>
            </a:pPr>
            <a:endParaRPr lang="en-US" sz="2100" dirty="0"/>
          </a:p>
          <a:p>
            <a:pPr algn="just"/>
            <a:endParaRPr lang="x-none" sz="2100" dirty="0"/>
          </a:p>
        </p:txBody>
      </p:sp>
      <p:sp>
        <p:nvSpPr>
          <p:cNvPr id="2" name="Title 1">
            <a:extLst>
              <a:ext uri="{FF2B5EF4-FFF2-40B4-BE49-F238E27FC236}">
                <a16:creationId xmlns:a16="http://schemas.microsoft.com/office/drawing/2014/main" id="{DA4CE775-264D-4335-B691-B210E071E2A6}"/>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- 2</a:t>
            </a:r>
            <a:endParaRPr lang="x-none" dirty="0"/>
          </a:p>
        </p:txBody>
      </p:sp>
    </p:spTree>
    <p:extLst>
      <p:ext uri="{BB962C8B-B14F-4D97-AF65-F5344CB8AC3E}">
        <p14:creationId xmlns:p14="http://schemas.microsoft.com/office/powerpoint/2010/main" val="32663803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91628B-FE97-5640-A9AA-62EA0A0DF9B5}"/>
              </a:ext>
            </a:extLst>
          </p:cNvPr>
          <p:cNvSpPr>
            <a:spLocks noGrp="1"/>
          </p:cNvSpPr>
          <p:nvPr>
            <p:ph type="body" sz="quarter" idx="13"/>
          </p:nvPr>
        </p:nvSpPr>
        <p:spPr/>
        <p:txBody>
          <a:bodyPr/>
          <a:lstStyle/>
          <a:p>
            <a:r>
              <a:rPr lang="es-ES" dirty="0"/>
              <a:t> </a:t>
            </a:r>
            <a:r>
              <a:rPr lang="ca-ES" dirty="0"/>
              <a:t>El cas del Hasan</a:t>
            </a:r>
            <a:endParaRPr lang="es-ES" dirty="0"/>
          </a:p>
        </p:txBody>
      </p:sp>
      <p:sp>
        <p:nvSpPr>
          <p:cNvPr id="13" name="Text Box 32">
            <a:extLst>
              <a:ext uri="{FF2B5EF4-FFF2-40B4-BE49-F238E27FC236}">
                <a16:creationId xmlns:a16="http://schemas.microsoft.com/office/drawing/2014/main" id="{3BBB1C18-4DD9-4C86-A0FC-CEEAED2D05A4}"/>
              </a:ext>
            </a:extLst>
          </p:cNvPr>
          <p:cNvSpPr txBox="1">
            <a:spLocks noGrp="1"/>
          </p:cNvSpPr>
          <p:nvPr>
            <p:ph sz="quarter" idx="14"/>
          </p:nvPr>
        </p:nvSpPr>
        <p:spPr>
          <a:xfrm>
            <a:off x="507195" y="1511188"/>
            <a:ext cx="11174412" cy="4021707"/>
          </a:xfrm>
          <a:solidFill>
            <a:srgbClr val="D2EFFD"/>
          </a:solidFill>
        </p:spPr>
        <p:txBody>
          <a:bodyPr>
            <a:noAutofit/>
          </a:bodyPr>
          <a:lstStyle/>
          <a:p>
            <a:pPr marL="0" indent="0" algn="just">
              <a:spcAft>
                <a:spcPts val="600"/>
              </a:spcAft>
              <a:buNone/>
            </a:pPr>
            <a:r>
              <a:rPr lang="es-ES" sz="1700" dirty="0"/>
              <a:t>El Hasan fa cinc </a:t>
            </a:r>
            <a:r>
              <a:rPr lang="es-ES" sz="1700" dirty="0" err="1"/>
              <a:t>anys</a:t>
            </a:r>
            <a:r>
              <a:rPr lang="es-ES" sz="1700" dirty="0"/>
              <a:t> que </a:t>
            </a:r>
            <a:r>
              <a:rPr lang="es-ES" sz="1700" dirty="0" err="1"/>
              <a:t>és</a:t>
            </a:r>
            <a:r>
              <a:rPr lang="es-ES" sz="1700" dirty="0"/>
              <a:t> </a:t>
            </a:r>
            <a:r>
              <a:rPr lang="es-ES" sz="1700" dirty="0" err="1"/>
              <a:t>usuari</a:t>
            </a:r>
            <a:r>
              <a:rPr lang="es-ES" sz="1700" dirty="0"/>
              <a:t> del </a:t>
            </a:r>
            <a:r>
              <a:rPr lang="es-ES" sz="1700" dirty="0" err="1"/>
              <a:t>servei</a:t>
            </a:r>
            <a:r>
              <a:rPr lang="es-ES" sz="1700" dirty="0"/>
              <a:t> de </a:t>
            </a:r>
            <a:r>
              <a:rPr lang="es-ES" sz="1700" dirty="0" err="1"/>
              <a:t>salut</a:t>
            </a:r>
            <a:r>
              <a:rPr lang="es-ES" sz="1700" dirty="0"/>
              <a:t> mental que hi ha </a:t>
            </a:r>
            <a:r>
              <a:rPr lang="es-ES" sz="1700" dirty="0" err="1"/>
              <a:t>prop</a:t>
            </a:r>
            <a:r>
              <a:rPr lang="es-ES" sz="1700" dirty="0"/>
              <a:t> de casa </a:t>
            </a:r>
            <a:r>
              <a:rPr lang="es-ES" sz="1700" dirty="0" err="1"/>
              <a:t>seva</a:t>
            </a:r>
            <a:r>
              <a:rPr lang="es-ES" sz="1700" dirty="0"/>
              <a:t>. </a:t>
            </a:r>
            <a:r>
              <a:rPr lang="es-ES" sz="1700" dirty="0" err="1"/>
              <a:t>Manté</a:t>
            </a:r>
            <a:r>
              <a:rPr lang="es-ES" sz="1700" dirty="0"/>
              <a:t> bona </a:t>
            </a:r>
            <a:r>
              <a:rPr lang="es-ES" sz="1700" dirty="0" err="1"/>
              <a:t>relació</a:t>
            </a:r>
            <a:r>
              <a:rPr lang="es-ES" sz="1700" dirty="0"/>
              <a:t> </a:t>
            </a:r>
            <a:r>
              <a:rPr lang="es-ES" sz="1700" dirty="0" err="1"/>
              <a:t>amb</a:t>
            </a:r>
            <a:r>
              <a:rPr lang="es-ES" sz="1700" dirty="0"/>
              <a:t> el personal i </a:t>
            </a:r>
            <a:r>
              <a:rPr lang="es-ES" sz="1700" dirty="0" err="1"/>
              <a:t>troba</a:t>
            </a:r>
            <a:r>
              <a:rPr lang="es-ES" sz="1700" dirty="0"/>
              <a:t> que </a:t>
            </a:r>
            <a:r>
              <a:rPr lang="es-ES" sz="1700" dirty="0" err="1"/>
              <a:t>l’ajuda</a:t>
            </a:r>
            <a:r>
              <a:rPr lang="es-ES" sz="1700" dirty="0"/>
              <a:t> del </a:t>
            </a:r>
            <a:r>
              <a:rPr lang="es-ES" sz="1700" dirty="0" err="1"/>
              <a:t>servei</a:t>
            </a:r>
            <a:r>
              <a:rPr lang="es-ES" sz="1700" dirty="0"/>
              <a:t> li ha </a:t>
            </a:r>
            <a:r>
              <a:rPr lang="es-ES" sz="1700" dirty="0" err="1"/>
              <a:t>resultat</a:t>
            </a:r>
            <a:r>
              <a:rPr lang="es-ES" sz="1700" dirty="0"/>
              <a:t> </a:t>
            </a:r>
            <a:r>
              <a:rPr lang="es-ES" sz="1700" dirty="0" err="1"/>
              <a:t>molt</a:t>
            </a:r>
            <a:r>
              <a:rPr lang="es-ES" sz="1700" dirty="0"/>
              <a:t> útil. El personal del </a:t>
            </a:r>
            <a:r>
              <a:rPr lang="es-ES" sz="1700" dirty="0" err="1"/>
              <a:t>servei</a:t>
            </a:r>
            <a:r>
              <a:rPr lang="es-ES" sz="1700" dirty="0"/>
              <a:t> </a:t>
            </a:r>
            <a:r>
              <a:rPr lang="es-ES" sz="1700" dirty="0" err="1"/>
              <a:t>coneix</a:t>
            </a:r>
            <a:r>
              <a:rPr lang="es-ES" sz="1700" dirty="0"/>
              <a:t> </a:t>
            </a:r>
            <a:r>
              <a:rPr lang="es-ES" sz="1700" dirty="0" err="1"/>
              <a:t>bé</a:t>
            </a:r>
            <a:r>
              <a:rPr lang="es-ES" sz="1700" dirty="0"/>
              <a:t> el Hasan i ha </a:t>
            </a:r>
            <a:r>
              <a:rPr lang="es-ES" sz="1700" dirty="0" err="1"/>
              <a:t>treballat</a:t>
            </a:r>
            <a:r>
              <a:rPr lang="es-ES" sz="1700" dirty="0"/>
              <a:t> </a:t>
            </a:r>
            <a:r>
              <a:rPr lang="es-ES" sz="1700" dirty="0" err="1"/>
              <a:t>durament</a:t>
            </a:r>
            <a:r>
              <a:rPr lang="es-ES" sz="1700" dirty="0"/>
              <a:t> </a:t>
            </a:r>
            <a:r>
              <a:rPr lang="es-ES" sz="1700" dirty="0" err="1"/>
              <a:t>amb</a:t>
            </a:r>
            <a:r>
              <a:rPr lang="es-ES" sz="1700" dirty="0"/>
              <a:t> </a:t>
            </a:r>
            <a:r>
              <a:rPr lang="es-ES" sz="1700" dirty="0" err="1"/>
              <a:t>ell</a:t>
            </a:r>
            <a:r>
              <a:rPr lang="es-ES" sz="1700" dirty="0"/>
              <a:t> per </a:t>
            </a:r>
            <a:r>
              <a:rPr lang="es-ES" sz="1700" dirty="0" err="1"/>
              <a:t>acompanyar</a:t>
            </a:r>
            <a:r>
              <a:rPr lang="es-ES" sz="1700" dirty="0"/>
              <a:t>-lo a superar </a:t>
            </a:r>
            <a:r>
              <a:rPr lang="es-ES" sz="1700" dirty="0" err="1"/>
              <a:t>experiències</a:t>
            </a:r>
            <a:r>
              <a:rPr lang="es-ES" sz="1700" dirty="0"/>
              <a:t> </a:t>
            </a:r>
            <a:r>
              <a:rPr lang="es-ES" sz="1700" dirty="0" err="1"/>
              <a:t>difícils</a:t>
            </a:r>
            <a:r>
              <a:rPr lang="es-ES" sz="1700" dirty="0"/>
              <a:t> i </a:t>
            </a:r>
            <a:r>
              <a:rPr lang="es-ES" sz="1700" dirty="0" err="1"/>
              <a:t>ajudar</a:t>
            </a:r>
            <a:r>
              <a:rPr lang="es-ES" sz="1700" dirty="0"/>
              <a:t>-lo a </a:t>
            </a:r>
            <a:r>
              <a:rPr lang="es-ES" sz="1700" dirty="0" err="1"/>
              <a:t>dur</a:t>
            </a:r>
            <a:r>
              <a:rPr lang="es-ES" sz="1700" dirty="0"/>
              <a:t> una vida </a:t>
            </a:r>
            <a:r>
              <a:rPr lang="es-ES" sz="1700" dirty="0" err="1"/>
              <a:t>independent</a:t>
            </a:r>
            <a:r>
              <a:rPr lang="es-ES" sz="1700" dirty="0"/>
              <a:t>. </a:t>
            </a:r>
          </a:p>
          <a:p>
            <a:pPr marL="0" indent="0" algn="just">
              <a:spcAft>
                <a:spcPts val="600"/>
              </a:spcAft>
              <a:buNone/>
            </a:pPr>
            <a:r>
              <a:rPr lang="es-ES" sz="1700" dirty="0"/>
              <a:t> El Hasan té </a:t>
            </a:r>
            <a:r>
              <a:rPr lang="es-ES" sz="1700" dirty="0" err="1"/>
              <a:t>previst</a:t>
            </a:r>
            <a:r>
              <a:rPr lang="es-ES" sz="1700" dirty="0"/>
              <a:t> </a:t>
            </a:r>
            <a:r>
              <a:rPr lang="es-ES" sz="1700" dirty="0" err="1"/>
              <a:t>traslladar</a:t>
            </a:r>
            <a:r>
              <a:rPr lang="es-ES" sz="1700" dirty="0"/>
              <a:t>-se a </a:t>
            </a:r>
            <a:r>
              <a:rPr lang="es-ES" sz="1700" dirty="0" err="1"/>
              <a:t>l’altra</a:t>
            </a:r>
            <a:r>
              <a:rPr lang="es-ES" sz="1700" dirty="0"/>
              <a:t> punta del país per casar-se </a:t>
            </a:r>
            <a:r>
              <a:rPr lang="es-ES" sz="1700" dirty="0" err="1"/>
              <a:t>amb</a:t>
            </a:r>
            <a:r>
              <a:rPr lang="es-ES" sz="1700" dirty="0"/>
              <a:t> la </a:t>
            </a:r>
            <a:r>
              <a:rPr lang="es-ES" sz="1700" dirty="0" err="1"/>
              <a:t>seva</a:t>
            </a:r>
            <a:r>
              <a:rPr lang="es-ES" sz="1700" dirty="0"/>
              <a:t> promesa i </a:t>
            </a:r>
            <a:r>
              <a:rPr lang="es-ES" sz="1700" dirty="0" err="1"/>
              <a:t>anar</a:t>
            </a:r>
            <a:r>
              <a:rPr lang="es-ES" sz="1700" dirty="0"/>
              <a:t> a </a:t>
            </a:r>
            <a:r>
              <a:rPr lang="es-ES" sz="1700" dirty="0" err="1"/>
              <a:t>viure</a:t>
            </a:r>
            <a:r>
              <a:rPr lang="es-ES" sz="1700" dirty="0"/>
              <a:t> </a:t>
            </a:r>
            <a:r>
              <a:rPr lang="es-ES" sz="1700" dirty="0" err="1"/>
              <a:t>plegats</a:t>
            </a:r>
            <a:r>
              <a:rPr lang="es-ES" sz="1700" dirty="0"/>
              <a:t>. Anuncia </a:t>
            </a:r>
            <a:r>
              <a:rPr lang="es-ES" sz="1700" dirty="0" err="1"/>
              <a:t>aquesta</a:t>
            </a:r>
            <a:r>
              <a:rPr lang="es-ES" sz="1700" dirty="0"/>
              <a:t> </a:t>
            </a:r>
            <a:r>
              <a:rPr lang="es-ES" sz="1700" dirty="0" err="1"/>
              <a:t>decisió</a:t>
            </a:r>
            <a:r>
              <a:rPr lang="es-ES" sz="1700" dirty="0"/>
              <a:t> al </a:t>
            </a:r>
            <a:r>
              <a:rPr lang="es-ES" sz="1700" dirty="0" err="1"/>
              <a:t>treballador</a:t>
            </a:r>
            <a:r>
              <a:rPr lang="es-ES" sz="1700" dirty="0"/>
              <a:t> de </a:t>
            </a:r>
            <a:r>
              <a:rPr lang="es-ES" sz="1700" dirty="0" err="1"/>
              <a:t>salut</a:t>
            </a:r>
            <a:r>
              <a:rPr lang="es-ES" sz="1700" dirty="0"/>
              <a:t> mental que porta el </a:t>
            </a:r>
            <a:r>
              <a:rPr lang="es-ES" sz="1700" dirty="0" err="1"/>
              <a:t>seu</a:t>
            </a:r>
            <a:r>
              <a:rPr lang="es-ES" sz="1700" dirty="0"/>
              <a:t> cas, el </a:t>
            </a:r>
            <a:r>
              <a:rPr lang="es-ES" sz="1700" dirty="0" err="1"/>
              <a:t>Lethabo</a:t>
            </a:r>
            <a:r>
              <a:rPr lang="es-ES" sz="1700" dirty="0"/>
              <a:t>. </a:t>
            </a:r>
          </a:p>
          <a:p>
            <a:pPr marL="0" indent="0" algn="just">
              <a:spcAft>
                <a:spcPts val="600"/>
              </a:spcAft>
              <a:buNone/>
            </a:pPr>
            <a:r>
              <a:rPr lang="es-ES" sz="1700" dirty="0"/>
              <a:t> Al </a:t>
            </a:r>
            <a:r>
              <a:rPr lang="es-ES" sz="1700" dirty="0" err="1"/>
              <a:t>Lethabo</a:t>
            </a:r>
            <a:r>
              <a:rPr lang="es-ES" sz="1700" dirty="0"/>
              <a:t> i a la resta del personal </a:t>
            </a:r>
            <a:r>
              <a:rPr lang="es-ES" sz="1700" dirty="0" err="1"/>
              <a:t>els</a:t>
            </a:r>
            <a:r>
              <a:rPr lang="es-ES" sz="1700" dirty="0"/>
              <a:t> preocupa que, un </a:t>
            </a:r>
            <a:r>
              <a:rPr lang="es-ES" sz="1700" dirty="0" err="1"/>
              <a:t>cop</a:t>
            </a:r>
            <a:r>
              <a:rPr lang="es-ES" sz="1700" dirty="0"/>
              <a:t> el Hasan es </a:t>
            </a:r>
            <a:r>
              <a:rPr lang="es-ES" sz="1700" dirty="0" err="1"/>
              <a:t>traslladi</a:t>
            </a:r>
            <a:r>
              <a:rPr lang="es-ES" sz="1700" dirty="0"/>
              <a:t>, no </a:t>
            </a:r>
            <a:r>
              <a:rPr lang="es-ES" sz="1700" dirty="0" err="1"/>
              <a:t>rebi</a:t>
            </a:r>
            <a:r>
              <a:rPr lang="es-ES" sz="1700" dirty="0"/>
              <a:t> </a:t>
            </a:r>
            <a:r>
              <a:rPr lang="es-ES" sz="1700" dirty="0" err="1"/>
              <a:t>l’ajuda</a:t>
            </a:r>
            <a:r>
              <a:rPr lang="es-ES" sz="1700" dirty="0"/>
              <a:t> del </a:t>
            </a:r>
            <a:r>
              <a:rPr lang="es-ES" sz="1700" dirty="0" err="1"/>
              <a:t>servei</a:t>
            </a:r>
            <a:r>
              <a:rPr lang="es-ES" sz="1700" dirty="0"/>
              <a:t> de </a:t>
            </a:r>
            <a:r>
              <a:rPr lang="es-ES" sz="1700" dirty="0" err="1"/>
              <a:t>salut</a:t>
            </a:r>
            <a:r>
              <a:rPr lang="es-ES" sz="1700" dirty="0"/>
              <a:t> mental. Si el Hasan es </a:t>
            </a:r>
            <a:r>
              <a:rPr lang="es-ES" sz="1700" dirty="0" err="1"/>
              <a:t>troba</a:t>
            </a:r>
            <a:r>
              <a:rPr lang="es-ES" sz="1700" dirty="0"/>
              <a:t> en un </a:t>
            </a:r>
            <a:r>
              <a:rPr lang="es-ES" sz="1700" dirty="0" err="1"/>
              <a:t>moment</a:t>
            </a:r>
            <a:r>
              <a:rPr lang="es-ES" sz="1700" dirty="0"/>
              <a:t> de malestar, un </a:t>
            </a:r>
            <a:r>
              <a:rPr lang="es-ES" sz="1700" dirty="0" err="1"/>
              <a:t>altre</a:t>
            </a:r>
            <a:r>
              <a:rPr lang="es-ES" sz="1700" dirty="0"/>
              <a:t> </a:t>
            </a:r>
            <a:r>
              <a:rPr lang="es-ES" sz="1700" dirty="0" err="1"/>
              <a:t>servei</a:t>
            </a:r>
            <a:r>
              <a:rPr lang="es-ES" sz="1700" dirty="0"/>
              <a:t> no el </a:t>
            </a:r>
            <a:r>
              <a:rPr lang="es-ES" sz="1700" dirty="0" err="1"/>
              <a:t>coneixerà</a:t>
            </a:r>
            <a:r>
              <a:rPr lang="es-ES" sz="1700" dirty="0"/>
              <a:t> </a:t>
            </a:r>
            <a:r>
              <a:rPr lang="es-ES" sz="1700" dirty="0" err="1"/>
              <a:t>prou</a:t>
            </a:r>
            <a:r>
              <a:rPr lang="es-ES" sz="1700" dirty="0"/>
              <a:t> </a:t>
            </a:r>
            <a:r>
              <a:rPr lang="es-ES" sz="1700" dirty="0" err="1"/>
              <a:t>bé</a:t>
            </a:r>
            <a:r>
              <a:rPr lang="es-ES" sz="1700" dirty="0"/>
              <a:t> per </a:t>
            </a:r>
            <a:r>
              <a:rPr lang="es-ES" sz="1700" dirty="0" err="1"/>
              <a:t>ajudar</a:t>
            </a:r>
            <a:r>
              <a:rPr lang="es-ES" sz="1700" dirty="0"/>
              <a:t>-lo </a:t>
            </a:r>
            <a:r>
              <a:rPr lang="es-ES" sz="1700" dirty="0" err="1"/>
              <a:t>com</a:t>
            </a:r>
            <a:r>
              <a:rPr lang="es-ES" sz="1700" dirty="0"/>
              <a:t> li </a:t>
            </a:r>
            <a:r>
              <a:rPr lang="es-ES" sz="1700" dirty="0" err="1"/>
              <a:t>convé</a:t>
            </a:r>
            <a:r>
              <a:rPr lang="es-ES" sz="1700" dirty="0"/>
              <a:t> i, si alguna cosa </a:t>
            </a:r>
            <a:r>
              <a:rPr lang="es-ES" sz="1700" dirty="0" err="1"/>
              <a:t>surt</a:t>
            </a:r>
            <a:r>
              <a:rPr lang="es-ES" sz="1700" dirty="0"/>
              <a:t> </a:t>
            </a:r>
            <a:r>
              <a:rPr lang="es-ES" sz="1700" dirty="0" err="1"/>
              <a:t>malament</a:t>
            </a:r>
            <a:r>
              <a:rPr lang="es-ES" sz="1700" dirty="0"/>
              <a:t>, </a:t>
            </a:r>
            <a:r>
              <a:rPr lang="es-ES" sz="1700" dirty="0" err="1"/>
              <a:t>ells</a:t>
            </a:r>
            <a:r>
              <a:rPr lang="es-ES" sz="1700" dirty="0"/>
              <a:t> no </a:t>
            </a:r>
            <a:r>
              <a:rPr lang="es-ES" sz="1700" dirty="0" err="1"/>
              <a:t>podran</a:t>
            </a:r>
            <a:r>
              <a:rPr lang="es-ES" sz="1700" dirty="0"/>
              <a:t> </a:t>
            </a:r>
            <a:r>
              <a:rPr lang="es-ES" sz="1700" dirty="0" err="1"/>
              <a:t>fer</a:t>
            </a:r>
            <a:r>
              <a:rPr lang="es-ES" sz="1700" dirty="0"/>
              <a:t>-hi res. </a:t>
            </a:r>
          </a:p>
          <a:p>
            <a:pPr lvl="0" fontAlgn="base">
              <a:spcAft>
                <a:spcPts val="600"/>
              </a:spcAft>
            </a:pPr>
            <a:r>
              <a:rPr lang="ca-ES" sz="1700" b="1" dirty="0"/>
              <a:t>Beneficis del trasllat per al </a:t>
            </a:r>
            <a:r>
              <a:rPr lang="ca-ES" sz="1700" b="1" dirty="0" err="1"/>
              <a:t>Hasan</a:t>
            </a:r>
            <a:r>
              <a:rPr lang="ca-ES" sz="1700" b="1" dirty="0"/>
              <a:t>:</a:t>
            </a:r>
            <a:r>
              <a:rPr lang="ca-ES" sz="1700" dirty="0"/>
              <a:t> viure amb la dona que estima, conèixer gent nova en una nova ciutat, la qual cosa pot tenir un impacte positiu en el seu benestar i la seva recuperació. </a:t>
            </a:r>
            <a:endParaRPr lang="es-ES" sz="1700" dirty="0"/>
          </a:p>
          <a:p>
            <a:pPr>
              <a:spcAft>
                <a:spcPts val="600"/>
              </a:spcAft>
            </a:pPr>
            <a:r>
              <a:rPr lang="ca-ES" sz="1700" b="1" dirty="0"/>
              <a:t>Riscos del trasllat per al </a:t>
            </a:r>
            <a:r>
              <a:rPr lang="ca-ES" sz="1700" b="1" dirty="0" err="1"/>
              <a:t>Hasan</a:t>
            </a:r>
            <a:r>
              <a:rPr lang="ca-ES" sz="1700" b="1" dirty="0"/>
              <a:t>:</a:t>
            </a:r>
            <a:r>
              <a:rPr lang="ca-ES" sz="1700" dirty="0"/>
              <a:t> risc que la relació es trenqui, risc de no ser capaç d’integrar-se en una nova ciutat, risc de no rebre ajuda quan li calgui</a:t>
            </a:r>
            <a:r>
              <a:rPr lang="es-ES" sz="1700" dirty="0"/>
              <a:t>. </a:t>
            </a:r>
          </a:p>
          <a:p>
            <a:pPr marL="0" indent="0" algn="just">
              <a:spcAft>
                <a:spcPts val="600"/>
              </a:spcAft>
              <a:buNone/>
            </a:pPr>
            <a:r>
              <a:rPr lang="ca-ES" sz="1700" dirty="0"/>
              <a:t>Malgrat la seva preocupació pel </a:t>
            </a:r>
            <a:r>
              <a:rPr lang="ca-ES" sz="1700" dirty="0" err="1"/>
              <a:t>Hasan</a:t>
            </a:r>
            <a:r>
              <a:rPr lang="ca-ES" sz="1700" dirty="0"/>
              <a:t>, el </a:t>
            </a:r>
            <a:r>
              <a:rPr lang="ca-ES" sz="1700" dirty="0" err="1"/>
              <a:t>Lethabo</a:t>
            </a:r>
            <a:r>
              <a:rPr lang="ca-ES" sz="1700" dirty="0"/>
              <a:t> i la resta de l’equip decideixen fer-li costat en la seva decisió</a:t>
            </a:r>
            <a:r>
              <a:rPr lang="es-ES" sz="1700" dirty="0"/>
              <a:t>. </a:t>
            </a:r>
          </a:p>
        </p:txBody>
      </p:sp>
      <p:sp>
        <p:nvSpPr>
          <p:cNvPr id="2" name="Title 1">
            <a:extLst>
              <a:ext uri="{FF2B5EF4-FFF2-40B4-BE49-F238E27FC236}">
                <a16:creationId xmlns:a16="http://schemas.microsoft.com/office/drawing/2014/main" id="{2036E0B9-5FC3-4311-A6E8-87E26BB05B57}"/>
              </a:ext>
            </a:extLst>
          </p:cNvPr>
          <p:cNvSpPr>
            <a:spLocks noGrp="1"/>
          </p:cNvSpPr>
          <p:nvPr>
            <p:ph type="title"/>
          </p:nvPr>
        </p:nvSpPr>
        <p:spPr>
          <a:xfrm>
            <a:off x="399630" y="506412"/>
            <a:ext cx="11446930" cy="42830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1 </a:t>
            </a:r>
            <a:endParaRPr lang="x-none" dirty="0"/>
          </a:p>
        </p:txBody>
      </p:sp>
    </p:spTree>
    <p:extLst>
      <p:ext uri="{BB962C8B-B14F-4D97-AF65-F5344CB8AC3E}">
        <p14:creationId xmlns:p14="http://schemas.microsoft.com/office/powerpoint/2010/main" val="811906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3000E-626C-49E2-B70C-D13B542968FB}"/>
              </a:ext>
            </a:extLst>
          </p:cNvPr>
          <p:cNvSpPr>
            <a:spLocks noGrp="1"/>
          </p:cNvSpPr>
          <p:nvPr>
            <p:ph sz="quarter" idx="14"/>
          </p:nvPr>
        </p:nvSpPr>
        <p:spPr/>
        <p:txBody>
          <a:bodyPr/>
          <a:lstStyle/>
          <a:p>
            <a:pPr marL="0" indent="0">
              <a:buNone/>
            </a:pPr>
            <a:endParaRPr lang="x-none" dirty="0"/>
          </a:p>
          <a:p>
            <a:r>
              <a:rPr lang="ca-ES" dirty="0"/>
              <a:t>Com a grup, debaten quines mesures pot oferir el personal del servei de salut social per ajudar el </a:t>
            </a:r>
            <a:r>
              <a:rPr lang="ca-ES" dirty="0" err="1"/>
              <a:t>Hasan</a:t>
            </a:r>
            <a:r>
              <a:rPr lang="ca-ES" dirty="0"/>
              <a:t> en el seu pla de traslladar-se a l’altra punta del país</a:t>
            </a:r>
            <a:r>
              <a:rPr lang="en-GB" dirty="0"/>
              <a:t>.</a:t>
            </a:r>
            <a:endParaRPr lang="x-none" dirty="0"/>
          </a:p>
          <a:p>
            <a:endParaRPr lang="x-none" dirty="0"/>
          </a:p>
        </p:txBody>
      </p:sp>
      <p:sp>
        <p:nvSpPr>
          <p:cNvPr id="2" name="Title 1">
            <a:extLst>
              <a:ext uri="{FF2B5EF4-FFF2-40B4-BE49-F238E27FC236}">
                <a16:creationId xmlns:a16="http://schemas.microsoft.com/office/drawing/2014/main" id="{7303AA43-D4FB-45F2-941C-8083D5A56F74}"/>
              </a:ext>
            </a:extLst>
          </p:cNvPr>
          <p:cNvSpPr>
            <a:spLocks noGrp="1"/>
          </p:cNvSpPr>
          <p:nvPr>
            <p:ph type="title"/>
          </p:nvPr>
        </p:nvSpPr>
        <p:spPr>
          <a:xfrm>
            <a:off x="399630" y="506412"/>
            <a:ext cx="11264050" cy="40798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2</a:t>
            </a:r>
            <a:endParaRPr lang="x-none" dirty="0"/>
          </a:p>
        </p:txBody>
      </p:sp>
      <p:sp>
        <p:nvSpPr>
          <p:cNvPr id="4" name="Text Placeholder 7">
            <a:extLst>
              <a:ext uri="{FF2B5EF4-FFF2-40B4-BE49-F238E27FC236}">
                <a16:creationId xmlns:a16="http://schemas.microsoft.com/office/drawing/2014/main" id="{8D91628B-FE97-5640-A9AA-62EA0A0DF9B5}"/>
              </a:ext>
            </a:extLst>
          </p:cNvPr>
          <p:cNvSpPr>
            <a:spLocks noGrp="1"/>
          </p:cNvSpPr>
          <p:nvPr>
            <p:ph type="body" sz="quarter" idx="13"/>
          </p:nvPr>
        </p:nvSpPr>
        <p:spPr>
          <a:xfrm>
            <a:off x="507207" y="946614"/>
            <a:ext cx="11174400" cy="360000"/>
          </a:xfrm>
        </p:spPr>
        <p:txBody>
          <a:bodyPr/>
          <a:lstStyle/>
          <a:p>
            <a:r>
              <a:rPr lang="es-ES" dirty="0"/>
              <a:t> </a:t>
            </a:r>
            <a:r>
              <a:rPr lang="ca-ES" dirty="0"/>
              <a:t>El cas del Hasan</a:t>
            </a:r>
            <a:endParaRPr lang="es-ES" dirty="0"/>
          </a:p>
        </p:txBody>
      </p:sp>
    </p:spTree>
    <p:extLst>
      <p:ext uri="{BB962C8B-B14F-4D97-AF65-F5344CB8AC3E}">
        <p14:creationId xmlns:p14="http://schemas.microsoft.com/office/powerpoint/2010/main" val="23526823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
            <a:extLst>
              <a:ext uri="{FF2B5EF4-FFF2-40B4-BE49-F238E27FC236}">
                <a16:creationId xmlns:a16="http://schemas.microsoft.com/office/drawing/2014/main" id="{9FE0925A-6F90-46E6-9ADE-C339267D2050}"/>
              </a:ext>
            </a:extLst>
          </p:cNvPr>
          <p:cNvSpPr txBox="1">
            <a:spLocks noGrp="1"/>
          </p:cNvSpPr>
          <p:nvPr>
            <p:ph sz="quarter" idx="14"/>
          </p:nvPr>
        </p:nvSpPr>
        <p:spPr>
          <a:xfrm>
            <a:off x="507195" y="1511188"/>
            <a:ext cx="11174412" cy="3882222"/>
          </a:xfrm>
          <a:solidFill>
            <a:srgbClr val="D2EFFD"/>
          </a:solidFill>
        </p:spPr>
        <p:txBody>
          <a:bodyPr>
            <a:normAutofit/>
          </a:bodyPr>
          <a:lstStyle/>
          <a:p>
            <a:pPr marL="0" indent="0" algn="just">
              <a:buNone/>
            </a:pPr>
            <a:r>
              <a:rPr lang="ca-ES" sz="2000" dirty="0"/>
              <a:t>Després de debatre-ho amb la resta del personal del servei que coneixia el </a:t>
            </a:r>
            <a:r>
              <a:rPr lang="ca-ES" sz="2000" dirty="0" err="1"/>
              <a:t>Hasan</a:t>
            </a:r>
            <a:r>
              <a:rPr lang="ca-ES" sz="2000" dirty="0"/>
              <a:t>, al </a:t>
            </a:r>
            <a:r>
              <a:rPr lang="ca-ES" sz="2000" dirty="0" err="1"/>
              <a:t>Lethabo</a:t>
            </a:r>
            <a:r>
              <a:rPr lang="ca-ES" sz="2000" dirty="0"/>
              <a:t> se li van ocórrer diversos suggeriments per ajudar el Hassan i els va comentar amb ell. Van acordar que el personal prendria les mesures següents: </a:t>
            </a:r>
            <a:endParaRPr lang="es-ES" sz="2000" dirty="0"/>
          </a:p>
          <a:p>
            <a:pPr lvl="0" algn="just" fontAlgn="base"/>
            <a:r>
              <a:rPr lang="ca-ES" sz="2000" dirty="0"/>
              <a:t>Obtenir informació sobre els serveis d’ajuda disponibles al lloc on el </a:t>
            </a:r>
            <a:r>
              <a:rPr lang="ca-ES" sz="2000" dirty="0" err="1"/>
              <a:t>Hasan</a:t>
            </a:r>
            <a:r>
              <a:rPr lang="ca-ES" sz="2000" dirty="0"/>
              <a:t> tenia previst traslladar-se. </a:t>
            </a:r>
            <a:endParaRPr lang="es-ES" sz="2000" dirty="0"/>
          </a:p>
          <a:p>
            <a:pPr lvl="0" algn="just" fontAlgn="base"/>
            <a:r>
              <a:rPr lang="ca-ES" sz="2000" dirty="0"/>
              <a:t>En cas d’identificar un bon servei, posar el </a:t>
            </a:r>
            <a:r>
              <a:rPr lang="ca-ES" sz="2000" dirty="0" err="1"/>
              <a:t>Hasan</a:t>
            </a:r>
            <a:r>
              <a:rPr lang="ca-ES" sz="2000" dirty="0"/>
              <a:t> en contacte amb ells. </a:t>
            </a:r>
            <a:endParaRPr lang="es-ES" sz="2000" dirty="0"/>
          </a:p>
          <a:p>
            <a:pPr lvl="0" algn="just" fontAlgn="base"/>
            <a:r>
              <a:rPr lang="ca-ES" sz="2000" dirty="0"/>
              <a:t>Amb el consentiment del </a:t>
            </a:r>
            <a:r>
              <a:rPr lang="ca-ES" sz="2000" dirty="0" err="1"/>
              <a:t>Hasan</a:t>
            </a:r>
            <a:r>
              <a:rPr lang="ca-ES" sz="2000" dirty="0"/>
              <a:t>, compartir amb el personal de l’altre servei informació sobre els requeriments del </a:t>
            </a:r>
            <a:r>
              <a:rPr lang="ca-ES" sz="2000" dirty="0" err="1"/>
              <a:t>Hasan</a:t>
            </a:r>
            <a:r>
              <a:rPr lang="ca-ES" sz="2000" dirty="0"/>
              <a:t> i la millor manera d’ajudar-lo. </a:t>
            </a:r>
            <a:endParaRPr lang="es-ES" sz="2000" dirty="0"/>
          </a:p>
          <a:p>
            <a:pPr algn="just"/>
            <a:r>
              <a:rPr lang="ca-ES" sz="2000" dirty="0"/>
              <a:t>Mantindran el contacte amb el </a:t>
            </a:r>
            <a:r>
              <a:rPr lang="ca-ES" sz="2000" dirty="0" err="1"/>
              <a:t>Hasan</a:t>
            </a:r>
            <a:r>
              <a:rPr lang="ca-ES" sz="2000" dirty="0"/>
              <a:t> i el tranquil·litzen dient-li que, si pel motiu que sigui decideix tornar, podrà comptar amb ells </a:t>
            </a:r>
            <a:r>
              <a:rPr lang="es-ES" sz="2000" dirty="0"/>
              <a:t>s</a:t>
            </a:r>
            <a:r>
              <a:rPr lang="en-US"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0E763685-4983-41C0-9D65-548974A5A5DA}"/>
              </a:ext>
            </a:extLst>
          </p:cNvPr>
          <p:cNvSpPr>
            <a:spLocks noGrp="1"/>
          </p:cNvSpPr>
          <p:nvPr>
            <p:ph type="title"/>
          </p:nvPr>
        </p:nvSpPr>
        <p:spPr>
          <a:xfrm>
            <a:off x="399630" y="506412"/>
            <a:ext cx="11264050" cy="40798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3</a:t>
            </a:r>
            <a:endParaRPr lang="x-none" dirty="0"/>
          </a:p>
        </p:txBody>
      </p:sp>
      <p:sp>
        <p:nvSpPr>
          <p:cNvPr id="4" name="Text Placeholder 7">
            <a:extLst>
              <a:ext uri="{FF2B5EF4-FFF2-40B4-BE49-F238E27FC236}">
                <a16:creationId xmlns:a16="http://schemas.microsoft.com/office/drawing/2014/main" id="{8D91628B-FE97-5640-A9AA-62EA0A0DF9B5}"/>
              </a:ext>
            </a:extLst>
          </p:cNvPr>
          <p:cNvSpPr>
            <a:spLocks noGrp="1"/>
          </p:cNvSpPr>
          <p:nvPr>
            <p:ph type="body" sz="quarter" idx="13"/>
          </p:nvPr>
        </p:nvSpPr>
        <p:spPr>
          <a:xfrm>
            <a:off x="507207" y="946614"/>
            <a:ext cx="11174400" cy="360000"/>
          </a:xfrm>
        </p:spPr>
        <p:txBody>
          <a:bodyPr/>
          <a:lstStyle/>
          <a:p>
            <a:r>
              <a:rPr lang="es-ES" dirty="0"/>
              <a:t> </a:t>
            </a:r>
            <a:r>
              <a:rPr lang="ca-ES" dirty="0"/>
              <a:t>El cas del Hasan</a:t>
            </a:r>
            <a:endParaRPr lang="es-ES" dirty="0"/>
          </a:p>
        </p:txBody>
      </p:sp>
    </p:spTree>
    <p:extLst>
      <p:ext uri="{BB962C8B-B14F-4D97-AF65-F5344CB8AC3E}">
        <p14:creationId xmlns:p14="http://schemas.microsoft.com/office/powerpoint/2010/main" val="15424021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F06775-5CB8-234B-BE1B-A3A5A44A47F7}"/>
              </a:ext>
            </a:extLst>
          </p:cNvPr>
          <p:cNvSpPr>
            <a:spLocks noGrp="1"/>
          </p:cNvSpPr>
          <p:nvPr>
            <p:ph type="body" sz="quarter" idx="13"/>
          </p:nvPr>
        </p:nvSpPr>
        <p:spPr/>
        <p:txBody>
          <a:bodyPr/>
          <a:lstStyle/>
          <a:p>
            <a:r>
              <a:rPr lang="ca-ES" dirty="0"/>
              <a:t>El cas de la Mary</a:t>
            </a:r>
            <a:endParaRPr lang="es-ES" dirty="0"/>
          </a:p>
        </p:txBody>
      </p:sp>
      <p:sp>
        <p:nvSpPr>
          <p:cNvPr id="4" name="Text Box 35">
            <a:extLst>
              <a:ext uri="{FF2B5EF4-FFF2-40B4-BE49-F238E27FC236}">
                <a16:creationId xmlns:a16="http://schemas.microsoft.com/office/drawing/2014/main" id="{52E01295-2688-4671-9DC0-93DA2AB14D22}"/>
              </a:ext>
            </a:extLst>
          </p:cNvPr>
          <p:cNvSpPr txBox="1">
            <a:spLocks noGrp="1"/>
          </p:cNvSpPr>
          <p:nvPr>
            <p:ph sz="quarter" idx="14"/>
          </p:nvPr>
        </p:nvSpPr>
        <p:spPr>
          <a:xfrm>
            <a:off x="507195" y="1371706"/>
            <a:ext cx="11174412" cy="4907174"/>
          </a:xfrm>
          <a:solidFill>
            <a:srgbClr val="D2EFFD"/>
          </a:solidFill>
        </p:spPr>
        <p:txBody>
          <a:bodyPr>
            <a:noAutofit/>
          </a:bodyPr>
          <a:lstStyle/>
          <a:p>
            <a:pPr marL="0" indent="0" algn="just">
              <a:spcAft>
                <a:spcPts val="600"/>
              </a:spcAft>
              <a:buNone/>
            </a:pPr>
            <a:r>
              <a:rPr lang="es-ES" sz="1600" dirty="0"/>
              <a:t>La Mary té 30 </a:t>
            </a:r>
            <a:r>
              <a:rPr lang="es-ES" sz="1600" dirty="0" err="1"/>
              <a:t>anys</a:t>
            </a:r>
            <a:r>
              <a:rPr lang="es-ES" sz="1600" dirty="0"/>
              <a:t> i </a:t>
            </a:r>
            <a:r>
              <a:rPr lang="es-ES" sz="1600" dirty="0" err="1"/>
              <a:t>actualment</a:t>
            </a:r>
            <a:r>
              <a:rPr lang="es-ES" sz="1600" dirty="0"/>
              <a:t> va a un centre de </a:t>
            </a:r>
            <a:r>
              <a:rPr lang="es-ES" sz="1600" dirty="0" err="1"/>
              <a:t>salut</a:t>
            </a:r>
            <a:r>
              <a:rPr lang="es-ES" sz="1600" dirty="0"/>
              <a:t> mental </a:t>
            </a:r>
            <a:r>
              <a:rPr lang="es-ES" sz="1600" dirty="0" err="1"/>
              <a:t>comunitari</a:t>
            </a:r>
            <a:r>
              <a:rPr lang="es-ES" sz="1600" dirty="0"/>
              <a:t>. </a:t>
            </a:r>
            <a:r>
              <a:rPr lang="es-ES" sz="1600" dirty="0" err="1"/>
              <a:t>És</a:t>
            </a:r>
            <a:r>
              <a:rPr lang="es-ES" sz="1600" dirty="0"/>
              <a:t> una </a:t>
            </a:r>
            <a:r>
              <a:rPr lang="es-ES" sz="1600" dirty="0" err="1"/>
              <a:t>apassionada</a:t>
            </a:r>
            <a:r>
              <a:rPr lang="es-ES" sz="1600" dirty="0"/>
              <a:t> </a:t>
            </a:r>
            <a:r>
              <a:rPr lang="es-ES" sz="1600" dirty="0" err="1"/>
              <a:t>dels</a:t>
            </a:r>
            <a:r>
              <a:rPr lang="es-ES" sz="1600" dirty="0"/>
              <a:t> </a:t>
            </a:r>
            <a:r>
              <a:rPr lang="es-ES" sz="1600" dirty="0" err="1"/>
              <a:t>animals</a:t>
            </a:r>
            <a:r>
              <a:rPr lang="es-ES" sz="1600" dirty="0"/>
              <a:t> i </a:t>
            </a:r>
            <a:r>
              <a:rPr lang="es-ES" sz="1600" dirty="0" err="1"/>
              <a:t>sempre</a:t>
            </a:r>
            <a:r>
              <a:rPr lang="es-ES" sz="1600" dirty="0"/>
              <a:t> </a:t>
            </a:r>
            <a:r>
              <a:rPr lang="es-ES" sz="1600" dirty="0" err="1"/>
              <a:t>s’ha</a:t>
            </a:r>
            <a:r>
              <a:rPr lang="es-ES" sz="1600" dirty="0"/>
              <a:t> </a:t>
            </a:r>
            <a:r>
              <a:rPr lang="es-ES" sz="1600" dirty="0" err="1"/>
              <a:t>implicat</a:t>
            </a:r>
            <a:r>
              <a:rPr lang="es-ES" sz="1600" dirty="0"/>
              <a:t> en </a:t>
            </a:r>
            <a:r>
              <a:rPr lang="es-ES" sz="1600" dirty="0" err="1"/>
              <a:t>accions</a:t>
            </a:r>
            <a:r>
              <a:rPr lang="es-ES" sz="1600" dirty="0"/>
              <a:t> </a:t>
            </a:r>
            <a:r>
              <a:rPr lang="es-ES" sz="1600" dirty="0" err="1"/>
              <a:t>pel</a:t>
            </a:r>
            <a:r>
              <a:rPr lang="es-ES" sz="1600" dirty="0"/>
              <a:t> </a:t>
            </a:r>
            <a:r>
              <a:rPr lang="es-ES" sz="1600" dirty="0" err="1"/>
              <a:t>benestar</a:t>
            </a:r>
            <a:r>
              <a:rPr lang="es-ES" sz="1600" dirty="0"/>
              <a:t> animal (</a:t>
            </a:r>
            <a:r>
              <a:rPr lang="es-ES" sz="1600" dirty="0" err="1"/>
              <a:t>tant</a:t>
            </a:r>
            <a:r>
              <a:rPr lang="es-ES" sz="1600" dirty="0"/>
              <a:t> a través de </a:t>
            </a:r>
            <a:r>
              <a:rPr lang="es-ES" sz="1600" dirty="0" err="1"/>
              <a:t>feines</a:t>
            </a:r>
            <a:r>
              <a:rPr lang="es-ES" sz="1600" dirty="0"/>
              <a:t> </a:t>
            </a:r>
            <a:r>
              <a:rPr lang="es-ES" sz="1600" dirty="0" err="1"/>
              <a:t>pagades</a:t>
            </a:r>
            <a:r>
              <a:rPr lang="es-ES" sz="1600" dirty="0"/>
              <a:t> </a:t>
            </a:r>
            <a:r>
              <a:rPr lang="es-ES" sz="1600" dirty="0" err="1"/>
              <a:t>com</a:t>
            </a:r>
            <a:r>
              <a:rPr lang="es-ES" sz="1600" dirty="0"/>
              <a:t> </a:t>
            </a:r>
            <a:r>
              <a:rPr lang="es-ES" sz="1600" dirty="0" err="1"/>
              <a:t>voluntàries</a:t>
            </a:r>
            <a:r>
              <a:rPr lang="es-ES" sz="1600" dirty="0"/>
              <a:t>). </a:t>
            </a:r>
          </a:p>
          <a:p>
            <a:pPr marL="0" indent="0" algn="just">
              <a:spcAft>
                <a:spcPts val="600"/>
              </a:spcAft>
              <a:buNone/>
            </a:pPr>
            <a:r>
              <a:rPr lang="es-ES" sz="1600" dirty="0"/>
              <a:t> </a:t>
            </a:r>
            <a:r>
              <a:rPr lang="es-ES" sz="1600" dirty="0" err="1"/>
              <a:t>L’objectiu</a:t>
            </a:r>
            <a:r>
              <a:rPr lang="es-ES" sz="1600" dirty="0"/>
              <a:t> de la Mary en </a:t>
            </a:r>
            <a:r>
              <a:rPr lang="es-ES" sz="1600" dirty="0" err="1"/>
              <a:t>aquest</a:t>
            </a:r>
            <a:r>
              <a:rPr lang="es-ES" sz="1600" dirty="0"/>
              <a:t> </a:t>
            </a:r>
            <a:r>
              <a:rPr lang="es-ES" sz="1600" dirty="0" err="1"/>
              <a:t>moment</a:t>
            </a:r>
            <a:r>
              <a:rPr lang="es-ES" sz="1600" dirty="0"/>
              <a:t> </a:t>
            </a:r>
            <a:r>
              <a:rPr lang="es-ES" sz="1600" dirty="0" err="1"/>
              <a:t>passa</a:t>
            </a:r>
            <a:r>
              <a:rPr lang="es-ES" sz="1600" dirty="0"/>
              <a:t> per tornar a </a:t>
            </a:r>
            <a:r>
              <a:rPr lang="es-ES" sz="1600" dirty="0" err="1"/>
              <a:t>treballar</a:t>
            </a:r>
            <a:r>
              <a:rPr lang="es-ES" sz="1600" dirty="0"/>
              <a:t> en un </a:t>
            </a:r>
            <a:r>
              <a:rPr lang="es-ES" sz="1600" dirty="0" err="1"/>
              <a:t>àmbit</a:t>
            </a:r>
            <a:r>
              <a:rPr lang="es-ES" sz="1600" dirty="0"/>
              <a:t> similar. </a:t>
            </a:r>
            <a:r>
              <a:rPr lang="es-ES" sz="1600" dirty="0" err="1"/>
              <a:t>Vol</a:t>
            </a:r>
            <a:r>
              <a:rPr lang="es-ES" sz="1600" dirty="0"/>
              <a:t> una </a:t>
            </a:r>
            <a:r>
              <a:rPr lang="es-ES" sz="1600" dirty="0" err="1"/>
              <a:t>feina</a:t>
            </a:r>
            <a:r>
              <a:rPr lang="es-ES" sz="1600" dirty="0"/>
              <a:t> en </a:t>
            </a:r>
            <a:r>
              <a:rPr lang="es-ES" sz="1600" dirty="0" err="1"/>
              <a:t>què</a:t>
            </a:r>
            <a:r>
              <a:rPr lang="es-ES" sz="1600" dirty="0"/>
              <a:t> se </a:t>
            </a:r>
            <a:r>
              <a:rPr lang="es-ES" sz="1600" dirty="0" err="1"/>
              <a:t>senti</a:t>
            </a:r>
            <a:r>
              <a:rPr lang="es-ES" sz="1600" dirty="0"/>
              <a:t> motivada i </a:t>
            </a:r>
            <a:r>
              <a:rPr lang="es-ES" sz="1600" dirty="0" err="1"/>
              <a:t>vol</a:t>
            </a:r>
            <a:r>
              <a:rPr lang="es-ES" sz="1600" dirty="0"/>
              <a:t> </a:t>
            </a:r>
            <a:r>
              <a:rPr lang="es-ES" sz="1600" dirty="0" err="1"/>
              <a:t>començar</a:t>
            </a:r>
            <a:r>
              <a:rPr lang="es-ES" sz="1600" dirty="0"/>
              <a:t> a </a:t>
            </a:r>
            <a:r>
              <a:rPr lang="es-ES" sz="1600" dirty="0" err="1"/>
              <a:t>guanyar</a:t>
            </a:r>
            <a:r>
              <a:rPr lang="es-ES" sz="1600" dirty="0"/>
              <a:t> </a:t>
            </a:r>
            <a:r>
              <a:rPr lang="es-ES" sz="1600" dirty="0" err="1"/>
              <a:t>diners</a:t>
            </a:r>
            <a:r>
              <a:rPr lang="es-ES" sz="1600" dirty="0"/>
              <a:t> per poder-se pagar un </a:t>
            </a:r>
            <a:r>
              <a:rPr lang="es-ES" sz="1600" dirty="0" err="1"/>
              <a:t>habitatge</a:t>
            </a:r>
            <a:r>
              <a:rPr lang="es-ES" sz="1600" dirty="0"/>
              <a:t> i </a:t>
            </a:r>
            <a:r>
              <a:rPr lang="es-ES" sz="1600" dirty="0" err="1"/>
              <a:t>marxar</a:t>
            </a:r>
            <a:r>
              <a:rPr lang="es-ES" sz="1600" dirty="0"/>
              <a:t> de casa </a:t>
            </a:r>
            <a:r>
              <a:rPr lang="es-ES" sz="1600" dirty="0" err="1"/>
              <a:t>dels</a:t>
            </a:r>
            <a:r>
              <a:rPr lang="es-ES" sz="1600" dirty="0"/>
              <a:t> pares. </a:t>
            </a:r>
            <a:r>
              <a:rPr lang="es-ES" sz="1600" dirty="0" err="1"/>
              <a:t>Creu</a:t>
            </a:r>
            <a:r>
              <a:rPr lang="es-ES" sz="1600" dirty="0"/>
              <a:t> que </a:t>
            </a:r>
            <a:r>
              <a:rPr lang="es-ES" sz="1600" dirty="0" err="1"/>
              <a:t>els</a:t>
            </a:r>
            <a:r>
              <a:rPr lang="es-ES" sz="1600" dirty="0"/>
              <a:t> reptes que ha </a:t>
            </a:r>
            <a:r>
              <a:rPr lang="es-ES" sz="1600" dirty="0" err="1"/>
              <a:t>hagut</a:t>
            </a:r>
            <a:r>
              <a:rPr lang="es-ES" sz="1600" dirty="0"/>
              <a:t> </a:t>
            </a:r>
            <a:r>
              <a:rPr lang="es-ES" sz="1600" dirty="0" err="1"/>
              <a:t>d’afrontar</a:t>
            </a:r>
            <a:r>
              <a:rPr lang="es-ES" sz="1600" dirty="0"/>
              <a:t> en la </a:t>
            </a:r>
            <a:r>
              <a:rPr lang="es-ES" sz="1600" dirty="0" err="1"/>
              <a:t>seva</a:t>
            </a:r>
            <a:r>
              <a:rPr lang="es-ES" sz="1600" dirty="0"/>
              <a:t> </a:t>
            </a:r>
            <a:r>
              <a:rPr lang="es-ES" sz="1600" dirty="0" err="1"/>
              <a:t>recuperació</a:t>
            </a:r>
            <a:r>
              <a:rPr lang="es-ES" sz="1600" dirty="0"/>
              <a:t> </a:t>
            </a:r>
            <a:r>
              <a:rPr lang="es-ES" sz="1600" dirty="0" err="1"/>
              <a:t>estan</a:t>
            </a:r>
            <a:r>
              <a:rPr lang="es-ES" sz="1600" dirty="0"/>
              <a:t> sota control i té la </a:t>
            </a:r>
            <a:r>
              <a:rPr lang="es-ES" sz="1600" dirty="0" err="1"/>
              <a:t>sensació</a:t>
            </a:r>
            <a:r>
              <a:rPr lang="es-ES" sz="1600" dirty="0"/>
              <a:t> que </a:t>
            </a:r>
            <a:r>
              <a:rPr lang="es-ES" sz="1600" dirty="0" err="1"/>
              <a:t>està</a:t>
            </a:r>
            <a:r>
              <a:rPr lang="es-ES" sz="1600" dirty="0"/>
              <a:t> preparada per </a:t>
            </a:r>
            <a:r>
              <a:rPr lang="es-ES" sz="1600" dirty="0" err="1"/>
              <a:t>avançar</a:t>
            </a:r>
            <a:r>
              <a:rPr lang="es-ES" sz="1600" dirty="0"/>
              <a:t>. La Mary </a:t>
            </a:r>
            <a:r>
              <a:rPr lang="es-ES" sz="1600" dirty="0" err="1"/>
              <a:t>demana</a:t>
            </a:r>
            <a:r>
              <a:rPr lang="es-ES" sz="1600" dirty="0"/>
              <a:t> al personal del centre de </a:t>
            </a:r>
            <a:r>
              <a:rPr lang="es-ES" sz="1600" dirty="0" err="1"/>
              <a:t>salut</a:t>
            </a:r>
            <a:r>
              <a:rPr lang="es-ES" sz="1600" dirty="0"/>
              <a:t> mental </a:t>
            </a:r>
            <a:r>
              <a:rPr lang="es-ES" sz="1600" dirty="0" err="1"/>
              <a:t>comunitari</a:t>
            </a:r>
            <a:r>
              <a:rPr lang="es-ES" sz="1600" dirty="0"/>
              <a:t> que </a:t>
            </a:r>
            <a:r>
              <a:rPr lang="es-ES" sz="1600" dirty="0" err="1"/>
              <a:t>l’ajudi</a:t>
            </a:r>
            <a:r>
              <a:rPr lang="es-ES" sz="1600" dirty="0"/>
              <a:t> a </a:t>
            </a:r>
            <a:r>
              <a:rPr lang="es-ES" sz="1600" dirty="0" err="1"/>
              <a:t>trobar</a:t>
            </a:r>
            <a:r>
              <a:rPr lang="es-ES" sz="1600" dirty="0"/>
              <a:t> </a:t>
            </a:r>
            <a:r>
              <a:rPr lang="es-ES" sz="1600" dirty="0" err="1"/>
              <a:t>feina</a:t>
            </a:r>
            <a:r>
              <a:rPr lang="es-ES" sz="1600" dirty="0"/>
              <a:t>.</a:t>
            </a:r>
          </a:p>
          <a:p>
            <a:pPr marL="0" indent="0" algn="just">
              <a:spcAft>
                <a:spcPts val="600"/>
              </a:spcAft>
              <a:buNone/>
            </a:pPr>
            <a:r>
              <a:rPr lang="es-ES" sz="1600" dirty="0"/>
              <a:t> </a:t>
            </a:r>
            <a:r>
              <a:rPr lang="es-ES" sz="1600" dirty="0" err="1"/>
              <a:t>Tot</a:t>
            </a:r>
            <a:r>
              <a:rPr lang="es-ES" sz="1600" dirty="0"/>
              <a:t> i </a:t>
            </a:r>
            <a:r>
              <a:rPr lang="es-ES" sz="1600" dirty="0" err="1"/>
              <a:t>així</a:t>
            </a:r>
            <a:r>
              <a:rPr lang="es-ES" sz="1600" dirty="0"/>
              <a:t>, </a:t>
            </a:r>
            <a:r>
              <a:rPr lang="es-ES" sz="1600" dirty="0" err="1"/>
              <a:t>als</a:t>
            </a:r>
            <a:r>
              <a:rPr lang="es-ES" sz="1600" dirty="0"/>
              <a:t> </a:t>
            </a:r>
            <a:r>
              <a:rPr lang="es-ES" sz="1600" dirty="0" err="1"/>
              <a:t>seus</a:t>
            </a:r>
            <a:r>
              <a:rPr lang="es-ES" sz="1600" dirty="0"/>
              <a:t> pares </a:t>
            </a:r>
            <a:r>
              <a:rPr lang="es-ES" sz="1600" dirty="0" err="1"/>
              <a:t>els</a:t>
            </a:r>
            <a:r>
              <a:rPr lang="es-ES" sz="1600" dirty="0"/>
              <a:t> </a:t>
            </a:r>
            <a:r>
              <a:rPr lang="es-ES" sz="1600" dirty="0" err="1"/>
              <a:t>amoïna</a:t>
            </a:r>
            <a:r>
              <a:rPr lang="es-ES" sz="1600" dirty="0"/>
              <a:t> la idea que la Mary </a:t>
            </a:r>
            <a:r>
              <a:rPr lang="es-ES" sz="1600" dirty="0" err="1"/>
              <a:t>assumeixi</a:t>
            </a:r>
            <a:r>
              <a:rPr lang="es-ES" sz="1600" dirty="0"/>
              <a:t> noves </a:t>
            </a:r>
            <a:r>
              <a:rPr lang="es-ES" sz="1600" dirty="0" err="1"/>
              <a:t>responsabilitats</a:t>
            </a:r>
            <a:r>
              <a:rPr lang="es-ES" sz="1600" dirty="0"/>
              <a:t>. Va </a:t>
            </a:r>
            <a:r>
              <a:rPr lang="es-ES" sz="1600" dirty="0" err="1"/>
              <a:t>patir</a:t>
            </a:r>
            <a:r>
              <a:rPr lang="es-ES" sz="1600" dirty="0"/>
              <a:t> la primera </a:t>
            </a:r>
            <a:r>
              <a:rPr lang="es-ES" sz="1600" dirty="0" err="1"/>
              <a:t>crisi</a:t>
            </a:r>
            <a:r>
              <a:rPr lang="es-ES" sz="1600" dirty="0"/>
              <a:t> de </a:t>
            </a:r>
            <a:r>
              <a:rPr lang="es-ES" sz="1600" dirty="0" err="1"/>
              <a:t>salut</a:t>
            </a:r>
            <a:r>
              <a:rPr lang="es-ES" sz="1600" dirty="0"/>
              <a:t> mental </a:t>
            </a:r>
            <a:r>
              <a:rPr lang="es-ES" sz="1600" dirty="0" err="1"/>
              <a:t>quan</a:t>
            </a:r>
            <a:r>
              <a:rPr lang="es-ES" sz="1600" dirty="0"/>
              <a:t> va </a:t>
            </a:r>
            <a:r>
              <a:rPr lang="es-ES" sz="1600" dirty="0" err="1"/>
              <a:t>passar</a:t>
            </a:r>
            <a:r>
              <a:rPr lang="es-ES" sz="1600" dirty="0"/>
              <a:t> </a:t>
            </a:r>
            <a:r>
              <a:rPr lang="es-ES" sz="1600" dirty="0" err="1"/>
              <a:t>d’estudiar</a:t>
            </a:r>
            <a:r>
              <a:rPr lang="es-ES" sz="1600" dirty="0"/>
              <a:t> a </a:t>
            </a:r>
            <a:r>
              <a:rPr lang="es-ES" sz="1600" dirty="0" err="1"/>
              <a:t>treballar</a:t>
            </a:r>
            <a:r>
              <a:rPr lang="es-ES" sz="1600" dirty="0"/>
              <a:t> a jornada completa </a:t>
            </a:r>
            <a:r>
              <a:rPr lang="es-ES" sz="1600" dirty="0" err="1"/>
              <a:t>com</a:t>
            </a:r>
            <a:r>
              <a:rPr lang="es-ES" sz="1600" dirty="0"/>
              <a:t> a </a:t>
            </a:r>
            <a:r>
              <a:rPr lang="es-ES" sz="1600" dirty="0" err="1"/>
              <a:t>hostessa</a:t>
            </a:r>
            <a:r>
              <a:rPr lang="es-ES" sz="1600" dirty="0"/>
              <a:t> de vol. </a:t>
            </a:r>
            <a:r>
              <a:rPr lang="es-ES" sz="1600" dirty="0" err="1"/>
              <a:t>Tenen</a:t>
            </a:r>
            <a:r>
              <a:rPr lang="es-ES" sz="1600" dirty="0"/>
              <a:t> por que la </a:t>
            </a:r>
            <a:r>
              <a:rPr lang="es-ES" sz="1600" dirty="0" err="1"/>
              <a:t>pressió</a:t>
            </a:r>
            <a:r>
              <a:rPr lang="es-ES" sz="1600" dirty="0"/>
              <a:t> </a:t>
            </a:r>
            <a:r>
              <a:rPr lang="es-ES" sz="1600" dirty="0" err="1"/>
              <a:t>d’una</a:t>
            </a:r>
            <a:r>
              <a:rPr lang="es-ES" sz="1600" dirty="0"/>
              <a:t> </a:t>
            </a:r>
            <a:r>
              <a:rPr lang="es-ES" sz="1600" dirty="0" err="1"/>
              <a:t>altra</a:t>
            </a:r>
            <a:r>
              <a:rPr lang="es-ES" sz="1600" dirty="0"/>
              <a:t> </a:t>
            </a:r>
            <a:r>
              <a:rPr lang="es-ES" sz="1600" dirty="0" err="1"/>
              <a:t>feina</a:t>
            </a:r>
            <a:r>
              <a:rPr lang="es-ES" sz="1600" dirty="0"/>
              <a:t> a jornada completa </a:t>
            </a:r>
            <a:r>
              <a:rPr lang="es-ES" sz="1600" dirty="0" err="1"/>
              <a:t>pugui</a:t>
            </a:r>
            <a:r>
              <a:rPr lang="es-ES" sz="1600" dirty="0"/>
              <a:t> </a:t>
            </a:r>
            <a:r>
              <a:rPr lang="es-ES" sz="1600" dirty="0" err="1"/>
              <a:t>fer</a:t>
            </a:r>
            <a:r>
              <a:rPr lang="es-ES" sz="1600" dirty="0"/>
              <a:t>-la </a:t>
            </a:r>
            <a:r>
              <a:rPr lang="es-ES" sz="1600" dirty="0" err="1"/>
              <a:t>recaure</a:t>
            </a:r>
            <a:r>
              <a:rPr lang="es-ES" sz="1600" dirty="0"/>
              <a:t> i </a:t>
            </a:r>
            <a:r>
              <a:rPr lang="es-ES" sz="1600" dirty="0" err="1"/>
              <a:t>desfer</a:t>
            </a:r>
            <a:r>
              <a:rPr lang="es-ES" sz="1600" dirty="0"/>
              <a:t> </a:t>
            </a:r>
            <a:r>
              <a:rPr lang="es-ES" sz="1600" dirty="0" err="1"/>
              <a:t>tots</a:t>
            </a:r>
            <a:r>
              <a:rPr lang="es-ES" sz="1600" dirty="0"/>
              <a:t> </a:t>
            </a:r>
            <a:r>
              <a:rPr lang="es-ES" sz="1600" dirty="0" err="1"/>
              <a:t>els</a:t>
            </a:r>
            <a:r>
              <a:rPr lang="es-ES" sz="1600" dirty="0"/>
              <a:t> </a:t>
            </a:r>
            <a:r>
              <a:rPr lang="es-ES" sz="1600" dirty="0" err="1"/>
              <a:t>progressos</a:t>
            </a:r>
            <a:r>
              <a:rPr lang="es-ES" sz="1600" dirty="0"/>
              <a:t> que ha </a:t>
            </a:r>
            <a:r>
              <a:rPr lang="es-ES" sz="1600" dirty="0" err="1"/>
              <a:t>assolit</a:t>
            </a:r>
            <a:r>
              <a:rPr lang="es-ES" sz="1600" dirty="0"/>
              <a:t> </a:t>
            </a:r>
            <a:r>
              <a:rPr lang="es-ES" sz="1600" dirty="0" err="1"/>
              <a:t>fins</a:t>
            </a:r>
            <a:r>
              <a:rPr lang="es-ES" sz="1600" dirty="0"/>
              <a:t> ara.</a:t>
            </a:r>
          </a:p>
          <a:p>
            <a:pPr marL="0" indent="0" algn="just">
              <a:spcAft>
                <a:spcPts val="600"/>
              </a:spcAft>
              <a:buNone/>
            </a:pPr>
            <a:r>
              <a:rPr lang="es-ES" sz="1600" dirty="0" err="1"/>
              <a:t>Demanen</a:t>
            </a:r>
            <a:r>
              <a:rPr lang="es-ES" sz="1600" dirty="0"/>
              <a:t> a la Rachel, la </a:t>
            </a:r>
            <a:r>
              <a:rPr lang="es-ES" sz="1600" dirty="0" err="1"/>
              <a:t>treballadora</a:t>
            </a:r>
            <a:r>
              <a:rPr lang="es-ES" sz="1600" dirty="0"/>
              <a:t> de </a:t>
            </a:r>
            <a:r>
              <a:rPr lang="es-ES" sz="1600" dirty="0" err="1"/>
              <a:t>salut</a:t>
            </a:r>
            <a:r>
              <a:rPr lang="es-ES" sz="1600" dirty="0"/>
              <a:t> mental que </a:t>
            </a:r>
            <a:r>
              <a:rPr lang="es-ES" sz="1600" dirty="0" err="1"/>
              <a:t>s’ocupa</a:t>
            </a:r>
            <a:r>
              <a:rPr lang="es-ES" sz="1600" dirty="0"/>
              <a:t> de la Mary, que </a:t>
            </a:r>
            <a:r>
              <a:rPr lang="es-ES" sz="1600" dirty="0" err="1"/>
              <a:t>provi</a:t>
            </a:r>
            <a:r>
              <a:rPr lang="es-ES" sz="1600" dirty="0"/>
              <a:t> de </a:t>
            </a:r>
            <a:r>
              <a:rPr lang="es-ES" sz="1600" dirty="0" err="1"/>
              <a:t>convèncer</a:t>
            </a:r>
            <a:r>
              <a:rPr lang="es-ES" sz="1600" dirty="0"/>
              <a:t>-la per esperar un </a:t>
            </a:r>
            <a:r>
              <a:rPr lang="es-ES" sz="1600" dirty="0" err="1"/>
              <a:t>parell</a:t>
            </a:r>
            <a:r>
              <a:rPr lang="es-ES" sz="1600" dirty="0"/>
              <a:t> </a:t>
            </a:r>
            <a:r>
              <a:rPr lang="es-ES" sz="1600" dirty="0" err="1"/>
              <a:t>d’anys</a:t>
            </a:r>
            <a:r>
              <a:rPr lang="es-ES" sz="1600" dirty="0"/>
              <a:t> </a:t>
            </a:r>
            <a:r>
              <a:rPr lang="es-ES" sz="1600" dirty="0" err="1"/>
              <a:t>més</a:t>
            </a:r>
            <a:r>
              <a:rPr lang="es-ES" sz="1600" dirty="0"/>
              <a:t> </a:t>
            </a:r>
            <a:r>
              <a:rPr lang="es-ES" sz="1600" dirty="0" err="1"/>
              <a:t>abans</a:t>
            </a:r>
            <a:r>
              <a:rPr lang="es-ES" sz="1600" dirty="0"/>
              <a:t> de buscar una </a:t>
            </a:r>
            <a:r>
              <a:rPr lang="es-ES" sz="1600" dirty="0" err="1"/>
              <a:t>feina</a:t>
            </a:r>
            <a:r>
              <a:rPr lang="es-ES" sz="1600" dirty="0"/>
              <a:t> a jornada completa. La Rachel </a:t>
            </a:r>
            <a:r>
              <a:rPr lang="es-ES" sz="1600" dirty="0" err="1"/>
              <a:t>els</a:t>
            </a:r>
            <a:r>
              <a:rPr lang="es-ES" sz="1600" dirty="0"/>
              <a:t> explica que, </a:t>
            </a:r>
            <a:r>
              <a:rPr lang="es-ES" sz="1600" dirty="0" err="1"/>
              <a:t>abans</a:t>
            </a:r>
            <a:r>
              <a:rPr lang="es-ES" sz="1600" dirty="0"/>
              <a:t> de </a:t>
            </a:r>
            <a:r>
              <a:rPr lang="es-ES" sz="1600" dirty="0" err="1"/>
              <a:t>tot</a:t>
            </a:r>
            <a:r>
              <a:rPr lang="es-ES" sz="1600" dirty="0"/>
              <a:t>, ella respecta la </a:t>
            </a:r>
            <a:r>
              <a:rPr lang="es-ES" sz="1600" dirty="0" err="1"/>
              <a:t>decisió</a:t>
            </a:r>
            <a:r>
              <a:rPr lang="es-ES" sz="1600" dirty="0"/>
              <a:t> de la Mary, </a:t>
            </a:r>
            <a:r>
              <a:rPr lang="es-ES" sz="1600" dirty="0" err="1"/>
              <a:t>però</a:t>
            </a:r>
            <a:r>
              <a:rPr lang="es-ES" sz="1600" dirty="0"/>
              <a:t> que </a:t>
            </a:r>
            <a:r>
              <a:rPr lang="es-ES" sz="1600" dirty="0" err="1"/>
              <a:t>abordarà</a:t>
            </a:r>
            <a:r>
              <a:rPr lang="es-ES" sz="1600" dirty="0"/>
              <a:t> el tema </a:t>
            </a:r>
            <a:r>
              <a:rPr lang="es-ES" sz="1600" dirty="0" err="1"/>
              <a:t>durant</a:t>
            </a:r>
            <a:r>
              <a:rPr lang="es-ES" sz="1600" dirty="0"/>
              <a:t> la </a:t>
            </a:r>
            <a:r>
              <a:rPr lang="es-ES" sz="1600" dirty="0" err="1"/>
              <a:t>propera</a:t>
            </a:r>
            <a:r>
              <a:rPr lang="es-ES" sz="1600" dirty="0"/>
              <a:t> visita. </a:t>
            </a:r>
          </a:p>
          <a:p>
            <a:pPr marL="0" indent="0" algn="just">
              <a:spcAft>
                <a:spcPts val="600"/>
              </a:spcAft>
              <a:buNone/>
            </a:pPr>
            <a:r>
              <a:rPr lang="es-ES" sz="1600" dirty="0" err="1"/>
              <a:t>Durant</a:t>
            </a:r>
            <a:r>
              <a:rPr lang="es-ES" sz="1600" dirty="0"/>
              <a:t> la visita </a:t>
            </a:r>
            <a:r>
              <a:rPr lang="es-ES" sz="1600" dirty="0" err="1"/>
              <a:t>següent</a:t>
            </a:r>
            <a:r>
              <a:rPr lang="es-ES" sz="1600" dirty="0"/>
              <a:t>, la Mary i la Rachel parlen </a:t>
            </a:r>
            <a:r>
              <a:rPr lang="es-ES" sz="1600" dirty="0" err="1"/>
              <a:t>dels</a:t>
            </a:r>
            <a:r>
              <a:rPr lang="es-ES" sz="1600" dirty="0"/>
              <a:t> </a:t>
            </a:r>
            <a:r>
              <a:rPr lang="es-ES" sz="1600" dirty="0" err="1"/>
              <a:t>beneficis</a:t>
            </a:r>
            <a:r>
              <a:rPr lang="es-ES" sz="1600" dirty="0"/>
              <a:t> i </a:t>
            </a:r>
            <a:r>
              <a:rPr lang="es-ES" sz="1600" dirty="0" err="1"/>
              <a:t>els</a:t>
            </a:r>
            <a:r>
              <a:rPr lang="es-ES" sz="1600" dirty="0"/>
              <a:t> riscos de tornar a la </a:t>
            </a:r>
            <a:r>
              <a:rPr lang="es-ES" sz="1600" dirty="0" err="1"/>
              <a:t>feina</a:t>
            </a:r>
            <a:endParaRPr lang="es-ES" sz="1600" dirty="0"/>
          </a:p>
          <a:p>
            <a:pPr lvl="0" algn="just" fontAlgn="base"/>
            <a:r>
              <a:rPr lang="ca-ES" sz="1600" b="1" dirty="0"/>
              <a:t>Beneficis de tornar a la feina: </a:t>
            </a:r>
            <a:r>
              <a:rPr lang="ca-ES" sz="1600" dirty="0"/>
              <a:t>tenir la sensació de tenir un objectiu, sentir-se implicada en una feina significativa, guanyar uns ingressos que portaran altres beneficis, com traslladar-se a la seva pròpia casa. </a:t>
            </a:r>
            <a:endParaRPr lang="es-ES" sz="1600" dirty="0"/>
          </a:p>
          <a:p>
            <a:pPr algn="just"/>
            <a:r>
              <a:rPr lang="ca-ES" sz="1600" b="1" dirty="0"/>
              <a:t>Riscos de tornar a la feina: </a:t>
            </a:r>
            <a:r>
              <a:rPr lang="ca-ES" sz="1600" dirty="0"/>
              <a:t>posar potencialment en risc els progressos que ha fet a causa de l’estrès i de la possibilitat que la feina no satisfaci les seves expectatives</a:t>
            </a:r>
            <a:r>
              <a:rPr lang="es-ES" sz="1600" dirty="0"/>
              <a:t>. </a:t>
            </a:r>
          </a:p>
        </p:txBody>
      </p:sp>
      <p:sp>
        <p:nvSpPr>
          <p:cNvPr id="2" name="Title 1">
            <a:extLst>
              <a:ext uri="{FF2B5EF4-FFF2-40B4-BE49-F238E27FC236}">
                <a16:creationId xmlns:a16="http://schemas.microsoft.com/office/drawing/2014/main" id="{5CFAABD8-5F4F-4BB1-9CB3-EE2439EF70D3}"/>
              </a:ext>
            </a:extLst>
          </p:cNvPr>
          <p:cNvSpPr>
            <a:spLocks noGrp="1"/>
          </p:cNvSpPr>
          <p:nvPr>
            <p:ph type="title"/>
          </p:nvPr>
        </p:nvSpPr>
        <p:spPr>
          <a:xfrm>
            <a:off x="399630" y="506412"/>
            <a:ext cx="11304690" cy="30638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4</a:t>
            </a:r>
            <a:endParaRPr lang="x-none" dirty="0"/>
          </a:p>
        </p:txBody>
      </p:sp>
    </p:spTree>
    <p:extLst>
      <p:ext uri="{BB962C8B-B14F-4D97-AF65-F5344CB8AC3E}">
        <p14:creationId xmlns:p14="http://schemas.microsoft.com/office/powerpoint/2010/main" val="306586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66FA4-F5F6-4B82-B6B1-9BF0A986D7A6}"/>
              </a:ext>
            </a:extLst>
          </p:cNvPr>
          <p:cNvSpPr>
            <a:spLocks noGrp="1"/>
          </p:cNvSpPr>
          <p:nvPr>
            <p:ph sz="quarter" idx="14"/>
          </p:nvPr>
        </p:nvSpPr>
        <p:spPr/>
        <p:txBody>
          <a:bodyPr/>
          <a:lstStyle/>
          <a:p>
            <a:pPr algn="just"/>
            <a:r>
              <a:rPr lang="ca-ES" dirty="0"/>
              <a:t>Després de parlar-ne, la Mary pren la decisió de tornar a la feina. </a:t>
            </a:r>
          </a:p>
          <a:p>
            <a:pPr algn="just"/>
            <a:r>
              <a:rPr lang="ca-ES" dirty="0"/>
              <a:t>Imagineu-vos que sou la </a:t>
            </a:r>
            <a:r>
              <a:rPr lang="ca-ES" dirty="0" err="1"/>
              <a:t>Rachel</a:t>
            </a:r>
            <a:r>
              <a:rPr lang="ca-ES" dirty="0"/>
              <a:t>. La Mary ha demanat hora per parlar amb ella del seu pla per trobar feina. </a:t>
            </a:r>
            <a:endParaRPr lang="es-ES" dirty="0"/>
          </a:p>
          <a:p>
            <a:pPr algn="just"/>
            <a:r>
              <a:rPr lang="ca-ES" dirty="0"/>
              <a:t>Proveu d’identificar en grup algunes mesures que poden adoptar-se per ajudar la Mary en el seu pla de trobar una feina i reincorporar-se al mercat laboral</a:t>
            </a:r>
            <a:r>
              <a:rPr lang="es-ES" dirty="0"/>
              <a:t>. </a:t>
            </a:r>
            <a:endParaRPr lang="x-none" dirty="0"/>
          </a:p>
          <a:p>
            <a:pPr algn="just"/>
            <a:endParaRPr lang="x-none" dirty="0"/>
          </a:p>
        </p:txBody>
      </p:sp>
      <p:sp>
        <p:nvSpPr>
          <p:cNvPr id="2" name="Title 1">
            <a:extLst>
              <a:ext uri="{FF2B5EF4-FFF2-40B4-BE49-F238E27FC236}">
                <a16:creationId xmlns:a16="http://schemas.microsoft.com/office/drawing/2014/main" id="{6FFE2912-89D3-463F-B80A-DCF1175F64EA}"/>
              </a:ext>
            </a:extLst>
          </p:cNvPr>
          <p:cNvSpPr>
            <a:spLocks noGrp="1"/>
          </p:cNvSpPr>
          <p:nvPr>
            <p:ph type="title"/>
          </p:nvPr>
        </p:nvSpPr>
        <p:spPr>
          <a:xfrm>
            <a:off x="399630" y="506412"/>
            <a:ext cx="11345330" cy="42830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5</a:t>
            </a:r>
            <a:endParaRPr lang="x-none" dirty="0"/>
          </a:p>
        </p:txBody>
      </p:sp>
      <p:sp>
        <p:nvSpPr>
          <p:cNvPr id="4" name="Text Placeholder 5">
            <a:extLst>
              <a:ext uri="{FF2B5EF4-FFF2-40B4-BE49-F238E27FC236}">
                <a16:creationId xmlns:a16="http://schemas.microsoft.com/office/drawing/2014/main" id="{96F06775-5CB8-234B-BE1B-A3A5A44A47F7}"/>
              </a:ext>
            </a:extLst>
          </p:cNvPr>
          <p:cNvSpPr>
            <a:spLocks noGrp="1"/>
          </p:cNvSpPr>
          <p:nvPr>
            <p:ph type="body" sz="quarter" idx="13"/>
          </p:nvPr>
        </p:nvSpPr>
        <p:spPr>
          <a:xfrm>
            <a:off x="507207" y="946614"/>
            <a:ext cx="11174400" cy="360000"/>
          </a:xfrm>
        </p:spPr>
        <p:txBody>
          <a:bodyPr/>
          <a:lstStyle/>
          <a:p>
            <a:r>
              <a:rPr lang="ca-ES" dirty="0"/>
              <a:t>El cas de la Mary</a:t>
            </a:r>
            <a:endParaRPr lang="es-ES" dirty="0"/>
          </a:p>
        </p:txBody>
      </p:sp>
    </p:spTree>
    <p:extLst>
      <p:ext uri="{BB962C8B-B14F-4D97-AF65-F5344CB8AC3E}">
        <p14:creationId xmlns:p14="http://schemas.microsoft.com/office/powerpoint/2010/main" val="6384893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51EB34-0BC2-0D45-BEC1-AC827A7834AD}"/>
              </a:ext>
            </a:extLst>
          </p:cNvPr>
          <p:cNvSpPr>
            <a:spLocks noGrp="1"/>
          </p:cNvSpPr>
          <p:nvPr>
            <p:ph type="body" sz="quarter" idx="13"/>
          </p:nvPr>
        </p:nvSpPr>
        <p:spPr/>
        <p:txBody>
          <a:bodyPr/>
          <a:lstStyle/>
          <a:p>
            <a:r>
              <a:rPr lang="ca-ES" dirty="0"/>
              <a:t>Revisem l’acció que la Mary va decidir adoptar</a:t>
            </a:r>
            <a:r>
              <a:rPr lang="en-US" dirty="0"/>
              <a:t>:</a:t>
            </a:r>
            <a:endParaRPr lang="x-none"/>
          </a:p>
        </p:txBody>
      </p:sp>
      <p:sp>
        <p:nvSpPr>
          <p:cNvPr id="5" name="Text Box 37">
            <a:extLst>
              <a:ext uri="{FF2B5EF4-FFF2-40B4-BE49-F238E27FC236}">
                <a16:creationId xmlns:a16="http://schemas.microsoft.com/office/drawing/2014/main" id="{06503C42-22B8-4168-9083-9E521ED88F83}"/>
              </a:ext>
            </a:extLst>
          </p:cNvPr>
          <p:cNvSpPr txBox="1">
            <a:spLocks noGrp="1"/>
          </p:cNvSpPr>
          <p:nvPr>
            <p:ph sz="quarter" idx="14"/>
          </p:nvPr>
        </p:nvSpPr>
        <p:spPr>
          <a:xfrm>
            <a:off x="507195" y="1436456"/>
            <a:ext cx="11174412" cy="4476664"/>
          </a:xfrm>
          <a:solidFill>
            <a:srgbClr val="D2EFFD"/>
          </a:solidFill>
        </p:spPr>
        <p:txBody>
          <a:bodyPr>
            <a:noAutofit/>
          </a:bodyPr>
          <a:lstStyle/>
          <a:p>
            <a:pPr marL="0" indent="0" algn="just">
              <a:spcAft>
                <a:spcPts val="600"/>
              </a:spcAft>
              <a:buNone/>
            </a:pPr>
            <a:r>
              <a:rPr lang="ca-ES" sz="1800" dirty="0"/>
              <a:t>La Mary estava molt motivada amb la idea de tornar a la feina, sobretot en l’àmbit de la cura d’animals, motiu pel qual, juntament amb la </a:t>
            </a:r>
            <a:r>
              <a:rPr lang="ca-ES" sz="1800" dirty="0" err="1"/>
              <a:t>Rachel</a:t>
            </a:r>
            <a:r>
              <a:rPr lang="ca-ES" sz="1800" dirty="0"/>
              <a:t>, van explorar maneres de reduir l’estrès potencial que comporta trobar feina i incorporar-s’hi. </a:t>
            </a:r>
            <a:endParaRPr lang="es-ES" sz="1800" dirty="0"/>
          </a:p>
          <a:p>
            <a:pPr marL="0" indent="0" algn="just">
              <a:spcAft>
                <a:spcPts val="600"/>
              </a:spcAft>
              <a:buNone/>
            </a:pPr>
            <a:r>
              <a:rPr lang="ca-ES" sz="1800" dirty="0"/>
              <a:t>En aquest context, la Mary i la </a:t>
            </a:r>
            <a:r>
              <a:rPr lang="ca-ES" sz="1800" dirty="0" err="1"/>
              <a:t>Rachel</a:t>
            </a:r>
            <a:r>
              <a:rPr lang="ca-ES" sz="1800" dirty="0"/>
              <a:t> van analitzar l’ajuda que havia rebut prèviament mentre treballava a jornada completa i van debatre com podien posar en pràctica una ajuda similar, ara per reduir els riscos potencials i augmentar les possibilitats que la Mary fos escollida i conservés la feina. </a:t>
            </a:r>
            <a:endParaRPr lang="es-ES" sz="1800" dirty="0"/>
          </a:p>
          <a:p>
            <a:pPr marL="0" indent="0" algn="just">
              <a:spcAft>
                <a:spcPts val="600"/>
              </a:spcAft>
              <a:buNone/>
            </a:pPr>
            <a:r>
              <a:rPr lang="ca-ES" sz="1800" dirty="0"/>
              <a:t>Juntes, van decidir: </a:t>
            </a:r>
            <a:endParaRPr lang="es-ES" sz="1800" dirty="0"/>
          </a:p>
          <a:p>
            <a:pPr lvl="0" algn="just" fontAlgn="base">
              <a:spcAft>
                <a:spcPts val="600"/>
              </a:spcAft>
            </a:pPr>
            <a:r>
              <a:rPr lang="ca-ES" sz="1800" dirty="0"/>
              <a:t>Buscar oportunitats de feina en el camp de la cura d’animals, però d’entrada presentar-se només a les ofertes a jornada parcial, amb l’objectiu final de canviar a una feina a jornada completa. </a:t>
            </a:r>
            <a:endParaRPr lang="es-ES" sz="1800" dirty="0"/>
          </a:p>
          <a:p>
            <a:pPr lvl="0" algn="just" fontAlgn="base">
              <a:spcAft>
                <a:spcPts val="600"/>
              </a:spcAft>
            </a:pPr>
            <a:r>
              <a:rPr lang="ca-ES" sz="1800" dirty="0"/>
              <a:t>Crear un pla específic per tractar les crisis que la Mary pogués patir treballant sota pressió. </a:t>
            </a:r>
            <a:endParaRPr lang="es-ES" sz="1800" dirty="0"/>
          </a:p>
          <a:p>
            <a:pPr lvl="0" algn="just" fontAlgn="base">
              <a:spcAft>
                <a:spcPts val="600"/>
              </a:spcAft>
            </a:pPr>
            <a:r>
              <a:rPr lang="ca-ES" sz="1800" dirty="0"/>
              <a:t>Generar una rutina que li permetés arribar a la feina a l’hora i gestionar qualsevol </a:t>
            </a:r>
            <a:r>
              <a:rPr lang="ca-ES" sz="1800" dirty="0" err="1"/>
              <a:t>estressor</a:t>
            </a:r>
            <a:r>
              <a:rPr lang="ca-ES" sz="1800" dirty="0"/>
              <a:t> potencial. </a:t>
            </a:r>
            <a:endParaRPr lang="es-ES" sz="1800" dirty="0"/>
          </a:p>
          <a:p>
            <a:pPr lvl="0" algn="just" fontAlgn="base">
              <a:spcAft>
                <a:spcPts val="600"/>
              </a:spcAft>
            </a:pPr>
            <a:r>
              <a:rPr lang="ca-ES" sz="1800" dirty="0"/>
              <a:t>Donar a la Mary i a la seva família el número de telèfon mòbil de la </a:t>
            </a:r>
            <a:r>
              <a:rPr lang="ca-ES" sz="1800" dirty="0" err="1"/>
              <a:t>Rachel</a:t>
            </a:r>
            <a:r>
              <a:rPr lang="ca-ES" sz="1800" dirty="0"/>
              <a:t> per tal que poguessin trucar-li en cas d’estar amoïnats i voler parlar de les seves preocupacions. </a:t>
            </a:r>
            <a:endParaRPr lang="es-ES" sz="1800" dirty="0"/>
          </a:p>
          <a:p>
            <a:pPr lvl="0" algn="just" fontAlgn="base">
              <a:spcAft>
                <a:spcPts val="600"/>
              </a:spcAft>
            </a:pPr>
            <a:r>
              <a:rPr lang="ca-ES" sz="1800" dirty="0"/>
              <a:t>Acordar un parell de reunions regulars amb la </a:t>
            </a:r>
            <a:r>
              <a:rPr lang="ca-ES" sz="1800" dirty="0" err="1"/>
              <a:t>Rachel</a:t>
            </a:r>
            <a:r>
              <a:rPr lang="ca-ES" sz="1800" dirty="0"/>
              <a:t> durant tota aquesta fase per comprovar com se sent la Mary durant el procés de les entrevistes i la incorporació a una nova feina. </a:t>
            </a:r>
            <a:endParaRPr lang="es-ES" sz="1800" dirty="0"/>
          </a:p>
          <a:p>
            <a:pPr lvl="0" algn="just" fontAlgn="base">
              <a:spcAft>
                <a:spcPts val="600"/>
              </a:spcAft>
            </a:pPr>
            <a:r>
              <a:rPr lang="es-ES" sz="1800" dirty="0"/>
              <a:t>. </a:t>
            </a:r>
          </a:p>
        </p:txBody>
      </p:sp>
      <p:sp>
        <p:nvSpPr>
          <p:cNvPr id="2" name="Title 1">
            <a:extLst>
              <a:ext uri="{FF2B5EF4-FFF2-40B4-BE49-F238E27FC236}">
                <a16:creationId xmlns:a16="http://schemas.microsoft.com/office/drawing/2014/main" id="{B4D0E934-AEF6-4409-982E-93283A54B849}"/>
              </a:ext>
            </a:extLst>
          </p:cNvPr>
          <p:cNvSpPr>
            <a:spLocks noGrp="1"/>
          </p:cNvSpPr>
          <p:nvPr>
            <p:ph type="title"/>
          </p:nvPr>
        </p:nvSpPr>
        <p:spPr>
          <a:xfrm>
            <a:off x="399630" y="506412"/>
            <a:ext cx="11325010" cy="40798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6</a:t>
            </a:r>
            <a:endParaRPr lang="x-none" dirty="0"/>
          </a:p>
        </p:txBody>
      </p:sp>
    </p:spTree>
    <p:extLst>
      <p:ext uri="{BB962C8B-B14F-4D97-AF65-F5344CB8AC3E}">
        <p14:creationId xmlns:p14="http://schemas.microsoft.com/office/powerpoint/2010/main" val="3168205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269C8CC-52B4-1741-BED1-357228BFD5E6}"/>
              </a:ext>
            </a:extLst>
          </p:cNvPr>
          <p:cNvSpPr>
            <a:spLocks noGrp="1"/>
          </p:cNvSpPr>
          <p:nvPr>
            <p:ph type="body" sz="quarter" idx="13"/>
          </p:nvPr>
        </p:nvSpPr>
        <p:spPr/>
        <p:txBody>
          <a:bodyPr/>
          <a:lstStyle/>
          <a:p>
            <a:r>
              <a:rPr lang="ca-ES" dirty="0"/>
              <a:t>Resultats per a la Mary </a:t>
            </a:r>
            <a:endParaRPr lang="es-ES" dirty="0"/>
          </a:p>
        </p:txBody>
      </p:sp>
      <p:sp>
        <p:nvSpPr>
          <p:cNvPr id="3" name="Content Placeholder 2">
            <a:extLst>
              <a:ext uri="{FF2B5EF4-FFF2-40B4-BE49-F238E27FC236}">
                <a16:creationId xmlns:a16="http://schemas.microsoft.com/office/drawing/2014/main" id="{EED0AC2D-A7C5-4BF0-B743-1579E0E07EB3}"/>
              </a:ext>
            </a:extLst>
          </p:cNvPr>
          <p:cNvSpPr>
            <a:spLocks noGrp="1"/>
          </p:cNvSpPr>
          <p:nvPr>
            <p:ph sz="quarter" idx="14"/>
          </p:nvPr>
        </p:nvSpPr>
        <p:spPr>
          <a:xfrm>
            <a:off x="507207" y="1411386"/>
            <a:ext cx="11174412" cy="4500000"/>
          </a:xfrm>
        </p:spPr>
        <p:txBody>
          <a:bodyPr/>
          <a:lstStyle/>
          <a:p>
            <a:r>
              <a:rPr lang="ca-ES" dirty="0"/>
              <a:t>Ara imagineu-vos que hi ha dos resultats per a la Mary. Reviseu-los i compareu-los</a:t>
            </a:r>
            <a:r>
              <a:rPr lang="en-US" dirty="0"/>
              <a:t>:</a:t>
            </a:r>
            <a:endParaRPr lang="x-none" dirty="0"/>
          </a:p>
        </p:txBody>
      </p:sp>
      <p:sp>
        <p:nvSpPr>
          <p:cNvPr id="2" name="Title 1">
            <a:extLst>
              <a:ext uri="{FF2B5EF4-FFF2-40B4-BE49-F238E27FC236}">
                <a16:creationId xmlns:a16="http://schemas.microsoft.com/office/drawing/2014/main" id="{76D2FBB1-B6FD-47EE-A390-77D06EDEC905}"/>
              </a:ext>
            </a:extLst>
          </p:cNvPr>
          <p:cNvSpPr>
            <a:spLocks noGrp="1"/>
          </p:cNvSpPr>
          <p:nvPr>
            <p:ph type="title"/>
          </p:nvPr>
        </p:nvSpPr>
        <p:spPr>
          <a:xfrm>
            <a:off x="399630" y="506412"/>
            <a:ext cx="11281976" cy="44862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7</a:t>
            </a:r>
            <a:endParaRPr lang="x-none" dirty="0"/>
          </a:p>
        </p:txBody>
      </p:sp>
      <p:sp>
        <p:nvSpPr>
          <p:cNvPr id="4" name="Text Box 42">
            <a:extLst>
              <a:ext uri="{FF2B5EF4-FFF2-40B4-BE49-F238E27FC236}">
                <a16:creationId xmlns:a16="http://schemas.microsoft.com/office/drawing/2014/main" id="{97569E87-6C22-4F24-8A9F-9844E3764602}"/>
              </a:ext>
            </a:extLst>
          </p:cNvPr>
          <p:cNvSpPr txBox="1"/>
          <p:nvPr/>
        </p:nvSpPr>
        <p:spPr>
          <a:xfrm>
            <a:off x="507195" y="1879390"/>
            <a:ext cx="11174411" cy="3708609"/>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b="1" dirty="0"/>
              <a:t>RESULTAT 1</a:t>
            </a:r>
          </a:p>
          <a:p>
            <a:pPr algn="just"/>
            <a:r>
              <a:rPr lang="es-ES" dirty="0"/>
              <a:t>Un </a:t>
            </a:r>
            <a:r>
              <a:rPr lang="es-ES" dirty="0" err="1"/>
              <a:t>possible</a:t>
            </a:r>
            <a:r>
              <a:rPr lang="es-ES" dirty="0"/>
              <a:t> </a:t>
            </a:r>
            <a:r>
              <a:rPr lang="es-ES" dirty="0" err="1"/>
              <a:t>resultat</a:t>
            </a:r>
            <a:r>
              <a:rPr lang="es-ES" dirty="0"/>
              <a:t> </a:t>
            </a:r>
            <a:r>
              <a:rPr lang="es-ES" dirty="0" err="1"/>
              <a:t>és</a:t>
            </a:r>
            <a:r>
              <a:rPr lang="es-ES" dirty="0"/>
              <a:t> que la Mary </a:t>
            </a:r>
            <a:r>
              <a:rPr lang="es-ES" dirty="0" err="1"/>
              <a:t>sigui</a:t>
            </a:r>
            <a:r>
              <a:rPr lang="es-ES" dirty="0"/>
              <a:t> </a:t>
            </a:r>
            <a:r>
              <a:rPr lang="es-ES" dirty="0" err="1"/>
              <a:t>capaç</a:t>
            </a:r>
            <a:r>
              <a:rPr lang="es-ES" dirty="0"/>
              <a:t> </a:t>
            </a:r>
            <a:r>
              <a:rPr lang="es-ES" dirty="0" err="1"/>
              <a:t>d’aconseguir</a:t>
            </a:r>
            <a:r>
              <a:rPr lang="es-ES" dirty="0"/>
              <a:t> una </a:t>
            </a:r>
            <a:r>
              <a:rPr lang="es-ES" dirty="0" err="1"/>
              <a:t>feina</a:t>
            </a:r>
            <a:r>
              <a:rPr lang="es-ES" dirty="0"/>
              <a:t> a </a:t>
            </a:r>
            <a:r>
              <a:rPr lang="es-ES" dirty="0" err="1"/>
              <a:t>mitja</a:t>
            </a:r>
            <a:r>
              <a:rPr lang="es-ES" dirty="0"/>
              <a:t> jornada en un </a:t>
            </a:r>
            <a:r>
              <a:rPr lang="es-ES" dirty="0" err="1"/>
              <a:t>àmbit</a:t>
            </a:r>
            <a:r>
              <a:rPr lang="es-ES" dirty="0"/>
              <a:t> </a:t>
            </a:r>
            <a:r>
              <a:rPr lang="es-ES" dirty="0" err="1"/>
              <a:t>significatiu</a:t>
            </a:r>
            <a:r>
              <a:rPr lang="es-ES" dirty="0"/>
              <a:t> per a ella i que </a:t>
            </a:r>
            <a:r>
              <a:rPr lang="es-ES" dirty="0" err="1"/>
              <a:t>comenci</a:t>
            </a:r>
            <a:r>
              <a:rPr lang="es-ES" dirty="0"/>
              <a:t> a </a:t>
            </a:r>
            <a:r>
              <a:rPr lang="es-ES" dirty="0" err="1"/>
              <a:t>guanyar</a:t>
            </a:r>
            <a:r>
              <a:rPr lang="es-ES" dirty="0"/>
              <a:t> </a:t>
            </a:r>
            <a:r>
              <a:rPr lang="es-ES" dirty="0" err="1"/>
              <a:t>ingressos</a:t>
            </a:r>
            <a:r>
              <a:rPr lang="es-ES" dirty="0"/>
              <a:t>, </a:t>
            </a:r>
            <a:r>
              <a:rPr lang="es-ES" dirty="0" err="1"/>
              <a:t>amb</a:t>
            </a:r>
            <a:r>
              <a:rPr lang="es-ES" dirty="0"/>
              <a:t> </a:t>
            </a:r>
            <a:r>
              <a:rPr lang="es-ES" dirty="0" err="1"/>
              <a:t>els</a:t>
            </a:r>
            <a:r>
              <a:rPr lang="es-ES" dirty="0"/>
              <a:t> </a:t>
            </a:r>
            <a:r>
              <a:rPr lang="es-ES" dirty="0" err="1"/>
              <a:t>quals</a:t>
            </a:r>
            <a:r>
              <a:rPr lang="es-ES" dirty="0"/>
              <a:t> es </a:t>
            </a:r>
            <a:r>
              <a:rPr lang="es-ES" dirty="0" err="1"/>
              <a:t>pugui</a:t>
            </a:r>
            <a:r>
              <a:rPr lang="es-ES" dirty="0"/>
              <a:t> </a:t>
            </a:r>
            <a:r>
              <a:rPr lang="es-ES" dirty="0" err="1"/>
              <a:t>traslladar</a:t>
            </a:r>
            <a:r>
              <a:rPr lang="es-ES" dirty="0"/>
              <a:t> al </a:t>
            </a:r>
            <a:r>
              <a:rPr lang="es-ES" dirty="0" err="1"/>
              <a:t>seu</a:t>
            </a:r>
            <a:r>
              <a:rPr lang="es-ES" dirty="0"/>
              <a:t> propi </a:t>
            </a:r>
            <a:r>
              <a:rPr lang="es-ES" dirty="0" err="1"/>
              <a:t>habitatge</a:t>
            </a:r>
            <a:r>
              <a:rPr lang="es-ES" dirty="0"/>
              <a:t>. </a:t>
            </a:r>
          </a:p>
          <a:p>
            <a:pPr algn="just"/>
            <a:endParaRPr lang="es-ES" dirty="0"/>
          </a:p>
          <a:p>
            <a:pPr algn="just"/>
            <a:r>
              <a:rPr lang="es-ES" b="1" dirty="0"/>
              <a:t>RESULTAT 2</a:t>
            </a:r>
          </a:p>
          <a:p>
            <a:pPr algn="just"/>
            <a:r>
              <a:rPr lang="es-ES" dirty="0"/>
              <a:t>La Mary tarda </a:t>
            </a:r>
            <a:r>
              <a:rPr lang="es-ES" dirty="0" err="1"/>
              <a:t>bastant</a:t>
            </a:r>
            <a:r>
              <a:rPr lang="es-ES" dirty="0"/>
              <a:t> </a:t>
            </a:r>
            <a:r>
              <a:rPr lang="es-ES" dirty="0" err="1"/>
              <a:t>temps</a:t>
            </a:r>
            <a:r>
              <a:rPr lang="es-ES" dirty="0"/>
              <a:t> a </a:t>
            </a:r>
            <a:r>
              <a:rPr lang="es-ES" dirty="0" err="1"/>
              <a:t>trobar</a:t>
            </a:r>
            <a:r>
              <a:rPr lang="es-ES" dirty="0"/>
              <a:t> </a:t>
            </a:r>
            <a:r>
              <a:rPr lang="es-ES" dirty="0" err="1"/>
              <a:t>feina</a:t>
            </a:r>
            <a:r>
              <a:rPr lang="es-ES" dirty="0"/>
              <a:t>, la </a:t>
            </a:r>
            <a:r>
              <a:rPr lang="es-ES" dirty="0" err="1"/>
              <a:t>qual</a:t>
            </a:r>
            <a:r>
              <a:rPr lang="es-ES" dirty="0"/>
              <a:t> cosa la desanima. La Rachel i la </a:t>
            </a:r>
            <a:r>
              <a:rPr lang="es-ES" dirty="0" err="1"/>
              <a:t>família</a:t>
            </a:r>
            <a:r>
              <a:rPr lang="es-ES" dirty="0"/>
              <a:t> de la Mary </a:t>
            </a:r>
            <a:r>
              <a:rPr lang="es-ES" dirty="0" err="1"/>
              <a:t>l’ajuden</a:t>
            </a:r>
            <a:r>
              <a:rPr lang="es-ES" dirty="0"/>
              <a:t> a </a:t>
            </a:r>
            <a:r>
              <a:rPr lang="es-ES" dirty="0" err="1"/>
              <a:t>passar</a:t>
            </a:r>
            <a:r>
              <a:rPr lang="es-ES" dirty="0"/>
              <a:t> per </a:t>
            </a:r>
            <a:r>
              <a:rPr lang="es-ES" dirty="0" err="1"/>
              <a:t>aquest</a:t>
            </a:r>
            <a:r>
              <a:rPr lang="es-ES" dirty="0"/>
              <a:t> </a:t>
            </a:r>
            <a:r>
              <a:rPr lang="es-ES" dirty="0" err="1"/>
              <a:t>període</a:t>
            </a:r>
            <a:r>
              <a:rPr lang="es-ES" dirty="0"/>
              <a:t> </a:t>
            </a:r>
            <a:r>
              <a:rPr lang="es-ES" dirty="0" err="1"/>
              <a:t>d’estrès</a:t>
            </a:r>
            <a:r>
              <a:rPr lang="es-ES" dirty="0"/>
              <a:t>. </a:t>
            </a:r>
            <a:r>
              <a:rPr lang="es-ES" dirty="0" err="1"/>
              <a:t>Finalment</a:t>
            </a:r>
            <a:r>
              <a:rPr lang="es-ES" dirty="0"/>
              <a:t>, la Mary </a:t>
            </a:r>
            <a:r>
              <a:rPr lang="es-ES" dirty="0" err="1"/>
              <a:t>aconsegueix</a:t>
            </a:r>
            <a:r>
              <a:rPr lang="es-ES" dirty="0"/>
              <a:t> una </a:t>
            </a:r>
            <a:r>
              <a:rPr lang="es-ES" dirty="0" err="1"/>
              <a:t>feina</a:t>
            </a:r>
            <a:r>
              <a:rPr lang="es-ES" dirty="0"/>
              <a:t>, </a:t>
            </a:r>
            <a:r>
              <a:rPr lang="es-ES" dirty="0" err="1"/>
              <a:t>però</a:t>
            </a:r>
            <a:r>
              <a:rPr lang="es-ES" dirty="0"/>
              <a:t> </a:t>
            </a:r>
            <a:r>
              <a:rPr lang="es-ES" dirty="0" err="1"/>
              <a:t>troba</a:t>
            </a:r>
            <a:r>
              <a:rPr lang="es-ES" dirty="0"/>
              <a:t> que li costa concentrar-se </a:t>
            </a:r>
            <a:r>
              <a:rPr lang="es-ES" dirty="0" err="1"/>
              <a:t>durant</a:t>
            </a:r>
            <a:r>
              <a:rPr lang="es-ES" dirty="0"/>
              <a:t> </a:t>
            </a:r>
            <a:r>
              <a:rPr lang="es-ES" dirty="0" err="1"/>
              <a:t>moltes</a:t>
            </a:r>
            <a:r>
              <a:rPr lang="es-ES" dirty="0"/>
              <a:t> </a:t>
            </a:r>
            <a:r>
              <a:rPr lang="es-ES" dirty="0" err="1"/>
              <a:t>hores</a:t>
            </a:r>
            <a:r>
              <a:rPr lang="es-ES" dirty="0"/>
              <a:t> </a:t>
            </a:r>
            <a:r>
              <a:rPr lang="es-ES" dirty="0" err="1"/>
              <a:t>seguides</a:t>
            </a:r>
            <a:r>
              <a:rPr lang="es-ES" dirty="0"/>
              <a:t> i que es cansa </a:t>
            </a:r>
            <a:r>
              <a:rPr lang="es-ES" dirty="0" err="1"/>
              <a:t>fàcilment</a:t>
            </a:r>
            <a:r>
              <a:rPr lang="es-ES" dirty="0"/>
              <a:t>. </a:t>
            </a:r>
          </a:p>
          <a:p>
            <a:pPr algn="just"/>
            <a:r>
              <a:rPr lang="es-ES" dirty="0"/>
              <a:t> </a:t>
            </a:r>
          </a:p>
          <a:p>
            <a:pPr algn="just"/>
            <a:r>
              <a:rPr lang="es-ES" dirty="0"/>
              <a:t>En </a:t>
            </a:r>
            <a:r>
              <a:rPr lang="es-ES" dirty="0" err="1"/>
              <a:t>lloc</a:t>
            </a:r>
            <a:r>
              <a:rPr lang="es-ES" dirty="0"/>
              <a:t> de </a:t>
            </a:r>
            <a:r>
              <a:rPr lang="es-ES" dirty="0" err="1"/>
              <a:t>deixar</a:t>
            </a:r>
            <a:r>
              <a:rPr lang="es-ES" dirty="0"/>
              <a:t> la </a:t>
            </a:r>
            <a:r>
              <a:rPr lang="es-ES" dirty="0" err="1"/>
              <a:t>feina</a:t>
            </a:r>
            <a:r>
              <a:rPr lang="es-ES" dirty="0"/>
              <a:t>, la Mary contacta </a:t>
            </a:r>
            <a:r>
              <a:rPr lang="es-ES" dirty="0" err="1"/>
              <a:t>amb</a:t>
            </a:r>
            <a:r>
              <a:rPr lang="es-ES" dirty="0"/>
              <a:t> la Rachel per parlar </a:t>
            </a:r>
            <a:r>
              <a:rPr lang="es-ES" dirty="0" err="1"/>
              <a:t>d’aquests</a:t>
            </a:r>
            <a:r>
              <a:rPr lang="es-ES" dirty="0"/>
              <a:t> </a:t>
            </a:r>
            <a:r>
              <a:rPr lang="es-ES" dirty="0" err="1"/>
              <a:t>problemes</a:t>
            </a:r>
            <a:r>
              <a:rPr lang="es-ES" dirty="0"/>
              <a:t> i </a:t>
            </a:r>
            <a:r>
              <a:rPr lang="es-ES" dirty="0" err="1"/>
              <a:t>acorden</a:t>
            </a:r>
            <a:r>
              <a:rPr lang="es-ES" dirty="0"/>
              <a:t> </a:t>
            </a:r>
            <a:r>
              <a:rPr lang="es-ES" dirty="0" err="1"/>
              <a:t>trobar</a:t>
            </a:r>
            <a:r>
              <a:rPr lang="es-ES" dirty="0"/>
              <a:t>-se. </a:t>
            </a:r>
            <a:r>
              <a:rPr lang="es-ES" dirty="0" err="1"/>
              <a:t>Després</a:t>
            </a:r>
            <a:r>
              <a:rPr lang="es-ES" dirty="0"/>
              <a:t> de discutir-</a:t>
            </a:r>
            <a:r>
              <a:rPr lang="es-ES" dirty="0" err="1"/>
              <a:t>ho</a:t>
            </a:r>
            <a:r>
              <a:rPr lang="es-ES" dirty="0"/>
              <a:t>, la Mary </a:t>
            </a:r>
            <a:r>
              <a:rPr lang="es-ES" dirty="0" err="1"/>
              <a:t>decideix</a:t>
            </a:r>
            <a:r>
              <a:rPr lang="es-ES" dirty="0"/>
              <a:t> parlar </a:t>
            </a:r>
            <a:r>
              <a:rPr lang="es-ES" dirty="0" err="1"/>
              <a:t>amb</a:t>
            </a:r>
            <a:r>
              <a:rPr lang="es-ES" dirty="0"/>
              <a:t> el </a:t>
            </a:r>
            <a:r>
              <a:rPr lang="es-ES" dirty="0" err="1"/>
              <a:t>seu</a:t>
            </a:r>
            <a:r>
              <a:rPr lang="es-ES" dirty="0"/>
              <a:t> </a:t>
            </a:r>
            <a:r>
              <a:rPr lang="es-ES" dirty="0" err="1"/>
              <a:t>cap</a:t>
            </a:r>
            <a:r>
              <a:rPr lang="es-ES" dirty="0"/>
              <a:t> sobre la </a:t>
            </a:r>
            <a:r>
              <a:rPr lang="es-ES" dirty="0" err="1"/>
              <a:t>possibilitat</a:t>
            </a:r>
            <a:r>
              <a:rPr lang="es-ES" dirty="0"/>
              <a:t> de </a:t>
            </a:r>
            <a:r>
              <a:rPr lang="es-ES" dirty="0" err="1"/>
              <a:t>prendre’s</a:t>
            </a:r>
            <a:r>
              <a:rPr lang="es-ES" dirty="0"/>
              <a:t> descansos </a:t>
            </a:r>
            <a:r>
              <a:rPr lang="es-ES" dirty="0" err="1"/>
              <a:t>durant</a:t>
            </a:r>
            <a:r>
              <a:rPr lang="es-ES" dirty="0"/>
              <a:t> el </a:t>
            </a:r>
            <a:r>
              <a:rPr lang="es-ES" dirty="0" err="1"/>
              <a:t>dia</a:t>
            </a:r>
            <a:r>
              <a:rPr lang="es-ES" dirty="0"/>
              <a:t>, en </a:t>
            </a:r>
            <a:r>
              <a:rPr lang="es-ES" dirty="0" err="1"/>
              <a:t>comptes</a:t>
            </a:r>
            <a:r>
              <a:rPr lang="es-ES" dirty="0"/>
              <a:t> de </a:t>
            </a:r>
            <a:r>
              <a:rPr lang="es-ES" dirty="0" err="1"/>
              <a:t>treballar</a:t>
            </a:r>
            <a:r>
              <a:rPr lang="es-ES" dirty="0"/>
              <a:t> </a:t>
            </a:r>
            <a:r>
              <a:rPr lang="es-ES" dirty="0" err="1"/>
              <a:t>sense</a:t>
            </a:r>
            <a:r>
              <a:rPr lang="es-ES" dirty="0"/>
              <a:t> parar </a:t>
            </a:r>
            <a:r>
              <a:rPr lang="es-ES" dirty="0" err="1"/>
              <a:t>durant</a:t>
            </a:r>
            <a:r>
              <a:rPr lang="es-ES" dirty="0"/>
              <a:t> </a:t>
            </a:r>
            <a:r>
              <a:rPr lang="es-ES" dirty="0" err="1"/>
              <a:t>tot</a:t>
            </a:r>
            <a:r>
              <a:rPr lang="es-ES" dirty="0"/>
              <a:t> el </a:t>
            </a:r>
            <a:r>
              <a:rPr lang="es-ES" dirty="0" err="1"/>
              <a:t>torn</a:t>
            </a:r>
            <a:r>
              <a:rPr lang="es-ES" dirty="0"/>
              <a:t> de </a:t>
            </a:r>
            <a:r>
              <a:rPr lang="es-ES" dirty="0" err="1"/>
              <a:t>vuit</a:t>
            </a:r>
            <a:r>
              <a:rPr lang="es-ES" dirty="0"/>
              <a:t> </a:t>
            </a:r>
            <a:r>
              <a:rPr lang="es-ES" dirty="0" err="1"/>
              <a:t>hores</a:t>
            </a:r>
            <a:r>
              <a:rPr lang="es-ES" dirty="0"/>
              <a:t>. El </a:t>
            </a:r>
            <a:r>
              <a:rPr lang="es-ES" dirty="0" err="1"/>
              <a:t>seu</a:t>
            </a:r>
            <a:r>
              <a:rPr lang="es-ES" dirty="0"/>
              <a:t> </a:t>
            </a:r>
            <a:r>
              <a:rPr lang="es-ES" dirty="0" err="1"/>
              <a:t>cap</a:t>
            </a:r>
            <a:r>
              <a:rPr lang="es-ES" dirty="0"/>
              <a:t> hi </a:t>
            </a:r>
            <a:r>
              <a:rPr lang="es-ES" dirty="0" err="1"/>
              <a:t>està</a:t>
            </a:r>
            <a:r>
              <a:rPr lang="es-ES" dirty="0"/>
              <a:t> </a:t>
            </a:r>
            <a:r>
              <a:rPr lang="es-ES" dirty="0" err="1"/>
              <a:t>d’acord</a:t>
            </a:r>
            <a:r>
              <a:rPr lang="es-ES" dirty="0"/>
              <a:t> i la Mary continua </a:t>
            </a:r>
            <a:r>
              <a:rPr lang="es-ES" dirty="0" err="1"/>
              <a:t>treballant</a:t>
            </a:r>
            <a:r>
              <a:rPr lang="es-ES" dirty="0"/>
              <a:t> a la </a:t>
            </a:r>
            <a:r>
              <a:rPr lang="es-ES" dirty="0" err="1"/>
              <a:t>feina</a:t>
            </a:r>
            <a:r>
              <a:rPr lang="es-ES" dirty="0"/>
              <a:t> que </a:t>
            </a:r>
            <a:r>
              <a:rPr lang="es-ES" dirty="0" err="1"/>
              <a:t>tant</a:t>
            </a:r>
            <a:r>
              <a:rPr lang="es-ES" dirty="0"/>
              <a:t> li agrada</a:t>
            </a:r>
          </a:p>
          <a:p>
            <a:pPr algn="just"/>
            <a:r>
              <a:rPr lang="es-ES" dirty="0"/>
              <a:t>. </a:t>
            </a:r>
          </a:p>
        </p:txBody>
      </p:sp>
    </p:spTree>
    <p:extLst>
      <p:ext uri="{BB962C8B-B14F-4D97-AF65-F5344CB8AC3E}">
        <p14:creationId xmlns:p14="http://schemas.microsoft.com/office/powerpoint/2010/main" val="29219577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6C56D-58EB-4C24-A504-52FA337884E4}"/>
              </a:ext>
            </a:extLst>
          </p:cNvPr>
          <p:cNvSpPr>
            <a:spLocks noGrp="1"/>
          </p:cNvSpPr>
          <p:nvPr>
            <p:ph sz="quarter" idx="14"/>
          </p:nvPr>
        </p:nvSpPr>
        <p:spPr/>
        <p:txBody>
          <a:bodyPr/>
          <a:lstStyle/>
          <a:p>
            <a:pPr algn="just"/>
            <a:r>
              <a:rPr lang="ca-ES" dirty="0"/>
              <a:t>Com podeu veure a partir de l’evolució d’aquesta situació, no hi ha una elecció correcta o errònia.</a:t>
            </a:r>
          </a:p>
          <a:p>
            <a:pPr algn="just"/>
            <a:r>
              <a:rPr lang="ca-ES" dirty="0"/>
              <a:t>Sempre hi ha possibilitats de resoldre els problemes, encara que sembli que una elecció concreta pot suposar un desafiament més gran que una altra. </a:t>
            </a:r>
            <a:endParaRPr lang="es-ES" dirty="0"/>
          </a:p>
          <a:p>
            <a:pPr algn="just"/>
            <a:r>
              <a:rPr lang="ca-ES" dirty="0"/>
              <a:t>El resultat 2 va presentar nous obstacles, que es van resoldre sobre la marxa. </a:t>
            </a:r>
            <a:endParaRPr lang="es-ES" dirty="0"/>
          </a:p>
          <a:p>
            <a:pPr marL="0" indent="0" algn="just">
              <a:buNone/>
            </a:pPr>
            <a:endParaRPr lang="es-ES" dirty="0"/>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02863B9F-D311-4490-B3F0-A68CA892E643}"/>
              </a:ext>
            </a:extLst>
          </p:cNvPr>
          <p:cNvSpPr>
            <a:spLocks noGrp="1"/>
          </p:cNvSpPr>
          <p:nvPr>
            <p:ph type="title"/>
          </p:nvPr>
        </p:nvSpPr>
        <p:spPr>
          <a:xfrm>
            <a:off x="399630" y="506412"/>
            <a:ext cx="11203090" cy="407988"/>
          </a:xfrm>
        </p:spPr>
        <p:txBody>
          <a:bodyPr/>
          <a:lstStyle/>
          <a:p>
            <a:r>
              <a:rPr lang="es-ES" dirty="0" err="1"/>
              <a:t>Exercici</a:t>
            </a:r>
            <a:r>
              <a:rPr lang="es-ES" dirty="0"/>
              <a:t> 8.1. </a:t>
            </a:r>
            <a:r>
              <a:rPr lang="es-ES" dirty="0" err="1"/>
              <a:t>Assumpció</a:t>
            </a:r>
            <a:r>
              <a:rPr lang="es-ES" dirty="0"/>
              <a:t> de riscos </a:t>
            </a:r>
            <a:r>
              <a:rPr lang="es-ES" dirty="0" err="1"/>
              <a:t>positius</a:t>
            </a:r>
            <a:r>
              <a:rPr lang="es-ES" dirty="0"/>
              <a:t> a la </a:t>
            </a:r>
            <a:r>
              <a:rPr lang="es-ES" dirty="0" err="1"/>
              <a:t>pràctica</a:t>
            </a:r>
            <a:r>
              <a:rPr lang="es-ES" dirty="0"/>
              <a:t> -</a:t>
            </a:r>
            <a:r>
              <a:rPr lang="en-US" dirty="0"/>
              <a:t> 8</a:t>
            </a:r>
            <a:endParaRPr lang="x-none" dirty="0"/>
          </a:p>
        </p:txBody>
      </p:sp>
    </p:spTree>
    <p:extLst>
      <p:ext uri="{BB962C8B-B14F-4D97-AF65-F5344CB8AC3E}">
        <p14:creationId xmlns:p14="http://schemas.microsoft.com/office/powerpoint/2010/main" val="29352254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F36A-3223-4A2A-A711-D367CCC95CBB}"/>
              </a:ext>
            </a:extLst>
          </p:cNvPr>
          <p:cNvSpPr>
            <a:spLocks noGrp="1"/>
          </p:cNvSpPr>
          <p:nvPr>
            <p:ph type="title"/>
          </p:nvPr>
        </p:nvSpPr>
        <p:spPr>
          <a:xfrm>
            <a:off x="507206" y="2313946"/>
            <a:ext cx="11075194" cy="591814"/>
          </a:xfrm>
        </p:spPr>
        <p:txBody>
          <a:bodyPr>
            <a:normAutofit fontScale="90000"/>
          </a:bodyPr>
          <a:lstStyle/>
          <a:p>
            <a:pPr>
              <a:lnSpc>
                <a:spcPct val="100000"/>
              </a:lnSpc>
            </a:pPr>
            <a:r>
              <a:rPr lang="en-US" dirty="0" err="1"/>
              <a:t>Tema</a:t>
            </a:r>
            <a:r>
              <a:rPr lang="en-US" dirty="0"/>
              <a:t> 9: </a:t>
            </a:r>
            <a:r>
              <a:rPr lang="ca-ES" dirty="0"/>
              <a:t>Suport a les persones per </a:t>
            </a:r>
            <a:r>
              <a:rPr lang="ca-ES" dirty="0" err="1"/>
              <a:t>reconnectar</a:t>
            </a:r>
            <a:r>
              <a:rPr lang="ca-ES" dirty="0"/>
              <a:t> amb la comunitat</a:t>
            </a:r>
            <a:br>
              <a:rPr lang="es-ES" dirty="0"/>
            </a:br>
            <a:br>
              <a:rPr lang="es-ES" dirty="0"/>
            </a:br>
            <a:br>
              <a:rPr lang="x-none" dirty="0"/>
            </a:br>
            <a:endParaRPr lang="x-none" dirty="0"/>
          </a:p>
        </p:txBody>
      </p:sp>
    </p:spTree>
    <p:extLst>
      <p:ext uri="{BB962C8B-B14F-4D97-AF65-F5344CB8AC3E}">
        <p14:creationId xmlns:p14="http://schemas.microsoft.com/office/powerpoint/2010/main" val="537042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5D4920-2D79-3342-9DB7-111D1B571CD1}"/>
              </a:ext>
            </a:extLst>
          </p:cNvPr>
          <p:cNvSpPr>
            <a:spLocks noGrp="1"/>
          </p:cNvSpPr>
          <p:nvPr>
            <p:ph type="body" sz="quarter" idx="13"/>
          </p:nvPr>
        </p:nvSpPr>
        <p:spPr>
          <a:xfrm>
            <a:off x="507207" y="928703"/>
            <a:ext cx="11174400" cy="360000"/>
          </a:xfrm>
        </p:spPr>
        <p:txBody>
          <a:bodyPr/>
          <a:lstStyle/>
          <a:p>
            <a:r>
              <a:rPr lang="ca-ES" sz="2000" dirty="0"/>
              <a:t>Per què la gent perd el contacte amb les seves comunitats? </a:t>
            </a:r>
            <a:endParaRPr lang="es-ES" sz="2000" dirty="0"/>
          </a:p>
        </p:txBody>
      </p:sp>
      <p:sp>
        <p:nvSpPr>
          <p:cNvPr id="3" name="Content Placeholder 2">
            <a:extLst>
              <a:ext uri="{FF2B5EF4-FFF2-40B4-BE49-F238E27FC236}">
                <a16:creationId xmlns:a16="http://schemas.microsoft.com/office/drawing/2014/main" id="{18FE3A94-C98E-4647-9F65-53E33D547266}"/>
              </a:ext>
            </a:extLst>
          </p:cNvPr>
          <p:cNvSpPr>
            <a:spLocks noGrp="1"/>
          </p:cNvSpPr>
          <p:nvPr>
            <p:ph sz="quarter" idx="14"/>
          </p:nvPr>
        </p:nvSpPr>
        <p:spPr>
          <a:xfrm>
            <a:off x="507195" y="1645920"/>
            <a:ext cx="11174412" cy="4148291"/>
          </a:xfrm>
        </p:spPr>
        <p:txBody>
          <a:bodyPr>
            <a:normAutofit fontScale="92500" lnSpcReduction="10000"/>
          </a:bodyPr>
          <a:lstStyle/>
          <a:p>
            <a:pPr marL="0" lvl="0" indent="0" algn="just">
              <a:buNone/>
            </a:pPr>
            <a:r>
              <a:rPr lang="ca-ES" dirty="0"/>
              <a:t>Malauradament, en molts països, els serveis separen les persones de les seves comunitats</a:t>
            </a:r>
            <a:r>
              <a:rPr lang="en-US" dirty="0"/>
              <a:t>. </a:t>
            </a:r>
            <a:endParaRPr lang="x-none" dirty="0"/>
          </a:p>
          <a:p>
            <a:pPr lvl="0" algn="just" fontAlgn="base"/>
            <a:r>
              <a:rPr lang="ca-ES" dirty="0"/>
              <a:t>Hi ha legislacions que obliguen a treure les persones de casa i a allunyar-les de la seva comunitat per ingressar-les en serveis socials i de salut mental en règim d’internament, incloent-hi hospitals psiquiàtrics, on reben assistència.</a:t>
            </a:r>
            <a:r>
              <a:rPr lang="ca-ES" b="1" dirty="0"/>
              <a:t> </a:t>
            </a:r>
            <a:endParaRPr lang="es-ES" dirty="0"/>
          </a:p>
          <a:p>
            <a:pPr lvl="0" algn="just" fontAlgn="base"/>
            <a:r>
              <a:rPr lang="ca-ES" dirty="0"/>
              <a:t>Els hospitals psiquiàtrics i els serveis per a internament de llarga durada acostumen a trobar-se lluny de les famílies, les amistats i les comunitats de les persones.</a:t>
            </a:r>
            <a:r>
              <a:rPr lang="ca-ES" b="1" dirty="0"/>
              <a:t> </a:t>
            </a:r>
            <a:endParaRPr lang="es-ES" dirty="0"/>
          </a:p>
          <a:p>
            <a:pPr algn="just"/>
            <a:r>
              <a:rPr lang="ca-ES" dirty="0"/>
              <a:t>En alguns casos, els familiars veuen l’internament del seu parent en un servei o un hospital com una oportunitat per desconnectar de la persona</a:t>
            </a:r>
            <a:r>
              <a:rPr lang="en-US" dirty="0"/>
              <a:t>. </a:t>
            </a:r>
            <a:endParaRPr lang="x-none" dirty="0"/>
          </a:p>
          <a:p>
            <a:pPr lvl="0" algn="just"/>
            <a:r>
              <a:rPr lang="ca-ES" dirty="0"/>
              <a:t>En d’altres casos, és possible que les famílies o els cuidadors no vulguin o no puguin tornar a acollir la persona a casa un cop ha estat fora durant algun temps</a:t>
            </a:r>
            <a:r>
              <a:rPr lang="en-US" dirty="0"/>
              <a:t>. </a:t>
            </a:r>
            <a:endParaRPr lang="x-none" dirty="0"/>
          </a:p>
          <a:p>
            <a:pPr lvl="0" algn="just"/>
            <a:r>
              <a:rPr lang="ca-ES" dirty="0"/>
              <a:t>En conseqüència, les persones perden el contacte amb la seva família i xarxa de suport, i se senten aïllades i marginades de la comunitat</a:t>
            </a:r>
            <a:r>
              <a:rPr lang="en-US" dirty="0"/>
              <a:t>.</a:t>
            </a:r>
            <a:endParaRPr lang="x-none" dirty="0"/>
          </a:p>
        </p:txBody>
      </p:sp>
      <p:sp>
        <p:nvSpPr>
          <p:cNvPr id="2" name="Title 1">
            <a:extLst>
              <a:ext uri="{FF2B5EF4-FFF2-40B4-BE49-F238E27FC236}">
                <a16:creationId xmlns:a16="http://schemas.microsoft.com/office/drawing/2014/main" id="{3AE8CCE4-DDDA-4F39-9E8F-8B1019D462BE}"/>
              </a:ext>
            </a:extLst>
          </p:cNvPr>
          <p:cNvSpPr>
            <a:spLocks noGrp="1"/>
          </p:cNvSpPr>
          <p:nvPr>
            <p:ph type="title"/>
          </p:nvPr>
        </p:nvSpPr>
        <p:spPr>
          <a:xfrm>
            <a:off x="399630" y="506412"/>
            <a:ext cx="11223410" cy="489268"/>
          </a:xfrm>
        </p:spPr>
        <p:txBody>
          <a:bodyPr>
            <a:noAutofit/>
          </a:bodyPr>
          <a:lstStyle/>
          <a:p>
            <a:r>
              <a:rPr lang="es-ES" sz="2500" dirty="0" err="1"/>
              <a:t>Presentació</a:t>
            </a:r>
            <a:r>
              <a:rPr lang="es-ES" sz="2500" dirty="0"/>
              <a:t>: </a:t>
            </a:r>
            <a:r>
              <a:rPr lang="es-ES" sz="2500" dirty="0" err="1"/>
              <a:t>Suport</a:t>
            </a:r>
            <a:r>
              <a:rPr lang="es-ES" sz="2500" dirty="0"/>
              <a:t> a les persones per </a:t>
            </a:r>
            <a:r>
              <a:rPr lang="es-ES" sz="2500" dirty="0" err="1"/>
              <a:t>reconnectar</a:t>
            </a:r>
            <a:r>
              <a:rPr lang="es-ES" sz="2500" dirty="0"/>
              <a:t> </a:t>
            </a:r>
            <a:r>
              <a:rPr lang="es-ES" sz="2500" dirty="0" err="1"/>
              <a:t>amb</a:t>
            </a:r>
            <a:r>
              <a:rPr lang="es-ES" sz="2500" dirty="0"/>
              <a:t> la </a:t>
            </a:r>
            <a:r>
              <a:rPr lang="es-ES" sz="2500" dirty="0" err="1"/>
              <a:t>comunitat</a:t>
            </a:r>
            <a:r>
              <a:rPr lang="es-ES" sz="2500" dirty="0"/>
              <a:t> -</a:t>
            </a:r>
            <a:r>
              <a:rPr lang="en-US" sz="2500" dirty="0"/>
              <a:t> 1</a:t>
            </a:r>
            <a:endParaRPr lang="x-none" sz="2500" dirty="0"/>
          </a:p>
        </p:txBody>
      </p:sp>
    </p:spTree>
    <p:extLst>
      <p:ext uri="{BB962C8B-B14F-4D97-AF65-F5344CB8AC3E}">
        <p14:creationId xmlns:p14="http://schemas.microsoft.com/office/powerpoint/2010/main" val="61811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25D7D-0BB1-4B19-87DE-926D2E807952}"/>
              </a:ext>
            </a:extLst>
          </p:cNvPr>
          <p:cNvSpPr>
            <a:spLocks noGrp="1"/>
          </p:cNvSpPr>
          <p:nvPr>
            <p:ph sz="quarter" idx="14"/>
          </p:nvPr>
        </p:nvSpPr>
        <p:spPr/>
        <p:txBody>
          <a:bodyPr>
            <a:normAutofit/>
          </a:bodyPr>
          <a:lstStyle/>
          <a:p>
            <a:pPr algn="just"/>
            <a:r>
              <a:rPr lang="ca-ES" dirty="0"/>
              <a:t>L’èmfasi a l’hora de recuperar el control de la vida i la identificació és extremadament important per a les persones que han viscut situacions en què altres els poden haver pres el poder de decidir de les mans en diversos aspectes de les seves vides</a:t>
            </a:r>
            <a:r>
              <a:rPr lang="en-US" dirty="0"/>
              <a:t>.</a:t>
            </a:r>
          </a:p>
          <a:p>
            <a:pPr marL="0" indent="0" algn="just">
              <a:buNone/>
            </a:pPr>
            <a:endParaRPr lang="x-none" dirty="0"/>
          </a:p>
          <a:p>
            <a:pPr marL="0" indent="0" algn="just">
              <a:buNone/>
            </a:pPr>
            <a:r>
              <a:rPr lang="ca-ES" dirty="0"/>
              <a:t>«El que és important en la recuperació no és si es fa ús o no dels serveis ni si es pren o no medicació. El més important en termes d’orientar la recuperació és preguntar-nos: vivim la vida que volem viure? Estem assolint els nostres objectius personals? Tenim amics? Tenim llaços amb la comunitat? Estem aportant o retornant alguna cosa, de la manera que sigui?</a:t>
            </a:r>
            <a:r>
              <a:rPr lang="es-ES" sz="2400" dirty="0"/>
              <a:t>»</a:t>
            </a:r>
            <a:endParaRPr lang="es-ES" dirty="0"/>
          </a:p>
          <a:p>
            <a:pPr marL="0" indent="0" algn="just">
              <a:buNone/>
            </a:pPr>
            <a:r>
              <a:rPr lang="en-GB" dirty="0"/>
              <a:t>- Pat Deegan, </a:t>
            </a:r>
            <a:r>
              <a:rPr lang="en-GB" i="1" dirty="0"/>
              <a:t>The 10 Essential Shared Capabilities for Mental Health Practice: learning materials </a:t>
            </a:r>
            <a:endParaRPr lang="x-none" i="1" dirty="0"/>
          </a:p>
        </p:txBody>
      </p:sp>
      <p:sp>
        <p:nvSpPr>
          <p:cNvPr id="2" name="Title 1">
            <a:extLst>
              <a:ext uri="{FF2B5EF4-FFF2-40B4-BE49-F238E27FC236}">
                <a16:creationId xmlns:a16="http://schemas.microsoft.com/office/drawing/2014/main" id="{8D5527E7-7C90-4F09-9A28-338A90CFB66C}"/>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- 3</a:t>
            </a:r>
            <a:endParaRPr lang="x-none" dirty="0"/>
          </a:p>
        </p:txBody>
      </p:sp>
    </p:spTree>
    <p:extLst>
      <p:ext uri="{BB962C8B-B14F-4D97-AF65-F5344CB8AC3E}">
        <p14:creationId xmlns:p14="http://schemas.microsoft.com/office/powerpoint/2010/main" val="1288721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CD337-49AE-394A-B53B-74C124CBF6A4}"/>
              </a:ext>
            </a:extLst>
          </p:cNvPr>
          <p:cNvSpPr>
            <a:spLocks noGrp="1"/>
          </p:cNvSpPr>
          <p:nvPr>
            <p:ph type="body" sz="quarter" idx="13"/>
          </p:nvPr>
        </p:nvSpPr>
        <p:spPr>
          <a:xfrm>
            <a:off x="466567" y="853440"/>
            <a:ext cx="11174400" cy="760383"/>
          </a:xfrm>
        </p:spPr>
        <p:txBody>
          <a:bodyPr/>
          <a:lstStyle/>
          <a:p>
            <a:pPr>
              <a:lnSpc>
                <a:spcPct val="100000"/>
              </a:lnSpc>
            </a:pPr>
            <a:r>
              <a:rPr lang="es-ES" sz="2000" dirty="0"/>
              <a:t> </a:t>
            </a:r>
            <a:r>
              <a:rPr lang="ca-ES" sz="2000" dirty="0"/>
              <a:t>L’acompanyament de les persones per tornar a connectar amb la seva comunitat és una part essencial del recorregut cap a la recuperació</a:t>
            </a:r>
            <a:endParaRPr lang="es-ES" sz="2000" i="1" dirty="0"/>
          </a:p>
        </p:txBody>
      </p:sp>
      <p:sp>
        <p:nvSpPr>
          <p:cNvPr id="3" name="Content Placeholder 2">
            <a:extLst>
              <a:ext uri="{FF2B5EF4-FFF2-40B4-BE49-F238E27FC236}">
                <a16:creationId xmlns:a16="http://schemas.microsoft.com/office/drawing/2014/main" id="{C36F9542-DF7E-405F-8221-BB6B9E067F24}"/>
              </a:ext>
            </a:extLst>
          </p:cNvPr>
          <p:cNvSpPr>
            <a:spLocks noGrp="1"/>
          </p:cNvSpPr>
          <p:nvPr>
            <p:ph sz="quarter" idx="14"/>
          </p:nvPr>
        </p:nvSpPr>
        <p:spPr>
          <a:xfrm>
            <a:off x="507195" y="1706881"/>
            <a:ext cx="11174412" cy="4149326"/>
          </a:xfrm>
        </p:spPr>
        <p:txBody>
          <a:bodyPr>
            <a:normAutofit fontScale="85000" lnSpcReduction="20000"/>
          </a:bodyPr>
          <a:lstStyle/>
          <a:p>
            <a:pPr lvl="0" fontAlgn="base"/>
            <a:r>
              <a:rPr lang="ca-ES" dirty="0"/>
              <a:t>Les persones en procés de recuperació acostumen a marcar-se l’objectiu de ser membres actius de la seva comunitat. </a:t>
            </a:r>
            <a:endParaRPr lang="es-ES" dirty="0"/>
          </a:p>
          <a:p>
            <a:pPr lvl="0" fontAlgn="base"/>
            <a:r>
              <a:rPr lang="ca-ES" dirty="0"/>
              <a:t>Els pot anar bé fer ús dels recursos i serveis comunitaris disponibles, ja siguin de salut, de lleure o socials, així com interaccionar i establir relacions amb altres membres de la comunitat. </a:t>
            </a:r>
            <a:endParaRPr lang="es-ES" dirty="0"/>
          </a:p>
          <a:p>
            <a:r>
              <a:rPr lang="ca-ES" dirty="0"/>
              <a:t>És per això que un paper clau, tant de la família com dels professionals i altres acompanyants, sigui conèixer els recursos i serveis</a:t>
            </a:r>
            <a:r>
              <a:rPr lang="es-ES" dirty="0"/>
              <a:t>.</a:t>
            </a:r>
            <a:r>
              <a:rPr lang="es-ES" b="1" dirty="0"/>
              <a:t> </a:t>
            </a:r>
            <a:endParaRPr lang="es-ES" dirty="0"/>
          </a:p>
          <a:p>
            <a:pPr algn="just"/>
            <a:r>
              <a:rPr lang="ca-ES" dirty="0"/>
              <a:t>Una funció clau dels professionals en determinats casos pot ser també ajudar la persona usuària dels serveis a restablir el contacte perdut amb familiars i amics</a:t>
            </a:r>
            <a:r>
              <a:rPr lang="en-US" dirty="0"/>
              <a:t>.</a:t>
            </a:r>
            <a:endParaRPr lang="x-none" dirty="0"/>
          </a:p>
          <a:p>
            <a:pPr lvl="0" algn="just"/>
            <a:r>
              <a:rPr lang="ca-ES" dirty="0"/>
              <a:t>Pot ser útil connectar la persona amb programes de suport entre iguals o persones que hagin viscut situacions similars</a:t>
            </a:r>
            <a:r>
              <a:rPr lang="en-US" dirty="0"/>
              <a:t>. </a:t>
            </a:r>
          </a:p>
          <a:p>
            <a:pPr lvl="0" algn="just"/>
            <a:r>
              <a:rPr lang="ca-ES" dirty="0"/>
              <a:t>És molt beneficiós rebre suport d’altres persones que han tingut experiències similars i encara es troben en recuperació</a:t>
            </a:r>
            <a:r>
              <a:rPr lang="en-US" dirty="0"/>
              <a:t>. </a:t>
            </a:r>
          </a:p>
          <a:p>
            <a:pPr lvl="0" algn="just"/>
            <a:r>
              <a:rPr lang="ca-ES" dirty="0"/>
              <a:t>Ajudar les persones a </a:t>
            </a:r>
            <a:r>
              <a:rPr lang="ca-ES" dirty="0" err="1"/>
              <a:t>reconnectar</a:t>
            </a:r>
            <a:r>
              <a:rPr lang="ca-ES" dirty="0"/>
              <a:t> amb la seva comunitat pot donar lloc a interaccions positives per a tothom</a:t>
            </a:r>
            <a:r>
              <a:rPr lang="es-ES" dirty="0"/>
              <a:t>.</a:t>
            </a:r>
            <a:r>
              <a:rPr lang="en-US" dirty="0"/>
              <a:t> </a:t>
            </a:r>
            <a:endParaRPr lang="x-none" dirty="0"/>
          </a:p>
        </p:txBody>
      </p:sp>
      <p:sp>
        <p:nvSpPr>
          <p:cNvPr id="7" name="Title 1">
            <a:extLst>
              <a:ext uri="{FF2B5EF4-FFF2-40B4-BE49-F238E27FC236}">
                <a16:creationId xmlns:a16="http://schemas.microsoft.com/office/drawing/2014/main" id="{3AE8CCE4-DDDA-4F39-9E8F-8B1019D462BE}"/>
              </a:ext>
            </a:extLst>
          </p:cNvPr>
          <p:cNvSpPr>
            <a:spLocks noGrp="1"/>
          </p:cNvSpPr>
          <p:nvPr>
            <p:ph type="title"/>
          </p:nvPr>
        </p:nvSpPr>
        <p:spPr>
          <a:xfrm>
            <a:off x="399630" y="506412"/>
            <a:ext cx="11223410" cy="489268"/>
          </a:xfrm>
        </p:spPr>
        <p:txBody>
          <a:bodyPr>
            <a:noAutofit/>
          </a:bodyPr>
          <a:lstStyle/>
          <a:p>
            <a:r>
              <a:rPr lang="es-ES" sz="2500" dirty="0" err="1"/>
              <a:t>Presentació</a:t>
            </a:r>
            <a:r>
              <a:rPr lang="es-ES" sz="2500" dirty="0"/>
              <a:t>: </a:t>
            </a:r>
            <a:r>
              <a:rPr lang="es-ES" sz="2500" dirty="0" err="1"/>
              <a:t>Suport</a:t>
            </a:r>
            <a:r>
              <a:rPr lang="es-ES" sz="2500" dirty="0"/>
              <a:t> a les persones per </a:t>
            </a:r>
            <a:r>
              <a:rPr lang="es-ES" sz="2500" dirty="0" err="1"/>
              <a:t>reconnectar</a:t>
            </a:r>
            <a:r>
              <a:rPr lang="es-ES" sz="2500" dirty="0"/>
              <a:t> </a:t>
            </a:r>
            <a:r>
              <a:rPr lang="es-ES" sz="2500" dirty="0" err="1"/>
              <a:t>amb</a:t>
            </a:r>
            <a:r>
              <a:rPr lang="es-ES" sz="2500" dirty="0"/>
              <a:t> la </a:t>
            </a:r>
            <a:r>
              <a:rPr lang="es-ES" sz="2500" dirty="0" err="1"/>
              <a:t>comunitat</a:t>
            </a:r>
            <a:r>
              <a:rPr lang="es-ES" sz="2500" dirty="0"/>
              <a:t> -</a:t>
            </a:r>
            <a:r>
              <a:rPr lang="en-US" sz="2500" dirty="0"/>
              <a:t> 2</a:t>
            </a:r>
            <a:endParaRPr lang="x-none" sz="2500" dirty="0"/>
          </a:p>
        </p:txBody>
      </p:sp>
    </p:spTree>
    <p:extLst>
      <p:ext uri="{BB962C8B-B14F-4D97-AF65-F5344CB8AC3E}">
        <p14:creationId xmlns:p14="http://schemas.microsoft.com/office/powerpoint/2010/main" val="40141057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7AA2CD5-1297-3541-BF65-A1368979A27A}"/>
              </a:ext>
            </a:extLst>
          </p:cNvPr>
          <p:cNvSpPr>
            <a:spLocks noGrp="1"/>
          </p:cNvSpPr>
          <p:nvPr>
            <p:ph type="body" sz="quarter" idx="13"/>
          </p:nvPr>
        </p:nvSpPr>
        <p:spPr/>
        <p:txBody>
          <a:bodyPr/>
          <a:lstStyle/>
          <a:p>
            <a:r>
              <a:rPr lang="ca-ES" dirty="0"/>
              <a:t>El cas de la Sheila i l’Emma</a:t>
            </a:r>
            <a:endParaRPr lang="es-ES" dirty="0"/>
          </a:p>
        </p:txBody>
      </p:sp>
      <p:sp>
        <p:nvSpPr>
          <p:cNvPr id="4" name="Text Box 44">
            <a:extLst>
              <a:ext uri="{FF2B5EF4-FFF2-40B4-BE49-F238E27FC236}">
                <a16:creationId xmlns:a16="http://schemas.microsoft.com/office/drawing/2014/main" id="{023A5200-132E-4826-86EE-AD4D7BA943FD}"/>
              </a:ext>
            </a:extLst>
          </p:cNvPr>
          <p:cNvSpPr txBox="1">
            <a:spLocks noGrp="1"/>
          </p:cNvSpPr>
          <p:nvPr>
            <p:ph sz="quarter" idx="14"/>
          </p:nvPr>
        </p:nvSpPr>
        <p:spPr>
          <a:xfrm>
            <a:off x="507195" y="1511188"/>
            <a:ext cx="11174412" cy="4006209"/>
          </a:xfrm>
          <a:solidFill>
            <a:srgbClr val="D2EFFD"/>
          </a:solidFill>
        </p:spPr>
        <p:txBody>
          <a:bodyPr>
            <a:noAutofit/>
          </a:bodyPr>
          <a:lstStyle/>
          <a:p>
            <a:pPr marL="0" indent="0" algn="just">
              <a:spcAft>
                <a:spcPts val="600"/>
              </a:spcAft>
              <a:buNone/>
            </a:pPr>
            <a:r>
              <a:rPr lang="ca-ES" sz="1550" dirty="0"/>
              <a:t>La Sheila (50) viu a casa amb la seva mare, l’Emma (75), i té dificultats d’aprenentatge. Treballa en una cafeteria regentada per una organització que ajuda les persones amb dificultats d’aprenentatge. Li agrada molt nedar i ballar, està inscrita en gimnasos locals per fer totes dues activitats i té molts amics gràcies a la feina i a les seves activitats de lleure. Necessita ajuda de la seva mare per a bona part de les tasques diàries, com ara netejar, cuinar, fer operacions bancàries o moure’s per la ciutat. </a:t>
            </a:r>
            <a:endParaRPr lang="es-ES" sz="1550" dirty="0"/>
          </a:p>
          <a:p>
            <a:pPr marL="0" indent="0" algn="just">
              <a:spcAft>
                <a:spcPts val="600"/>
              </a:spcAft>
              <a:buNone/>
            </a:pPr>
            <a:r>
              <a:rPr lang="ca-ES" sz="1550" dirty="0"/>
              <a:t>L’Emma és força activa a la comunitat local i té molt d’interès a ajudar la Sheila a mantenir aquests lligams. La germana de l’Emma, la Claire, viu lluny, però manté contacte telefònic habitual amb la seva germana i la visita sempre que pot. </a:t>
            </a:r>
            <a:endParaRPr lang="es-ES" sz="1550" dirty="0"/>
          </a:p>
          <a:p>
            <a:pPr marL="0" indent="0" algn="just">
              <a:spcAft>
                <a:spcPts val="600"/>
              </a:spcAft>
              <a:buNone/>
            </a:pPr>
            <a:r>
              <a:rPr lang="ca-ES" sz="1550" dirty="0"/>
              <a:t>L’Emma va tenir un ictus lleu i la van ingressar a l’hospital. Ara està prou recuperada per donar-li l’alta de l’hospital, on ha passat els últims deu dies. </a:t>
            </a:r>
            <a:endParaRPr lang="es-ES" sz="1550" dirty="0"/>
          </a:p>
          <a:p>
            <a:pPr marL="0" indent="0" algn="just">
              <a:spcAft>
                <a:spcPts val="600"/>
              </a:spcAft>
              <a:buNone/>
            </a:pPr>
            <a:r>
              <a:rPr lang="ca-ES" sz="1550" dirty="0"/>
              <a:t> Durant la seva estada a l’hospital, l’Emma ha perdut una mica la capacitat per moure’s i cuidar d’ella mateixa. Està molt amoïnada per com podrà continuar ajudant la seva filla Sheila, que té les seves pròpies necessitats de salut. Sigui com sigui, vol continuar vivint amb ella. </a:t>
            </a:r>
            <a:endParaRPr lang="es-ES" sz="1550" dirty="0"/>
          </a:p>
          <a:p>
            <a:pPr marL="0" indent="0" algn="just">
              <a:spcAft>
                <a:spcPts val="600"/>
              </a:spcAft>
              <a:buNone/>
            </a:pPr>
            <a:r>
              <a:rPr lang="ca-ES" sz="1550" dirty="0"/>
              <a:t> Quan van ingressar l’Emma a l’hospital, la Sheila va ser traslladada a una residència dels serveis socials municipals. Mentre l’Emma va estar ingressada, va quedar clar que havia estat proporcionant més assistència a la Sheila del que es pensava per tal de continuar tenint-la a casa. </a:t>
            </a:r>
            <a:endParaRPr lang="es-ES" sz="1550" dirty="0"/>
          </a:p>
          <a:p>
            <a:pPr marL="0" indent="0" algn="just">
              <a:spcAft>
                <a:spcPts val="600"/>
              </a:spcAft>
              <a:buNone/>
            </a:pPr>
            <a:r>
              <a:rPr lang="ca-ES" sz="1550" dirty="0"/>
              <a:t> Tenint en compte el deteriorament de salut de l’Emma i l’assistència que necessitava la Sheila, la valoració del personal del centre va ser que la Sheila requeriria alguna forma d’habitatge residencial o assistit, en lloc de tornar a casa</a:t>
            </a:r>
            <a:r>
              <a:rPr lang="es-ES" sz="1550" dirty="0"/>
              <a:t>. </a:t>
            </a:r>
          </a:p>
        </p:txBody>
      </p:sp>
      <p:sp>
        <p:nvSpPr>
          <p:cNvPr id="2" name="Title 1">
            <a:extLst>
              <a:ext uri="{FF2B5EF4-FFF2-40B4-BE49-F238E27FC236}">
                <a16:creationId xmlns:a16="http://schemas.microsoft.com/office/drawing/2014/main" id="{8694C9D6-C2BE-412E-968D-170932A86EFA}"/>
              </a:ext>
            </a:extLst>
          </p:cNvPr>
          <p:cNvSpPr>
            <a:spLocks noGrp="1"/>
          </p:cNvSpPr>
          <p:nvPr>
            <p:ph type="title"/>
          </p:nvPr>
        </p:nvSpPr>
        <p:spPr/>
        <p:txBody>
          <a:bodyPr/>
          <a:lstStyle/>
          <a:p>
            <a:r>
              <a:rPr lang="es-ES" dirty="0" err="1"/>
              <a:t>Exercici</a:t>
            </a:r>
            <a:r>
              <a:rPr lang="es-ES" dirty="0"/>
              <a:t> 9.1. </a:t>
            </a:r>
            <a:r>
              <a:rPr lang="es-ES" dirty="0" err="1"/>
              <a:t>Utilitzar</a:t>
            </a:r>
            <a:r>
              <a:rPr lang="es-ES" dirty="0"/>
              <a:t> </a:t>
            </a:r>
            <a:r>
              <a:rPr lang="es-ES" dirty="0" err="1"/>
              <a:t>els</a:t>
            </a:r>
            <a:r>
              <a:rPr lang="es-ES" dirty="0"/>
              <a:t> recursos </a:t>
            </a:r>
            <a:r>
              <a:rPr lang="es-ES" dirty="0" err="1"/>
              <a:t>comunitaris</a:t>
            </a:r>
            <a:r>
              <a:rPr lang="es-ES" dirty="0"/>
              <a:t> - </a:t>
            </a:r>
            <a:r>
              <a:rPr lang="en-US" dirty="0"/>
              <a:t>1  </a:t>
            </a:r>
            <a:endParaRPr lang="x-none" dirty="0"/>
          </a:p>
        </p:txBody>
      </p:sp>
    </p:spTree>
    <p:extLst>
      <p:ext uri="{BB962C8B-B14F-4D97-AF65-F5344CB8AC3E}">
        <p14:creationId xmlns:p14="http://schemas.microsoft.com/office/powerpoint/2010/main" val="12386785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EDA3E-59EE-4D56-867D-58D49D93349D}"/>
              </a:ext>
            </a:extLst>
          </p:cNvPr>
          <p:cNvSpPr>
            <a:spLocks noGrp="1"/>
          </p:cNvSpPr>
          <p:nvPr>
            <p:ph sz="quarter" idx="14"/>
          </p:nvPr>
        </p:nvSpPr>
        <p:spPr/>
        <p:txBody>
          <a:bodyPr/>
          <a:lstStyle/>
          <a:p>
            <a:endParaRPr lang="en-US" dirty="0"/>
          </a:p>
          <a:p>
            <a:pPr marL="0" indent="0" algn="ctr">
              <a:buNone/>
            </a:pPr>
            <a:r>
              <a:rPr lang="es-ES" sz="2500" b="1" i="1" dirty="0"/>
              <a:t>«Quina </a:t>
            </a:r>
            <a:r>
              <a:rPr lang="es-ES" sz="2500" b="1" i="1" dirty="0" err="1"/>
              <a:t>ajuda</a:t>
            </a:r>
            <a:r>
              <a:rPr lang="es-ES" sz="2500" b="1" i="1" dirty="0"/>
              <a:t> </a:t>
            </a:r>
            <a:r>
              <a:rPr lang="es-ES" sz="2500" b="1" i="1" dirty="0" err="1"/>
              <a:t>podria</a:t>
            </a:r>
            <a:r>
              <a:rPr lang="es-ES" sz="2500" b="1" i="1" dirty="0"/>
              <a:t> ser </a:t>
            </a:r>
            <a:r>
              <a:rPr lang="es-ES" sz="2500" b="1" i="1" dirty="0" err="1"/>
              <a:t>necessària</a:t>
            </a:r>
            <a:r>
              <a:rPr lang="es-ES" sz="2500" b="1" i="1" dirty="0"/>
              <a:t> </a:t>
            </a:r>
            <a:r>
              <a:rPr lang="es-ES" sz="2500" b="1" i="1" dirty="0" err="1"/>
              <a:t>perquè</a:t>
            </a:r>
            <a:r>
              <a:rPr lang="es-ES" sz="2500" b="1" i="1" dirty="0"/>
              <a:t> </a:t>
            </a:r>
            <a:r>
              <a:rPr lang="es-ES" sz="2500" b="1" i="1" dirty="0" err="1"/>
              <a:t>l’Emma</a:t>
            </a:r>
            <a:r>
              <a:rPr lang="es-ES" sz="2500" b="1" i="1" dirty="0"/>
              <a:t> i la Sheila </a:t>
            </a:r>
            <a:r>
              <a:rPr lang="es-ES" sz="2500" b="1" i="1" dirty="0" err="1"/>
              <a:t>puguin</a:t>
            </a:r>
            <a:r>
              <a:rPr lang="es-ES" sz="2500" b="1" i="1" dirty="0"/>
              <a:t> continuar </a:t>
            </a:r>
            <a:r>
              <a:rPr lang="es-ES" sz="2500" b="1" i="1" dirty="0" err="1"/>
              <a:t>vivint</a:t>
            </a:r>
            <a:r>
              <a:rPr lang="es-ES" sz="2500" b="1" i="1" dirty="0"/>
              <a:t> </a:t>
            </a:r>
            <a:r>
              <a:rPr lang="es-ES" sz="2500" b="1" i="1" dirty="0" err="1"/>
              <a:t>plegades</a:t>
            </a:r>
            <a:r>
              <a:rPr lang="es-ES" sz="2500" b="1" i="1" dirty="0"/>
              <a:t> a la </a:t>
            </a:r>
            <a:r>
              <a:rPr lang="es-ES" sz="2500" b="1" i="1" dirty="0" err="1"/>
              <a:t>seva</a:t>
            </a:r>
            <a:r>
              <a:rPr lang="es-ES" sz="2500" b="1" i="1" dirty="0"/>
              <a:t> </a:t>
            </a:r>
            <a:r>
              <a:rPr lang="es-ES" sz="2500" b="1" i="1" dirty="0" err="1"/>
              <a:t>comunitat</a:t>
            </a:r>
            <a:r>
              <a:rPr lang="es-ES" sz="2500" b="1" i="1" dirty="0"/>
              <a:t>?»</a:t>
            </a:r>
          </a:p>
          <a:p>
            <a:pPr marL="0" indent="0" algn="ctr">
              <a:buNone/>
            </a:pPr>
            <a:endParaRPr lang="es-ES" sz="2500" b="1" i="1" dirty="0"/>
          </a:p>
        </p:txBody>
      </p:sp>
      <p:sp>
        <p:nvSpPr>
          <p:cNvPr id="2" name="Title 1">
            <a:extLst>
              <a:ext uri="{FF2B5EF4-FFF2-40B4-BE49-F238E27FC236}">
                <a16:creationId xmlns:a16="http://schemas.microsoft.com/office/drawing/2014/main" id="{986C40B0-18F9-4092-BEFF-D6D6AE7988F5}"/>
              </a:ext>
            </a:extLst>
          </p:cNvPr>
          <p:cNvSpPr>
            <a:spLocks noGrp="1"/>
          </p:cNvSpPr>
          <p:nvPr>
            <p:ph type="title"/>
          </p:nvPr>
        </p:nvSpPr>
        <p:spPr/>
        <p:txBody>
          <a:bodyPr/>
          <a:lstStyle/>
          <a:p>
            <a:r>
              <a:rPr lang="es-ES" dirty="0" err="1"/>
              <a:t>Exercici</a:t>
            </a:r>
            <a:r>
              <a:rPr lang="es-ES" dirty="0"/>
              <a:t> 9.1. </a:t>
            </a:r>
            <a:r>
              <a:rPr lang="es-ES" dirty="0" err="1"/>
              <a:t>Utilitzar</a:t>
            </a:r>
            <a:r>
              <a:rPr lang="es-ES" dirty="0"/>
              <a:t> </a:t>
            </a:r>
            <a:r>
              <a:rPr lang="es-ES" dirty="0" err="1"/>
              <a:t>els</a:t>
            </a:r>
            <a:r>
              <a:rPr lang="es-ES" dirty="0"/>
              <a:t> recursos </a:t>
            </a:r>
            <a:r>
              <a:rPr lang="es-ES" dirty="0" err="1"/>
              <a:t>comunitaris</a:t>
            </a:r>
            <a:r>
              <a:rPr lang="es-ES" dirty="0"/>
              <a:t> - </a:t>
            </a:r>
            <a:r>
              <a:rPr lang="en-US" dirty="0"/>
              <a:t>2 </a:t>
            </a:r>
            <a:endParaRPr lang="x-none" dirty="0"/>
          </a:p>
        </p:txBody>
      </p:sp>
    </p:spTree>
    <p:extLst>
      <p:ext uri="{BB962C8B-B14F-4D97-AF65-F5344CB8AC3E}">
        <p14:creationId xmlns:p14="http://schemas.microsoft.com/office/powerpoint/2010/main" val="11408580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361E4-C935-406E-9760-19DD6415417C}"/>
              </a:ext>
            </a:extLst>
          </p:cNvPr>
          <p:cNvSpPr>
            <a:spLocks noGrp="1"/>
          </p:cNvSpPr>
          <p:nvPr>
            <p:ph sz="quarter" idx="14"/>
          </p:nvPr>
        </p:nvSpPr>
        <p:spPr/>
        <p:txBody>
          <a:bodyPr/>
          <a:lstStyle/>
          <a:p>
            <a:endParaRPr lang="en-US" dirty="0"/>
          </a:p>
          <a:p>
            <a:pPr marL="0" indent="0" algn="ctr">
              <a:buNone/>
            </a:pPr>
            <a:r>
              <a:rPr lang="es-ES" sz="2500" b="1" i="1" dirty="0"/>
              <a:t>De quina manera </a:t>
            </a:r>
            <a:r>
              <a:rPr lang="es-ES" sz="2500" b="1" i="1" dirty="0" err="1"/>
              <a:t>els</a:t>
            </a:r>
            <a:r>
              <a:rPr lang="es-ES" sz="2500" b="1" i="1" dirty="0"/>
              <a:t> </a:t>
            </a:r>
            <a:r>
              <a:rPr lang="es-ES" sz="2500" b="1" i="1" dirty="0" err="1"/>
              <a:t>serveis</a:t>
            </a:r>
            <a:r>
              <a:rPr lang="es-ES" sz="2500" b="1" i="1" dirty="0"/>
              <a:t> </a:t>
            </a:r>
            <a:r>
              <a:rPr lang="es-ES" sz="2500" b="1" i="1" dirty="0" err="1"/>
              <a:t>socials</a:t>
            </a:r>
            <a:r>
              <a:rPr lang="es-ES" sz="2500" b="1" i="1" dirty="0"/>
              <a:t> o de </a:t>
            </a:r>
            <a:r>
              <a:rPr lang="es-ES" sz="2500" b="1" i="1" dirty="0" err="1"/>
              <a:t>salut</a:t>
            </a:r>
            <a:r>
              <a:rPr lang="es-ES" sz="2500" b="1" i="1" dirty="0"/>
              <a:t> mental poden </a:t>
            </a:r>
            <a:r>
              <a:rPr lang="es-ES" sz="2500" b="1" i="1" dirty="0" err="1"/>
              <a:t>ajudar</a:t>
            </a:r>
            <a:r>
              <a:rPr lang="es-ES" sz="2500" b="1" i="1" dirty="0"/>
              <a:t> les persones a </a:t>
            </a:r>
            <a:r>
              <a:rPr lang="es-ES" sz="2500" b="1" i="1" dirty="0" err="1"/>
              <a:t>connectar</a:t>
            </a:r>
            <a:r>
              <a:rPr lang="es-ES" sz="2500" b="1" i="1" dirty="0"/>
              <a:t> </a:t>
            </a:r>
            <a:r>
              <a:rPr lang="es-ES" sz="2500" b="1" i="1" dirty="0" err="1"/>
              <a:t>amb</a:t>
            </a:r>
            <a:r>
              <a:rPr lang="es-ES" sz="2500" b="1" i="1" dirty="0"/>
              <a:t> la </a:t>
            </a:r>
            <a:r>
              <a:rPr lang="es-ES" sz="2500" b="1" i="1" dirty="0" err="1"/>
              <a:t>seva</a:t>
            </a:r>
            <a:r>
              <a:rPr lang="es-ES" sz="2500" b="1" i="1" dirty="0"/>
              <a:t> </a:t>
            </a:r>
            <a:r>
              <a:rPr lang="es-ES" sz="2500" b="1" i="1" dirty="0" err="1"/>
              <a:t>comunitat</a:t>
            </a:r>
            <a:r>
              <a:rPr lang="es-ES" sz="2500" b="1" i="1" dirty="0"/>
              <a:t>?</a:t>
            </a:r>
            <a:endParaRPr lang="x-none" sz="2500" b="1" i="1" dirty="0"/>
          </a:p>
        </p:txBody>
      </p:sp>
      <p:sp>
        <p:nvSpPr>
          <p:cNvPr id="2" name="Title 1">
            <a:extLst>
              <a:ext uri="{FF2B5EF4-FFF2-40B4-BE49-F238E27FC236}">
                <a16:creationId xmlns:a16="http://schemas.microsoft.com/office/drawing/2014/main" id="{96E7F01F-ACB3-4DD3-B641-72DB25CF95FB}"/>
              </a:ext>
            </a:extLst>
          </p:cNvPr>
          <p:cNvSpPr>
            <a:spLocks noGrp="1"/>
          </p:cNvSpPr>
          <p:nvPr>
            <p:ph type="title"/>
          </p:nvPr>
        </p:nvSpPr>
        <p:spPr/>
        <p:txBody>
          <a:bodyPr/>
          <a:lstStyle/>
          <a:p>
            <a:r>
              <a:rPr lang="fr-FR" dirty="0" err="1"/>
              <a:t>Exercici</a:t>
            </a:r>
            <a:r>
              <a:rPr lang="fr-FR" dirty="0"/>
              <a:t> 9.2: </a:t>
            </a:r>
            <a:r>
              <a:rPr lang="fr-FR" dirty="0" err="1"/>
              <a:t>Reconnectar</a:t>
            </a:r>
            <a:r>
              <a:rPr lang="fr-FR" dirty="0"/>
              <a:t> els </a:t>
            </a:r>
            <a:r>
              <a:rPr lang="fr-FR" dirty="0" err="1"/>
              <a:t>desconnectats</a:t>
            </a:r>
            <a:r>
              <a:rPr lang="fr-FR" dirty="0"/>
              <a:t> </a:t>
            </a:r>
            <a:endParaRPr lang="x-none" dirty="0"/>
          </a:p>
        </p:txBody>
      </p:sp>
    </p:spTree>
    <p:extLst>
      <p:ext uri="{BB962C8B-B14F-4D97-AF65-F5344CB8AC3E}">
        <p14:creationId xmlns:p14="http://schemas.microsoft.com/office/powerpoint/2010/main" val="1899894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EB5B-C750-44D7-B4C4-7359F4C9E5DB}"/>
              </a:ext>
            </a:extLst>
          </p:cNvPr>
          <p:cNvSpPr>
            <a:spLocks noGrp="1"/>
          </p:cNvSpPr>
          <p:nvPr>
            <p:ph type="title"/>
          </p:nvPr>
        </p:nvSpPr>
        <p:spPr/>
        <p:txBody>
          <a:bodyPr/>
          <a:lstStyle/>
          <a:p>
            <a:r>
              <a:rPr lang="es-ES" dirty="0"/>
              <a:t>Tema 10. </a:t>
            </a:r>
            <a:r>
              <a:rPr lang="ca-ES" dirty="0"/>
              <a:t>Habilitats comunicatives</a:t>
            </a:r>
            <a:br>
              <a:rPr lang="es-ES" dirty="0"/>
            </a:br>
            <a:br>
              <a:rPr lang="es-ES" dirty="0"/>
            </a:br>
            <a:br>
              <a:rPr lang="x-none" dirty="0"/>
            </a:br>
            <a:endParaRPr lang="x-none" dirty="0"/>
          </a:p>
        </p:txBody>
      </p:sp>
    </p:spTree>
    <p:extLst>
      <p:ext uri="{BB962C8B-B14F-4D97-AF65-F5344CB8AC3E}">
        <p14:creationId xmlns:p14="http://schemas.microsoft.com/office/powerpoint/2010/main" val="10292615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03F8-B400-406C-B2D1-DC51A7808880}"/>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Basant</a:t>
            </a:r>
            <a:r>
              <a:rPr lang="es-ES" sz="2500" b="1" i="1" dirty="0"/>
              <a:t>-vos en la </a:t>
            </a:r>
            <a:r>
              <a:rPr lang="es-ES" sz="2500" b="1" i="1" dirty="0" err="1"/>
              <a:t>vostra</a:t>
            </a:r>
            <a:r>
              <a:rPr lang="es-ES" sz="2500" b="1" i="1" dirty="0"/>
              <a:t> </a:t>
            </a:r>
            <a:r>
              <a:rPr lang="es-ES" sz="2500" b="1" i="1" dirty="0" err="1"/>
              <a:t>experiència</a:t>
            </a:r>
            <a:r>
              <a:rPr lang="es-ES" sz="2500" b="1" i="1" dirty="0"/>
              <a:t> (personal o </a:t>
            </a:r>
            <a:r>
              <a:rPr lang="es-ES" sz="2500" b="1" i="1" dirty="0" err="1"/>
              <a:t>professional</a:t>
            </a:r>
            <a:r>
              <a:rPr lang="es-ES" sz="2500" b="1" i="1" dirty="0"/>
              <a:t>), </a:t>
            </a:r>
            <a:r>
              <a:rPr lang="es-ES" sz="2500" b="1" i="1" dirty="0" err="1"/>
              <a:t>quines</a:t>
            </a:r>
            <a:r>
              <a:rPr lang="es-ES" sz="2500" b="1" i="1" dirty="0"/>
              <a:t> </a:t>
            </a:r>
            <a:r>
              <a:rPr lang="es-ES" sz="2500" b="1" i="1" dirty="0" err="1"/>
              <a:t>habilitats</a:t>
            </a:r>
            <a:r>
              <a:rPr lang="es-ES" sz="2500" b="1" i="1" dirty="0"/>
              <a:t> </a:t>
            </a:r>
            <a:r>
              <a:rPr lang="es-ES" sz="2500" b="1" i="1" dirty="0" err="1"/>
              <a:t>són</a:t>
            </a:r>
            <a:r>
              <a:rPr lang="es-ES" sz="2500" b="1" i="1" dirty="0"/>
              <a:t> </a:t>
            </a:r>
            <a:r>
              <a:rPr lang="es-ES" sz="2500" b="1" i="1" dirty="0" err="1"/>
              <a:t>importants</a:t>
            </a:r>
            <a:r>
              <a:rPr lang="es-ES" sz="2500" b="1" i="1" dirty="0"/>
              <a:t> per </a:t>
            </a:r>
            <a:r>
              <a:rPr lang="es-ES" sz="2500" b="1" i="1" dirty="0" err="1"/>
              <a:t>tenir</a:t>
            </a:r>
            <a:r>
              <a:rPr lang="es-ES" sz="2500" b="1" i="1" dirty="0"/>
              <a:t> una bona </a:t>
            </a:r>
            <a:r>
              <a:rPr lang="es-ES" sz="2500" b="1" i="1" dirty="0" err="1"/>
              <a:t>comunicació</a:t>
            </a:r>
            <a:r>
              <a:rPr lang="es-ES" sz="2500" b="1" i="1" dirty="0"/>
              <a:t> </a:t>
            </a:r>
            <a:r>
              <a:rPr lang="es-ES" sz="2500" b="1" i="1" dirty="0" err="1"/>
              <a:t>amb</a:t>
            </a:r>
            <a:r>
              <a:rPr lang="es-ES" sz="2500" b="1" i="1" dirty="0"/>
              <a:t> les persones que es </a:t>
            </a:r>
            <a:r>
              <a:rPr lang="es-ES" sz="2500" b="1" i="1" dirty="0" err="1"/>
              <a:t>troben</a:t>
            </a:r>
            <a:r>
              <a:rPr lang="es-ES" sz="2500" b="1" i="1" dirty="0"/>
              <a:t> en el </a:t>
            </a:r>
            <a:r>
              <a:rPr lang="es-ES" sz="2500" b="1" i="1" dirty="0" err="1"/>
              <a:t>seu</a:t>
            </a:r>
            <a:r>
              <a:rPr lang="es-ES" sz="2500" b="1" i="1" dirty="0"/>
              <a:t> </a:t>
            </a:r>
            <a:r>
              <a:rPr lang="es-ES" sz="2500" b="1" i="1" dirty="0" err="1"/>
              <a:t>recorregut</a:t>
            </a:r>
            <a:r>
              <a:rPr lang="es-ES" sz="2500" b="1" i="1" dirty="0"/>
              <a:t> </a:t>
            </a:r>
            <a:r>
              <a:rPr lang="es-ES" sz="2500" b="1" i="1" dirty="0" err="1"/>
              <a:t>envers</a:t>
            </a:r>
            <a:r>
              <a:rPr lang="es-ES" sz="2500" b="1" i="1" dirty="0"/>
              <a:t> la </a:t>
            </a:r>
            <a:r>
              <a:rPr lang="es-ES" sz="2500" b="1" i="1" dirty="0" err="1"/>
              <a:t>recuperació</a:t>
            </a:r>
            <a:r>
              <a:rPr lang="es-ES" sz="2500" b="1" i="1" dirty="0"/>
              <a:t>? </a:t>
            </a:r>
          </a:p>
          <a:p>
            <a:endParaRPr lang="x-none" dirty="0"/>
          </a:p>
        </p:txBody>
      </p:sp>
      <p:sp>
        <p:nvSpPr>
          <p:cNvPr id="2" name="Title 1">
            <a:extLst>
              <a:ext uri="{FF2B5EF4-FFF2-40B4-BE49-F238E27FC236}">
                <a16:creationId xmlns:a16="http://schemas.microsoft.com/office/drawing/2014/main" id="{F5F970BE-2362-4BBA-994B-1E618D4636D8}"/>
              </a:ext>
            </a:extLst>
          </p:cNvPr>
          <p:cNvSpPr>
            <a:spLocks noGrp="1"/>
          </p:cNvSpPr>
          <p:nvPr>
            <p:ph type="title"/>
          </p:nvPr>
        </p:nvSpPr>
        <p:spPr>
          <a:xfrm>
            <a:off x="399630" y="506412"/>
            <a:ext cx="11284370" cy="367348"/>
          </a:xfrm>
        </p:spPr>
        <p:txBody>
          <a:bodyPr/>
          <a:lstStyle/>
          <a:p>
            <a:r>
              <a:rPr lang="es-ES" dirty="0" err="1"/>
              <a:t>Exercici</a:t>
            </a:r>
            <a:r>
              <a:rPr lang="es-ES" dirty="0"/>
              <a:t> 10.1: La </a:t>
            </a:r>
            <a:r>
              <a:rPr lang="es-ES" dirty="0" err="1"/>
              <a:t>comunicació</a:t>
            </a:r>
            <a:r>
              <a:rPr lang="es-ES" dirty="0"/>
              <a:t> </a:t>
            </a:r>
            <a:r>
              <a:rPr lang="es-ES" dirty="0" err="1"/>
              <a:t>és</a:t>
            </a:r>
            <a:r>
              <a:rPr lang="es-ES" dirty="0"/>
              <a:t> crucial per a una </a:t>
            </a:r>
            <a:r>
              <a:rPr lang="es-ES" dirty="0" err="1"/>
              <a:t>assistència</a:t>
            </a:r>
            <a:r>
              <a:rPr lang="es-ES" dirty="0"/>
              <a:t> orientada a la </a:t>
            </a:r>
            <a:r>
              <a:rPr lang="es-ES" dirty="0" err="1"/>
              <a:t>recuperació</a:t>
            </a:r>
            <a:r>
              <a:rPr lang="es-ES" dirty="0"/>
              <a:t> </a:t>
            </a:r>
            <a:endParaRPr lang="x-none" dirty="0"/>
          </a:p>
        </p:txBody>
      </p:sp>
    </p:spTree>
    <p:extLst>
      <p:ext uri="{BB962C8B-B14F-4D97-AF65-F5344CB8AC3E}">
        <p14:creationId xmlns:p14="http://schemas.microsoft.com/office/powerpoint/2010/main" val="39905624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58836-EFAD-414F-86CE-20C7ED06041B}"/>
              </a:ext>
            </a:extLst>
          </p:cNvPr>
          <p:cNvSpPr>
            <a:spLocks noGrp="1"/>
          </p:cNvSpPr>
          <p:nvPr>
            <p:ph sz="quarter" idx="14"/>
          </p:nvPr>
        </p:nvSpPr>
        <p:spPr/>
        <p:txBody>
          <a:bodyPr/>
          <a:lstStyle/>
          <a:p>
            <a:pPr algn="just"/>
            <a:r>
              <a:rPr lang="ca-ES" dirty="0"/>
              <a:t>Tenir bones habilitats de comunicació és clau perquè s’estableixi una relació terapèutica entre els professionals i les persones usuàries dels serveis</a:t>
            </a:r>
            <a:r>
              <a:rPr lang="es-ES" dirty="0"/>
              <a:t>. </a:t>
            </a:r>
          </a:p>
          <a:p>
            <a:pPr algn="just"/>
            <a:r>
              <a:rPr lang="ca-ES" dirty="0"/>
              <a:t>L’abordatge basat en la recuperació accentua la importància d’aquestes habilitats i, a més, exigeix un canvi en les dinàmiques de poder per establir unes relacions més equilibrades i igualitàries. </a:t>
            </a:r>
            <a:endParaRPr lang="es-ES" dirty="0"/>
          </a:p>
          <a:p>
            <a:pPr marL="0" indent="0" algn="just">
              <a:buNone/>
            </a:pPr>
            <a:endParaRPr lang="x-none" dirty="0"/>
          </a:p>
        </p:txBody>
      </p:sp>
      <p:sp>
        <p:nvSpPr>
          <p:cNvPr id="2"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1 </a:t>
            </a:r>
            <a:endParaRPr lang="x-none" sz="2600" dirty="0"/>
          </a:p>
        </p:txBody>
      </p:sp>
    </p:spTree>
    <p:extLst>
      <p:ext uri="{BB962C8B-B14F-4D97-AF65-F5344CB8AC3E}">
        <p14:creationId xmlns:p14="http://schemas.microsoft.com/office/powerpoint/2010/main" val="2981142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66FA22-0307-864D-A2AF-B0884A7DC7BE}"/>
              </a:ext>
            </a:extLst>
          </p:cNvPr>
          <p:cNvSpPr>
            <a:spLocks noGrp="1"/>
          </p:cNvSpPr>
          <p:nvPr>
            <p:ph type="body" sz="quarter" idx="13"/>
          </p:nvPr>
        </p:nvSpPr>
        <p:spPr/>
        <p:txBody>
          <a:bodyPr/>
          <a:lstStyle/>
          <a:p>
            <a:r>
              <a:rPr lang="es-ES" dirty="0"/>
              <a:t> </a:t>
            </a:r>
            <a:r>
              <a:rPr lang="ca-ES" dirty="0"/>
              <a:t>Escolta activa</a:t>
            </a:r>
            <a:endParaRPr lang="es-ES" dirty="0"/>
          </a:p>
        </p:txBody>
      </p:sp>
      <p:sp>
        <p:nvSpPr>
          <p:cNvPr id="3" name="Content Placeholder 2">
            <a:extLst>
              <a:ext uri="{FF2B5EF4-FFF2-40B4-BE49-F238E27FC236}">
                <a16:creationId xmlns:a16="http://schemas.microsoft.com/office/drawing/2014/main" id="{639B4CA6-CB69-45DB-BADA-67BD2CB0B70F}"/>
              </a:ext>
            </a:extLst>
          </p:cNvPr>
          <p:cNvSpPr>
            <a:spLocks noGrp="1"/>
          </p:cNvSpPr>
          <p:nvPr>
            <p:ph sz="quarter" idx="14"/>
          </p:nvPr>
        </p:nvSpPr>
        <p:spPr/>
        <p:txBody>
          <a:bodyPr/>
          <a:lstStyle/>
          <a:p>
            <a:pPr algn="just"/>
            <a:r>
              <a:rPr lang="ca-ES" dirty="0"/>
              <a:t>L’escolta activa passa per implicar-se realment en què diu la persona per poder entendre-la millor i explorar els seus pensaments i opinions. </a:t>
            </a:r>
          </a:p>
          <a:p>
            <a:pPr algn="just"/>
            <a:r>
              <a:rPr lang="ca-ES" dirty="0"/>
              <a:t>És completament diferent d’escoltar de manera passiva què diu una persona</a:t>
            </a:r>
            <a:r>
              <a:rPr lang="en-US" dirty="0"/>
              <a:t>. </a:t>
            </a:r>
            <a:endParaRPr lang="x-none" dirty="0"/>
          </a:p>
          <a:p>
            <a:pPr algn="just"/>
            <a:r>
              <a:rPr lang="ca-ES" dirty="0"/>
              <a:t>L’escolta activa consisteix a escoltar tant el contingut verbal com no verbal d’allò que es diu</a:t>
            </a:r>
            <a:r>
              <a:rPr lang="en-US" dirty="0"/>
              <a:t>. </a:t>
            </a:r>
          </a:p>
          <a:p>
            <a:pPr lvl="3" algn="just"/>
            <a:r>
              <a:rPr lang="ca-ES" dirty="0"/>
              <a:t>Això inclou l’ús del llenguatge corporal i expressions facials, així com estar atent a llegir entre línies, és a dir: a entendre el significat subjacent del que diu la persona</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2 </a:t>
            </a:r>
            <a:endParaRPr lang="x-none" sz="2600" dirty="0"/>
          </a:p>
        </p:txBody>
      </p:sp>
    </p:spTree>
    <p:extLst>
      <p:ext uri="{BB962C8B-B14F-4D97-AF65-F5344CB8AC3E}">
        <p14:creationId xmlns:p14="http://schemas.microsoft.com/office/powerpoint/2010/main" val="34204482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80D962-80DD-A640-839C-CBB4C3E292D2}"/>
              </a:ext>
            </a:extLst>
          </p:cNvPr>
          <p:cNvSpPr>
            <a:spLocks noGrp="1"/>
          </p:cNvSpPr>
          <p:nvPr>
            <p:ph type="body" sz="quarter" idx="13"/>
          </p:nvPr>
        </p:nvSpPr>
        <p:spPr/>
        <p:txBody>
          <a:bodyPr/>
          <a:lstStyle/>
          <a:p>
            <a:r>
              <a:rPr lang="ca-ES" dirty="0"/>
              <a:t>Un exemple d’escolta activa:</a:t>
            </a:r>
            <a:endParaRPr lang="es-ES" dirty="0"/>
          </a:p>
        </p:txBody>
      </p:sp>
      <p:sp>
        <p:nvSpPr>
          <p:cNvPr id="3" name="Content Placeholder 2">
            <a:extLst>
              <a:ext uri="{FF2B5EF4-FFF2-40B4-BE49-F238E27FC236}">
                <a16:creationId xmlns:a16="http://schemas.microsoft.com/office/drawing/2014/main" id="{D455CAFF-36D8-43A8-BE1E-ECDC6D9066B7}"/>
              </a:ext>
            </a:extLst>
          </p:cNvPr>
          <p:cNvSpPr>
            <a:spLocks noGrp="1"/>
          </p:cNvSpPr>
          <p:nvPr>
            <p:ph sz="quarter" idx="14"/>
          </p:nvPr>
        </p:nvSpPr>
        <p:spPr/>
        <p:txBody>
          <a:bodyPr/>
          <a:lstStyle/>
          <a:p>
            <a:pPr lvl="0" algn="just" fontAlgn="base"/>
            <a:r>
              <a:rPr lang="ca-ES" b="1" dirty="0"/>
              <a:t>Persona usuària del servei: </a:t>
            </a:r>
            <a:r>
              <a:rPr lang="ca-ES" dirty="0"/>
              <a:t>«Em frustra molt que la meva família no hagi vingut a visitar-me avui. Tinc moltes coses a explicar-los i necessito que siguin aquí per ajudar-me.» </a:t>
            </a:r>
            <a:endParaRPr lang="es-ES" dirty="0"/>
          </a:p>
          <a:p>
            <a:pPr lvl="0" algn="just" fontAlgn="base"/>
            <a:r>
              <a:rPr lang="ca-ES" b="1" dirty="0"/>
              <a:t>Persona que assumeix un paper d’acompanyant: </a:t>
            </a:r>
            <a:r>
              <a:rPr lang="ca-ES" dirty="0"/>
              <a:t>«Em fa la sensació que avui has tingut un dia difícil i que la implicació de la teva família és molt important per a tu. Ho entenc perfectament, perquè per a mi també ho és.» </a:t>
            </a:r>
            <a:endParaRPr lang="es-ES" dirty="0"/>
          </a:p>
          <a:p>
            <a:pPr algn="just"/>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3 </a:t>
            </a:r>
            <a:endParaRPr lang="x-none" sz="2600" dirty="0"/>
          </a:p>
        </p:txBody>
      </p:sp>
    </p:spTree>
    <p:extLst>
      <p:ext uri="{BB962C8B-B14F-4D97-AF65-F5344CB8AC3E}">
        <p14:creationId xmlns:p14="http://schemas.microsoft.com/office/powerpoint/2010/main" val="32084280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57D549-DFA7-6743-9400-A5C646CCF2F1}"/>
              </a:ext>
            </a:extLst>
          </p:cNvPr>
          <p:cNvSpPr>
            <a:spLocks noGrp="1"/>
          </p:cNvSpPr>
          <p:nvPr>
            <p:ph type="body" sz="quarter" idx="13"/>
          </p:nvPr>
        </p:nvSpPr>
        <p:spPr/>
        <p:txBody>
          <a:bodyPr/>
          <a:lstStyle/>
          <a:p>
            <a:r>
              <a:rPr lang="ca-ES" dirty="0"/>
              <a:t>Converses bidireccionals: passar del monòleg al diàleg </a:t>
            </a:r>
            <a:endParaRPr lang="es-ES" i="1" dirty="0"/>
          </a:p>
        </p:txBody>
      </p:sp>
      <p:sp>
        <p:nvSpPr>
          <p:cNvPr id="3" name="Content Placeholder 2">
            <a:extLst>
              <a:ext uri="{FF2B5EF4-FFF2-40B4-BE49-F238E27FC236}">
                <a16:creationId xmlns:a16="http://schemas.microsoft.com/office/drawing/2014/main" id="{7C49C9DB-7537-471A-BB7C-A07E0BE9AE5D}"/>
              </a:ext>
            </a:extLst>
          </p:cNvPr>
          <p:cNvSpPr>
            <a:spLocks noGrp="1"/>
          </p:cNvSpPr>
          <p:nvPr>
            <p:ph sz="quarter" idx="14"/>
          </p:nvPr>
        </p:nvSpPr>
        <p:spPr/>
        <p:txBody>
          <a:bodyPr>
            <a:normAutofit/>
          </a:bodyPr>
          <a:lstStyle/>
          <a:p>
            <a:pPr algn="just"/>
            <a:r>
              <a:rPr lang="ca-ES" dirty="0"/>
              <a:t>És important entendre que cada persona té la seva identitat única i viu experiències úniques.</a:t>
            </a:r>
          </a:p>
          <a:p>
            <a:pPr lvl="3" algn="just"/>
            <a:r>
              <a:rPr lang="ca-ES" dirty="0"/>
              <a:t>Les seves perspectives, idees i opinions poden ser molt diferents de les dels </a:t>
            </a:r>
            <a:r>
              <a:rPr lang="es-ES" dirty="0" err="1"/>
              <a:t>demés</a:t>
            </a:r>
            <a:r>
              <a:rPr lang="es-ES" dirty="0"/>
              <a:t>.</a:t>
            </a:r>
          </a:p>
          <a:p>
            <a:pPr algn="just"/>
            <a:r>
              <a:rPr lang="es-ES" dirty="0"/>
              <a:t>Conviene establecer un diálogo abierto con la persona para entenderla y ayudarla, en contraposición a comunicarle las opiniones o exigencias de los profesionales, los familiares o los cuidadores</a:t>
            </a:r>
            <a:r>
              <a:rPr lang="en-US" dirty="0"/>
              <a:t>.</a:t>
            </a:r>
            <a:endParaRPr lang="x-none" dirty="0"/>
          </a:p>
          <a:p>
            <a:pPr lvl="0" algn="just" fontAlgn="base"/>
            <a:r>
              <a:rPr lang="ca-ES" dirty="0"/>
              <a:t>Convé establir un diàleg obert amb la persona per entendre-la i ajudar-la, en contraposició a comunicar-li les opinions o exigències dels professionals, els familiars o els cuidadors. </a:t>
            </a:r>
            <a:endParaRPr lang="es-ES" dirty="0"/>
          </a:p>
          <a:p>
            <a:pPr algn="just"/>
            <a:r>
              <a:rPr lang="ca-ES" dirty="0"/>
              <a:t>Passar del monòleg al diàleg implica que els professionals de la salut mental i altres àmbits, els cuidadors i els familiars necessiten fer servir un llenguatge diferent a l’hora de donar consells</a:t>
            </a:r>
            <a:r>
              <a:rPr lang="en-US" dirty="0"/>
              <a:t>.</a:t>
            </a:r>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4 </a:t>
            </a:r>
            <a:endParaRPr lang="x-none" sz="2600" dirty="0"/>
          </a:p>
        </p:txBody>
      </p:sp>
    </p:spTree>
    <p:extLst>
      <p:ext uri="{BB962C8B-B14F-4D97-AF65-F5344CB8AC3E}">
        <p14:creationId xmlns:p14="http://schemas.microsoft.com/office/powerpoint/2010/main" val="186127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CAC05-A887-46D5-B80F-687F0AE1BA16}"/>
              </a:ext>
            </a:extLst>
          </p:cNvPr>
          <p:cNvSpPr>
            <a:spLocks noGrp="1"/>
          </p:cNvSpPr>
          <p:nvPr>
            <p:ph sz="quarter" idx="14"/>
          </p:nvPr>
        </p:nvSpPr>
        <p:spPr/>
        <p:txBody>
          <a:bodyPr/>
          <a:lstStyle/>
          <a:p>
            <a:pPr marL="0" indent="0">
              <a:spcAft>
                <a:spcPts val="600"/>
              </a:spcAft>
              <a:buNone/>
            </a:pPr>
            <a:endParaRPr lang="x-none" sz="2000" dirty="0"/>
          </a:p>
          <a:p>
            <a:pPr>
              <a:spcAft>
                <a:spcPts val="600"/>
              </a:spcAft>
            </a:pPr>
            <a:r>
              <a:rPr lang="es-ES" sz="2000" b="1" dirty="0" err="1"/>
              <a:t>The</a:t>
            </a:r>
            <a:r>
              <a:rPr lang="es-ES" sz="2000" b="1" dirty="0"/>
              <a:t> </a:t>
            </a:r>
            <a:r>
              <a:rPr lang="es-ES" sz="2000" b="1" dirty="0" err="1"/>
              <a:t>voices</a:t>
            </a:r>
            <a:r>
              <a:rPr lang="es-ES" sz="2000" b="1" dirty="0"/>
              <a:t> in </a:t>
            </a:r>
            <a:r>
              <a:rPr lang="es-ES" sz="2000" b="1" dirty="0" err="1"/>
              <a:t>my</a:t>
            </a:r>
            <a:r>
              <a:rPr lang="es-ES" sz="2000" b="1" dirty="0"/>
              <a:t> head, </a:t>
            </a:r>
            <a:r>
              <a:rPr lang="ca-ES" sz="2000" dirty="0"/>
              <a:t>vídeo </a:t>
            </a:r>
            <a:r>
              <a:rPr lang="ca-ES" sz="2000" dirty="0" err="1"/>
              <a:t>d’Eleanor</a:t>
            </a:r>
            <a:r>
              <a:rPr lang="ca-ES" sz="2000" dirty="0"/>
              <a:t> </a:t>
            </a:r>
            <a:r>
              <a:rPr lang="ca-ES" sz="2000" dirty="0" err="1"/>
              <a:t>Longden</a:t>
            </a:r>
            <a:r>
              <a:rPr lang="ca-ES" sz="2000" dirty="0"/>
              <a:t>, una dona que sent veus i que ha pres el control de la seva vida</a:t>
            </a:r>
            <a:r>
              <a:rPr lang="es-ES" sz="2000" dirty="0"/>
              <a:t>.</a:t>
            </a:r>
          </a:p>
          <a:p>
            <a:pPr marL="158750" lvl="1" indent="0">
              <a:spcAft>
                <a:spcPts val="600"/>
              </a:spcAft>
              <a:buNone/>
            </a:pPr>
            <a:r>
              <a:rPr lang="en-GB" sz="2000" dirty="0">
                <a:hlinkClick r:id="rId3"/>
              </a:rPr>
              <a:t>https://www.ted.com/talks/eleanor_longden_the_voices_in_my_head?language=en</a:t>
            </a:r>
            <a:endParaRPr lang="en-GB" sz="2000" dirty="0"/>
          </a:p>
          <a:p>
            <a:pPr lvl="0">
              <a:spcAft>
                <a:spcPts val="600"/>
              </a:spcAft>
            </a:pPr>
            <a:endParaRPr lang="x-none" sz="2000" dirty="0"/>
          </a:p>
          <a:p>
            <a:pPr lvl="0">
              <a:spcAft>
                <a:spcPts val="600"/>
              </a:spcAft>
            </a:pPr>
            <a:r>
              <a:rPr lang="es-ES" sz="2000" b="1" dirty="0"/>
              <a:t>INTERVOICE: </a:t>
            </a:r>
            <a:r>
              <a:rPr lang="es-ES" sz="2000" b="1" dirty="0" err="1"/>
              <a:t>The</a:t>
            </a:r>
            <a:r>
              <a:rPr lang="es-ES" sz="2000" b="1" dirty="0"/>
              <a:t> </a:t>
            </a:r>
            <a:r>
              <a:rPr lang="es-ES" sz="2000" b="1" dirty="0" err="1"/>
              <a:t>Hearing</a:t>
            </a:r>
            <a:r>
              <a:rPr lang="es-ES" sz="2000" b="1" dirty="0"/>
              <a:t> </a:t>
            </a:r>
            <a:r>
              <a:rPr lang="es-ES" sz="2000" b="1" dirty="0" err="1"/>
              <a:t>Voices</a:t>
            </a:r>
            <a:r>
              <a:rPr lang="es-ES" sz="2000" b="1" dirty="0"/>
              <a:t> </a:t>
            </a:r>
            <a:r>
              <a:rPr lang="es-ES" sz="2000" b="1" dirty="0" err="1"/>
              <a:t>Movement</a:t>
            </a:r>
            <a:r>
              <a:rPr lang="es-ES" sz="2000" dirty="0"/>
              <a:t>, </a:t>
            </a:r>
            <a:r>
              <a:rPr lang="ca-ES" sz="2000" dirty="0"/>
              <a:t>, sobre les persones al Brasil i com tracten amb el fet d’escoltar veus dia a dia</a:t>
            </a:r>
            <a:r>
              <a:rPr lang="en-US" sz="2000" dirty="0"/>
              <a:t>. </a:t>
            </a:r>
          </a:p>
          <a:p>
            <a:pPr marL="158750" lvl="1" indent="0">
              <a:spcAft>
                <a:spcPts val="600"/>
              </a:spcAft>
              <a:buNone/>
            </a:pPr>
            <a:r>
              <a:rPr lang="en-US" sz="2000" dirty="0">
                <a:hlinkClick r:id="rId4"/>
              </a:rPr>
              <a:t>https://youtu.be/RYbjSeEy42c</a:t>
            </a:r>
            <a:r>
              <a:rPr lang="en-US" sz="2000" dirty="0"/>
              <a:t> </a:t>
            </a:r>
            <a:endParaRPr lang="x-none" sz="2000" dirty="0"/>
          </a:p>
        </p:txBody>
      </p:sp>
      <p:sp>
        <p:nvSpPr>
          <p:cNvPr id="2" name="Title 1">
            <a:extLst>
              <a:ext uri="{FF2B5EF4-FFF2-40B4-BE49-F238E27FC236}">
                <a16:creationId xmlns:a16="http://schemas.microsoft.com/office/drawing/2014/main" id="{D9788033-0C0F-46C7-BAFF-116A15A701CB}"/>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- 4</a:t>
            </a:r>
            <a:endParaRPr lang="x-none" dirty="0"/>
          </a:p>
        </p:txBody>
      </p:sp>
    </p:spTree>
    <p:extLst>
      <p:ext uri="{BB962C8B-B14F-4D97-AF65-F5344CB8AC3E}">
        <p14:creationId xmlns:p14="http://schemas.microsoft.com/office/powerpoint/2010/main" val="2913479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52652-C4EB-4646-B193-7AC4EC346068}"/>
              </a:ext>
            </a:extLst>
          </p:cNvPr>
          <p:cNvSpPr>
            <a:spLocks noGrp="1"/>
          </p:cNvSpPr>
          <p:nvPr>
            <p:ph sz="quarter" idx="14"/>
          </p:nvPr>
        </p:nvSpPr>
        <p:spPr/>
        <p:txBody>
          <a:bodyPr>
            <a:normAutofit/>
          </a:bodyPr>
          <a:lstStyle/>
          <a:p>
            <a:pPr marL="0" lvl="0" indent="0" algn="ctr">
              <a:buNone/>
            </a:pPr>
            <a:r>
              <a:rPr lang="ca-ES" dirty="0"/>
              <a:t>Cal arribar a compromisos per obrir-se camí entre les diferències d’opinió. Per exemple, en lloc de dir</a:t>
            </a:r>
            <a:r>
              <a:rPr lang="es-ES" dirty="0"/>
              <a:t>:</a:t>
            </a:r>
          </a:p>
          <a:p>
            <a:pPr marL="0" lvl="0" indent="0" algn="ctr">
              <a:buNone/>
            </a:pPr>
            <a:r>
              <a:rPr lang="ca-ES" b="1" dirty="0"/>
              <a:t>«Has de rebre psicoteràpia»,</a:t>
            </a:r>
          </a:p>
          <a:p>
            <a:pPr marL="0" lvl="0" indent="0" algn="ctr">
              <a:buNone/>
            </a:pPr>
            <a:r>
              <a:rPr lang="ca-ES" dirty="0"/>
              <a:t>es pot dir </a:t>
            </a:r>
          </a:p>
          <a:p>
            <a:pPr marL="0" lvl="0" indent="0" algn="ctr">
              <a:buNone/>
            </a:pPr>
            <a:r>
              <a:rPr lang="ca-ES" b="1" dirty="0"/>
              <a:t>«Crec que rebre psicoteràpia et podria ser d’ajuda. Tu què en penses?»</a:t>
            </a:r>
            <a:r>
              <a:rPr lang="es-ES" b="1" dirty="0"/>
              <a:t>.</a:t>
            </a:r>
            <a:endParaRPr lang="en-US" b="1" dirty="0"/>
          </a:p>
          <a:p>
            <a:pPr marL="0" lvl="0" indent="0" algn="ctr">
              <a:buNone/>
            </a:pPr>
            <a:endParaRPr lang="en-US" b="1" dirty="0"/>
          </a:p>
          <a:p>
            <a:pPr marL="0" lvl="0" indent="0" algn="ctr">
              <a:buNone/>
            </a:pPr>
            <a:r>
              <a:rPr lang="ca-ES" dirty="0"/>
              <a:t>D’aquesta manera, és possible compartir un punt de vista informat, en comptes de dictar «veritats absolutes»</a:t>
            </a:r>
            <a:endParaRPr lang="en-US" dirty="0"/>
          </a:p>
        </p:txBody>
      </p:sp>
      <p:sp>
        <p:nvSpPr>
          <p:cNvPr id="5"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5 </a:t>
            </a:r>
            <a:endParaRPr lang="x-none" sz="2600" dirty="0"/>
          </a:p>
        </p:txBody>
      </p:sp>
    </p:spTree>
    <p:extLst>
      <p:ext uri="{BB962C8B-B14F-4D97-AF65-F5344CB8AC3E}">
        <p14:creationId xmlns:p14="http://schemas.microsoft.com/office/powerpoint/2010/main" val="12025886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17252-0C87-4294-AF30-F2A2821522BE}"/>
              </a:ext>
            </a:extLst>
          </p:cNvPr>
          <p:cNvSpPr>
            <a:spLocks noGrp="1"/>
          </p:cNvSpPr>
          <p:nvPr>
            <p:ph sz="quarter" idx="14"/>
          </p:nvPr>
        </p:nvSpPr>
        <p:spPr>
          <a:xfrm>
            <a:off x="507195" y="1137920"/>
            <a:ext cx="11174412" cy="4873268"/>
          </a:xfrm>
        </p:spPr>
        <p:txBody>
          <a:bodyPr>
            <a:normAutofit/>
          </a:bodyPr>
          <a:lstStyle/>
          <a:p>
            <a:pPr algn="just"/>
            <a:r>
              <a:rPr lang="ca-ES" b="1" dirty="0"/>
              <a:t>Davant de situacions difícils, els professionals de la salut mental i altres àmbits, els familiars i altres acompanyants poden tenir reaccions i respostes emocionals fortes </a:t>
            </a:r>
            <a:endParaRPr lang="es-ES" b="1" i="1" dirty="0"/>
          </a:p>
          <a:p>
            <a:pPr algn="just"/>
            <a:r>
              <a:rPr lang="ca-ES" dirty="0"/>
              <a:t>Quan es donen respostes emocionals fortes, és important: </a:t>
            </a:r>
            <a:endParaRPr lang="es-ES" dirty="0"/>
          </a:p>
          <a:p>
            <a:pPr lvl="2" algn="just" fontAlgn="base"/>
            <a:r>
              <a:rPr lang="ca-ES" dirty="0"/>
              <a:t>Reconèixer i entendre per què es produeixen, per tal d’evitar reaccions negatives automàtiques immediates i comunicar-se millor. </a:t>
            </a:r>
            <a:endParaRPr lang="es-ES" dirty="0"/>
          </a:p>
          <a:p>
            <a:pPr lvl="2" algn="just" fontAlgn="base"/>
            <a:r>
              <a:rPr lang="ca-ES" dirty="0"/>
              <a:t>Dedicar un moment a imaginar-se com se sent la persona o el motiu subjacent de les seves accions o el seu comportament. </a:t>
            </a:r>
            <a:endParaRPr lang="es-ES" dirty="0"/>
          </a:p>
          <a:p>
            <a:pPr lvl="2" algn="just" fontAlgn="base"/>
            <a:r>
              <a:rPr lang="ca-ES" dirty="0"/>
              <a:t>Fins i tot quan una persona sembla que parli malament, actuï o es comporti d’una manera que pertorba els altres, és important tenir en compte que pot estar comunicant informació important. </a:t>
            </a:r>
            <a:endParaRPr lang="es-ES" dirty="0"/>
          </a:p>
          <a:p>
            <a:pPr marL="346075" lvl="2" indent="0" algn="just">
              <a:buNone/>
            </a:pPr>
            <a:endParaRPr lang="x-none" dirty="0"/>
          </a:p>
          <a:p>
            <a:pPr algn="just"/>
            <a:endParaRPr lang="x-none" dirty="0"/>
          </a:p>
        </p:txBody>
      </p:sp>
      <p:sp>
        <p:nvSpPr>
          <p:cNvPr id="5"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err="1"/>
              <a:t>Presentació</a:t>
            </a:r>
            <a:r>
              <a:rPr lang="es-ES" sz="2600" dirty="0"/>
              <a:t>: </a:t>
            </a:r>
            <a:r>
              <a:rPr lang="es-ES" sz="2600" dirty="0" err="1"/>
              <a:t>Habilitats</a:t>
            </a:r>
            <a:r>
              <a:rPr lang="es-ES" sz="2600" dirty="0"/>
              <a:t> </a:t>
            </a:r>
            <a:r>
              <a:rPr lang="es-ES" sz="2600" dirty="0" err="1"/>
              <a:t>comunicatives</a:t>
            </a:r>
            <a:r>
              <a:rPr lang="es-ES" sz="2600" dirty="0"/>
              <a:t> </a:t>
            </a:r>
            <a:r>
              <a:rPr lang="es-ES" sz="2600" dirty="0" err="1"/>
              <a:t>clau</a:t>
            </a:r>
            <a:r>
              <a:rPr lang="es-ES" sz="2600" dirty="0"/>
              <a:t> per a la </a:t>
            </a:r>
            <a:r>
              <a:rPr lang="es-ES" sz="2600" dirty="0" err="1"/>
              <a:t>recuperació</a:t>
            </a:r>
            <a:r>
              <a:rPr lang="es-ES" sz="2600" dirty="0"/>
              <a:t> -</a:t>
            </a:r>
            <a:r>
              <a:rPr lang="en-US" sz="2600" dirty="0"/>
              <a:t> 6 </a:t>
            </a:r>
            <a:endParaRPr lang="x-none" sz="2600" dirty="0"/>
          </a:p>
        </p:txBody>
      </p:sp>
    </p:spTree>
    <p:extLst>
      <p:ext uri="{BB962C8B-B14F-4D97-AF65-F5344CB8AC3E}">
        <p14:creationId xmlns:p14="http://schemas.microsoft.com/office/powerpoint/2010/main" val="21280724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5E6091-B76A-C242-ACAE-DD1BA356BE75}"/>
              </a:ext>
            </a:extLst>
          </p:cNvPr>
          <p:cNvSpPr>
            <a:spLocks noGrp="1"/>
          </p:cNvSpPr>
          <p:nvPr>
            <p:ph type="body" sz="quarter" idx="13"/>
          </p:nvPr>
        </p:nvSpPr>
        <p:spPr/>
        <p:txBody>
          <a:bodyPr/>
          <a:lstStyle/>
          <a:p>
            <a:r>
              <a:rPr lang="ca-ES" dirty="0"/>
              <a:t>Penseu en la situació següent: </a:t>
            </a:r>
            <a:r>
              <a:rPr lang="es-ES" dirty="0"/>
              <a:t>El cas </a:t>
            </a:r>
            <a:r>
              <a:rPr lang="es-ES" dirty="0" err="1"/>
              <a:t>d’en</a:t>
            </a:r>
            <a:r>
              <a:rPr lang="es-ES" dirty="0"/>
              <a:t> George</a:t>
            </a:r>
          </a:p>
        </p:txBody>
      </p:sp>
      <p:sp>
        <p:nvSpPr>
          <p:cNvPr id="3" name="Content Placeholder 2">
            <a:extLst>
              <a:ext uri="{FF2B5EF4-FFF2-40B4-BE49-F238E27FC236}">
                <a16:creationId xmlns:a16="http://schemas.microsoft.com/office/drawing/2014/main" id="{610A7F57-10BB-46CE-B10E-C09A2020991C}"/>
              </a:ext>
            </a:extLst>
          </p:cNvPr>
          <p:cNvSpPr>
            <a:spLocks noGrp="1"/>
          </p:cNvSpPr>
          <p:nvPr>
            <p:ph sz="quarter" idx="14"/>
          </p:nvPr>
        </p:nvSpPr>
        <p:spPr>
          <a:xfrm>
            <a:off x="507195" y="1511188"/>
            <a:ext cx="11174412" cy="2378887"/>
          </a:xfrm>
        </p:spPr>
        <p:txBody>
          <a:bodyPr/>
          <a:lstStyle/>
          <a:p>
            <a:pPr marL="0" indent="0" algn="just">
              <a:buNone/>
            </a:pPr>
            <a:r>
              <a:rPr lang="ca-ES" dirty="0"/>
              <a:t>El George fa un parell de setmanes que rep atenció en règim d’intern en una unitat de salut mental d’un hospital general. Estava indecís sobre si quedar-se a la unitat, però vol ajuda addicional i no té enlloc més on anar. En diverses ocasions ha esclatat de manera imprevisible i, furibund, ha amenaçat d’anar-se’n quan se li ha plantat cara o quan no li agrada el que li diuen. Durant l’últim incident, va tirar a terra un membre del personal. Critica constantment el personal i diu que ningú no fa prou per ajudar-lo</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ca-ES" sz="2800" dirty="0"/>
              <a:t>Exercici 10.2: Posar en pràctica les habilitats d’escolta activa </a:t>
            </a:r>
            <a:r>
              <a:rPr lang="en-US" sz="2800" dirty="0"/>
              <a:t>- 1 </a:t>
            </a:r>
            <a:endParaRPr lang="x-none" sz="2800" dirty="0"/>
          </a:p>
        </p:txBody>
      </p:sp>
    </p:spTree>
    <p:extLst>
      <p:ext uri="{BB962C8B-B14F-4D97-AF65-F5344CB8AC3E}">
        <p14:creationId xmlns:p14="http://schemas.microsoft.com/office/powerpoint/2010/main" val="1021077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BA24D-4A2D-4CEF-A792-4C6C888328EE}"/>
              </a:ext>
            </a:extLst>
          </p:cNvPr>
          <p:cNvSpPr>
            <a:spLocks noGrp="1"/>
          </p:cNvSpPr>
          <p:nvPr>
            <p:ph sz="quarter" idx="14"/>
          </p:nvPr>
        </p:nvSpPr>
        <p:spPr/>
        <p:txBody>
          <a:bodyPr/>
          <a:lstStyle/>
          <a:p>
            <a:pPr marL="0" indent="0">
              <a:buNone/>
            </a:pPr>
            <a:r>
              <a:rPr lang="ca-ES" b="1" dirty="0"/>
              <a:t>1. Imagineu-vos que esteu asseguts amb el George. Preneu notes de: </a:t>
            </a:r>
            <a:endParaRPr lang="es-ES" dirty="0"/>
          </a:p>
          <a:p>
            <a:pPr lvl="1" fontAlgn="base"/>
            <a:r>
              <a:rPr lang="ca-ES" dirty="0"/>
              <a:t>pensaments inicials </a:t>
            </a:r>
            <a:endParaRPr lang="es-ES" dirty="0"/>
          </a:p>
          <a:p>
            <a:pPr lvl="1" fontAlgn="base"/>
            <a:r>
              <a:rPr lang="ca-ES" dirty="0"/>
              <a:t>sentiments </a:t>
            </a:r>
            <a:endParaRPr lang="es-ES" dirty="0"/>
          </a:p>
          <a:p>
            <a:pPr lvl="1" fontAlgn="base"/>
            <a:r>
              <a:rPr lang="ca-ES" dirty="0"/>
              <a:t>creences/idees</a:t>
            </a:r>
            <a:endParaRPr lang="es-ES" dirty="0"/>
          </a:p>
          <a:p>
            <a:pPr lvl="1" fontAlgn="base"/>
            <a:r>
              <a:rPr lang="ca-ES" dirty="0"/>
              <a:t>reaccions corporals</a:t>
            </a:r>
            <a:endParaRPr lang="es-ES" dirty="0"/>
          </a:p>
          <a:p>
            <a:pPr lvl="1" fontAlgn="base"/>
            <a:r>
              <a:rPr lang="ca-ES" b="1" dirty="0"/>
              <a:t>accions o conductes probables… </a:t>
            </a:r>
            <a:endParaRPr lang="es-ES" dirty="0"/>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ca-ES" sz="2800" dirty="0"/>
              <a:t>Exercici 10.2: Posar en pràctica les habilitats d’escolta activa </a:t>
            </a:r>
            <a:r>
              <a:rPr lang="en-US" sz="2800" dirty="0"/>
              <a:t>- 2 </a:t>
            </a:r>
            <a:endParaRPr lang="x-none" sz="2800" dirty="0"/>
          </a:p>
        </p:txBody>
      </p:sp>
    </p:spTree>
    <p:extLst>
      <p:ext uri="{BB962C8B-B14F-4D97-AF65-F5344CB8AC3E}">
        <p14:creationId xmlns:p14="http://schemas.microsoft.com/office/powerpoint/2010/main" val="19205431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6DC3F-E21A-49B2-B277-CBC9C3F2F63E}"/>
              </a:ext>
            </a:extLst>
          </p:cNvPr>
          <p:cNvSpPr>
            <a:spLocks noGrp="1"/>
          </p:cNvSpPr>
          <p:nvPr>
            <p:ph sz="quarter" idx="14"/>
          </p:nvPr>
        </p:nvSpPr>
        <p:spPr/>
        <p:txBody>
          <a:bodyPr/>
          <a:lstStyle/>
          <a:p>
            <a:pPr marL="0" indent="0">
              <a:buNone/>
            </a:pPr>
            <a:r>
              <a:rPr lang="es-ES" b="1" dirty="0"/>
              <a:t>2. </a:t>
            </a:r>
            <a:r>
              <a:rPr lang="ca-ES" b="1" dirty="0"/>
              <a:t>En quin sentit els vostres pensaments i sentiments poden reflectir els del George?</a:t>
            </a:r>
            <a:endParaRPr lang="es-ES" dirty="0"/>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ca-ES" sz="2800" dirty="0"/>
              <a:t>Exercici 10.2: Posar en pràctica les habilitats d’escolta activa </a:t>
            </a:r>
            <a:r>
              <a:rPr lang="en-US" sz="2800" dirty="0"/>
              <a:t>- 3</a:t>
            </a:r>
            <a:endParaRPr lang="x-none" sz="2800" dirty="0"/>
          </a:p>
        </p:txBody>
      </p:sp>
    </p:spTree>
    <p:extLst>
      <p:ext uri="{BB962C8B-B14F-4D97-AF65-F5344CB8AC3E}">
        <p14:creationId xmlns:p14="http://schemas.microsoft.com/office/powerpoint/2010/main" val="26582174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55D95-A492-46B5-9037-0E354BB10A28}"/>
              </a:ext>
            </a:extLst>
          </p:cNvPr>
          <p:cNvSpPr>
            <a:spLocks noGrp="1"/>
          </p:cNvSpPr>
          <p:nvPr>
            <p:ph sz="quarter" idx="14"/>
          </p:nvPr>
        </p:nvSpPr>
        <p:spPr/>
        <p:txBody>
          <a:bodyPr/>
          <a:lstStyle/>
          <a:p>
            <a:pPr marL="0" indent="0">
              <a:buNone/>
            </a:pPr>
            <a:r>
              <a:rPr lang="en-US" b="1" dirty="0"/>
              <a:t>3. </a:t>
            </a:r>
            <a:r>
              <a:rPr lang="ca-ES" b="1" dirty="0"/>
              <a:t>Escriviu tres possibles coses que podríeu dir al George per demostrar que teniu ganes d’ajudar-lo de manera constructiva i orientada a la seva recuperació</a:t>
            </a:r>
            <a:r>
              <a:rPr lang="en-US" b="1" dirty="0"/>
              <a:t>.</a:t>
            </a:r>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ca-ES" sz="2800" dirty="0"/>
              <a:t>Exercici 10.2: Posar en pràctica les habilitats d’escolta activa </a:t>
            </a:r>
            <a:r>
              <a:rPr lang="en-US" sz="2800" dirty="0"/>
              <a:t>- 4</a:t>
            </a:r>
            <a:endParaRPr lang="x-none" sz="2800" dirty="0"/>
          </a:p>
        </p:txBody>
      </p:sp>
    </p:spTree>
    <p:extLst>
      <p:ext uri="{BB962C8B-B14F-4D97-AF65-F5344CB8AC3E}">
        <p14:creationId xmlns:p14="http://schemas.microsoft.com/office/powerpoint/2010/main" val="4935716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31A5-B40A-47B2-B65D-AF73A2D7C95B}"/>
              </a:ext>
            </a:extLst>
          </p:cNvPr>
          <p:cNvSpPr>
            <a:spLocks noGrp="1"/>
          </p:cNvSpPr>
          <p:nvPr>
            <p:ph type="title"/>
          </p:nvPr>
        </p:nvSpPr>
        <p:spPr/>
        <p:txBody>
          <a:bodyPr/>
          <a:lstStyle/>
          <a:p>
            <a:r>
              <a:rPr lang="es-ES" dirty="0"/>
              <a:t>Tema 11. </a:t>
            </a:r>
            <a:r>
              <a:rPr lang="ca-ES" dirty="0"/>
              <a:t>Plans de recuperació</a:t>
            </a:r>
            <a:br>
              <a:rPr lang="es-ES" dirty="0"/>
            </a:br>
            <a:endParaRPr lang="es-ES" dirty="0"/>
          </a:p>
        </p:txBody>
      </p:sp>
      <p:sp>
        <p:nvSpPr>
          <p:cNvPr id="3" name="Content Placeholder 2">
            <a:extLst>
              <a:ext uri="{FF2B5EF4-FFF2-40B4-BE49-F238E27FC236}">
                <a16:creationId xmlns:a16="http://schemas.microsoft.com/office/drawing/2014/main" id="{BF8DEAAF-66E9-4E29-B4BF-F76F06034511}"/>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2367072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3D22E-7746-4B4F-900D-65F9325B05F4}"/>
              </a:ext>
            </a:extLst>
          </p:cNvPr>
          <p:cNvSpPr>
            <a:spLocks noGrp="1"/>
          </p:cNvSpPr>
          <p:nvPr>
            <p:ph sz="quarter" idx="14"/>
          </p:nvPr>
        </p:nvSpPr>
        <p:spPr/>
        <p:txBody>
          <a:bodyPr/>
          <a:lstStyle/>
          <a:p>
            <a:pPr algn="just"/>
            <a:r>
              <a:rPr lang="ca-ES" dirty="0"/>
              <a:t>Les persones poden beneficiar-se de tenir un pla per escrit que orienti el seu recorregut personal cap a la recuperació, que pot anomenar-se </a:t>
            </a:r>
            <a:r>
              <a:rPr lang="ca-ES" b="1" dirty="0"/>
              <a:t>pla de recuperació</a:t>
            </a:r>
            <a:r>
              <a:rPr lang="en-US" dirty="0"/>
              <a:t>. </a:t>
            </a:r>
          </a:p>
          <a:p>
            <a:pPr algn="just"/>
            <a:endParaRPr lang="x-none" dirty="0"/>
          </a:p>
        </p:txBody>
      </p:sp>
      <p:sp>
        <p:nvSpPr>
          <p:cNvPr id="2" name="Title 1">
            <a:extLst>
              <a:ext uri="{FF2B5EF4-FFF2-40B4-BE49-F238E27FC236}">
                <a16:creationId xmlns:a16="http://schemas.microsoft.com/office/drawing/2014/main" id="{0519597B-0B73-4E3A-9351-98A5814C9816}"/>
              </a:ext>
            </a:extLst>
          </p:cNvPr>
          <p:cNvSpPr>
            <a:spLocks noGrp="1"/>
          </p:cNvSpPr>
          <p:nvPr>
            <p:ph type="title"/>
          </p:nvPr>
        </p:nvSpPr>
        <p:spPr>
          <a:xfrm>
            <a:off x="399630" y="506412"/>
            <a:ext cx="11182770" cy="40798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- 1 </a:t>
            </a:r>
            <a:endParaRPr lang="x-none" dirty="0"/>
          </a:p>
        </p:txBody>
      </p:sp>
    </p:spTree>
    <p:extLst>
      <p:ext uri="{BB962C8B-B14F-4D97-AF65-F5344CB8AC3E}">
        <p14:creationId xmlns:p14="http://schemas.microsoft.com/office/powerpoint/2010/main" val="2471314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F1443-310B-4067-AF16-B4F84466B3E6}"/>
              </a:ext>
            </a:extLst>
          </p:cNvPr>
          <p:cNvSpPr>
            <a:spLocks noGrp="1"/>
          </p:cNvSpPr>
          <p:nvPr>
            <p:ph sz="quarter" idx="14"/>
          </p:nvPr>
        </p:nvSpPr>
        <p:spPr>
          <a:xfrm>
            <a:off x="507195" y="1300480"/>
            <a:ext cx="11174412" cy="4710708"/>
          </a:xfrm>
        </p:spPr>
        <p:txBody>
          <a:bodyPr>
            <a:noAutofit/>
          </a:bodyPr>
          <a:lstStyle/>
          <a:p>
            <a:pPr algn="just"/>
            <a:r>
              <a:rPr lang="ca-ES" sz="2000" b="1" dirty="0"/>
              <a:t>Un pla de recuperació és un document guiat per la persona usuària</a:t>
            </a:r>
            <a:r>
              <a:rPr lang="ca-ES" sz="2000" dirty="0"/>
              <a:t> que es redacta i es posa en pràctica en col·laboració amb la persona mateix</a:t>
            </a:r>
            <a:r>
              <a:rPr lang="en-US" sz="2000" dirty="0"/>
              <a:t>. </a:t>
            </a:r>
          </a:p>
          <a:p>
            <a:pPr algn="just"/>
            <a:r>
              <a:rPr lang="ca-ES" sz="2000" dirty="0"/>
              <a:t>És un document viu, que pot canviar amb el temps per reflectir el recorregut de recuperació de la persona i l’evolució dels seus desitjos i les seves preferències. </a:t>
            </a:r>
            <a:endParaRPr lang="es-ES" sz="2000" dirty="0"/>
          </a:p>
          <a:p>
            <a:pPr lvl="3" algn="just" fontAlgn="base"/>
            <a:r>
              <a:rPr lang="es-ES" sz="2000" dirty="0"/>
              <a:t>La persona </a:t>
            </a:r>
            <a:r>
              <a:rPr lang="es-ES" sz="2000" dirty="0" err="1"/>
              <a:t>pot</a:t>
            </a:r>
            <a:r>
              <a:rPr lang="es-ES" sz="2000" dirty="0"/>
              <a:t> consultar </a:t>
            </a:r>
            <a:r>
              <a:rPr lang="es-ES" sz="2000" dirty="0" err="1"/>
              <a:t>professionals</a:t>
            </a:r>
            <a:r>
              <a:rPr lang="es-ES" sz="2000" dirty="0"/>
              <a:t> de la </a:t>
            </a:r>
            <a:r>
              <a:rPr lang="es-ES" sz="2000" dirty="0" err="1"/>
              <a:t>salut</a:t>
            </a:r>
            <a:r>
              <a:rPr lang="es-ES" sz="2000" dirty="0"/>
              <a:t> mental i </a:t>
            </a:r>
            <a:r>
              <a:rPr lang="es-ES" sz="2000" dirty="0" err="1"/>
              <a:t>altres</a:t>
            </a:r>
            <a:r>
              <a:rPr lang="es-ES" sz="2000" dirty="0"/>
              <a:t> </a:t>
            </a:r>
            <a:r>
              <a:rPr lang="es-ES" sz="2000" dirty="0" err="1"/>
              <a:t>àmbits</a:t>
            </a:r>
            <a:r>
              <a:rPr lang="es-ES" sz="2000" dirty="0"/>
              <a:t>, </a:t>
            </a:r>
            <a:r>
              <a:rPr lang="es-ES" sz="2000" dirty="0" err="1"/>
              <a:t>familiars</a:t>
            </a:r>
            <a:r>
              <a:rPr lang="es-ES" sz="2000" dirty="0"/>
              <a:t> i </a:t>
            </a:r>
            <a:r>
              <a:rPr lang="es-ES" sz="2000" dirty="0" err="1"/>
              <a:t>companys</a:t>
            </a:r>
            <a:r>
              <a:rPr lang="es-ES" sz="2000" dirty="0"/>
              <a:t> de </a:t>
            </a:r>
            <a:r>
              <a:rPr lang="es-ES" sz="2000" dirty="0" err="1"/>
              <a:t>suport</a:t>
            </a:r>
            <a:r>
              <a:rPr lang="es-ES" sz="2000" dirty="0"/>
              <a:t> a </a:t>
            </a:r>
            <a:r>
              <a:rPr lang="es-ES" sz="2000" dirty="0" err="1"/>
              <a:t>l’hora</a:t>
            </a:r>
            <a:r>
              <a:rPr lang="es-ES" sz="2000" dirty="0"/>
              <a:t> de formular el </a:t>
            </a:r>
            <a:r>
              <a:rPr lang="es-ES" sz="2000" dirty="0" err="1"/>
              <a:t>seu</a:t>
            </a:r>
            <a:r>
              <a:rPr lang="es-ES" sz="2000" dirty="0"/>
              <a:t> </a:t>
            </a:r>
            <a:r>
              <a:rPr lang="es-ES" sz="2000" dirty="0" err="1"/>
              <a:t>pla</a:t>
            </a:r>
            <a:r>
              <a:rPr lang="es-ES" sz="2000" dirty="0"/>
              <a:t>, </a:t>
            </a:r>
            <a:r>
              <a:rPr lang="es-ES" sz="2000" dirty="0" err="1"/>
              <a:t>però</a:t>
            </a:r>
            <a:r>
              <a:rPr lang="es-ES" sz="2000" dirty="0"/>
              <a:t>, en última </a:t>
            </a:r>
            <a:r>
              <a:rPr lang="es-ES" sz="2000" dirty="0" err="1"/>
              <a:t>instància</a:t>
            </a:r>
            <a:r>
              <a:rPr lang="es-ES" sz="2000" dirty="0"/>
              <a:t>, </a:t>
            </a:r>
            <a:r>
              <a:rPr lang="es-ES" sz="2000" dirty="0" err="1"/>
              <a:t>és</a:t>
            </a:r>
            <a:r>
              <a:rPr lang="es-ES" sz="2000" dirty="0"/>
              <a:t> ella </a:t>
            </a:r>
            <a:r>
              <a:rPr lang="es-ES" sz="2000" dirty="0" err="1"/>
              <a:t>qui</a:t>
            </a:r>
            <a:r>
              <a:rPr lang="es-ES" sz="2000" dirty="0"/>
              <a:t> </a:t>
            </a:r>
            <a:r>
              <a:rPr lang="es-ES" sz="2000" dirty="0" err="1"/>
              <a:t>decideix</a:t>
            </a:r>
            <a:r>
              <a:rPr lang="es-ES" sz="2000" dirty="0"/>
              <a:t> </a:t>
            </a:r>
            <a:r>
              <a:rPr lang="es-ES" sz="2000" dirty="0" err="1"/>
              <a:t>què</a:t>
            </a:r>
            <a:r>
              <a:rPr lang="es-ES" sz="2000" dirty="0"/>
              <a:t> hi </a:t>
            </a:r>
            <a:r>
              <a:rPr lang="es-ES" sz="2000" dirty="0" err="1"/>
              <a:t>vol</a:t>
            </a:r>
            <a:r>
              <a:rPr lang="es-ES" sz="2000" dirty="0"/>
              <a:t> </a:t>
            </a:r>
            <a:r>
              <a:rPr lang="es-ES" sz="2000" dirty="0" err="1"/>
              <a:t>incloure</a:t>
            </a:r>
            <a:r>
              <a:rPr lang="es-ES" sz="2000" dirty="0"/>
              <a:t>. </a:t>
            </a:r>
          </a:p>
          <a:p>
            <a:pPr lvl="3" algn="just" fontAlgn="base"/>
            <a:r>
              <a:rPr lang="es-ES" sz="2000" dirty="0" err="1"/>
              <a:t>És</a:t>
            </a:r>
            <a:r>
              <a:rPr lang="es-ES" sz="2000" dirty="0"/>
              <a:t> </a:t>
            </a:r>
            <a:r>
              <a:rPr lang="es-ES" sz="2000" dirty="0" err="1"/>
              <a:t>important</a:t>
            </a:r>
            <a:r>
              <a:rPr lang="es-ES" sz="2000" dirty="0"/>
              <a:t> </a:t>
            </a:r>
            <a:r>
              <a:rPr lang="es-ES" sz="2000" dirty="0" err="1"/>
              <a:t>tenir</a:t>
            </a:r>
            <a:r>
              <a:rPr lang="es-ES" sz="2000" dirty="0"/>
              <a:t> </a:t>
            </a:r>
            <a:r>
              <a:rPr lang="es-ES" sz="2000" dirty="0" err="1"/>
              <a:t>capacitat</a:t>
            </a:r>
            <a:r>
              <a:rPr lang="es-ES" sz="2000" dirty="0"/>
              <a:t> </a:t>
            </a:r>
            <a:r>
              <a:rPr lang="es-ES" sz="2000" dirty="0" err="1"/>
              <a:t>d’elecció</a:t>
            </a:r>
            <a:r>
              <a:rPr lang="es-ES" sz="2000" dirty="0"/>
              <a:t> i </a:t>
            </a:r>
            <a:r>
              <a:rPr lang="es-ES" sz="2000" dirty="0" err="1"/>
              <a:t>opcions</a:t>
            </a:r>
            <a:r>
              <a:rPr lang="es-ES" sz="2000" dirty="0"/>
              <a:t> per al </a:t>
            </a:r>
            <a:r>
              <a:rPr lang="es-ES" sz="2000" dirty="0" err="1"/>
              <a:t>procés</a:t>
            </a:r>
            <a:r>
              <a:rPr lang="es-ES" sz="2000" dirty="0"/>
              <a:t> de </a:t>
            </a:r>
            <a:r>
              <a:rPr lang="es-ES" sz="2000" dirty="0" err="1"/>
              <a:t>recuperació</a:t>
            </a:r>
            <a:r>
              <a:rPr lang="en-US" sz="2000" dirty="0"/>
              <a:t>. </a:t>
            </a:r>
          </a:p>
          <a:p>
            <a:pPr lvl="3" algn="just"/>
            <a:r>
              <a:rPr lang="es-ES" sz="2000" dirty="0"/>
              <a:t>A </a:t>
            </a:r>
            <a:r>
              <a:rPr lang="es-ES" sz="2000" dirty="0" err="1"/>
              <a:t>l’hora</a:t>
            </a:r>
            <a:r>
              <a:rPr lang="es-ES" sz="2000" dirty="0"/>
              <a:t> de redactar un </a:t>
            </a:r>
            <a:r>
              <a:rPr lang="es-ES" sz="2000" dirty="0" err="1"/>
              <a:t>pla</a:t>
            </a:r>
            <a:r>
              <a:rPr lang="es-ES" sz="2000" dirty="0"/>
              <a:t> de </a:t>
            </a:r>
            <a:r>
              <a:rPr lang="es-ES" sz="2000" dirty="0" err="1"/>
              <a:t>recuperació</a:t>
            </a:r>
            <a:r>
              <a:rPr lang="es-ES" sz="2000" dirty="0"/>
              <a:t>, cal </a:t>
            </a:r>
            <a:r>
              <a:rPr lang="es-ES" sz="2000" dirty="0" err="1"/>
              <a:t>tenir</a:t>
            </a:r>
            <a:r>
              <a:rPr lang="es-ES" sz="2000" dirty="0"/>
              <a:t> el </a:t>
            </a:r>
            <a:r>
              <a:rPr lang="es-ES" sz="2000" dirty="0" err="1"/>
              <a:t>suport</a:t>
            </a:r>
            <a:r>
              <a:rPr lang="es-ES" sz="2000" dirty="0"/>
              <a:t> i </a:t>
            </a:r>
            <a:r>
              <a:rPr lang="es-ES" sz="2000" dirty="0" err="1"/>
              <a:t>l’assessorament</a:t>
            </a:r>
            <a:r>
              <a:rPr lang="es-ES" sz="2000" dirty="0"/>
              <a:t> de persones que </a:t>
            </a:r>
            <a:r>
              <a:rPr lang="es-ES" sz="2000" dirty="0" err="1"/>
              <a:t>coneguin</a:t>
            </a:r>
            <a:r>
              <a:rPr lang="es-ES" sz="2000" dirty="0"/>
              <a:t> </a:t>
            </a:r>
            <a:r>
              <a:rPr lang="es-ES" sz="2000" dirty="0" err="1"/>
              <a:t>diverses</a:t>
            </a:r>
            <a:r>
              <a:rPr lang="es-ES" sz="2000" dirty="0"/>
              <a:t> </a:t>
            </a:r>
            <a:r>
              <a:rPr lang="es-ES" sz="2000" dirty="0" err="1"/>
              <a:t>opcions</a:t>
            </a:r>
            <a:r>
              <a:rPr lang="es-ES" sz="2000" dirty="0"/>
              <a:t> </a:t>
            </a:r>
            <a:r>
              <a:rPr lang="es-ES" sz="2000" dirty="0" err="1"/>
              <a:t>d’assistència</a:t>
            </a:r>
            <a:r>
              <a:rPr lang="es-ES" sz="2000" dirty="0"/>
              <a:t> i </a:t>
            </a:r>
            <a:r>
              <a:rPr lang="es-ES" sz="2000" dirty="0" err="1"/>
              <a:t>acompanyament</a:t>
            </a:r>
            <a:r>
              <a:rPr lang="es-ES" sz="2000" dirty="0"/>
              <a:t>, </a:t>
            </a:r>
            <a:r>
              <a:rPr lang="es-ES" sz="2000" dirty="0" err="1"/>
              <a:t>incloent</a:t>
            </a:r>
            <a:r>
              <a:rPr lang="es-ES" sz="2000" dirty="0"/>
              <a:t>-hi </a:t>
            </a:r>
            <a:r>
              <a:rPr lang="es-ES" sz="2000" dirty="0" err="1"/>
              <a:t>alternatives</a:t>
            </a:r>
            <a:r>
              <a:rPr lang="es-ES" sz="2000" dirty="0"/>
              <a:t> a la </a:t>
            </a:r>
            <a:r>
              <a:rPr lang="es-ES" sz="2000" dirty="0" err="1"/>
              <a:t>medicació</a:t>
            </a:r>
            <a:r>
              <a:rPr lang="es-ES" sz="2000" dirty="0"/>
              <a:t>. </a:t>
            </a:r>
          </a:p>
          <a:p>
            <a:pPr lvl="3" algn="just"/>
            <a:r>
              <a:rPr lang="es-ES" sz="2000" dirty="0"/>
              <a:t>Un </a:t>
            </a:r>
            <a:r>
              <a:rPr lang="es-ES" sz="2000" dirty="0" err="1"/>
              <a:t>pla</a:t>
            </a:r>
            <a:r>
              <a:rPr lang="es-ES" sz="2000" dirty="0"/>
              <a:t> de </a:t>
            </a:r>
            <a:r>
              <a:rPr lang="es-ES" sz="2000" dirty="0" err="1"/>
              <a:t>recuperació</a:t>
            </a:r>
            <a:r>
              <a:rPr lang="es-ES" sz="2000" dirty="0"/>
              <a:t> </a:t>
            </a:r>
            <a:r>
              <a:rPr lang="es-ES" sz="2000" dirty="0" err="1"/>
              <a:t>s’implementarà</a:t>
            </a:r>
            <a:r>
              <a:rPr lang="es-ES" sz="2000" dirty="0"/>
              <a:t> de manera </a:t>
            </a:r>
            <a:r>
              <a:rPr lang="es-ES" sz="2000" dirty="0" err="1"/>
              <a:t>més</a:t>
            </a:r>
            <a:r>
              <a:rPr lang="es-ES" sz="2000" dirty="0"/>
              <a:t> efectiva si totes les persones </a:t>
            </a:r>
            <a:r>
              <a:rPr lang="es-ES" sz="2000" dirty="0" err="1"/>
              <a:t>rellevants</a:t>
            </a:r>
            <a:r>
              <a:rPr lang="es-ES" sz="2000" dirty="0"/>
              <a:t> en </a:t>
            </a:r>
            <a:r>
              <a:rPr lang="es-ES" sz="2000" dirty="0" err="1"/>
              <a:t>coneixen</a:t>
            </a:r>
            <a:r>
              <a:rPr lang="es-ES" sz="2000" dirty="0"/>
              <a:t> </a:t>
            </a:r>
            <a:r>
              <a:rPr lang="es-ES" sz="2000" dirty="0" err="1"/>
              <a:t>l’existència</a:t>
            </a:r>
            <a:r>
              <a:rPr lang="es-ES" sz="2000" dirty="0"/>
              <a:t> i el </a:t>
            </a:r>
            <a:r>
              <a:rPr lang="es-ES" sz="2000" dirty="0" err="1"/>
              <a:t>contingut</a:t>
            </a:r>
            <a:r>
              <a:rPr lang="en-US" sz="2000" dirty="0"/>
              <a:t>.</a:t>
            </a:r>
            <a:endParaRPr lang="x-none" sz="2000"/>
          </a:p>
          <a:p>
            <a:pPr algn="just"/>
            <a:endParaRPr lang="x-none" sz="2000" dirty="0"/>
          </a:p>
        </p:txBody>
      </p:sp>
      <p:sp>
        <p:nvSpPr>
          <p:cNvPr id="2" name="Title 1">
            <a:extLst>
              <a:ext uri="{FF2B5EF4-FFF2-40B4-BE49-F238E27FC236}">
                <a16:creationId xmlns:a16="http://schemas.microsoft.com/office/drawing/2014/main" id="{D9BBFA8C-1213-41F5-8C59-1FB5CF3140E1}"/>
              </a:ext>
            </a:extLst>
          </p:cNvPr>
          <p:cNvSpPr>
            <a:spLocks noGrp="1"/>
          </p:cNvSpPr>
          <p:nvPr>
            <p:ph type="title"/>
          </p:nvPr>
        </p:nvSpPr>
        <p:spPr>
          <a:xfrm>
            <a:off x="399630" y="506412"/>
            <a:ext cx="11162450" cy="48926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- 2</a:t>
            </a:r>
            <a:endParaRPr lang="x-none" dirty="0"/>
          </a:p>
        </p:txBody>
      </p:sp>
    </p:spTree>
    <p:extLst>
      <p:ext uri="{BB962C8B-B14F-4D97-AF65-F5344CB8AC3E}">
        <p14:creationId xmlns:p14="http://schemas.microsoft.com/office/powerpoint/2010/main" val="12931667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46C9F-83F0-4B79-BC4A-D48170C088B3}"/>
              </a:ext>
            </a:extLst>
          </p:cNvPr>
          <p:cNvSpPr>
            <a:spLocks noGrp="1"/>
          </p:cNvSpPr>
          <p:nvPr>
            <p:ph sz="quarter" idx="14"/>
          </p:nvPr>
        </p:nvSpPr>
        <p:spPr/>
        <p:txBody>
          <a:bodyPr>
            <a:normAutofit/>
          </a:bodyPr>
          <a:lstStyle/>
          <a:p>
            <a:pPr marL="0" indent="0" algn="just">
              <a:buNone/>
            </a:pPr>
            <a:r>
              <a:rPr lang="ca-ES" b="1" dirty="0"/>
              <a:t>Un pla de recuperació hauria d’identificar les necessitats, les fortaleses i els actius de la persona </a:t>
            </a:r>
            <a:endParaRPr lang="es-ES" dirty="0"/>
          </a:p>
          <a:p>
            <a:pPr lvl="0" algn="just" fontAlgn="base"/>
            <a:r>
              <a:rPr lang="ca-ES" dirty="0"/>
              <a:t>La persona implicada hauria d’identificar les seves necessitats, les seves fortaleses i els seus actius. Li pot ser útil parlar amb altres persones a qui vulgui involucrar. </a:t>
            </a:r>
            <a:endParaRPr lang="es-ES" dirty="0"/>
          </a:p>
          <a:p>
            <a:pPr lvl="0" algn="just" fontAlgn="base"/>
            <a:r>
              <a:rPr lang="ca-ES" dirty="0"/>
              <a:t>Els serveis socials i de salut mental haurien d’oferir una avaluació integral que tingui en compte el context social de la persona</a:t>
            </a:r>
            <a:r>
              <a:rPr lang="es-ES" dirty="0"/>
              <a:t>, </a:t>
            </a:r>
            <a:r>
              <a:rPr lang="ca-ES" dirty="0"/>
              <a:t>per ajudar la persona a identificar les seves necessitats, fortaleses i actius. </a:t>
            </a:r>
            <a:endParaRPr lang="es-ES" dirty="0"/>
          </a:p>
          <a:p>
            <a:pPr algn="just"/>
            <a:r>
              <a:rPr lang="ca-ES" dirty="0"/>
              <a:t>Convé oferir a totes les persones usuàries del servei la possibilitat de crear un pla de recuperació</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164A9441-211F-43AF-A9D3-F4F3C53C9CFB}"/>
              </a:ext>
            </a:extLst>
          </p:cNvPr>
          <p:cNvSpPr>
            <a:spLocks noGrp="1"/>
          </p:cNvSpPr>
          <p:nvPr>
            <p:ph type="title"/>
          </p:nvPr>
        </p:nvSpPr>
        <p:spPr>
          <a:xfrm>
            <a:off x="399630" y="506412"/>
            <a:ext cx="11020210" cy="44862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- 3</a:t>
            </a:r>
            <a:endParaRPr lang="x-none" dirty="0"/>
          </a:p>
        </p:txBody>
      </p:sp>
    </p:spTree>
    <p:extLst>
      <p:ext uri="{BB962C8B-B14F-4D97-AF65-F5344CB8AC3E}">
        <p14:creationId xmlns:p14="http://schemas.microsoft.com/office/powerpoint/2010/main" val="8245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99FBD-26C2-471C-9865-D0173D2B6D20}"/>
              </a:ext>
            </a:extLst>
          </p:cNvPr>
          <p:cNvSpPr>
            <a:spLocks noGrp="1"/>
          </p:cNvSpPr>
          <p:nvPr>
            <p:ph sz="quarter" idx="14"/>
          </p:nvPr>
        </p:nvSpPr>
        <p:spPr>
          <a:xfrm>
            <a:off x="507195" y="1159727"/>
            <a:ext cx="11174412" cy="4851461"/>
          </a:xfrm>
        </p:spPr>
        <p:txBody>
          <a:bodyPr>
            <a:normAutofit/>
          </a:bodyPr>
          <a:lstStyle/>
          <a:p>
            <a:pPr marL="0" indent="0" algn="just">
              <a:buNone/>
            </a:pPr>
            <a:r>
              <a:rPr lang="ca-ES" b="1" dirty="0"/>
              <a:t>Què NO és la recuperació</a:t>
            </a:r>
            <a:endParaRPr lang="es-ES" dirty="0"/>
          </a:p>
          <a:p>
            <a:pPr algn="just"/>
            <a:r>
              <a:rPr lang="ca-ES" dirty="0"/>
              <a:t>Per entendre millor què és la recuperació, és important analitzar també l’altra cara, és a dir, què no és la recuperació</a:t>
            </a:r>
            <a:r>
              <a:rPr lang="es-ES" dirty="0"/>
              <a:t>. </a:t>
            </a:r>
          </a:p>
          <a:p>
            <a:pPr marL="0" indent="0" algn="just">
              <a:buNone/>
            </a:pPr>
            <a:r>
              <a:rPr lang="ca-ES" b="1" dirty="0"/>
              <a:t>La recuperació no és </a:t>
            </a:r>
            <a:r>
              <a:rPr lang="es-ES" b="1" dirty="0"/>
              <a:t>:</a:t>
            </a:r>
            <a:endParaRPr lang="es-ES" dirty="0"/>
          </a:p>
          <a:p>
            <a:pPr lvl="0" algn="just" fontAlgn="base"/>
            <a:r>
              <a:rPr lang="ca-ES" dirty="0"/>
              <a:t>Una cura o l’absència d’una malaltia, d’un diagnòstic o de símptomes. </a:t>
            </a:r>
            <a:endParaRPr lang="es-ES" dirty="0"/>
          </a:p>
          <a:p>
            <a:pPr lvl="0" algn="just" fontAlgn="base"/>
            <a:r>
              <a:rPr lang="ca-ES" dirty="0"/>
              <a:t>Quelcom que els professionals de la salut o altres «fan» a les persones. </a:t>
            </a:r>
            <a:endParaRPr lang="es-ES" dirty="0"/>
          </a:p>
          <a:p>
            <a:pPr lvl="0" algn="just" fontAlgn="base"/>
            <a:r>
              <a:rPr lang="ca-ES" dirty="0"/>
              <a:t>Un model teòric. </a:t>
            </a:r>
            <a:endParaRPr lang="es-ES" dirty="0"/>
          </a:p>
          <a:p>
            <a:pPr lvl="0" algn="just" fontAlgn="base"/>
            <a:r>
              <a:rPr lang="ca-ES" dirty="0"/>
              <a:t>Quelcom que s’ha fet sempre. </a:t>
            </a:r>
            <a:endParaRPr lang="es-ES" dirty="0"/>
          </a:p>
          <a:p>
            <a:pPr lvl="0" algn="just" fontAlgn="base"/>
            <a:r>
              <a:rPr lang="ca-ES" dirty="0"/>
              <a:t>Un motiu per tancar els serveis de salut mental. </a:t>
            </a:r>
            <a:endParaRPr lang="es-ES" dirty="0"/>
          </a:p>
          <a:p>
            <a:pPr algn="just"/>
            <a:r>
              <a:rPr lang="ca-ES" dirty="0"/>
              <a:t>«Culpar» les persones de la seva situació</a:t>
            </a:r>
            <a:r>
              <a:rPr lang="es-ES" dirty="0"/>
              <a:t>. </a:t>
            </a:r>
          </a:p>
          <a:p>
            <a:pPr algn="just"/>
            <a:endParaRPr lang="x-none" dirty="0"/>
          </a:p>
        </p:txBody>
      </p:sp>
      <p:sp>
        <p:nvSpPr>
          <p:cNvPr id="2" name="Title 1">
            <a:extLst>
              <a:ext uri="{FF2B5EF4-FFF2-40B4-BE49-F238E27FC236}">
                <a16:creationId xmlns:a16="http://schemas.microsoft.com/office/drawing/2014/main" id="{39211578-B42C-43B2-898B-EF97D738FDC4}"/>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- 5</a:t>
            </a:r>
            <a:endParaRPr lang="x-none" dirty="0"/>
          </a:p>
        </p:txBody>
      </p:sp>
    </p:spTree>
    <p:extLst>
      <p:ext uri="{BB962C8B-B14F-4D97-AF65-F5344CB8AC3E}">
        <p14:creationId xmlns:p14="http://schemas.microsoft.com/office/powerpoint/2010/main" val="20602210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159E-D748-4448-880B-327448C805B2}"/>
              </a:ext>
            </a:extLst>
          </p:cNvPr>
          <p:cNvSpPr>
            <a:spLocks noGrp="1"/>
          </p:cNvSpPr>
          <p:nvPr>
            <p:ph sz="quarter" idx="14"/>
          </p:nvPr>
        </p:nvSpPr>
        <p:spPr>
          <a:xfrm>
            <a:off x="507195" y="1341120"/>
            <a:ext cx="11174412" cy="4670068"/>
          </a:xfrm>
        </p:spPr>
        <p:txBody>
          <a:bodyPr>
            <a:normAutofit/>
          </a:bodyPr>
          <a:lstStyle/>
          <a:p>
            <a:pPr marL="0" indent="0" algn="just">
              <a:buNone/>
            </a:pPr>
            <a:r>
              <a:rPr lang="ca-ES" b="1" dirty="0"/>
              <a:t>En funció dels desitjos de la persona que prepara el pla de recuperació, els professionals de la salut mental i d’altres àmbits, companys de suport i altres acompanyants formats en l’abordatge basat en la recuperació poden ajudar a </a:t>
            </a:r>
            <a:r>
              <a:rPr lang="en-US" b="1" dirty="0"/>
              <a:t>:</a:t>
            </a:r>
            <a:endParaRPr lang="x-none" b="1" dirty="0"/>
          </a:p>
          <a:p>
            <a:pPr lvl="0" algn="just"/>
            <a:r>
              <a:rPr lang="ca-ES" dirty="0"/>
              <a:t>Donar a conèixer a la persona l’objectiu i l’estructura d’un pla de recuperació</a:t>
            </a:r>
            <a:r>
              <a:rPr lang="en-US" dirty="0"/>
              <a:t>. </a:t>
            </a:r>
          </a:p>
          <a:p>
            <a:pPr lvl="0" algn="just"/>
            <a:r>
              <a:rPr lang="ca-ES" dirty="0"/>
              <a:t>Ajudar la persona a avaluar les seves fortaleses, bagatge, somnis, objectius i progressos abans d’elaborar el pla de recuperació</a:t>
            </a:r>
            <a:r>
              <a:rPr lang="en-US" dirty="0"/>
              <a:t>.</a:t>
            </a:r>
            <a:endParaRPr lang="x-none" dirty="0"/>
          </a:p>
          <a:p>
            <a:pPr lvl="0" algn="just" fontAlgn="base"/>
            <a:r>
              <a:rPr lang="ca-ES" dirty="0"/>
              <a:t>Ajudar la persona a elaborar i posar en pràctica el seu pla de recuperació. </a:t>
            </a:r>
            <a:endParaRPr lang="es-ES" dirty="0"/>
          </a:p>
          <a:p>
            <a:pPr algn="just"/>
            <a:r>
              <a:rPr lang="ca-ES" dirty="0"/>
              <a:t>Ajudar a avaluar els progressos cap a la recuperació durant tot el recorregut</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DE869BED-F6F2-4365-B6BD-EF1355AEFA09}"/>
              </a:ext>
            </a:extLst>
          </p:cNvPr>
          <p:cNvSpPr>
            <a:spLocks noGrp="1"/>
          </p:cNvSpPr>
          <p:nvPr>
            <p:ph type="title"/>
          </p:nvPr>
        </p:nvSpPr>
        <p:spPr>
          <a:xfrm>
            <a:off x="399630" y="506412"/>
            <a:ext cx="11081170" cy="44862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- 4</a:t>
            </a:r>
            <a:endParaRPr lang="x-none" dirty="0"/>
          </a:p>
        </p:txBody>
      </p:sp>
    </p:spTree>
    <p:extLst>
      <p:ext uri="{BB962C8B-B14F-4D97-AF65-F5344CB8AC3E}">
        <p14:creationId xmlns:p14="http://schemas.microsoft.com/office/powerpoint/2010/main" val="2828365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p:txBody>
          <a:bodyPr/>
          <a:lstStyle/>
          <a:p>
            <a:pPr marL="0" indent="0">
              <a:buNone/>
            </a:pPr>
            <a:r>
              <a:rPr lang="ca-ES" b="1" dirty="0"/>
              <a:t>Un pla de recuperació pot tenir diversos elements, com ara: </a:t>
            </a:r>
            <a:endParaRPr lang="es-ES" dirty="0"/>
          </a:p>
          <a:p>
            <a:pPr lvl="0" fontAlgn="base"/>
            <a:r>
              <a:rPr lang="ca-ES" dirty="0"/>
              <a:t>un pla per fer realitat somnis i objectius </a:t>
            </a:r>
            <a:endParaRPr lang="es-ES" dirty="0"/>
          </a:p>
          <a:p>
            <a:pPr lvl="0" fontAlgn="base"/>
            <a:r>
              <a:rPr lang="ca-ES" dirty="0"/>
              <a:t>un pla de benestar </a:t>
            </a:r>
            <a:endParaRPr lang="es-ES" dirty="0"/>
          </a:p>
          <a:p>
            <a:pPr lvl="0" fontAlgn="base"/>
            <a:r>
              <a:rPr lang="ca-ES" dirty="0"/>
              <a:t>un pla per gestionar temps difícils </a:t>
            </a:r>
            <a:endParaRPr lang="es-ES" dirty="0"/>
          </a:p>
          <a:p>
            <a:pPr lvl="0" fontAlgn="base"/>
            <a:r>
              <a:rPr lang="ca-ES" dirty="0"/>
              <a:t>un pla per respondre a una crisi </a:t>
            </a:r>
            <a:endParaRPr lang="es-ES" dirty="0"/>
          </a:p>
          <a:p>
            <a:pPr lvl="0" fontAlgn="base"/>
            <a:r>
              <a:rPr lang="ca-ES" dirty="0"/>
              <a:t>un pla per a després d’una crisi </a:t>
            </a:r>
            <a:endParaRPr lang="es-ES" dirty="0"/>
          </a:p>
          <a:p>
            <a:pPr marL="0" lvl="0" indent="0">
              <a:buNone/>
            </a:pPr>
            <a:endParaRPr lang="x-none" dirty="0"/>
          </a:p>
          <a:p>
            <a:endParaRPr lang="x-none"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a:xfrm>
            <a:off x="399630" y="506412"/>
            <a:ext cx="10938930" cy="46894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- 5</a:t>
            </a:r>
            <a:endParaRPr lang="x-none" dirty="0"/>
          </a:p>
        </p:txBody>
      </p:sp>
    </p:spTree>
    <p:extLst>
      <p:ext uri="{BB962C8B-B14F-4D97-AF65-F5344CB8AC3E}">
        <p14:creationId xmlns:p14="http://schemas.microsoft.com/office/powerpoint/2010/main" val="10472786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a:xfrm>
            <a:off x="507195" y="1511188"/>
            <a:ext cx="10912645" cy="4500000"/>
          </a:xfrm>
        </p:spPr>
        <p:txBody>
          <a:bodyPr/>
          <a:lstStyle/>
          <a:p>
            <a:pPr marL="0" indent="0" algn="just">
              <a:buNone/>
            </a:pPr>
            <a:r>
              <a:rPr lang="ca-ES" b="1" dirty="0"/>
              <a:t>Una alternativa és el timó de la recuperació </a:t>
            </a:r>
            <a:r>
              <a:rPr lang="en-US" b="1" dirty="0"/>
              <a:t>:</a:t>
            </a:r>
          </a:p>
          <a:p>
            <a:pPr lvl="1" algn="just"/>
            <a:r>
              <a:rPr lang="ca-ES" dirty="0"/>
              <a:t>pot ser una eina útil per propiciar el diàleg amb la persona implicada, els seus familiars, els professionals i altres involucrats. </a:t>
            </a:r>
          </a:p>
          <a:p>
            <a:pPr lvl="1" algn="just"/>
            <a:r>
              <a:rPr lang="ca-ES" dirty="0"/>
              <a:t>El timó de recuperació ofereix un enfocament alternatiu per a aquelles persones que prefereixen una manera menys estructurada d’abordar la planificació del seu recorregut cap a la recuperació.</a:t>
            </a:r>
            <a:endParaRPr lang="x-none"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a:xfrm>
            <a:off x="399630" y="506412"/>
            <a:ext cx="11121810" cy="468948"/>
          </a:xfrm>
        </p:spPr>
        <p:txBody>
          <a:bodyPr/>
          <a:lstStyle/>
          <a:p>
            <a:r>
              <a:rPr lang="es-ES" dirty="0" err="1"/>
              <a:t>Presentació</a:t>
            </a:r>
            <a:r>
              <a:rPr lang="es-ES" dirty="0"/>
              <a:t>: </a:t>
            </a:r>
            <a:r>
              <a:rPr lang="es-ES" dirty="0" err="1"/>
              <a:t>Elaboració</a:t>
            </a:r>
            <a:r>
              <a:rPr lang="es-ES" dirty="0"/>
              <a:t> </a:t>
            </a:r>
            <a:r>
              <a:rPr lang="es-ES" dirty="0" err="1"/>
              <a:t>d’un</a:t>
            </a:r>
            <a:r>
              <a:rPr lang="es-ES" dirty="0"/>
              <a:t> </a:t>
            </a:r>
            <a:r>
              <a:rPr lang="es-ES" dirty="0" err="1"/>
              <a:t>pla</a:t>
            </a:r>
            <a:r>
              <a:rPr lang="es-ES" dirty="0"/>
              <a:t> de </a:t>
            </a:r>
            <a:r>
              <a:rPr lang="es-ES" dirty="0" err="1"/>
              <a:t>recuperació</a:t>
            </a:r>
            <a:r>
              <a:rPr lang="es-ES" dirty="0"/>
              <a:t> </a:t>
            </a:r>
            <a:r>
              <a:rPr lang="en-US" dirty="0"/>
              <a:t>- 6</a:t>
            </a:r>
            <a:endParaRPr lang="x-none" dirty="0"/>
          </a:p>
        </p:txBody>
      </p:sp>
    </p:spTree>
    <p:extLst>
      <p:ext uri="{BB962C8B-B14F-4D97-AF65-F5344CB8AC3E}">
        <p14:creationId xmlns:p14="http://schemas.microsoft.com/office/powerpoint/2010/main" val="14106648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EBD08-8936-405F-ACE2-8EB874956E18}"/>
              </a:ext>
            </a:extLst>
          </p:cNvPr>
          <p:cNvSpPr>
            <a:spLocks noGrp="1"/>
          </p:cNvSpPr>
          <p:nvPr>
            <p:ph sz="quarter" idx="14"/>
          </p:nvPr>
        </p:nvSpPr>
        <p:spPr>
          <a:xfrm>
            <a:off x="507195" y="1320800"/>
            <a:ext cx="11174412" cy="4690388"/>
          </a:xfrm>
        </p:spPr>
        <p:txBody>
          <a:bodyPr/>
          <a:lstStyle/>
          <a:p>
            <a:pPr algn="just"/>
            <a:r>
              <a:rPr lang="ca-ES" dirty="0"/>
              <a:t>A algunes persones els resulta útil avançar envers objectius que les ajudaran a portar vides satisfactòries</a:t>
            </a:r>
            <a:r>
              <a:rPr lang="en-US" dirty="0"/>
              <a:t>. </a:t>
            </a:r>
          </a:p>
          <a:p>
            <a:pPr algn="just"/>
            <a:r>
              <a:rPr lang="es-ES" dirty="0"/>
              <a:t>Un </a:t>
            </a:r>
            <a:r>
              <a:rPr lang="ca-ES" dirty="0"/>
              <a:t>element important del pla de recuperació consisteix a elaborar un pla (o </a:t>
            </a:r>
            <a:r>
              <a:rPr lang="ca-ES" dirty="0" err="1"/>
              <a:t>subplà</a:t>
            </a:r>
            <a:r>
              <a:rPr lang="ca-ES" dirty="0"/>
              <a:t>) per fer realitat somnis i objectius</a:t>
            </a:r>
            <a:r>
              <a:rPr lang="en-US" dirty="0"/>
              <a:t>.</a:t>
            </a:r>
            <a:endParaRPr lang="x-none" dirty="0"/>
          </a:p>
          <a:p>
            <a:pPr algn="just"/>
            <a:r>
              <a:rPr lang="es-ES" dirty="0" err="1"/>
              <a:t>Com</a:t>
            </a:r>
            <a:r>
              <a:rPr lang="es-ES" dirty="0"/>
              <a:t> a primer </a:t>
            </a:r>
            <a:r>
              <a:rPr lang="es-ES" dirty="0" err="1"/>
              <a:t>pas</a:t>
            </a:r>
            <a:r>
              <a:rPr lang="es-ES" dirty="0"/>
              <a:t>, la persona identifica </a:t>
            </a:r>
            <a:r>
              <a:rPr lang="es-ES" dirty="0" err="1"/>
              <a:t>els</a:t>
            </a:r>
            <a:r>
              <a:rPr lang="es-ES" dirty="0"/>
              <a:t> </a:t>
            </a:r>
            <a:r>
              <a:rPr lang="es-ES" dirty="0" err="1"/>
              <a:t>seus</a:t>
            </a:r>
            <a:r>
              <a:rPr lang="es-ES" dirty="0"/>
              <a:t> </a:t>
            </a:r>
            <a:r>
              <a:rPr lang="es-ES" dirty="0" err="1"/>
              <a:t>somnis</a:t>
            </a:r>
            <a:r>
              <a:rPr lang="es-ES" dirty="0"/>
              <a:t> i </a:t>
            </a:r>
            <a:r>
              <a:rPr lang="es-ES" dirty="0" err="1"/>
              <a:t>objectius</a:t>
            </a:r>
            <a:r>
              <a:rPr lang="es-ES" dirty="0"/>
              <a:t>. </a:t>
            </a:r>
          </a:p>
          <a:p>
            <a:pPr lvl="2" algn="just"/>
            <a:r>
              <a:rPr lang="es-ES" dirty="0" err="1"/>
              <a:t>Algunes</a:t>
            </a:r>
            <a:r>
              <a:rPr lang="es-ES" dirty="0"/>
              <a:t> persones poden </a:t>
            </a:r>
            <a:r>
              <a:rPr lang="es-ES" dirty="0" err="1"/>
              <a:t>tenir</a:t>
            </a:r>
            <a:r>
              <a:rPr lang="es-ES" dirty="0"/>
              <a:t> </a:t>
            </a:r>
            <a:r>
              <a:rPr lang="es-ES" dirty="0" err="1"/>
              <a:t>somnis</a:t>
            </a:r>
            <a:r>
              <a:rPr lang="es-ES" dirty="0"/>
              <a:t> </a:t>
            </a:r>
            <a:r>
              <a:rPr lang="es-ES" dirty="0" err="1"/>
              <a:t>molt</a:t>
            </a:r>
            <a:r>
              <a:rPr lang="es-ES" dirty="0"/>
              <a:t> ambiciosos, i </a:t>
            </a:r>
            <a:r>
              <a:rPr lang="es-ES" dirty="0" err="1"/>
              <a:t>d’altres</a:t>
            </a:r>
            <a:r>
              <a:rPr lang="es-ES" dirty="0"/>
              <a:t>, </a:t>
            </a:r>
            <a:r>
              <a:rPr lang="es-ES" dirty="0" err="1"/>
              <a:t>menys</a:t>
            </a:r>
            <a:r>
              <a:rPr lang="es-ES" dirty="0"/>
              <a:t>. </a:t>
            </a:r>
            <a:r>
              <a:rPr lang="es-ES" dirty="0" err="1"/>
              <a:t>Tot</a:t>
            </a:r>
            <a:r>
              <a:rPr lang="es-ES" dirty="0"/>
              <a:t> </a:t>
            </a:r>
            <a:r>
              <a:rPr lang="es-ES" dirty="0" err="1"/>
              <a:t>està</a:t>
            </a:r>
            <a:r>
              <a:rPr lang="es-ES" dirty="0"/>
              <a:t> </a:t>
            </a:r>
            <a:r>
              <a:rPr lang="es-ES" dirty="0" err="1"/>
              <a:t>bé</a:t>
            </a:r>
            <a:r>
              <a:rPr lang="es-ES" dirty="0"/>
              <a:t>. </a:t>
            </a:r>
          </a:p>
          <a:p>
            <a:pPr lvl="2" algn="just"/>
            <a:r>
              <a:rPr lang="es-ES" dirty="0"/>
              <a:t>En el cas de les persones a </a:t>
            </a:r>
            <a:r>
              <a:rPr lang="es-ES" dirty="0" err="1"/>
              <a:t>qui</a:t>
            </a:r>
            <a:r>
              <a:rPr lang="es-ES" dirty="0"/>
              <a:t> </a:t>
            </a:r>
            <a:r>
              <a:rPr lang="es-ES" dirty="0" err="1"/>
              <a:t>els</a:t>
            </a:r>
            <a:r>
              <a:rPr lang="es-ES" dirty="0"/>
              <a:t> costa pensar en un </a:t>
            </a:r>
            <a:r>
              <a:rPr lang="es-ES" dirty="0" err="1"/>
              <a:t>objectiu</a:t>
            </a:r>
            <a:r>
              <a:rPr lang="es-ES" dirty="0"/>
              <a:t>, </a:t>
            </a:r>
            <a:r>
              <a:rPr lang="es-ES" dirty="0" err="1"/>
              <a:t>pot</a:t>
            </a:r>
            <a:r>
              <a:rPr lang="es-ES" dirty="0"/>
              <a:t> ser útil pensar en </a:t>
            </a:r>
            <a:r>
              <a:rPr lang="es-ES" dirty="0" err="1"/>
              <a:t>els</a:t>
            </a:r>
            <a:r>
              <a:rPr lang="es-ES" dirty="0"/>
              <a:t> </a:t>
            </a:r>
            <a:r>
              <a:rPr lang="es-ES" dirty="0" err="1"/>
              <a:t>somnis</a:t>
            </a:r>
            <a:r>
              <a:rPr lang="es-ES" dirty="0"/>
              <a:t> que </a:t>
            </a:r>
            <a:r>
              <a:rPr lang="es-ES" dirty="0" err="1"/>
              <a:t>hagin</a:t>
            </a:r>
            <a:r>
              <a:rPr lang="es-ES" dirty="0"/>
              <a:t> </a:t>
            </a:r>
            <a:r>
              <a:rPr lang="es-ES" dirty="0" err="1"/>
              <a:t>pogut</a:t>
            </a:r>
            <a:r>
              <a:rPr lang="es-ES" dirty="0"/>
              <a:t> </a:t>
            </a:r>
            <a:r>
              <a:rPr lang="es-ES" dirty="0" err="1"/>
              <a:t>tenir</a:t>
            </a:r>
            <a:r>
              <a:rPr lang="es-ES" dirty="0"/>
              <a:t> en el </a:t>
            </a:r>
            <a:r>
              <a:rPr lang="es-ES" dirty="0" err="1"/>
              <a:t>passat</a:t>
            </a:r>
            <a:r>
              <a:rPr lang="es-ES" dirty="0"/>
              <a:t>. </a:t>
            </a:r>
          </a:p>
          <a:p>
            <a:pPr lvl="2" algn="just"/>
            <a:r>
              <a:rPr lang="es-ES" dirty="0" err="1"/>
              <a:t>Els</a:t>
            </a:r>
            <a:r>
              <a:rPr lang="es-ES" dirty="0"/>
              <a:t> </a:t>
            </a:r>
            <a:r>
              <a:rPr lang="es-ES" dirty="0" err="1"/>
              <a:t>somnis</a:t>
            </a:r>
            <a:r>
              <a:rPr lang="es-ES" dirty="0"/>
              <a:t> i </a:t>
            </a:r>
            <a:r>
              <a:rPr lang="es-ES" dirty="0" err="1"/>
              <a:t>els</a:t>
            </a:r>
            <a:r>
              <a:rPr lang="es-ES" dirty="0"/>
              <a:t> </a:t>
            </a:r>
            <a:r>
              <a:rPr lang="es-ES" dirty="0" err="1"/>
              <a:t>objectius</a:t>
            </a:r>
            <a:r>
              <a:rPr lang="es-ES" dirty="0"/>
              <a:t> poden estar </a:t>
            </a:r>
            <a:r>
              <a:rPr lang="es-ES" dirty="0" err="1"/>
              <a:t>relacionats</a:t>
            </a:r>
            <a:r>
              <a:rPr lang="es-ES" dirty="0"/>
              <a:t> </a:t>
            </a:r>
            <a:r>
              <a:rPr lang="es-ES" dirty="0" err="1"/>
              <a:t>amb</a:t>
            </a:r>
            <a:r>
              <a:rPr lang="es-ES" dirty="0"/>
              <a:t> coses concretes que la persona </a:t>
            </a:r>
            <a:r>
              <a:rPr lang="es-ES" dirty="0" err="1"/>
              <a:t>vol</a:t>
            </a:r>
            <a:r>
              <a:rPr lang="es-ES" dirty="0"/>
              <a:t> </a:t>
            </a:r>
            <a:r>
              <a:rPr lang="es-ES" dirty="0" err="1"/>
              <a:t>assolir</a:t>
            </a:r>
            <a:r>
              <a:rPr lang="es-ES" dirty="0"/>
              <a:t> (</a:t>
            </a:r>
            <a:r>
              <a:rPr lang="ca-ES" dirty="0"/>
              <a:t>per exemple, aconseguir una feina</a:t>
            </a:r>
            <a:r>
              <a:rPr lang="es-ES" dirty="0"/>
              <a:t>, </a:t>
            </a:r>
            <a:r>
              <a:rPr lang="ca-ES" dirty="0"/>
              <a:t>fer feina voluntària</a:t>
            </a:r>
            <a:r>
              <a:rPr lang="es-ES" dirty="0"/>
              <a:t>, </a:t>
            </a:r>
            <a:r>
              <a:rPr lang="ca-ES" dirty="0"/>
              <a:t>trobar un amic amb qui compartir passatemps o acabar un llibre que sempre ha volgut llegir</a:t>
            </a:r>
            <a:r>
              <a:rPr lang="es-ES" dirty="0"/>
              <a:t>). </a:t>
            </a:r>
          </a:p>
          <a:p>
            <a:pPr algn="just"/>
            <a:endParaRPr lang="x-none" dirty="0"/>
          </a:p>
        </p:txBody>
      </p:sp>
      <p:sp>
        <p:nvSpPr>
          <p:cNvPr id="2" name="Title 1">
            <a:extLst>
              <a:ext uri="{FF2B5EF4-FFF2-40B4-BE49-F238E27FC236}">
                <a16:creationId xmlns:a16="http://schemas.microsoft.com/office/drawing/2014/main" id="{853113CD-336A-4633-AC1C-9DB5E7946AF8}"/>
              </a:ext>
            </a:extLst>
          </p:cNvPr>
          <p:cNvSpPr>
            <a:spLocks noGrp="1"/>
          </p:cNvSpPr>
          <p:nvPr>
            <p:ph type="title"/>
          </p:nvPr>
        </p:nvSpPr>
        <p:spPr>
          <a:xfrm>
            <a:off x="399630" y="506412"/>
            <a:ext cx="11142130" cy="448628"/>
          </a:xfrm>
        </p:spPr>
        <p:txBody>
          <a:bodyPr/>
          <a:lstStyle/>
          <a:p>
            <a:r>
              <a:rPr lang="ca-ES" dirty="0"/>
              <a:t>Presentació: 1. Pla per fer realitat somnis i objectius </a:t>
            </a:r>
            <a:r>
              <a:rPr lang="es-ES" dirty="0"/>
              <a:t>-</a:t>
            </a:r>
            <a:r>
              <a:rPr lang="en-US" dirty="0"/>
              <a:t> 1</a:t>
            </a:r>
            <a:endParaRPr lang="x-none" dirty="0"/>
          </a:p>
        </p:txBody>
      </p:sp>
    </p:spTree>
    <p:extLst>
      <p:ext uri="{BB962C8B-B14F-4D97-AF65-F5344CB8AC3E}">
        <p14:creationId xmlns:p14="http://schemas.microsoft.com/office/powerpoint/2010/main" val="27037017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E5553-1934-4C43-941B-160B28AD0E98}"/>
              </a:ext>
            </a:extLst>
          </p:cNvPr>
          <p:cNvSpPr>
            <a:spLocks noGrp="1"/>
          </p:cNvSpPr>
          <p:nvPr>
            <p:ph sz="quarter" idx="14"/>
          </p:nvPr>
        </p:nvSpPr>
        <p:spPr/>
        <p:txBody>
          <a:bodyPr/>
          <a:lstStyle/>
          <a:p>
            <a:pPr lvl="0" algn="just" fontAlgn="base"/>
            <a:r>
              <a:rPr lang="ca-ES" dirty="0"/>
              <a:t>La persona pot identificar quins passos ha de fer per assolir cada somni o objectiu. </a:t>
            </a:r>
          </a:p>
          <a:p>
            <a:pPr lvl="0" algn="just" fontAlgn="base"/>
            <a:r>
              <a:rPr lang="ca-ES" dirty="0"/>
              <a:t>Es tracta de petits objectius que poden abordar-se d’un en un. </a:t>
            </a:r>
            <a:endParaRPr lang="x-none" dirty="0"/>
          </a:p>
          <a:p>
            <a:pPr lvl="0" algn="just"/>
            <a:r>
              <a:rPr lang="ca-ES" dirty="0"/>
              <a:t>És molt fàcil pensar només en els problemes i perdre de vista les habilitats de la persona, els seus punts forts, els seus interessos i capacitats, així com els de les persones que l’envolten. </a:t>
            </a:r>
          </a:p>
          <a:p>
            <a:pPr lvl="0" algn="just"/>
            <a:r>
              <a:rPr lang="ca-ES" dirty="0"/>
              <a:t>Una part important del pla de recuperació consisteix a identificar-los i entendre com es poden utilitzar per propiciar canvis positius a la vida de la persona</a:t>
            </a:r>
            <a:r>
              <a:rPr lang="en-US" dirty="0"/>
              <a:t>.</a:t>
            </a:r>
            <a:endParaRPr lang="x-none" dirty="0"/>
          </a:p>
        </p:txBody>
      </p:sp>
      <p:sp>
        <p:nvSpPr>
          <p:cNvPr id="2" name="Title 1">
            <a:extLst>
              <a:ext uri="{FF2B5EF4-FFF2-40B4-BE49-F238E27FC236}">
                <a16:creationId xmlns:a16="http://schemas.microsoft.com/office/drawing/2014/main" id="{727BA9DA-B2AB-4566-B2B4-DED013C87893}"/>
              </a:ext>
            </a:extLst>
          </p:cNvPr>
          <p:cNvSpPr>
            <a:spLocks noGrp="1"/>
          </p:cNvSpPr>
          <p:nvPr>
            <p:ph type="title"/>
          </p:nvPr>
        </p:nvSpPr>
        <p:spPr>
          <a:xfrm>
            <a:off x="399630" y="506412"/>
            <a:ext cx="11284370" cy="428308"/>
          </a:xfrm>
        </p:spPr>
        <p:txBody>
          <a:bodyPr/>
          <a:lstStyle/>
          <a:p>
            <a:r>
              <a:rPr lang="ca-ES" dirty="0"/>
              <a:t>Presentació: 1. Pla per fer realitat somnis i objectius </a:t>
            </a:r>
            <a:r>
              <a:rPr lang="es-ES" dirty="0"/>
              <a:t>-</a:t>
            </a:r>
            <a:r>
              <a:rPr lang="en-US" dirty="0"/>
              <a:t> 2</a:t>
            </a:r>
            <a:endParaRPr lang="x-none" dirty="0"/>
          </a:p>
        </p:txBody>
      </p:sp>
    </p:spTree>
    <p:extLst>
      <p:ext uri="{BB962C8B-B14F-4D97-AF65-F5344CB8AC3E}">
        <p14:creationId xmlns:p14="http://schemas.microsoft.com/office/powerpoint/2010/main" val="25182890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E8FE-3DF2-401F-83F9-9CEF435E32CC}"/>
              </a:ext>
            </a:extLst>
          </p:cNvPr>
          <p:cNvSpPr>
            <a:spLocks noGrp="1"/>
          </p:cNvSpPr>
          <p:nvPr>
            <p:ph type="title"/>
          </p:nvPr>
        </p:nvSpPr>
        <p:spPr>
          <a:xfrm>
            <a:off x="399630" y="506412"/>
            <a:ext cx="11345330" cy="428308"/>
          </a:xfrm>
        </p:spPr>
        <p:txBody>
          <a:bodyPr/>
          <a:lstStyle/>
          <a:p>
            <a:r>
              <a:rPr lang="ca-ES" dirty="0"/>
              <a:t>Presentació: 1. Pla per fer realitat somnis i objectius </a:t>
            </a:r>
            <a:r>
              <a:rPr lang="es-ES" dirty="0"/>
              <a:t>-</a:t>
            </a:r>
            <a:r>
              <a:rPr lang="en-US" dirty="0"/>
              <a:t> 3</a:t>
            </a:r>
            <a:endParaRPr lang="x-none" dirty="0"/>
          </a:p>
        </p:txBody>
      </p:sp>
      <p:grpSp>
        <p:nvGrpSpPr>
          <p:cNvPr id="5" name="Group 142754"/>
          <p:cNvGrpSpPr/>
          <p:nvPr/>
        </p:nvGrpSpPr>
        <p:grpSpPr>
          <a:xfrm>
            <a:off x="1564640" y="1636910"/>
            <a:ext cx="8310880" cy="4653280"/>
            <a:chOff x="-56199" y="0"/>
            <a:chExt cx="4164330" cy="2518228"/>
          </a:xfrm>
        </p:grpSpPr>
        <p:sp>
          <p:nvSpPr>
            <p:cNvPr id="6" name="Rectangle 14838"/>
            <p:cNvSpPr/>
            <p:nvPr/>
          </p:nvSpPr>
          <p:spPr>
            <a:xfrm>
              <a:off x="3942588" y="2328291"/>
              <a:ext cx="42143"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000000"/>
                  </a:solidFill>
                  <a:effectLst/>
                  <a:latin typeface="Calibri"/>
                  <a:ea typeface="Calibri"/>
                </a:rPr>
                <a:t> </a:t>
              </a:r>
              <a:endParaRPr lang="es-ES" sz="1600">
                <a:solidFill>
                  <a:srgbClr val="000000"/>
                </a:solidFill>
                <a:effectLst/>
                <a:latin typeface="Calibri"/>
                <a:ea typeface="Calibri"/>
              </a:endParaRPr>
            </a:p>
          </p:txBody>
        </p:sp>
        <p:sp>
          <p:nvSpPr>
            <p:cNvPr id="7" name="Shape 14993"/>
            <p:cNvSpPr/>
            <p:nvPr/>
          </p:nvSpPr>
          <p:spPr>
            <a:xfrm>
              <a:off x="2777490" y="865632"/>
              <a:ext cx="222250" cy="1393952"/>
            </a:xfrm>
            <a:custGeom>
              <a:avLst/>
              <a:gdLst/>
              <a:ahLst/>
              <a:cxnLst/>
              <a:rect l="0" t="0" r="0" b="0"/>
              <a:pathLst>
                <a:path w="222250" h="1393952">
                  <a:moveTo>
                    <a:pt x="0" y="0"/>
                  </a:moveTo>
                  <a:lnTo>
                    <a:pt x="0" y="1393952"/>
                  </a:lnTo>
                  <a:lnTo>
                    <a:pt x="222250" y="139395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8" name="Shape 14994"/>
            <p:cNvSpPr/>
            <p:nvPr/>
          </p:nvSpPr>
          <p:spPr>
            <a:xfrm>
              <a:off x="2777490" y="865632"/>
              <a:ext cx="215138" cy="1021080"/>
            </a:xfrm>
            <a:custGeom>
              <a:avLst/>
              <a:gdLst/>
              <a:ahLst/>
              <a:cxnLst/>
              <a:rect l="0" t="0" r="0" b="0"/>
              <a:pathLst>
                <a:path w="215138" h="1021080">
                  <a:moveTo>
                    <a:pt x="0" y="0"/>
                  </a:moveTo>
                  <a:lnTo>
                    <a:pt x="0" y="1021080"/>
                  </a:lnTo>
                  <a:lnTo>
                    <a:pt x="215138" y="1021080"/>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9" name="Shape 14995"/>
            <p:cNvSpPr/>
            <p:nvPr/>
          </p:nvSpPr>
          <p:spPr>
            <a:xfrm>
              <a:off x="2777490" y="865632"/>
              <a:ext cx="208661" cy="649351"/>
            </a:xfrm>
            <a:custGeom>
              <a:avLst/>
              <a:gdLst/>
              <a:ahLst/>
              <a:cxnLst/>
              <a:rect l="0" t="0" r="0" b="0"/>
              <a:pathLst>
                <a:path w="208661" h="649351">
                  <a:moveTo>
                    <a:pt x="0" y="0"/>
                  </a:moveTo>
                  <a:lnTo>
                    <a:pt x="0" y="649351"/>
                  </a:lnTo>
                  <a:lnTo>
                    <a:pt x="208661" y="649351"/>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0" name="Shape 14996"/>
            <p:cNvSpPr/>
            <p:nvPr/>
          </p:nvSpPr>
          <p:spPr>
            <a:xfrm>
              <a:off x="2777490" y="865632"/>
              <a:ext cx="194818" cy="242824"/>
            </a:xfrm>
            <a:custGeom>
              <a:avLst/>
              <a:gdLst/>
              <a:ahLst/>
              <a:cxnLst/>
              <a:rect l="0" t="0" r="0" b="0"/>
              <a:pathLst>
                <a:path w="194818" h="242824">
                  <a:moveTo>
                    <a:pt x="0" y="0"/>
                  </a:moveTo>
                  <a:lnTo>
                    <a:pt x="0" y="242824"/>
                  </a:lnTo>
                  <a:lnTo>
                    <a:pt x="194818" y="242824"/>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1" name="Shape 14997"/>
            <p:cNvSpPr/>
            <p:nvPr/>
          </p:nvSpPr>
          <p:spPr>
            <a:xfrm>
              <a:off x="1969897" y="358013"/>
              <a:ext cx="1245108" cy="136398"/>
            </a:xfrm>
            <a:custGeom>
              <a:avLst/>
              <a:gdLst/>
              <a:ahLst/>
              <a:cxnLst/>
              <a:rect l="0" t="0" r="0" b="0"/>
              <a:pathLst>
                <a:path w="1245108" h="136398">
                  <a:moveTo>
                    <a:pt x="0" y="0"/>
                  </a:moveTo>
                  <a:lnTo>
                    <a:pt x="0" y="85598"/>
                  </a:lnTo>
                  <a:lnTo>
                    <a:pt x="1245108" y="85598"/>
                  </a:lnTo>
                  <a:lnTo>
                    <a:pt x="1245108" y="136398"/>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2" name="Shape 14998"/>
            <p:cNvSpPr/>
            <p:nvPr/>
          </p:nvSpPr>
          <p:spPr>
            <a:xfrm>
              <a:off x="1451991" y="871601"/>
              <a:ext cx="237109" cy="642874"/>
            </a:xfrm>
            <a:custGeom>
              <a:avLst/>
              <a:gdLst/>
              <a:ahLst/>
              <a:cxnLst/>
              <a:rect l="0" t="0" r="0" b="0"/>
              <a:pathLst>
                <a:path w="237109" h="642874">
                  <a:moveTo>
                    <a:pt x="0" y="0"/>
                  </a:moveTo>
                  <a:lnTo>
                    <a:pt x="0" y="642874"/>
                  </a:lnTo>
                  <a:lnTo>
                    <a:pt x="237109" y="642874"/>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3" name="Shape 14999"/>
            <p:cNvSpPr/>
            <p:nvPr/>
          </p:nvSpPr>
          <p:spPr>
            <a:xfrm>
              <a:off x="1451991" y="871601"/>
              <a:ext cx="237109" cy="245618"/>
            </a:xfrm>
            <a:custGeom>
              <a:avLst/>
              <a:gdLst/>
              <a:ahLst/>
              <a:cxnLst/>
              <a:rect l="0" t="0" r="0" b="0"/>
              <a:pathLst>
                <a:path w="237109" h="245618">
                  <a:moveTo>
                    <a:pt x="0" y="0"/>
                  </a:moveTo>
                  <a:lnTo>
                    <a:pt x="0" y="245618"/>
                  </a:lnTo>
                  <a:lnTo>
                    <a:pt x="237109" y="245618"/>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4" name="Shape 15000"/>
            <p:cNvSpPr/>
            <p:nvPr/>
          </p:nvSpPr>
          <p:spPr>
            <a:xfrm>
              <a:off x="1872107" y="358013"/>
              <a:ext cx="97790" cy="136271"/>
            </a:xfrm>
            <a:custGeom>
              <a:avLst/>
              <a:gdLst/>
              <a:ahLst/>
              <a:cxnLst/>
              <a:rect l="0" t="0" r="0" b="0"/>
              <a:pathLst>
                <a:path w="97790" h="136271">
                  <a:moveTo>
                    <a:pt x="97790" y="0"/>
                  </a:moveTo>
                  <a:lnTo>
                    <a:pt x="97790" y="85471"/>
                  </a:lnTo>
                  <a:lnTo>
                    <a:pt x="0" y="85471"/>
                  </a:lnTo>
                  <a:lnTo>
                    <a:pt x="0" y="136271"/>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5" name="Shape 15001"/>
            <p:cNvSpPr/>
            <p:nvPr/>
          </p:nvSpPr>
          <p:spPr>
            <a:xfrm>
              <a:off x="112649" y="879601"/>
              <a:ext cx="211455" cy="1040892"/>
            </a:xfrm>
            <a:custGeom>
              <a:avLst/>
              <a:gdLst/>
              <a:ahLst/>
              <a:cxnLst/>
              <a:rect l="0" t="0" r="0" b="0"/>
              <a:pathLst>
                <a:path w="211455" h="1040892">
                  <a:moveTo>
                    <a:pt x="0" y="0"/>
                  </a:moveTo>
                  <a:lnTo>
                    <a:pt x="0" y="1040892"/>
                  </a:lnTo>
                  <a:lnTo>
                    <a:pt x="211455" y="104089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6" name="Shape 15002"/>
            <p:cNvSpPr/>
            <p:nvPr/>
          </p:nvSpPr>
          <p:spPr>
            <a:xfrm>
              <a:off x="112649" y="879601"/>
              <a:ext cx="214376" cy="643001"/>
            </a:xfrm>
            <a:custGeom>
              <a:avLst/>
              <a:gdLst/>
              <a:ahLst/>
              <a:cxnLst/>
              <a:rect l="0" t="0" r="0" b="0"/>
              <a:pathLst>
                <a:path w="214376" h="643001">
                  <a:moveTo>
                    <a:pt x="0" y="0"/>
                  </a:moveTo>
                  <a:lnTo>
                    <a:pt x="0" y="643001"/>
                  </a:lnTo>
                  <a:lnTo>
                    <a:pt x="214376" y="643001"/>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7" name="Shape 15003"/>
            <p:cNvSpPr/>
            <p:nvPr/>
          </p:nvSpPr>
          <p:spPr>
            <a:xfrm>
              <a:off x="112649" y="879601"/>
              <a:ext cx="203200" cy="244602"/>
            </a:xfrm>
            <a:custGeom>
              <a:avLst/>
              <a:gdLst/>
              <a:ahLst/>
              <a:cxnLst/>
              <a:rect l="0" t="0" r="0" b="0"/>
              <a:pathLst>
                <a:path w="203200" h="244602">
                  <a:moveTo>
                    <a:pt x="0" y="0"/>
                  </a:moveTo>
                  <a:lnTo>
                    <a:pt x="0" y="244602"/>
                  </a:lnTo>
                  <a:lnTo>
                    <a:pt x="203200" y="24460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8" name="Shape 15004"/>
            <p:cNvSpPr/>
            <p:nvPr/>
          </p:nvSpPr>
          <p:spPr>
            <a:xfrm>
              <a:off x="534035" y="358013"/>
              <a:ext cx="1435862" cy="136271"/>
            </a:xfrm>
            <a:custGeom>
              <a:avLst/>
              <a:gdLst/>
              <a:ahLst/>
              <a:cxnLst/>
              <a:rect l="0" t="0" r="0" b="0"/>
              <a:pathLst>
                <a:path w="1435862" h="136271">
                  <a:moveTo>
                    <a:pt x="1435862" y="0"/>
                  </a:moveTo>
                  <a:lnTo>
                    <a:pt x="1435862" y="85471"/>
                  </a:lnTo>
                  <a:lnTo>
                    <a:pt x="0" y="85471"/>
                  </a:lnTo>
                  <a:lnTo>
                    <a:pt x="0" y="136271"/>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9" name="Shape 151656"/>
            <p:cNvSpPr/>
            <p:nvPr/>
          </p:nvSpPr>
          <p:spPr>
            <a:xfrm>
              <a:off x="0" y="0"/>
              <a:ext cx="3939667" cy="358013"/>
            </a:xfrm>
            <a:custGeom>
              <a:avLst/>
              <a:gdLst/>
              <a:ahLst/>
              <a:cxnLst/>
              <a:rect l="0" t="0" r="0" b="0"/>
              <a:pathLst>
                <a:path w="3939667" h="358013">
                  <a:moveTo>
                    <a:pt x="0" y="0"/>
                  </a:moveTo>
                  <a:lnTo>
                    <a:pt x="3939667" y="0"/>
                  </a:lnTo>
                  <a:lnTo>
                    <a:pt x="3939667" y="358013"/>
                  </a:lnTo>
                  <a:lnTo>
                    <a:pt x="0" y="358013"/>
                  </a:lnTo>
                  <a:lnTo>
                    <a:pt x="0" y="0"/>
                  </a:lnTo>
                </a:path>
              </a:pathLst>
            </a:custGeom>
            <a:ln w="0" cap="flat">
              <a:round/>
            </a:ln>
          </p:spPr>
          <p:style>
            <a:lnRef idx="0">
              <a:srgbClr val="000000">
                <a:alpha val="0"/>
              </a:srgbClr>
            </a:lnRef>
            <a:fillRef idx="1">
              <a:srgbClr val="FF5050"/>
            </a:fillRef>
            <a:effectRef idx="0">
              <a:scrgbClr r="0" g="0" b="0"/>
            </a:effectRef>
            <a:fontRef idx="none"/>
          </p:style>
          <p:txBody>
            <a:bodyPr/>
            <a:lstStyle/>
            <a:p>
              <a:pPr algn="ctr"/>
              <a:endParaRPr lang="es-ES" sz="2800"/>
            </a:p>
          </p:txBody>
        </p:sp>
        <p:sp>
          <p:nvSpPr>
            <p:cNvPr id="20" name="Rectangle 15006"/>
            <p:cNvSpPr/>
            <p:nvPr/>
          </p:nvSpPr>
          <p:spPr>
            <a:xfrm>
              <a:off x="1060996" y="84709"/>
              <a:ext cx="1938744" cy="273304"/>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2400" b="1" dirty="0" err="1">
                  <a:solidFill>
                    <a:srgbClr val="FFFFFF"/>
                  </a:solidFill>
                  <a:latin typeface="Calibri"/>
                  <a:ea typeface="Calibri"/>
                </a:rPr>
                <a:t>Somnis</a:t>
              </a:r>
              <a:r>
                <a:rPr lang="es-ES" sz="2400" b="1" dirty="0">
                  <a:solidFill>
                    <a:srgbClr val="FFFFFF"/>
                  </a:solidFill>
                  <a:latin typeface="Calibri"/>
                  <a:ea typeface="Calibri"/>
                </a:rPr>
                <a:t> i </a:t>
              </a:r>
              <a:r>
                <a:rPr lang="es-ES" sz="2400" b="1" dirty="0" err="1">
                  <a:solidFill>
                    <a:srgbClr val="FFFFFF"/>
                  </a:solidFill>
                  <a:latin typeface="Calibri"/>
                  <a:ea typeface="Calibri"/>
                </a:rPr>
                <a:t>objectius</a:t>
              </a:r>
              <a:endParaRPr lang="es-ES" sz="1600" dirty="0">
                <a:solidFill>
                  <a:srgbClr val="000000"/>
                </a:solidFill>
                <a:effectLst/>
                <a:latin typeface="Calibri"/>
                <a:ea typeface="Calibri"/>
              </a:endParaRPr>
            </a:p>
          </p:txBody>
        </p:sp>
        <p:sp>
          <p:nvSpPr>
            <p:cNvPr id="21" name="Shape 151657"/>
            <p:cNvSpPr/>
            <p:nvPr/>
          </p:nvSpPr>
          <p:spPr>
            <a:xfrm>
              <a:off x="-56199" y="494105"/>
              <a:ext cx="1200349" cy="385318"/>
            </a:xfrm>
            <a:custGeom>
              <a:avLst/>
              <a:gdLst/>
              <a:ahLst/>
              <a:cxnLst/>
              <a:rect l="0" t="0" r="0" b="0"/>
              <a:pathLst>
                <a:path w="1053757" h="385318">
                  <a:moveTo>
                    <a:pt x="0" y="0"/>
                  </a:moveTo>
                  <a:lnTo>
                    <a:pt x="1053757" y="0"/>
                  </a:lnTo>
                  <a:lnTo>
                    <a:pt x="1053757" y="385318"/>
                  </a:lnTo>
                  <a:lnTo>
                    <a:pt x="0" y="385318"/>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22" name="Shape 15008"/>
            <p:cNvSpPr/>
            <p:nvPr/>
          </p:nvSpPr>
          <p:spPr>
            <a:xfrm>
              <a:off x="7239" y="494283"/>
              <a:ext cx="1053757" cy="385318"/>
            </a:xfrm>
            <a:custGeom>
              <a:avLst/>
              <a:gdLst/>
              <a:ahLst/>
              <a:cxnLst/>
              <a:rect l="0" t="0" r="0" b="0"/>
              <a:pathLst>
                <a:path w="1053757" h="385318">
                  <a:moveTo>
                    <a:pt x="0" y="385318"/>
                  </a:moveTo>
                  <a:lnTo>
                    <a:pt x="1053757" y="385318"/>
                  </a:lnTo>
                  <a:lnTo>
                    <a:pt x="105375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3" name="Rectangle 142119"/>
            <p:cNvSpPr/>
            <p:nvPr/>
          </p:nvSpPr>
          <p:spPr>
            <a:xfrm>
              <a:off x="-18099" y="582639"/>
              <a:ext cx="1206499" cy="186472"/>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dirty="0" err="1">
                  <a:solidFill>
                    <a:srgbClr val="FFFFFF"/>
                  </a:solidFill>
                  <a:latin typeface="Calibri"/>
                  <a:ea typeface="Calibri"/>
                </a:rPr>
                <a:t>Somnis</a:t>
              </a:r>
              <a:r>
                <a:rPr lang="es-ES" b="1" dirty="0">
                  <a:solidFill>
                    <a:srgbClr val="FFFFFF"/>
                  </a:solidFill>
                  <a:latin typeface="Calibri"/>
                  <a:ea typeface="Calibri"/>
                </a:rPr>
                <a:t>/</a:t>
              </a:r>
              <a:r>
                <a:rPr lang="es-ES" b="1" dirty="0" err="1">
                  <a:solidFill>
                    <a:srgbClr val="FFFFFF"/>
                  </a:solidFill>
                  <a:latin typeface="Calibri"/>
                  <a:ea typeface="Calibri"/>
                </a:rPr>
                <a:t>objectius</a:t>
              </a:r>
              <a:r>
                <a:rPr lang="es-ES" b="1" dirty="0">
                  <a:solidFill>
                    <a:srgbClr val="FFFFFF"/>
                  </a:solidFill>
                  <a:latin typeface="Calibri"/>
                  <a:ea typeface="Calibri"/>
                </a:rPr>
                <a:t>  1</a:t>
              </a:r>
              <a:endParaRPr lang="es-ES" sz="1600" dirty="0">
                <a:solidFill>
                  <a:srgbClr val="000000"/>
                </a:solidFill>
                <a:effectLst/>
                <a:latin typeface="Calibri"/>
                <a:ea typeface="Calibri"/>
              </a:endParaRPr>
            </a:p>
          </p:txBody>
        </p:sp>
        <p:sp>
          <p:nvSpPr>
            <p:cNvPr id="24" name="Shape 151658"/>
            <p:cNvSpPr/>
            <p:nvPr/>
          </p:nvSpPr>
          <p:spPr>
            <a:xfrm>
              <a:off x="315849" y="975208"/>
              <a:ext cx="536511" cy="297967"/>
            </a:xfrm>
            <a:custGeom>
              <a:avLst/>
              <a:gdLst/>
              <a:ahLst/>
              <a:cxnLst/>
              <a:rect l="0" t="0" r="0" b="0"/>
              <a:pathLst>
                <a:path w="536511" h="297967">
                  <a:moveTo>
                    <a:pt x="0" y="0"/>
                  </a:moveTo>
                  <a:lnTo>
                    <a:pt x="536511" y="0"/>
                  </a:lnTo>
                  <a:lnTo>
                    <a:pt x="536511" y="297967"/>
                  </a:lnTo>
                  <a:lnTo>
                    <a:pt x="0" y="297967"/>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25" name="Shape 15011"/>
            <p:cNvSpPr/>
            <p:nvPr/>
          </p:nvSpPr>
          <p:spPr>
            <a:xfrm>
              <a:off x="315849" y="975208"/>
              <a:ext cx="536511" cy="297967"/>
            </a:xfrm>
            <a:custGeom>
              <a:avLst/>
              <a:gdLst/>
              <a:ahLst/>
              <a:cxnLst/>
              <a:rect l="0" t="0" r="0" b="0"/>
              <a:pathLst>
                <a:path w="536511" h="297967">
                  <a:moveTo>
                    <a:pt x="0" y="297967"/>
                  </a:moveTo>
                  <a:lnTo>
                    <a:pt x="536511" y="297967"/>
                  </a:lnTo>
                  <a:lnTo>
                    <a:pt x="53651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6" name="Rectangle 15012"/>
            <p:cNvSpPr/>
            <p:nvPr/>
          </p:nvSpPr>
          <p:spPr>
            <a:xfrm>
              <a:off x="402717" y="1058418"/>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1</a:t>
              </a:r>
              <a:endParaRPr lang="es-ES" sz="1600" dirty="0">
                <a:solidFill>
                  <a:srgbClr val="000000"/>
                </a:solidFill>
                <a:effectLst/>
                <a:latin typeface="Calibri"/>
                <a:ea typeface="Calibri"/>
              </a:endParaRPr>
            </a:p>
          </p:txBody>
        </p:sp>
        <p:sp>
          <p:nvSpPr>
            <p:cNvPr id="27" name="Shape 151659"/>
            <p:cNvSpPr/>
            <p:nvPr/>
          </p:nvSpPr>
          <p:spPr>
            <a:xfrm>
              <a:off x="327025" y="1374635"/>
              <a:ext cx="514058" cy="295923"/>
            </a:xfrm>
            <a:custGeom>
              <a:avLst/>
              <a:gdLst/>
              <a:ahLst/>
              <a:cxnLst/>
              <a:rect l="0" t="0" r="0" b="0"/>
              <a:pathLst>
                <a:path w="514058" h="295923">
                  <a:moveTo>
                    <a:pt x="0" y="0"/>
                  </a:moveTo>
                  <a:lnTo>
                    <a:pt x="514058" y="0"/>
                  </a:lnTo>
                  <a:lnTo>
                    <a:pt x="514058" y="295923"/>
                  </a:lnTo>
                  <a:lnTo>
                    <a:pt x="0" y="295923"/>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28" name="Shape 15014"/>
            <p:cNvSpPr/>
            <p:nvPr/>
          </p:nvSpPr>
          <p:spPr>
            <a:xfrm>
              <a:off x="327025" y="1374635"/>
              <a:ext cx="514058" cy="295923"/>
            </a:xfrm>
            <a:custGeom>
              <a:avLst/>
              <a:gdLst/>
              <a:ahLst/>
              <a:cxnLst/>
              <a:rect l="0" t="0" r="0" b="0"/>
              <a:pathLst>
                <a:path w="514058" h="295923">
                  <a:moveTo>
                    <a:pt x="0" y="295923"/>
                  </a:moveTo>
                  <a:lnTo>
                    <a:pt x="514058" y="295923"/>
                  </a:lnTo>
                  <a:lnTo>
                    <a:pt x="514058"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9" name="Rectangle 15015"/>
            <p:cNvSpPr/>
            <p:nvPr/>
          </p:nvSpPr>
          <p:spPr>
            <a:xfrm>
              <a:off x="402971" y="1456817"/>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2</a:t>
              </a:r>
              <a:endParaRPr lang="es-ES" sz="1600" dirty="0">
                <a:solidFill>
                  <a:srgbClr val="000000"/>
                </a:solidFill>
                <a:effectLst/>
                <a:latin typeface="Calibri"/>
                <a:ea typeface="Calibri"/>
              </a:endParaRPr>
            </a:p>
          </p:txBody>
        </p:sp>
        <p:sp>
          <p:nvSpPr>
            <p:cNvPr id="30" name="Shape 151660"/>
            <p:cNvSpPr/>
            <p:nvPr/>
          </p:nvSpPr>
          <p:spPr>
            <a:xfrm>
              <a:off x="324104" y="1772082"/>
              <a:ext cx="502107" cy="297002"/>
            </a:xfrm>
            <a:custGeom>
              <a:avLst/>
              <a:gdLst/>
              <a:ahLst/>
              <a:cxnLst/>
              <a:rect l="0" t="0" r="0" b="0"/>
              <a:pathLst>
                <a:path w="502107" h="297002">
                  <a:moveTo>
                    <a:pt x="0" y="0"/>
                  </a:moveTo>
                  <a:lnTo>
                    <a:pt x="502107" y="0"/>
                  </a:lnTo>
                  <a:lnTo>
                    <a:pt x="502107" y="297002"/>
                  </a:lnTo>
                  <a:lnTo>
                    <a:pt x="0" y="29700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31" name="Shape 15017"/>
            <p:cNvSpPr/>
            <p:nvPr/>
          </p:nvSpPr>
          <p:spPr>
            <a:xfrm>
              <a:off x="324104" y="1772082"/>
              <a:ext cx="502107" cy="297002"/>
            </a:xfrm>
            <a:custGeom>
              <a:avLst/>
              <a:gdLst/>
              <a:ahLst/>
              <a:cxnLst/>
              <a:rect l="0" t="0" r="0" b="0"/>
              <a:pathLst>
                <a:path w="502107" h="297002">
                  <a:moveTo>
                    <a:pt x="0" y="297002"/>
                  </a:moveTo>
                  <a:lnTo>
                    <a:pt x="502107" y="297002"/>
                  </a:lnTo>
                  <a:lnTo>
                    <a:pt x="50210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2" name="Rectangle 15018"/>
            <p:cNvSpPr/>
            <p:nvPr/>
          </p:nvSpPr>
          <p:spPr>
            <a:xfrm>
              <a:off x="394081" y="1854961"/>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3</a:t>
              </a:r>
              <a:endParaRPr lang="es-ES" sz="1600" dirty="0">
                <a:solidFill>
                  <a:srgbClr val="000000"/>
                </a:solidFill>
                <a:effectLst/>
                <a:latin typeface="Calibri"/>
                <a:ea typeface="Calibri"/>
              </a:endParaRPr>
            </a:p>
          </p:txBody>
        </p:sp>
        <p:sp>
          <p:nvSpPr>
            <p:cNvPr id="33" name="Shape 151661"/>
            <p:cNvSpPr/>
            <p:nvPr/>
          </p:nvSpPr>
          <p:spPr>
            <a:xfrm>
              <a:off x="1251901" y="494106"/>
              <a:ext cx="1301749" cy="377317"/>
            </a:xfrm>
            <a:custGeom>
              <a:avLst/>
              <a:gdLst/>
              <a:ahLst/>
              <a:cxnLst/>
              <a:rect l="0" t="0" r="0" b="0"/>
              <a:pathLst>
                <a:path w="1050100" h="377317">
                  <a:moveTo>
                    <a:pt x="0" y="0"/>
                  </a:moveTo>
                  <a:lnTo>
                    <a:pt x="1050100" y="0"/>
                  </a:lnTo>
                  <a:lnTo>
                    <a:pt x="1050100" y="377317"/>
                  </a:lnTo>
                  <a:lnTo>
                    <a:pt x="0" y="377317"/>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34" name="Shape 15020"/>
            <p:cNvSpPr/>
            <p:nvPr/>
          </p:nvSpPr>
          <p:spPr>
            <a:xfrm>
              <a:off x="1346962" y="494284"/>
              <a:ext cx="1050100" cy="377317"/>
            </a:xfrm>
            <a:custGeom>
              <a:avLst/>
              <a:gdLst/>
              <a:ahLst/>
              <a:cxnLst/>
              <a:rect l="0" t="0" r="0" b="0"/>
              <a:pathLst>
                <a:path w="1050100" h="377317">
                  <a:moveTo>
                    <a:pt x="0" y="377317"/>
                  </a:moveTo>
                  <a:lnTo>
                    <a:pt x="1050100" y="377317"/>
                  </a:lnTo>
                  <a:lnTo>
                    <a:pt x="1050100"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5" name="Rectangle 15021"/>
            <p:cNvSpPr/>
            <p:nvPr/>
          </p:nvSpPr>
          <p:spPr>
            <a:xfrm>
              <a:off x="1287261" y="582844"/>
              <a:ext cx="1304555" cy="206453"/>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dirty="0" err="1">
                  <a:solidFill>
                    <a:srgbClr val="FFFFFF"/>
                  </a:solidFill>
                  <a:latin typeface="Calibri"/>
                  <a:ea typeface="Calibri"/>
                </a:rPr>
                <a:t>Somnis</a:t>
              </a:r>
              <a:r>
                <a:rPr lang="es-ES" b="1" dirty="0">
                  <a:solidFill>
                    <a:srgbClr val="FFFFFF"/>
                  </a:solidFill>
                  <a:latin typeface="Calibri"/>
                  <a:ea typeface="Calibri"/>
                </a:rPr>
                <a:t>/</a:t>
              </a:r>
              <a:r>
                <a:rPr lang="es-ES" b="1" dirty="0" err="1">
                  <a:solidFill>
                    <a:srgbClr val="FFFFFF"/>
                  </a:solidFill>
                  <a:latin typeface="Calibri"/>
                  <a:ea typeface="Calibri"/>
                </a:rPr>
                <a:t>objectius</a:t>
              </a:r>
              <a:r>
                <a:rPr lang="es-ES" b="1" dirty="0">
                  <a:solidFill>
                    <a:srgbClr val="FFFFFF"/>
                  </a:solidFill>
                  <a:latin typeface="Calibri"/>
                  <a:ea typeface="Calibri"/>
                </a:rPr>
                <a:t>  </a:t>
              </a:r>
              <a:r>
                <a:rPr lang="es-ES" b="1" dirty="0">
                  <a:solidFill>
                    <a:srgbClr val="FFFFFF"/>
                  </a:solidFill>
                  <a:effectLst/>
                  <a:latin typeface="Calibri"/>
                  <a:ea typeface="Calibri"/>
                </a:rPr>
                <a:t>2</a:t>
              </a:r>
              <a:endParaRPr lang="es-ES" sz="1600" dirty="0">
                <a:solidFill>
                  <a:srgbClr val="000000"/>
                </a:solidFill>
                <a:effectLst/>
                <a:latin typeface="Calibri"/>
                <a:ea typeface="Calibri"/>
              </a:endParaRPr>
            </a:p>
            <a:p>
              <a:pPr marL="6350" marR="81280" indent="-6350" algn="ctr">
                <a:lnSpc>
                  <a:spcPct val="107000"/>
                </a:lnSpc>
                <a:spcAft>
                  <a:spcPts val="800"/>
                </a:spcAft>
              </a:pPr>
              <a:r>
                <a:rPr lang="es-ES" sz="1600" dirty="0">
                  <a:solidFill>
                    <a:srgbClr val="000000"/>
                  </a:solidFill>
                  <a:effectLst/>
                  <a:latin typeface="Calibri"/>
                  <a:ea typeface="Calibri"/>
                </a:rPr>
                <a:t> </a:t>
              </a:r>
            </a:p>
          </p:txBody>
        </p:sp>
        <p:sp>
          <p:nvSpPr>
            <p:cNvPr id="36" name="Shape 151662"/>
            <p:cNvSpPr/>
            <p:nvPr/>
          </p:nvSpPr>
          <p:spPr>
            <a:xfrm>
              <a:off x="1689100" y="967219"/>
              <a:ext cx="551930" cy="299986"/>
            </a:xfrm>
            <a:custGeom>
              <a:avLst/>
              <a:gdLst/>
              <a:ahLst/>
              <a:cxnLst/>
              <a:rect l="0" t="0" r="0" b="0"/>
              <a:pathLst>
                <a:path w="551930" h="299986">
                  <a:moveTo>
                    <a:pt x="0" y="0"/>
                  </a:moveTo>
                  <a:lnTo>
                    <a:pt x="551930" y="0"/>
                  </a:lnTo>
                  <a:lnTo>
                    <a:pt x="551930" y="299986"/>
                  </a:lnTo>
                  <a:lnTo>
                    <a:pt x="0" y="29998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37" name="Shape 15023"/>
            <p:cNvSpPr/>
            <p:nvPr/>
          </p:nvSpPr>
          <p:spPr>
            <a:xfrm>
              <a:off x="1689100" y="967219"/>
              <a:ext cx="551930" cy="299986"/>
            </a:xfrm>
            <a:custGeom>
              <a:avLst/>
              <a:gdLst/>
              <a:ahLst/>
              <a:cxnLst/>
              <a:rect l="0" t="0" r="0" b="0"/>
              <a:pathLst>
                <a:path w="551930" h="299986">
                  <a:moveTo>
                    <a:pt x="0" y="299986"/>
                  </a:moveTo>
                  <a:lnTo>
                    <a:pt x="551930" y="299986"/>
                  </a:lnTo>
                  <a:lnTo>
                    <a:pt x="551930"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8" name="Rectangle 15024"/>
            <p:cNvSpPr/>
            <p:nvPr/>
          </p:nvSpPr>
          <p:spPr>
            <a:xfrm>
              <a:off x="1783715" y="1051433"/>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1</a:t>
              </a:r>
              <a:endParaRPr lang="es-ES" sz="1600" dirty="0">
                <a:solidFill>
                  <a:srgbClr val="000000"/>
                </a:solidFill>
                <a:effectLst/>
                <a:latin typeface="Calibri"/>
                <a:ea typeface="Calibri"/>
              </a:endParaRPr>
            </a:p>
          </p:txBody>
        </p:sp>
        <p:sp>
          <p:nvSpPr>
            <p:cNvPr id="39" name="Shape 151663"/>
            <p:cNvSpPr/>
            <p:nvPr/>
          </p:nvSpPr>
          <p:spPr>
            <a:xfrm>
              <a:off x="1689100" y="1368692"/>
              <a:ext cx="536524" cy="291706"/>
            </a:xfrm>
            <a:custGeom>
              <a:avLst/>
              <a:gdLst/>
              <a:ahLst/>
              <a:cxnLst/>
              <a:rect l="0" t="0" r="0" b="0"/>
              <a:pathLst>
                <a:path w="536524" h="291706">
                  <a:moveTo>
                    <a:pt x="0" y="0"/>
                  </a:moveTo>
                  <a:lnTo>
                    <a:pt x="536524" y="0"/>
                  </a:lnTo>
                  <a:lnTo>
                    <a:pt x="536524" y="291706"/>
                  </a:lnTo>
                  <a:lnTo>
                    <a:pt x="0" y="29170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0" name="Rectangle 15026"/>
            <p:cNvSpPr/>
            <p:nvPr/>
          </p:nvSpPr>
          <p:spPr>
            <a:xfrm>
              <a:off x="1776095" y="1448943"/>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2</a:t>
              </a:r>
              <a:endParaRPr lang="es-ES" sz="1600" dirty="0">
                <a:solidFill>
                  <a:srgbClr val="000000"/>
                </a:solidFill>
                <a:effectLst/>
                <a:latin typeface="Calibri"/>
                <a:ea typeface="Calibri"/>
              </a:endParaRPr>
            </a:p>
          </p:txBody>
        </p:sp>
        <p:sp>
          <p:nvSpPr>
            <p:cNvPr id="41" name="Shape 151664"/>
            <p:cNvSpPr/>
            <p:nvPr/>
          </p:nvSpPr>
          <p:spPr>
            <a:xfrm>
              <a:off x="2668016" y="494296"/>
              <a:ext cx="1308035" cy="371246"/>
            </a:xfrm>
            <a:custGeom>
              <a:avLst/>
              <a:gdLst/>
              <a:ahLst/>
              <a:cxnLst/>
              <a:rect l="0" t="0" r="0" b="0"/>
              <a:pathLst>
                <a:path w="1093953" h="371246">
                  <a:moveTo>
                    <a:pt x="0" y="0"/>
                  </a:moveTo>
                  <a:lnTo>
                    <a:pt x="1093953" y="0"/>
                  </a:lnTo>
                  <a:lnTo>
                    <a:pt x="1093953" y="371246"/>
                  </a:lnTo>
                  <a:lnTo>
                    <a:pt x="0" y="371246"/>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42" name="Shape 15028"/>
            <p:cNvSpPr/>
            <p:nvPr/>
          </p:nvSpPr>
          <p:spPr>
            <a:xfrm>
              <a:off x="2668016" y="494385"/>
              <a:ext cx="1093953" cy="371246"/>
            </a:xfrm>
            <a:custGeom>
              <a:avLst/>
              <a:gdLst/>
              <a:ahLst/>
              <a:cxnLst/>
              <a:rect l="0" t="0" r="0" b="0"/>
              <a:pathLst>
                <a:path w="1093953" h="371246">
                  <a:moveTo>
                    <a:pt x="0" y="371246"/>
                  </a:moveTo>
                  <a:lnTo>
                    <a:pt x="1093953" y="371246"/>
                  </a:lnTo>
                  <a:lnTo>
                    <a:pt x="1093953"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3" name="Rectangle 15029"/>
            <p:cNvSpPr/>
            <p:nvPr/>
          </p:nvSpPr>
          <p:spPr>
            <a:xfrm>
              <a:off x="2710873" y="582639"/>
              <a:ext cx="1397258" cy="206866"/>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dirty="0" err="1">
                  <a:solidFill>
                    <a:srgbClr val="FFFFFF"/>
                  </a:solidFill>
                  <a:latin typeface="Calibri"/>
                  <a:ea typeface="Calibri"/>
                </a:rPr>
                <a:t>Somnis</a:t>
              </a:r>
              <a:r>
                <a:rPr lang="es-ES" b="1" dirty="0">
                  <a:solidFill>
                    <a:srgbClr val="FFFFFF"/>
                  </a:solidFill>
                  <a:latin typeface="Calibri"/>
                  <a:ea typeface="Calibri"/>
                </a:rPr>
                <a:t>/</a:t>
              </a:r>
              <a:r>
                <a:rPr lang="es-ES" b="1" dirty="0" err="1">
                  <a:solidFill>
                    <a:srgbClr val="FFFFFF"/>
                  </a:solidFill>
                  <a:latin typeface="Calibri"/>
                  <a:ea typeface="Calibri"/>
                </a:rPr>
                <a:t>objectius</a:t>
              </a:r>
              <a:r>
                <a:rPr lang="es-ES" b="1" dirty="0">
                  <a:solidFill>
                    <a:srgbClr val="FFFFFF"/>
                  </a:solidFill>
                  <a:latin typeface="Calibri"/>
                  <a:ea typeface="Calibri"/>
                </a:rPr>
                <a:t>  </a:t>
              </a:r>
              <a:r>
                <a:rPr lang="es-ES" b="1" dirty="0">
                  <a:solidFill>
                    <a:srgbClr val="FFFFFF"/>
                  </a:solidFill>
                  <a:effectLst/>
                  <a:latin typeface="Calibri"/>
                  <a:ea typeface="Calibri"/>
                </a:rPr>
                <a:t>3</a:t>
              </a:r>
              <a:endParaRPr lang="es-ES" sz="1600" dirty="0">
                <a:solidFill>
                  <a:srgbClr val="000000"/>
                </a:solidFill>
                <a:effectLst/>
                <a:latin typeface="Calibri"/>
                <a:ea typeface="Calibri"/>
              </a:endParaRPr>
            </a:p>
          </p:txBody>
        </p:sp>
        <p:sp>
          <p:nvSpPr>
            <p:cNvPr id="44" name="Shape 151665"/>
            <p:cNvSpPr/>
            <p:nvPr/>
          </p:nvSpPr>
          <p:spPr>
            <a:xfrm>
              <a:off x="2972308" y="955040"/>
              <a:ext cx="565544" cy="306832"/>
            </a:xfrm>
            <a:custGeom>
              <a:avLst/>
              <a:gdLst/>
              <a:ahLst/>
              <a:cxnLst/>
              <a:rect l="0" t="0" r="0" b="0"/>
              <a:pathLst>
                <a:path w="565544" h="306832">
                  <a:moveTo>
                    <a:pt x="0" y="0"/>
                  </a:moveTo>
                  <a:lnTo>
                    <a:pt x="565544" y="0"/>
                  </a:lnTo>
                  <a:lnTo>
                    <a:pt x="565544" y="306832"/>
                  </a:lnTo>
                  <a:lnTo>
                    <a:pt x="0" y="30683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5" name="Shape 15031"/>
            <p:cNvSpPr/>
            <p:nvPr/>
          </p:nvSpPr>
          <p:spPr>
            <a:xfrm>
              <a:off x="2972308" y="955040"/>
              <a:ext cx="565544" cy="306832"/>
            </a:xfrm>
            <a:custGeom>
              <a:avLst/>
              <a:gdLst/>
              <a:ahLst/>
              <a:cxnLst/>
              <a:rect l="0" t="0" r="0" b="0"/>
              <a:pathLst>
                <a:path w="565544" h="306832">
                  <a:moveTo>
                    <a:pt x="0" y="306832"/>
                  </a:moveTo>
                  <a:lnTo>
                    <a:pt x="565544" y="306832"/>
                  </a:lnTo>
                  <a:lnTo>
                    <a:pt x="565544"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6" name="Rectangle 15032"/>
            <p:cNvSpPr/>
            <p:nvPr/>
          </p:nvSpPr>
          <p:spPr>
            <a:xfrm>
              <a:off x="3074543" y="1042442"/>
              <a:ext cx="481408" cy="190350"/>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1</a:t>
              </a:r>
              <a:endParaRPr lang="es-ES" sz="1600" dirty="0">
                <a:solidFill>
                  <a:srgbClr val="000000"/>
                </a:solidFill>
                <a:effectLst/>
                <a:latin typeface="Calibri"/>
                <a:ea typeface="Calibri"/>
              </a:endParaRPr>
            </a:p>
          </p:txBody>
        </p:sp>
        <p:sp>
          <p:nvSpPr>
            <p:cNvPr id="47" name="Shape 151666"/>
            <p:cNvSpPr/>
            <p:nvPr/>
          </p:nvSpPr>
          <p:spPr>
            <a:xfrm>
              <a:off x="2986151" y="1376934"/>
              <a:ext cx="557631" cy="276098"/>
            </a:xfrm>
            <a:custGeom>
              <a:avLst/>
              <a:gdLst/>
              <a:ahLst/>
              <a:cxnLst/>
              <a:rect l="0" t="0" r="0" b="0"/>
              <a:pathLst>
                <a:path w="557631" h="276098">
                  <a:moveTo>
                    <a:pt x="0" y="0"/>
                  </a:moveTo>
                  <a:lnTo>
                    <a:pt x="557631" y="0"/>
                  </a:lnTo>
                  <a:lnTo>
                    <a:pt x="557631" y="276098"/>
                  </a:lnTo>
                  <a:lnTo>
                    <a:pt x="0" y="276098"/>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8" name="Shape 15034"/>
            <p:cNvSpPr/>
            <p:nvPr/>
          </p:nvSpPr>
          <p:spPr>
            <a:xfrm>
              <a:off x="2986151" y="1376934"/>
              <a:ext cx="557631" cy="276098"/>
            </a:xfrm>
            <a:custGeom>
              <a:avLst/>
              <a:gdLst/>
              <a:ahLst/>
              <a:cxnLst/>
              <a:rect l="0" t="0" r="0" b="0"/>
              <a:pathLst>
                <a:path w="557631" h="276098">
                  <a:moveTo>
                    <a:pt x="0" y="276098"/>
                  </a:moveTo>
                  <a:lnTo>
                    <a:pt x="557631" y="276098"/>
                  </a:lnTo>
                  <a:lnTo>
                    <a:pt x="55763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9" name="Rectangle 15035"/>
            <p:cNvSpPr/>
            <p:nvPr/>
          </p:nvSpPr>
          <p:spPr>
            <a:xfrm>
              <a:off x="3083941" y="1449196"/>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2</a:t>
              </a:r>
              <a:endParaRPr lang="es-ES" sz="1600" dirty="0">
                <a:solidFill>
                  <a:srgbClr val="000000"/>
                </a:solidFill>
                <a:effectLst/>
                <a:latin typeface="Calibri"/>
                <a:ea typeface="Calibri"/>
              </a:endParaRPr>
            </a:p>
          </p:txBody>
        </p:sp>
        <p:sp>
          <p:nvSpPr>
            <p:cNvPr id="50" name="Shape 151667"/>
            <p:cNvSpPr/>
            <p:nvPr/>
          </p:nvSpPr>
          <p:spPr>
            <a:xfrm>
              <a:off x="2992628" y="1747050"/>
              <a:ext cx="565315" cy="279362"/>
            </a:xfrm>
            <a:custGeom>
              <a:avLst/>
              <a:gdLst/>
              <a:ahLst/>
              <a:cxnLst/>
              <a:rect l="0" t="0" r="0" b="0"/>
              <a:pathLst>
                <a:path w="565315" h="279362">
                  <a:moveTo>
                    <a:pt x="0" y="0"/>
                  </a:moveTo>
                  <a:lnTo>
                    <a:pt x="565315" y="0"/>
                  </a:lnTo>
                  <a:lnTo>
                    <a:pt x="565315" y="279362"/>
                  </a:lnTo>
                  <a:lnTo>
                    <a:pt x="0" y="27936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51" name="Shape 15037"/>
            <p:cNvSpPr/>
            <p:nvPr/>
          </p:nvSpPr>
          <p:spPr>
            <a:xfrm>
              <a:off x="2992628" y="1747050"/>
              <a:ext cx="565315" cy="279362"/>
            </a:xfrm>
            <a:custGeom>
              <a:avLst/>
              <a:gdLst/>
              <a:ahLst/>
              <a:cxnLst/>
              <a:rect l="0" t="0" r="0" b="0"/>
              <a:pathLst>
                <a:path w="565315" h="279362">
                  <a:moveTo>
                    <a:pt x="0" y="279362"/>
                  </a:moveTo>
                  <a:lnTo>
                    <a:pt x="565315" y="279362"/>
                  </a:lnTo>
                  <a:lnTo>
                    <a:pt x="565315"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52" name="Rectangle 15038"/>
            <p:cNvSpPr/>
            <p:nvPr/>
          </p:nvSpPr>
          <p:spPr>
            <a:xfrm>
              <a:off x="3094990" y="1821052"/>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3</a:t>
              </a:r>
              <a:endParaRPr lang="es-ES" sz="1600" dirty="0">
                <a:solidFill>
                  <a:srgbClr val="000000"/>
                </a:solidFill>
                <a:effectLst/>
                <a:latin typeface="Calibri"/>
                <a:ea typeface="Calibri"/>
              </a:endParaRPr>
            </a:p>
          </p:txBody>
        </p:sp>
        <p:sp>
          <p:nvSpPr>
            <p:cNvPr id="53" name="Shape 151668"/>
            <p:cNvSpPr/>
            <p:nvPr/>
          </p:nvSpPr>
          <p:spPr>
            <a:xfrm>
              <a:off x="2999740" y="2134666"/>
              <a:ext cx="570421" cy="249886"/>
            </a:xfrm>
            <a:custGeom>
              <a:avLst/>
              <a:gdLst/>
              <a:ahLst/>
              <a:cxnLst/>
              <a:rect l="0" t="0" r="0" b="0"/>
              <a:pathLst>
                <a:path w="570421" h="249886">
                  <a:moveTo>
                    <a:pt x="0" y="0"/>
                  </a:moveTo>
                  <a:lnTo>
                    <a:pt x="570421" y="0"/>
                  </a:lnTo>
                  <a:lnTo>
                    <a:pt x="570421" y="249886"/>
                  </a:lnTo>
                  <a:lnTo>
                    <a:pt x="0" y="24988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54" name="Shape 15040"/>
            <p:cNvSpPr/>
            <p:nvPr/>
          </p:nvSpPr>
          <p:spPr>
            <a:xfrm>
              <a:off x="2999740" y="2134666"/>
              <a:ext cx="570421" cy="249886"/>
            </a:xfrm>
            <a:custGeom>
              <a:avLst/>
              <a:gdLst/>
              <a:ahLst/>
              <a:cxnLst/>
              <a:rect l="0" t="0" r="0" b="0"/>
              <a:pathLst>
                <a:path w="570421" h="249886">
                  <a:moveTo>
                    <a:pt x="0" y="249886"/>
                  </a:moveTo>
                  <a:lnTo>
                    <a:pt x="570421" y="249886"/>
                  </a:lnTo>
                  <a:lnTo>
                    <a:pt x="57042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55" name="Rectangle 15041"/>
            <p:cNvSpPr/>
            <p:nvPr/>
          </p:nvSpPr>
          <p:spPr>
            <a:xfrm>
              <a:off x="3103753" y="2194179"/>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dirty="0">
                  <a:solidFill>
                    <a:srgbClr val="FFFFFF"/>
                  </a:solidFill>
                  <a:effectLst/>
                  <a:latin typeface="Calibri"/>
                  <a:ea typeface="Calibri"/>
                </a:rPr>
                <a:t>Pas 4</a:t>
              </a:r>
              <a:endParaRPr lang="es-ES" sz="1600" dirty="0">
                <a:solidFill>
                  <a:srgbClr val="000000"/>
                </a:solidFill>
                <a:effectLst/>
                <a:latin typeface="Calibri"/>
                <a:ea typeface="Calibri"/>
              </a:endParaRPr>
            </a:p>
          </p:txBody>
        </p:sp>
      </p:grpSp>
    </p:spTree>
    <p:extLst>
      <p:ext uri="{BB962C8B-B14F-4D97-AF65-F5344CB8AC3E}">
        <p14:creationId xmlns:p14="http://schemas.microsoft.com/office/powerpoint/2010/main" val="30407067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4722DC-841E-7B49-8473-C9B048B777AF}"/>
              </a:ext>
            </a:extLst>
          </p:cNvPr>
          <p:cNvSpPr>
            <a:spLocks noGrp="1"/>
          </p:cNvSpPr>
          <p:nvPr>
            <p:ph type="body" sz="quarter" idx="13"/>
          </p:nvPr>
        </p:nvSpPr>
        <p:spPr/>
        <p:txBody>
          <a:bodyPr/>
          <a:lstStyle/>
          <a:p>
            <a:r>
              <a:rPr lang="ca-ES" dirty="0"/>
              <a:t>EXERCICI OPCIONAL</a:t>
            </a:r>
            <a:endParaRPr lang="es-ES" dirty="0"/>
          </a:p>
        </p:txBody>
      </p:sp>
      <p:sp>
        <p:nvSpPr>
          <p:cNvPr id="3" name="Content Placeholder 2">
            <a:extLst>
              <a:ext uri="{FF2B5EF4-FFF2-40B4-BE49-F238E27FC236}">
                <a16:creationId xmlns:a16="http://schemas.microsoft.com/office/drawing/2014/main" id="{154B5E6E-D2E5-4EB7-9C4F-7C4834775E99}"/>
              </a:ext>
            </a:extLst>
          </p:cNvPr>
          <p:cNvSpPr>
            <a:spLocks noGrp="1"/>
          </p:cNvSpPr>
          <p:nvPr>
            <p:ph sz="quarter" idx="14"/>
          </p:nvPr>
        </p:nvSpPr>
        <p:spPr/>
        <p:txBody>
          <a:bodyPr/>
          <a:lstStyle/>
          <a:p>
            <a:pPr algn="just"/>
            <a:endParaRPr lang="en-US" dirty="0"/>
          </a:p>
          <a:p>
            <a:pPr algn="just"/>
            <a:r>
              <a:rPr lang="ca-ES" dirty="0"/>
              <a:t>Demaneu al grup que empleni l’apartat corresponent a la identificació i la planificació de com fer realitat els </a:t>
            </a:r>
            <a:r>
              <a:rPr lang="ca-ES" dirty="0" err="1"/>
              <a:t>sominis</a:t>
            </a:r>
            <a:r>
              <a:rPr lang="ca-ES" dirty="0"/>
              <a:t> i objectius a la seva còpia del mòdul de </a:t>
            </a:r>
            <a:r>
              <a:rPr lang="ca-ES" dirty="0" err="1"/>
              <a:t>QualityRights</a:t>
            </a:r>
            <a:r>
              <a:rPr lang="ca-ES" dirty="0"/>
              <a:t> </a:t>
            </a:r>
            <a:r>
              <a:rPr lang="ca-ES" i="1" dirty="0"/>
              <a:t>Planificació de la recuperació centrada en la persona per a la salut mental i el benestar: eina d’autoajuda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02B9EC75-8CC5-4768-84B6-91DEF1825A19}"/>
              </a:ext>
            </a:extLst>
          </p:cNvPr>
          <p:cNvSpPr>
            <a:spLocks noGrp="1"/>
          </p:cNvSpPr>
          <p:nvPr>
            <p:ph type="title"/>
          </p:nvPr>
        </p:nvSpPr>
        <p:spPr>
          <a:xfrm>
            <a:off x="399630" y="506412"/>
            <a:ext cx="11284370" cy="428308"/>
          </a:xfrm>
        </p:spPr>
        <p:txBody>
          <a:bodyPr/>
          <a:lstStyle/>
          <a:p>
            <a:r>
              <a:rPr lang="ca-ES" dirty="0"/>
              <a:t>Presentació: 1. Pla per fer realitat somnis i objectius </a:t>
            </a:r>
            <a:r>
              <a:rPr lang="es-ES" dirty="0"/>
              <a:t>-</a:t>
            </a:r>
            <a:r>
              <a:rPr lang="en-US" dirty="0"/>
              <a:t> 4</a:t>
            </a:r>
            <a:endParaRPr lang="x-none" dirty="0"/>
          </a:p>
        </p:txBody>
      </p:sp>
    </p:spTree>
    <p:extLst>
      <p:ext uri="{BB962C8B-B14F-4D97-AF65-F5344CB8AC3E}">
        <p14:creationId xmlns:p14="http://schemas.microsoft.com/office/powerpoint/2010/main" val="8522211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268C4-BC16-4F41-9CA3-4073F56AB180}"/>
              </a:ext>
            </a:extLst>
          </p:cNvPr>
          <p:cNvSpPr>
            <a:spLocks noGrp="1"/>
          </p:cNvSpPr>
          <p:nvPr>
            <p:ph sz="quarter" idx="14"/>
          </p:nvPr>
        </p:nvSpPr>
        <p:spPr>
          <a:xfrm>
            <a:off x="507195" y="1115878"/>
            <a:ext cx="11174412" cy="4895310"/>
          </a:xfrm>
        </p:spPr>
        <p:txBody>
          <a:bodyPr>
            <a:normAutofit fontScale="92500" lnSpcReduction="20000"/>
          </a:bodyPr>
          <a:lstStyle/>
          <a:p>
            <a:pPr marL="0" lvl="0" indent="0" algn="just">
              <a:buNone/>
            </a:pPr>
            <a:r>
              <a:rPr lang="ca-ES" dirty="0"/>
              <a:t>Un pla de benestar ajuda a identificar les rutines que permeten a les persones estar bé, a més de les rutines que poden tenir un impacte negatiu en la salut mental i el benestar</a:t>
            </a:r>
            <a:r>
              <a:rPr lang="en-US" dirty="0"/>
              <a:t>.</a:t>
            </a:r>
            <a:endParaRPr lang="x-none" dirty="0"/>
          </a:p>
          <a:p>
            <a:pPr marL="0" lvl="0" indent="0" algn="just">
              <a:lnSpc>
                <a:spcPct val="120000"/>
              </a:lnSpc>
              <a:spcAft>
                <a:spcPts val="600"/>
              </a:spcAft>
              <a:buNone/>
            </a:pPr>
            <a:r>
              <a:rPr lang="es-ES" b="1" dirty="0" err="1"/>
              <a:t>Rutines</a:t>
            </a:r>
            <a:r>
              <a:rPr lang="es-ES" b="1" dirty="0"/>
              <a:t> positives</a:t>
            </a:r>
            <a:endParaRPr lang="es-ES" dirty="0"/>
          </a:p>
          <a:p>
            <a:pPr lvl="0" algn="just" fontAlgn="base"/>
            <a:r>
              <a:rPr lang="ca-ES" dirty="0"/>
              <a:t>Llevar-se a una hora raonable. </a:t>
            </a:r>
            <a:endParaRPr lang="es-ES" dirty="0"/>
          </a:p>
          <a:p>
            <a:pPr lvl="0" algn="just" fontAlgn="base"/>
            <a:r>
              <a:rPr lang="ca-ES" dirty="0"/>
              <a:t>Cuinar i menjar plats saludables a horaris regulars. </a:t>
            </a:r>
            <a:endParaRPr lang="es-ES" dirty="0"/>
          </a:p>
          <a:p>
            <a:pPr lvl="0" algn="just" fontAlgn="base"/>
            <a:r>
              <a:rPr lang="ca-ES" dirty="0"/>
              <a:t>Sortir a fer un passeig o fer exercici.</a:t>
            </a:r>
            <a:endParaRPr lang="es-ES" dirty="0"/>
          </a:p>
          <a:p>
            <a:pPr algn="just"/>
            <a:r>
              <a:rPr lang="ca-ES" dirty="0"/>
              <a:t>Treballar o estudiar</a:t>
            </a:r>
            <a:r>
              <a:rPr lang="es-ES" dirty="0"/>
              <a:t>. </a:t>
            </a:r>
          </a:p>
          <a:p>
            <a:pPr marL="0" indent="0" algn="just">
              <a:lnSpc>
                <a:spcPct val="120000"/>
              </a:lnSpc>
              <a:spcAft>
                <a:spcPts val="600"/>
              </a:spcAft>
              <a:buNone/>
            </a:pPr>
            <a:r>
              <a:rPr lang="es-ES" b="1" dirty="0" err="1"/>
              <a:t>Rutines</a:t>
            </a:r>
            <a:r>
              <a:rPr lang="es-ES" b="1" dirty="0"/>
              <a:t> </a:t>
            </a:r>
            <a:r>
              <a:rPr lang="es-ES" b="1" dirty="0" err="1"/>
              <a:t>negatives</a:t>
            </a:r>
            <a:endParaRPr lang="es-ES" dirty="0"/>
          </a:p>
          <a:p>
            <a:pPr lvl="0" algn="just" fontAlgn="base"/>
            <a:r>
              <a:rPr lang="ca-ES" dirty="0"/>
              <a:t>Sortir amb amics cada nit i emborratxar-se. </a:t>
            </a:r>
            <a:endParaRPr lang="es-ES" dirty="0"/>
          </a:p>
          <a:p>
            <a:pPr lvl="0" algn="just" fontAlgn="base"/>
            <a:r>
              <a:rPr lang="ca-ES" dirty="0"/>
              <a:t>Cansar-se en excés. </a:t>
            </a:r>
            <a:endParaRPr lang="es-ES" dirty="0"/>
          </a:p>
          <a:p>
            <a:pPr lvl="0" algn="just" fontAlgn="base"/>
            <a:r>
              <a:rPr lang="ca-ES" dirty="0"/>
              <a:t>Quedar-se assegut sense fer res. </a:t>
            </a:r>
            <a:endParaRPr lang="es-ES" dirty="0"/>
          </a:p>
          <a:p>
            <a:pPr algn="just"/>
            <a:r>
              <a:rPr lang="ca-ES" dirty="0"/>
              <a:t>Beure massa alcohol o prendre drogues </a:t>
            </a:r>
            <a:r>
              <a:rPr lang="es-ES" dirty="0" err="1"/>
              <a:t>ogas</a:t>
            </a:r>
            <a:r>
              <a:rPr lang="es-ES" dirty="0"/>
              <a:t>. </a:t>
            </a:r>
          </a:p>
          <a:p>
            <a:pPr marL="0" lvl="0" indent="0" algn="just">
              <a:lnSpc>
                <a:spcPct val="120000"/>
              </a:lnSpc>
              <a:spcAft>
                <a:spcPts val="600"/>
              </a:spcAft>
              <a:buNone/>
            </a:pPr>
            <a:endParaRPr lang="x-none" dirty="0"/>
          </a:p>
          <a:p>
            <a:pPr algn="just">
              <a:lnSpc>
                <a:spcPct val="120000"/>
              </a:lnSpc>
              <a:spcAft>
                <a:spcPts val="600"/>
              </a:spcAft>
            </a:pPr>
            <a:endParaRPr lang="x-none" dirty="0"/>
          </a:p>
        </p:txBody>
      </p:sp>
      <p:sp>
        <p:nvSpPr>
          <p:cNvPr id="2" name="Title 1">
            <a:extLst>
              <a:ext uri="{FF2B5EF4-FFF2-40B4-BE49-F238E27FC236}">
                <a16:creationId xmlns:a16="http://schemas.microsoft.com/office/drawing/2014/main" id="{B6E91575-D73B-4C4C-972D-40B1B0EC96A1}"/>
              </a:ext>
            </a:extLst>
          </p:cNvPr>
          <p:cNvSpPr>
            <a:spLocks noGrp="1"/>
          </p:cNvSpPr>
          <p:nvPr>
            <p:ph type="title"/>
          </p:nvPr>
        </p:nvSpPr>
        <p:spPr/>
        <p:txBody>
          <a:bodyPr/>
          <a:lstStyle/>
          <a:p>
            <a:r>
              <a:rPr lang="ca-ES" dirty="0"/>
              <a:t>Presentació: 2. Pla de benestar </a:t>
            </a:r>
            <a:r>
              <a:rPr lang="es-ES" dirty="0"/>
              <a:t>-</a:t>
            </a:r>
            <a:r>
              <a:rPr lang="en-US" dirty="0"/>
              <a:t> 1 </a:t>
            </a:r>
            <a:endParaRPr lang="x-none" dirty="0"/>
          </a:p>
        </p:txBody>
      </p:sp>
    </p:spTree>
    <p:extLst>
      <p:ext uri="{BB962C8B-B14F-4D97-AF65-F5344CB8AC3E}">
        <p14:creationId xmlns:p14="http://schemas.microsoft.com/office/powerpoint/2010/main" val="35249285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61FC7F-67CD-C64B-B478-0932B4986A78}"/>
              </a:ext>
            </a:extLst>
          </p:cNvPr>
          <p:cNvSpPr>
            <a:spLocks noGrp="1"/>
          </p:cNvSpPr>
          <p:nvPr>
            <p:ph type="body" sz="quarter" idx="13"/>
          </p:nvPr>
        </p:nvSpPr>
        <p:spPr/>
        <p:txBody>
          <a:bodyPr/>
          <a:lstStyle/>
          <a:p>
            <a:r>
              <a:rPr lang="ca-ES" dirty="0"/>
              <a:t>EXERCICI OPCIONAL</a:t>
            </a:r>
            <a:endParaRPr lang="es-ES" dirty="0"/>
          </a:p>
        </p:txBody>
      </p:sp>
      <p:sp>
        <p:nvSpPr>
          <p:cNvPr id="3" name="Content Placeholder 2">
            <a:extLst>
              <a:ext uri="{FF2B5EF4-FFF2-40B4-BE49-F238E27FC236}">
                <a16:creationId xmlns:a16="http://schemas.microsoft.com/office/drawing/2014/main" id="{C202ED87-936C-42AD-97A1-0857AA30CB54}"/>
              </a:ext>
            </a:extLst>
          </p:cNvPr>
          <p:cNvSpPr>
            <a:spLocks noGrp="1"/>
          </p:cNvSpPr>
          <p:nvPr>
            <p:ph sz="quarter" idx="14"/>
          </p:nvPr>
        </p:nvSpPr>
        <p:spPr/>
        <p:txBody>
          <a:bodyPr/>
          <a:lstStyle/>
          <a:p>
            <a:pPr algn="just"/>
            <a:r>
              <a:rPr lang="ca-ES" dirty="0"/>
              <a:t>Demaneu al grup que empleni l’apartat corresponent al meu pla de benestar (sense incloure-hi el calendari setmanal) a la seva còpia del mòdul de </a:t>
            </a:r>
            <a:r>
              <a:rPr lang="ca-ES" dirty="0" err="1"/>
              <a:t>QualityRights</a:t>
            </a:r>
            <a:r>
              <a:rPr lang="ca-ES" dirty="0"/>
              <a:t> </a:t>
            </a:r>
            <a:r>
              <a:rPr lang="ca-ES" i="1" dirty="0"/>
              <a:t>Planificació de la recuperació centrada en la persona per a la salut mental i el benestar: eina d’autoajuda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B8F94143-12AC-4522-88AB-184C705273E2}"/>
              </a:ext>
            </a:extLst>
          </p:cNvPr>
          <p:cNvSpPr>
            <a:spLocks noGrp="1"/>
          </p:cNvSpPr>
          <p:nvPr>
            <p:ph type="title"/>
          </p:nvPr>
        </p:nvSpPr>
        <p:spPr/>
        <p:txBody>
          <a:bodyPr/>
          <a:lstStyle/>
          <a:p>
            <a:r>
              <a:rPr lang="ca-ES" dirty="0"/>
              <a:t>Presentació: 2. Pla de benestar </a:t>
            </a:r>
            <a:r>
              <a:rPr lang="es-ES" dirty="0"/>
              <a:t>-</a:t>
            </a:r>
            <a:r>
              <a:rPr lang="en-US" dirty="0"/>
              <a:t> 2</a:t>
            </a:r>
            <a:endParaRPr lang="x-none" dirty="0"/>
          </a:p>
        </p:txBody>
      </p:sp>
    </p:spTree>
    <p:extLst>
      <p:ext uri="{BB962C8B-B14F-4D97-AF65-F5344CB8AC3E}">
        <p14:creationId xmlns:p14="http://schemas.microsoft.com/office/powerpoint/2010/main" val="165367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834A2-7C64-41F8-8F25-494D171DC68B}"/>
              </a:ext>
            </a:extLst>
          </p:cNvPr>
          <p:cNvSpPr>
            <a:spLocks noGrp="1"/>
          </p:cNvSpPr>
          <p:nvPr>
            <p:ph sz="quarter" idx="14"/>
          </p:nvPr>
        </p:nvSpPr>
        <p:spPr/>
        <p:txBody>
          <a:bodyPr/>
          <a:lstStyle/>
          <a:p>
            <a:pPr algn="just"/>
            <a:r>
              <a:rPr lang="ca-ES" dirty="0"/>
              <a:t>Un altre component del pla de recuperació és planificar com es poden gestionar les èpoques difícils de la vida. </a:t>
            </a:r>
            <a:endParaRPr lang="es-ES" dirty="0"/>
          </a:p>
          <a:p>
            <a:pPr algn="just"/>
            <a:r>
              <a:rPr lang="ca-ES" dirty="0"/>
              <a:t>Pot ser útil per a la persona indicar com es descriuria en termes generals.</a:t>
            </a:r>
          </a:p>
          <a:p>
            <a:pPr algn="just"/>
            <a:r>
              <a:rPr lang="ca-ES" dirty="0"/>
              <a:t>Això també pot ajudar els acompanyants a identificar els moments en què una persona té malestar i pot necessitar ajuda. </a:t>
            </a:r>
          </a:p>
          <a:p>
            <a:pPr algn="just"/>
            <a:r>
              <a:rPr lang="ca-ES" dirty="0"/>
              <a:t>Pot ajudar la persona a recordar que és molt més que les limitacions percebudes, que un diagnòstic o un seguit de problemes. </a:t>
            </a:r>
            <a:endParaRPr lang="es-ES" dirty="0"/>
          </a:p>
        </p:txBody>
      </p:sp>
      <p:sp>
        <p:nvSpPr>
          <p:cNvPr id="2" name="Title 1">
            <a:extLst>
              <a:ext uri="{FF2B5EF4-FFF2-40B4-BE49-F238E27FC236}">
                <a16:creationId xmlns:a16="http://schemas.microsoft.com/office/drawing/2014/main" id="{CB004EBA-8894-4DF7-B6D1-01026B803679}"/>
              </a:ext>
            </a:extLst>
          </p:cNvPr>
          <p:cNvSpPr>
            <a:spLocks noGrp="1"/>
          </p:cNvSpPr>
          <p:nvPr>
            <p:ph type="title"/>
          </p:nvPr>
        </p:nvSpPr>
        <p:spPr>
          <a:xfrm>
            <a:off x="399630" y="506412"/>
            <a:ext cx="11020210" cy="38766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1 </a:t>
            </a:r>
            <a:endParaRPr lang="x-none" dirty="0"/>
          </a:p>
        </p:txBody>
      </p:sp>
    </p:spTree>
    <p:extLst>
      <p:ext uri="{BB962C8B-B14F-4D97-AF65-F5344CB8AC3E}">
        <p14:creationId xmlns:p14="http://schemas.microsoft.com/office/powerpoint/2010/main" val="339317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AEBD7-1836-41E6-AAA5-06C8925DAACA}"/>
              </a:ext>
            </a:extLst>
          </p:cNvPr>
          <p:cNvSpPr>
            <a:spLocks noGrp="1"/>
          </p:cNvSpPr>
          <p:nvPr>
            <p:ph sz="quarter" idx="14"/>
          </p:nvPr>
        </p:nvSpPr>
        <p:spPr/>
        <p:txBody>
          <a:bodyPr/>
          <a:lstStyle/>
          <a:p>
            <a:pPr marL="457200" lvl="0" indent="-457200" algn="just">
              <a:buFont typeface="+mj-lt"/>
              <a:buAutoNum type="arabicPeriod"/>
            </a:pPr>
            <a:r>
              <a:rPr lang="ca-ES" b="1" dirty="0"/>
              <a:t>La recuperació NO és</a:t>
            </a:r>
            <a:r>
              <a:rPr lang="ca-ES" dirty="0"/>
              <a:t> necessàriament una cura o l’absència d’una malaltia, d’un diagnòstic o de símptomes, perquè les persones amb discapacitat psicosocial poden tenir una vida plena en presència de qualsevol d’aquestes circumstàncies. Dit d’una altra manera, per a algunes persones, alliberar-se d’allò que perceben i interpreten com a símptomes és un tret definidor de la seva recuperació. D’altres poden continuar tenint aquests símptomes i, tot i així, sentir que es recuperen</a:t>
            </a:r>
            <a:r>
              <a:rPr lang="es-ES" dirty="0"/>
              <a:t>. </a:t>
            </a:r>
          </a:p>
          <a:p>
            <a:pPr lvl="0" algn="just" fontAlgn="base"/>
            <a:r>
              <a:rPr lang="ca-ES" dirty="0"/>
              <a:t>La recuperació ajuda la persona a explorar amb sensatesa què li està passant en un moment donat, què necessita resoldre i què li fa mal, però no s’acaba aquí. </a:t>
            </a:r>
            <a:endParaRPr lang="es-ES" dirty="0"/>
          </a:p>
          <a:p>
            <a:pPr algn="just"/>
            <a:r>
              <a:rPr lang="ca-ES" dirty="0"/>
              <a:t>També implica abordar moltes dificultats potencials que una persona pot sentir, com poden ser l’aïllament, l’exclusió, la pobresa, l’atur o la discriminació</a:t>
            </a:r>
            <a:r>
              <a:rPr lang="es-ES" dirty="0"/>
              <a:t>. </a:t>
            </a:r>
          </a:p>
          <a:p>
            <a:pPr algn="just"/>
            <a:endParaRPr lang="x-none" dirty="0"/>
          </a:p>
        </p:txBody>
      </p:sp>
      <p:sp>
        <p:nvSpPr>
          <p:cNvPr id="2" name="Title 1">
            <a:extLst>
              <a:ext uri="{FF2B5EF4-FFF2-40B4-BE49-F238E27FC236}">
                <a16:creationId xmlns:a16="http://schemas.microsoft.com/office/drawing/2014/main" id="{4ABE2F77-C8C8-482A-A39B-32EE9EF608EF}"/>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- 6</a:t>
            </a:r>
            <a:endParaRPr lang="x-none" dirty="0"/>
          </a:p>
        </p:txBody>
      </p:sp>
    </p:spTree>
    <p:extLst>
      <p:ext uri="{BB962C8B-B14F-4D97-AF65-F5344CB8AC3E}">
        <p14:creationId xmlns:p14="http://schemas.microsoft.com/office/powerpoint/2010/main" val="21698678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462-1DBF-401A-8886-B280BF04E66D}"/>
              </a:ext>
            </a:extLst>
          </p:cNvPr>
          <p:cNvSpPr>
            <a:spLocks noGrp="1"/>
          </p:cNvSpPr>
          <p:nvPr>
            <p:ph type="title"/>
          </p:nvPr>
        </p:nvSpPr>
        <p:spPr>
          <a:xfrm>
            <a:off x="399630" y="506412"/>
            <a:ext cx="10796690" cy="48926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2</a:t>
            </a:r>
            <a:endParaRPr lang="x-none" dirty="0"/>
          </a:p>
        </p:txBody>
      </p:sp>
      <p:graphicFrame>
        <p:nvGraphicFramePr>
          <p:cNvPr id="3" name="2 Tabla"/>
          <p:cNvGraphicFramePr>
            <a:graphicFrameLocks noGrp="1"/>
          </p:cNvGraphicFramePr>
          <p:nvPr>
            <p:extLst>
              <p:ext uri="{D42A27DB-BD31-4B8C-83A1-F6EECF244321}">
                <p14:modId xmlns:p14="http://schemas.microsoft.com/office/powerpoint/2010/main" val="77881128"/>
              </p:ext>
            </p:extLst>
          </p:nvPr>
        </p:nvGraphicFramePr>
        <p:xfrm>
          <a:off x="1950720" y="1381764"/>
          <a:ext cx="7191486" cy="4515353"/>
        </p:xfrm>
        <a:graphic>
          <a:graphicData uri="http://schemas.openxmlformats.org/drawingml/2006/table">
            <a:tbl>
              <a:tblPr firstRow="1" firstCol="1" bandRow="1">
                <a:tableStyleId>{21E4AEA4-8DFA-4A89-87EB-49C32662AFE0}</a:tableStyleId>
              </a:tblPr>
              <a:tblGrid>
                <a:gridCol w="2228977">
                  <a:extLst>
                    <a:ext uri="{9D8B030D-6E8A-4147-A177-3AD203B41FA5}">
                      <a16:colId xmlns:a16="http://schemas.microsoft.com/office/drawing/2014/main" val="20000"/>
                    </a:ext>
                  </a:extLst>
                </a:gridCol>
                <a:gridCol w="1472756">
                  <a:extLst>
                    <a:ext uri="{9D8B030D-6E8A-4147-A177-3AD203B41FA5}">
                      <a16:colId xmlns:a16="http://schemas.microsoft.com/office/drawing/2014/main" val="20001"/>
                    </a:ext>
                  </a:extLst>
                </a:gridCol>
                <a:gridCol w="1611713">
                  <a:extLst>
                    <a:ext uri="{9D8B030D-6E8A-4147-A177-3AD203B41FA5}">
                      <a16:colId xmlns:a16="http://schemas.microsoft.com/office/drawing/2014/main" val="20002"/>
                    </a:ext>
                  </a:extLst>
                </a:gridCol>
                <a:gridCol w="201893">
                  <a:extLst>
                    <a:ext uri="{9D8B030D-6E8A-4147-A177-3AD203B41FA5}">
                      <a16:colId xmlns:a16="http://schemas.microsoft.com/office/drawing/2014/main" val="20003"/>
                    </a:ext>
                  </a:extLst>
                </a:gridCol>
                <a:gridCol w="1676147">
                  <a:extLst>
                    <a:ext uri="{9D8B030D-6E8A-4147-A177-3AD203B41FA5}">
                      <a16:colId xmlns:a16="http://schemas.microsoft.com/office/drawing/2014/main" val="20004"/>
                    </a:ext>
                  </a:extLst>
                </a:gridCol>
              </a:tblGrid>
              <a:tr h="697820">
                <a:tc gridSpan="5">
                  <a:txBody>
                    <a:bodyPr/>
                    <a:lstStyle/>
                    <a:p>
                      <a:pPr marL="6350" marR="81280" indent="-6350" algn="ctr">
                        <a:lnSpc>
                          <a:spcPct val="107000"/>
                        </a:lnSpc>
                        <a:spcAft>
                          <a:spcPts val="800"/>
                        </a:spcAft>
                      </a:pPr>
                      <a:r>
                        <a:rPr lang="ca-ES" sz="1800" b="1" kern="1200" dirty="0">
                          <a:solidFill>
                            <a:schemeClr val="lt1"/>
                          </a:solidFill>
                          <a:effectLst/>
                          <a:latin typeface="+mn-lt"/>
                          <a:ea typeface="+mn-ea"/>
                          <a:cs typeface="+mn-cs"/>
                        </a:rPr>
                        <a:t>Què em defineix en termes generals?</a:t>
                      </a:r>
                      <a:endParaRPr lang="es-ES" sz="2400" dirty="0">
                        <a:solidFill>
                          <a:srgbClr val="000000"/>
                        </a:solidFill>
                        <a:effectLst/>
                        <a:latin typeface="Calibri"/>
                        <a:ea typeface="Calibri"/>
                        <a:cs typeface="Arial"/>
                      </a:endParaRPr>
                    </a:p>
                  </a:txBody>
                  <a:tcPr marL="0" marR="1238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58256">
                <a:tc>
                  <a:txBody>
                    <a:bodyPr/>
                    <a:lstStyle/>
                    <a:p>
                      <a:pPr marL="627380" marR="81280" indent="3810" algn="l">
                        <a:lnSpc>
                          <a:spcPct val="107000"/>
                        </a:lnSpc>
                        <a:spcAft>
                          <a:spcPts val="0"/>
                        </a:spcAft>
                      </a:pPr>
                      <a:r>
                        <a:rPr lang="es-ES" sz="1800" dirty="0">
                          <a:solidFill>
                            <a:schemeClr val="tx1"/>
                          </a:solidFill>
                          <a:effectLst/>
                        </a:rPr>
                        <a:t>Sociable</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Simpàtic/a</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Impulsiu</a:t>
                      </a:r>
                      <a:r>
                        <a:rPr lang="es-ES" sz="1800" dirty="0">
                          <a:solidFill>
                            <a:schemeClr val="tx1"/>
                          </a:solidFill>
                          <a:effectLst/>
                        </a:rPr>
                        <a:t>/va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Confiat/ada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7790">
                <a:tc>
                  <a:txBody>
                    <a:bodyPr/>
                    <a:lstStyle/>
                    <a:p>
                      <a:pPr marL="627380" marR="81280" indent="3810" algn="l">
                        <a:lnSpc>
                          <a:spcPct val="107000"/>
                        </a:lnSpc>
                        <a:spcAft>
                          <a:spcPts val="0"/>
                        </a:spcAft>
                      </a:pPr>
                      <a:r>
                        <a:rPr lang="es-ES" sz="1800" dirty="0" err="1">
                          <a:solidFill>
                            <a:schemeClr val="tx1"/>
                          </a:solidFill>
                          <a:effectLst/>
                        </a:rPr>
                        <a:t>Solitari</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Xerraire</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tabLst>
                          <a:tab pos="457200" algn="ctr"/>
                        </a:tabLst>
                      </a:pPr>
                      <a:r>
                        <a:rPr lang="es-ES" sz="1800" dirty="0" err="1">
                          <a:solidFill>
                            <a:schemeClr val="tx1"/>
                          </a:solidFill>
                          <a:effectLst/>
                        </a:rPr>
                        <a:t>Callat</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Entusiasta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790">
                <a:tc>
                  <a:txBody>
                    <a:bodyPr/>
                    <a:lstStyle/>
                    <a:p>
                      <a:pPr marL="627380" marR="81280" indent="3810" algn="l">
                        <a:lnSpc>
                          <a:spcPct val="107000"/>
                        </a:lnSpc>
                        <a:spcAft>
                          <a:spcPts val="0"/>
                        </a:spcAft>
                      </a:pPr>
                      <a:r>
                        <a:rPr lang="es-ES" sz="1800" dirty="0" err="1">
                          <a:solidFill>
                            <a:schemeClr val="tx1"/>
                          </a:solidFill>
                          <a:effectLst/>
                        </a:rPr>
                        <a:t>Prudent</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Introvertit/ida</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Enèrgic</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Tossut/uda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6957">
                <a:tc>
                  <a:txBody>
                    <a:bodyPr/>
                    <a:lstStyle/>
                    <a:p>
                      <a:pPr marL="627380" marR="81280" indent="3810" algn="l">
                        <a:lnSpc>
                          <a:spcPct val="107000"/>
                        </a:lnSpc>
                        <a:spcAft>
                          <a:spcPts val="0"/>
                        </a:spcAft>
                      </a:pPr>
                      <a:r>
                        <a:rPr lang="es-ES" sz="1800" dirty="0" err="1">
                          <a:solidFill>
                            <a:schemeClr val="tx1"/>
                          </a:solidFill>
                          <a:effectLst/>
                        </a:rPr>
                        <a:t>Esportista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Extravertit/da</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D’aprenentatge</a:t>
                      </a:r>
                      <a:r>
                        <a:rPr lang="es-ES" sz="1800" dirty="0">
                          <a:solidFill>
                            <a:schemeClr val="tx1"/>
                          </a:solidFill>
                          <a:effectLst/>
                        </a:rPr>
                        <a:t> </a:t>
                      </a:r>
                      <a:r>
                        <a:rPr lang="es-ES" sz="1800" dirty="0" err="1">
                          <a:solidFill>
                            <a:schemeClr val="tx1"/>
                          </a:solidFill>
                          <a:effectLst/>
                        </a:rPr>
                        <a:t>ràpid</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Optimista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90">
                <a:tc>
                  <a:txBody>
                    <a:bodyPr/>
                    <a:lstStyle/>
                    <a:p>
                      <a:pPr marL="6350" marR="81280" indent="631190" algn="l">
                        <a:lnSpc>
                          <a:spcPct val="107000"/>
                        </a:lnSpc>
                        <a:spcAft>
                          <a:spcPts val="0"/>
                        </a:spcAft>
                        <a:tabLst>
                          <a:tab pos="1099820" algn="ctr"/>
                          <a:tab pos="1391920" algn="ctr"/>
                        </a:tabLst>
                      </a:pPr>
                      <a:r>
                        <a:rPr lang="es-ES" sz="1800" dirty="0" err="1">
                          <a:solidFill>
                            <a:schemeClr val="tx1"/>
                          </a:solidFill>
                          <a:effectLst/>
                        </a:rPr>
                        <a:t>Feliç</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Reflexiu/iva</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Pessimista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Diligent</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7790">
                <a:tc>
                  <a:txBody>
                    <a:bodyPr/>
                    <a:lstStyle/>
                    <a:p>
                      <a:pPr marL="934720" marR="81280" indent="-303530" algn="l">
                        <a:lnSpc>
                          <a:spcPct val="107000"/>
                        </a:lnSpc>
                        <a:spcAft>
                          <a:spcPts val="0"/>
                        </a:spcAft>
                      </a:pPr>
                      <a:r>
                        <a:rPr lang="es-ES" sz="1800" dirty="0" err="1">
                          <a:solidFill>
                            <a:schemeClr val="tx1"/>
                          </a:solidFill>
                          <a:effectLst/>
                        </a:rPr>
                        <a:t>Encoratjador</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Responsable</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Comprensiu</a:t>
                      </a:r>
                      <a:r>
                        <a:rPr lang="es-ES" sz="1800" dirty="0">
                          <a:solidFill>
                            <a:schemeClr val="tx1"/>
                          </a:solidFill>
                          <a:effectLst/>
                        </a:rPr>
                        <a:t>/va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Curiós/osa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7790">
                <a:tc>
                  <a:txBody>
                    <a:bodyPr/>
                    <a:lstStyle/>
                    <a:p>
                      <a:pPr marL="6350" marR="71755" indent="631190" algn="l">
                        <a:lnSpc>
                          <a:spcPct val="107000"/>
                        </a:lnSpc>
                        <a:spcAft>
                          <a:spcPts val="0"/>
                        </a:spcAft>
                        <a:tabLst>
                          <a:tab pos="631190" algn="l"/>
                        </a:tabLst>
                      </a:pPr>
                      <a:r>
                        <a:rPr lang="es-ES" sz="1800" dirty="0" err="1">
                          <a:solidFill>
                            <a:schemeClr val="tx1"/>
                          </a:solidFill>
                          <a:effectLst/>
                        </a:rPr>
                        <a:t>Aventurer</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a:solidFill>
                            <a:srgbClr val="000000"/>
                          </a:solidFill>
                          <a:effectLst/>
                          <a:latin typeface="Calibri"/>
                          <a:ea typeface="Calibri"/>
                          <a:cs typeface="Arial"/>
                        </a:rPr>
                        <a:t>Seriós/osa</a:t>
                      </a:r>
                      <a:endParaRPr lang="es-ES" sz="200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Relaxat</a:t>
                      </a:r>
                      <a:r>
                        <a:rPr lang="es-ES" sz="1800" dirty="0">
                          <a:solidFill>
                            <a:schemeClr val="tx1"/>
                          </a:solidFill>
                          <a:effectLst/>
                        </a:rPr>
                        <a:t>/da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Franc/a</a:t>
                      </a:r>
                      <a:endParaRPr lang="es-ES" sz="200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7790">
                <a:tc>
                  <a:txBody>
                    <a:bodyPr/>
                    <a:lstStyle/>
                    <a:p>
                      <a:pPr marL="6350" marR="30480" indent="631190" algn="l">
                        <a:lnSpc>
                          <a:spcPct val="107000"/>
                        </a:lnSpc>
                        <a:spcAft>
                          <a:spcPts val="0"/>
                        </a:spcAft>
                        <a:tabLst>
                          <a:tab pos="631190" algn="l"/>
                        </a:tabLst>
                      </a:pPr>
                      <a:r>
                        <a:rPr lang="es-ES" sz="1800" dirty="0" err="1">
                          <a:solidFill>
                            <a:schemeClr val="tx1"/>
                          </a:solidFill>
                          <a:effectLst/>
                        </a:rPr>
                        <a:t>Treballador</a:t>
                      </a:r>
                      <a:r>
                        <a:rPr lang="es-ES" sz="1800" dirty="0">
                          <a:solidFill>
                            <a:schemeClr val="tx1"/>
                          </a:solidFill>
                          <a:effectLst/>
                        </a:rPr>
                        <a: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ca-ES" sz="1600" dirty="0">
                          <a:solidFill>
                            <a:srgbClr val="000000"/>
                          </a:solidFill>
                          <a:effectLst/>
                          <a:latin typeface="Calibri"/>
                          <a:ea typeface="Calibri"/>
                          <a:cs typeface="Arial"/>
                        </a:rPr>
                        <a:t>Amable</a:t>
                      </a:r>
                      <a:endParaRPr lang="es-ES" sz="2000" dirty="0">
                        <a:solidFill>
                          <a:srgbClr val="000000"/>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err="1">
                          <a:solidFill>
                            <a:schemeClr val="tx1"/>
                          </a:solidFill>
                          <a:effectLst/>
                        </a:rPr>
                        <a:t>Apassionat</a:t>
                      </a:r>
                      <a:r>
                        <a:rPr lang="es-ES" sz="1800" dirty="0">
                          <a:solidFill>
                            <a:schemeClr val="tx1"/>
                          </a:solidFill>
                          <a:effectLst/>
                        </a:rPr>
                        <a:t>/da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dirty="0"/>
                    </a:p>
                  </a:txBody>
                  <a:tcPr/>
                </a:tc>
                <a:tc>
                  <a:txBody>
                    <a:bodyPr/>
                    <a:lstStyle/>
                    <a:p>
                      <a:pPr marL="6350" marR="81280" indent="-6350" algn="l">
                        <a:lnSpc>
                          <a:spcPct val="107000"/>
                        </a:lnSpc>
                        <a:spcAft>
                          <a:spcPts val="0"/>
                        </a:spcAft>
                      </a:pPr>
                      <a:r>
                        <a:rPr lang="ca-ES" sz="1600" dirty="0">
                          <a:solidFill>
                            <a:srgbClr val="000000"/>
                          </a:solidFill>
                          <a:effectLst/>
                          <a:latin typeface="Calibri"/>
                          <a:ea typeface="Calibri"/>
                          <a:cs typeface="Arial"/>
                        </a:rPr>
                        <a:t>Independent</a:t>
                      </a:r>
                      <a:endParaRPr lang="es-ES" sz="2000" dirty="0">
                        <a:solidFill>
                          <a:srgbClr val="000000"/>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7790">
                <a:tc>
                  <a:txBody>
                    <a:bodyPr/>
                    <a:lstStyle/>
                    <a:p>
                      <a:pPr marL="934720" marR="81280" indent="-30353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a:solidFill>
                            <a:schemeClr val="tx1"/>
                          </a:solidFill>
                          <a:effectLst/>
                        </a:rPr>
                        <a:t>__________</a:t>
                      </a:r>
                      <a:endParaRPr lang="es-ES" sz="240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0" marR="81280" indent="-635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ctr">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009"/>
                  </a:ext>
                </a:extLst>
              </a:tr>
              <a:tr h="327790">
                <a:tc>
                  <a:txBody>
                    <a:bodyPr/>
                    <a:lstStyle/>
                    <a:p>
                      <a:pPr marL="934720" marR="81280" indent="-30353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a:solidFill>
                            <a:schemeClr val="tx1"/>
                          </a:solidFill>
                          <a:effectLst/>
                        </a:rPr>
                        <a:t>__________</a:t>
                      </a:r>
                      <a:endParaRPr lang="es-ES" sz="240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0" marR="81280" indent="-635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ctr">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757530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8577-8B37-4D44-91CF-1928EC81AF1B}"/>
              </a:ext>
            </a:extLst>
          </p:cNvPr>
          <p:cNvSpPr>
            <a:spLocks noGrp="1"/>
          </p:cNvSpPr>
          <p:nvPr>
            <p:ph sz="quarter" idx="14"/>
          </p:nvPr>
        </p:nvSpPr>
        <p:spPr>
          <a:xfrm>
            <a:off x="507195" y="1259840"/>
            <a:ext cx="11174412" cy="4751348"/>
          </a:xfrm>
        </p:spPr>
        <p:txBody>
          <a:bodyPr>
            <a:normAutofit/>
          </a:bodyPr>
          <a:lstStyle/>
          <a:p>
            <a:r>
              <a:rPr lang="ca-ES" dirty="0"/>
              <a:t>Quan les persones usuàries dels serveis proven de superar èpoques difícils, pot ser d’ajuda fer servir un senzill sistema de semàfors per fer seguiment del seu estat d’ànim. </a:t>
            </a:r>
            <a:endParaRPr lang="es-ES" dirty="0"/>
          </a:p>
          <a:p>
            <a:r>
              <a:rPr lang="ca-ES" dirty="0"/>
              <a:t>El sistema de semàfors esbossat a continuació pot ser útil.</a:t>
            </a:r>
            <a:r>
              <a:rPr lang="en-GB" dirty="0">
                <a:ea typeface="MS Mincho" panose="02020609040205080304" pitchFamily="49" charset="-128"/>
                <a:cs typeface="Cambria" panose="02040503050406030204" pitchFamily="18" charset="0"/>
              </a:rPr>
              <a:t> </a:t>
            </a:r>
            <a:endParaRPr lang="x-none" dirty="0">
              <a:ea typeface="MS Mincho" panose="02020609040205080304" pitchFamily="49" charset="-128"/>
              <a:cs typeface="Cambria" panose="02040503050406030204" pitchFamily="18" charset="0"/>
            </a:endParaRPr>
          </a:p>
          <a:p>
            <a:pPr>
              <a:spcAft>
                <a:spcPts val="600"/>
              </a:spcAft>
              <a:tabLst>
                <a:tab pos="228600" algn="l"/>
                <a:tab pos="457200" algn="l"/>
              </a:tabLst>
            </a:pPr>
            <a:r>
              <a:rPr lang="en-US" b="1" dirty="0">
                <a:solidFill>
                  <a:srgbClr val="00B050"/>
                </a:solidFill>
                <a:ea typeface="SimSun" panose="02010600030101010101" pitchFamily="2" charset="-122"/>
                <a:cs typeface="Arial" panose="020B0604020202020204" pitchFamily="34" charset="0"/>
              </a:rPr>
              <a:t>VERD: </a:t>
            </a:r>
            <a:r>
              <a:rPr lang="en-US" dirty="0">
                <a:ea typeface="SimSun" panose="02010600030101010101" pitchFamily="2" charset="-122"/>
                <a:cs typeface="Arial" panose="020B0604020202020204" pitchFamily="34" charset="0"/>
              </a:rPr>
              <a:t>et </a:t>
            </a:r>
            <a:r>
              <a:rPr lang="en-US" dirty="0" err="1">
                <a:ea typeface="SimSun" panose="02010600030101010101" pitchFamily="2" charset="-122"/>
                <a:cs typeface="Arial" panose="020B0604020202020204" pitchFamily="34" charset="0"/>
              </a:rPr>
              <a:t>sents</a:t>
            </a:r>
            <a:r>
              <a:rPr lang="en-US" dirty="0">
                <a:ea typeface="SimSun" panose="02010600030101010101" pitchFamily="2" charset="-122"/>
                <a:cs typeface="Arial" panose="020B0604020202020204" pitchFamily="34" charset="0"/>
              </a:rPr>
              <a:t> </a:t>
            </a:r>
            <a:r>
              <a:rPr lang="en-US" dirty="0" err="1">
                <a:ea typeface="SimSun" panose="02010600030101010101" pitchFamily="2" charset="-122"/>
                <a:cs typeface="Arial" panose="020B0604020202020204" pitchFamily="34" charset="0"/>
              </a:rPr>
              <a:t>bé</a:t>
            </a:r>
            <a:r>
              <a:rPr lang="es-ES" dirty="0"/>
              <a:t>. </a:t>
            </a:r>
          </a:p>
          <a:p>
            <a:pPr lvl="3">
              <a:spcAft>
                <a:spcPts val="600"/>
              </a:spcAft>
              <a:tabLst>
                <a:tab pos="228600" algn="l"/>
                <a:tab pos="457200" algn="l"/>
              </a:tabLst>
            </a:pPr>
            <a:r>
              <a:rPr lang="ca-ES" dirty="0"/>
              <a:t>Pots patir moments puntuals d’estrès, però ets capaç de gestionar-los amb les teves habilitats, fer front als problemes i resoldre’ls</a:t>
            </a:r>
            <a:r>
              <a:rPr lang="en-US" dirty="0">
                <a:solidFill>
                  <a:srgbClr val="000000"/>
                </a:solidFill>
                <a:ea typeface="SimSun" panose="02010600030101010101" pitchFamily="2" charset="-122"/>
                <a:cs typeface="Arial" panose="020B0604020202020204" pitchFamily="34" charset="0"/>
              </a:rPr>
              <a:t>. </a:t>
            </a:r>
            <a:endParaRPr lang="x-none" dirty="0">
              <a:solidFill>
                <a:srgbClr val="000000"/>
              </a:solidFill>
              <a:ea typeface="SimSun" panose="02010600030101010101" pitchFamily="2" charset="-122"/>
              <a:cs typeface="Arial" panose="020B0604020202020204" pitchFamily="34" charset="0"/>
            </a:endParaRPr>
          </a:p>
          <a:p>
            <a:pPr>
              <a:spcAft>
                <a:spcPts val="600"/>
              </a:spcAft>
              <a:tabLst>
                <a:tab pos="228600" algn="l"/>
                <a:tab pos="457200" algn="l"/>
              </a:tabLst>
            </a:pPr>
            <a:r>
              <a:rPr lang="en-US" b="1" dirty="0">
                <a:solidFill>
                  <a:srgbClr val="FFC000"/>
                </a:solidFill>
                <a:ea typeface="SimSun" panose="02010600030101010101" pitchFamily="2" charset="-122"/>
                <a:cs typeface="Arial" panose="020B0604020202020204" pitchFamily="34" charset="0"/>
              </a:rPr>
              <a:t>GR</a:t>
            </a:r>
            <a:r>
              <a:rPr lang="en-US" b="1" dirty="0">
                <a:solidFill>
                  <a:srgbClr val="FF0000"/>
                </a:solidFill>
                <a:ea typeface="SimSun" panose="02010600030101010101" pitchFamily="2" charset="-122"/>
                <a:cs typeface="Arial" panose="020B0604020202020204" pitchFamily="34" charset="0"/>
              </a:rPr>
              <a:t>OC</a:t>
            </a:r>
            <a:r>
              <a:rPr lang="en-US" dirty="0">
                <a:ea typeface="SimSun" panose="02010600030101010101" pitchFamily="2" charset="-122"/>
                <a:cs typeface="Arial" panose="020B0604020202020204" pitchFamily="34" charset="0"/>
              </a:rPr>
              <a:t>: </a:t>
            </a:r>
            <a:r>
              <a:rPr lang="en-US" dirty="0" err="1">
                <a:ea typeface="SimSun" panose="02010600030101010101" pitchFamily="2" charset="-122"/>
                <a:cs typeface="Arial" panose="020B0604020202020204" pitchFamily="34" charset="0"/>
              </a:rPr>
              <a:t>perceps</a:t>
            </a:r>
            <a:r>
              <a:rPr lang="en-US" dirty="0">
                <a:ea typeface="SimSun" panose="02010600030101010101" pitchFamily="2" charset="-122"/>
                <a:cs typeface="Arial" panose="020B0604020202020204" pitchFamily="34" charset="0"/>
              </a:rPr>
              <a:t> </a:t>
            </a:r>
            <a:r>
              <a:rPr lang="en-US" dirty="0" err="1">
                <a:ea typeface="SimSun" panose="02010600030101010101" pitchFamily="2" charset="-122"/>
                <a:cs typeface="Arial" panose="020B0604020202020204" pitchFamily="34" charset="0"/>
              </a:rPr>
              <a:t>senyals</a:t>
            </a:r>
            <a:r>
              <a:rPr lang="en-US" dirty="0">
                <a:ea typeface="SimSun" panose="02010600030101010101" pitchFamily="2" charset="-122"/>
                <a:cs typeface="Arial" panose="020B0604020202020204" pitchFamily="34" charset="0"/>
              </a:rPr>
              <a:t> de </a:t>
            </a:r>
            <a:r>
              <a:rPr lang="en-US" dirty="0" err="1">
                <a:ea typeface="SimSun" panose="02010600030101010101" pitchFamily="2" charset="-122"/>
                <a:cs typeface="Arial" panose="020B0604020202020204" pitchFamily="34" charset="0"/>
              </a:rPr>
              <a:t>malestar</a:t>
            </a:r>
            <a:r>
              <a:rPr lang="en-US" dirty="0">
                <a:ea typeface="SimSun" panose="02010600030101010101" pitchFamily="2" charset="-122"/>
                <a:cs typeface="Arial" panose="020B0604020202020204" pitchFamily="34" charset="0"/>
              </a:rPr>
              <a:t> </a:t>
            </a:r>
            <a:r>
              <a:rPr lang="en-US" dirty="0" err="1">
                <a:ea typeface="SimSun" panose="02010600030101010101" pitchFamily="2" charset="-122"/>
                <a:cs typeface="Arial" panose="020B0604020202020204" pitchFamily="34" charset="0"/>
              </a:rPr>
              <a:t>emocional</a:t>
            </a:r>
            <a:r>
              <a:rPr lang="es-ES" dirty="0"/>
              <a:t>. </a:t>
            </a:r>
          </a:p>
          <a:p>
            <a:pPr lvl="3">
              <a:spcAft>
                <a:spcPts val="600"/>
              </a:spcAft>
              <a:tabLst>
                <a:tab pos="228600" algn="l"/>
                <a:tab pos="457200" algn="l"/>
              </a:tabLst>
            </a:pPr>
            <a:r>
              <a:rPr lang="ca-ES" dirty="0"/>
              <a:t>Seria convenient tenir una millor cura de la teva salut física i mental i obtenir ajuda d’amics, familiars o professionals de la salut mental o altres àmbits. </a:t>
            </a:r>
            <a:endParaRPr lang="es-ES" dirty="0"/>
          </a:p>
          <a:p>
            <a:pPr marL="530225" lvl="3" indent="0">
              <a:spcAft>
                <a:spcPts val="600"/>
              </a:spcAft>
              <a:buNone/>
              <a:tabLst>
                <a:tab pos="228600" algn="l"/>
                <a:tab pos="457200" algn="l"/>
              </a:tabLst>
            </a:pPr>
            <a:endParaRPr lang="x-none" dirty="0">
              <a:solidFill>
                <a:srgbClr val="000000"/>
              </a:solidFill>
              <a:ea typeface="SimSun" panose="02010600030101010101" pitchFamily="2" charset="-122"/>
              <a:cs typeface="Arial" panose="020B0604020202020204" pitchFamily="34" charset="0"/>
            </a:endParaRPr>
          </a:p>
          <a:p>
            <a:endParaRPr lang="x-none" dirty="0"/>
          </a:p>
        </p:txBody>
      </p:sp>
      <p:sp>
        <p:nvSpPr>
          <p:cNvPr id="2" name="Title 1">
            <a:extLst>
              <a:ext uri="{FF2B5EF4-FFF2-40B4-BE49-F238E27FC236}">
                <a16:creationId xmlns:a16="http://schemas.microsoft.com/office/drawing/2014/main" id="{38517028-7C06-45EF-A43D-F1F24D0656F2}"/>
              </a:ext>
            </a:extLst>
          </p:cNvPr>
          <p:cNvSpPr>
            <a:spLocks noGrp="1"/>
          </p:cNvSpPr>
          <p:nvPr>
            <p:ph type="title"/>
          </p:nvPr>
        </p:nvSpPr>
        <p:spPr>
          <a:xfrm>
            <a:off x="399630" y="506412"/>
            <a:ext cx="10674770" cy="42830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b="1" dirty="0">
                <a:latin typeface="Century Gothic" panose="020B0502020202020204" pitchFamily="34" charset="0"/>
                <a:ea typeface="MS Mincho" panose="02020609040205080304" pitchFamily="49" charset="-128"/>
                <a:cs typeface="Calibri Light" panose="020F0302020204030204" pitchFamily="34" charset="0"/>
              </a:rPr>
              <a:t> 3</a:t>
            </a:r>
            <a:endParaRPr lang="x-none" dirty="0">
              <a:latin typeface="Century Gothic" panose="020B0502020202020204" pitchFamily="34" charset="0"/>
            </a:endParaRPr>
          </a:p>
        </p:txBody>
      </p:sp>
    </p:spTree>
    <p:extLst>
      <p:ext uri="{BB962C8B-B14F-4D97-AF65-F5344CB8AC3E}">
        <p14:creationId xmlns:p14="http://schemas.microsoft.com/office/powerpoint/2010/main" val="38619470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a:extLst>
              <a:ext uri="{FF2B5EF4-FFF2-40B4-BE49-F238E27FC236}">
                <a16:creationId xmlns:a16="http://schemas.microsoft.com/office/drawing/2014/main" id="{3B0E2987-6857-4100-A9C7-950685787054}"/>
              </a:ext>
            </a:extLst>
          </p:cNvPr>
          <p:cNvSpPr txBox="1">
            <a:spLocks noGrp="1"/>
          </p:cNvSpPr>
          <p:nvPr>
            <p:ph sz="quarter" idx="14"/>
          </p:nvPr>
        </p:nvSpPr>
        <p:spPr>
          <a:xfrm>
            <a:off x="507195" y="1310020"/>
            <a:ext cx="11174412" cy="4500000"/>
          </a:xfrm>
          <a:prstGeom prst="rect">
            <a:avLst/>
          </a:prstGeom>
          <a:solidFill>
            <a:srgbClr val="D2EFFD">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38785" marR="81280" indent="0" algn="ctr">
              <a:lnSpc>
                <a:spcPct val="107000"/>
              </a:lnSpc>
              <a:spcAft>
                <a:spcPts val="0"/>
              </a:spcAft>
              <a:buNone/>
            </a:pPr>
            <a:r>
              <a:rPr lang="es-ES" sz="3200" b="1" dirty="0">
                <a:solidFill>
                  <a:srgbClr val="000000"/>
                </a:solidFill>
                <a:latin typeface="Calibri"/>
                <a:ea typeface="Calibri"/>
              </a:rPr>
              <a:t>El sistema de semáforos </a:t>
            </a:r>
            <a:r>
              <a:rPr lang="es-ES" sz="3200" b="1" dirty="0" err="1">
                <a:solidFill>
                  <a:srgbClr val="00B050"/>
                </a:solidFill>
                <a:latin typeface="Calibri"/>
                <a:ea typeface="Calibri"/>
              </a:rPr>
              <a:t>verd-</a:t>
            </a:r>
            <a:r>
              <a:rPr lang="es-ES" sz="3200" b="1" dirty="0" err="1">
                <a:solidFill>
                  <a:srgbClr val="FFC000"/>
                </a:solidFill>
                <a:latin typeface="Calibri"/>
                <a:ea typeface="Calibri"/>
              </a:rPr>
              <a:t>gr</a:t>
            </a:r>
            <a:r>
              <a:rPr lang="es-ES" sz="3200" b="1" dirty="0" err="1">
                <a:solidFill>
                  <a:srgbClr val="FF0000"/>
                </a:solidFill>
                <a:latin typeface="Calibri"/>
                <a:ea typeface="Calibri"/>
              </a:rPr>
              <a:t>oc</a:t>
            </a:r>
            <a:r>
              <a:rPr lang="es-ES" sz="800" b="1" dirty="0">
                <a:solidFill>
                  <a:srgbClr val="000000"/>
                </a:solidFill>
                <a:latin typeface="Calibri"/>
                <a:ea typeface="Calibri"/>
              </a:rPr>
              <a:t> </a:t>
            </a:r>
            <a:endParaRPr lang="es-ES" sz="3200" dirty="0">
              <a:solidFill>
                <a:srgbClr val="000000"/>
              </a:solidFill>
              <a:latin typeface="Calibri"/>
              <a:ea typeface="Calibri"/>
            </a:endParaRPr>
          </a:p>
          <a:p>
            <a:pPr marL="445135" marR="81280" indent="-6350">
              <a:lnSpc>
                <a:spcPct val="107000"/>
              </a:lnSpc>
              <a:spcAft>
                <a:spcPts val="410"/>
              </a:spcAft>
            </a:pPr>
            <a:r>
              <a:rPr lang="es-ES" sz="800" dirty="0">
                <a:solidFill>
                  <a:srgbClr val="000000"/>
                </a:solidFill>
                <a:latin typeface="Calibri"/>
                <a:ea typeface="Calibri"/>
              </a:rPr>
              <a:t> </a:t>
            </a:r>
            <a:endParaRPr lang="es-ES" sz="3200" dirty="0">
              <a:solidFill>
                <a:srgbClr val="000000"/>
              </a:solidFill>
              <a:latin typeface="Calibri"/>
              <a:ea typeface="Calibri"/>
            </a:endParaRPr>
          </a:p>
          <a:p>
            <a:pPr marL="445135" marR="81280" indent="0" algn="just">
              <a:lnSpc>
                <a:spcPct val="103000"/>
              </a:lnSpc>
              <a:spcAft>
                <a:spcPts val="0"/>
              </a:spcAft>
              <a:buNone/>
            </a:pPr>
            <a:r>
              <a:rPr lang="ca-ES" sz="3200" dirty="0"/>
              <a:t>Quan les persones usuàries dels serveis proven de superar èpoques difícils, pot ser d’ajuda fer servir un senzill sistema de semàfors per portar-ne un seguiment</a:t>
            </a:r>
            <a:r>
              <a:rPr lang="es-ES" sz="3200" dirty="0">
                <a:solidFill>
                  <a:srgbClr val="000000"/>
                </a:solidFill>
                <a:latin typeface="Calibri"/>
                <a:ea typeface="Calibri"/>
              </a:rPr>
              <a:t>. </a:t>
            </a:r>
          </a:p>
          <a:p>
            <a:pPr marL="445135" marR="81280" indent="-6350">
              <a:lnSpc>
                <a:spcPct val="107000"/>
              </a:lnSpc>
              <a:spcAft>
                <a:spcPts val="0"/>
              </a:spcAft>
            </a:pPr>
            <a:endParaRPr lang="es-ES" sz="3200" dirty="0">
              <a:solidFill>
                <a:srgbClr val="000000"/>
              </a:solidFill>
              <a:latin typeface="Calibri"/>
              <a:ea typeface="Calibri"/>
            </a:endParaRPr>
          </a:p>
          <a:p>
            <a:pPr marL="445135" marR="81280" indent="0" algn="just">
              <a:lnSpc>
                <a:spcPct val="103000"/>
              </a:lnSpc>
              <a:spcAft>
                <a:spcPts val="0"/>
              </a:spcAft>
              <a:buNone/>
            </a:pPr>
            <a:r>
              <a:rPr lang="es-ES" sz="3200" dirty="0">
                <a:solidFill>
                  <a:srgbClr val="00B050"/>
                </a:solidFill>
                <a:latin typeface="Calibri"/>
                <a:ea typeface="Calibri"/>
              </a:rPr>
              <a:t>VERD</a:t>
            </a:r>
            <a:r>
              <a:rPr lang="es-ES" sz="3200" dirty="0">
                <a:solidFill>
                  <a:srgbClr val="000000"/>
                </a:solidFill>
                <a:latin typeface="Calibri"/>
                <a:ea typeface="Calibri"/>
              </a:rPr>
              <a:t> = </a:t>
            </a:r>
            <a:r>
              <a:rPr lang="ca-ES" sz="3200" dirty="0"/>
              <a:t>Et sents bé</a:t>
            </a:r>
            <a:r>
              <a:rPr lang="es-ES" sz="3200" dirty="0">
                <a:solidFill>
                  <a:srgbClr val="000000"/>
                </a:solidFill>
                <a:latin typeface="Calibri"/>
                <a:ea typeface="Calibri"/>
              </a:rPr>
              <a:t>. </a:t>
            </a:r>
          </a:p>
          <a:p>
            <a:pPr marL="445135" marR="81280" indent="0" algn="just">
              <a:lnSpc>
                <a:spcPct val="103000"/>
              </a:lnSpc>
              <a:spcAft>
                <a:spcPts val="0"/>
              </a:spcAft>
              <a:buNone/>
            </a:pPr>
            <a:r>
              <a:rPr lang="es-ES" sz="3200" b="1" dirty="0">
                <a:solidFill>
                  <a:srgbClr val="FFC000"/>
                </a:solidFill>
                <a:latin typeface="Calibri"/>
                <a:ea typeface="Calibri"/>
              </a:rPr>
              <a:t>GR</a:t>
            </a:r>
            <a:r>
              <a:rPr lang="es-ES" sz="3200" b="1" dirty="0">
                <a:solidFill>
                  <a:srgbClr val="FF0000"/>
                </a:solidFill>
                <a:latin typeface="Calibri"/>
                <a:ea typeface="Calibri"/>
              </a:rPr>
              <a:t>OC</a:t>
            </a:r>
            <a:r>
              <a:rPr lang="es-ES" sz="3200" dirty="0">
                <a:solidFill>
                  <a:srgbClr val="000000"/>
                </a:solidFill>
                <a:latin typeface="Calibri"/>
                <a:ea typeface="Calibri"/>
              </a:rPr>
              <a:t> = </a:t>
            </a:r>
            <a:r>
              <a:rPr lang="ca-ES" sz="3200" dirty="0"/>
              <a:t>Perceps senyals de malestar emocional</a:t>
            </a:r>
            <a:r>
              <a:rPr lang="es-ES" sz="3200" dirty="0">
                <a:solidFill>
                  <a:srgbClr val="000000"/>
                </a:solidFill>
                <a:latin typeface="Calibri"/>
                <a:ea typeface="Calibri"/>
              </a:rPr>
              <a:t>. </a:t>
            </a:r>
          </a:p>
          <a:p>
            <a:pPr marL="0" marR="0" indent="0">
              <a:spcBef>
                <a:spcPts val="0"/>
              </a:spcBef>
              <a:spcAft>
                <a:spcPts val="0"/>
              </a:spcAft>
              <a:buNone/>
            </a:pPr>
            <a:endParaRPr lang="x-none" dirty="0">
              <a:solidFill>
                <a:srgbClr val="000000"/>
              </a:solidFill>
              <a:effectLst/>
              <a:ea typeface="SimSun" panose="02010600030101010101" pitchFamily="2" charset="-122"/>
              <a:cs typeface="Arial" panose="020B0604020202020204" pitchFamily="34" charset="0"/>
            </a:endParaRPr>
          </a:p>
        </p:txBody>
      </p:sp>
      <p:sp>
        <p:nvSpPr>
          <p:cNvPr id="2" name="Title 1">
            <a:extLst>
              <a:ext uri="{FF2B5EF4-FFF2-40B4-BE49-F238E27FC236}">
                <a16:creationId xmlns:a16="http://schemas.microsoft.com/office/drawing/2014/main" id="{2049DDEE-975C-404A-BA5F-B3D0A6D07C87}"/>
              </a:ext>
            </a:extLst>
          </p:cNvPr>
          <p:cNvSpPr>
            <a:spLocks noGrp="1"/>
          </p:cNvSpPr>
          <p:nvPr>
            <p:ph type="title"/>
          </p:nvPr>
        </p:nvSpPr>
        <p:spPr>
          <a:xfrm>
            <a:off x="399630" y="506412"/>
            <a:ext cx="10979570" cy="46894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a:t>
            </a:r>
            <a:r>
              <a:rPr lang="en-US" dirty="0">
                <a:latin typeface="Century Gothic" panose="020B0502020202020204" pitchFamily="34" charset="0"/>
                <a:ea typeface="MS Mincho" panose="02020609040205080304" pitchFamily="49" charset="-128"/>
                <a:cs typeface="Calibri Light" panose="020F0302020204030204" pitchFamily="34" charset="0"/>
              </a:rPr>
              <a:t>4</a:t>
            </a:r>
            <a:endParaRPr lang="x-none" dirty="0">
              <a:latin typeface="Century Gothic" panose="020B0502020202020204" pitchFamily="34" charset="0"/>
            </a:endParaRPr>
          </a:p>
        </p:txBody>
      </p:sp>
    </p:spTree>
    <p:extLst>
      <p:ext uri="{BB962C8B-B14F-4D97-AF65-F5344CB8AC3E}">
        <p14:creationId xmlns:p14="http://schemas.microsoft.com/office/powerpoint/2010/main" val="12003690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CB8FE-11F0-4059-AEDB-5027E700DEAB}"/>
              </a:ext>
            </a:extLst>
          </p:cNvPr>
          <p:cNvSpPr>
            <a:spLocks noGrp="1"/>
          </p:cNvSpPr>
          <p:nvPr>
            <p:ph sz="quarter" idx="14"/>
          </p:nvPr>
        </p:nvSpPr>
        <p:spPr/>
        <p:txBody>
          <a:bodyPr>
            <a:normAutofit/>
          </a:bodyPr>
          <a:lstStyle/>
          <a:p>
            <a:r>
              <a:rPr lang="ca-ES" b="1" dirty="0"/>
              <a:t>Per gestionar millor el malestar emocional, les persones poden aprendre a identificar:</a:t>
            </a:r>
            <a:endParaRPr lang="es-ES" dirty="0"/>
          </a:p>
          <a:p>
            <a:pPr lvl="2" fontAlgn="base"/>
            <a:r>
              <a:rPr lang="ca-ES" dirty="0"/>
              <a:t>sensibilitats </a:t>
            </a:r>
            <a:endParaRPr lang="es-ES" dirty="0"/>
          </a:p>
          <a:p>
            <a:pPr lvl="2" fontAlgn="base"/>
            <a:r>
              <a:rPr lang="ca-ES" dirty="0"/>
              <a:t>senyals de malestar </a:t>
            </a:r>
            <a:endParaRPr lang="es-ES" dirty="0"/>
          </a:p>
          <a:p>
            <a:pPr algn="just"/>
            <a:r>
              <a:rPr lang="ca-ES" dirty="0"/>
              <a:t>Si la persona és capaç d’identificar les seves sensibilitats i els senyals de malestar i actuar ràpidament, pot reduir en gran mesura les possibilitats de patir una crisi. </a:t>
            </a:r>
          </a:p>
          <a:p>
            <a:pPr algn="just"/>
            <a:r>
              <a:rPr lang="ca-ES" dirty="0"/>
              <a:t>També és important que els altres siguin conscients d’aquestes sensibilitats i senyals de malestar per tal de parlar-ne amb la persona a la qual fan l’acompanyament. </a:t>
            </a:r>
          </a:p>
          <a:p>
            <a:pPr algn="just"/>
            <a:r>
              <a:rPr lang="ca-ES" dirty="0"/>
              <a:t>Simultàniament, és important que els altres no traspassin els límits de manera forçosa ni agafin el control.</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38825F2F-DA7E-4E60-8F3E-4F6B3E132EF7}"/>
              </a:ext>
            </a:extLst>
          </p:cNvPr>
          <p:cNvSpPr>
            <a:spLocks noGrp="1"/>
          </p:cNvSpPr>
          <p:nvPr>
            <p:ph type="title"/>
          </p:nvPr>
        </p:nvSpPr>
        <p:spPr>
          <a:xfrm>
            <a:off x="399630" y="506412"/>
            <a:ext cx="11060850" cy="46894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5</a:t>
            </a:r>
            <a:endParaRPr lang="x-none" dirty="0"/>
          </a:p>
        </p:txBody>
      </p:sp>
    </p:spTree>
    <p:extLst>
      <p:ext uri="{BB962C8B-B14F-4D97-AF65-F5344CB8AC3E}">
        <p14:creationId xmlns:p14="http://schemas.microsoft.com/office/powerpoint/2010/main" val="3923963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CD899-7EB4-4B1C-8912-4CFA605B7FF7}"/>
              </a:ext>
            </a:extLst>
          </p:cNvPr>
          <p:cNvSpPr>
            <a:spLocks noGrp="1"/>
          </p:cNvSpPr>
          <p:nvPr>
            <p:ph sz="quarter" idx="14"/>
          </p:nvPr>
        </p:nvSpPr>
        <p:spPr/>
        <p:txBody>
          <a:bodyPr>
            <a:normAutofit/>
          </a:bodyPr>
          <a:lstStyle/>
          <a:p>
            <a:r>
              <a:rPr lang="ca-ES" dirty="0"/>
              <a:t>Les </a:t>
            </a:r>
            <a:r>
              <a:rPr lang="ca-ES" b="1" dirty="0"/>
              <a:t>sensibilitats </a:t>
            </a:r>
            <a:r>
              <a:rPr lang="ca-ES" dirty="0"/>
              <a:t>són coses que passen que poden fer que una persona se senti nerviosa, espantada, trista o desanimada</a:t>
            </a:r>
            <a:r>
              <a:rPr lang="en-US" dirty="0"/>
              <a:t>. </a:t>
            </a:r>
            <a:endParaRPr lang="x-none" dirty="0"/>
          </a:p>
          <a:p>
            <a:r>
              <a:rPr lang="ca-ES" dirty="0"/>
              <a:t>Algunes sensibilitats poden ser: </a:t>
            </a:r>
            <a:endParaRPr lang="es-ES" dirty="0"/>
          </a:p>
          <a:p>
            <a:pPr lvl="1" fontAlgn="base"/>
            <a:r>
              <a:rPr lang="ca-ES" dirty="0"/>
              <a:t>Sentir crits o ser escridassat. </a:t>
            </a:r>
            <a:endParaRPr lang="es-ES" dirty="0"/>
          </a:p>
          <a:p>
            <a:pPr lvl="1" fontAlgn="base"/>
            <a:r>
              <a:rPr lang="ca-ES" dirty="0"/>
              <a:t>Que no t’escoltin. </a:t>
            </a:r>
            <a:endParaRPr lang="es-ES" dirty="0"/>
          </a:p>
          <a:p>
            <a:pPr lvl="1" fontAlgn="base"/>
            <a:r>
              <a:rPr lang="ca-ES" dirty="0"/>
              <a:t>Que altres persones se t’acostin massa. </a:t>
            </a:r>
            <a:endParaRPr lang="es-ES" dirty="0"/>
          </a:p>
          <a:p>
            <a:pPr lvl="1" fontAlgn="base"/>
            <a:r>
              <a:rPr lang="ca-ES" dirty="0"/>
              <a:t>Tenir molta càrrega laboral. </a:t>
            </a:r>
            <a:endParaRPr lang="es-ES" dirty="0"/>
          </a:p>
          <a:p>
            <a:pPr lvl="1" fontAlgn="base"/>
            <a:r>
              <a:rPr lang="ca-ES" dirty="0"/>
              <a:t>No poder dormir. </a:t>
            </a:r>
            <a:endParaRPr lang="es-ES" dirty="0"/>
          </a:p>
          <a:p>
            <a:pPr lvl="1" fontAlgn="base"/>
            <a:r>
              <a:rPr lang="ca-ES" dirty="0"/>
              <a:t>Que t’enganyin. </a:t>
            </a:r>
            <a:endParaRPr lang="es-ES" dirty="0"/>
          </a:p>
          <a:p>
            <a:pPr marL="346075" lvl="2" indent="0">
              <a:buNone/>
            </a:pPr>
            <a:endParaRPr lang="es-ES" dirty="0"/>
          </a:p>
          <a:p>
            <a:pPr marL="530225" lvl="3" indent="0">
              <a:buNone/>
            </a:pPr>
            <a:endParaRPr lang="x-none" dirty="0"/>
          </a:p>
          <a:p>
            <a:endParaRPr lang="x-none" dirty="0"/>
          </a:p>
        </p:txBody>
      </p:sp>
      <p:sp>
        <p:nvSpPr>
          <p:cNvPr id="2" name="Title 1">
            <a:extLst>
              <a:ext uri="{FF2B5EF4-FFF2-40B4-BE49-F238E27FC236}">
                <a16:creationId xmlns:a16="http://schemas.microsoft.com/office/drawing/2014/main" id="{5382E28C-9A8D-4AB3-93F6-569300F115E5}"/>
              </a:ext>
            </a:extLst>
          </p:cNvPr>
          <p:cNvSpPr>
            <a:spLocks noGrp="1"/>
          </p:cNvSpPr>
          <p:nvPr>
            <p:ph type="title"/>
          </p:nvPr>
        </p:nvSpPr>
        <p:spPr>
          <a:xfrm>
            <a:off x="399630" y="506412"/>
            <a:ext cx="11060850" cy="44862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6</a:t>
            </a:r>
            <a:endParaRPr lang="x-none" dirty="0"/>
          </a:p>
        </p:txBody>
      </p:sp>
    </p:spTree>
    <p:extLst>
      <p:ext uri="{BB962C8B-B14F-4D97-AF65-F5344CB8AC3E}">
        <p14:creationId xmlns:p14="http://schemas.microsoft.com/office/powerpoint/2010/main" val="38902159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D2AA4-8CE5-4376-830E-0B28B8018856}"/>
              </a:ext>
            </a:extLst>
          </p:cNvPr>
          <p:cNvSpPr>
            <a:spLocks noGrp="1"/>
          </p:cNvSpPr>
          <p:nvPr>
            <p:ph sz="quarter" idx="14"/>
          </p:nvPr>
        </p:nvSpPr>
        <p:spPr>
          <a:xfrm>
            <a:off x="507195" y="1069383"/>
            <a:ext cx="11174412" cy="4941805"/>
          </a:xfrm>
        </p:spPr>
        <p:txBody>
          <a:bodyPr>
            <a:noAutofit/>
          </a:bodyPr>
          <a:lstStyle/>
          <a:p>
            <a:pPr>
              <a:spcAft>
                <a:spcPts val="0"/>
              </a:spcAft>
            </a:pPr>
            <a:r>
              <a:rPr lang="ca-ES" sz="1800" dirty="0"/>
              <a:t>Els </a:t>
            </a:r>
            <a:r>
              <a:rPr lang="ca-ES" sz="1800" b="1" dirty="0"/>
              <a:t>senyals de malestar</a:t>
            </a:r>
            <a:r>
              <a:rPr lang="ca-ES" sz="1800" dirty="0"/>
              <a:t> són canvis en els sentiments, els pensaments o el comportament que indiquen que pot haver-hi una crisi. </a:t>
            </a:r>
          </a:p>
          <a:p>
            <a:pPr>
              <a:spcAft>
                <a:spcPts val="0"/>
              </a:spcAft>
            </a:pPr>
            <a:r>
              <a:rPr lang="ca-ES" sz="1800" dirty="0"/>
              <a:t>Són diferents en cada persona, però a tall d’exemple habitualment són</a:t>
            </a:r>
            <a:r>
              <a:rPr lang="en-US" sz="1800" dirty="0"/>
              <a:t>:</a:t>
            </a:r>
            <a:endParaRPr lang="x-none" sz="1800" dirty="0"/>
          </a:p>
          <a:p>
            <a:pPr marL="0" indent="0" algn="just">
              <a:spcAft>
                <a:spcPts val="0"/>
              </a:spcAft>
              <a:buNone/>
            </a:pPr>
            <a:endParaRPr lang="en-US" sz="1800" b="1" dirty="0"/>
          </a:p>
          <a:p>
            <a:pPr marL="0" indent="0" algn="just">
              <a:spcAft>
                <a:spcPts val="0"/>
              </a:spcAft>
              <a:buNone/>
            </a:pPr>
            <a:r>
              <a:rPr lang="en-US" sz="1800" b="1" dirty="0"/>
              <a:t>A. </a:t>
            </a:r>
            <a:r>
              <a:rPr lang="ca-ES" sz="1800" b="1" dirty="0"/>
              <a:t>Senyals que la persona pot identificar </a:t>
            </a:r>
            <a:r>
              <a:rPr lang="es-ES" sz="1800" b="1" dirty="0"/>
              <a:t>: </a:t>
            </a:r>
            <a:endParaRPr lang="es-ES" sz="1800" dirty="0"/>
          </a:p>
          <a:p>
            <a:pPr lvl="1" fontAlgn="base">
              <a:spcAft>
                <a:spcPts val="0"/>
              </a:spcAft>
            </a:pPr>
            <a:r>
              <a:rPr lang="ca-ES" sz="1800" dirty="0"/>
              <a:t>Sentir-se nerviós o espantat. </a:t>
            </a:r>
            <a:endParaRPr lang="es-ES" sz="1800" dirty="0"/>
          </a:p>
          <a:p>
            <a:pPr lvl="1" fontAlgn="base">
              <a:spcAft>
                <a:spcPts val="0"/>
              </a:spcAft>
            </a:pPr>
            <a:r>
              <a:rPr lang="ca-ES" sz="1800" dirty="0"/>
              <a:t>Sentir-se deprimit. </a:t>
            </a:r>
            <a:endParaRPr lang="es-ES" sz="1800" dirty="0"/>
          </a:p>
          <a:p>
            <a:pPr lvl="1" fontAlgn="base">
              <a:spcAft>
                <a:spcPts val="0"/>
              </a:spcAft>
            </a:pPr>
            <a:r>
              <a:rPr lang="ca-ES" sz="1800" dirty="0"/>
              <a:t>No dormir prou o llevar-se molt d’hora. </a:t>
            </a:r>
            <a:endParaRPr lang="es-ES" sz="1800" dirty="0"/>
          </a:p>
          <a:p>
            <a:pPr lvl="1" fontAlgn="base">
              <a:spcAft>
                <a:spcPts val="0"/>
              </a:spcAft>
            </a:pPr>
            <a:r>
              <a:rPr lang="ca-ES" sz="1800" dirty="0"/>
              <a:t>Tenir pensaments angoixants. </a:t>
            </a:r>
            <a:endParaRPr lang="es-ES" sz="1800" dirty="0"/>
          </a:p>
          <a:p>
            <a:pPr lvl="1" fontAlgn="base">
              <a:spcAft>
                <a:spcPts val="0"/>
              </a:spcAft>
            </a:pPr>
            <a:r>
              <a:rPr lang="ca-ES" sz="1800" dirty="0"/>
              <a:t>Trobar dificultats per fer coses que es fan normalment. </a:t>
            </a:r>
            <a:endParaRPr lang="es-ES" sz="1800" dirty="0"/>
          </a:p>
          <a:p>
            <a:pPr lvl="1" fontAlgn="base">
              <a:spcAft>
                <a:spcPts val="0"/>
              </a:spcAft>
            </a:pPr>
            <a:r>
              <a:rPr lang="ca-ES" sz="1800" dirty="0"/>
              <a:t>Sentir-se incapaç de confiar en les persones més properes. </a:t>
            </a:r>
            <a:endParaRPr lang="es-ES" sz="1800" dirty="0"/>
          </a:p>
          <a:p>
            <a:pPr lvl="1" fontAlgn="base">
              <a:spcAft>
                <a:spcPts val="0"/>
              </a:spcAft>
            </a:pPr>
            <a:r>
              <a:rPr lang="ca-ES" sz="1800" dirty="0"/>
              <a:t>Sentir-se incapaç de continuar duent a terme les activitats quotidianes. </a:t>
            </a:r>
            <a:endParaRPr lang="es-ES" sz="1800" dirty="0"/>
          </a:p>
          <a:p>
            <a:pPr lvl="1" fontAlgn="base">
              <a:spcAft>
                <a:spcPts val="0"/>
              </a:spcAft>
            </a:pPr>
            <a:r>
              <a:rPr lang="ca-ES" sz="1800" dirty="0"/>
              <a:t>Reaccionar de manera exagerada o irracional a esdeveniments normals o coses que la gent fa normalment. </a:t>
            </a:r>
            <a:endParaRPr lang="es-ES" sz="1800" dirty="0"/>
          </a:p>
          <a:p>
            <a:pPr lvl="1" fontAlgn="base">
              <a:spcAft>
                <a:spcPts val="0"/>
              </a:spcAft>
            </a:pPr>
            <a:r>
              <a:rPr lang="ca-ES" sz="1800" dirty="0"/>
              <a:t>Tenir experiències inusitades que els altres no semblen compartir, com sentir o veure coses o tenir la sensació que hi ha forces o persones externes que ens controlen. </a:t>
            </a:r>
            <a:endParaRPr lang="es-ES" sz="1800" dirty="0"/>
          </a:p>
          <a:p>
            <a:pPr lvl="1" fontAlgn="base">
              <a:spcAft>
                <a:spcPts val="0"/>
              </a:spcAft>
            </a:pPr>
            <a:r>
              <a:rPr lang="ca-ES" sz="1800" dirty="0"/>
              <a:t>Tenir pensaments accelerats.</a:t>
            </a:r>
            <a:endParaRPr lang="es-ES" sz="1800" dirty="0"/>
          </a:p>
          <a:p>
            <a:pPr lvl="1" fontAlgn="base">
              <a:spcAft>
                <a:spcPts val="0"/>
              </a:spcAft>
            </a:pPr>
            <a:r>
              <a:rPr lang="ca-ES" sz="1800" dirty="0"/>
              <a:t>Sentir molta por o desesperança. </a:t>
            </a:r>
            <a:endParaRPr lang="es-ES" sz="1800" dirty="0"/>
          </a:p>
          <a:p>
            <a:pPr lvl="1">
              <a:spcAft>
                <a:spcPts val="0"/>
              </a:spcAft>
            </a:pPr>
            <a:r>
              <a:rPr lang="ca-ES" sz="1800" dirty="0"/>
              <a:t>Sentir que no es té el control</a:t>
            </a:r>
            <a:r>
              <a:rPr lang="es-ES" sz="1800" dirty="0"/>
              <a:t>.</a:t>
            </a:r>
          </a:p>
        </p:txBody>
      </p:sp>
      <p:sp>
        <p:nvSpPr>
          <p:cNvPr id="2" name="Title 1">
            <a:extLst>
              <a:ext uri="{FF2B5EF4-FFF2-40B4-BE49-F238E27FC236}">
                <a16:creationId xmlns:a16="http://schemas.microsoft.com/office/drawing/2014/main" id="{06406605-1BEF-4897-B120-8BC4AAFBBA34}"/>
              </a:ext>
            </a:extLst>
          </p:cNvPr>
          <p:cNvSpPr>
            <a:spLocks noGrp="1"/>
          </p:cNvSpPr>
          <p:nvPr>
            <p:ph type="title"/>
          </p:nvPr>
        </p:nvSpPr>
        <p:spPr>
          <a:xfrm>
            <a:off x="419950" y="343852"/>
            <a:ext cx="10918610" cy="44862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7</a:t>
            </a:r>
            <a:endParaRPr lang="x-none" dirty="0"/>
          </a:p>
        </p:txBody>
      </p:sp>
    </p:spTree>
    <p:extLst>
      <p:ext uri="{BB962C8B-B14F-4D97-AF65-F5344CB8AC3E}">
        <p14:creationId xmlns:p14="http://schemas.microsoft.com/office/powerpoint/2010/main" val="7724370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A5293-A6E5-4FC7-9290-43C62DA211A7}"/>
              </a:ext>
            </a:extLst>
          </p:cNvPr>
          <p:cNvSpPr>
            <a:spLocks noGrp="1"/>
          </p:cNvSpPr>
          <p:nvPr>
            <p:ph sz="quarter" idx="14"/>
          </p:nvPr>
        </p:nvSpPr>
        <p:spPr/>
        <p:txBody>
          <a:bodyPr/>
          <a:lstStyle/>
          <a:p>
            <a:pPr marL="0" lvl="0" indent="0">
              <a:buNone/>
            </a:pPr>
            <a:r>
              <a:rPr lang="en-US" b="1" dirty="0"/>
              <a:t>B. </a:t>
            </a:r>
            <a:r>
              <a:rPr lang="ca-ES" b="1" dirty="0"/>
              <a:t>Senyals que els altres també poden identificar </a:t>
            </a:r>
            <a:r>
              <a:rPr lang="en-US" b="1" dirty="0"/>
              <a:t>:</a:t>
            </a:r>
            <a:endParaRPr lang="x-none" dirty="0"/>
          </a:p>
          <a:p>
            <a:pPr lvl="2" fontAlgn="base"/>
            <a:r>
              <a:rPr lang="ca-ES" dirty="0"/>
              <a:t>Discutir amb altres persones.</a:t>
            </a:r>
            <a:endParaRPr lang="es-ES" dirty="0"/>
          </a:p>
          <a:p>
            <a:pPr lvl="2" fontAlgn="base"/>
            <a:r>
              <a:rPr lang="ca-ES" dirty="0"/>
              <a:t>Nerviosisme. </a:t>
            </a:r>
            <a:endParaRPr lang="es-ES" dirty="0"/>
          </a:p>
          <a:p>
            <a:pPr lvl="2" fontAlgn="base"/>
            <a:r>
              <a:rPr lang="ca-ES" dirty="0"/>
              <a:t>Inquietud. </a:t>
            </a:r>
            <a:endParaRPr lang="es-ES" dirty="0"/>
          </a:p>
          <a:p>
            <a:pPr lvl="2"/>
            <a:r>
              <a:rPr lang="ca-ES" dirty="0"/>
              <a:t>Dormir massa</a:t>
            </a:r>
            <a:r>
              <a:rPr lang="es-ES" dirty="0"/>
              <a:t>. </a:t>
            </a:r>
          </a:p>
          <a:p>
            <a:pPr marL="530225" lvl="3" indent="0">
              <a:buNone/>
            </a:pPr>
            <a:endParaRPr lang="x-none" dirty="0"/>
          </a:p>
          <a:p>
            <a:endParaRPr lang="x-none" dirty="0"/>
          </a:p>
        </p:txBody>
      </p:sp>
      <p:sp>
        <p:nvSpPr>
          <p:cNvPr id="2" name="Title 1">
            <a:extLst>
              <a:ext uri="{FF2B5EF4-FFF2-40B4-BE49-F238E27FC236}">
                <a16:creationId xmlns:a16="http://schemas.microsoft.com/office/drawing/2014/main" id="{AAB4CE6E-8A6A-4AFE-9017-357124C22FB3}"/>
              </a:ext>
            </a:extLst>
          </p:cNvPr>
          <p:cNvSpPr>
            <a:spLocks noGrp="1"/>
          </p:cNvSpPr>
          <p:nvPr>
            <p:ph type="title"/>
          </p:nvPr>
        </p:nvSpPr>
        <p:spPr>
          <a:xfrm>
            <a:off x="399630" y="506412"/>
            <a:ext cx="11060850" cy="48926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8</a:t>
            </a:r>
            <a:endParaRPr lang="x-none" dirty="0"/>
          </a:p>
        </p:txBody>
      </p:sp>
    </p:spTree>
    <p:extLst>
      <p:ext uri="{BB962C8B-B14F-4D97-AF65-F5344CB8AC3E}">
        <p14:creationId xmlns:p14="http://schemas.microsoft.com/office/powerpoint/2010/main" val="9080097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787F9-0A5B-0348-BEAC-C2D3FB6E937A}"/>
              </a:ext>
            </a:extLst>
          </p:cNvPr>
          <p:cNvSpPr>
            <a:spLocks noGrp="1"/>
          </p:cNvSpPr>
          <p:nvPr>
            <p:ph type="body" sz="quarter" idx="13"/>
          </p:nvPr>
        </p:nvSpPr>
        <p:spPr/>
        <p:txBody>
          <a:bodyPr/>
          <a:lstStyle/>
          <a:p>
            <a:r>
              <a:rPr lang="ca-ES" dirty="0"/>
              <a:t>EXERCICI OPCIONAL </a:t>
            </a:r>
            <a:endParaRPr lang="es-ES" dirty="0"/>
          </a:p>
        </p:txBody>
      </p:sp>
      <p:sp>
        <p:nvSpPr>
          <p:cNvPr id="3" name="Content Placeholder 2">
            <a:extLst>
              <a:ext uri="{FF2B5EF4-FFF2-40B4-BE49-F238E27FC236}">
                <a16:creationId xmlns:a16="http://schemas.microsoft.com/office/drawing/2014/main" id="{C30860F9-D842-42FF-9ED3-E94F9DBD69EB}"/>
              </a:ext>
            </a:extLst>
          </p:cNvPr>
          <p:cNvSpPr>
            <a:spLocks noGrp="1"/>
          </p:cNvSpPr>
          <p:nvPr>
            <p:ph sz="quarter" idx="14"/>
          </p:nvPr>
        </p:nvSpPr>
        <p:spPr/>
        <p:txBody>
          <a:bodyPr/>
          <a:lstStyle/>
          <a:p>
            <a:pPr marL="0" indent="0" algn="just">
              <a:buNone/>
            </a:pPr>
            <a:endParaRPr lang="en-US" dirty="0"/>
          </a:p>
          <a:p>
            <a:pPr algn="just"/>
            <a:r>
              <a:rPr lang="ca-ES" dirty="0"/>
              <a:t>Demaneu al grup que empleni les taules principals de l’apartat sobre la gestió dels moments difícils a la seva còpia del mòdul de </a:t>
            </a:r>
            <a:r>
              <a:rPr lang="ca-ES" dirty="0" err="1"/>
              <a:t>QualityRights</a:t>
            </a:r>
            <a:r>
              <a:rPr lang="ca-ES" dirty="0"/>
              <a:t> </a:t>
            </a:r>
            <a:r>
              <a:rPr lang="ca-ES" i="1" dirty="0"/>
              <a:t>Planificació de la recuperació centrada en la persona per a la salut mental i el benestar: eina d’autoajuda</a:t>
            </a:r>
            <a:endParaRPr lang="es-ES" dirty="0"/>
          </a:p>
          <a:p>
            <a:pPr marL="0" indent="0" algn="just">
              <a:buNone/>
            </a:pP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5C1AF11-0ED6-47AB-BC6A-2B6E4490488A}"/>
              </a:ext>
            </a:extLst>
          </p:cNvPr>
          <p:cNvSpPr>
            <a:spLocks noGrp="1"/>
          </p:cNvSpPr>
          <p:nvPr>
            <p:ph type="title"/>
          </p:nvPr>
        </p:nvSpPr>
        <p:spPr>
          <a:xfrm>
            <a:off x="399630" y="506412"/>
            <a:ext cx="10877970" cy="489268"/>
          </a:xfrm>
        </p:spPr>
        <p:txBody>
          <a:bodyPr/>
          <a:lstStyle/>
          <a:p>
            <a:r>
              <a:rPr lang="es-ES" dirty="0" err="1"/>
              <a:t>Presentació</a:t>
            </a:r>
            <a:r>
              <a:rPr lang="es-ES" dirty="0"/>
              <a:t>: 3. Pla de </a:t>
            </a:r>
            <a:r>
              <a:rPr lang="es-ES" dirty="0" err="1"/>
              <a:t>gestió</a:t>
            </a:r>
            <a:r>
              <a:rPr lang="es-ES" dirty="0"/>
              <a:t> de </a:t>
            </a:r>
            <a:r>
              <a:rPr lang="es-ES" dirty="0" err="1"/>
              <a:t>moments</a:t>
            </a:r>
            <a:r>
              <a:rPr lang="es-ES" dirty="0"/>
              <a:t> </a:t>
            </a:r>
            <a:r>
              <a:rPr lang="es-ES" dirty="0" err="1"/>
              <a:t>difícils</a:t>
            </a:r>
            <a:r>
              <a:rPr lang="es-ES" dirty="0"/>
              <a:t> -</a:t>
            </a:r>
            <a:r>
              <a:rPr lang="en-US" dirty="0"/>
              <a:t> 9</a:t>
            </a:r>
            <a:endParaRPr lang="x-none" dirty="0"/>
          </a:p>
        </p:txBody>
      </p:sp>
    </p:spTree>
    <p:extLst>
      <p:ext uri="{BB962C8B-B14F-4D97-AF65-F5344CB8AC3E}">
        <p14:creationId xmlns:p14="http://schemas.microsoft.com/office/powerpoint/2010/main" val="401624662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DBA85-C763-400A-BB0E-F198C33AABF9}"/>
              </a:ext>
            </a:extLst>
          </p:cNvPr>
          <p:cNvSpPr>
            <a:spLocks noGrp="1"/>
          </p:cNvSpPr>
          <p:nvPr>
            <p:ph sz="quarter" idx="14"/>
          </p:nvPr>
        </p:nvSpPr>
        <p:spPr>
          <a:xfrm>
            <a:off x="507195" y="1280160"/>
            <a:ext cx="11174412" cy="4731028"/>
          </a:xfrm>
        </p:spPr>
        <p:txBody>
          <a:bodyPr>
            <a:normAutofit/>
          </a:bodyPr>
          <a:lstStyle/>
          <a:p>
            <a:pPr algn="just"/>
            <a:r>
              <a:rPr lang="ca-ES" sz="2000" dirty="0"/>
              <a:t>Si bé els plans de recuperació encoratgen les persones a prendre mesures per evitar les crisis</a:t>
            </a:r>
            <a:r>
              <a:rPr lang="en-US" sz="2000" dirty="0"/>
              <a:t>, </a:t>
            </a:r>
            <a:r>
              <a:rPr lang="ca-ES" sz="2000" dirty="0"/>
              <a:t>pot haver-hi moments en què, malgrat tots els esforços de la persona, la situació empitjori</a:t>
            </a:r>
            <a:r>
              <a:rPr lang="en-US" sz="2000" dirty="0"/>
              <a:t>.</a:t>
            </a:r>
            <a:endParaRPr lang="x-none" sz="2000" dirty="0"/>
          </a:p>
          <a:p>
            <a:pPr algn="just"/>
            <a:r>
              <a:rPr lang="ca-ES" sz="2000" dirty="0"/>
              <a:t>Un pla per respondre a una crisi pot donar als professionals de la salut mental i altres acompanyants una millor oportunitat per entendre la persona i què vol per tal de respectar la seva voluntat i les seves preferències</a:t>
            </a:r>
            <a:r>
              <a:rPr lang="es-ES" sz="2000" dirty="0"/>
              <a:t>. </a:t>
            </a:r>
          </a:p>
          <a:p>
            <a:pPr lvl="3" algn="just"/>
            <a:r>
              <a:rPr lang="es-ES" sz="2000" dirty="0"/>
              <a:t>Una persona </a:t>
            </a:r>
            <a:r>
              <a:rPr lang="es-ES" sz="2000" dirty="0" err="1"/>
              <a:t>pot</a:t>
            </a:r>
            <a:r>
              <a:rPr lang="es-ES" sz="2000" dirty="0"/>
              <a:t> donar </a:t>
            </a:r>
            <a:r>
              <a:rPr lang="es-ES" sz="2000" dirty="0" err="1"/>
              <a:t>indicacions</a:t>
            </a:r>
            <a:r>
              <a:rPr lang="es-ES" sz="2000" dirty="0"/>
              <a:t> i </a:t>
            </a:r>
            <a:r>
              <a:rPr lang="es-ES" sz="2000" dirty="0" err="1"/>
              <a:t>informació</a:t>
            </a:r>
            <a:r>
              <a:rPr lang="es-ES" sz="2000" dirty="0"/>
              <a:t> sobre </a:t>
            </a:r>
            <a:r>
              <a:rPr lang="es-ES" sz="2000" dirty="0" err="1"/>
              <a:t>quan</a:t>
            </a:r>
            <a:r>
              <a:rPr lang="es-ES" sz="2000" dirty="0"/>
              <a:t>, </a:t>
            </a:r>
            <a:r>
              <a:rPr lang="es-ES" sz="2000" dirty="0" err="1"/>
              <a:t>com</a:t>
            </a:r>
            <a:r>
              <a:rPr lang="es-ES" sz="2000" dirty="0"/>
              <a:t>, </a:t>
            </a:r>
            <a:r>
              <a:rPr lang="es-ES" sz="2000" dirty="0" err="1"/>
              <a:t>on</a:t>
            </a:r>
            <a:r>
              <a:rPr lang="es-ES" sz="2000" dirty="0"/>
              <a:t> i de </a:t>
            </a:r>
            <a:r>
              <a:rPr lang="es-ES" sz="2000" dirty="0" err="1"/>
              <a:t>qui</a:t>
            </a:r>
            <a:r>
              <a:rPr lang="es-ES" sz="2000" dirty="0"/>
              <a:t> li </a:t>
            </a:r>
            <a:r>
              <a:rPr lang="es-ES" sz="2000" dirty="0" err="1"/>
              <a:t>agradaria</a:t>
            </a:r>
            <a:r>
              <a:rPr lang="es-ES" sz="2000" dirty="0"/>
              <a:t> </a:t>
            </a:r>
            <a:r>
              <a:rPr lang="es-ES" sz="2000" dirty="0" err="1"/>
              <a:t>rebre</a:t>
            </a:r>
            <a:r>
              <a:rPr lang="es-ES" sz="2000" dirty="0"/>
              <a:t> </a:t>
            </a:r>
            <a:r>
              <a:rPr lang="es-ES" sz="2000" dirty="0" err="1"/>
              <a:t>ajuda</a:t>
            </a:r>
            <a:r>
              <a:rPr lang="es-ES" sz="2000" dirty="0"/>
              <a:t> i </a:t>
            </a:r>
            <a:r>
              <a:rPr lang="es-ES" sz="2000" dirty="0" err="1"/>
              <a:t>acompanyament</a:t>
            </a:r>
            <a:r>
              <a:rPr lang="es-ES" sz="2000" dirty="0"/>
              <a:t>. </a:t>
            </a:r>
          </a:p>
          <a:p>
            <a:pPr lvl="3" algn="just"/>
            <a:r>
              <a:rPr lang="es-ES" sz="2000" dirty="0"/>
              <a:t>També </a:t>
            </a:r>
            <a:r>
              <a:rPr lang="es-ES" sz="2000" dirty="0" err="1"/>
              <a:t>permet</a:t>
            </a:r>
            <a:r>
              <a:rPr lang="es-ES" sz="2000" dirty="0"/>
              <a:t> a les persones negar-se </a:t>
            </a:r>
            <a:r>
              <a:rPr lang="es-ES" sz="2000" dirty="0" err="1"/>
              <a:t>explícitament</a:t>
            </a:r>
            <a:r>
              <a:rPr lang="es-ES" sz="2000" dirty="0"/>
              <a:t> a </a:t>
            </a:r>
            <a:r>
              <a:rPr lang="es-ES" sz="2000" dirty="0" err="1"/>
              <a:t>determinats</a:t>
            </a:r>
            <a:r>
              <a:rPr lang="es-ES" sz="2000" dirty="0"/>
              <a:t> </a:t>
            </a:r>
            <a:r>
              <a:rPr lang="es-ES" sz="2000" dirty="0" err="1"/>
              <a:t>tipus</a:t>
            </a:r>
            <a:r>
              <a:rPr lang="es-ES" sz="2000" dirty="0"/>
              <a:t> de </a:t>
            </a:r>
            <a:r>
              <a:rPr lang="es-ES" sz="2000" dirty="0" err="1"/>
              <a:t>tractament</a:t>
            </a:r>
            <a:r>
              <a:rPr lang="es-ES" sz="2000" dirty="0"/>
              <a:t> o </a:t>
            </a:r>
            <a:r>
              <a:rPr lang="es-ES" sz="2000" dirty="0" err="1"/>
              <a:t>opcions</a:t>
            </a:r>
            <a:r>
              <a:rPr lang="es-ES" sz="2000" dirty="0"/>
              <a:t> </a:t>
            </a:r>
            <a:r>
              <a:rPr lang="es-ES" sz="2000" dirty="0" err="1"/>
              <a:t>d’assistència</a:t>
            </a:r>
            <a:r>
              <a:rPr lang="es-ES" sz="2000" dirty="0"/>
              <a:t> disponibles. </a:t>
            </a:r>
          </a:p>
          <a:p>
            <a:pPr lvl="3" algn="just"/>
            <a:r>
              <a:rPr lang="es-ES" sz="2000" dirty="0"/>
              <a:t>A </a:t>
            </a:r>
            <a:r>
              <a:rPr lang="es-ES" sz="2000" dirty="0" err="1"/>
              <a:t>més</a:t>
            </a:r>
            <a:r>
              <a:rPr lang="es-ES" sz="2000" dirty="0"/>
              <a:t>, </a:t>
            </a:r>
            <a:r>
              <a:rPr lang="es-ES" sz="2000" dirty="0" err="1"/>
              <a:t>pot</a:t>
            </a:r>
            <a:r>
              <a:rPr lang="es-ES" sz="2000" dirty="0"/>
              <a:t> </a:t>
            </a:r>
            <a:r>
              <a:rPr lang="es-ES" sz="2000" dirty="0" err="1"/>
              <a:t>haver</a:t>
            </a:r>
            <a:r>
              <a:rPr lang="es-ES" sz="2000" dirty="0"/>
              <a:t>-hi </a:t>
            </a:r>
            <a:r>
              <a:rPr lang="es-ES" sz="2000" dirty="0" err="1"/>
              <a:t>diverses</a:t>
            </a:r>
            <a:r>
              <a:rPr lang="es-ES" sz="2000" dirty="0"/>
              <a:t> coses de les </a:t>
            </a:r>
            <a:r>
              <a:rPr lang="es-ES" sz="2000" dirty="0" err="1"/>
              <a:t>quals</a:t>
            </a:r>
            <a:r>
              <a:rPr lang="es-ES" sz="2000" dirty="0"/>
              <a:t> </a:t>
            </a:r>
            <a:r>
              <a:rPr lang="es-ES" sz="2000" dirty="0" err="1"/>
              <a:t>calgui</a:t>
            </a:r>
            <a:r>
              <a:rPr lang="es-ES" sz="2000" dirty="0"/>
              <a:t> ocupar-se, </a:t>
            </a:r>
            <a:r>
              <a:rPr lang="es-ES" sz="2000" dirty="0" err="1"/>
              <a:t>com</a:t>
            </a:r>
            <a:r>
              <a:rPr lang="es-ES" sz="2000" dirty="0"/>
              <a:t> ara </a:t>
            </a:r>
            <a:r>
              <a:rPr lang="es-ES" sz="2000" dirty="0" err="1"/>
              <a:t>sol·licitar</a:t>
            </a:r>
            <a:r>
              <a:rPr lang="es-ES" sz="2000" dirty="0"/>
              <a:t> la </a:t>
            </a:r>
            <a:r>
              <a:rPr lang="es-ES" sz="2000" dirty="0" err="1"/>
              <a:t>baixa</a:t>
            </a:r>
            <a:r>
              <a:rPr lang="es-ES" sz="2000" dirty="0"/>
              <a:t> a la </a:t>
            </a:r>
            <a:r>
              <a:rPr lang="es-ES" sz="2000" dirty="0" err="1"/>
              <a:t>feina</a:t>
            </a:r>
            <a:r>
              <a:rPr lang="es-ES" sz="2000" dirty="0"/>
              <a:t>, donar </a:t>
            </a:r>
            <a:r>
              <a:rPr lang="es-ES" sz="2000" dirty="0" err="1"/>
              <a:t>menjar</a:t>
            </a:r>
            <a:r>
              <a:rPr lang="es-ES" sz="2000" dirty="0"/>
              <a:t> a les </a:t>
            </a:r>
            <a:r>
              <a:rPr lang="es-ES" sz="2000" dirty="0" err="1"/>
              <a:t>mascotes</a:t>
            </a:r>
            <a:r>
              <a:rPr lang="es-ES" sz="2000" dirty="0"/>
              <a:t>, pagar factures, comunicar a </a:t>
            </a:r>
            <a:r>
              <a:rPr lang="es-ES" sz="2000" dirty="0" err="1"/>
              <a:t>altres</a:t>
            </a:r>
            <a:r>
              <a:rPr lang="es-ES" sz="2000" dirty="0"/>
              <a:t> persones que la persona no es </a:t>
            </a:r>
            <a:r>
              <a:rPr lang="es-ES" sz="2000" dirty="0" err="1"/>
              <a:t>troba</a:t>
            </a:r>
            <a:r>
              <a:rPr lang="es-ES" sz="2000" dirty="0"/>
              <a:t> </a:t>
            </a:r>
            <a:r>
              <a:rPr lang="es-ES" sz="2000" dirty="0" err="1"/>
              <a:t>bé</a:t>
            </a:r>
            <a:r>
              <a:rPr lang="es-ES" sz="2000" dirty="0"/>
              <a:t>, </a:t>
            </a:r>
            <a:r>
              <a:rPr lang="es-ES" sz="2000" dirty="0" err="1"/>
              <a:t>cancel·lar</a:t>
            </a:r>
            <a:r>
              <a:rPr lang="es-ES" sz="2000" dirty="0"/>
              <a:t> cites, </a:t>
            </a:r>
            <a:r>
              <a:rPr lang="es-ES" sz="2000" dirty="0" err="1"/>
              <a:t>etc</a:t>
            </a:r>
            <a:endParaRPr lang="es-ES" sz="2000" dirty="0"/>
          </a:p>
          <a:p>
            <a:pPr marL="530225" lvl="3" indent="0" algn="just">
              <a:buNone/>
            </a:pPr>
            <a:endParaRPr lang="x-none" sz="2000" dirty="0"/>
          </a:p>
        </p:txBody>
      </p:sp>
      <p:sp>
        <p:nvSpPr>
          <p:cNvPr id="2" name="Title 1">
            <a:extLst>
              <a:ext uri="{FF2B5EF4-FFF2-40B4-BE49-F238E27FC236}">
                <a16:creationId xmlns:a16="http://schemas.microsoft.com/office/drawing/2014/main" id="{B07AB098-9C48-4A00-B844-50A648121BCB}"/>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1 </a:t>
            </a:r>
            <a:endParaRPr lang="x-none" dirty="0"/>
          </a:p>
        </p:txBody>
      </p:sp>
    </p:spTree>
    <p:extLst>
      <p:ext uri="{BB962C8B-B14F-4D97-AF65-F5344CB8AC3E}">
        <p14:creationId xmlns:p14="http://schemas.microsoft.com/office/powerpoint/2010/main" val="29981777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34AF8-5ADD-4AF5-BBC7-4506E328807F}"/>
              </a:ext>
            </a:extLst>
          </p:cNvPr>
          <p:cNvSpPr>
            <a:spLocks noGrp="1"/>
          </p:cNvSpPr>
          <p:nvPr>
            <p:ph sz="quarter" idx="14"/>
          </p:nvPr>
        </p:nvSpPr>
        <p:spPr/>
        <p:txBody>
          <a:bodyPr/>
          <a:lstStyle/>
          <a:p>
            <a:pPr algn="just"/>
            <a:r>
              <a:rPr lang="ca-ES" dirty="0"/>
              <a:t>Planificar tot això pot ser especialment important per a les persones menys capaces d’expressar la seva voluntat quan tenen una crisi. </a:t>
            </a:r>
          </a:p>
          <a:p>
            <a:pPr algn="just"/>
            <a:r>
              <a:rPr lang="ca-ES" dirty="0"/>
              <a:t>A més, és probable que es trobin amb professionals que no siguin els qui acostumen a ocupar-se del seu cas</a:t>
            </a:r>
            <a:r>
              <a:rPr lang="en-US" dirty="0"/>
              <a:t>. </a:t>
            </a:r>
            <a:endParaRPr lang="x-none" dirty="0"/>
          </a:p>
          <a:p>
            <a:pPr algn="just"/>
            <a:r>
              <a:rPr lang="ca-ES" dirty="0"/>
              <a:t>En alguns països, les persones poden establir que la seva voluntat i les seves preferències siguin vinculants per a altres persones en determinades situacions</a:t>
            </a:r>
            <a:r>
              <a:rPr lang="en-US" dirty="0"/>
              <a:t>. </a:t>
            </a:r>
          </a:p>
          <a:p>
            <a:pPr algn="just"/>
            <a:endParaRPr lang="en-US" dirty="0"/>
          </a:p>
          <a:p>
            <a:pPr algn="just"/>
            <a:endParaRPr lang="x-none" dirty="0"/>
          </a:p>
        </p:txBody>
      </p:sp>
      <p:sp>
        <p:nvSpPr>
          <p:cNvPr id="2" name="Title 1">
            <a:extLst>
              <a:ext uri="{FF2B5EF4-FFF2-40B4-BE49-F238E27FC236}">
                <a16:creationId xmlns:a16="http://schemas.microsoft.com/office/drawing/2014/main" id="{5B0D416F-6472-447C-98F0-709EC272DC7E}"/>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2</a:t>
            </a:r>
            <a:endParaRPr lang="x-none" dirty="0"/>
          </a:p>
        </p:txBody>
      </p:sp>
    </p:spTree>
    <p:extLst>
      <p:ext uri="{BB962C8B-B14F-4D97-AF65-F5344CB8AC3E}">
        <p14:creationId xmlns:p14="http://schemas.microsoft.com/office/powerpoint/2010/main" val="394225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F211E-8214-41FE-9078-1022DF781B5A}"/>
              </a:ext>
            </a:extLst>
          </p:cNvPr>
          <p:cNvSpPr>
            <a:spLocks noGrp="1"/>
          </p:cNvSpPr>
          <p:nvPr>
            <p:ph sz="quarter" idx="14"/>
          </p:nvPr>
        </p:nvSpPr>
        <p:spPr/>
        <p:txBody>
          <a:bodyPr/>
          <a:lstStyle/>
          <a:p>
            <a:pPr marL="514350" lvl="0" indent="-514350" algn="just" fontAlgn="base">
              <a:buFont typeface="+mj-lt"/>
              <a:buAutoNum type="arabicPeriod" startAt="2"/>
            </a:pPr>
            <a:r>
              <a:rPr lang="ca-ES" b="1" dirty="0"/>
              <a:t>La recuperació NO és </a:t>
            </a:r>
            <a:r>
              <a:rPr lang="ca-ES" dirty="0"/>
              <a:t>quelcom que els professionals de la salut, les famílies o els cuidadors «fan» a les persones. </a:t>
            </a:r>
          </a:p>
          <a:p>
            <a:pPr algn="just" fontAlgn="base"/>
            <a:r>
              <a:rPr lang="ca-ES" dirty="0"/>
              <a:t>La recuperació ha d’estar liderada per la persona afectada. Els altres implicats en la vida de la persona amb discapacitat psicosocial poden donar-li suport o consells per ajudar-la en el seu recorregut cap a la recuperació</a:t>
            </a:r>
            <a:r>
              <a:rPr lang="es-ES" dirty="0"/>
              <a:t>. </a:t>
            </a:r>
          </a:p>
          <a:p>
            <a:pPr marL="457200" lvl="0" indent="-457200" algn="just">
              <a:buFont typeface="+mj-lt"/>
              <a:buAutoNum type="arabicPeriod" startAt="3"/>
            </a:pPr>
            <a:r>
              <a:rPr lang="ca-ES" b="1" dirty="0"/>
              <a:t>La recuperació NO és </a:t>
            </a:r>
            <a:r>
              <a:rPr lang="ca-ES" dirty="0"/>
              <a:t>quelcom que s’ha practicat àmpliament, malgrat l’ús habitual d’aquest terme en alguns contextos. </a:t>
            </a:r>
          </a:p>
          <a:p>
            <a:pPr algn="just"/>
            <a:r>
              <a:rPr lang="ca-ES" dirty="0"/>
              <a:t>La recuperació comporta replantejar com es dissenyen i es proporcionen l’acompanyament i els serveis socials i de salut mental</a:t>
            </a:r>
            <a:r>
              <a:rPr lang="es-ES" dirty="0"/>
              <a:t>. </a:t>
            </a:r>
            <a:endParaRPr lang="x-none" dirty="0"/>
          </a:p>
        </p:txBody>
      </p:sp>
      <p:sp>
        <p:nvSpPr>
          <p:cNvPr id="2" name="Title 1">
            <a:extLst>
              <a:ext uri="{FF2B5EF4-FFF2-40B4-BE49-F238E27FC236}">
                <a16:creationId xmlns:a16="http://schemas.microsoft.com/office/drawing/2014/main" id="{3B37A7AB-1AD4-41A0-8B15-A55D143F10C3}"/>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- 7</a:t>
            </a:r>
            <a:endParaRPr lang="x-none" dirty="0"/>
          </a:p>
        </p:txBody>
      </p:sp>
    </p:spTree>
    <p:extLst>
      <p:ext uri="{BB962C8B-B14F-4D97-AF65-F5344CB8AC3E}">
        <p14:creationId xmlns:p14="http://schemas.microsoft.com/office/powerpoint/2010/main" val="13011150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8CBFF8-DDE5-3442-A5F4-B82B8A798412}"/>
              </a:ext>
            </a:extLst>
          </p:cNvPr>
          <p:cNvSpPr>
            <a:spLocks noGrp="1"/>
          </p:cNvSpPr>
          <p:nvPr>
            <p:ph type="body" sz="quarter" idx="13"/>
          </p:nvPr>
        </p:nvSpPr>
        <p:spPr/>
        <p:txBody>
          <a:bodyPr/>
          <a:lstStyle/>
          <a:p>
            <a:r>
              <a:rPr lang="ca-ES" dirty="0"/>
              <a:t>Exemples dels elements de la planificació de decisions anticipades</a:t>
            </a:r>
            <a:r>
              <a:rPr lang="en-US" dirty="0"/>
              <a:t>:</a:t>
            </a:r>
            <a:endParaRPr lang="x-none"/>
          </a:p>
        </p:txBody>
      </p:sp>
      <p:sp>
        <p:nvSpPr>
          <p:cNvPr id="3" name="Content Placeholder 2">
            <a:extLst>
              <a:ext uri="{FF2B5EF4-FFF2-40B4-BE49-F238E27FC236}">
                <a16:creationId xmlns:a16="http://schemas.microsoft.com/office/drawing/2014/main" id="{C13F269E-74C9-49F5-9F58-0AE0ABC9D847}"/>
              </a:ext>
            </a:extLst>
          </p:cNvPr>
          <p:cNvSpPr>
            <a:spLocks noGrp="1"/>
          </p:cNvSpPr>
          <p:nvPr>
            <p:ph sz="quarter" idx="14"/>
          </p:nvPr>
        </p:nvSpPr>
        <p:spPr/>
        <p:txBody>
          <a:bodyPr>
            <a:normAutofit/>
          </a:bodyPr>
          <a:lstStyle/>
          <a:p>
            <a:pPr marL="0" indent="0" algn="just">
              <a:buNone/>
            </a:pPr>
            <a:r>
              <a:rPr lang="pt-BR" b="1" dirty="0" err="1"/>
              <a:t>Preferències</a:t>
            </a:r>
            <a:r>
              <a:rPr lang="pt-BR" b="1" dirty="0"/>
              <a:t> de </a:t>
            </a:r>
            <a:r>
              <a:rPr lang="pt-BR" b="1" dirty="0" err="1"/>
              <a:t>tractament</a:t>
            </a:r>
            <a:r>
              <a:rPr lang="pt-BR" b="1" dirty="0"/>
              <a:t> i </a:t>
            </a:r>
            <a:r>
              <a:rPr lang="pt-BR" b="1" dirty="0" err="1"/>
              <a:t>assistència</a:t>
            </a:r>
            <a:r>
              <a:rPr lang="pt-BR" b="1" dirty="0"/>
              <a:t> </a:t>
            </a:r>
          </a:p>
          <a:p>
            <a:pPr lvl="0" algn="just" fontAlgn="base"/>
            <a:r>
              <a:rPr lang="ca-ES" dirty="0"/>
              <a:t>Especificar quina medicació funciona i quina no i quina medicació no s’accepta prendre. </a:t>
            </a:r>
            <a:endParaRPr lang="es-ES" dirty="0"/>
          </a:p>
          <a:p>
            <a:pPr algn="just"/>
            <a:r>
              <a:rPr lang="ca-ES" dirty="0"/>
              <a:t>Especificar quines opcions d’assistència (com teràpia individual, teràpia en grup) ens resulten útils o inútils, acceptables o inacceptables</a:t>
            </a:r>
            <a:r>
              <a:rPr lang="es-ES" dirty="0"/>
              <a:t>.</a:t>
            </a:r>
            <a:endParaRPr lang="en-US" dirty="0"/>
          </a:p>
          <a:p>
            <a:pPr algn="just"/>
            <a:r>
              <a:rPr lang="ca-ES" dirty="0"/>
              <a:t>En alguns països, pot ser que no hi hagi opcions acceptables que la persona pugui triar.</a:t>
            </a:r>
          </a:p>
          <a:p>
            <a:pPr algn="just"/>
            <a:r>
              <a:rPr lang="ca-ES" dirty="0"/>
              <a:t>Els països han d’oferir un ampli ventall de serveis per respondre a les necessitats de les persones que puguin patir una crisi. </a:t>
            </a:r>
            <a:endParaRPr lang="es-ES" dirty="0"/>
          </a:p>
          <a:p>
            <a:pPr marL="530225" lvl="3" indent="0" algn="just">
              <a:buNone/>
            </a:pPr>
            <a:endParaRPr lang="es-ES" dirty="0"/>
          </a:p>
          <a:p>
            <a:pPr marL="0" lvl="0" indent="0" algn="just">
              <a:buNone/>
            </a:pPr>
            <a:endParaRPr lang="x-none" dirty="0"/>
          </a:p>
          <a:p>
            <a:pPr algn="just"/>
            <a:endParaRPr lang="x-none" dirty="0"/>
          </a:p>
        </p:txBody>
      </p:sp>
      <p:sp>
        <p:nvSpPr>
          <p:cNvPr id="2" name="Title 1">
            <a:extLst>
              <a:ext uri="{FF2B5EF4-FFF2-40B4-BE49-F238E27FC236}">
                <a16:creationId xmlns:a16="http://schemas.microsoft.com/office/drawing/2014/main" id="{198866F5-29BB-45C9-B1EA-AD2CC172B4EA}"/>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3</a:t>
            </a:r>
            <a:endParaRPr lang="x-none" dirty="0"/>
          </a:p>
        </p:txBody>
      </p:sp>
    </p:spTree>
    <p:extLst>
      <p:ext uri="{BB962C8B-B14F-4D97-AF65-F5344CB8AC3E}">
        <p14:creationId xmlns:p14="http://schemas.microsoft.com/office/powerpoint/2010/main" val="11217983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2FB9A-6094-46E8-A54D-2AFE09F72AF5}"/>
              </a:ext>
            </a:extLst>
          </p:cNvPr>
          <p:cNvSpPr>
            <a:spLocks noGrp="1"/>
          </p:cNvSpPr>
          <p:nvPr>
            <p:ph sz="quarter" idx="14"/>
          </p:nvPr>
        </p:nvSpPr>
        <p:spPr/>
        <p:txBody>
          <a:bodyPr>
            <a:normAutofit/>
          </a:bodyPr>
          <a:lstStyle/>
          <a:p>
            <a:pPr algn="just"/>
            <a:r>
              <a:rPr lang="ca-ES" b="1" dirty="0"/>
              <a:t>Lloc de l’assistència </a:t>
            </a:r>
            <a:endParaRPr lang="es-ES" dirty="0"/>
          </a:p>
          <a:p>
            <a:pPr lvl="3" algn="just"/>
            <a:r>
              <a:rPr lang="ca-ES" dirty="0"/>
              <a:t>Especificar el lloc on la persona vol rebre assistència, tractament o acompanyament</a:t>
            </a:r>
            <a:r>
              <a:rPr lang="en-US" dirty="0"/>
              <a:t>.</a:t>
            </a:r>
            <a:endParaRPr lang="x-none" dirty="0"/>
          </a:p>
          <a:p>
            <a:pPr lvl="3" algn="just"/>
            <a:r>
              <a:rPr lang="ca-ES" dirty="0"/>
              <a:t>Especificar el lloc o llocs on no vol rebre tractament, assistència o acompanyament</a:t>
            </a:r>
            <a:r>
              <a:rPr lang="en-US" dirty="0"/>
              <a:t>.</a:t>
            </a:r>
            <a:endParaRPr lang="x-none" dirty="0"/>
          </a:p>
          <a:p>
            <a:pPr algn="just"/>
            <a:r>
              <a:rPr lang="es-ES" b="1" dirty="0"/>
              <a:t>Persones que </a:t>
            </a:r>
            <a:r>
              <a:rPr lang="es-ES" b="1" dirty="0" err="1"/>
              <a:t>vull</a:t>
            </a:r>
            <a:r>
              <a:rPr lang="es-ES" b="1" dirty="0"/>
              <a:t> que </a:t>
            </a:r>
            <a:r>
              <a:rPr lang="es-ES" b="1" dirty="0" err="1"/>
              <a:t>s’hi</a:t>
            </a:r>
            <a:r>
              <a:rPr lang="es-ES" b="1" dirty="0"/>
              <a:t> </a:t>
            </a:r>
            <a:r>
              <a:rPr lang="es-ES" b="1" dirty="0" err="1"/>
              <a:t>involucrin</a:t>
            </a:r>
            <a:r>
              <a:rPr lang="es-ES" b="1" dirty="0"/>
              <a:t> </a:t>
            </a:r>
          </a:p>
          <a:p>
            <a:pPr lvl="3" algn="just"/>
            <a:r>
              <a:rPr lang="ca-ES" dirty="0"/>
              <a:t>Amics i familiars en què la persona confia i que poden oferir-li ajuda</a:t>
            </a:r>
            <a:r>
              <a:rPr lang="en-US" dirty="0"/>
              <a:t>. </a:t>
            </a:r>
            <a:endParaRPr lang="x-none" dirty="0"/>
          </a:p>
          <a:p>
            <a:pPr algn="just"/>
            <a:r>
              <a:rPr lang="ca-ES" b="1" dirty="0"/>
              <a:t>Persones que NO vull que s’hi involucrin </a:t>
            </a:r>
            <a:endParaRPr lang="es-ES" dirty="0"/>
          </a:p>
          <a:p>
            <a:pPr lvl="3" algn="just"/>
            <a:r>
              <a:rPr lang="es-ES" dirty="0"/>
              <a:t>La</a:t>
            </a:r>
            <a:r>
              <a:rPr lang="ca-ES" dirty="0"/>
              <a:t> persona pot voler especificar qui no vol que participi en el seu acompanyament </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A16BD807-36FA-4E13-A3D2-2EB135487E0D}"/>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4</a:t>
            </a:r>
            <a:endParaRPr lang="x-none" dirty="0"/>
          </a:p>
        </p:txBody>
      </p:sp>
    </p:spTree>
    <p:extLst>
      <p:ext uri="{BB962C8B-B14F-4D97-AF65-F5344CB8AC3E}">
        <p14:creationId xmlns:p14="http://schemas.microsoft.com/office/powerpoint/2010/main" val="20113988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AE08E-7335-469A-98F7-A9427787C427}"/>
              </a:ext>
            </a:extLst>
          </p:cNvPr>
          <p:cNvSpPr>
            <a:spLocks noGrp="1"/>
          </p:cNvSpPr>
          <p:nvPr>
            <p:ph sz="quarter" idx="14"/>
          </p:nvPr>
        </p:nvSpPr>
        <p:spPr/>
        <p:txBody>
          <a:bodyPr/>
          <a:lstStyle/>
          <a:p>
            <a:pPr algn="just"/>
            <a:r>
              <a:rPr lang="ca-ES" b="1" dirty="0"/>
              <a:t>Frases i accions que són útils </a:t>
            </a:r>
            <a:endParaRPr lang="es-ES" dirty="0"/>
          </a:p>
          <a:p>
            <a:pPr lvl="2" algn="just"/>
            <a:r>
              <a:rPr lang="ca-ES" dirty="0"/>
              <a:t>Afirmacions o accions que fa la gent i que ajuden la persona en moments de crisi</a:t>
            </a:r>
            <a:r>
              <a:rPr lang="en-US" dirty="0"/>
              <a:t>.</a:t>
            </a:r>
          </a:p>
          <a:p>
            <a:pPr lvl="2" algn="just"/>
            <a:endParaRPr lang="x-none" dirty="0"/>
          </a:p>
          <a:p>
            <a:pPr algn="just"/>
            <a:r>
              <a:rPr lang="ca-ES" b="1" dirty="0"/>
              <a:t>Frases i accions que NO són útils </a:t>
            </a:r>
            <a:endParaRPr lang="es-ES" dirty="0"/>
          </a:p>
          <a:p>
            <a:pPr lvl="2" algn="just"/>
            <a:r>
              <a:rPr lang="ca-ES" dirty="0"/>
              <a:t>Afirmacions o accions que la gent NO hauria de fer en moments de crisi</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07759F3A-B456-4D99-997B-4F8B46DD944D}"/>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5</a:t>
            </a:r>
            <a:endParaRPr lang="x-none" dirty="0"/>
          </a:p>
        </p:txBody>
      </p:sp>
    </p:spTree>
    <p:extLst>
      <p:ext uri="{BB962C8B-B14F-4D97-AF65-F5344CB8AC3E}">
        <p14:creationId xmlns:p14="http://schemas.microsoft.com/office/powerpoint/2010/main" val="19427151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601FF5-12A9-AF48-BE95-00D8FB1B2185}"/>
              </a:ext>
            </a:extLst>
          </p:cNvPr>
          <p:cNvSpPr>
            <a:spLocks noGrp="1"/>
          </p:cNvSpPr>
          <p:nvPr>
            <p:ph type="body" sz="quarter" idx="13"/>
          </p:nvPr>
        </p:nvSpPr>
        <p:spPr/>
        <p:txBody>
          <a:bodyPr/>
          <a:lstStyle/>
          <a:p>
            <a:r>
              <a:rPr lang="ca-ES" dirty="0"/>
              <a:t>EXERCICI OPCIONAL</a:t>
            </a:r>
            <a:endParaRPr lang="es-ES" dirty="0"/>
          </a:p>
        </p:txBody>
      </p:sp>
      <p:sp>
        <p:nvSpPr>
          <p:cNvPr id="3" name="Content Placeholder 2">
            <a:extLst>
              <a:ext uri="{FF2B5EF4-FFF2-40B4-BE49-F238E27FC236}">
                <a16:creationId xmlns:a16="http://schemas.microsoft.com/office/drawing/2014/main" id="{C4923528-944B-4D5D-9531-A0B413D19829}"/>
              </a:ext>
            </a:extLst>
          </p:cNvPr>
          <p:cNvSpPr>
            <a:spLocks noGrp="1"/>
          </p:cNvSpPr>
          <p:nvPr>
            <p:ph sz="quarter" idx="14"/>
          </p:nvPr>
        </p:nvSpPr>
        <p:spPr/>
        <p:txBody>
          <a:bodyPr/>
          <a:lstStyle/>
          <a:p>
            <a:pPr marL="0" indent="0" algn="just">
              <a:buNone/>
            </a:pPr>
            <a:endParaRPr lang="en-US" dirty="0"/>
          </a:p>
          <a:p>
            <a:pPr algn="just"/>
            <a:r>
              <a:rPr lang="ca-ES" dirty="0"/>
              <a:t>Demaneu al grup que empleni l’apartat «Pla de resposta a una crisi» a la seva còpia del mòdul de </a:t>
            </a:r>
            <a:r>
              <a:rPr lang="ca-ES" dirty="0" err="1"/>
              <a:t>QualityRights</a:t>
            </a:r>
            <a:r>
              <a:rPr lang="ca-ES" dirty="0"/>
              <a:t> </a:t>
            </a:r>
            <a:r>
              <a:rPr lang="ca-ES" i="1" dirty="0"/>
              <a:t>Planificació de la recuperació centrada en la persona per a la salut mental i el benestar: eina d’autoajuda</a:t>
            </a:r>
            <a:r>
              <a:rPr lang="es-ES" i="1" dirty="0"/>
              <a:t>.</a:t>
            </a:r>
            <a:endParaRPr lang="es-ES" dirty="0"/>
          </a:p>
          <a:p>
            <a:pPr algn="just"/>
            <a:endParaRPr lang="x-none" dirty="0"/>
          </a:p>
        </p:txBody>
      </p:sp>
      <p:sp>
        <p:nvSpPr>
          <p:cNvPr id="2" name="Title 1">
            <a:extLst>
              <a:ext uri="{FF2B5EF4-FFF2-40B4-BE49-F238E27FC236}">
                <a16:creationId xmlns:a16="http://schemas.microsoft.com/office/drawing/2014/main" id="{2EE03D5E-35D7-44F1-AFB9-B3D4E6F70011}"/>
              </a:ext>
            </a:extLst>
          </p:cNvPr>
          <p:cNvSpPr>
            <a:spLocks noGrp="1"/>
          </p:cNvSpPr>
          <p:nvPr>
            <p:ph type="title"/>
          </p:nvPr>
        </p:nvSpPr>
        <p:spPr/>
        <p:txBody>
          <a:bodyPr/>
          <a:lstStyle/>
          <a:p>
            <a:r>
              <a:rPr lang="es-ES" dirty="0" err="1"/>
              <a:t>Presentació</a:t>
            </a:r>
            <a:r>
              <a:rPr lang="es-ES" dirty="0"/>
              <a:t>: 4. Pla de </a:t>
            </a:r>
            <a:r>
              <a:rPr lang="es-ES" dirty="0" err="1"/>
              <a:t>resposta</a:t>
            </a:r>
            <a:r>
              <a:rPr lang="es-ES" dirty="0"/>
              <a:t> a una </a:t>
            </a:r>
            <a:r>
              <a:rPr lang="es-ES" dirty="0" err="1"/>
              <a:t>crisi</a:t>
            </a:r>
            <a:r>
              <a:rPr lang="es-ES" dirty="0"/>
              <a:t> -</a:t>
            </a:r>
            <a:r>
              <a:rPr lang="en-US" dirty="0"/>
              <a:t> 6</a:t>
            </a:r>
            <a:endParaRPr lang="x-none" dirty="0"/>
          </a:p>
        </p:txBody>
      </p:sp>
    </p:spTree>
    <p:extLst>
      <p:ext uri="{BB962C8B-B14F-4D97-AF65-F5344CB8AC3E}">
        <p14:creationId xmlns:p14="http://schemas.microsoft.com/office/powerpoint/2010/main" val="24964936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1B467-5644-4C1D-8014-0AC60EA2CAE9}"/>
              </a:ext>
            </a:extLst>
          </p:cNvPr>
          <p:cNvSpPr>
            <a:spLocks noGrp="1"/>
          </p:cNvSpPr>
          <p:nvPr>
            <p:ph sz="quarter" idx="14"/>
          </p:nvPr>
        </p:nvSpPr>
        <p:spPr>
          <a:xfrm>
            <a:off x="486875" y="1219200"/>
            <a:ext cx="11174412" cy="4710708"/>
          </a:xfrm>
        </p:spPr>
        <p:txBody>
          <a:bodyPr>
            <a:normAutofit/>
          </a:bodyPr>
          <a:lstStyle/>
          <a:p>
            <a:pPr marL="0" indent="0" algn="just">
              <a:buNone/>
            </a:pPr>
            <a:r>
              <a:rPr lang="es-ES" b="1" dirty="0"/>
              <a:t>En </a:t>
            </a:r>
            <a:r>
              <a:rPr lang="es-ES" b="1" dirty="0" err="1"/>
              <a:t>aquest</a:t>
            </a:r>
            <a:r>
              <a:rPr lang="es-ES" b="1" dirty="0"/>
              <a:t> </a:t>
            </a:r>
            <a:r>
              <a:rPr lang="es-ES" b="1" dirty="0" err="1"/>
              <a:t>punt</a:t>
            </a:r>
            <a:r>
              <a:rPr lang="es-ES" b="1" dirty="0"/>
              <a:t>, </a:t>
            </a:r>
            <a:r>
              <a:rPr lang="es-ES" b="1" dirty="0" err="1"/>
              <a:t>l’element</a:t>
            </a:r>
            <a:r>
              <a:rPr lang="es-ES" b="1" dirty="0"/>
              <a:t> final del </a:t>
            </a:r>
            <a:r>
              <a:rPr lang="es-ES" b="1" dirty="0" err="1"/>
              <a:t>pla</a:t>
            </a:r>
            <a:r>
              <a:rPr lang="es-ES" b="1" dirty="0"/>
              <a:t> de </a:t>
            </a:r>
            <a:r>
              <a:rPr lang="es-ES" b="1" dirty="0" err="1"/>
              <a:t>recuperació</a:t>
            </a:r>
            <a:r>
              <a:rPr lang="es-ES" b="1" dirty="0"/>
              <a:t> </a:t>
            </a:r>
            <a:r>
              <a:rPr lang="es-ES" b="1" dirty="0" err="1"/>
              <a:t>és</a:t>
            </a:r>
            <a:r>
              <a:rPr lang="es-ES" b="1" dirty="0"/>
              <a:t> crear un </a:t>
            </a:r>
            <a:r>
              <a:rPr lang="es-ES" b="1" dirty="0" err="1"/>
              <a:t>pla</a:t>
            </a:r>
            <a:r>
              <a:rPr lang="es-ES" b="1" dirty="0"/>
              <a:t> per a </a:t>
            </a:r>
            <a:r>
              <a:rPr lang="es-ES" b="1" dirty="0" err="1"/>
              <a:t>després</a:t>
            </a:r>
            <a:r>
              <a:rPr lang="es-ES" b="1" dirty="0"/>
              <a:t> </a:t>
            </a:r>
            <a:r>
              <a:rPr lang="es-ES" b="1" dirty="0" err="1"/>
              <a:t>d’una</a:t>
            </a:r>
            <a:r>
              <a:rPr lang="es-ES" b="1" dirty="0"/>
              <a:t> </a:t>
            </a:r>
            <a:r>
              <a:rPr lang="es-ES" b="1" dirty="0" err="1"/>
              <a:t>crisi</a:t>
            </a:r>
            <a:r>
              <a:rPr lang="es-ES" dirty="0"/>
              <a:t>. </a:t>
            </a:r>
          </a:p>
          <a:p>
            <a:pPr lvl="0" algn="just" fontAlgn="base"/>
            <a:r>
              <a:rPr lang="ca-ES" dirty="0"/>
              <a:t>És útil tenir un pla per anar reincorporant-se la a vida diària i mantenir el benestar després d’una crisi. </a:t>
            </a:r>
            <a:endParaRPr lang="es-ES" dirty="0"/>
          </a:p>
          <a:p>
            <a:pPr algn="just"/>
            <a:r>
              <a:rPr lang="ca-ES" dirty="0"/>
              <a:t>Aquesta part del pla de recuperació consisteix a planificar els dies i les setmanes immediatament posteriors a una crisi</a:t>
            </a:r>
            <a:r>
              <a:rPr lang="es-ES" dirty="0"/>
              <a:t>. </a:t>
            </a:r>
            <a:r>
              <a:rPr lang="ca-ES" dirty="0"/>
              <a:t>Aquest pla inclou</a:t>
            </a:r>
            <a:r>
              <a:rPr lang="en-US" dirty="0"/>
              <a:t>:</a:t>
            </a:r>
            <a:endParaRPr lang="x-none" dirty="0"/>
          </a:p>
          <a:p>
            <a:pPr lvl="2" algn="just" fontAlgn="base"/>
            <a:r>
              <a:rPr lang="ca-ES" dirty="0"/>
              <a:t>Tornar a la rutina. </a:t>
            </a:r>
            <a:endParaRPr lang="es-ES" dirty="0"/>
          </a:p>
          <a:p>
            <a:pPr lvl="2" algn="just" fontAlgn="base"/>
            <a:r>
              <a:rPr lang="ca-ES" dirty="0"/>
              <a:t>Elaborar un calendari per a les setmanes següents. </a:t>
            </a:r>
            <a:endParaRPr lang="es-ES" dirty="0"/>
          </a:p>
          <a:p>
            <a:pPr lvl="2" algn="just" fontAlgn="base"/>
            <a:r>
              <a:rPr lang="ca-ES" dirty="0"/>
              <a:t>Plans per recuperar responsabilitats i activitats. </a:t>
            </a:r>
            <a:endParaRPr lang="es-ES" dirty="0"/>
          </a:p>
          <a:p>
            <a:pPr lvl="2" algn="just"/>
            <a:r>
              <a:rPr lang="ca-ES" dirty="0"/>
              <a:t>Què he après d’aquesta crisi</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70407A79-E820-4293-9C6F-E16516894DF2}"/>
              </a:ext>
            </a:extLst>
          </p:cNvPr>
          <p:cNvSpPr>
            <a:spLocks noGrp="1"/>
          </p:cNvSpPr>
          <p:nvPr>
            <p:ph type="title"/>
          </p:nvPr>
        </p:nvSpPr>
        <p:spPr/>
        <p:txBody>
          <a:bodyPr/>
          <a:lstStyle/>
          <a:p>
            <a:r>
              <a:rPr lang="es-ES" dirty="0" err="1"/>
              <a:t>Presentació</a:t>
            </a:r>
            <a:r>
              <a:rPr lang="es-ES" dirty="0"/>
              <a:t>: 5. Pla per a </a:t>
            </a:r>
            <a:r>
              <a:rPr lang="es-ES" dirty="0" err="1"/>
              <a:t>després</a:t>
            </a:r>
            <a:r>
              <a:rPr lang="es-ES" dirty="0"/>
              <a:t> </a:t>
            </a:r>
            <a:r>
              <a:rPr lang="es-ES" dirty="0" err="1"/>
              <a:t>d’una</a:t>
            </a:r>
            <a:r>
              <a:rPr lang="es-ES" dirty="0"/>
              <a:t> </a:t>
            </a:r>
            <a:r>
              <a:rPr lang="es-ES" dirty="0" err="1"/>
              <a:t>crisi</a:t>
            </a:r>
            <a:r>
              <a:rPr lang="es-ES" dirty="0"/>
              <a:t> - </a:t>
            </a:r>
            <a:r>
              <a:rPr lang="en-US" dirty="0"/>
              <a:t>1 </a:t>
            </a:r>
            <a:endParaRPr lang="x-none" dirty="0"/>
          </a:p>
        </p:txBody>
      </p:sp>
    </p:spTree>
    <p:extLst>
      <p:ext uri="{BB962C8B-B14F-4D97-AF65-F5344CB8AC3E}">
        <p14:creationId xmlns:p14="http://schemas.microsoft.com/office/powerpoint/2010/main" val="7563887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F555D1-EA04-154F-945A-96F0268FC815}"/>
              </a:ext>
            </a:extLst>
          </p:cNvPr>
          <p:cNvSpPr>
            <a:spLocks noGrp="1"/>
          </p:cNvSpPr>
          <p:nvPr>
            <p:ph type="body" sz="quarter" idx="13"/>
          </p:nvPr>
        </p:nvSpPr>
        <p:spPr/>
        <p:txBody>
          <a:bodyPr/>
          <a:lstStyle/>
          <a:p>
            <a:r>
              <a:rPr lang="ca-ES" dirty="0"/>
              <a:t>EXERCICI OPCIONAL</a:t>
            </a:r>
            <a:endParaRPr lang="es-ES" dirty="0"/>
          </a:p>
        </p:txBody>
      </p:sp>
      <p:sp>
        <p:nvSpPr>
          <p:cNvPr id="3" name="Content Placeholder 2">
            <a:extLst>
              <a:ext uri="{FF2B5EF4-FFF2-40B4-BE49-F238E27FC236}">
                <a16:creationId xmlns:a16="http://schemas.microsoft.com/office/drawing/2014/main" id="{7E0434A8-F0DE-48E2-AB4B-C8ADF6A2AD41}"/>
              </a:ext>
            </a:extLst>
          </p:cNvPr>
          <p:cNvSpPr>
            <a:spLocks noGrp="1"/>
          </p:cNvSpPr>
          <p:nvPr>
            <p:ph sz="quarter" idx="14"/>
          </p:nvPr>
        </p:nvSpPr>
        <p:spPr/>
        <p:txBody>
          <a:bodyPr/>
          <a:lstStyle/>
          <a:p>
            <a:pPr marL="0" indent="0" algn="just">
              <a:buNone/>
            </a:pPr>
            <a:endParaRPr lang="en-US" dirty="0"/>
          </a:p>
          <a:p>
            <a:pPr algn="just"/>
            <a:r>
              <a:rPr lang="ca-ES" dirty="0"/>
              <a:t>Demaneu al grup que empleni l’apartat «Pla per a després d’una crisi» a la seva còpia de del mòdul de </a:t>
            </a:r>
            <a:r>
              <a:rPr lang="ca-ES" dirty="0" err="1"/>
              <a:t>QualityRights</a:t>
            </a:r>
            <a:r>
              <a:rPr lang="ca-ES" dirty="0"/>
              <a:t> </a:t>
            </a:r>
            <a:r>
              <a:rPr lang="ca-ES" i="1" dirty="0"/>
              <a:t>Planificació de la recuperació centrada en la persona per a la salut mental i el benestar: eina d’autoajuda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47838633-A359-4DD6-BAB8-BADF83DCEBFE}"/>
              </a:ext>
            </a:extLst>
          </p:cNvPr>
          <p:cNvSpPr>
            <a:spLocks noGrp="1"/>
          </p:cNvSpPr>
          <p:nvPr>
            <p:ph type="title"/>
          </p:nvPr>
        </p:nvSpPr>
        <p:spPr/>
        <p:txBody>
          <a:bodyPr/>
          <a:lstStyle/>
          <a:p>
            <a:r>
              <a:rPr lang="es-ES" dirty="0" err="1"/>
              <a:t>Presentació</a:t>
            </a:r>
            <a:r>
              <a:rPr lang="es-ES" dirty="0"/>
              <a:t>: 5. Pla per a </a:t>
            </a:r>
            <a:r>
              <a:rPr lang="es-ES" dirty="0" err="1"/>
              <a:t>després</a:t>
            </a:r>
            <a:r>
              <a:rPr lang="es-ES" dirty="0"/>
              <a:t> </a:t>
            </a:r>
            <a:r>
              <a:rPr lang="es-ES" dirty="0" err="1"/>
              <a:t>d’una</a:t>
            </a:r>
            <a:r>
              <a:rPr lang="es-ES" dirty="0"/>
              <a:t> </a:t>
            </a:r>
            <a:r>
              <a:rPr lang="es-ES" dirty="0" err="1"/>
              <a:t>crisi</a:t>
            </a:r>
            <a:r>
              <a:rPr lang="es-ES" dirty="0"/>
              <a:t> - </a:t>
            </a:r>
            <a:r>
              <a:rPr lang="en-US" dirty="0"/>
              <a:t>2</a:t>
            </a:r>
            <a:endParaRPr lang="x-none" dirty="0"/>
          </a:p>
        </p:txBody>
      </p:sp>
    </p:spTree>
    <p:extLst>
      <p:ext uri="{BB962C8B-B14F-4D97-AF65-F5344CB8AC3E}">
        <p14:creationId xmlns:p14="http://schemas.microsoft.com/office/powerpoint/2010/main" val="8733587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EFA5-F67E-486A-BFC1-3B9189FD9A0B}"/>
              </a:ext>
            </a:extLst>
          </p:cNvPr>
          <p:cNvSpPr>
            <a:spLocks noGrp="1"/>
          </p:cNvSpPr>
          <p:nvPr>
            <p:ph type="title"/>
          </p:nvPr>
        </p:nvSpPr>
        <p:spPr/>
        <p:txBody>
          <a:bodyPr/>
          <a:lstStyle/>
          <a:p>
            <a:r>
              <a:rPr lang="es-ES" dirty="0"/>
              <a:t>Tema 12. </a:t>
            </a:r>
            <a:r>
              <a:rPr lang="ca-ES" dirty="0"/>
              <a:t>El timó de la recuperació</a:t>
            </a:r>
            <a:endParaRPr lang="es-ES" dirty="0"/>
          </a:p>
        </p:txBody>
      </p:sp>
      <p:sp>
        <p:nvSpPr>
          <p:cNvPr id="3" name="Content Placeholder 2">
            <a:extLst>
              <a:ext uri="{FF2B5EF4-FFF2-40B4-BE49-F238E27FC236}">
                <a16:creationId xmlns:a16="http://schemas.microsoft.com/office/drawing/2014/main" id="{710CB35F-A983-498D-8BEE-6D35B7CCB8E3}"/>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6693027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44C87-5A68-4AC1-9E4D-04422B20AE96}"/>
              </a:ext>
            </a:extLst>
          </p:cNvPr>
          <p:cNvSpPr>
            <a:spLocks noGrp="1"/>
          </p:cNvSpPr>
          <p:nvPr>
            <p:ph sz="quarter" idx="14"/>
          </p:nvPr>
        </p:nvSpPr>
        <p:spPr/>
        <p:txBody>
          <a:bodyPr/>
          <a:lstStyle/>
          <a:p>
            <a:pPr algn="just"/>
            <a:r>
              <a:rPr lang="es-ES" dirty="0"/>
              <a:t>El timó de la </a:t>
            </a:r>
            <a:r>
              <a:rPr lang="es-ES" dirty="0" err="1"/>
              <a:t>recuperació</a:t>
            </a:r>
            <a:r>
              <a:rPr lang="es-ES" dirty="0"/>
              <a:t> f</a:t>
            </a:r>
            <a:r>
              <a:rPr lang="ca-ES" dirty="0"/>
              <a:t>a servir la imatge d’un timó de vaixell per il·lustrar que la recuperació és un viatge personal i que la persona ha de decidir per ella mateixa què és important i on la portarà aquest viatge</a:t>
            </a:r>
            <a:r>
              <a:rPr lang="en-US" dirty="0"/>
              <a:t>. </a:t>
            </a:r>
          </a:p>
          <a:p>
            <a:pPr algn="just"/>
            <a:r>
              <a:rPr lang="ca-ES" dirty="0"/>
              <a:t>Pot ser una eina alternativa per a aquelles persones que prefereixen una manera menys estructurada d’abordar la recuperació. </a:t>
            </a:r>
          </a:p>
          <a:p>
            <a:pPr algn="just"/>
            <a:r>
              <a:rPr lang="ca-ES" dirty="0"/>
              <a:t>Ressalta diferents àrees que les persones poden identificar com a claus per a viure una vida plena. </a:t>
            </a:r>
          </a:p>
          <a:p>
            <a:pPr algn="just"/>
            <a:r>
              <a:rPr lang="ca-ES" dirty="0"/>
              <a:t>Pot utilitzar-se com a mitjà per iniciar converses entre la persona implicada i els seus familiars, els professionals de la salut mental i altres acompanyants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596D81C-5D54-4211-84BC-792306037465}"/>
              </a:ext>
            </a:extLst>
          </p:cNvPr>
          <p:cNvSpPr>
            <a:spLocks noGrp="1"/>
          </p:cNvSpPr>
          <p:nvPr>
            <p:ph type="title"/>
          </p:nvPr>
        </p:nvSpPr>
        <p:spPr/>
        <p:txBody>
          <a:bodyPr/>
          <a:lstStyle/>
          <a:p>
            <a:r>
              <a:rPr lang="es-ES" dirty="0" err="1"/>
              <a:t>Presentació</a:t>
            </a:r>
            <a:r>
              <a:rPr lang="es-ES" dirty="0"/>
              <a:t>: el timó de la </a:t>
            </a:r>
            <a:r>
              <a:rPr lang="es-ES" dirty="0" err="1"/>
              <a:t>recuperació</a:t>
            </a:r>
            <a:r>
              <a:rPr lang="es-ES" dirty="0"/>
              <a:t> - </a:t>
            </a:r>
            <a:r>
              <a:rPr lang="en-US" dirty="0"/>
              <a:t>1</a:t>
            </a:r>
            <a:endParaRPr lang="x-none" dirty="0"/>
          </a:p>
        </p:txBody>
      </p:sp>
    </p:spTree>
    <p:extLst>
      <p:ext uri="{BB962C8B-B14F-4D97-AF65-F5344CB8AC3E}">
        <p14:creationId xmlns:p14="http://schemas.microsoft.com/office/powerpoint/2010/main" val="37690896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C2370B5-751E-4018-A829-DC78A11614FA}"/>
              </a:ext>
            </a:extLst>
          </p:cNvPr>
          <p:cNvPicPr>
            <a:picLocks noGrp="1" noChangeAspect="1"/>
          </p:cNvPicPr>
          <p:nvPr>
            <p:ph sz="quarter" idx="14"/>
          </p:nvPr>
        </p:nvPicPr>
        <p:blipFill rotWithShape="1">
          <a:blip r:embed="rId3"/>
          <a:srcRect t="2130"/>
          <a:stretch/>
        </p:blipFill>
        <p:spPr>
          <a:xfrm>
            <a:off x="2804159" y="562278"/>
            <a:ext cx="5974081" cy="6106141"/>
          </a:xfrm>
        </p:spPr>
      </p:pic>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a:xfrm>
            <a:off x="399630" y="221932"/>
            <a:ext cx="9792000" cy="432000"/>
          </a:xfrm>
        </p:spPr>
        <p:txBody>
          <a:bodyPr/>
          <a:lstStyle/>
          <a:p>
            <a:r>
              <a:rPr lang="es-ES" dirty="0" err="1"/>
              <a:t>Presentació</a:t>
            </a:r>
            <a:r>
              <a:rPr lang="es-ES" dirty="0"/>
              <a:t>: el timó de la </a:t>
            </a:r>
            <a:r>
              <a:rPr lang="es-ES" dirty="0" err="1"/>
              <a:t>recuperació</a:t>
            </a:r>
            <a:r>
              <a:rPr lang="es-ES" dirty="0"/>
              <a:t> - </a:t>
            </a:r>
            <a:r>
              <a:rPr lang="en-US" dirty="0"/>
              <a:t>2</a:t>
            </a:r>
            <a:endParaRPr lang="x-none" dirty="0"/>
          </a:p>
        </p:txBody>
      </p:sp>
    </p:spTree>
    <p:extLst>
      <p:ext uri="{BB962C8B-B14F-4D97-AF65-F5344CB8AC3E}">
        <p14:creationId xmlns:p14="http://schemas.microsoft.com/office/powerpoint/2010/main" val="23187501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3CE828-3ACF-9144-BDED-6163E17486E8}"/>
              </a:ext>
            </a:extLst>
          </p:cNvPr>
          <p:cNvSpPr>
            <a:spLocks noGrp="1"/>
          </p:cNvSpPr>
          <p:nvPr>
            <p:ph type="body" sz="quarter" idx="13"/>
          </p:nvPr>
        </p:nvSpPr>
        <p:spPr/>
        <p:txBody>
          <a:bodyPr/>
          <a:lstStyle/>
          <a:p>
            <a:r>
              <a:rPr lang="ca-ES" dirty="0"/>
              <a:t>Ús del timó de la recuperació</a:t>
            </a:r>
            <a:endParaRPr lang="es-ES" dirty="0"/>
          </a:p>
        </p:txBody>
      </p:sp>
      <p:sp>
        <p:nvSpPr>
          <p:cNvPr id="3" name="Content Placeholder 2">
            <a:extLst>
              <a:ext uri="{FF2B5EF4-FFF2-40B4-BE49-F238E27FC236}">
                <a16:creationId xmlns:a16="http://schemas.microsoft.com/office/drawing/2014/main" id="{9CB879BF-A020-41BE-A744-FAD1A5604930}"/>
              </a:ext>
            </a:extLst>
          </p:cNvPr>
          <p:cNvSpPr>
            <a:spLocks noGrp="1"/>
          </p:cNvSpPr>
          <p:nvPr>
            <p:ph sz="quarter" idx="14"/>
          </p:nvPr>
        </p:nvSpPr>
        <p:spPr/>
        <p:txBody>
          <a:bodyPr>
            <a:normAutofit/>
          </a:bodyPr>
          <a:lstStyle/>
          <a:p>
            <a:pPr algn="just"/>
            <a:r>
              <a:rPr lang="ca-ES" dirty="0"/>
              <a:t>La persona implicada hauria de preguntar-se, o se li hauria de preguntar, si s’identifica amb algun dels àmbits coberts pel timó de la recuperació.</a:t>
            </a:r>
          </a:p>
          <a:p>
            <a:pPr algn="just"/>
            <a:r>
              <a:rPr lang="ca-ES" dirty="0"/>
              <a:t>Pot indicar les diferents àrees que considera prioritàries escrivint-hi «AP». </a:t>
            </a:r>
          </a:p>
          <a:p>
            <a:pPr algn="just"/>
            <a:r>
              <a:rPr lang="ca-ES" dirty="0"/>
              <a:t>Es fa servir una escala de puntuació (1-3) per indicar en quina mesura està satisfeta amb cadascuna d’aquestes àrees prioritàries</a:t>
            </a:r>
            <a:r>
              <a:rPr lang="en-US" dirty="0"/>
              <a:t>. </a:t>
            </a:r>
          </a:p>
          <a:p>
            <a:pPr algn="just"/>
            <a:r>
              <a:rPr lang="ca-ES" dirty="0"/>
              <a:t>Un cop la persona ha identificat els dominis clau que considera prioritaris, pot explorar accions concretes i específiques dins de cada àrea </a:t>
            </a:r>
            <a:r>
              <a:rPr lang="ca-ES" dirty="0" err="1"/>
              <a:t>prioritàri</a:t>
            </a:r>
            <a:r>
              <a:rPr lang="es-ES" dirty="0"/>
              <a:t>a</a:t>
            </a:r>
            <a:r>
              <a:rPr lang="en-US" dirty="0"/>
              <a:t>.</a:t>
            </a:r>
            <a:endParaRPr lang="x-none" dirty="0"/>
          </a:p>
          <a:p>
            <a:pPr algn="just"/>
            <a:r>
              <a:rPr lang="ca-ES" dirty="0"/>
              <a:t>La persona també pot fer servir el timó de la recuperació per portar un seguiment dels seus progressos en aquests diversos àmbits en diferents moments del seu recorregut cap a la recuperació. </a:t>
            </a:r>
            <a:endParaRPr lang="es-ES" dirty="0"/>
          </a:p>
          <a:p>
            <a:pPr marL="0" indent="0" algn="just">
              <a:buNone/>
            </a:pPr>
            <a:endParaRPr lang="x-none" dirty="0"/>
          </a:p>
        </p:txBody>
      </p:sp>
      <p:sp>
        <p:nvSpPr>
          <p:cNvPr id="2" name="Title 1">
            <a:extLst>
              <a:ext uri="{FF2B5EF4-FFF2-40B4-BE49-F238E27FC236}">
                <a16:creationId xmlns:a16="http://schemas.microsoft.com/office/drawing/2014/main" id="{BDE18751-2679-4CA2-B171-02BB5F19AB8D}"/>
              </a:ext>
            </a:extLst>
          </p:cNvPr>
          <p:cNvSpPr>
            <a:spLocks noGrp="1"/>
          </p:cNvSpPr>
          <p:nvPr>
            <p:ph type="title"/>
          </p:nvPr>
        </p:nvSpPr>
        <p:spPr/>
        <p:txBody>
          <a:bodyPr/>
          <a:lstStyle/>
          <a:p>
            <a:r>
              <a:rPr lang="es-ES" dirty="0" err="1"/>
              <a:t>Presentació</a:t>
            </a:r>
            <a:r>
              <a:rPr lang="es-ES" dirty="0"/>
              <a:t>: el timó de la </a:t>
            </a:r>
            <a:r>
              <a:rPr lang="es-ES" dirty="0" err="1"/>
              <a:t>recuperació</a:t>
            </a:r>
            <a:r>
              <a:rPr lang="es-ES" dirty="0"/>
              <a:t> - </a:t>
            </a:r>
            <a:r>
              <a:rPr lang="en-US" dirty="0"/>
              <a:t>3</a:t>
            </a:r>
            <a:endParaRPr lang="x-none" dirty="0"/>
          </a:p>
        </p:txBody>
      </p:sp>
    </p:spTree>
    <p:extLst>
      <p:ext uri="{BB962C8B-B14F-4D97-AF65-F5344CB8AC3E}">
        <p14:creationId xmlns:p14="http://schemas.microsoft.com/office/powerpoint/2010/main" val="53590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2D64F-B226-4EEE-8D26-2DFFC8DE4C56}"/>
              </a:ext>
            </a:extLst>
          </p:cNvPr>
          <p:cNvSpPr>
            <a:spLocks noGrp="1"/>
          </p:cNvSpPr>
          <p:nvPr>
            <p:ph sz="quarter" idx="14"/>
          </p:nvPr>
        </p:nvSpPr>
        <p:spPr/>
        <p:txBody>
          <a:bodyPr/>
          <a:lstStyle/>
          <a:p>
            <a:pPr marL="457200" lvl="0" indent="-457200" algn="just">
              <a:buFont typeface="+mj-lt"/>
              <a:buAutoNum type="arabicPeriod" startAt="4"/>
            </a:pPr>
            <a:r>
              <a:rPr lang="ca-ES" b="1" dirty="0"/>
              <a:t>L’abordatge basat en la recuperació NO és </a:t>
            </a:r>
            <a:r>
              <a:rPr lang="ca-ES" dirty="0"/>
              <a:t>un motiu per tancar els serveis.</a:t>
            </a:r>
          </a:p>
          <a:p>
            <a:pPr algn="just"/>
            <a:r>
              <a:rPr lang="ca-ES" dirty="0"/>
              <a:t>Hi ha una certa por que l’abordatge basat en la recuperació es faci servir per justificar el tancament dels serveis socials i de salut mental</a:t>
            </a:r>
            <a:r>
              <a:rPr lang="en-US" sz="2200" dirty="0"/>
              <a:t>. </a:t>
            </a:r>
          </a:p>
          <a:p>
            <a:pPr algn="just"/>
            <a:r>
              <a:rPr lang="ca-ES" dirty="0"/>
              <a:t>També es tem que l’abordatge basat en la recuperació sigui una justificació per retallar la despesa en salut mental</a:t>
            </a:r>
            <a:r>
              <a:rPr lang="en-US" dirty="0"/>
              <a:t>. </a:t>
            </a:r>
          </a:p>
          <a:p>
            <a:pPr algn="just"/>
            <a:r>
              <a:rPr lang="ca-ES" dirty="0"/>
              <a:t>L’abordatge basat en la recuperació no hauria de fer-se servir mai per justificar una reducció de la inversió en salut mental. Hi ha d’haver un ampli ventall de serveis disponibles per satisfer les necessitats de les persones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77E16B19-EB0D-4620-81E4-16A83C4C0AE7}"/>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- 8</a:t>
            </a:r>
            <a:endParaRPr lang="x-none" dirty="0"/>
          </a:p>
        </p:txBody>
      </p:sp>
    </p:spTree>
    <p:extLst>
      <p:ext uri="{BB962C8B-B14F-4D97-AF65-F5344CB8AC3E}">
        <p14:creationId xmlns:p14="http://schemas.microsoft.com/office/powerpoint/2010/main" val="1524888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p:txBody>
          <a:bodyPr>
            <a:normAutofit fontScale="90000"/>
          </a:bodyPr>
          <a:lstStyle/>
          <a:p>
            <a:r>
              <a:rPr lang="es-ES" dirty="0"/>
              <a:t>Ejercicio Opcional: el timón de la recuperación </a:t>
            </a:r>
            <a:endParaRPr lang="x-none" dirty="0"/>
          </a:p>
        </p:txBody>
      </p:sp>
      <p:pic>
        <p:nvPicPr>
          <p:cNvPr id="9" name="Content Placeholder 7">
            <a:extLst>
              <a:ext uri="{FF2B5EF4-FFF2-40B4-BE49-F238E27FC236}">
                <a16:creationId xmlns:a16="http://schemas.microsoft.com/office/drawing/2014/main" id="{A74D321C-00BD-6144-AD30-414967B719BB}"/>
              </a:ext>
            </a:extLst>
          </p:cNvPr>
          <p:cNvPicPr>
            <a:picLocks noChangeAspect="1"/>
          </p:cNvPicPr>
          <p:nvPr/>
        </p:nvPicPr>
        <p:blipFill>
          <a:blip r:embed="rId3"/>
          <a:stretch>
            <a:fillRect/>
          </a:stretch>
        </p:blipFill>
        <p:spPr>
          <a:xfrm>
            <a:off x="6606065" y="895666"/>
            <a:ext cx="4773135" cy="4984804"/>
          </a:xfrm>
          <a:prstGeom prst="rect">
            <a:avLst/>
          </a:prstGeom>
        </p:spPr>
      </p:pic>
      <p:sp>
        <p:nvSpPr>
          <p:cNvPr id="3" name="2 CuadroTexto"/>
          <p:cNvSpPr txBox="1"/>
          <p:nvPr/>
        </p:nvSpPr>
        <p:spPr>
          <a:xfrm>
            <a:off x="530384" y="1194561"/>
            <a:ext cx="5667216" cy="2596641"/>
          </a:xfrm>
          <a:prstGeom prst="rect">
            <a:avLst/>
          </a:prstGeom>
          <a:noFill/>
        </p:spPr>
        <p:txBody>
          <a:bodyPr wrap="square" lIns="0" tIns="0" rIns="0" bIns="0" rtlCol="0">
            <a:noAutofit/>
          </a:bodyPr>
          <a:lstStyle/>
          <a:p>
            <a:r>
              <a:rPr lang="ca-ES" dirty="0"/>
              <a:t>Repartiu als participants còpies de l’annex 3</a:t>
            </a:r>
            <a:r>
              <a:rPr lang="es-ES" dirty="0"/>
              <a:t>. </a:t>
            </a:r>
          </a:p>
          <a:p>
            <a:r>
              <a:rPr lang="es-ES" dirty="0"/>
              <a:t> </a:t>
            </a:r>
          </a:p>
          <a:p>
            <a:r>
              <a:rPr lang="ca-ES" dirty="0"/>
              <a:t>Demaneu al grup que emplenin el seu propi «Timó de la recuperació». Els participants poden treballar individualment o per parelles per a aquest exercici</a:t>
            </a:r>
            <a:r>
              <a:rPr lang="es-ES" dirty="0"/>
              <a:t>.</a:t>
            </a:r>
          </a:p>
        </p:txBody>
      </p:sp>
    </p:spTree>
    <p:extLst>
      <p:ext uri="{BB962C8B-B14F-4D97-AF65-F5344CB8AC3E}">
        <p14:creationId xmlns:p14="http://schemas.microsoft.com/office/powerpoint/2010/main" val="192551694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171</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r>
              <a:rPr lang="en-US"/>
              <a:t> </a:t>
            </a:r>
            <a:endParaRPr lang="en-US" dirty="0"/>
          </a:p>
        </p:txBody>
      </p:sp>
    </p:spTree>
    <p:extLst>
      <p:ext uri="{BB962C8B-B14F-4D97-AF65-F5344CB8AC3E}">
        <p14:creationId xmlns:p14="http://schemas.microsoft.com/office/powerpoint/2010/main" val="224745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68BB8-7526-4F2D-99F4-82663268C6E7}"/>
              </a:ext>
            </a:extLst>
          </p:cNvPr>
          <p:cNvSpPr>
            <a:spLocks noGrp="1"/>
          </p:cNvSpPr>
          <p:nvPr>
            <p:ph sz="quarter" idx="14"/>
          </p:nvPr>
        </p:nvSpPr>
        <p:spPr/>
        <p:txBody>
          <a:bodyPr/>
          <a:lstStyle/>
          <a:p>
            <a:pPr marL="457200" lvl="0" indent="-457200" algn="just">
              <a:buFont typeface="+mj-lt"/>
              <a:buAutoNum type="arabicPeriod" startAt="5"/>
            </a:pPr>
            <a:r>
              <a:rPr lang="ca-ES" b="1" dirty="0"/>
              <a:t>L’abordatge basat en la recuperació NO consisteix a «culpar» la persona </a:t>
            </a:r>
            <a:r>
              <a:rPr lang="ca-ES" dirty="0"/>
              <a:t>de la seva situació. </a:t>
            </a:r>
          </a:p>
          <a:p>
            <a:pPr algn="just"/>
            <a:r>
              <a:rPr lang="ca-ES" dirty="0"/>
              <a:t>Reconeix les desigualtats socials, la discriminació i les vulneracions de drets a la comunitat i els nivells socials i estructurals que porten les persones a situacions de malestar emocional i actuen com a obstacles importants per a la seva recuperació. </a:t>
            </a:r>
          </a:p>
          <a:p>
            <a:pPr algn="just"/>
            <a:r>
              <a:rPr lang="ca-ES" dirty="0"/>
              <a:t>Reconeix que calen polítiques, reformes legislatives i justícia social a una escala molt més gran per promoure veritablement la recuperació</a:t>
            </a:r>
            <a:endParaRPr lang="x-none" dirty="0"/>
          </a:p>
        </p:txBody>
      </p:sp>
      <p:sp>
        <p:nvSpPr>
          <p:cNvPr id="2" name="Title 1">
            <a:extLst>
              <a:ext uri="{FF2B5EF4-FFF2-40B4-BE49-F238E27FC236}">
                <a16:creationId xmlns:a16="http://schemas.microsoft.com/office/drawing/2014/main" id="{8F2BAFB4-076B-42C4-935A-E7701FFFA74E}"/>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és</a:t>
            </a:r>
            <a:r>
              <a:rPr lang="es-ES" dirty="0"/>
              <a:t> la </a:t>
            </a:r>
            <a:r>
              <a:rPr lang="es-ES" dirty="0" err="1"/>
              <a:t>recuperació</a:t>
            </a:r>
            <a:r>
              <a:rPr lang="es-ES" dirty="0"/>
              <a:t>? - 9</a:t>
            </a:r>
            <a:endParaRPr lang="x-none" dirty="0"/>
          </a:p>
        </p:txBody>
      </p:sp>
    </p:spTree>
    <p:extLst>
      <p:ext uri="{BB962C8B-B14F-4D97-AF65-F5344CB8AC3E}">
        <p14:creationId xmlns:p14="http://schemas.microsoft.com/office/powerpoint/2010/main" val="30047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A370E-0D46-4CB6-ACA5-57A6BB44C251}"/>
              </a:ext>
            </a:extLst>
          </p:cNvPr>
          <p:cNvSpPr>
            <a:spLocks noGrp="1"/>
          </p:cNvSpPr>
          <p:nvPr>
            <p:ph sz="quarter" idx="14"/>
          </p:nvPr>
        </p:nvSpPr>
        <p:spPr/>
        <p:txBody>
          <a:bodyPr/>
          <a:lstStyle/>
          <a:p>
            <a:pPr algn="just"/>
            <a:r>
              <a:rPr lang="ca-ES" dirty="0"/>
              <a:t>La recuperació és un procés individual i únic de cada persona</a:t>
            </a:r>
            <a:r>
              <a:rPr lang="en-US" dirty="0"/>
              <a:t>. </a:t>
            </a:r>
          </a:p>
          <a:p>
            <a:pPr algn="just"/>
            <a:r>
              <a:rPr lang="ca-ES" dirty="0"/>
              <a:t>Poden donar-se situacions en què la persona se senti pitjor o pateixi una crisi</a:t>
            </a:r>
            <a:r>
              <a:rPr lang="es-ES" dirty="0"/>
              <a:t>.</a:t>
            </a:r>
          </a:p>
          <a:p>
            <a:pPr lvl="2" algn="just"/>
            <a:r>
              <a:rPr lang="ca-ES" dirty="0"/>
              <a:t>però l’abordatge basat en la recuperació li permet aprendre d’aquests contratemps, acumular experiència i fer servir les habilitats desenvolupades per assolir els seus objectius a la vida. </a:t>
            </a:r>
            <a:endParaRPr lang="es-ES" dirty="0"/>
          </a:p>
          <a:p>
            <a:pPr algn="just"/>
            <a:r>
              <a:rPr lang="ca-ES" dirty="0"/>
              <a:t>El marc CHIME subratlla la connexió, l’esperança, la identitat, trobar un sentit a la vida i </a:t>
            </a:r>
            <a:r>
              <a:rPr lang="ca-ES" dirty="0" err="1"/>
              <a:t>l’empoderament</a:t>
            </a:r>
            <a:r>
              <a:rPr lang="ca-ES" dirty="0"/>
              <a:t> com a claus per a la recuperació</a:t>
            </a:r>
            <a:r>
              <a:rPr lang="en-US" dirty="0"/>
              <a:t>. </a:t>
            </a:r>
          </a:p>
          <a:p>
            <a:pPr algn="just"/>
            <a:endParaRPr lang="en-US" dirty="0"/>
          </a:p>
          <a:p>
            <a:pPr algn="just"/>
            <a:endParaRPr lang="x-none" dirty="0"/>
          </a:p>
        </p:txBody>
      </p:sp>
      <p:sp>
        <p:nvSpPr>
          <p:cNvPr id="2" name="Title 1">
            <a:extLst>
              <a:ext uri="{FF2B5EF4-FFF2-40B4-BE49-F238E27FC236}">
                <a16:creationId xmlns:a16="http://schemas.microsoft.com/office/drawing/2014/main" id="{90691B5D-4767-4ACA-8796-48684266CDD1}"/>
              </a:ext>
            </a:extLst>
          </p:cNvPr>
          <p:cNvSpPr>
            <a:spLocks noGrp="1"/>
          </p:cNvSpPr>
          <p:nvPr>
            <p:ph type="title"/>
          </p:nvPr>
        </p:nvSpPr>
        <p:spPr/>
        <p:txBody>
          <a:bodyPr/>
          <a:lstStyle/>
          <a:p>
            <a:r>
              <a:rPr lang="ca-ES" dirty="0"/>
              <a:t>Presentació: Elements clau de la recuperació </a:t>
            </a:r>
            <a:r>
              <a:rPr lang="es-ES" dirty="0"/>
              <a:t>- 1</a:t>
            </a:r>
            <a:br>
              <a:rPr lang="es-ES" dirty="0"/>
            </a:br>
            <a:r>
              <a:rPr lang="en-US" dirty="0"/>
              <a:t> </a:t>
            </a:r>
            <a:endParaRPr lang="x-none" dirty="0"/>
          </a:p>
        </p:txBody>
      </p:sp>
    </p:spTree>
    <p:extLst>
      <p:ext uri="{BB962C8B-B14F-4D97-AF65-F5344CB8AC3E}">
        <p14:creationId xmlns:p14="http://schemas.microsoft.com/office/powerpoint/2010/main" val="20821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D78545-9C5F-4ABE-9101-D3C85DD0284A}"/>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F638157E-45AA-41A4-81FF-74E230B13D80}"/>
              </a:ext>
            </a:extLst>
          </p:cNvPr>
          <p:cNvSpPr/>
          <p:nvPr/>
        </p:nvSpPr>
        <p:spPr>
          <a:xfrm>
            <a:off x="445986" y="303272"/>
            <a:ext cx="11300029" cy="5704126"/>
          </a:xfrm>
          <a:prstGeom prst="rect">
            <a:avLst/>
          </a:prstGeom>
        </p:spPr>
        <p:txBody>
          <a:bodyPr wrap="square">
            <a:spAutoFit/>
          </a:bodyPr>
          <a:lstStyle/>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p>
          <a:p>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Calibri" panose="020F05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Aquesta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publicació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és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una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d’acord</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amb</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llicència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text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original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l’OMS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escrit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en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anglès</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spcAft>
                <a:spcPts val="500"/>
              </a:spcAft>
            </a:pPr>
            <a:r>
              <a:rPr lang="ca-ES" sz="1400" dirty="0">
                <a:effectLst/>
                <a:latin typeface="Calibri Light" panose="020F0302020204030204" pitchFamily="34" charset="0"/>
                <a:ea typeface="Calibri" panose="020F0502020204030204" pitchFamily="34" charset="0"/>
                <a:cs typeface="Calibri Light" panose="020F0302020204030204" pitchFamily="34" charset="0"/>
              </a:rPr>
              <a:t>Aquesta traducció no és obra de de l’OMS, i per tant no es fa responsable del contingut ni de l’exactitud de la traducció</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anglès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Recovery practices for mental health and well-being.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Specialized training. Course guide.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Geneva: World Health Organization; 2019</a:t>
            </a:r>
            <a:r>
              <a:rPr lang="en-U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és el text autèntic i vinculant</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Pacte Nacional de Salut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Servei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Planificació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a:t>
            </a:r>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edició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octubre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lgn="just" fontAlgn="base"/>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p>
          <a:p>
            <a:pPr algn="just" fontAlgn="base"/>
            <a:r>
              <a:rPr lang="es-ES" sz="1400" dirty="0">
                <a:latin typeface="Calibri Light" panose="020F0302020204030204" pitchFamily="34" charset="0"/>
                <a:cs typeface="Calibri Light" panose="020F0302020204030204" pitchFamily="34" charset="0"/>
              </a:rPr>
              <a:t>La </a:t>
            </a:r>
            <a:r>
              <a:rPr lang="es-ES" sz="1400" dirty="0" err="1">
                <a:latin typeface="Calibri Light" panose="020F0302020204030204" pitchFamily="34" charset="0"/>
                <a:cs typeface="Calibri Light" panose="020F0302020204030204" pitchFamily="34" charset="0"/>
              </a:rPr>
              <a:t>guia</a:t>
            </a:r>
            <a:r>
              <a:rPr lang="es-ES" sz="1400" dirty="0">
                <a:latin typeface="Calibri Light" panose="020F0302020204030204" pitchFamily="34" charset="0"/>
                <a:cs typeface="Calibri Light" panose="020F0302020204030204" pitchFamily="34" charset="0"/>
              </a:rPr>
              <a:t> del </a:t>
            </a:r>
            <a:r>
              <a:rPr lang="es-ES" sz="1400" dirty="0" err="1">
                <a:latin typeface="Calibri Light" panose="020F0302020204030204" pitchFamily="34" charset="0"/>
                <a:cs typeface="Calibri Light" panose="020F0302020204030204" pitchFamily="34" charset="0"/>
              </a:rPr>
              <a:t>curs</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està</a:t>
            </a:r>
            <a:r>
              <a:rPr lang="es-ES" sz="1400" dirty="0">
                <a:latin typeface="Calibri Light" panose="020F0302020204030204" pitchFamily="34" charset="0"/>
                <a:cs typeface="Calibri Light" panose="020F0302020204030204" pitchFamily="34" charset="0"/>
              </a:rPr>
              <a:t> disponible aquí: https://supportgirona.cat/quality-rights</a:t>
            </a:r>
          </a:p>
          <a:p>
            <a:pPr algn="just" fontAlgn="base"/>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US" sz="1400" dirty="0" err="1">
                <a:latin typeface="Calibri Light" panose="020F0302020204030204" pitchFamily="34" charset="0"/>
                <a:ea typeface="SimSun" panose="02010600030101010101" pitchFamily="2" charset="-122"/>
                <a:cs typeface="Calibri Light" panose="020F0302020204030204" pitchFamily="34" charset="0"/>
              </a:rPr>
              <a:t>Foto</a:t>
            </a:r>
            <a:r>
              <a:rPr lang="en-US" sz="1400" dirty="0">
                <a:latin typeface="Calibri Light" panose="020F0302020204030204" pitchFamily="34" charset="0"/>
                <a:ea typeface="SimSun" panose="02010600030101010101" pitchFamily="2" charset="-122"/>
                <a:cs typeface="Calibri Light" panose="020F0302020204030204" pitchFamily="34" charset="0"/>
              </a:rPr>
              <a:t> de </a:t>
            </a:r>
            <a:r>
              <a:rPr lang="en-US" sz="1400" dirty="0" err="1">
                <a:latin typeface="Calibri Light" panose="020F0302020204030204" pitchFamily="34" charset="0"/>
                <a:ea typeface="SimSun" panose="02010600030101010101" pitchFamily="2" charset="-122"/>
                <a:cs typeface="Calibri Light" panose="020F0302020204030204" pitchFamily="34" charset="0"/>
              </a:rPr>
              <a:t>portada</a:t>
            </a:r>
            <a:r>
              <a:rPr lang="en-US" sz="1400" dirty="0">
                <a:latin typeface="Calibri Light" panose="020F0302020204030204" pitchFamily="34" charset="0"/>
                <a:ea typeface="SimSun" panose="02010600030101010101" pitchFamily="2" charset="-122"/>
                <a:cs typeface="Calibri Light" panose="020F0302020204030204" pitchFamily="34" charset="0"/>
              </a:rPr>
              <a:t>. Camila Eugenia Vargas</a:t>
            </a:r>
            <a:endParaRPr lang="en-US" sz="1400" dirty="0">
              <a:latin typeface="Calibri Light" panose="020F0302020204030204" pitchFamily="34" charset="0"/>
              <a:ea typeface="MS Mincho" panose="02020609040205080304" pitchFamily="49" charset="-128"/>
              <a:cs typeface="Calibri Light" panose="020F0302020204030204" pitchFamily="34" charset="0"/>
            </a:endParaRPr>
          </a:p>
          <a:p>
            <a:r>
              <a:rPr lang="en-US" sz="1000" dirty="0">
                <a:latin typeface="Calibri Light" panose="020F0302020204030204" pitchFamily="34" charset="0"/>
                <a:ea typeface="SimSun" panose="02010600030101010101" pitchFamily="2" charset="-122"/>
                <a:cs typeface="Calibri Light" panose="020F0302020204030204" pitchFamily="34" charset="0"/>
              </a:rPr>
              <a:t> </a:t>
            </a:r>
            <a:endParaRPr lang="en-US" sz="1000" dirty="0">
              <a:latin typeface="Calibri Light" panose="020F0302020204030204" pitchFamily="34" charset="0"/>
              <a:ea typeface="MS Mincho" panose="02020609040205080304" pitchFamily="49" charset="-128"/>
              <a:cs typeface="Calibri Light" panose="020F0302020204030204" pitchFamily="34" charset="0"/>
            </a:endParaRPr>
          </a:p>
          <a:p>
            <a:br>
              <a:rPr lang="en-GB" sz="1250" i="1" dirty="0">
                <a:solidFill>
                  <a:srgbClr val="4F81BD"/>
                </a:solidFill>
                <a:latin typeface="Cambria" panose="02040503050406030204" pitchFamily="18" charset="0"/>
                <a:ea typeface="MS Mincho" panose="02020609040205080304" pitchFamily="49" charset="-128"/>
                <a:cs typeface="Arial" panose="020B0604020202020204" pitchFamily="34" charset="0"/>
              </a:rPr>
            </a:br>
            <a:endParaRPr lang="en-US" dirty="0"/>
          </a:p>
        </p:txBody>
      </p:sp>
      <p:pic>
        <p:nvPicPr>
          <p:cNvPr id="2" name="Imagen 1">
            <a:extLst>
              <a:ext uri="{FF2B5EF4-FFF2-40B4-BE49-F238E27FC236}">
                <a16:creationId xmlns:a16="http://schemas.microsoft.com/office/drawing/2014/main" id="{59CEFF6F-4B37-A844-1599-2D7951E53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61" y="756422"/>
            <a:ext cx="1029335" cy="363855"/>
          </a:xfrm>
          <a:prstGeom prst="rect">
            <a:avLst/>
          </a:prstGeom>
        </p:spPr>
      </p:pic>
    </p:spTree>
    <p:extLst>
      <p:ext uri="{BB962C8B-B14F-4D97-AF65-F5344CB8AC3E}">
        <p14:creationId xmlns:p14="http://schemas.microsoft.com/office/powerpoint/2010/main" val="238544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EA9BF-2821-4CEF-B61B-1AE4CAB692D6}"/>
              </a:ext>
            </a:extLst>
          </p:cNvPr>
          <p:cNvSpPr>
            <a:spLocks noGrp="1"/>
          </p:cNvSpPr>
          <p:nvPr>
            <p:ph sz="quarter" idx="14"/>
          </p:nvPr>
        </p:nvSpPr>
        <p:spPr>
          <a:xfrm>
            <a:off x="507195" y="1178560"/>
            <a:ext cx="11174412" cy="4832628"/>
          </a:xfrm>
        </p:spPr>
        <p:txBody>
          <a:bodyPr>
            <a:noAutofit/>
          </a:bodyPr>
          <a:lstStyle/>
          <a:p>
            <a:pPr marL="457200" lvl="0" indent="-457200" algn="just">
              <a:buAutoNum type="arabicPeriod"/>
            </a:pPr>
            <a:r>
              <a:rPr lang="ca-ES" b="1" dirty="0"/>
              <a:t>Connexió: la recuperació </a:t>
            </a:r>
            <a:r>
              <a:rPr lang="ca-ES" b="1" dirty="0" err="1"/>
              <a:t>reconnecta</a:t>
            </a:r>
            <a:r>
              <a:rPr lang="ca-ES" b="1" dirty="0"/>
              <a:t> les persones</a:t>
            </a:r>
            <a:r>
              <a:rPr lang="ca-ES" dirty="0"/>
              <a:t> </a:t>
            </a:r>
          </a:p>
          <a:p>
            <a:pPr lvl="2" algn="just"/>
            <a:r>
              <a:rPr lang="ca-ES" dirty="0"/>
              <a:t>La </a:t>
            </a:r>
            <a:r>
              <a:rPr lang="ca-ES" b="1" dirty="0"/>
              <a:t>inclusió </a:t>
            </a:r>
            <a:r>
              <a:rPr lang="ca-ES" dirty="0"/>
              <a:t>és important per a la recuperació. </a:t>
            </a:r>
          </a:p>
          <a:p>
            <a:pPr lvl="2" algn="just"/>
            <a:r>
              <a:rPr lang="ca-ES" dirty="0"/>
              <a:t>La persona ha de poder tenir accés a les mateixes oportunitats i als mateixos serveis i recursos de la comunitat que qualsevol. </a:t>
            </a:r>
          </a:p>
          <a:p>
            <a:pPr lvl="2" algn="just"/>
            <a:r>
              <a:rPr lang="ca-ES" dirty="0"/>
              <a:t>Els serveis que promouen la recuperació han de basar-se i estar influïts pel context i les necessitats locals. </a:t>
            </a:r>
          </a:p>
          <a:p>
            <a:pPr lvl="2" algn="just"/>
            <a:r>
              <a:rPr lang="ca-ES" dirty="0"/>
              <a:t>Cal recordar també que la inclusió va més enllà de la persona i implica la comunitat i la societat en el seu conjunt</a:t>
            </a:r>
            <a:r>
              <a:rPr lang="en-US" dirty="0"/>
              <a:t>.</a:t>
            </a:r>
            <a:endParaRPr lang="x-none" dirty="0"/>
          </a:p>
          <a:p>
            <a:pPr lvl="0" algn="just" fontAlgn="base"/>
            <a:r>
              <a:rPr lang="ca-ES" dirty="0"/>
              <a:t>Les </a:t>
            </a:r>
            <a:r>
              <a:rPr lang="ca-ES" b="1" dirty="0"/>
              <a:t>relacions</a:t>
            </a:r>
            <a:r>
              <a:rPr lang="ca-ES" dirty="0"/>
              <a:t> són clau per a la vida de tothom</a:t>
            </a:r>
            <a:r>
              <a:rPr lang="es-ES" dirty="0"/>
              <a:t>.</a:t>
            </a:r>
          </a:p>
          <a:p>
            <a:pPr lvl="2" algn="just" fontAlgn="base"/>
            <a:r>
              <a:rPr lang="es-ES" dirty="0" err="1"/>
              <a:t>Tant</a:t>
            </a:r>
            <a:r>
              <a:rPr lang="es-ES" dirty="0"/>
              <a:t> </a:t>
            </a:r>
            <a:r>
              <a:rPr lang="ca-ES" dirty="0"/>
              <a:t>les amistats com la parella, els familiars, els professionals de la salut, el personal de suport, els companys o els grups d’ajuda tenen un paper en l’acompanyament de la persona cap a la recuperació</a:t>
            </a:r>
            <a:r>
              <a:rPr lang="es-ES" dirty="0"/>
              <a:t>. </a:t>
            </a:r>
          </a:p>
          <a:p>
            <a:pPr algn="just"/>
            <a:endParaRPr lang="x-none" dirty="0"/>
          </a:p>
        </p:txBody>
      </p:sp>
      <p:sp>
        <p:nvSpPr>
          <p:cNvPr id="2" name="Title 1">
            <a:extLst>
              <a:ext uri="{FF2B5EF4-FFF2-40B4-BE49-F238E27FC236}">
                <a16:creationId xmlns:a16="http://schemas.microsoft.com/office/drawing/2014/main" id="{F843385B-7C6C-4BAC-931E-80ED7271E159}"/>
              </a:ext>
            </a:extLst>
          </p:cNvPr>
          <p:cNvSpPr>
            <a:spLocks noGrp="1"/>
          </p:cNvSpPr>
          <p:nvPr>
            <p:ph type="title"/>
          </p:nvPr>
        </p:nvSpPr>
        <p:spPr/>
        <p:txBody>
          <a:bodyPr/>
          <a:lstStyle/>
          <a:p>
            <a:r>
              <a:rPr lang="ca-ES" dirty="0"/>
              <a:t>Presentació: Elements clau de la recuperació </a:t>
            </a:r>
            <a:r>
              <a:rPr lang="es-ES" dirty="0"/>
              <a:t>-</a:t>
            </a:r>
            <a:r>
              <a:rPr lang="en-US" dirty="0"/>
              <a:t> 2</a:t>
            </a:r>
            <a:endParaRPr lang="x-none" dirty="0"/>
          </a:p>
        </p:txBody>
      </p:sp>
    </p:spTree>
    <p:extLst>
      <p:ext uri="{BB962C8B-B14F-4D97-AF65-F5344CB8AC3E}">
        <p14:creationId xmlns:p14="http://schemas.microsoft.com/office/powerpoint/2010/main" val="7862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4A52D-2703-4729-AD1A-BC9356AAACF1}"/>
              </a:ext>
            </a:extLst>
          </p:cNvPr>
          <p:cNvSpPr>
            <a:spLocks noGrp="1"/>
          </p:cNvSpPr>
          <p:nvPr>
            <p:ph sz="quarter" idx="14"/>
          </p:nvPr>
        </p:nvSpPr>
        <p:spPr>
          <a:xfrm>
            <a:off x="507195" y="1239520"/>
            <a:ext cx="11174412" cy="5201920"/>
          </a:xfrm>
        </p:spPr>
        <p:txBody>
          <a:bodyPr>
            <a:normAutofit/>
          </a:bodyPr>
          <a:lstStyle/>
          <a:p>
            <a:pPr marL="457200" indent="-457200" algn="just">
              <a:buFont typeface="+mj-lt"/>
              <a:buAutoNum type="arabicPeriod" startAt="2"/>
            </a:pPr>
            <a:r>
              <a:rPr lang="ca-ES" b="1" dirty="0"/>
              <a:t>Esperança: la recuperació passa per veure el futur amb esperança i optimisme</a:t>
            </a:r>
            <a:endParaRPr lang="es-ES" dirty="0"/>
          </a:p>
          <a:p>
            <a:pPr lvl="0" algn="just"/>
            <a:r>
              <a:rPr lang="ca-ES" dirty="0"/>
              <a:t>L’</a:t>
            </a:r>
            <a:r>
              <a:rPr lang="ca-ES" b="1" dirty="0"/>
              <a:t>esperança</a:t>
            </a:r>
            <a:r>
              <a:rPr lang="ca-ES" dirty="0"/>
              <a:t> és clau per a la recuperació.</a:t>
            </a:r>
            <a:r>
              <a:rPr lang="en-US" dirty="0"/>
              <a:t> </a:t>
            </a:r>
          </a:p>
          <a:p>
            <a:pPr lvl="2" algn="just"/>
            <a:r>
              <a:rPr lang="ca-ES" dirty="0"/>
              <a:t>Sovint, quan a algú se li diu que té una malaltia crònica, de per vida, i que ha de renunciar a moltes de les seves expectatives i activitats, aquesta persona perd l’esperança</a:t>
            </a:r>
            <a:r>
              <a:rPr lang="en-US" sz="2200" dirty="0"/>
              <a:t>. </a:t>
            </a:r>
          </a:p>
          <a:p>
            <a:pPr lvl="2" algn="just"/>
            <a:r>
              <a:rPr lang="ca-ES" dirty="0"/>
              <a:t>La recerca ha demostrat que l’autoeficàcia, l’autoestima, </a:t>
            </a:r>
            <a:r>
              <a:rPr lang="ca-ES" dirty="0" err="1"/>
              <a:t>l’empoderament</a:t>
            </a:r>
            <a:r>
              <a:rPr lang="ca-ES" dirty="0"/>
              <a:t>, l’espiritualitat, la qualitat de vida i el suport social contribueixen de manera important a infondre esperança</a:t>
            </a:r>
            <a:r>
              <a:rPr lang="en-US" sz="2200" dirty="0"/>
              <a:t>.</a:t>
            </a:r>
            <a:endParaRPr lang="x-none" sz="2200" dirty="0"/>
          </a:p>
          <a:p>
            <a:pPr lvl="0" algn="just"/>
            <a:r>
              <a:rPr lang="ca-ES" dirty="0"/>
              <a:t>La </a:t>
            </a:r>
            <a:r>
              <a:rPr lang="ca-ES" b="1" dirty="0"/>
              <a:t>creença</a:t>
            </a:r>
            <a:r>
              <a:rPr lang="ca-ES" dirty="0"/>
              <a:t> que és possible canviar de vida o de circumstàncies és fonamental per a l’abordatge basat en la recuperació</a:t>
            </a:r>
            <a:r>
              <a:rPr lang="en-US" dirty="0"/>
              <a:t>.</a:t>
            </a:r>
            <a:endParaRPr lang="x-none" dirty="0"/>
          </a:p>
          <a:p>
            <a:pPr algn="just"/>
            <a:r>
              <a:rPr lang="ca-ES" dirty="0"/>
              <a:t>Les amistats, la família, els cuidadors, els professionals de la salut i altres </a:t>
            </a:r>
            <a:r>
              <a:rPr lang="ca-ES" b="1" dirty="0"/>
              <a:t>persones que proporcionen acompanyament</a:t>
            </a:r>
            <a:r>
              <a:rPr lang="ca-ES" dirty="0"/>
              <a:t> han de reconèixer i valorar els èxits de la persona i fomentar els seus somnis i aspiracions</a:t>
            </a:r>
            <a:r>
              <a:rPr lang="en-US" dirty="0"/>
              <a:t>.</a:t>
            </a:r>
            <a:endParaRPr lang="x-none" dirty="0"/>
          </a:p>
        </p:txBody>
      </p:sp>
      <p:sp>
        <p:nvSpPr>
          <p:cNvPr id="2" name="Title 1">
            <a:extLst>
              <a:ext uri="{FF2B5EF4-FFF2-40B4-BE49-F238E27FC236}">
                <a16:creationId xmlns:a16="http://schemas.microsoft.com/office/drawing/2014/main" id="{1E234E67-8770-4A39-AF76-CD89CCF5D052}"/>
              </a:ext>
            </a:extLst>
          </p:cNvPr>
          <p:cNvSpPr>
            <a:spLocks noGrp="1"/>
          </p:cNvSpPr>
          <p:nvPr>
            <p:ph type="title"/>
          </p:nvPr>
        </p:nvSpPr>
        <p:spPr/>
        <p:txBody>
          <a:bodyPr/>
          <a:lstStyle/>
          <a:p>
            <a:r>
              <a:rPr lang="ca-ES" dirty="0"/>
              <a:t>Presentació: Elements clau de la recuperació </a:t>
            </a:r>
            <a:r>
              <a:rPr lang="es-ES" dirty="0"/>
              <a:t>- </a:t>
            </a:r>
            <a:r>
              <a:rPr lang="en-US" dirty="0"/>
              <a:t>3</a:t>
            </a:r>
            <a:endParaRPr lang="x-none" dirty="0"/>
          </a:p>
        </p:txBody>
      </p:sp>
    </p:spTree>
    <p:extLst>
      <p:ext uri="{BB962C8B-B14F-4D97-AF65-F5344CB8AC3E}">
        <p14:creationId xmlns:p14="http://schemas.microsoft.com/office/powerpoint/2010/main" val="35675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59693-11C6-41D1-872B-2FB77178C7F5}"/>
              </a:ext>
            </a:extLst>
          </p:cNvPr>
          <p:cNvSpPr>
            <a:spLocks noGrp="1"/>
          </p:cNvSpPr>
          <p:nvPr>
            <p:ph sz="quarter" idx="14"/>
          </p:nvPr>
        </p:nvSpPr>
        <p:spPr>
          <a:xfrm>
            <a:off x="507195" y="1280160"/>
            <a:ext cx="11174412" cy="4731028"/>
          </a:xfrm>
        </p:spPr>
        <p:txBody>
          <a:bodyPr>
            <a:normAutofit/>
          </a:bodyPr>
          <a:lstStyle/>
          <a:p>
            <a:pPr marL="457200" indent="-457200" algn="just">
              <a:buAutoNum type="arabicPeriod" startAt="3"/>
            </a:pPr>
            <a:r>
              <a:rPr lang="ca-ES" b="1" dirty="0"/>
              <a:t>Identitat: recuperació significa explorar la identitat personal </a:t>
            </a:r>
          </a:p>
          <a:p>
            <a:pPr algn="just"/>
            <a:r>
              <a:rPr lang="ca-ES" dirty="0"/>
              <a:t>La </a:t>
            </a:r>
            <a:r>
              <a:rPr lang="ca-ES" b="1" dirty="0"/>
              <a:t>identitat</a:t>
            </a:r>
            <a:r>
              <a:rPr lang="ca-ES" dirty="0"/>
              <a:t> es pot definir, en termes generals, com la percepció que una persona té d’ella mateixa, com a individu i en relació amb els altres i amb la comunitat on viu</a:t>
            </a:r>
            <a:r>
              <a:rPr lang="es-ES" dirty="0"/>
              <a:t>.</a:t>
            </a:r>
          </a:p>
          <a:p>
            <a:pPr lvl="0" algn="just"/>
            <a:r>
              <a:rPr lang="ca-ES" dirty="0"/>
              <a:t>La </a:t>
            </a:r>
            <a:r>
              <a:rPr lang="ca-ES" b="1" dirty="0"/>
              <a:t>identitat</a:t>
            </a:r>
            <a:r>
              <a:rPr lang="ca-ES" dirty="0"/>
              <a:t> és un sentit d’un mateix que algunes persones poden no haver tingut mai o haver perdut en rebre un diagnòstic</a:t>
            </a:r>
            <a:r>
              <a:rPr lang="en-US" dirty="0"/>
              <a:t>. </a:t>
            </a:r>
          </a:p>
          <a:p>
            <a:pPr lvl="2" algn="just"/>
            <a:r>
              <a:rPr lang="ca-ES" dirty="0"/>
              <a:t>L’abordatge basat en la recuperació ajuda les persones a (re)connectar, re(construir) o (re)definir la seva identitat i a superar «l’opressió interioritzada» o «l’estigma personal» que pot posar en risc la seva identitat</a:t>
            </a:r>
            <a:r>
              <a:rPr lang="en-US" sz="2200" dirty="0"/>
              <a:t>. </a:t>
            </a:r>
          </a:p>
          <a:p>
            <a:pPr lvl="2" algn="just"/>
            <a:r>
              <a:rPr lang="ca-ES" dirty="0"/>
              <a:t>Es tracta d’oferir a les persones l’oportunitat de reflexionar sobre les seves experiències d’una manera significativa per a elles</a:t>
            </a:r>
            <a:r>
              <a:rPr lang="en-US" sz="2200" dirty="0"/>
              <a:t>.</a:t>
            </a:r>
            <a:endParaRPr lang="x-none" sz="2200" dirty="0"/>
          </a:p>
          <a:p>
            <a:pPr algn="just"/>
            <a:endParaRPr lang="x-none" dirty="0"/>
          </a:p>
        </p:txBody>
      </p:sp>
      <p:sp>
        <p:nvSpPr>
          <p:cNvPr id="2" name="Title 1">
            <a:extLst>
              <a:ext uri="{FF2B5EF4-FFF2-40B4-BE49-F238E27FC236}">
                <a16:creationId xmlns:a16="http://schemas.microsoft.com/office/drawing/2014/main" id="{0D100556-D543-4824-9B72-F07B5509FBE2}"/>
              </a:ext>
            </a:extLst>
          </p:cNvPr>
          <p:cNvSpPr>
            <a:spLocks noGrp="1"/>
          </p:cNvSpPr>
          <p:nvPr>
            <p:ph type="title"/>
          </p:nvPr>
        </p:nvSpPr>
        <p:spPr/>
        <p:txBody>
          <a:bodyPr/>
          <a:lstStyle/>
          <a:p>
            <a:r>
              <a:rPr lang="ca-ES" dirty="0"/>
              <a:t>Presentació: Elements clau de la recuperació </a:t>
            </a:r>
            <a:r>
              <a:rPr lang="es-ES" dirty="0"/>
              <a:t>- </a:t>
            </a:r>
            <a:r>
              <a:rPr lang="en-US" dirty="0"/>
              <a:t>4</a:t>
            </a:r>
            <a:endParaRPr lang="x-none" dirty="0"/>
          </a:p>
        </p:txBody>
      </p:sp>
    </p:spTree>
    <p:extLst>
      <p:ext uri="{BB962C8B-B14F-4D97-AF65-F5344CB8AC3E}">
        <p14:creationId xmlns:p14="http://schemas.microsoft.com/office/powerpoint/2010/main" val="24436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FFD89-26AB-46C5-A88C-33A0CDBCFD6C}"/>
              </a:ext>
            </a:extLst>
          </p:cNvPr>
          <p:cNvSpPr>
            <a:spLocks noGrp="1"/>
          </p:cNvSpPr>
          <p:nvPr>
            <p:ph sz="quarter" idx="14"/>
          </p:nvPr>
        </p:nvSpPr>
        <p:spPr>
          <a:xfrm>
            <a:off x="507195" y="1402080"/>
            <a:ext cx="11174412" cy="4609108"/>
          </a:xfrm>
        </p:spPr>
        <p:txBody>
          <a:bodyPr/>
          <a:lstStyle/>
          <a:p>
            <a:pPr marL="457200" lvl="0" indent="-457200" algn="just">
              <a:buFont typeface="+mj-lt"/>
              <a:buAutoNum type="arabicPeriod" startAt="4"/>
            </a:pPr>
            <a:r>
              <a:rPr lang="es-ES" b="1" dirty="0"/>
              <a:t>Sentido de la vida: la recuperación ayuda a las personas a (re)construir su vida y a encontrarle sentido </a:t>
            </a:r>
            <a:r>
              <a:rPr lang="en-US" b="1" dirty="0"/>
              <a:t> </a:t>
            </a:r>
            <a:endParaRPr lang="x-none" b="1" dirty="0"/>
          </a:p>
          <a:p>
            <a:pPr lvl="0" algn="just"/>
            <a:r>
              <a:rPr lang="ca-ES" b="1" dirty="0"/>
              <a:t>El sentit i la finalitat de la vida </a:t>
            </a:r>
            <a:r>
              <a:rPr lang="ca-ES" dirty="0"/>
              <a:t>són diferents per a cada persona</a:t>
            </a:r>
            <a:r>
              <a:rPr lang="es-ES" dirty="0"/>
              <a:t>.</a:t>
            </a:r>
          </a:p>
          <a:p>
            <a:pPr lvl="2" algn="just"/>
            <a:r>
              <a:rPr lang="ca-ES" dirty="0"/>
              <a:t>Cels pot trobar de maneres molt diverses. </a:t>
            </a:r>
          </a:p>
          <a:p>
            <a:pPr lvl="2" algn="just"/>
            <a:r>
              <a:rPr lang="ca-ES" dirty="0"/>
              <a:t>Per exemple, algunes persones poden trobar important l’espiritualitat, mentre que d’altres poden trobar sentit i finalitat a la vida establint lligams més estrets amb les amistats, la família o la comunitat.</a:t>
            </a:r>
            <a:endParaRPr lang="x-none" sz="2200" dirty="0"/>
          </a:p>
          <a:p>
            <a:pPr lvl="0" algn="just"/>
            <a:r>
              <a:rPr lang="ca-ES" b="1" dirty="0"/>
              <a:t>Els somnis i les aspiracions </a:t>
            </a:r>
            <a:r>
              <a:rPr lang="ca-ES" dirty="0"/>
              <a:t>són clau per a la recuperació, ja que poden donar eines a les persones i ajudar-les a trobar un sentit i satisfacció a la vida</a:t>
            </a:r>
            <a:r>
              <a:rPr lang="es-ES" dirty="0"/>
              <a:t>. </a:t>
            </a:r>
            <a:endParaRPr lang="x-none" dirty="0"/>
          </a:p>
        </p:txBody>
      </p:sp>
      <p:sp>
        <p:nvSpPr>
          <p:cNvPr id="2" name="Title 1">
            <a:extLst>
              <a:ext uri="{FF2B5EF4-FFF2-40B4-BE49-F238E27FC236}">
                <a16:creationId xmlns:a16="http://schemas.microsoft.com/office/drawing/2014/main" id="{5E7C048A-7844-49A2-9BE1-8A4ABDC1832B}"/>
              </a:ext>
            </a:extLst>
          </p:cNvPr>
          <p:cNvSpPr>
            <a:spLocks noGrp="1"/>
          </p:cNvSpPr>
          <p:nvPr>
            <p:ph type="title"/>
          </p:nvPr>
        </p:nvSpPr>
        <p:spPr/>
        <p:txBody>
          <a:bodyPr/>
          <a:lstStyle/>
          <a:p>
            <a:r>
              <a:rPr lang="ca-ES" dirty="0"/>
              <a:t>Presentació: Elements clau de la recuperació </a:t>
            </a:r>
            <a:r>
              <a:rPr lang="es-ES" dirty="0"/>
              <a:t>- </a:t>
            </a:r>
            <a:r>
              <a:rPr lang="en-US" dirty="0"/>
              <a:t>5</a:t>
            </a:r>
            <a:endParaRPr lang="x-none" dirty="0"/>
          </a:p>
        </p:txBody>
      </p:sp>
    </p:spTree>
    <p:extLst>
      <p:ext uri="{BB962C8B-B14F-4D97-AF65-F5344CB8AC3E}">
        <p14:creationId xmlns:p14="http://schemas.microsoft.com/office/powerpoint/2010/main" val="67623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59764-0586-49F0-BDE5-04348167BF98}"/>
              </a:ext>
            </a:extLst>
          </p:cNvPr>
          <p:cNvSpPr>
            <a:spLocks noGrp="1"/>
          </p:cNvSpPr>
          <p:nvPr>
            <p:ph sz="quarter" idx="14"/>
          </p:nvPr>
        </p:nvSpPr>
        <p:spPr>
          <a:xfrm>
            <a:off x="507195" y="1341120"/>
            <a:ext cx="11174412" cy="4836160"/>
          </a:xfrm>
        </p:spPr>
        <p:txBody>
          <a:bodyPr>
            <a:normAutofit/>
          </a:bodyPr>
          <a:lstStyle/>
          <a:p>
            <a:pPr marL="457200" lvl="0" indent="-457200" algn="just">
              <a:buFont typeface="+mj-lt"/>
              <a:buAutoNum type="arabicPeriod" startAt="5"/>
            </a:pPr>
            <a:r>
              <a:rPr lang="es-ES" b="1" dirty="0"/>
              <a:t>Empoderamiento: la recuperación es un mensaje positivo que empodera a las personas y les permite asumir el control de sus vidas </a:t>
            </a:r>
          </a:p>
          <a:p>
            <a:pPr algn="just"/>
            <a:r>
              <a:rPr lang="ca-ES" b="1" dirty="0"/>
              <a:t>El control i la capacitat de decidir són fonamentals per a la recuperació</a:t>
            </a:r>
            <a:r>
              <a:rPr lang="es-ES" b="1" dirty="0"/>
              <a:t>.</a:t>
            </a:r>
          </a:p>
          <a:p>
            <a:pPr lvl="2" algn="just"/>
            <a:r>
              <a:rPr lang="ca-ES" dirty="0"/>
              <a:t>Sovint es nega a les persones el dret a decidir sobre aspectes clau de les seves vides, inclosos el seu tractament i l’atenció que reben</a:t>
            </a:r>
            <a:r>
              <a:rPr lang="en-US" sz="2200" dirty="0"/>
              <a:t>. </a:t>
            </a:r>
          </a:p>
          <a:p>
            <a:pPr lvl="2" algn="just"/>
            <a:r>
              <a:rPr lang="es-ES" dirty="0"/>
              <a:t>U</a:t>
            </a:r>
            <a:r>
              <a:rPr lang="ca-ES" dirty="0"/>
              <a:t>n model basat en la recuperació respecta el dret de la persona a exercir la seva capacitat jurídica i permet que la persona pugui prendre les seves decisions amb l’ajuda dels altres o sense.</a:t>
            </a:r>
          </a:p>
          <a:p>
            <a:pPr algn="just"/>
            <a:r>
              <a:rPr lang="ca-ES" b="1" dirty="0"/>
              <a:t>Reforçar les habilitats per ajudar-se un mateix també és </a:t>
            </a:r>
            <a:r>
              <a:rPr lang="ca-ES" b="1" dirty="0" err="1"/>
              <a:t>empoderador</a:t>
            </a:r>
            <a:r>
              <a:rPr lang="en-US" b="1" dirty="0"/>
              <a:t>. </a:t>
            </a:r>
          </a:p>
          <a:p>
            <a:pPr lvl="2" algn="just"/>
            <a:r>
              <a:rPr lang="es-ES" dirty="0"/>
              <a:t>Les </a:t>
            </a:r>
            <a:r>
              <a:rPr lang="ca-ES" dirty="0"/>
              <a:t>habilitats per a la recuperació permeten que les persones gestionin els episodis negatius i agafin el control de la seva vida i el seu benestar. </a:t>
            </a:r>
            <a:endParaRPr lang="es-ES" dirty="0"/>
          </a:p>
          <a:p>
            <a:pPr algn="just"/>
            <a:endParaRPr lang="x-none" dirty="0"/>
          </a:p>
        </p:txBody>
      </p:sp>
      <p:sp>
        <p:nvSpPr>
          <p:cNvPr id="2" name="Title 1">
            <a:extLst>
              <a:ext uri="{FF2B5EF4-FFF2-40B4-BE49-F238E27FC236}">
                <a16:creationId xmlns:a16="http://schemas.microsoft.com/office/drawing/2014/main" id="{6513B42D-E976-4E5D-BDCD-94B7069A1FF5}"/>
              </a:ext>
            </a:extLst>
          </p:cNvPr>
          <p:cNvSpPr>
            <a:spLocks noGrp="1"/>
          </p:cNvSpPr>
          <p:nvPr>
            <p:ph type="title"/>
          </p:nvPr>
        </p:nvSpPr>
        <p:spPr/>
        <p:txBody>
          <a:bodyPr/>
          <a:lstStyle/>
          <a:p>
            <a:r>
              <a:rPr lang="ca-ES" dirty="0"/>
              <a:t>Presentació: Elements clau de la recuperació </a:t>
            </a:r>
            <a:r>
              <a:rPr lang="es-ES" dirty="0"/>
              <a:t>- </a:t>
            </a:r>
            <a:r>
              <a:rPr lang="en-US" dirty="0"/>
              <a:t>6</a:t>
            </a:r>
            <a:endParaRPr lang="x-none" dirty="0"/>
          </a:p>
        </p:txBody>
      </p:sp>
    </p:spTree>
    <p:extLst>
      <p:ext uri="{BB962C8B-B14F-4D97-AF65-F5344CB8AC3E}">
        <p14:creationId xmlns:p14="http://schemas.microsoft.com/office/powerpoint/2010/main" val="179661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1A760-5A74-455A-9A6E-26A0859C705D}"/>
              </a:ext>
            </a:extLst>
          </p:cNvPr>
          <p:cNvSpPr>
            <a:spLocks noGrp="1"/>
          </p:cNvSpPr>
          <p:nvPr>
            <p:ph sz="quarter" idx="14"/>
          </p:nvPr>
        </p:nvSpPr>
        <p:spPr>
          <a:xfrm>
            <a:off x="507195" y="1392382"/>
            <a:ext cx="11174412" cy="4618806"/>
          </a:xfrm>
        </p:spPr>
        <p:txBody>
          <a:bodyPr>
            <a:normAutofit/>
          </a:bodyPr>
          <a:lstStyle/>
          <a:p>
            <a:pPr marL="457200" lvl="0" indent="-457200" algn="just">
              <a:buFont typeface="+mj-lt"/>
              <a:buAutoNum type="arabicPeriod" startAt="6"/>
            </a:pPr>
            <a:r>
              <a:rPr lang="ca-ES" b="1" dirty="0"/>
              <a:t>Assumpció de riscos: la recuperació comporta assumir riscs </a:t>
            </a:r>
          </a:p>
          <a:p>
            <a:pPr algn="just"/>
            <a:r>
              <a:rPr lang="ca-ES" dirty="0"/>
              <a:t>És possible que calgui </a:t>
            </a:r>
            <a:r>
              <a:rPr lang="ca-ES" b="1" dirty="0"/>
              <a:t>assumir riscs </a:t>
            </a:r>
            <a:r>
              <a:rPr lang="ca-ES" dirty="0"/>
              <a:t>quan una persona s’embarca en un recorregut cap a la recuperació</a:t>
            </a:r>
            <a:r>
              <a:rPr lang="en-US" dirty="0"/>
              <a:t>.</a:t>
            </a:r>
          </a:p>
          <a:p>
            <a:pPr lvl="2" algn="just"/>
            <a:r>
              <a:rPr lang="ca-ES" dirty="0"/>
              <a:t>Qualsevol persona ha de ser lliure per assumir riscs i cometre errors, per tal de poder aprendre i créixer a partir de les seves experiències.</a:t>
            </a:r>
          </a:p>
          <a:p>
            <a:pPr lvl="2" algn="just"/>
            <a:r>
              <a:rPr lang="ca-ES" dirty="0"/>
              <a:t>La pràctica orientada a la recuperació obliga els professionals de la salut, els familiars, els cuidadors i altres acompanyants a acceptar el dret de les persones a assumir riscs</a:t>
            </a:r>
            <a:r>
              <a:rPr lang="en-US" dirty="0"/>
              <a:t>. </a:t>
            </a:r>
          </a:p>
          <a:p>
            <a:pPr lvl="0" algn="just"/>
            <a:r>
              <a:rPr lang="ca-ES" dirty="0"/>
              <a:t>Calen </a:t>
            </a:r>
            <a:r>
              <a:rPr lang="ca-ES" b="1" dirty="0"/>
              <a:t>creativitat i valentia </a:t>
            </a:r>
            <a:r>
              <a:rPr lang="ca-ES" dirty="0"/>
              <a:t>per acompanyar les persones en aquest procés positiu d’assumir riscos, a fi d’ajudar-les a avançar i a assolir els seus objectius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6ADC150D-09C0-4105-8E23-9AD87D8F2D01}"/>
              </a:ext>
            </a:extLst>
          </p:cNvPr>
          <p:cNvSpPr>
            <a:spLocks noGrp="1"/>
          </p:cNvSpPr>
          <p:nvPr>
            <p:ph type="title"/>
          </p:nvPr>
        </p:nvSpPr>
        <p:spPr/>
        <p:txBody>
          <a:bodyPr/>
          <a:lstStyle/>
          <a:p>
            <a:r>
              <a:rPr lang="ca-ES" dirty="0"/>
              <a:t>Presentació: Elements clau de la recuperació </a:t>
            </a:r>
            <a:r>
              <a:rPr lang="es-ES" dirty="0"/>
              <a:t>- </a:t>
            </a:r>
            <a:r>
              <a:rPr lang="en-US" dirty="0"/>
              <a:t>7</a:t>
            </a:r>
            <a:endParaRPr lang="x-none" dirty="0"/>
          </a:p>
        </p:txBody>
      </p:sp>
    </p:spTree>
    <p:extLst>
      <p:ext uri="{BB962C8B-B14F-4D97-AF65-F5344CB8AC3E}">
        <p14:creationId xmlns:p14="http://schemas.microsoft.com/office/powerpoint/2010/main" val="28416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47CF8-CDE4-4ED1-AD34-EF5B64B9B883}"/>
              </a:ext>
            </a:extLst>
          </p:cNvPr>
          <p:cNvSpPr>
            <a:spLocks noGrp="1"/>
          </p:cNvSpPr>
          <p:nvPr>
            <p:ph sz="quarter" idx="14"/>
          </p:nvPr>
        </p:nvSpPr>
        <p:spPr>
          <a:xfrm>
            <a:off x="507195" y="1219200"/>
            <a:ext cx="11174412" cy="4791988"/>
          </a:xfrm>
        </p:spPr>
        <p:txBody>
          <a:bodyPr>
            <a:normAutofit fontScale="92500" lnSpcReduction="20000"/>
          </a:bodyPr>
          <a:lstStyle/>
          <a:p>
            <a:pPr algn="just"/>
            <a:r>
              <a:rPr lang="es-ES" dirty="0"/>
              <a:t>El </a:t>
            </a:r>
            <a:r>
              <a:rPr lang="ca-ES" dirty="0"/>
              <a:t>significat de la recuperació i allò que fomenta o obstaculitza la recuperació d’una persona poden variar enormement en cada cas i en funció de factors molt diversos, com ara la cultura, la identitat ètnica, el gènere, la geografia, l’orientació sexual, la situació de migrant, l’indigenisme, l’espiritualitat/religió i l’edat.</a:t>
            </a:r>
            <a:endParaRPr lang="es-ES" dirty="0"/>
          </a:p>
          <a:p>
            <a:pPr algn="just"/>
            <a:r>
              <a:rPr lang="es-ES" dirty="0" err="1"/>
              <a:t>És</a:t>
            </a:r>
            <a:r>
              <a:rPr lang="es-ES" dirty="0"/>
              <a:t> </a:t>
            </a:r>
            <a:r>
              <a:rPr lang="ca-ES" dirty="0"/>
              <a:t>important explorar-los cas per cas i no fer presumpcions o generalitzacions sobre quins factors són útils per al recorregut cap a la recuperació d’algú</a:t>
            </a:r>
            <a:r>
              <a:rPr lang="en-US" dirty="0"/>
              <a:t>. </a:t>
            </a:r>
            <a:endParaRPr lang="x-none" dirty="0"/>
          </a:p>
          <a:p>
            <a:pPr lvl="2" algn="just"/>
            <a:r>
              <a:rPr lang="ca-ES" dirty="0"/>
              <a:t>La recuperació implica que el recorregut que ha de fer cadascú es regeixi per les seves necessitats específiques i per la comprensió de la pròpia salut mental. </a:t>
            </a:r>
          </a:p>
          <a:p>
            <a:pPr lvl="2" algn="just"/>
            <a:r>
              <a:rPr lang="ca-ES" dirty="0"/>
              <a:t>No obstant això, de vegades s’imposen plantejaments de recuperació estandarditzats a les persones i s’omet aquest principi clau de la recuperació. </a:t>
            </a:r>
          </a:p>
          <a:p>
            <a:pPr lvl="2" algn="just"/>
            <a:r>
              <a:rPr lang="ca-ES" dirty="0"/>
              <a:t>A més, les violacions dels drets humans, incloent-hi la coacció en l’atenció sanitària, són contràries a qualsevol intent d’introduir un abordatge basat en la recuperació</a:t>
            </a:r>
            <a:r>
              <a:rPr lang="en-US" dirty="0"/>
              <a:t>. </a:t>
            </a:r>
            <a:endParaRPr lang="x-none" dirty="0"/>
          </a:p>
          <a:p>
            <a:pPr lvl="2" algn="just"/>
            <a:r>
              <a:rPr lang="ca-ES" dirty="0"/>
              <a:t>La recuperació també comporta veure-hi més enllà de les característiques individuals i analitzar els determinants socials i estructurals de la salut mental d’una persona</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B875ADB7-74FD-4F3C-8BD2-71A00C5861EA}"/>
              </a:ext>
            </a:extLst>
          </p:cNvPr>
          <p:cNvSpPr>
            <a:spLocks noGrp="1"/>
          </p:cNvSpPr>
          <p:nvPr>
            <p:ph type="title"/>
          </p:nvPr>
        </p:nvSpPr>
        <p:spPr/>
        <p:txBody>
          <a:bodyPr/>
          <a:lstStyle/>
          <a:p>
            <a:r>
              <a:rPr lang="ca-ES" dirty="0"/>
              <a:t>Presentació: Elements clau de la recuperació </a:t>
            </a:r>
            <a:r>
              <a:rPr lang="es-ES" dirty="0"/>
              <a:t>- </a:t>
            </a:r>
            <a:r>
              <a:rPr lang="en-US" dirty="0"/>
              <a:t>8</a:t>
            </a:r>
            <a:endParaRPr lang="x-none" dirty="0"/>
          </a:p>
        </p:txBody>
      </p:sp>
    </p:spTree>
    <p:extLst>
      <p:ext uri="{BB962C8B-B14F-4D97-AF65-F5344CB8AC3E}">
        <p14:creationId xmlns:p14="http://schemas.microsoft.com/office/powerpoint/2010/main" val="224429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CF1561-46BC-D248-B118-6699FA4ED2DC}"/>
              </a:ext>
            </a:extLst>
          </p:cNvPr>
          <p:cNvSpPr>
            <a:spLocks noGrp="1"/>
          </p:cNvSpPr>
          <p:nvPr>
            <p:ph type="body" sz="quarter" idx="13"/>
          </p:nvPr>
        </p:nvSpPr>
        <p:spPr/>
        <p:txBody>
          <a:bodyPr/>
          <a:lstStyle/>
          <a:p>
            <a:r>
              <a:rPr lang="ca-ES" dirty="0"/>
              <a:t>El cas d’en Miguel</a:t>
            </a:r>
            <a:endParaRPr lang="es-ES" dirty="0"/>
          </a:p>
        </p:txBody>
      </p:sp>
      <p:sp>
        <p:nvSpPr>
          <p:cNvPr id="6" name="Text Box 259">
            <a:extLst>
              <a:ext uri="{FF2B5EF4-FFF2-40B4-BE49-F238E27FC236}">
                <a16:creationId xmlns:a16="http://schemas.microsoft.com/office/drawing/2014/main" id="{825881B1-64C3-4F64-9204-6EE1F5A4C573}"/>
              </a:ext>
            </a:extLst>
          </p:cNvPr>
          <p:cNvSpPr txBox="1">
            <a:spLocks noGrp="1"/>
          </p:cNvSpPr>
          <p:nvPr>
            <p:ph sz="quarter" idx="14"/>
          </p:nvPr>
        </p:nvSpPr>
        <p:spPr>
          <a:xfrm>
            <a:off x="507195" y="1511188"/>
            <a:ext cx="11174412" cy="3696243"/>
          </a:xfrm>
          <a:solidFill>
            <a:srgbClr val="D2EFFD"/>
          </a:solidFill>
        </p:spPr>
        <p:txBody>
          <a:bodyPr>
            <a:normAutofit/>
          </a:bodyPr>
          <a:lstStyle/>
          <a:p>
            <a:pPr marL="0" indent="0" algn="just">
              <a:buNone/>
            </a:pPr>
            <a:r>
              <a:rPr lang="ca-ES" dirty="0"/>
              <a:t>En Miguel visita el seu metge de capçalera per parlar d’un sentiment de preocupació i por aclaparador i constant. Fa tres anys que se sent així i cada cop li resulta més difícil conviure-hi. Explica al metge que gaudeix molt de la seva feina, però que la por i l’ansietat que sent esdevenen especialment aclaparadores quan es veu sotmès a molta pressió. </a:t>
            </a:r>
            <a:endParaRPr lang="es-ES" dirty="0"/>
          </a:p>
          <a:p>
            <a:pPr marL="0" indent="0" algn="just">
              <a:buNone/>
            </a:pPr>
            <a:r>
              <a:rPr lang="ca-ES" dirty="0"/>
              <a:t>Després d’una llarga conversa, el metge del Miguel es mostra compassiu i li diu que és probable que aquest problema l’acompanyi tota la vida. Suggereix al Miguel que es plantegi fer canvis importants a la seva vida, com ara deixar la feina actual i trobar alguna cosa «més convenient», amb menys estrès i responsabilitat. </a:t>
            </a:r>
            <a:endParaRPr lang="es-ES" dirty="0"/>
          </a:p>
          <a:p>
            <a:pPr marL="0" indent="0" algn="just">
              <a:buNone/>
            </a:pPr>
            <a:r>
              <a:rPr lang="es-ES" dirty="0"/>
              <a:t>En </a:t>
            </a:r>
            <a:r>
              <a:rPr lang="ca-ES" dirty="0"/>
              <a:t>Miguel surt de la consulta entristit i desesperançat.</a:t>
            </a:r>
            <a:endParaRPr lang="es-ES" dirty="0"/>
          </a:p>
        </p:txBody>
      </p:sp>
      <p:sp>
        <p:nvSpPr>
          <p:cNvPr id="2" name="Title 1">
            <a:extLst>
              <a:ext uri="{FF2B5EF4-FFF2-40B4-BE49-F238E27FC236}">
                <a16:creationId xmlns:a16="http://schemas.microsoft.com/office/drawing/2014/main" id="{DF45052A-2E33-4BB5-A4B9-37B59E6E458D}"/>
              </a:ext>
            </a:extLst>
          </p:cNvPr>
          <p:cNvSpPr>
            <a:spLocks noGrp="1"/>
          </p:cNvSpPr>
          <p:nvPr>
            <p:ph type="title"/>
          </p:nvPr>
        </p:nvSpPr>
        <p:spPr/>
        <p:txBody>
          <a:bodyPr/>
          <a:lstStyle/>
          <a:p>
            <a:r>
              <a:rPr lang="ca-ES" dirty="0"/>
              <a:t>Exercici 1.2: El suport a la recuperació </a:t>
            </a:r>
            <a:r>
              <a:rPr lang="es-ES" dirty="0"/>
              <a:t>- </a:t>
            </a:r>
            <a:r>
              <a:rPr lang="en-US" dirty="0"/>
              <a:t>1 </a:t>
            </a:r>
            <a:endParaRPr lang="x-none" dirty="0"/>
          </a:p>
        </p:txBody>
      </p:sp>
    </p:spTree>
    <p:extLst>
      <p:ext uri="{BB962C8B-B14F-4D97-AF65-F5344CB8AC3E}">
        <p14:creationId xmlns:p14="http://schemas.microsoft.com/office/powerpoint/2010/main" val="310839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DCBE7-DDCC-4139-A3A9-A37407582448}"/>
              </a:ext>
            </a:extLst>
          </p:cNvPr>
          <p:cNvSpPr>
            <a:spLocks noGrp="1"/>
          </p:cNvSpPr>
          <p:nvPr>
            <p:ph sz="quarter" idx="14"/>
          </p:nvPr>
        </p:nvSpPr>
        <p:spPr/>
        <p:txBody>
          <a:bodyPr/>
          <a:lstStyle/>
          <a:p>
            <a:endParaRPr lang="en-US" dirty="0"/>
          </a:p>
          <a:p>
            <a:pPr marL="0" indent="0" algn="ctr">
              <a:buNone/>
            </a:pPr>
            <a:r>
              <a:rPr lang="es-ES" sz="2500" b="1" i="1" dirty="0"/>
              <a:t>En </a:t>
            </a:r>
            <a:r>
              <a:rPr lang="es-ES" sz="2500" b="1" i="1" dirty="0" err="1"/>
              <a:t>quin</a:t>
            </a:r>
            <a:r>
              <a:rPr lang="es-ES" sz="2500" b="1" i="1" dirty="0"/>
              <a:t> </a:t>
            </a:r>
            <a:r>
              <a:rPr lang="es-ES" sz="2500" b="1" i="1" dirty="0" err="1"/>
              <a:t>sentit</a:t>
            </a:r>
            <a:r>
              <a:rPr lang="es-ES" sz="2500" b="1" i="1" dirty="0"/>
              <a:t> el </a:t>
            </a:r>
            <a:r>
              <a:rPr lang="es-ES" sz="2500" b="1" i="1" dirty="0" err="1"/>
              <a:t>metge</a:t>
            </a:r>
            <a:r>
              <a:rPr lang="es-ES" sz="2500" b="1" i="1" dirty="0"/>
              <a:t> de </a:t>
            </a:r>
            <a:r>
              <a:rPr lang="es-ES" sz="2500" b="1" i="1" dirty="0" err="1"/>
              <a:t>capçalera</a:t>
            </a:r>
            <a:r>
              <a:rPr lang="es-ES" sz="2500" b="1" i="1" dirty="0"/>
              <a:t> del Miguel ha </a:t>
            </a:r>
            <a:r>
              <a:rPr lang="es-ES" sz="2500" b="1" i="1" dirty="0" err="1"/>
              <a:t>propiciat</a:t>
            </a:r>
            <a:r>
              <a:rPr lang="es-ES" sz="2500" b="1" i="1" dirty="0"/>
              <a:t> o </a:t>
            </a:r>
            <a:r>
              <a:rPr lang="es-ES" sz="2500" b="1" i="1" dirty="0" err="1"/>
              <a:t>obstaculitzat</a:t>
            </a:r>
            <a:r>
              <a:rPr lang="es-ES" sz="2500" b="1" i="1" dirty="0"/>
              <a:t> la </a:t>
            </a:r>
            <a:r>
              <a:rPr lang="es-ES" sz="2500" b="1" i="1" dirty="0" err="1"/>
              <a:t>seva</a:t>
            </a:r>
            <a:r>
              <a:rPr lang="es-ES" sz="2500" b="1" i="1" dirty="0"/>
              <a:t> </a:t>
            </a:r>
            <a:r>
              <a:rPr lang="es-ES" sz="2500" b="1" i="1" dirty="0" err="1"/>
              <a:t>recuperació</a:t>
            </a:r>
            <a:r>
              <a:rPr lang="es-ES" sz="2500" b="1" i="1" dirty="0"/>
              <a:t>? </a:t>
            </a:r>
            <a:endParaRPr lang="x-none" dirty="0"/>
          </a:p>
        </p:txBody>
      </p:sp>
      <p:sp>
        <p:nvSpPr>
          <p:cNvPr id="2" name="Title 1">
            <a:extLst>
              <a:ext uri="{FF2B5EF4-FFF2-40B4-BE49-F238E27FC236}">
                <a16:creationId xmlns:a16="http://schemas.microsoft.com/office/drawing/2014/main" id="{326BFE36-BDD3-4B35-94E9-2EB4AEF48061}"/>
              </a:ext>
            </a:extLst>
          </p:cNvPr>
          <p:cNvSpPr>
            <a:spLocks noGrp="1"/>
          </p:cNvSpPr>
          <p:nvPr>
            <p:ph type="title"/>
          </p:nvPr>
        </p:nvSpPr>
        <p:spPr/>
        <p:txBody>
          <a:bodyPr/>
          <a:lstStyle/>
          <a:p>
            <a:r>
              <a:rPr lang="ca-ES" dirty="0"/>
              <a:t>Exercici 1.2: El suport a la recuperació </a:t>
            </a:r>
            <a:r>
              <a:rPr lang="es-ES" dirty="0"/>
              <a:t>- </a:t>
            </a:r>
            <a:r>
              <a:rPr lang="en-US" dirty="0"/>
              <a:t>2</a:t>
            </a:r>
            <a:endParaRPr lang="x-none" dirty="0"/>
          </a:p>
        </p:txBody>
      </p:sp>
    </p:spTree>
    <p:extLst>
      <p:ext uri="{BB962C8B-B14F-4D97-AF65-F5344CB8AC3E}">
        <p14:creationId xmlns:p14="http://schemas.microsoft.com/office/powerpoint/2010/main" val="104307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FB8FD-B30A-4C84-BC7C-FD0500969AEF}"/>
              </a:ext>
            </a:extLst>
          </p:cNvPr>
          <p:cNvSpPr>
            <a:spLocks noGrp="1"/>
          </p:cNvSpPr>
          <p:nvPr>
            <p:ph sz="quarter" idx="14"/>
          </p:nvPr>
        </p:nvSpPr>
        <p:spPr/>
        <p:txBody>
          <a:bodyPr/>
          <a:lstStyle/>
          <a:p>
            <a:endParaRPr lang="en-US" dirty="0"/>
          </a:p>
          <a:p>
            <a:pPr marL="0" indent="0" algn="ctr">
              <a:buNone/>
            </a:pPr>
            <a:r>
              <a:rPr lang="pt-BR" sz="2500" b="1" i="1" dirty="0"/>
              <a:t>Com </a:t>
            </a:r>
            <a:r>
              <a:rPr lang="pt-BR" sz="2500" b="1" i="1" dirty="0" err="1"/>
              <a:t>us</a:t>
            </a:r>
            <a:r>
              <a:rPr lang="pt-BR" sz="2500" b="1" i="1" dirty="0"/>
              <a:t> </a:t>
            </a:r>
            <a:r>
              <a:rPr lang="pt-BR" sz="2500" b="1" i="1" dirty="0" err="1"/>
              <a:t>sentiríeu</a:t>
            </a:r>
            <a:r>
              <a:rPr lang="pt-BR" sz="2500" b="1" i="1" dirty="0"/>
              <a:t> si </a:t>
            </a:r>
            <a:r>
              <a:rPr lang="pt-BR" sz="2500" b="1" i="1" dirty="0" err="1"/>
              <a:t>fóssiu</a:t>
            </a:r>
            <a:r>
              <a:rPr lang="pt-BR" sz="2500" b="1" i="1" dirty="0"/>
              <a:t> </a:t>
            </a:r>
            <a:r>
              <a:rPr lang="pt-BR" sz="2500" b="1" i="1" dirty="0" err="1"/>
              <a:t>el</a:t>
            </a:r>
            <a:r>
              <a:rPr lang="pt-BR" sz="2500" b="1" i="1" dirty="0"/>
              <a:t> Miguel? </a:t>
            </a:r>
            <a:endParaRPr lang="x-none" dirty="0"/>
          </a:p>
        </p:txBody>
      </p:sp>
      <p:sp>
        <p:nvSpPr>
          <p:cNvPr id="2" name="Title 1">
            <a:extLst>
              <a:ext uri="{FF2B5EF4-FFF2-40B4-BE49-F238E27FC236}">
                <a16:creationId xmlns:a16="http://schemas.microsoft.com/office/drawing/2014/main" id="{ECFD227C-9C4B-4C44-B8DC-01524F205F8D}"/>
              </a:ext>
            </a:extLst>
          </p:cNvPr>
          <p:cNvSpPr>
            <a:spLocks noGrp="1"/>
          </p:cNvSpPr>
          <p:nvPr>
            <p:ph type="title"/>
          </p:nvPr>
        </p:nvSpPr>
        <p:spPr/>
        <p:txBody>
          <a:bodyPr/>
          <a:lstStyle/>
          <a:p>
            <a:r>
              <a:rPr lang="ca-ES" dirty="0"/>
              <a:t>Exercici 1.2: El suport a la recuperació </a:t>
            </a:r>
            <a:r>
              <a:rPr lang="es-ES" dirty="0"/>
              <a:t>- </a:t>
            </a:r>
            <a:r>
              <a:rPr lang="en-US" dirty="0"/>
              <a:t>3</a:t>
            </a:r>
            <a:endParaRPr lang="x-none" dirty="0"/>
          </a:p>
        </p:txBody>
      </p:sp>
    </p:spTree>
    <p:extLst>
      <p:ext uri="{BB962C8B-B14F-4D97-AF65-F5344CB8AC3E}">
        <p14:creationId xmlns:p14="http://schemas.microsoft.com/office/powerpoint/2010/main" val="2649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lnSpc>
                <a:spcPct val="100000"/>
              </a:lnSpc>
            </a:pPr>
            <a:r>
              <a:rPr lang="ca-ES" sz="2050" dirty="0"/>
              <a:t>Crear capacitat per combatre l’estigmatització i la discriminació i per promoure els drets humans i la recuperació. </a:t>
            </a:r>
          </a:p>
          <a:p>
            <a:pPr algn="just">
              <a:lnSpc>
                <a:spcPct val="100000"/>
              </a:lnSpc>
            </a:pPr>
            <a:r>
              <a:rPr lang="ca-ES" sz="2050" dirty="0"/>
              <a:t>Millorar la qualitat de l’atenció i de les condicions dels drets humans en els serveis socials i de salut mental.</a:t>
            </a:r>
          </a:p>
          <a:p>
            <a:pPr algn="just">
              <a:lnSpc>
                <a:spcPct val="100000"/>
              </a:lnSpc>
            </a:pPr>
            <a:r>
              <a:rPr lang="ca-ES" sz="2050" dirty="0"/>
              <a:t>Crear uns serveis basats en la comunitat i orientats a la recuperació que respectin i promoguin els drets humans.</a:t>
            </a:r>
          </a:p>
          <a:p>
            <a:pPr algn="just">
              <a:lnSpc>
                <a:spcPct val="100000"/>
              </a:lnSpc>
            </a:pPr>
            <a:r>
              <a:rPr lang="ca-ES" sz="2050" dirty="0"/>
              <a:t>Donar suport al desenvolupament d’un moviment de la societat civil per promoure i influir en la formulació de polítiques. </a:t>
            </a:r>
          </a:p>
          <a:p>
            <a:pPr algn="just">
              <a:lnSpc>
                <a:spcPct val="100000"/>
              </a:lnSpc>
            </a:pPr>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345075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D4590-164E-4CB7-ACA2-ABCFFB326D50}"/>
              </a:ext>
            </a:extLst>
          </p:cNvPr>
          <p:cNvSpPr>
            <a:spLocks noGrp="1"/>
          </p:cNvSpPr>
          <p:nvPr>
            <p:ph sz="quarter" idx="14"/>
          </p:nvPr>
        </p:nvSpPr>
        <p:spPr>
          <a:xfrm>
            <a:off x="507195" y="1361440"/>
            <a:ext cx="11174412" cy="4649748"/>
          </a:xfrm>
        </p:spPr>
        <p:txBody>
          <a:bodyPr/>
          <a:lstStyle/>
          <a:p>
            <a:endParaRPr lang="en-US" dirty="0"/>
          </a:p>
          <a:p>
            <a:endParaRPr lang="en-US" dirty="0"/>
          </a:p>
          <a:p>
            <a:pPr marL="0" indent="0" algn="ctr">
              <a:buNone/>
            </a:pPr>
            <a:r>
              <a:rPr lang="es-ES" sz="2500" b="1" i="1" dirty="0" err="1"/>
              <a:t>Què</a:t>
            </a:r>
            <a:r>
              <a:rPr lang="es-ES" sz="2500" b="1" i="1" dirty="0"/>
              <a:t> </a:t>
            </a:r>
            <a:r>
              <a:rPr lang="es-ES" sz="2500" b="1" i="1" dirty="0" err="1"/>
              <a:t>hauríeu</a:t>
            </a:r>
            <a:r>
              <a:rPr lang="es-ES" sz="2500" b="1" i="1" dirty="0"/>
              <a:t> </a:t>
            </a:r>
            <a:r>
              <a:rPr lang="es-ES" sz="2500" b="1" i="1" dirty="0" err="1"/>
              <a:t>pogut</a:t>
            </a:r>
            <a:r>
              <a:rPr lang="es-ES" sz="2500" b="1" i="1" dirty="0"/>
              <a:t> </a:t>
            </a:r>
            <a:r>
              <a:rPr lang="es-ES" sz="2500" b="1" i="1" dirty="0" err="1"/>
              <a:t>fer</a:t>
            </a:r>
            <a:r>
              <a:rPr lang="es-ES" sz="2500" b="1" i="1" dirty="0"/>
              <a:t> de manera </a:t>
            </a:r>
            <a:r>
              <a:rPr lang="es-ES" sz="2500" b="1" i="1" dirty="0" err="1"/>
              <a:t>diferent</a:t>
            </a:r>
            <a:r>
              <a:rPr lang="es-ES" sz="2500" b="1" i="1" dirty="0"/>
              <a:t> per tal que el Miguel no se sentís tan </a:t>
            </a:r>
            <a:r>
              <a:rPr lang="es-ES" sz="2500" b="1" i="1" dirty="0" err="1"/>
              <a:t>desesperançat</a:t>
            </a:r>
            <a:r>
              <a:rPr lang="es-ES" sz="2500" b="1" i="1" dirty="0"/>
              <a:t>?</a:t>
            </a:r>
            <a:endParaRPr lang="x-none" dirty="0"/>
          </a:p>
        </p:txBody>
      </p:sp>
      <p:sp>
        <p:nvSpPr>
          <p:cNvPr id="2" name="Title 1">
            <a:extLst>
              <a:ext uri="{FF2B5EF4-FFF2-40B4-BE49-F238E27FC236}">
                <a16:creationId xmlns:a16="http://schemas.microsoft.com/office/drawing/2014/main" id="{0A99AB7C-9B86-4610-A753-F6D34DFD14B2}"/>
              </a:ext>
            </a:extLst>
          </p:cNvPr>
          <p:cNvSpPr>
            <a:spLocks noGrp="1"/>
          </p:cNvSpPr>
          <p:nvPr>
            <p:ph type="title"/>
          </p:nvPr>
        </p:nvSpPr>
        <p:spPr/>
        <p:txBody>
          <a:bodyPr/>
          <a:lstStyle/>
          <a:p>
            <a:r>
              <a:rPr lang="ca-ES" dirty="0"/>
              <a:t>Exercici 1.2: El suport a la recuperació </a:t>
            </a:r>
            <a:r>
              <a:rPr lang="es-ES" dirty="0"/>
              <a:t>- </a:t>
            </a:r>
            <a:r>
              <a:rPr lang="en-US" dirty="0"/>
              <a:t>4</a:t>
            </a:r>
            <a:endParaRPr lang="x-none" dirty="0"/>
          </a:p>
        </p:txBody>
      </p:sp>
    </p:spTree>
    <p:extLst>
      <p:ext uri="{BB962C8B-B14F-4D97-AF65-F5344CB8AC3E}">
        <p14:creationId xmlns:p14="http://schemas.microsoft.com/office/powerpoint/2010/main" val="210510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8C30F-6E05-4FD6-9C9B-D7E48B7C4BA1}"/>
              </a:ext>
            </a:extLst>
          </p:cNvPr>
          <p:cNvSpPr>
            <a:spLocks noGrp="1"/>
          </p:cNvSpPr>
          <p:nvPr>
            <p:ph sz="quarter" idx="14"/>
          </p:nvPr>
        </p:nvSpPr>
        <p:spPr/>
        <p:txBody>
          <a:bodyPr/>
          <a:lstStyle/>
          <a:p>
            <a:pPr algn="just"/>
            <a:r>
              <a:rPr lang="ca-ES" dirty="0"/>
              <a:t>Penseu en un moment de la vostra vida en què us hàgiu recuperat d’alguna cosa (no necessàriament relacionada amb la salut mental), com ara un problema greu de salut, una pèrdua o una aflicció per una mort</a:t>
            </a:r>
            <a:r>
              <a:rPr lang="en-US" dirty="0"/>
              <a:t>.</a:t>
            </a:r>
          </a:p>
          <a:p>
            <a:pPr lvl="2" fontAlgn="base"/>
            <a:r>
              <a:rPr lang="ca-ES" dirty="0"/>
              <a:t>Quins reptes emocionals vau trobar? </a:t>
            </a:r>
            <a:endParaRPr lang="es-ES" dirty="0"/>
          </a:p>
          <a:p>
            <a:pPr lvl="2" fontAlgn="base"/>
            <a:r>
              <a:rPr lang="ca-ES" dirty="0"/>
              <a:t>Com els vau gestionar (sigui de manera positiva o negativa)? </a:t>
            </a:r>
            <a:endParaRPr lang="es-ES" dirty="0"/>
          </a:p>
          <a:p>
            <a:pPr lvl="2" fontAlgn="base"/>
            <a:r>
              <a:rPr lang="ca-ES" dirty="0"/>
              <a:t>Què us va ajudar a recuperar-vos? </a:t>
            </a:r>
            <a:endParaRPr lang="es-ES" dirty="0"/>
          </a:p>
          <a:p>
            <a:pPr lvl="2" fontAlgn="base"/>
            <a:r>
              <a:rPr lang="ca-ES" dirty="0"/>
              <a:t>Què no us va ser útil per recuperar-vos? </a:t>
            </a:r>
            <a:endParaRPr lang="es-ES" dirty="0"/>
          </a:p>
        </p:txBody>
      </p:sp>
      <p:sp>
        <p:nvSpPr>
          <p:cNvPr id="2" name="Title 1">
            <a:extLst>
              <a:ext uri="{FF2B5EF4-FFF2-40B4-BE49-F238E27FC236}">
                <a16:creationId xmlns:a16="http://schemas.microsoft.com/office/drawing/2014/main" id="{40ADF635-42D3-42A7-B026-7D88406A1BC7}"/>
              </a:ext>
            </a:extLst>
          </p:cNvPr>
          <p:cNvSpPr>
            <a:spLocks noGrp="1"/>
          </p:cNvSpPr>
          <p:nvPr>
            <p:ph type="title"/>
          </p:nvPr>
        </p:nvSpPr>
        <p:spPr>
          <a:xfrm>
            <a:off x="399630" y="506412"/>
            <a:ext cx="11121810" cy="448628"/>
          </a:xfrm>
        </p:spPr>
        <p:txBody>
          <a:bodyPr/>
          <a:lstStyle/>
          <a:p>
            <a:r>
              <a:rPr lang="ca-ES" dirty="0"/>
              <a:t>Exercici 1.3: Què facilita o dificulta la recuperació?</a:t>
            </a:r>
            <a:r>
              <a:rPr lang="es-ES" dirty="0"/>
              <a:t> - 1</a:t>
            </a:r>
            <a:endParaRPr lang="x-none" dirty="0"/>
          </a:p>
        </p:txBody>
      </p:sp>
    </p:spTree>
    <p:extLst>
      <p:ext uri="{BB962C8B-B14F-4D97-AF65-F5344CB8AC3E}">
        <p14:creationId xmlns:p14="http://schemas.microsoft.com/office/powerpoint/2010/main" val="318593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5AEB1-9761-455F-8207-B98693445930}"/>
              </a:ext>
            </a:extLst>
          </p:cNvPr>
          <p:cNvSpPr>
            <a:spLocks noGrp="1"/>
          </p:cNvSpPr>
          <p:nvPr>
            <p:ph sz="quarter" idx="14"/>
          </p:nvPr>
        </p:nvSpPr>
        <p:spPr/>
        <p:txBody>
          <a:bodyPr/>
          <a:lstStyle/>
          <a:p>
            <a:pPr marL="0" indent="0" algn="ctr">
              <a:buNone/>
            </a:pPr>
            <a:endParaRPr lang="es-ES" sz="2500" b="1" i="1" dirty="0"/>
          </a:p>
          <a:p>
            <a:pPr marL="0" indent="0" algn="ctr">
              <a:buNone/>
            </a:pPr>
            <a:r>
              <a:rPr lang="es-ES" sz="2500" b="1" i="1" dirty="0"/>
              <a:t>Hi ha temes i </a:t>
            </a:r>
            <a:r>
              <a:rPr lang="es-ES" sz="2500" b="1" i="1" dirty="0" err="1"/>
              <a:t>problemes</a:t>
            </a:r>
            <a:r>
              <a:rPr lang="es-ES" sz="2500" b="1" i="1" dirty="0"/>
              <a:t> </a:t>
            </a:r>
            <a:r>
              <a:rPr lang="es-ES" sz="2500" b="1" i="1" dirty="0" err="1"/>
              <a:t>comuns</a:t>
            </a:r>
            <a:r>
              <a:rPr lang="es-ES" sz="2500" b="1" i="1" dirty="0"/>
              <a:t>? </a:t>
            </a:r>
          </a:p>
          <a:p>
            <a:pPr marL="0" indent="0" algn="ctr">
              <a:buNone/>
            </a:pPr>
            <a:r>
              <a:rPr lang="es-ES" sz="2500" b="1" i="1" dirty="0" err="1"/>
              <a:t>Creieu</a:t>
            </a:r>
            <a:r>
              <a:rPr lang="es-ES" sz="2500" b="1" i="1" dirty="0"/>
              <a:t> que les coses </a:t>
            </a:r>
            <a:r>
              <a:rPr lang="es-ES" sz="2500" b="1" i="1" dirty="0" err="1"/>
              <a:t>útils</a:t>
            </a:r>
            <a:r>
              <a:rPr lang="es-ES" sz="2500" b="1" i="1" dirty="0"/>
              <a:t> que </a:t>
            </a:r>
            <a:r>
              <a:rPr lang="es-ES" sz="2500" b="1" i="1" dirty="0" err="1"/>
              <a:t>heu</a:t>
            </a:r>
            <a:r>
              <a:rPr lang="es-ES" sz="2500" b="1" i="1" dirty="0"/>
              <a:t> </a:t>
            </a:r>
            <a:r>
              <a:rPr lang="es-ES" sz="2500" b="1" i="1" dirty="0" err="1"/>
              <a:t>identificat</a:t>
            </a:r>
            <a:r>
              <a:rPr lang="es-ES" sz="2500" b="1" i="1" dirty="0"/>
              <a:t> també se </a:t>
            </a:r>
            <a:r>
              <a:rPr lang="es-ES" sz="2500" b="1" i="1" dirty="0" err="1"/>
              <a:t>us</a:t>
            </a:r>
            <a:r>
              <a:rPr lang="es-ES" sz="2500" b="1" i="1" dirty="0"/>
              <a:t> </a:t>
            </a:r>
            <a:r>
              <a:rPr lang="es-ES" sz="2500" b="1" i="1" dirty="0" err="1"/>
              <a:t>podrien</a:t>
            </a:r>
            <a:r>
              <a:rPr lang="es-ES" sz="2500" b="1" i="1" dirty="0"/>
              <a:t> aplicar a </a:t>
            </a:r>
            <a:r>
              <a:rPr lang="es-ES" sz="2500" b="1" i="1" dirty="0" err="1"/>
              <a:t>vosaltres</a:t>
            </a:r>
            <a:r>
              <a:rPr lang="es-ES" sz="2500" b="1" i="1" dirty="0"/>
              <a:t> o a persones </a:t>
            </a:r>
            <a:r>
              <a:rPr lang="es-ES" sz="2500" b="1" i="1" dirty="0" err="1"/>
              <a:t>amb</a:t>
            </a:r>
            <a:r>
              <a:rPr lang="es-ES" sz="2500" b="1" i="1" dirty="0"/>
              <a:t> </a:t>
            </a:r>
            <a:r>
              <a:rPr lang="es-ES" sz="2500" b="1" i="1" dirty="0" err="1"/>
              <a:t>qui</a:t>
            </a:r>
            <a:r>
              <a:rPr lang="es-ES" sz="2500" b="1" i="1" dirty="0"/>
              <a:t> </a:t>
            </a:r>
            <a:r>
              <a:rPr lang="es-ES" sz="2500" b="1" i="1" dirty="0" err="1"/>
              <a:t>esteu</a:t>
            </a:r>
            <a:r>
              <a:rPr lang="es-ES" sz="2500" b="1" i="1" dirty="0"/>
              <a:t> </a:t>
            </a:r>
            <a:r>
              <a:rPr lang="es-ES" sz="2500" b="1" i="1" dirty="0" err="1"/>
              <a:t>treballant</a:t>
            </a:r>
            <a:r>
              <a:rPr lang="es-ES" sz="2500" b="1" i="1" dirty="0"/>
              <a:t> o a les </a:t>
            </a:r>
            <a:r>
              <a:rPr lang="es-ES" sz="2500" b="1" i="1" dirty="0" err="1"/>
              <a:t>quals</a:t>
            </a:r>
            <a:r>
              <a:rPr lang="es-ES" sz="2500" b="1" i="1" dirty="0"/>
              <a:t> </a:t>
            </a:r>
            <a:r>
              <a:rPr lang="es-ES" sz="2500" b="1" i="1" dirty="0" err="1"/>
              <a:t>esteu</a:t>
            </a:r>
            <a:r>
              <a:rPr lang="es-ES" sz="2500" b="1" i="1" dirty="0"/>
              <a:t> </a:t>
            </a:r>
            <a:r>
              <a:rPr lang="es-ES" sz="2500" b="1" i="1" dirty="0" err="1"/>
              <a:t>acompanyant</a:t>
            </a:r>
            <a:r>
              <a:rPr lang="es-ES" sz="2500" b="1" i="1" dirty="0"/>
              <a:t>?</a:t>
            </a:r>
          </a:p>
          <a:p>
            <a:endParaRPr lang="x-none" dirty="0"/>
          </a:p>
        </p:txBody>
      </p:sp>
      <p:sp>
        <p:nvSpPr>
          <p:cNvPr id="2" name="Title 1">
            <a:extLst>
              <a:ext uri="{FF2B5EF4-FFF2-40B4-BE49-F238E27FC236}">
                <a16:creationId xmlns:a16="http://schemas.microsoft.com/office/drawing/2014/main" id="{332164C2-68AA-43D7-83F1-555476402140}"/>
              </a:ext>
            </a:extLst>
          </p:cNvPr>
          <p:cNvSpPr>
            <a:spLocks noGrp="1"/>
          </p:cNvSpPr>
          <p:nvPr>
            <p:ph type="title"/>
          </p:nvPr>
        </p:nvSpPr>
        <p:spPr>
          <a:xfrm>
            <a:off x="399630" y="506412"/>
            <a:ext cx="10877970" cy="468948"/>
          </a:xfrm>
        </p:spPr>
        <p:txBody>
          <a:bodyPr/>
          <a:lstStyle/>
          <a:p>
            <a:r>
              <a:rPr lang="ca-ES" dirty="0"/>
              <a:t>Exercici 1.3: Què facilita o dificulta la recuperació?</a:t>
            </a:r>
            <a:r>
              <a:rPr lang="es-ES" dirty="0"/>
              <a:t> - </a:t>
            </a:r>
            <a:r>
              <a:rPr lang="en-US" dirty="0"/>
              <a:t>2</a:t>
            </a:r>
            <a:endParaRPr lang="x-none" dirty="0"/>
          </a:p>
        </p:txBody>
      </p:sp>
    </p:spTree>
    <p:extLst>
      <p:ext uri="{BB962C8B-B14F-4D97-AF65-F5344CB8AC3E}">
        <p14:creationId xmlns:p14="http://schemas.microsoft.com/office/powerpoint/2010/main" val="2319216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lstStyle/>
          <a:p>
            <a:pPr algn="just"/>
            <a:r>
              <a:rPr lang="ca-ES" dirty="0"/>
              <a:t>La recerca duta a terme en diversos països ha identificat alguns aspectes comuns pel que fa a què fomenta i què impedeix la recuperació.</a:t>
            </a:r>
          </a:p>
          <a:p>
            <a:pPr algn="just"/>
            <a:r>
              <a:rPr lang="ca-ES" dirty="0"/>
              <a:t>A les taules següents es recullen els factors clau que les persones han identificat com a facilitadors o </a:t>
            </a:r>
            <a:r>
              <a:rPr lang="ca-ES" dirty="0" err="1"/>
              <a:t>obstaculitzadors</a:t>
            </a:r>
            <a:r>
              <a:rPr lang="ca-ES" dirty="0"/>
              <a:t> de la recuperació</a:t>
            </a:r>
            <a:r>
              <a:rPr lang="es-ES" dirty="0"/>
              <a:t>. </a:t>
            </a:r>
          </a:p>
          <a:p>
            <a:pPr marL="0" indent="0" algn="just">
              <a:buNone/>
            </a:pPr>
            <a:endParaRPr lang="en-GB" dirty="0"/>
          </a:p>
          <a:p>
            <a:pPr algn="just"/>
            <a:endParaRPr lang="en-GB" dirty="0"/>
          </a:p>
          <a:p>
            <a:pPr algn="just"/>
            <a:endParaRPr lang="x-none" dirty="0"/>
          </a:p>
        </p:txBody>
      </p:sp>
      <p:sp>
        <p:nvSpPr>
          <p:cNvPr id="2"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ca-ES" sz="2800" dirty="0"/>
              <a:t>Presentació: Facilitadors i obstacles per a la recuperació </a:t>
            </a:r>
            <a:r>
              <a:rPr lang="es-ES" sz="2800" dirty="0"/>
              <a:t>-</a:t>
            </a:r>
            <a:r>
              <a:rPr lang="en-US" sz="2800" dirty="0"/>
              <a:t> 1 </a:t>
            </a:r>
            <a:endParaRPr lang="x-none" sz="2800" dirty="0"/>
          </a:p>
        </p:txBody>
      </p:sp>
    </p:spTree>
    <p:extLst>
      <p:ext uri="{BB962C8B-B14F-4D97-AF65-F5344CB8AC3E}">
        <p14:creationId xmlns:p14="http://schemas.microsoft.com/office/powerpoint/2010/main" val="66221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9D7C0C-E405-4D42-8F3F-FD6D9DA7680B}"/>
              </a:ext>
            </a:extLst>
          </p:cNvPr>
          <p:cNvSpPr>
            <a:spLocks noGrp="1"/>
          </p:cNvSpPr>
          <p:nvPr>
            <p:ph type="body" sz="quarter" idx="13"/>
          </p:nvPr>
        </p:nvSpPr>
        <p:spPr>
          <a:xfrm>
            <a:off x="569553" y="738796"/>
            <a:ext cx="11174400" cy="360000"/>
          </a:xfrm>
        </p:spPr>
        <p:txBody>
          <a:bodyPr/>
          <a:lstStyle/>
          <a:p>
            <a:r>
              <a:rPr lang="es-ES" dirty="0"/>
              <a:t> </a:t>
            </a:r>
          </a:p>
          <a:p>
            <a:r>
              <a:rPr lang="ca-ES" dirty="0"/>
              <a:t>Facilitadors de la recuperació</a:t>
            </a:r>
            <a:endParaRPr lang="x-none"/>
          </a:p>
        </p:txBody>
      </p:sp>
      <p:graphicFrame>
        <p:nvGraphicFramePr>
          <p:cNvPr id="12" name="Table 11">
            <a:extLst>
              <a:ext uri="{FF2B5EF4-FFF2-40B4-BE49-F238E27FC236}">
                <a16:creationId xmlns:a16="http://schemas.microsoft.com/office/drawing/2014/main" id="{5E6BCD43-FC56-EF42-957B-44D64A6DF7B0}"/>
              </a:ext>
            </a:extLst>
          </p:cNvPr>
          <p:cNvGraphicFramePr>
            <a:graphicFrameLocks noGrp="1"/>
          </p:cNvGraphicFramePr>
          <p:nvPr>
            <p:extLst>
              <p:ext uri="{D42A27DB-BD31-4B8C-83A1-F6EECF244321}">
                <p14:modId xmlns:p14="http://schemas.microsoft.com/office/powerpoint/2010/main" val="2317022184"/>
              </p:ext>
            </p:extLst>
          </p:nvPr>
        </p:nvGraphicFramePr>
        <p:xfrm>
          <a:off x="768927" y="1175172"/>
          <a:ext cx="10557164" cy="4961688"/>
        </p:xfrm>
        <a:graphic>
          <a:graphicData uri="http://schemas.openxmlformats.org/drawingml/2006/table">
            <a:tbl>
              <a:tblPr firstRow="1" bandRow="1">
                <a:tableStyleId>{2D5ABB26-0587-4C30-8999-92F81FD0307C}</a:tableStyleId>
              </a:tblPr>
              <a:tblGrid>
                <a:gridCol w="5790094">
                  <a:extLst>
                    <a:ext uri="{9D8B030D-6E8A-4147-A177-3AD203B41FA5}">
                      <a16:colId xmlns:a16="http://schemas.microsoft.com/office/drawing/2014/main" val="4160076453"/>
                    </a:ext>
                  </a:extLst>
                </a:gridCol>
                <a:gridCol w="4767070">
                  <a:extLst>
                    <a:ext uri="{9D8B030D-6E8A-4147-A177-3AD203B41FA5}">
                      <a16:colId xmlns:a16="http://schemas.microsoft.com/office/drawing/2014/main" val="3784291029"/>
                    </a:ext>
                  </a:extLst>
                </a:gridCol>
              </a:tblGrid>
              <a:tr h="305340">
                <a:tc>
                  <a:txBody>
                    <a:bodyPr/>
                    <a:lstStyle/>
                    <a:p>
                      <a:pPr marL="6350" marR="81280" indent="-6350" algn="ctr">
                        <a:lnSpc>
                          <a:spcPct val="107000"/>
                        </a:lnSpc>
                        <a:spcAft>
                          <a:spcPts val="800"/>
                        </a:spcAft>
                      </a:pPr>
                      <a:r>
                        <a:rPr lang="ca-ES" sz="1100" dirty="0">
                          <a:solidFill>
                            <a:schemeClr val="bg1"/>
                          </a:solidFill>
                          <a:effectLst/>
                          <a:latin typeface="Calibri"/>
                          <a:ea typeface="Calibri"/>
                          <a:cs typeface="Arial"/>
                        </a:rPr>
                        <a:t> </a:t>
                      </a:r>
                      <a:r>
                        <a:rPr lang="ca-ES" sz="1800" b="1" kern="1200" dirty="0">
                          <a:solidFill>
                            <a:schemeClr val="bg1"/>
                          </a:solidFill>
                          <a:effectLst/>
                          <a:latin typeface="+mn-lt"/>
                          <a:ea typeface="+mn-ea"/>
                          <a:cs typeface="+mn-cs"/>
                        </a:rPr>
                        <a:t>Recuperació de la identitat </a:t>
                      </a:r>
                      <a:endParaRPr lang="es-ES" sz="1100" dirty="0">
                        <a:solidFill>
                          <a:schemeClr val="bg1"/>
                        </a:solidFill>
                        <a:effectLst/>
                        <a:latin typeface="Calibri"/>
                        <a:ea typeface="Calibri"/>
                        <a:cs typeface="Arial"/>
                      </a:endParaRPr>
                    </a:p>
                  </a:txBody>
                  <a:tcPr marL="0" marR="7302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407035" marR="81280" indent="-6350" algn="ctr">
                        <a:lnSpc>
                          <a:spcPct val="107000"/>
                        </a:lnSpc>
                        <a:spcAft>
                          <a:spcPts val="0"/>
                        </a:spcAft>
                      </a:pPr>
                      <a:r>
                        <a:rPr lang="ca-ES" sz="1800" b="1" kern="1200" dirty="0">
                          <a:solidFill>
                            <a:schemeClr val="bg1"/>
                          </a:solidFill>
                          <a:effectLst/>
                          <a:latin typeface="+mn-lt"/>
                          <a:ea typeface="+mn-ea"/>
                          <a:cs typeface="+mn-cs"/>
                        </a:rPr>
                        <a:t>Relacions </a:t>
                      </a:r>
                      <a:endParaRPr lang="es-ES" sz="1100" dirty="0">
                        <a:solidFill>
                          <a:schemeClr val="bg1"/>
                        </a:solidFill>
                        <a:effectLst/>
                        <a:latin typeface="Calibri"/>
                        <a:ea typeface="Calibri"/>
                        <a:cs typeface="Arial"/>
                      </a:endParaRPr>
                    </a:p>
                  </a:txBody>
                  <a:tcPr marL="0" marR="7302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56947148"/>
                  </a:ext>
                </a:extLst>
              </a:tr>
              <a:tr h="2449986">
                <a:tc>
                  <a:txBody>
                    <a:bodyPr/>
                    <a:lstStyle/>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Confiança</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Esperança i optimisme</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Autoacceptació, responsabilitat, creença i estima</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Autoeficàcia</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Autoconsciència</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Créixer més enllà de l’etiqueta Reclamar el poder i l’autodeterminació</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err="1">
                          <a:solidFill>
                            <a:schemeClr val="tx1"/>
                          </a:solidFill>
                          <a:effectLst/>
                          <a:latin typeface="+mn-lt"/>
                          <a:ea typeface="+mn-ea"/>
                          <a:cs typeface="+mn-cs"/>
                        </a:rPr>
                        <a:t>Pertinènça</a:t>
                      </a:r>
                      <a:r>
                        <a:rPr lang="ca-ES" sz="1400" kern="1200" dirty="0">
                          <a:solidFill>
                            <a:schemeClr val="tx1"/>
                          </a:solidFill>
                          <a:effectLst/>
                          <a:latin typeface="+mn-lt"/>
                          <a:ea typeface="+mn-ea"/>
                          <a:cs typeface="+mn-cs"/>
                        </a:rPr>
                        <a:t>: identitat comunitària, social i cultural</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Activisme </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Espiritualitat</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Afrontar</a:t>
                      </a:r>
                      <a:endParaRPr lang="es-E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Prendre control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Amistats</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Relacions familiars de suport</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Relacions íntimes (és a dir, parella) </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Criança</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Companys</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Animals de companyia</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Professional del servei </a:t>
                      </a:r>
                      <a:endParaRPr lang="es-ES" sz="14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ca-ES" sz="1400" u="none" strike="noStrike" kern="1200" dirty="0">
                          <a:solidFill>
                            <a:schemeClr val="tx1"/>
                          </a:solidFill>
                          <a:effectLst/>
                          <a:latin typeface="+mn-lt"/>
                          <a:ea typeface="+mn-ea"/>
                          <a:cs typeface="+mn-cs"/>
                        </a:rPr>
                        <a:t>Confiança i reconeixement mutus</a:t>
                      </a:r>
                      <a:endParaRPr lang="es-ES" sz="14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ca-ES" sz="1400" kern="1200" dirty="0">
                          <a:solidFill>
                            <a:schemeClr val="tx1"/>
                          </a:solidFill>
                          <a:effectLst/>
                          <a:latin typeface="+mn-lt"/>
                          <a:ea typeface="+mn-ea"/>
                          <a:cs typeface="+mn-cs"/>
                        </a:rPr>
                        <a:t>Relacions esperançadores</a:t>
                      </a:r>
                      <a:endParaRPr lang="es-E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394504"/>
                  </a:ext>
                </a:extLst>
              </a:tr>
              <a:tr h="328268">
                <a:tc>
                  <a:txBody>
                    <a:bodyPr/>
                    <a:lstStyle/>
                    <a:p>
                      <a:pPr algn="ctr"/>
                      <a:r>
                        <a:rPr lang="ca-ES" sz="1800" b="1" kern="1200" dirty="0">
                          <a:solidFill>
                            <a:schemeClr val="bg1"/>
                          </a:solidFill>
                          <a:effectLst/>
                          <a:latin typeface="+mn-lt"/>
                          <a:ea typeface="+mn-ea"/>
                          <a:cs typeface="+mn-cs"/>
                        </a:rPr>
                        <a:t>Implicació i recerca del sentit i de la finalitat </a:t>
                      </a:r>
                      <a:endParaRPr lang="en-US" sz="15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ca-ES" sz="1800" b="1" kern="1200" dirty="0">
                          <a:solidFill>
                            <a:schemeClr val="bg1"/>
                          </a:solidFill>
                          <a:effectLst/>
                          <a:latin typeface="+mn-lt"/>
                          <a:ea typeface="+mn-ea"/>
                          <a:cs typeface="+mn-cs"/>
                        </a:rPr>
                        <a:t>Serveis i suports </a:t>
                      </a:r>
                      <a:endParaRPr lang="en-US" sz="15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51149659"/>
                  </a:ext>
                </a:extLst>
              </a:tr>
              <a:tr h="1822600">
                <a:tc>
                  <a:txBody>
                    <a:bodyPr/>
                    <a:lstStyle/>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Ser valorat/</a:t>
                      </a:r>
                      <a:r>
                        <a:rPr lang="ca-ES" sz="1400" u="none" strike="noStrike" kern="1200" dirty="0" err="1">
                          <a:solidFill>
                            <a:schemeClr val="tx1"/>
                          </a:solidFill>
                          <a:effectLst/>
                          <a:latin typeface="+mn-lt"/>
                          <a:ea typeface="+mn-ea"/>
                          <a:cs typeface="+mn-cs"/>
                        </a:rPr>
                        <a:t>ada</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Participar en rols significatius</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Voluntariat, feina, carrera professional i formació</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Aprendre sobre un/a mateix/a i la malaltia</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Compromís social i comunitari</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Exercici i creativitat</a:t>
                      </a:r>
                      <a:endParaRPr lang="es-ES" sz="1400" u="none" strike="noStrike" kern="1200" dirty="0">
                        <a:solidFill>
                          <a:schemeClr val="tx1"/>
                        </a:solidFill>
                        <a:effectLst/>
                        <a:latin typeface="+mn-lt"/>
                        <a:ea typeface="+mn-ea"/>
                        <a:cs typeface="+mn-cs"/>
                      </a:endParaRPr>
                    </a:p>
                    <a:p>
                      <a:pPr marL="0" indent="-144000">
                        <a:buFont typeface="Arial" panose="020B0604020202020204" pitchFamily="34" charset="0"/>
                        <a:buChar char="•"/>
                      </a:pPr>
                      <a:r>
                        <a:rPr lang="ca-ES" sz="1400" kern="1200" dirty="0">
                          <a:solidFill>
                            <a:schemeClr val="tx1"/>
                          </a:solidFill>
                          <a:effectLst/>
                          <a:latin typeface="+mn-lt"/>
                          <a:ea typeface="+mn-ea"/>
                          <a:cs typeface="+mn-cs"/>
                        </a:rPr>
                        <a:t>Experiències d’altres persones </a:t>
                      </a:r>
                      <a:r>
                        <a:rPr lang="es-ES" sz="1400" dirty="0"/>
                        <a:t> </a:t>
                      </a:r>
                    </a:p>
                    <a:p>
                      <a:pPr marL="0" indent="-1440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Sentir-se informat/</a:t>
                      </a:r>
                      <a:r>
                        <a:rPr lang="ca-ES" sz="1400" u="none" strike="noStrike" kern="1200" dirty="0" err="1">
                          <a:solidFill>
                            <a:schemeClr val="tx1"/>
                          </a:solidFill>
                          <a:effectLst/>
                          <a:latin typeface="+mn-lt"/>
                          <a:ea typeface="+mn-ea"/>
                          <a:cs typeface="+mn-cs"/>
                        </a:rPr>
                        <a:t>ada</a:t>
                      </a:r>
                      <a:r>
                        <a:rPr lang="ca-ES" sz="1400" u="none" strike="noStrike" kern="1200" dirty="0">
                          <a:solidFill>
                            <a:schemeClr val="tx1"/>
                          </a:solidFill>
                          <a:effectLst/>
                          <a:latin typeface="+mn-lt"/>
                          <a:ea typeface="+mn-ea"/>
                          <a:cs typeface="+mn-cs"/>
                        </a:rPr>
                        <a:t> i amb el control</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Continuïtat i flexibilitat</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err="1">
                          <a:solidFill>
                            <a:schemeClr val="tx1"/>
                          </a:solidFill>
                          <a:effectLst/>
                          <a:latin typeface="+mn-lt"/>
                          <a:ea typeface="+mn-ea"/>
                          <a:cs typeface="+mn-cs"/>
                        </a:rPr>
                        <a:t>Tractments</a:t>
                      </a:r>
                      <a:r>
                        <a:rPr lang="ca-ES" sz="1400" u="none" strike="noStrike" kern="1200" dirty="0">
                          <a:solidFill>
                            <a:schemeClr val="tx1"/>
                          </a:solidFill>
                          <a:effectLst/>
                          <a:latin typeface="+mn-lt"/>
                          <a:ea typeface="+mn-ea"/>
                          <a:cs typeface="+mn-cs"/>
                        </a:rPr>
                        <a:t> i teràpies</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Seguretat</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Suport dels iguals </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Relacions, actituds i poder</a:t>
                      </a:r>
                      <a:endParaRPr lang="es-ES" sz="1400" u="none" strike="noStrike" kern="1200" dirty="0">
                        <a:solidFill>
                          <a:schemeClr val="tx1"/>
                        </a:solidFill>
                        <a:effectLst/>
                        <a:latin typeface="+mn-lt"/>
                        <a:ea typeface="+mn-ea"/>
                        <a:cs typeface="+mn-cs"/>
                      </a:endParaRPr>
                    </a:p>
                    <a:p>
                      <a:pPr marL="0" lvl="0" indent="-144000" fontAlgn="base">
                        <a:buFont typeface="Arial" panose="020B0604020202020204" pitchFamily="34" charset="0"/>
                        <a:buChar char="•"/>
                      </a:pPr>
                      <a:r>
                        <a:rPr lang="ca-ES" sz="1400" u="none" strike="noStrike" kern="1200" dirty="0">
                          <a:solidFill>
                            <a:schemeClr val="tx1"/>
                          </a:solidFill>
                          <a:effectLst/>
                          <a:latin typeface="+mn-lt"/>
                          <a:ea typeface="+mn-ea"/>
                          <a:cs typeface="+mn-cs"/>
                        </a:rPr>
                        <a:t>Allotjament i suports comunitaris</a:t>
                      </a:r>
                      <a:endParaRPr lang="es-ES" sz="1400" u="none" strike="noStrike" kern="1200" dirty="0">
                        <a:solidFill>
                          <a:schemeClr val="tx1"/>
                        </a:solidFill>
                        <a:effectLst/>
                        <a:latin typeface="+mn-lt"/>
                        <a:ea typeface="+mn-ea"/>
                        <a:cs typeface="+mn-cs"/>
                      </a:endParaRPr>
                    </a:p>
                    <a:p>
                      <a:pPr marL="0" indent="-144000">
                        <a:buFont typeface="Arial" panose="020B0604020202020204" pitchFamily="34" charset="0"/>
                        <a:buChar char="•"/>
                      </a:pPr>
                      <a:r>
                        <a:rPr lang="ca-ES" sz="1400" kern="1200" dirty="0">
                          <a:solidFill>
                            <a:schemeClr val="tx1"/>
                          </a:solidFill>
                          <a:effectLst/>
                          <a:latin typeface="+mn-lt"/>
                          <a:ea typeface="+mn-ea"/>
                          <a:cs typeface="+mn-cs"/>
                        </a:rPr>
                        <a:t>Seguretat financera</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05656"/>
                  </a:ext>
                </a:extLst>
              </a:tr>
            </a:tbl>
          </a:graphicData>
        </a:graphic>
      </p:graphicFrame>
      <p:sp>
        <p:nvSpPr>
          <p:cNvPr id="6" name="Title 1">
            <a:extLst>
              <a:ext uri="{FF2B5EF4-FFF2-40B4-BE49-F238E27FC236}">
                <a16:creationId xmlns:a16="http://schemas.microsoft.com/office/drawing/2014/main" id="{F9F4262A-18D1-4364-9372-CCF1FF7A0CD1}"/>
              </a:ext>
            </a:extLst>
          </p:cNvPr>
          <p:cNvSpPr>
            <a:spLocks noGrp="1"/>
          </p:cNvSpPr>
          <p:nvPr>
            <p:ph type="title"/>
          </p:nvPr>
        </p:nvSpPr>
        <p:spPr>
          <a:xfrm>
            <a:off x="420411" y="298594"/>
            <a:ext cx="11345330" cy="468948"/>
          </a:xfrm>
        </p:spPr>
        <p:txBody>
          <a:bodyPr/>
          <a:lstStyle/>
          <a:p>
            <a:r>
              <a:rPr lang="ca-ES" sz="2800" dirty="0"/>
              <a:t>Presentació: Facilitadors i obstacles per a la recuperació </a:t>
            </a:r>
            <a:r>
              <a:rPr lang="es-ES" sz="2800" dirty="0"/>
              <a:t>-</a:t>
            </a:r>
            <a:r>
              <a:rPr lang="en-US" sz="2800" dirty="0"/>
              <a:t> 2 </a:t>
            </a:r>
            <a:endParaRPr lang="x-none" sz="2800" dirty="0"/>
          </a:p>
        </p:txBody>
      </p:sp>
    </p:spTree>
    <p:extLst>
      <p:ext uri="{BB962C8B-B14F-4D97-AF65-F5344CB8AC3E}">
        <p14:creationId xmlns:p14="http://schemas.microsoft.com/office/powerpoint/2010/main" val="421287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E5E115-BE75-B940-8016-4F018285B000}"/>
              </a:ext>
            </a:extLst>
          </p:cNvPr>
          <p:cNvSpPr>
            <a:spLocks noGrp="1"/>
          </p:cNvSpPr>
          <p:nvPr>
            <p:ph type="body" sz="quarter" idx="13"/>
          </p:nvPr>
        </p:nvSpPr>
        <p:spPr>
          <a:xfrm>
            <a:off x="507207" y="738796"/>
            <a:ext cx="11174400" cy="360000"/>
          </a:xfrm>
        </p:spPr>
        <p:txBody>
          <a:bodyPr/>
          <a:lstStyle/>
          <a:p>
            <a:r>
              <a:rPr lang="ca-ES" sz="2400" dirty="0"/>
              <a:t>Obstacles per a la recuperació</a:t>
            </a:r>
            <a:endParaRPr lang="x-none" sz="2400"/>
          </a:p>
        </p:txBody>
      </p:sp>
      <p:graphicFrame>
        <p:nvGraphicFramePr>
          <p:cNvPr id="9" name="Table 8">
            <a:extLst>
              <a:ext uri="{FF2B5EF4-FFF2-40B4-BE49-F238E27FC236}">
                <a16:creationId xmlns:a16="http://schemas.microsoft.com/office/drawing/2014/main" id="{B81DD80D-761B-544B-A15D-CAC703CF1A07}"/>
              </a:ext>
            </a:extLst>
          </p:cNvPr>
          <p:cNvGraphicFramePr>
            <a:graphicFrameLocks noGrp="1"/>
          </p:cNvGraphicFramePr>
          <p:nvPr>
            <p:extLst>
              <p:ext uri="{D42A27DB-BD31-4B8C-83A1-F6EECF244321}">
                <p14:modId xmlns:p14="http://schemas.microsoft.com/office/powerpoint/2010/main" val="298926081"/>
              </p:ext>
            </p:extLst>
          </p:nvPr>
        </p:nvGraphicFramePr>
        <p:xfrm>
          <a:off x="548639" y="1228315"/>
          <a:ext cx="11155681" cy="4846320"/>
        </p:xfrm>
        <a:graphic>
          <a:graphicData uri="http://schemas.openxmlformats.org/drawingml/2006/table">
            <a:tbl>
              <a:tblPr firstRow="1" bandRow="1">
                <a:tableStyleId>{2D5ABB26-0587-4C30-8999-92F81FD0307C}</a:tableStyleId>
              </a:tblPr>
              <a:tblGrid>
                <a:gridCol w="11155681">
                  <a:extLst>
                    <a:ext uri="{9D8B030D-6E8A-4147-A177-3AD203B41FA5}">
                      <a16:colId xmlns:a16="http://schemas.microsoft.com/office/drawing/2014/main" val="1819704922"/>
                    </a:ext>
                  </a:extLst>
                </a:gridCol>
              </a:tblGrid>
              <a:tr h="339758">
                <a:tc>
                  <a:txBody>
                    <a:bodyPr/>
                    <a:lstStyle/>
                    <a:p>
                      <a:pPr algn="ctr"/>
                      <a:r>
                        <a:rPr lang="ca-ES" sz="1700" b="1" kern="1200" dirty="0">
                          <a:solidFill>
                            <a:schemeClr val="bg1"/>
                          </a:solidFill>
                          <a:effectLst/>
                          <a:latin typeface="+mn-lt"/>
                          <a:ea typeface="+mn-ea"/>
                          <a:cs typeface="+mn-cs"/>
                        </a:rPr>
                        <a:t>Obstacles que impedeixen la recuperació </a:t>
                      </a:r>
                      <a:endParaRPr lang="en-US" sz="17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562433"/>
                  </a:ext>
                </a:extLst>
              </a:tr>
              <a:tr h="3736572">
                <a:tc>
                  <a:txBody>
                    <a:bodyPr/>
                    <a:lstStyle/>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Violència i maltractament </a:t>
                      </a:r>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Estereotips: </a:t>
                      </a:r>
                      <a:r>
                        <a:rPr lang="ca-ES" sz="1700" kern="1200">
                          <a:solidFill>
                            <a:schemeClr val="tx1"/>
                          </a:solidFill>
                          <a:effectLst/>
                          <a:latin typeface="+mn-lt"/>
                          <a:ea typeface="+mn-ea"/>
                          <a:cs typeface="+mn-cs"/>
                        </a:rPr>
                        <a:t>les assumpcions falses sobre les persones (per exemple, que són violentes) poden minvar la seguretat en elles mateixes i impedir que es recuperin.</a:t>
                      </a:r>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Estigma i discriminació: </a:t>
                      </a:r>
                      <a:r>
                        <a:rPr lang="ca-ES" sz="1700" kern="1200">
                          <a:solidFill>
                            <a:schemeClr val="tx1"/>
                          </a:solidFill>
                          <a:effectLst/>
                          <a:latin typeface="+mn-lt"/>
                          <a:ea typeface="+mn-ea"/>
                          <a:cs typeface="+mn-cs"/>
                        </a:rPr>
                        <a:t>quan s’exclouen les persones de les comunitats, no se’ls permet tenir oportunitats a la vida o no se les considera mereixedores d’ajuda, se’n pot obstaculitzar la recuperació. Hi ha moltes formes d’estigma i discriminació que poden interaccionar per donar lloc a desigualtats i impedir la recuperació</a:t>
                      </a:r>
                      <a:r>
                        <a:rPr lang="en-US" sz="1700"/>
                        <a:t>. </a:t>
                      </a:r>
                      <a:endParaRPr lang="en-US" sz="1700" dirty="0"/>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Pobresa:</a:t>
                      </a:r>
                      <a:r>
                        <a:rPr lang="ca-ES" sz="1700" kern="1200">
                          <a:solidFill>
                            <a:schemeClr val="tx1"/>
                          </a:solidFill>
                          <a:effectLst/>
                          <a:latin typeface="+mn-lt"/>
                          <a:ea typeface="+mn-ea"/>
                          <a:cs typeface="+mn-cs"/>
                        </a:rPr>
                        <a:t> no ser capaç de satisfer les necessitats personals o familiars pot comportar malestar emocional i impedir la recuperació</a:t>
                      </a:r>
                      <a:r>
                        <a:rPr lang="en-US" sz="1700"/>
                        <a:t>.</a:t>
                      </a:r>
                      <a:endParaRPr lang="en-US" sz="1700" dirty="0"/>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Manca de serveis sanitaris de qualitat:</a:t>
                      </a:r>
                      <a:r>
                        <a:rPr lang="ca-ES" sz="1700" kern="1200">
                          <a:solidFill>
                            <a:schemeClr val="tx1"/>
                          </a:solidFill>
                          <a:effectLst/>
                          <a:latin typeface="+mn-lt"/>
                          <a:ea typeface="+mn-ea"/>
                          <a:cs typeface="+mn-cs"/>
                        </a:rPr>
                        <a:t> les persones necessiten serveis sanitaris adequats i han de tenir la capacitat de triar i accedir a tractaments i suports, per conservar el benestar i promoure la seva recuperació</a:t>
                      </a:r>
                      <a:r>
                        <a:rPr lang="en-US" sz="1700"/>
                        <a:t>. </a:t>
                      </a:r>
                      <a:endParaRPr lang="en-US" sz="1700" dirty="0"/>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Manca d’independència i control:</a:t>
                      </a:r>
                      <a:r>
                        <a:rPr lang="ca-ES" sz="1700" kern="1200">
                          <a:solidFill>
                            <a:schemeClr val="tx1"/>
                          </a:solidFill>
                          <a:effectLst/>
                          <a:latin typeface="+mn-lt"/>
                          <a:ea typeface="+mn-ea"/>
                          <a:cs typeface="+mn-cs"/>
                        </a:rPr>
                        <a:t> en ocasions, els serveis i alguns individus poden crear barreres per a les persones, o fins i tot inhabilitar-les, la qual cosa en pot obstaculitzar la recuperació</a:t>
                      </a:r>
                      <a:r>
                        <a:rPr lang="en-US" sz="1700"/>
                        <a:t>.</a:t>
                      </a:r>
                      <a:endParaRPr lang="en-US" sz="1700" dirty="0"/>
                    </a:p>
                    <a:p>
                      <a:pPr marL="285750" indent="-285750" algn="just">
                        <a:buFont typeface="Arial" panose="020B0604020202020204" pitchFamily="34" charset="0"/>
                        <a:buChar char="•"/>
                      </a:pPr>
                      <a:r>
                        <a:rPr lang="ca-ES" sz="1700" b="1" kern="1200">
                          <a:solidFill>
                            <a:schemeClr val="tx1"/>
                          </a:solidFill>
                          <a:effectLst/>
                          <a:latin typeface="+mn-lt"/>
                          <a:ea typeface="+mn-ea"/>
                          <a:cs typeface="+mn-cs"/>
                        </a:rPr>
                        <a:t>Manca de serveis i ajuda a la comunitat:</a:t>
                      </a:r>
                      <a:r>
                        <a:rPr lang="ca-ES" sz="1700" kern="1200">
                          <a:solidFill>
                            <a:schemeClr val="tx1"/>
                          </a:solidFill>
                          <a:effectLst/>
                          <a:latin typeface="+mn-lt"/>
                          <a:ea typeface="+mn-ea"/>
                          <a:cs typeface="+mn-cs"/>
                        </a:rPr>
                        <a:t> les persones poden requerir tot un ventall de serveis i suports i haurien de tenir la capacitat d’accedir-hi per poder viure una vida plena a la comunitat (per exemple, ajuda social, habitatge, serveis de cerca de feina, oportunitats educatives, formació per a una vida independent, acompanyament per part d’iguals, assistència personal, etc.). Sense aquests serveis, les persones poden continuar patint exclusió, la qual cosa té un impacte negatiu en el seu benestar i en la seva recuperació</a:t>
                      </a:r>
                      <a:r>
                        <a:rPr lang="en-US" sz="1700"/>
                        <a:t>.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027277"/>
                  </a:ext>
                </a:extLst>
              </a:tr>
            </a:tbl>
          </a:graphicData>
        </a:graphic>
      </p:graphicFrame>
      <p:sp>
        <p:nvSpPr>
          <p:cNvPr id="6" name="Title 1">
            <a:extLst>
              <a:ext uri="{FF2B5EF4-FFF2-40B4-BE49-F238E27FC236}">
                <a16:creationId xmlns:a16="http://schemas.microsoft.com/office/drawing/2014/main" id="{F9F4262A-18D1-4364-9372-CCF1FF7A0CD1}"/>
              </a:ext>
            </a:extLst>
          </p:cNvPr>
          <p:cNvSpPr>
            <a:spLocks noGrp="1"/>
          </p:cNvSpPr>
          <p:nvPr>
            <p:ph type="title"/>
          </p:nvPr>
        </p:nvSpPr>
        <p:spPr>
          <a:xfrm>
            <a:off x="420412" y="298593"/>
            <a:ext cx="11345330" cy="468948"/>
          </a:xfrm>
        </p:spPr>
        <p:txBody>
          <a:bodyPr/>
          <a:lstStyle/>
          <a:p>
            <a:r>
              <a:rPr lang="ca-ES" sz="2800" dirty="0"/>
              <a:t>Presentació: Facilitadors i obstacles per a la recuperació </a:t>
            </a:r>
            <a:r>
              <a:rPr lang="es-ES" sz="2800" dirty="0"/>
              <a:t>-</a:t>
            </a:r>
            <a:r>
              <a:rPr lang="en-US" sz="2800" dirty="0"/>
              <a:t> 3 </a:t>
            </a:r>
            <a:endParaRPr lang="x-none" sz="2800" dirty="0"/>
          </a:p>
        </p:txBody>
      </p:sp>
    </p:spTree>
    <p:extLst>
      <p:ext uri="{BB962C8B-B14F-4D97-AF65-F5344CB8AC3E}">
        <p14:creationId xmlns:p14="http://schemas.microsoft.com/office/powerpoint/2010/main" val="441914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normAutofit/>
          </a:bodyPr>
          <a:lstStyle/>
          <a:p>
            <a:pPr algn="just"/>
            <a:r>
              <a:rPr lang="ca-ES" dirty="0"/>
              <a:t>Si bé és important oferir suports positius que permetin la recuperació, també ho és fer esforços per identificar i eliminar els obstacles a aquesta recuperació. </a:t>
            </a:r>
            <a:endParaRPr lang="es-ES" dirty="0"/>
          </a:p>
          <a:p>
            <a:pPr algn="just"/>
            <a:r>
              <a:rPr lang="ca-ES" dirty="0"/>
              <a:t>Aquests temes i factors comuns no haurien de treure importància a les experiències personals riques que les persones han viscut o a entendre el significat i l’objectiu que cada persona pugui donar al seu recorregut. </a:t>
            </a:r>
            <a:endParaRPr lang="es-ES" dirty="0"/>
          </a:p>
          <a:p>
            <a:pPr algn="just"/>
            <a:r>
              <a:rPr lang="ca-ES" dirty="0"/>
              <a:t>Explorant aquestes experiències, les persones poden identificar de manera inesperada elements positius sorgits de situacions negatives i que els han resultat útils en el seu recorregut envers la recuperació</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ca-ES" sz="2800" dirty="0"/>
              <a:t>Presentació: Facilitadors i obstacles per a la recuperació </a:t>
            </a:r>
            <a:r>
              <a:rPr lang="es-ES" sz="2800" dirty="0"/>
              <a:t>-</a:t>
            </a:r>
            <a:r>
              <a:rPr lang="en-US" sz="2800" dirty="0"/>
              <a:t> 4</a:t>
            </a:r>
            <a:endParaRPr lang="x-none" sz="2800" dirty="0"/>
          </a:p>
        </p:txBody>
      </p:sp>
    </p:spTree>
    <p:extLst>
      <p:ext uri="{BB962C8B-B14F-4D97-AF65-F5344CB8AC3E}">
        <p14:creationId xmlns:p14="http://schemas.microsoft.com/office/powerpoint/2010/main" val="134858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1522-0F49-446B-A50D-D338421EF004}"/>
              </a:ext>
            </a:extLst>
          </p:cNvPr>
          <p:cNvSpPr>
            <a:spLocks noGrp="1"/>
          </p:cNvSpPr>
          <p:nvPr>
            <p:ph type="title"/>
          </p:nvPr>
        </p:nvSpPr>
        <p:spPr>
          <a:xfrm>
            <a:off x="561108" y="2313945"/>
            <a:ext cx="11143211" cy="512381"/>
          </a:xfrm>
        </p:spPr>
        <p:txBody>
          <a:bodyPr>
            <a:normAutofit fontScale="90000"/>
          </a:bodyPr>
          <a:lstStyle/>
          <a:p>
            <a:pPr>
              <a:lnSpc>
                <a:spcPct val="100000"/>
              </a:lnSpc>
            </a:pPr>
            <a:r>
              <a:rPr lang="es-ES" dirty="0"/>
              <a:t>Tema 2. </a:t>
            </a:r>
            <a:r>
              <a:rPr lang="ca-ES" dirty="0"/>
              <a:t>Serveis i pràctiques orientats a la recuperació</a:t>
            </a:r>
            <a:endParaRPr lang="es-ES" dirty="0"/>
          </a:p>
        </p:txBody>
      </p:sp>
    </p:spTree>
    <p:extLst>
      <p:ext uri="{BB962C8B-B14F-4D97-AF65-F5344CB8AC3E}">
        <p14:creationId xmlns:p14="http://schemas.microsoft.com/office/powerpoint/2010/main" val="274211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FA15B2-93DB-964F-B046-BA31A022CB88}"/>
              </a:ext>
            </a:extLst>
          </p:cNvPr>
          <p:cNvSpPr>
            <a:spLocks noGrp="1"/>
          </p:cNvSpPr>
          <p:nvPr>
            <p:ph type="body" sz="quarter" idx="13"/>
          </p:nvPr>
        </p:nvSpPr>
        <p:spPr/>
        <p:txBody>
          <a:bodyPr/>
          <a:lstStyle/>
          <a:p>
            <a:r>
              <a:rPr lang="ca-ES" dirty="0"/>
              <a:t>Autodeterminació</a:t>
            </a:r>
            <a:endParaRPr lang="es-ES" dirty="0"/>
          </a:p>
        </p:txBody>
      </p:sp>
      <p:sp>
        <p:nvSpPr>
          <p:cNvPr id="3" name="Content Placeholder 2">
            <a:extLst>
              <a:ext uri="{FF2B5EF4-FFF2-40B4-BE49-F238E27FC236}">
                <a16:creationId xmlns:a16="http://schemas.microsoft.com/office/drawing/2014/main" id="{8B57AEC7-726E-4981-AFC0-3E2814DC7738}"/>
              </a:ext>
            </a:extLst>
          </p:cNvPr>
          <p:cNvSpPr>
            <a:spLocks noGrp="1"/>
          </p:cNvSpPr>
          <p:nvPr>
            <p:ph sz="quarter" idx="14"/>
          </p:nvPr>
        </p:nvSpPr>
        <p:spPr/>
        <p:txBody>
          <a:bodyPr/>
          <a:lstStyle/>
          <a:p>
            <a:pPr algn="just"/>
            <a:r>
              <a:rPr lang="ca-ES" dirty="0"/>
              <a:t>Els serveis orientats a la recuperació tenen com a finalitat ajudar les persones en el seu recorregut únic cap a la recuperació, aprofitant les seves fortaleses i capacitant-les per: </a:t>
            </a:r>
            <a:endParaRPr lang="es-ES" dirty="0"/>
          </a:p>
          <a:p>
            <a:pPr lvl="2" algn="just" fontAlgn="base"/>
            <a:r>
              <a:rPr lang="ca-ES" dirty="0"/>
              <a:t>Agafar el control de les seves vides. </a:t>
            </a:r>
            <a:endParaRPr lang="es-ES" dirty="0"/>
          </a:p>
          <a:p>
            <a:pPr lvl="2" algn="just" fontAlgn="base"/>
            <a:r>
              <a:rPr lang="ca-ES" dirty="0"/>
              <a:t>Identificar els seus objectius i aspiracions per poder viure una vida plena i amb sentit, i treballar per assolir-los. </a:t>
            </a:r>
            <a:endParaRPr lang="es-ES" dirty="0"/>
          </a:p>
          <a:p>
            <a:pPr lvl="2" algn="just" fontAlgn="base"/>
            <a:r>
              <a:rPr lang="ca-ES" dirty="0"/>
              <a:t>Prendre decisions relatives a tots els àmbits de la vida, inclosos el tractament, l’assistència i l’acompanyament. </a:t>
            </a:r>
            <a:endParaRPr lang="es-ES" dirty="0"/>
          </a:p>
          <a:p>
            <a:pPr lvl="2" algn="just"/>
            <a:r>
              <a:rPr lang="ca-ES" dirty="0"/>
              <a:t>Triar la seva pròpia manera d’entendre el seu malestar</a:t>
            </a:r>
            <a:r>
              <a:rPr lang="es-ES" dirty="0"/>
              <a:t>. </a:t>
            </a:r>
          </a:p>
          <a:p>
            <a:pPr algn="just"/>
            <a:endParaRPr lang="x-none" dirty="0"/>
          </a:p>
        </p:txBody>
      </p:sp>
      <p:sp>
        <p:nvSpPr>
          <p:cNvPr id="2" name="Title 1">
            <a:extLst>
              <a:ext uri="{FF2B5EF4-FFF2-40B4-BE49-F238E27FC236}">
                <a16:creationId xmlns:a16="http://schemas.microsoft.com/office/drawing/2014/main" id="{2F90779C-C557-4AAF-B181-A797782947F0}"/>
              </a:ext>
            </a:extLst>
          </p:cNvPr>
          <p:cNvSpPr>
            <a:spLocks noGrp="1"/>
          </p:cNvSpPr>
          <p:nvPr>
            <p:ph type="title"/>
          </p:nvPr>
        </p:nvSpPr>
        <p:spPr/>
        <p:txBody>
          <a:bodyPr/>
          <a:lstStyle/>
          <a:p>
            <a:r>
              <a:rPr lang="ca-ES" dirty="0"/>
              <a:t>Presentació: Trets definidors clau </a:t>
            </a:r>
            <a:r>
              <a:rPr lang="en-US" dirty="0"/>
              <a:t>- 1 </a:t>
            </a:r>
            <a:endParaRPr lang="x-none" dirty="0"/>
          </a:p>
        </p:txBody>
      </p:sp>
    </p:spTree>
    <p:extLst>
      <p:ext uri="{BB962C8B-B14F-4D97-AF65-F5344CB8AC3E}">
        <p14:creationId xmlns:p14="http://schemas.microsoft.com/office/powerpoint/2010/main" val="3624090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D09FFF-CA8B-8142-A5BF-EEFFB23C8648}"/>
              </a:ext>
            </a:extLst>
          </p:cNvPr>
          <p:cNvSpPr>
            <a:spLocks noGrp="1"/>
          </p:cNvSpPr>
          <p:nvPr>
            <p:ph type="body" sz="quarter" idx="13"/>
          </p:nvPr>
        </p:nvSpPr>
        <p:spPr/>
        <p:txBody>
          <a:bodyPr/>
          <a:lstStyle/>
          <a:p>
            <a:r>
              <a:rPr lang="ca-ES" dirty="0"/>
              <a:t>Promoció dels drets humans</a:t>
            </a:r>
            <a:endParaRPr lang="es-ES" dirty="0"/>
          </a:p>
        </p:txBody>
      </p:sp>
      <p:sp>
        <p:nvSpPr>
          <p:cNvPr id="3" name="Content Placeholder 2">
            <a:extLst>
              <a:ext uri="{FF2B5EF4-FFF2-40B4-BE49-F238E27FC236}">
                <a16:creationId xmlns:a16="http://schemas.microsoft.com/office/drawing/2014/main" id="{BDE4616D-4744-411A-8098-8CF9CF72F5ED}"/>
              </a:ext>
            </a:extLst>
          </p:cNvPr>
          <p:cNvSpPr>
            <a:spLocks noGrp="1"/>
          </p:cNvSpPr>
          <p:nvPr>
            <p:ph sz="quarter" idx="14"/>
          </p:nvPr>
        </p:nvSpPr>
        <p:spPr/>
        <p:txBody>
          <a:bodyPr>
            <a:normAutofit/>
          </a:bodyPr>
          <a:lstStyle/>
          <a:p>
            <a:pPr algn="just"/>
            <a:r>
              <a:rPr lang="ca-ES" dirty="0"/>
              <a:t>L’abordatge basat en la recuperació està en concordança amb els estàndards dels drets humans internacionals, inclosos els drets recollits a la </a:t>
            </a:r>
            <a:r>
              <a:rPr lang="es-ES" dirty="0"/>
              <a:t>CDPD</a:t>
            </a:r>
            <a:r>
              <a:rPr lang="en-US" dirty="0"/>
              <a:t>. </a:t>
            </a:r>
            <a:endParaRPr lang="x-none" dirty="0"/>
          </a:p>
          <a:p>
            <a:pPr lvl="0" algn="just"/>
            <a:r>
              <a:rPr lang="ca-ES" dirty="0"/>
              <a:t>El fet de tenir el control de la recuperació personal i prendre decisions relatives al tractament o a altres aspectes de la vida per un mateix (amb l’ajuda d’altres persones, si es vol) és l’aspecte central del L’abordatge basat en la recuperació</a:t>
            </a:r>
            <a:r>
              <a:rPr lang="en-US" dirty="0"/>
              <a:t>. </a:t>
            </a:r>
            <a:endParaRPr lang="x-none" dirty="0"/>
          </a:p>
          <a:p>
            <a:pPr lvl="0" algn="just"/>
            <a:r>
              <a:rPr lang="ca-ES" dirty="0"/>
              <a:t>L’ingrés i el tractament involuntaris a serveis socials i de salut mental s’oposen directament a l’ L’abordatge basat en la recuperació i no compleixen la </a:t>
            </a:r>
            <a:r>
              <a:rPr lang="es-ES" dirty="0"/>
              <a:t>CDPD</a:t>
            </a:r>
            <a:r>
              <a:rPr lang="en-US" dirty="0"/>
              <a:t>.</a:t>
            </a:r>
            <a:endParaRPr lang="x-none" dirty="0"/>
          </a:p>
          <a:p>
            <a:pPr lvl="0" algn="just"/>
            <a:r>
              <a:rPr lang="ca-ES" dirty="0"/>
              <a:t>Contràriament a la creença estesa entre els professionals de la salut mental i altres àmbits, l’ingrés involuntari no redueix les taxes de reingrés</a:t>
            </a:r>
            <a:r>
              <a:rPr lang="es-ES" dirty="0"/>
              <a:t>.</a:t>
            </a:r>
            <a:r>
              <a:rPr lang="en-US" dirty="0"/>
              <a:t> </a:t>
            </a:r>
          </a:p>
          <a:p>
            <a:pPr lvl="3" algn="just"/>
            <a:r>
              <a:rPr lang="es-ES" dirty="0"/>
              <a:t>Al </a:t>
            </a:r>
            <a:r>
              <a:rPr lang="ca-ES" dirty="0"/>
              <a:t>contrari: fa que les persones temin futurs ingressos o contactes amb els serveis socials i de salut mental</a:t>
            </a:r>
            <a:r>
              <a:rPr lang="en-US" dirty="0"/>
              <a:t>.</a:t>
            </a:r>
            <a:endParaRPr lang="x-none" dirty="0"/>
          </a:p>
        </p:txBody>
      </p:sp>
      <p:sp>
        <p:nvSpPr>
          <p:cNvPr id="2" name="Title 1">
            <a:extLst>
              <a:ext uri="{FF2B5EF4-FFF2-40B4-BE49-F238E27FC236}">
                <a16:creationId xmlns:a16="http://schemas.microsoft.com/office/drawing/2014/main" id="{927255DC-7CD5-401F-9A16-EAA28E1B6ED7}"/>
              </a:ext>
            </a:extLst>
          </p:cNvPr>
          <p:cNvSpPr>
            <a:spLocks noGrp="1"/>
          </p:cNvSpPr>
          <p:nvPr>
            <p:ph type="title"/>
          </p:nvPr>
        </p:nvSpPr>
        <p:spPr/>
        <p:txBody>
          <a:bodyPr/>
          <a:lstStyle/>
          <a:p>
            <a:r>
              <a:rPr lang="ca-ES" dirty="0"/>
              <a:t>Presentació: Trets definidors clau </a:t>
            </a:r>
            <a:r>
              <a:rPr lang="en-US" dirty="0"/>
              <a:t>- 2</a:t>
            </a:r>
            <a:endParaRPr lang="x-none" dirty="0"/>
          </a:p>
        </p:txBody>
      </p:sp>
    </p:spTree>
    <p:extLst>
      <p:ext uri="{BB962C8B-B14F-4D97-AF65-F5344CB8AC3E}">
        <p14:creationId xmlns:p14="http://schemas.microsoft.com/office/powerpoint/2010/main" val="280493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lnSpc>
                <a:spcPct val="100000"/>
              </a:lnSpc>
              <a:spcBef>
                <a:spcPts val="1200"/>
              </a:spcBef>
              <a:spcAft>
                <a:spcPts val="1200"/>
              </a:spcAft>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lnSpc>
                <a:spcPct val="100000"/>
              </a:lnSpc>
              <a:spcBef>
                <a:spcPts val="1200"/>
              </a:spcBef>
              <a:spcAft>
                <a:spcPts val="1200"/>
              </a:spcAft>
            </a:pPr>
            <a:r>
              <a:rPr lang="ca-ES" sz="2100" dirty="0"/>
              <a:t>El terme discapacitat psicosocial s’ha adoptat per incloure les persones que han rebut un diagnòstic relacionat amb la salut mental o que s’identifiquen amb aquest terme.</a:t>
            </a:r>
          </a:p>
          <a:p>
            <a:pPr algn="just">
              <a:lnSpc>
                <a:spcPct val="100000"/>
              </a:lnSpc>
              <a:spcBef>
                <a:spcPts val="1200"/>
              </a:spcBef>
              <a:spcAft>
                <a:spcPts val="1200"/>
              </a:spcAft>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lnSpc>
                <a:spcPct val="100000"/>
              </a:lnSpc>
              <a:spcBef>
                <a:spcPts val="1200"/>
              </a:spcBef>
              <a:spcAft>
                <a:spcPts val="1200"/>
              </a:spcAft>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lnSpc>
                <a:spcPct val="100000"/>
              </a:lnSpc>
              <a:spcBef>
                <a:spcPts val="1200"/>
              </a:spcBef>
              <a:spcAft>
                <a:spcPts val="1200"/>
              </a:spcAft>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2235549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3988E0-20EF-954E-89FB-FC8B73093BF3}"/>
              </a:ext>
            </a:extLst>
          </p:cNvPr>
          <p:cNvSpPr>
            <a:spLocks noGrp="1"/>
          </p:cNvSpPr>
          <p:nvPr>
            <p:ph type="body" sz="quarter" idx="13"/>
          </p:nvPr>
        </p:nvSpPr>
        <p:spPr/>
        <p:txBody>
          <a:bodyPr/>
          <a:lstStyle/>
          <a:p>
            <a:r>
              <a:rPr lang="es-ES" dirty="0"/>
              <a:t> </a:t>
            </a:r>
            <a:r>
              <a:rPr lang="ca-ES" dirty="0"/>
              <a:t>Tractament dels traumes</a:t>
            </a:r>
            <a:endParaRPr lang="es-ES" dirty="0"/>
          </a:p>
        </p:txBody>
      </p:sp>
      <p:sp>
        <p:nvSpPr>
          <p:cNvPr id="3" name="Content Placeholder 2">
            <a:extLst>
              <a:ext uri="{FF2B5EF4-FFF2-40B4-BE49-F238E27FC236}">
                <a16:creationId xmlns:a16="http://schemas.microsoft.com/office/drawing/2014/main" id="{336115E9-B896-4218-9DA5-C5BE17758F30}"/>
              </a:ext>
            </a:extLst>
          </p:cNvPr>
          <p:cNvSpPr>
            <a:spLocks noGrp="1"/>
          </p:cNvSpPr>
          <p:nvPr>
            <p:ph sz="quarter" idx="14"/>
          </p:nvPr>
        </p:nvSpPr>
        <p:spPr/>
        <p:txBody>
          <a:bodyPr>
            <a:normAutofit/>
          </a:bodyPr>
          <a:lstStyle/>
          <a:p>
            <a:pPr lvl="0" algn="just" fontAlgn="base"/>
            <a:r>
              <a:rPr lang="ca-ES" dirty="0"/>
              <a:t>Els serveis basats en la recuperació reconeixen que moltes persones han viscut experiències negatives i traumàtiques a la vida i els ajuden a recuperar-se d’aquests traumes. </a:t>
            </a:r>
            <a:endParaRPr lang="es-ES" dirty="0"/>
          </a:p>
          <a:p>
            <a:pPr algn="just"/>
            <a:r>
              <a:rPr lang="ca-ES" dirty="0"/>
              <a:t>El trauma pot ser degut a violència, maltractament o coacció (per exemple, un ingrés i un tractament forçosos) al si dels serveis socials i de salut mental</a:t>
            </a:r>
            <a:r>
              <a:rPr lang="en-US" dirty="0"/>
              <a:t>. </a:t>
            </a:r>
          </a:p>
          <a:p>
            <a:pPr lvl="0" algn="just" fontAlgn="base"/>
            <a:r>
              <a:rPr lang="ca-ES" dirty="0"/>
              <a:t>Pot estar ocasionat per altres formes de violència i maltractament que les persones hagin patit, per exemple a la seva infància, amb un clar impacte negatiu en la seva salut mental i física. </a:t>
            </a:r>
            <a:endParaRPr lang="es-ES" dirty="0"/>
          </a:p>
          <a:p>
            <a:pPr lvl="0" algn="just" fontAlgn="base"/>
            <a:r>
              <a:rPr lang="ca-ES" dirty="0"/>
              <a:t>Un abordatge basat en la recuperació implica, a títol d’exemple, preguntar a la persona «Què t’ha passat?», en comptes de «Per què no estàs bé?». </a:t>
            </a:r>
            <a:endParaRPr lang="es-ES" dirty="0"/>
          </a:p>
          <a:p>
            <a:pPr algn="just"/>
            <a:endParaRPr lang="x-none" dirty="0"/>
          </a:p>
        </p:txBody>
      </p:sp>
      <p:sp>
        <p:nvSpPr>
          <p:cNvPr id="2" name="Title 1">
            <a:extLst>
              <a:ext uri="{FF2B5EF4-FFF2-40B4-BE49-F238E27FC236}">
                <a16:creationId xmlns:a16="http://schemas.microsoft.com/office/drawing/2014/main" id="{310D44EB-806E-4567-9471-0301E90BE470}"/>
              </a:ext>
            </a:extLst>
          </p:cNvPr>
          <p:cNvSpPr>
            <a:spLocks noGrp="1"/>
          </p:cNvSpPr>
          <p:nvPr>
            <p:ph type="title"/>
          </p:nvPr>
        </p:nvSpPr>
        <p:spPr/>
        <p:txBody>
          <a:bodyPr/>
          <a:lstStyle/>
          <a:p>
            <a:r>
              <a:rPr lang="ca-ES" dirty="0"/>
              <a:t>Presentació: Trets definidors clau </a:t>
            </a:r>
            <a:r>
              <a:rPr lang="en-US" dirty="0"/>
              <a:t>- 3</a:t>
            </a:r>
            <a:endParaRPr lang="x-none" dirty="0"/>
          </a:p>
        </p:txBody>
      </p:sp>
    </p:spTree>
    <p:extLst>
      <p:ext uri="{BB962C8B-B14F-4D97-AF65-F5344CB8AC3E}">
        <p14:creationId xmlns:p14="http://schemas.microsoft.com/office/powerpoint/2010/main" val="242270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30FB5B-3B60-A643-813F-62DEC9C7440D}"/>
              </a:ext>
            </a:extLst>
          </p:cNvPr>
          <p:cNvSpPr>
            <a:spLocks noGrp="1"/>
          </p:cNvSpPr>
          <p:nvPr>
            <p:ph type="body" sz="quarter" idx="13"/>
          </p:nvPr>
        </p:nvSpPr>
        <p:spPr/>
        <p:txBody>
          <a:bodyPr/>
          <a:lstStyle/>
          <a:p>
            <a:r>
              <a:rPr lang="ca-ES" dirty="0"/>
              <a:t>Superació dels desequilibris de poder</a:t>
            </a:r>
            <a:endParaRPr lang="es-ES" dirty="0"/>
          </a:p>
        </p:txBody>
      </p:sp>
      <p:sp>
        <p:nvSpPr>
          <p:cNvPr id="3" name="Content Placeholder 2">
            <a:extLst>
              <a:ext uri="{FF2B5EF4-FFF2-40B4-BE49-F238E27FC236}">
                <a16:creationId xmlns:a16="http://schemas.microsoft.com/office/drawing/2014/main" id="{9867CB22-4770-40FA-AB56-FD22FB54040D}"/>
              </a:ext>
            </a:extLst>
          </p:cNvPr>
          <p:cNvSpPr>
            <a:spLocks noGrp="1"/>
          </p:cNvSpPr>
          <p:nvPr>
            <p:ph sz="quarter" idx="14"/>
          </p:nvPr>
        </p:nvSpPr>
        <p:spPr/>
        <p:txBody>
          <a:bodyPr>
            <a:normAutofit/>
          </a:bodyPr>
          <a:lstStyle/>
          <a:p>
            <a:pPr lvl="0" fontAlgn="base"/>
            <a:r>
              <a:rPr lang="ca-ES" dirty="0"/>
              <a:t>Un altre aspecte important dels serveis orientats a la recuperació consisteix a crear un entorn per superar els desequilibris de poder en la mesura del possible.</a:t>
            </a:r>
            <a:endParaRPr lang="es-ES" dirty="0"/>
          </a:p>
          <a:p>
            <a:r>
              <a:rPr lang="ca-ES" dirty="0"/>
              <a:t>Als serveis, tant els professionals de la salut mental com d’altres àmbits tenen més poder que els usuaris</a:t>
            </a:r>
            <a:r>
              <a:rPr lang="es-ES" dirty="0"/>
              <a:t>. </a:t>
            </a:r>
          </a:p>
          <a:p>
            <a:pPr algn="just"/>
            <a:r>
              <a:rPr lang="ca-ES" dirty="0"/>
              <a:t>Només l’amenaça o la possibilitat de poder ser retingut i tractat de manera involuntària sovint pot exacerbar el desequilibri de poder. </a:t>
            </a:r>
          </a:p>
          <a:p>
            <a:pPr algn="just"/>
            <a:r>
              <a:rPr lang="ca-ES" dirty="0"/>
              <a:t>Les persones tenen la sensació que han de fer el que els ordenen els professionals per no veure’s privades de llibertat</a:t>
            </a:r>
            <a:r>
              <a:rPr lang="es-ES" dirty="0"/>
              <a:t>.</a:t>
            </a:r>
            <a:endParaRPr lang="x-none" dirty="0"/>
          </a:p>
        </p:txBody>
      </p:sp>
      <p:sp>
        <p:nvSpPr>
          <p:cNvPr id="2" name="Title 1">
            <a:extLst>
              <a:ext uri="{FF2B5EF4-FFF2-40B4-BE49-F238E27FC236}">
                <a16:creationId xmlns:a16="http://schemas.microsoft.com/office/drawing/2014/main" id="{D2F68F74-8C2C-45BD-A335-0E3E41006BB0}"/>
              </a:ext>
            </a:extLst>
          </p:cNvPr>
          <p:cNvSpPr>
            <a:spLocks noGrp="1"/>
          </p:cNvSpPr>
          <p:nvPr>
            <p:ph type="title"/>
          </p:nvPr>
        </p:nvSpPr>
        <p:spPr/>
        <p:txBody>
          <a:bodyPr/>
          <a:lstStyle/>
          <a:p>
            <a:r>
              <a:rPr lang="ca-ES" dirty="0"/>
              <a:t>Presentació: Trets definidors clau </a:t>
            </a:r>
            <a:r>
              <a:rPr lang="en-US" dirty="0"/>
              <a:t>- 4</a:t>
            </a:r>
            <a:endParaRPr lang="x-none" dirty="0"/>
          </a:p>
        </p:txBody>
      </p:sp>
    </p:spTree>
    <p:extLst>
      <p:ext uri="{BB962C8B-B14F-4D97-AF65-F5344CB8AC3E}">
        <p14:creationId xmlns:p14="http://schemas.microsoft.com/office/powerpoint/2010/main" val="78666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E14FF0-F1A4-1844-8783-CA9082F57F0A}"/>
              </a:ext>
            </a:extLst>
          </p:cNvPr>
          <p:cNvSpPr>
            <a:spLocks noGrp="1"/>
          </p:cNvSpPr>
          <p:nvPr>
            <p:ph type="body" sz="quarter" idx="13"/>
          </p:nvPr>
        </p:nvSpPr>
        <p:spPr/>
        <p:txBody>
          <a:bodyPr/>
          <a:lstStyle/>
          <a:p>
            <a:r>
              <a:rPr lang="ca-ES" dirty="0"/>
              <a:t>Com són, a la pràctica, els serveis orientats a la recuperació?</a:t>
            </a:r>
            <a:r>
              <a:rPr lang="es-ES" dirty="0"/>
              <a:t> (a) </a:t>
            </a:r>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p:txBody>
          <a:bodyPr>
            <a:normAutofit/>
          </a:bodyPr>
          <a:lstStyle/>
          <a:p>
            <a:pPr algn="just"/>
            <a:r>
              <a:rPr lang="ca-ES" dirty="0"/>
              <a:t>Molts serveis d’arreu del món es basen en una idea clínica de la recuperació i creuen que bona part dels usuaris no es podran recuperar. </a:t>
            </a:r>
          </a:p>
          <a:p>
            <a:pPr algn="just"/>
            <a:r>
              <a:rPr lang="ca-ES" dirty="0"/>
              <a:t>En aquest context, el tractament, l’atenció i l’acompanyament s’han limitat en gran mesura a l’ús de medicació i, en ocasions, de psicoteràpia, amb l’èmfasi posat a eliminar o reduir els símptomes</a:t>
            </a:r>
            <a:r>
              <a:rPr lang="en-US" dirty="0"/>
              <a:t>.</a:t>
            </a:r>
          </a:p>
          <a:p>
            <a:pPr marL="0" indent="0" algn="just">
              <a:buNone/>
            </a:pPr>
            <a:r>
              <a:rPr lang="es-ES" b="1" dirty="0"/>
              <a:t>Ara </a:t>
            </a:r>
            <a:r>
              <a:rPr lang="es-ES" b="1" dirty="0" err="1"/>
              <a:t>bé</a:t>
            </a:r>
            <a:r>
              <a:rPr lang="es-ES" b="1" dirty="0"/>
              <a:t>:</a:t>
            </a:r>
          </a:p>
          <a:p>
            <a:pPr algn="just"/>
            <a:r>
              <a:rPr lang="ca-ES" dirty="0"/>
              <a:t>La recuperació, però, no es limita als símptomes, sinó que també té a veure amb la vida i la identitat de la persona.</a:t>
            </a:r>
          </a:p>
          <a:p>
            <a:pPr algn="just"/>
            <a:r>
              <a:rPr lang="ca-ES" dirty="0"/>
              <a:t>Cal entendre què significa «trobar-se millor» per a cada persona i treballar de manera individualitzada per aconseguir-ho</a:t>
            </a:r>
            <a:r>
              <a:rPr lang="es-ES" dirty="0"/>
              <a:t>.</a:t>
            </a:r>
            <a:endParaRPr lang="x-none"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ca-ES" dirty="0"/>
              <a:t>Presentació: Trets definidors clau </a:t>
            </a:r>
            <a:r>
              <a:rPr lang="en-US" dirty="0"/>
              <a:t>- 5</a:t>
            </a:r>
            <a:endParaRPr lang="x-none" dirty="0"/>
          </a:p>
        </p:txBody>
      </p:sp>
    </p:spTree>
    <p:extLst>
      <p:ext uri="{BB962C8B-B14F-4D97-AF65-F5344CB8AC3E}">
        <p14:creationId xmlns:p14="http://schemas.microsoft.com/office/powerpoint/2010/main" val="314338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4FAE45-99FC-E740-9877-E9480B893E58}"/>
              </a:ext>
            </a:extLst>
          </p:cNvPr>
          <p:cNvSpPr>
            <a:spLocks noGrp="1"/>
          </p:cNvSpPr>
          <p:nvPr>
            <p:ph type="body" sz="quarter" idx="13"/>
          </p:nvPr>
        </p:nvSpPr>
        <p:spPr/>
        <p:txBody>
          <a:bodyPr/>
          <a:lstStyle/>
          <a:p>
            <a:r>
              <a:rPr lang="ca-ES" dirty="0"/>
              <a:t>Com són, a la pràctica, els serveis orientats a la recuperació?</a:t>
            </a:r>
            <a:r>
              <a:rPr lang="es-ES" dirty="0"/>
              <a:t> (b)</a:t>
            </a:r>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a:xfrm>
            <a:off x="540327" y="1433945"/>
            <a:ext cx="11141280" cy="4577243"/>
          </a:xfrm>
        </p:spPr>
        <p:txBody>
          <a:bodyPr>
            <a:noAutofit/>
          </a:bodyPr>
          <a:lstStyle/>
          <a:p>
            <a:pPr algn="just"/>
            <a:r>
              <a:rPr lang="ca-ES" sz="2000" dirty="0"/>
              <a:t>Els serveis orientats a la recuperació no són només serveis en què el personal s’ha format en un abordatge basat en la recuperació. </a:t>
            </a:r>
          </a:p>
          <a:p>
            <a:pPr lvl="4" algn="just"/>
            <a:r>
              <a:rPr lang="ca-ES" sz="2000" dirty="0"/>
              <a:t>Aquest plantejament implica garantir que tota l’organització del servei estigui centrada a fomentar i facilitar un abordatge basat en la recuperació</a:t>
            </a:r>
            <a:r>
              <a:rPr lang="en-US" sz="2000" dirty="0"/>
              <a:t>. </a:t>
            </a:r>
          </a:p>
          <a:p>
            <a:pPr algn="just"/>
            <a:r>
              <a:rPr lang="ca-ES" sz="2000" dirty="0"/>
              <a:t>Aquest abordatge no és només una qüestió d’actitud del personal del servei, sinó que ha d’estar recollit a les polítiques, els programes i l’organització del servei.</a:t>
            </a:r>
            <a:r>
              <a:rPr lang="en-US" sz="2000" dirty="0"/>
              <a:t> </a:t>
            </a:r>
          </a:p>
          <a:p>
            <a:pPr lvl="4" algn="just"/>
            <a:r>
              <a:rPr lang="ca-ES" sz="2000" dirty="0"/>
              <a:t>Per exemple, una intervenció eficaç podria ser reclutar persones usuàries del servei que es trobin en circumstàncies semblants que puguin proporcionar acompanyament: això podria ser un pas efectiu per promoure un abordatge basat en la recuperació i propiciar canvis en la cultura del servei.</a:t>
            </a:r>
          </a:p>
          <a:p>
            <a:pPr algn="just"/>
            <a:r>
              <a:rPr lang="ca-ES" sz="2000" dirty="0"/>
              <a:t>Les persones haurien de poder triar entre diferents tipus de serveis o altres mètodes, formals o informals, d’acompanyament per poder explorar i esbrinar quin tipus de servei o acompanyament satisfà millor les seves necessitats</a:t>
            </a:r>
            <a:r>
              <a:rPr lang="en-US" sz="2000" dirty="0"/>
              <a:t>.</a:t>
            </a:r>
            <a:endParaRPr lang="x-none" sz="2000"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ca-ES" dirty="0"/>
              <a:t>Presentació: Trets definidors clau </a:t>
            </a:r>
            <a:r>
              <a:rPr lang="en-US" dirty="0"/>
              <a:t>- 6</a:t>
            </a:r>
            <a:endParaRPr lang="x-none" dirty="0"/>
          </a:p>
        </p:txBody>
      </p:sp>
    </p:spTree>
    <p:extLst>
      <p:ext uri="{BB962C8B-B14F-4D97-AF65-F5344CB8AC3E}">
        <p14:creationId xmlns:p14="http://schemas.microsoft.com/office/powerpoint/2010/main" val="247485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3E544-0D00-4C83-AE66-7060FD92CB2A}"/>
              </a:ext>
            </a:extLst>
          </p:cNvPr>
          <p:cNvSpPr>
            <a:spLocks noGrp="1"/>
          </p:cNvSpPr>
          <p:nvPr>
            <p:ph sz="quarter" idx="14"/>
          </p:nvPr>
        </p:nvSpPr>
        <p:spPr/>
        <p:txBody>
          <a:bodyPr/>
          <a:lstStyle/>
          <a:p>
            <a:pPr algn="just"/>
            <a:endParaRPr lang="en-GB" dirty="0"/>
          </a:p>
          <a:p>
            <a:pPr algn="just"/>
            <a:r>
              <a:rPr lang="ca-ES" dirty="0"/>
              <a:t>El </a:t>
            </a:r>
            <a:r>
              <a:rPr lang="ca-ES" dirty="0" err="1"/>
              <a:t>Rory</a:t>
            </a:r>
            <a:r>
              <a:rPr lang="ca-ES" dirty="0"/>
              <a:t> </a:t>
            </a:r>
            <a:r>
              <a:rPr lang="ca-ES" dirty="0" err="1"/>
              <a:t>Doody</a:t>
            </a:r>
            <a:r>
              <a:rPr lang="ca-ES" dirty="0"/>
              <a:t> és el responsable d’àrea per al compromís amb la salut mental de Cork Kerry </a:t>
            </a:r>
            <a:r>
              <a:rPr lang="ca-ES" dirty="0" err="1"/>
              <a:t>Community</a:t>
            </a:r>
            <a:r>
              <a:rPr lang="ca-ES" dirty="0"/>
              <a:t> </a:t>
            </a:r>
            <a:r>
              <a:rPr lang="ca-ES" dirty="0" err="1"/>
              <a:t>Healthcare</a:t>
            </a:r>
            <a:r>
              <a:rPr lang="ca-ES" dirty="0"/>
              <a:t> i té també experiència personal amb els serveis de salut mental tradicionals. En aquest vídeo descriu el seu recorregut cap a la recuperació</a:t>
            </a:r>
            <a:r>
              <a:rPr lang="es-ES" dirty="0"/>
              <a:t>. </a:t>
            </a:r>
            <a:r>
              <a:rPr lang="en-GB" dirty="0"/>
              <a:t>  </a:t>
            </a:r>
            <a:r>
              <a:rPr lang="en-GB" dirty="0">
                <a:hlinkClick r:id="rId3"/>
              </a:rPr>
              <a:t>https://youtu.be/63vK2F1ok7k</a:t>
            </a:r>
            <a:r>
              <a:rPr lang="en-GB" dirty="0"/>
              <a:t> </a:t>
            </a:r>
            <a:endParaRPr lang="x-none" dirty="0"/>
          </a:p>
        </p:txBody>
      </p:sp>
      <p:sp>
        <p:nvSpPr>
          <p:cNvPr id="2" name="Title 1">
            <a:extLst>
              <a:ext uri="{FF2B5EF4-FFF2-40B4-BE49-F238E27FC236}">
                <a16:creationId xmlns:a16="http://schemas.microsoft.com/office/drawing/2014/main" id="{145ED860-D16D-408D-B28B-B88A3125DF03}"/>
              </a:ext>
            </a:extLst>
          </p:cNvPr>
          <p:cNvSpPr>
            <a:spLocks noGrp="1"/>
          </p:cNvSpPr>
          <p:nvPr>
            <p:ph type="title"/>
          </p:nvPr>
        </p:nvSpPr>
        <p:spPr/>
        <p:txBody>
          <a:bodyPr/>
          <a:lstStyle/>
          <a:p>
            <a:r>
              <a:rPr lang="ca-ES" dirty="0"/>
              <a:t>Presentació: Trets definidors clau </a:t>
            </a:r>
            <a:r>
              <a:rPr lang="en-US" dirty="0"/>
              <a:t>- 7</a:t>
            </a:r>
            <a:endParaRPr lang="x-none" dirty="0"/>
          </a:p>
        </p:txBody>
      </p:sp>
    </p:spTree>
    <p:extLst>
      <p:ext uri="{BB962C8B-B14F-4D97-AF65-F5344CB8AC3E}">
        <p14:creationId xmlns:p14="http://schemas.microsoft.com/office/powerpoint/2010/main" val="328435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A9965-0210-481F-8CD2-0827A9B46AD9}"/>
              </a:ext>
            </a:extLst>
          </p:cNvPr>
          <p:cNvSpPr>
            <a:spLocks noGrp="1"/>
          </p:cNvSpPr>
          <p:nvPr>
            <p:ph sz="quarter" idx="14"/>
          </p:nvPr>
        </p:nvSpPr>
        <p:spPr/>
        <p:txBody>
          <a:bodyPr/>
          <a:lstStyle/>
          <a:p>
            <a:pPr lvl="0" algn="just" fontAlgn="base"/>
            <a:r>
              <a:rPr lang="ca-ES" dirty="0"/>
              <a:t>Per què penseu que el model mèdic tradicional va fallar al </a:t>
            </a:r>
            <a:r>
              <a:rPr lang="ca-ES" dirty="0" err="1"/>
              <a:t>Rory</a:t>
            </a:r>
            <a:r>
              <a:rPr lang="ca-ES" dirty="0"/>
              <a:t> </a:t>
            </a:r>
            <a:r>
              <a:rPr lang="ca-ES" dirty="0" err="1"/>
              <a:t>Doody</a:t>
            </a:r>
            <a:r>
              <a:rPr lang="ca-ES" dirty="0"/>
              <a:t>? </a:t>
            </a:r>
            <a:endParaRPr lang="es-ES" dirty="0"/>
          </a:p>
          <a:p>
            <a:pPr lvl="0" algn="just" fontAlgn="base"/>
            <a:r>
              <a:rPr lang="ca-ES" dirty="0"/>
              <a:t>Quins aspectes de l’abordatge basat en la recuperació van funcionar en el seu cas? </a:t>
            </a:r>
            <a:endParaRPr lang="es-ES" dirty="0"/>
          </a:p>
          <a:p>
            <a:pPr algn="just"/>
            <a:r>
              <a:rPr lang="ca-ES" dirty="0"/>
              <a:t>Us identifiqueu amb algun aspecte d’aquesta història</a:t>
            </a:r>
            <a:r>
              <a:rPr lang="en-US" dirty="0"/>
              <a:t>?</a:t>
            </a:r>
          </a:p>
          <a:p>
            <a:pPr lvl="3" algn="just"/>
            <a:r>
              <a:rPr lang="ca-ES" dirty="0"/>
              <a:t>En cas afirmatiu, per què? </a:t>
            </a:r>
          </a:p>
          <a:p>
            <a:pPr lvl="3" algn="just"/>
            <a:r>
              <a:rPr lang="ca-ES" dirty="0"/>
              <a:t>Quin tipus de serveis heu tingut l’oportunitat de conèixer</a:t>
            </a:r>
            <a:r>
              <a:rPr lang="en-US" dirty="0"/>
              <a:t>? </a:t>
            </a:r>
          </a:p>
          <a:p>
            <a:pPr lvl="3" algn="just" fontAlgn="base"/>
            <a:r>
              <a:rPr lang="ca-ES" dirty="0"/>
              <a:t>Quin tipus d’abordatge fomentaven els serveis: un model mèdic, un abordatge basat en la recuperació o una barreja de tots dos?</a:t>
            </a:r>
            <a:r>
              <a:rPr lang="es-ES" dirty="0"/>
              <a:t> </a:t>
            </a:r>
          </a:p>
          <a:p>
            <a:pPr algn="just"/>
            <a:endParaRPr lang="x-none" dirty="0"/>
          </a:p>
        </p:txBody>
      </p:sp>
      <p:sp>
        <p:nvSpPr>
          <p:cNvPr id="2" name="Title 1">
            <a:extLst>
              <a:ext uri="{FF2B5EF4-FFF2-40B4-BE49-F238E27FC236}">
                <a16:creationId xmlns:a16="http://schemas.microsoft.com/office/drawing/2014/main" id="{A0DA2A3E-0A77-4A9F-B961-F6691CE9B17C}"/>
              </a:ext>
            </a:extLst>
          </p:cNvPr>
          <p:cNvSpPr>
            <a:spLocks noGrp="1"/>
          </p:cNvSpPr>
          <p:nvPr>
            <p:ph type="title"/>
          </p:nvPr>
        </p:nvSpPr>
        <p:spPr/>
        <p:txBody>
          <a:bodyPr/>
          <a:lstStyle/>
          <a:p>
            <a:r>
              <a:rPr lang="ca-ES" dirty="0"/>
              <a:t>Presentació: Trets definidors clau </a:t>
            </a:r>
            <a:r>
              <a:rPr lang="en-US" dirty="0"/>
              <a:t>- 8</a:t>
            </a:r>
            <a:endParaRPr lang="x-none" dirty="0"/>
          </a:p>
        </p:txBody>
      </p:sp>
    </p:spTree>
    <p:extLst>
      <p:ext uri="{BB962C8B-B14F-4D97-AF65-F5344CB8AC3E}">
        <p14:creationId xmlns:p14="http://schemas.microsoft.com/office/powerpoint/2010/main" val="20019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0F9DC-0721-4A38-A675-6775DB8312D5}"/>
              </a:ext>
            </a:extLst>
          </p:cNvPr>
          <p:cNvSpPr>
            <a:spLocks noGrp="1"/>
          </p:cNvSpPr>
          <p:nvPr>
            <p:ph sz="quarter" idx="14"/>
          </p:nvPr>
        </p:nvSpPr>
        <p:spPr/>
        <p:txBody>
          <a:bodyPr/>
          <a:lstStyle/>
          <a:p>
            <a:r>
              <a:rPr lang="ca-ES" dirty="0"/>
              <a:t>Els serveis orientats a la recuperació comencen amb la pregunta: </a:t>
            </a:r>
            <a:endParaRPr lang="es-ES" dirty="0"/>
          </a:p>
          <a:p>
            <a:endParaRPr lang="en-US" dirty="0"/>
          </a:p>
          <a:p>
            <a:pPr marL="0" indent="0" algn="ctr">
              <a:buNone/>
            </a:pPr>
            <a:r>
              <a:rPr lang="es-ES" sz="2500" b="1" i="1" dirty="0"/>
              <a:t>«En </a:t>
            </a:r>
            <a:r>
              <a:rPr lang="es-ES" sz="2500" b="1" i="1" dirty="0" err="1"/>
              <a:t>què</a:t>
            </a:r>
            <a:r>
              <a:rPr lang="es-ES" sz="2500" b="1" i="1" dirty="0"/>
              <a:t> </a:t>
            </a:r>
            <a:r>
              <a:rPr lang="es-ES" sz="2500" b="1" i="1" dirty="0" err="1"/>
              <a:t>podem</a:t>
            </a:r>
            <a:r>
              <a:rPr lang="es-ES" sz="2500" b="1" i="1" dirty="0"/>
              <a:t> </a:t>
            </a:r>
            <a:r>
              <a:rPr lang="es-ES" sz="2500" b="1" i="1" dirty="0" err="1"/>
              <a:t>treballar</a:t>
            </a:r>
            <a:r>
              <a:rPr lang="es-ES" sz="2500" b="1" i="1" dirty="0"/>
              <a:t> </a:t>
            </a:r>
            <a:r>
              <a:rPr lang="es-ES" sz="2500" b="1" i="1" dirty="0" err="1"/>
              <a:t>junts</a:t>
            </a:r>
            <a:r>
              <a:rPr lang="es-ES" sz="2500" b="1" i="1" dirty="0"/>
              <a:t> per </a:t>
            </a:r>
            <a:r>
              <a:rPr lang="es-ES" sz="2500" b="1" i="1" dirty="0" err="1"/>
              <a:t>millorar</a:t>
            </a:r>
            <a:r>
              <a:rPr lang="es-ES" sz="2500" b="1" i="1" dirty="0"/>
              <a:t> la </a:t>
            </a:r>
            <a:r>
              <a:rPr lang="es-ES" sz="2500" b="1" i="1" dirty="0" err="1"/>
              <a:t>teva</a:t>
            </a:r>
            <a:r>
              <a:rPr lang="es-ES" sz="2500" b="1" i="1" dirty="0"/>
              <a:t> vida?» </a:t>
            </a:r>
            <a:endParaRPr lang="x-none" sz="2500" i="1" dirty="0"/>
          </a:p>
        </p:txBody>
      </p:sp>
      <p:sp>
        <p:nvSpPr>
          <p:cNvPr id="2" name="Title 1">
            <a:extLst>
              <a:ext uri="{FF2B5EF4-FFF2-40B4-BE49-F238E27FC236}">
                <a16:creationId xmlns:a16="http://schemas.microsoft.com/office/drawing/2014/main" id="{878E376A-5F19-4040-8D05-D2ACC74F742F}"/>
              </a:ext>
            </a:extLst>
          </p:cNvPr>
          <p:cNvSpPr>
            <a:spLocks noGrp="1"/>
          </p:cNvSpPr>
          <p:nvPr>
            <p:ph type="title"/>
          </p:nvPr>
        </p:nvSpPr>
        <p:spPr/>
        <p:txBody>
          <a:bodyPr/>
          <a:lstStyle/>
          <a:p>
            <a:r>
              <a:rPr lang="ca-ES" dirty="0"/>
              <a:t>Presentació: Trets definidors clau </a:t>
            </a:r>
            <a:r>
              <a:rPr lang="en-US" dirty="0"/>
              <a:t>- 9</a:t>
            </a:r>
            <a:endParaRPr lang="x-none" dirty="0"/>
          </a:p>
        </p:txBody>
      </p:sp>
    </p:spTree>
    <p:extLst>
      <p:ext uri="{BB962C8B-B14F-4D97-AF65-F5344CB8AC3E}">
        <p14:creationId xmlns:p14="http://schemas.microsoft.com/office/powerpoint/2010/main" val="840099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335B4-47AA-4343-B7C5-3ED456599099}"/>
              </a:ext>
            </a:extLst>
          </p:cNvPr>
          <p:cNvSpPr>
            <a:spLocks noGrp="1"/>
          </p:cNvSpPr>
          <p:nvPr>
            <p:ph sz="quarter" idx="14"/>
          </p:nvPr>
        </p:nvSpPr>
        <p:spPr/>
        <p:txBody>
          <a:bodyPr>
            <a:normAutofit/>
          </a:bodyPr>
          <a:lstStyle/>
          <a:p>
            <a:pPr algn="just"/>
            <a:r>
              <a:rPr lang="ca-ES" dirty="0"/>
              <a:t>L’abordatge basat en la recuperació tracta tots els aspectes de la vida de la persona i planteja si la persona està vivint la vida que vol viure. </a:t>
            </a:r>
          </a:p>
          <a:p>
            <a:pPr lvl="3" algn="just"/>
            <a:r>
              <a:rPr lang="ca-ES" dirty="0"/>
              <a:t>Es tracta d’una experiència molt personal que requereix un acompanyament individual basat en els valors i les preferències de la persona implicada.  </a:t>
            </a:r>
            <a:endParaRPr lang="x-none" dirty="0"/>
          </a:p>
          <a:p>
            <a:pPr algn="just"/>
            <a:r>
              <a:rPr lang="ca-ES" dirty="0"/>
              <a:t>Els usuaris dels serveis poden no saber immediatament la resposta a aquesta pregunta. </a:t>
            </a:r>
          </a:p>
          <a:p>
            <a:pPr lvl="3" algn="just"/>
            <a:r>
              <a:rPr lang="ca-ES" dirty="0"/>
              <a:t>Els pot caldre temps i la implicació d’altres persones per tal de determinar què els agrada, què els fa sentir millor</a:t>
            </a:r>
            <a:r>
              <a:rPr lang="en-US" dirty="0"/>
              <a:t>.</a:t>
            </a:r>
          </a:p>
          <a:p>
            <a:pPr lvl="3" algn="just"/>
            <a:r>
              <a:rPr lang="ca-ES" dirty="0"/>
              <a:t>Calen temps i diàleg, i sovint creativitat</a:t>
            </a:r>
            <a:r>
              <a:rPr lang="es-ES" dirty="0"/>
              <a:t>.</a:t>
            </a:r>
            <a:endParaRPr lang="x-none" dirty="0"/>
          </a:p>
        </p:txBody>
      </p:sp>
      <p:sp>
        <p:nvSpPr>
          <p:cNvPr id="2" name="Title 1">
            <a:extLst>
              <a:ext uri="{FF2B5EF4-FFF2-40B4-BE49-F238E27FC236}">
                <a16:creationId xmlns:a16="http://schemas.microsoft.com/office/drawing/2014/main" id="{1A94011A-1AAF-46C6-B931-A51CEF2EBE64}"/>
              </a:ext>
            </a:extLst>
          </p:cNvPr>
          <p:cNvSpPr>
            <a:spLocks noGrp="1"/>
          </p:cNvSpPr>
          <p:nvPr>
            <p:ph type="title"/>
          </p:nvPr>
        </p:nvSpPr>
        <p:spPr/>
        <p:txBody>
          <a:bodyPr/>
          <a:lstStyle/>
          <a:p>
            <a:r>
              <a:rPr lang="ca-ES" dirty="0"/>
              <a:t>Presentació: Trets definidors clau </a:t>
            </a:r>
            <a:r>
              <a:rPr lang="en-US" dirty="0"/>
              <a:t>- 10</a:t>
            </a:r>
            <a:endParaRPr lang="x-none" dirty="0"/>
          </a:p>
        </p:txBody>
      </p:sp>
    </p:spTree>
    <p:extLst>
      <p:ext uri="{BB962C8B-B14F-4D97-AF65-F5344CB8AC3E}">
        <p14:creationId xmlns:p14="http://schemas.microsoft.com/office/powerpoint/2010/main" val="2219989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2F209-5C9C-4495-815F-4067EE9DED2E}"/>
              </a:ext>
            </a:extLst>
          </p:cNvPr>
          <p:cNvSpPr>
            <a:spLocks noGrp="1"/>
          </p:cNvSpPr>
          <p:nvPr>
            <p:ph sz="quarter" idx="14"/>
          </p:nvPr>
        </p:nvSpPr>
        <p:spPr>
          <a:xfrm>
            <a:off x="507195" y="1371600"/>
            <a:ext cx="11174412" cy="4639588"/>
          </a:xfrm>
        </p:spPr>
        <p:txBody>
          <a:bodyPr>
            <a:normAutofit/>
          </a:bodyPr>
          <a:lstStyle/>
          <a:p>
            <a:pPr algn="just"/>
            <a:r>
              <a:rPr lang="ca-ES" dirty="0"/>
              <a:t>Els professionals, els companys de suport, els cuidadors i altres acompanyants tenen diverses maneres de donar suport a les persones durant el seu recorregut cap a la recuperació</a:t>
            </a:r>
            <a:r>
              <a:rPr lang="en-US" dirty="0"/>
              <a:t>. </a:t>
            </a:r>
          </a:p>
          <a:p>
            <a:pPr algn="just"/>
            <a:r>
              <a:rPr lang="ca-ES" dirty="0"/>
              <a:t>Això pot incloure </a:t>
            </a:r>
            <a:r>
              <a:rPr lang="en-US" dirty="0"/>
              <a:t>:</a:t>
            </a:r>
            <a:endParaRPr lang="x-none" dirty="0"/>
          </a:p>
          <a:p>
            <a:pPr lvl="3" algn="just" fontAlgn="base"/>
            <a:r>
              <a:rPr lang="ca-ES" dirty="0"/>
              <a:t>Identificar quins aspectes de la vida o de l’entorn de la persona poden fer que les seves circumstàncies siguin difícils. </a:t>
            </a:r>
            <a:endParaRPr lang="es-ES" dirty="0"/>
          </a:p>
          <a:p>
            <a:pPr lvl="3" algn="just" fontAlgn="base"/>
            <a:r>
              <a:rPr lang="ca-ES" dirty="0" err="1"/>
              <a:t>Reconnectar</a:t>
            </a:r>
            <a:r>
              <a:rPr lang="ca-ES" dirty="0"/>
              <a:t> amb la família i els amics o establir noves relacions significatives.</a:t>
            </a:r>
            <a:endParaRPr lang="es-ES" dirty="0"/>
          </a:p>
          <a:p>
            <a:pPr lvl="3" algn="just" fontAlgn="base"/>
            <a:r>
              <a:rPr lang="ca-ES" dirty="0"/>
              <a:t>Trobar una feina / </a:t>
            </a:r>
            <a:r>
              <a:rPr lang="ca-ES" dirty="0" err="1"/>
              <a:t>reconnectar</a:t>
            </a:r>
            <a:r>
              <a:rPr lang="ca-ES" dirty="0"/>
              <a:t> amb el mercat laboral. </a:t>
            </a:r>
            <a:endParaRPr lang="es-ES" dirty="0"/>
          </a:p>
          <a:p>
            <a:pPr lvl="3" algn="just" fontAlgn="base"/>
            <a:r>
              <a:rPr lang="ca-ES" dirty="0"/>
              <a:t>Establir vincles amb oportunitats educatives.</a:t>
            </a:r>
            <a:endParaRPr lang="es-ES" dirty="0"/>
          </a:p>
          <a:p>
            <a:pPr lvl="3" algn="just" fontAlgn="base"/>
            <a:r>
              <a:rPr lang="ca-ES" dirty="0"/>
              <a:t>Fomentar la participació en la vida de la comunitat</a:t>
            </a:r>
            <a:r>
              <a:rPr lang="es-ES" dirty="0"/>
              <a:t>. </a:t>
            </a:r>
          </a:p>
          <a:p>
            <a:pPr marL="530225" lvl="3" indent="0" algn="just">
              <a:buNone/>
            </a:pPr>
            <a:endParaRPr lang="x-none" dirty="0"/>
          </a:p>
          <a:p>
            <a:pPr algn="just"/>
            <a:endParaRPr lang="x-none" dirty="0"/>
          </a:p>
        </p:txBody>
      </p:sp>
      <p:sp>
        <p:nvSpPr>
          <p:cNvPr id="2" name="Title 1">
            <a:extLst>
              <a:ext uri="{FF2B5EF4-FFF2-40B4-BE49-F238E27FC236}">
                <a16:creationId xmlns:a16="http://schemas.microsoft.com/office/drawing/2014/main" id="{FDE1578D-B22F-4213-B733-3FC1E8A4CCB9}"/>
              </a:ext>
            </a:extLst>
          </p:cNvPr>
          <p:cNvSpPr>
            <a:spLocks noGrp="1"/>
          </p:cNvSpPr>
          <p:nvPr>
            <p:ph type="title"/>
          </p:nvPr>
        </p:nvSpPr>
        <p:spPr/>
        <p:txBody>
          <a:bodyPr/>
          <a:lstStyle/>
          <a:p>
            <a:r>
              <a:rPr lang="ca-ES" dirty="0"/>
              <a:t>Presentació: Trets definidors clau </a:t>
            </a:r>
            <a:r>
              <a:rPr lang="en-US" dirty="0"/>
              <a:t>- 11</a:t>
            </a:r>
            <a:endParaRPr lang="x-none" dirty="0"/>
          </a:p>
        </p:txBody>
      </p:sp>
    </p:spTree>
    <p:extLst>
      <p:ext uri="{BB962C8B-B14F-4D97-AF65-F5344CB8AC3E}">
        <p14:creationId xmlns:p14="http://schemas.microsoft.com/office/powerpoint/2010/main" val="174111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BBAF4-803F-A346-8937-5D31F11AF688}"/>
              </a:ext>
            </a:extLst>
          </p:cNvPr>
          <p:cNvSpPr>
            <a:spLocks noGrp="1"/>
          </p:cNvSpPr>
          <p:nvPr>
            <p:ph type="body" sz="quarter" idx="13"/>
          </p:nvPr>
        </p:nvSpPr>
        <p:spPr>
          <a:xfrm>
            <a:off x="507207" y="946614"/>
            <a:ext cx="11463120" cy="466550"/>
          </a:xfrm>
        </p:spPr>
        <p:txBody>
          <a:bodyPr/>
          <a:lstStyle/>
          <a:p>
            <a:r>
              <a:rPr lang="ca-ES" dirty="0"/>
              <a:t>L’element crucial en tot això és que les persones que assumeixen el paper d’acompanyants</a:t>
            </a:r>
            <a:r>
              <a:rPr lang="es-ES" dirty="0"/>
              <a:t>:</a:t>
            </a:r>
            <a:endParaRPr lang="x-none"/>
          </a:p>
        </p:txBody>
      </p:sp>
      <p:sp>
        <p:nvSpPr>
          <p:cNvPr id="3" name="Content Placeholder 2">
            <a:extLst>
              <a:ext uri="{FF2B5EF4-FFF2-40B4-BE49-F238E27FC236}">
                <a16:creationId xmlns:a16="http://schemas.microsoft.com/office/drawing/2014/main" id="{F9444699-9EDD-4C33-BC52-19376338BC75}"/>
              </a:ext>
            </a:extLst>
          </p:cNvPr>
          <p:cNvSpPr>
            <a:spLocks noGrp="1"/>
          </p:cNvSpPr>
          <p:nvPr>
            <p:ph sz="quarter" idx="14"/>
          </p:nvPr>
        </p:nvSpPr>
        <p:spPr/>
        <p:txBody>
          <a:bodyPr>
            <a:normAutofit fontScale="92500" lnSpcReduction="10000"/>
          </a:bodyPr>
          <a:lstStyle/>
          <a:p>
            <a:pPr algn="just"/>
            <a:r>
              <a:rPr lang="ca-ES" dirty="0"/>
              <a:t>Creguin en la persona amb qui treballen.</a:t>
            </a:r>
          </a:p>
          <a:p>
            <a:pPr algn="just"/>
            <a:r>
              <a:rPr lang="ca-ES" dirty="0"/>
              <a:t>Aprenguin tant com sigui possible de les persones amb discapacitat psicosocial o usuàries dels serveis. </a:t>
            </a:r>
          </a:p>
          <a:p>
            <a:pPr algn="just"/>
            <a:r>
              <a:rPr lang="ca-ES" dirty="0"/>
              <a:t>Els professionals i altres acompanyants han de reconèixer que les persones amb experiència viscuda són «expertes» pel que fa a elles mateixes i a la seva recuperació</a:t>
            </a:r>
            <a:r>
              <a:rPr lang="en-US" dirty="0"/>
              <a:t>. </a:t>
            </a:r>
          </a:p>
          <a:p>
            <a:pPr lvl="0" algn="just"/>
            <a:r>
              <a:rPr lang="ca-ES" dirty="0"/>
              <a:t>També els obliga a reflexionar sobre el coneixement, les capacitats i els valors que ells mateixos aporten al paper d’acompanyants i què haurien de fer de manera diferent</a:t>
            </a:r>
            <a:r>
              <a:rPr lang="en-US" dirty="0"/>
              <a:t>. </a:t>
            </a:r>
            <a:endParaRPr lang="x-none" dirty="0"/>
          </a:p>
          <a:p>
            <a:pPr lvl="0" algn="just"/>
            <a:r>
              <a:rPr lang="ca-ES" dirty="0"/>
              <a:t>Aquesta reflexió permet a una persona «comprovar» en quin sentit la seva posició social i experiència ha donat forma a les seves creences i assumpcions (per exemple, a la seva manera de treballar o a les seves idees sobre les persones amb qui treballa</a:t>
            </a:r>
            <a:r>
              <a:rPr lang="en-US" dirty="0"/>
              <a:t>).</a:t>
            </a:r>
          </a:p>
          <a:p>
            <a:pPr lvl="3" algn="just"/>
            <a:r>
              <a:rPr lang="ca-ES" dirty="0"/>
              <a:t>Aquest aspecte és fonamental per fer aflorar i corregir possibles desequilibris de poder</a:t>
            </a:r>
            <a:r>
              <a:rPr lang="es-ES" dirty="0"/>
              <a:t>.</a:t>
            </a:r>
          </a:p>
          <a:p>
            <a:pPr lvl="3" algn="just"/>
            <a:r>
              <a:rPr lang="ca-ES" dirty="0"/>
              <a:t>Un punt essencial és que l’acompanyament fora dels serveis de salut mental per part d’uns amics, uns familiars o una parella que es mostren afectuosos, tenen cura de la persona i l’encoratgen</a:t>
            </a:r>
            <a:r>
              <a:rPr lang="en-US" dirty="0"/>
              <a:t>.</a:t>
            </a:r>
            <a:endParaRPr lang="x-none" dirty="0"/>
          </a:p>
        </p:txBody>
      </p:sp>
      <p:sp>
        <p:nvSpPr>
          <p:cNvPr id="2" name="Title 1">
            <a:extLst>
              <a:ext uri="{FF2B5EF4-FFF2-40B4-BE49-F238E27FC236}">
                <a16:creationId xmlns:a16="http://schemas.microsoft.com/office/drawing/2014/main" id="{6710ED59-B2BF-49B7-B8B0-A1DD142C1823}"/>
              </a:ext>
            </a:extLst>
          </p:cNvPr>
          <p:cNvSpPr>
            <a:spLocks noGrp="1"/>
          </p:cNvSpPr>
          <p:nvPr>
            <p:ph type="title"/>
          </p:nvPr>
        </p:nvSpPr>
        <p:spPr/>
        <p:txBody>
          <a:bodyPr/>
          <a:lstStyle/>
          <a:p>
            <a:r>
              <a:rPr lang="ca-ES" dirty="0"/>
              <a:t>Presentació: Trets definidors clau </a:t>
            </a:r>
            <a:r>
              <a:rPr lang="en-US" dirty="0"/>
              <a:t>- 12</a:t>
            </a:r>
            <a:endParaRPr lang="x-none" dirty="0"/>
          </a:p>
        </p:txBody>
      </p:sp>
    </p:spTree>
    <p:extLst>
      <p:ext uri="{BB962C8B-B14F-4D97-AF65-F5344CB8AC3E}">
        <p14:creationId xmlns:p14="http://schemas.microsoft.com/office/powerpoint/2010/main" val="57540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lnSpc>
                <a:spcPct val="100000"/>
              </a:lnSpc>
              <a:spcBef>
                <a:spcPts val="600"/>
              </a:spcBef>
              <a:spcAft>
                <a:spcPts val="1200"/>
              </a:spcAft>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lnSpc>
                <a:spcPct val="100000"/>
              </a:lnSpc>
              <a:spcBef>
                <a:spcPts val="600"/>
              </a:spcBef>
              <a:spcAft>
                <a:spcPts val="1200"/>
              </a:spcAft>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lnSpc>
                <a:spcPct val="100000"/>
              </a:lnSpc>
              <a:spcBef>
                <a:spcPts val="600"/>
              </a:spcBef>
              <a:spcAft>
                <a:spcPts val="1200"/>
              </a:spcAft>
            </a:pPr>
            <a:r>
              <a:rPr lang="ca-ES" sz="2100" dirty="0"/>
              <a:t>La terminologia adoptada en aquest document s’ha seleccionat per motius d’inclusió.</a:t>
            </a:r>
          </a:p>
          <a:p>
            <a:pPr lvl="3" algn="just">
              <a:lnSpc>
                <a:spcPct val="100000"/>
              </a:lnSpc>
              <a:spcBef>
                <a:spcPts val="600"/>
              </a:spcBef>
              <a:spcAft>
                <a:spcPts val="1200"/>
              </a:spcAft>
            </a:pPr>
            <a:r>
              <a:rPr lang="ca-ES" sz="2100" dirty="0"/>
              <a:t>És una opció individual identificar-se amb unes expressions o conceptes determinats, però els drets humans continuen sent aplicables a tothom, a tot arreu.  </a:t>
            </a:r>
          </a:p>
          <a:p>
            <a:pPr lvl="3" algn="just">
              <a:lnSpc>
                <a:spcPct val="100000"/>
              </a:lnSpc>
              <a:spcBef>
                <a:spcPts val="600"/>
              </a:spcBef>
              <a:spcAft>
                <a:spcPts val="1200"/>
              </a:spcAft>
            </a:pPr>
            <a:r>
              <a:rPr lang="ca-ES" sz="2100" dirty="0"/>
              <a:t>Mai no hem de deixar que un diagnòstic o una discapacitat defineixin una persona. </a:t>
            </a:r>
          </a:p>
          <a:p>
            <a:pPr lvl="3" algn="just">
              <a:lnSpc>
                <a:spcPct val="100000"/>
              </a:lnSpc>
              <a:spcBef>
                <a:spcPts val="600"/>
              </a:spcBef>
              <a:spcAft>
                <a:spcPts val="1200"/>
              </a:spcAft>
            </a:pPr>
            <a:r>
              <a:rPr lang="ca-ES" sz="2100" dirty="0"/>
              <a:t>Tots som individus, amb un context social, personalitat, autonomia, somnis, objectius, aspiracions i relacions amb els altres que són únics. </a:t>
            </a:r>
          </a:p>
          <a:p>
            <a:pPr marL="0" indent="0" algn="just">
              <a:lnSpc>
                <a:spcPct val="100000"/>
              </a:lnSpc>
              <a:spcBef>
                <a:spcPts val="600"/>
              </a:spcBef>
              <a:spcAft>
                <a:spcPts val="1200"/>
              </a:spcAft>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79627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A95-3429-4DC0-9465-83710EB0B8B4}"/>
              </a:ext>
            </a:extLst>
          </p:cNvPr>
          <p:cNvSpPr>
            <a:spLocks noGrp="1"/>
          </p:cNvSpPr>
          <p:nvPr>
            <p:ph type="title"/>
          </p:nvPr>
        </p:nvSpPr>
        <p:spPr>
          <a:xfrm>
            <a:off x="425388" y="286750"/>
            <a:ext cx="9792000" cy="432000"/>
          </a:xfrm>
        </p:spPr>
        <p:txBody>
          <a:bodyPr/>
          <a:lstStyle/>
          <a:p>
            <a:r>
              <a:rPr lang="ca-ES" dirty="0"/>
              <a:t>Presentació: Trets definidors clau </a:t>
            </a:r>
            <a:r>
              <a:rPr lang="en-US" dirty="0"/>
              <a:t>- 13</a:t>
            </a:r>
            <a:endParaRPr lang="x-none" dirty="0"/>
          </a:p>
        </p:txBody>
      </p:sp>
      <p:pic>
        <p:nvPicPr>
          <p:cNvPr id="4" name="Picture 3">
            <a:extLst>
              <a:ext uri="{FF2B5EF4-FFF2-40B4-BE49-F238E27FC236}">
                <a16:creationId xmlns:a16="http://schemas.microsoft.com/office/drawing/2014/main" id="{A0B3703F-FD75-4038-B330-169973725922}"/>
              </a:ext>
            </a:extLst>
          </p:cNvPr>
          <p:cNvPicPr>
            <a:picLocks noChangeAspect="1"/>
          </p:cNvPicPr>
          <p:nvPr/>
        </p:nvPicPr>
        <p:blipFill>
          <a:blip r:embed="rId3"/>
          <a:stretch>
            <a:fillRect/>
          </a:stretch>
        </p:blipFill>
        <p:spPr>
          <a:xfrm>
            <a:off x="-765990" y="5481638"/>
            <a:ext cx="5486876" cy="3603048"/>
          </a:xfrm>
          <a:prstGeom prst="rect">
            <a:avLst/>
          </a:prstGeom>
        </p:spPr>
      </p:pic>
      <p:sp>
        <p:nvSpPr>
          <p:cNvPr id="9" name="TextBox 8">
            <a:extLst>
              <a:ext uri="{FF2B5EF4-FFF2-40B4-BE49-F238E27FC236}">
                <a16:creationId xmlns:a16="http://schemas.microsoft.com/office/drawing/2014/main" id="{10E72D9D-AF21-46C9-863F-851FED9DD9D1}"/>
              </a:ext>
            </a:extLst>
          </p:cNvPr>
          <p:cNvSpPr txBox="1"/>
          <p:nvPr/>
        </p:nvSpPr>
        <p:spPr>
          <a:xfrm>
            <a:off x="528034" y="718750"/>
            <a:ext cx="11359166" cy="369332"/>
          </a:xfrm>
          <a:prstGeom prst="rect">
            <a:avLst/>
          </a:prstGeom>
          <a:noFill/>
        </p:spPr>
        <p:txBody>
          <a:bodyPr wrap="square" rtlCol="0">
            <a:spAutoFit/>
          </a:bodyPr>
          <a:lstStyle/>
          <a:p>
            <a:r>
              <a:rPr lang="ca-ES" dirty="0"/>
              <a:t>La taula següent resum les diferències principals entre els serveis tradicionals i els serveis basats en la recuperació</a:t>
            </a:r>
            <a:r>
              <a:rPr lang="ca-ES" i="1" dirty="0"/>
              <a:t>:</a:t>
            </a:r>
            <a:endParaRPr lang="x-none" sz="1600" dirty="0"/>
          </a:p>
        </p:txBody>
      </p:sp>
      <p:graphicFrame>
        <p:nvGraphicFramePr>
          <p:cNvPr id="5" name="4 Tabla"/>
          <p:cNvGraphicFramePr>
            <a:graphicFrameLocks noGrp="1"/>
          </p:cNvGraphicFramePr>
          <p:nvPr>
            <p:extLst>
              <p:ext uri="{D42A27DB-BD31-4B8C-83A1-F6EECF244321}">
                <p14:modId xmlns:p14="http://schemas.microsoft.com/office/powerpoint/2010/main" val="1859812518"/>
              </p:ext>
            </p:extLst>
          </p:nvPr>
        </p:nvGraphicFramePr>
        <p:xfrm>
          <a:off x="1032944" y="1376560"/>
          <a:ext cx="9185232" cy="4296597"/>
        </p:xfrm>
        <a:graphic>
          <a:graphicData uri="http://schemas.openxmlformats.org/drawingml/2006/table">
            <a:tbl>
              <a:tblPr firstRow="1" firstCol="1" bandRow="1">
                <a:tableStyleId>{21E4AEA4-8DFA-4A89-87EB-49C32662AFE0}</a:tableStyleId>
              </a:tblPr>
              <a:tblGrid>
                <a:gridCol w="863922">
                  <a:extLst>
                    <a:ext uri="{9D8B030D-6E8A-4147-A177-3AD203B41FA5}">
                      <a16:colId xmlns:a16="http://schemas.microsoft.com/office/drawing/2014/main" val="20000"/>
                    </a:ext>
                  </a:extLst>
                </a:gridCol>
                <a:gridCol w="244653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3131576">
                  <a:extLst>
                    <a:ext uri="{9D8B030D-6E8A-4147-A177-3AD203B41FA5}">
                      <a16:colId xmlns:a16="http://schemas.microsoft.com/office/drawing/2014/main" val="20003"/>
                    </a:ext>
                  </a:extLst>
                </a:gridCol>
              </a:tblGrid>
              <a:tr h="196460">
                <a:tc gridSpan="2">
                  <a:txBody>
                    <a:bodyPr/>
                    <a:lstStyle/>
                    <a:p>
                      <a:pPr marL="6350" marR="81280" indent="-6350" algn="l">
                        <a:lnSpc>
                          <a:spcPct val="107000"/>
                        </a:lnSpc>
                        <a:spcAft>
                          <a:spcPts val="0"/>
                        </a:spcAft>
                      </a:pPr>
                      <a:r>
                        <a:rPr lang="es-ES" sz="1600" dirty="0">
                          <a:effectLst/>
                        </a:rPr>
                        <a:t>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a-ES"/>
                    </a:p>
                  </a:txBody>
                  <a:tcPr/>
                </a:tc>
                <a:tc>
                  <a:txBody>
                    <a:bodyPr/>
                    <a:lstStyle/>
                    <a:p>
                      <a:pPr marL="6350" marR="81280" indent="-6350" algn="l">
                        <a:lnSpc>
                          <a:spcPct val="107000"/>
                        </a:lnSpc>
                        <a:spcAft>
                          <a:spcPts val="0"/>
                        </a:spcAft>
                      </a:pPr>
                      <a:r>
                        <a:rPr lang="ca-ES" sz="1600">
                          <a:effectLst/>
                        </a:rPr>
                        <a:t>Serveis tradicionals</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effectLst/>
                        </a:rPr>
                        <a:t>Serveis basats en la recuperació</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8428">
                <a:tc rowSpan="3">
                  <a:txBody>
                    <a:bodyPr/>
                    <a:lstStyle/>
                    <a:p>
                      <a:pPr marL="6350" marR="31750" indent="-6350" algn="ctr">
                        <a:lnSpc>
                          <a:spcPct val="107000"/>
                        </a:lnSpc>
                        <a:spcAft>
                          <a:spcPts val="0"/>
                        </a:spcAft>
                      </a:pPr>
                      <a:r>
                        <a:rPr lang="ca-ES" sz="1600" dirty="0">
                          <a:effectLst/>
                        </a:rPr>
                        <a:t>Creences</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29845" indent="-6350" algn="l">
                        <a:lnSpc>
                          <a:spcPct val="107000"/>
                        </a:lnSpc>
                        <a:spcAft>
                          <a:spcPts val="0"/>
                        </a:spcAft>
                      </a:pPr>
                      <a:r>
                        <a:rPr lang="ca-ES" sz="1600" dirty="0">
                          <a:effectLst/>
                        </a:rPr>
                        <a:t>Visions sobre els trastorns i els problemes de salut mental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dirty="0">
                          <a:effectLst/>
                        </a:rPr>
                        <a:t>Patologia </a:t>
                      </a:r>
                      <a:endParaRPr lang="es-ES" sz="1600" dirty="0">
                        <a:effectLst/>
                      </a:endParaRPr>
                    </a:p>
                    <a:p>
                      <a:pPr marL="6350" marR="81280" indent="-6350" algn="l">
                        <a:lnSpc>
                          <a:spcPct val="107000"/>
                        </a:lnSpc>
                        <a:spcAft>
                          <a:spcPts val="0"/>
                        </a:spcAft>
                      </a:pPr>
                      <a:r>
                        <a:rPr lang="ca-ES" sz="1600" dirty="0">
                          <a:effectLst/>
                        </a:rPr>
                        <a:t>No es dona sentit als trastorns i problemes de salut mental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dirty="0">
                          <a:effectLst/>
                        </a:rPr>
                        <a:t>Crisi existencial </a:t>
                      </a:r>
                      <a:endParaRPr lang="es-ES" sz="1600" dirty="0">
                        <a:effectLst/>
                      </a:endParaRPr>
                    </a:p>
                    <a:p>
                      <a:pPr marL="635" marR="81280" indent="-6350" algn="l">
                        <a:lnSpc>
                          <a:spcPct val="107000"/>
                        </a:lnSpc>
                        <a:spcAft>
                          <a:spcPts val="0"/>
                        </a:spcAft>
                      </a:pPr>
                      <a:r>
                        <a:rPr lang="ca-ES" sz="1600" dirty="0">
                          <a:effectLst/>
                        </a:rPr>
                        <a:t>Experiència humana completa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460">
                <a:tc vMerge="1">
                  <a:txBody>
                    <a:bodyPr/>
                    <a:lstStyle/>
                    <a:p>
                      <a:endParaRPr lang="ca-ES"/>
                    </a:p>
                  </a:txBody>
                  <a:tcPr/>
                </a:tc>
                <a:tc>
                  <a:txBody>
                    <a:bodyPr/>
                    <a:lstStyle/>
                    <a:p>
                      <a:pPr marL="6350" marR="81280" indent="-6350" algn="l">
                        <a:lnSpc>
                          <a:spcPct val="107000"/>
                        </a:lnSpc>
                        <a:spcAft>
                          <a:spcPts val="0"/>
                        </a:spcAft>
                      </a:pPr>
                      <a:r>
                        <a:rPr lang="ca-ES" sz="1600">
                          <a:effectLst/>
                        </a:rPr>
                        <a:t>Filosofia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93980" indent="-6350" algn="l">
                        <a:lnSpc>
                          <a:spcPct val="107000"/>
                        </a:lnSpc>
                        <a:spcAft>
                          <a:spcPts val="0"/>
                        </a:spcAft>
                      </a:pPr>
                      <a:r>
                        <a:rPr lang="ca-ES" sz="1600">
                          <a:effectLst/>
                        </a:rPr>
                        <a:t>Manteniment Paternalisme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effectLst/>
                        </a:rPr>
                        <a:t>Recuperació </a:t>
                      </a:r>
                      <a:endParaRPr lang="es-ES" sz="1600">
                        <a:effectLst/>
                      </a:endParaRPr>
                    </a:p>
                    <a:p>
                      <a:pPr marL="635" marR="81280" indent="-6350" algn="l">
                        <a:lnSpc>
                          <a:spcPct val="107000"/>
                        </a:lnSpc>
                        <a:spcAft>
                          <a:spcPts val="0"/>
                        </a:spcAft>
                      </a:pPr>
                      <a:r>
                        <a:rPr lang="ca-ES" sz="1600">
                          <a:effectLst/>
                        </a:rPr>
                        <a:t>Autodeterminació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703">
                <a:tc vMerge="1">
                  <a:txBody>
                    <a:bodyPr/>
                    <a:lstStyle/>
                    <a:p>
                      <a:endParaRPr lang="ca-ES"/>
                    </a:p>
                  </a:txBody>
                  <a:tcPr/>
                </a:tc>
                <a:tc>
                  <a:txBody>
                    <a:bodyPr/>
                    <a:lstStyle/>
                    <a:p>
                      <a:pPr marL="6350" marR="81280" indent="-6350" algn="l">
                        <a:lnSpc>
                          <a:spcPct val="107000"/>
                        </a:lnSpc>
                        <a:spcAft>
                          <a:spcPts val="0"/>
                        </a:spcAft>
                      </a:pPr>
                      <a:r>
                        <a:rPr lang="ca-ES" sz="1600" dirty="0">
                          <a:effectLst/>
                        </a:rPr>
                        <a:t>Llenguatge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99000"/>
                        </a:lnSpc>
                        <a:spcAft>
                          <a:spcPts val="220"/>
                        </a:spcAft>
                      </a:pPr>
                      <a:r>
                        <a:rPr lang="ca-ES" sz="1600" dirty="0">
                          <a:effectLst/>
                        </a:rPr>
                        <a:t>Èmfasi posat en un llenguatge: </a:t>
                      </a:r>
                      <a:endParaRPr lang="es-ES" sz="1600" dirty="0">
                        <a:effectLst/>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mèdic </a:t>
                      </a:r>
                      <a:endParaRPr lang="es-ES" sz="1600" u="none" strike="noStrike" dirty="0">
                        <a:effectLst/>
                        <a:uFill>
                          <a:solidFill>
                            <a:srgbClr val="000000"/>
                          </a:solidFill>
                        </a:uFil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objectiu </a:t>
                      </a:r>
                      <a:endParaRPr lang="es-ES" sz="1600" u="none" strike="noStrike" dirty="0">
                        <a:effectLst/>
                        <a:uFill>
                          <a:solidFill>
                            <a:srgbClr val="000000"/>
                          </a:solidFill>
                        </a:uFil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«ells» </a:t>
                      </a:r>
                      <a:endParaRPr lang="es-ES" sz="1600" u="none" strike="noStrike" dirty="0">
                        <a:solidFill>
                          <a:srgbClr val="000000"/>
                        </a:solidFill>
                        <a:effectLst/>
                        <a:uFill>
                          <a:solidFill>
                            <a:srgbClr val="000000"/>
                          </a:solidFill>
                        </a:uFill>
                        <a:latin typeface="Arial"/>
                        <a:ea typeface="Arial"/>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99000"/>
                        </a:lnSpc>
                        <a:spcAft>
                          <a:spcPts val="220"/>
                        </a:spcAft>
                      </a:pPr>
                      <a:r>
                        <a:rPr lang="ca-ES" sz="1600" dirty="0">
                          <a:effectLst/>
                        </a:rPr>
                        <a:t>Més èmfasi posat en un llenguatge: </a:t>
                      </a:r>
                      <a:endParaRPr lang="es-ES" sz="1600" dirty="0">
                        <a:effectLst/>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personal </a:t>
                      </a:r>
                      <a:endParaRPr lang="es-ES" sz="1600" u="none" strike="noStrike" dirty="0">
                        <a:effectLst/>
                        <a:uFill>
                          <a:solidFill>
                            <a:srgbClr val="000000"/>
                          </a:solidFill>
                        </a:uFil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subjectiu </a:t>
                      </a:r>
                      <a:endParaRPr lang="es-ES" sz="1600" u="none" strike="noStrike" dirty="0">
                        <a:effectLst/>
                        <a:uFill>
                          <a:solidFill>
                            <a:srgbClr val="000000"/>
                          </a:solidFill>
                        </a:uFil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«nosaltres» </a:t>
                      </a:r>
                      <a:endParaRPr lang="es-ES" sz="1600" u="none" strike="noStrike" dirty="0">
                        <a:solidFill>
                          <a:srgbClr val="000000"/>
                        </a:solidFill>
                        <a:effectLst/>
                        <a:uFill>
                          <a:solidFill>
                            <a:srgbClr val="000000"/>
                          </a:solidFill>
                        </a:uFill>
                        <a:latin typeface="Arial"/>
                        <a:ea typeface="Arial"/>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6460">
                <a:tc rowSpan="4">
                  <a:txBody>
                    <a:bodyPr/>
                    <a:lstStyle/>
                    <a:p>
                      <a:pPr marL="6350" marR="31750" indent="-6350" algn="ctr">
                        <a:lnSpc>
                          <a:spcPct val="107000"/>
                        </a:lnSpc>
                        <a:spcAft>
                          <a:spcPts val="0"/>
                        </a:spcAft>
                      </a:pPr>
                      <a:r>
                        <a:rPr lang="ca-ES" sz="1600">
                          <a:effectLst/>
                        </a:rPr>
                        <a:t>Persones</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effectLst/>
                        </a:rPr>
                        <a:t>Usuaris dels serveis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dirty="0">
                          <a:effectLst/>
                        </a:rPr>
                        <a:t>Receptors passius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effectLst/>
                        </a:rPr>
                        <a:t>Actors i participants actius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6460">
                <a:tc vMerge="1">
                  <a:txBody>
                    <a:bodyPr/>
                    <a:lstStyle/>
                    <a:p>
                      <a:endParaRPr lang="ca-ES"/>
                    </a:p>
                  </a:txBody>
                  <a:tcPr/>
                </a:tc>
                <a:tc>
                  <a:txBody>
                    <a:bodyPr/>
                    <a:lstStyle/>
                    <a:p>
                      <a:pPr marL="6350" marR="81280" indent="-6350" algn="l">
                        <a:lnSpc>
                          <a:spcPct val="107000"/>
                        </a:lnSpc>
                        <a:spcAft>
                          <a:spcPts val="0"/>
                        </a:spcAft>
                      </a:pPr>
                      <a:r>
                        <a:rPr lang="ca-ES" sz="1600">
                          <a:effectLst/>
                        </a:rPr>
                        <a:t>Famílies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effectLst/>
                        </a:rPr>
                        <a:t>Sense ajuda i patint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effectLst/>
                        </a:rPr>
                        <a:t>Amb ajuda i acompanyant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0395">
                <a:tc vMerge="1">
                  <a:txBody>
                    <a:bodyPr/>
                    <a:lstStyle/>
                    <a:p>
                      <a:endParaRPr lang="ca-ES"/>
                    </a:p>
                  </a:txBody>
                  <a:tcPr/>
                </a:tc>
                <a:tc>
                  <a:txBody>
                    <a:bodyPr/>
                    <a:lstStyle/>
                    <a:p>
                      <a:pPr marL="6350" marR="81280" indent="-6350" algn="l">
                        <a:lnSpc>
                          <a:spcPct val="107000"/>
                        </a:lnSpc>
                        <a:spcAft>
                          <a:spcPts val="0"/>
                        </a:spcAft>
                      </a:pPr>
                      <a:r>
                        <a:rPr lang="ca-ES" sz="1600">
                          <a:effectLst/>
                        </a:rPr>
                        <a:t>Personal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76835" indent="-342900" algn="l">
                        <a:lnSpc>
                          <a:spcPct val="107000"/>
                        </a:lnSpc>
                        <a:spcAft>
                          <a:spcPts val="0"/>
                        </a:spcAft>
                        <a:buSzPct val="70000"/>
                        <a:buFont typeface="Arial" panose="020B0604020202020204" pitchFamily="34" charset="0"/>
                        <a:buChar char="•"/>
                      </a:pPr>
                      <a:r>
                        <a:rPr lang="ca-ES" sz="1600" dirty="0">
                          <a:effectLst/>
                        </a:rPr>
                        <a:t>sobretot, mèdic </a:t>
                      </a:r>
                      <a:endParaRPr lang="es-ES" sz="1600" dirty="0">
                        <a:effectLst/>
                      </a:endParaRPr>
                    </a:p>
                    <a:p>
                      <a:pPr marL="342900" marR="76835" indent="-342900" algn="l">
                        <a:lnSpc>
                          <a:spcPct val="107000"/>
                        </a:lnSpc>
                        <a:spcAft>
                          <a:spcPts val="0"/>
                        </a:spcAft>
                        <a:buSzPct val="70000"/>
                        <a:buFont typeface="Arial" panose="020B0604020202020204" pitchFamily="34" charset="0"/>
                        <a:buChar char="•"/>
                      </a:pPr>
                      <a:r>
                        <a:rPr lang="ca-ES" sz="1600" dirty="0">
                          <a:effectLst/>
                        </a:rPr>
                        <a:t>autoritats expertes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personal divers, incloent-hi suport entre iguals </a:t>
                      </a:r>
                      <a:endParaRPr lang="es-ES" sz="1600" u="none" strike="noStrike" dirty="0">
                        <a:effectLst/>
                        <a:uFill>
                          <a:solidFill>
                            <a:srgbClr val="000000"/>
                          </a:solidFill>
                        </a:uFil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effectLst/>
                          <a:uFill>
                            <a:solidFill>
                              <a:srgbClr val="000000"/>
                            </a:solidFill>
                          </a:uFill>
                        </a:rPr>
                        <a:t>Col·laboradors </a:t>
                      </a:r>
                      <a:endParaRPr lang="es-ES" sz="1600" u="none" strike="noStrike" dirty="0">
                        <a:solidFill>
                          <a:srgbClr val="000000"/>
                        </a:solidFill>
                        <a:effectLst/>
                        <a:uFill>
                          <a:solidFill>
                            <a:srgbClr val="000000"/>
                          </a:solidFill>
                        </a:uFill>
                        <a:latin typeface="Arial"/>
                        <a:ea typeface="Arial"/>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6460">
                <a:tc vMerge="1">
                  <a:txBody>
                    <a:bodyPr/>
                    <a:lstStyle/>
                    <a:p>
                      <a:endParaRPr lang="ca-ES"/>
                    </a:p>
                  </a:txBody>
                  <a:tcPr/>
                </a:tc>
                <a:tc>
                  <a:txBody>
                    <a:bodyPr/>
                    <a:lstStyle/>
                    <a:p>
                      <a:pPr marL="6350" marR="81280" indent="-6350" algn="l">
                        <a:lnSpc>
                          <a:spcPct val="107000"/>
                        </a:lnSpc>
                        <a:spcAft>
                          <a:spcPts val="0"/>
                        </a:spcAft>
                      </a:pPr>
                      <a:r>
                        <a:rPr lang="ca-ES" sz="1600">
                          <a:effectLst/>
                        </a:rPr>
                        <a:t>Comunitats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effectLst/>
                        </a:rPr>
                        <a:t>Aprensiva i discriminatòria </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dirty="0">
                          <a:effectLst/>
                        </a:rPr>
                        <a:t>Acceptadora i inclusiva </a:t>
                      </a:r>
                      <a:endParaRPr lang="es-ES" sz="1600" dirty="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268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A95-3429-4DC0-9465-83710EB0B8B4}"/>
              </a:ext>
            </a:extLst>
          </p:cNvPr>
          <p:cNvSpPr>
            <a:spLocks noGrp="1"/>
          </p:cNvSpPr>
          <p:nvPr>
            <p:ph type="title"/>
          </p:nvPr>
        </p:nvSpPr>
        <p:spPr>
          <a:xfrm>
            <a:off x="425388" y="286750"/>
            <a:ext cx="9792000" cy="432000"/>
          </a:xfrm>
        </p:spPr>
        <p:txBody>
          <a:bodyPr/>
          <a:lstStyle/>
          <a:p>
            <a:r>
              <a:rPr lang="ca-ES" dirty="0"/>
              <a:t>Presentació: Trets definidors clau </a:t>
            </a:r>
            <a:r>
              <a:rPr lang="en-US" dirty="0"/>
              <a:t>- 14</a:t>
            </a:r>
            <a:endParaRPr lang="x-none" dirty="0"/>
          </a:p>
        </p:txBody>
      </p:sp>
      <p:pic>
        <p:nvPicPr>
          <p:cNvPr id="4" name="Picture 3">
            <a:extLst>
              <a:ext uri="{FF2B5EF4-FFF2-40B4-BE49-F238E27FC236}">
                <a16:creationId xmlns:a16="http://schemas.microsoft.com/office/drawing/2014/main" id="{A0B3703F-FD75-4038-B330-169973725922}"/>
              </a:ext>
            </a:extLst>
          </p:cNvPr>
          <p:cNvPicPr>
            <a:picLocks noChangeAspect="1"/>
          </p:cNvPicPr>
          <p:nvPr/>
        </p:nvPicPr>
        <p:blipFill>
          <a:blip r:embed="rId3"/>
          <a:stretch>
            <a:fillRect/>
          </a:stretch>
        </p:blipFill>
        <p:spPr>
          <a:xfrm>
            <a:off x="-765990" y="5481638"/>
            <a:ext cx="5486876" cy="3603048"/>
          </a:xfrm>
          <a:prstGeom prst="rect">
            <a:avLst/>
          </a:prstGeom>
        </p:spPr>
      </p:pic>
      <p:sp>
        <p:nvSpPr>
          <p:cNvPr id="9" name="TextBox 8">
            <a:extLst>
              <a:ext uri="{FF2B5EF4-FFF2-40B4-BE49-F238E27FC236}">
                <a16:creationId xmlns:a16="http://schemas.microsoft.com/office/drawing/2014/main" id="{10E72D9D-AF21-46C9-863F-851FED9DD9D1}"/>
              </a:ext>
            </a:extLst>
          </p:cNvPr>
          <p:cNvSpPr txBox="1"/>
          <p:nvPr/>
        </p:nvSpPr>
        <p:spPr>
          <a:xfrm>
            <a:off x="528034" y="718750"/>
            <a:ext cx="11359166" cy="338554"/>
          </a:xfrm>
          <a:prstGeom prst="rect">
            <a:avLst/>
          </a:prstGeom>
          <a:noFill/>
        </p:spPr>
        <p:txBody>
          <a:bodyPr wrap="square" rtlCol="0">
            <a:spAutoFit/>
          </a:bodyPr>
          <a:lstStyle/>
          <a:p>
            <a:r>
              <a:rPr lang="ca-ES" sz="1600" dirty="0"/>
              <a:t>La taula següent resum les diferències principals entre els serveis tradicionals i els serveis basats en la recuperació</a:t>
            </a:r>
            <a:r>
              <a:rPr lang="ca-ES" sz="1600" i="1" dirty="0"/>
              <a:t>:</a:t>
            </a:r>
            <a:endParaRPr lang="x-none" sz="1500" dirty="0"/>
          </a:p>
        </p:txBody>
      </p:sp>
      <p:graphicFrame>
        <p:nvGraphicFramePr>
          <p:cNvPr id="6" name="5 Tabla"/>
          <p:cNvGraphicFramePr>
            <a:graphicFrameLocks noGrp="1"/>
          </p:cNvGraphicFramePr>
          <p:nvPr>
            <p:extLst>
              <p:ext uri="{D42A27DB-BD31-4B8C-83A1-F6EECF244321}">
                <p14:modId xmlns:p14="http://schemas.microsoft.com/office/powerpoint/2010/main" val="2533298921"/>
              </p:ext>
            </p:extLst>
          </p:nvPr>
        </p:nvGraphicFramePr>
        <p:xfrm>
          <a:off x="1032944" y="1376560"/>
          <a:ext cx="9252722" cy="4540267"/>
        </p:xfrm>
        <a:graphic>
          <a:graphicData uri="http://schemas.openxmlformats.org/drawingml/2006/table">
            <a:tbl>
              <a:tblPr firstRow="1" firstCol="1" bandRow="1">
                <a:tableStyleId>{21E4AEA4-8DFA-4A89-87EB-49C32662AFE0}</a:tableStyleId>
              </a:tblPr>
              <a:tblGrid>
                <a:gridCol w="953262">
                  <a:extLst>
                    <a:ext uri="{9D8B030D-6E8A-4147-A177-3AD203B41FA5}">
                      <a16:colId xmlns:a16="http://schemas.microsoft.com/office/drawing/2014/main" val="20000"/>
                    </a:ext>
                  </a:extLst>
                </a:gridCol>
                <a:gridCol w="242468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3131576">
                  <a:extLst>
                    <a:ext uri="{9D8B030D-6E8A-4147-A177-3AD203B41FA5}">
                      <a16:colId xmlns:a16="http://schemas.microsoft.com/office/drawing/2014/main" val="20003"/>
                    </a:ext>
                  </a:extLst>
                </a:gridCol>
              </a:tblGrid>
              <a:tr h="196460">
                <a:tc gridSpan="2">
                  <a:txBody>
                    <a:bodyPr/>
                    <a:lstStyle/>
                    <a:p>
                      <a:pPr marL="6350" marR="81280" indent="-6350" algn="l">
                        <a:lnSpc>
                          <a:spcPct val="107000"/>
                        </a:lnSpc>
                        <a:spcAft>
                          <a:spcPts val="0"/>
                        </a:spcAft>
                      </a:pPr>
                      <a:r>
                        <a:rPr lang="es-ES" sz="1600" dirty="0">
                          <a:solidFill>
                            <a:schemeClr val="bg1"/>
                          </a:solidFill>
                          <a:effectLst/>
                        </a:rPr>
                        <a:t> </a:t>
                      </a:r>
                      <a:endParaRPr lang="es-ES" sz="1600" dirty="0">
                        <a:solidFill>
                          <a:schemeClr val="bg1"/>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a-ES"/>
                    </a:p>
                  </a:txBody>
                  <a:tcPr/>
                </a:tc>
                <a:tc>
                  <a:txBody>
                    <a:bodyPr/>
                    <a:lstStyle/>
                    <a:p>
                      <a:pPr marL="6350" marR="81280" indent="-6350" algn="l">
                        <a:lnSpc>
                          <a:spcPct val="107000"/>
                        </a:lnSpc>
                        <a:spcAft>
                          <a:spcPts val="0"/>
                        </a:spcAft>
                      </a:pPr>
                      <a:r>
                        <a:rPr lang="ca-ES" sz="1600">
                          <a:effectLst/>
                        </a:rPr>
                        <a:t>Serveis tradicionals</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effectLst/>
                        </a:rPr>
                        <a:t>Serveis basats en la recuperació</a:t>
                      </a:r>
                      <a:endParaRPr lang="es-ES" sz="1600">
                        <a:solidFill>
                          <a:srgbClr val="000000"/>
                        </a:solidFill>
                        <a:effectLst/>
                        <a:latin typeface="Calibri"/>
                        <a:ea typeface="Calibri"/>
                        <a:cs typeface="Arial"/>
                      </a:endParaRPr>
                    </a:p>
                  </a:txBody>
                  <a:tcPr marL="34461" marR="19646" marT="144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8428">
                <a:tc rowSpan="3">
                  <a:txBody>
                    <a:bodyPr/>
                    <a:lstStyle/>
                    <a:p>
                      <a:pPr marL="6350" marR="30480" indent="-6350" algn="ctr">
                        <a:lnSpc>
                          <a:spcPct val="107000"/>
                        </a:lnSpc>
                        <a:spcAft>
                          <a:spcPts val="0"/>
                        </a:spcAft>
                      </a:pPr>
                      <a:r>
                        <a:rPr lang="ca-ES" sz="1600" b="1">
                          <a:solidFill>
                            <a:schemeClr val="bg1"/>
                          </a:solidFill>
                          <a:effectLst/>
                          <a:latin typeface="Calibri"/>
                          <a:ea typeface="Calibri"/>
                          <a:cs typeface="Arial"/>
                        </a:rPr>
                        <a:t>Serveis</a:t>
                      </a:r>
                      <a:endParaRPr lang="es-ES" sz="1600">
                        <a:solidFill>
                          <a:schemeClr val="bg1"/>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dirty="0">
                          <a:solidFill>
                            <a:srgbClr val="000000"/>
                          </a:solidFill>
                          <a:effectLst/>
                          <a:latin typeface="Calibri"/>
                          <a:ea typeface="Calibri"/>
                          <a:cs typeface="Arial"/>
                        </a:rPr>
                        <a:t>Tipus de serveis principals </a:t>
                      </a:r>
                      <a:endParaRPr lang="es-ES" sz="1600" dirty="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Medicació i hospitals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solidFill>
                            <a:srgbClr val="000000"/>
                          </a:solidFill>
                          <a:effectLst/>
                          <a:latin typeface="Calibri"/>
                          <a:ea typeface="Calibri"/>
                          <a:cs typeface="Arial"/>
                        </a:rPr>
                        <a:t>Ampli ventall de teràpies, suport entre iguals, educació en la recuperació, ajuts en matèria d’habitatge, educació i feina, i tasques de conscienciació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460">
                <a:tc vMerge="1">
                  <a:txBody>
                    <a:bodyPr/>
                    <a:lstStyle/>
                    <a:p>
                      <a:endParaRPr lang="ca-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Cultures dels serveis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Autoritàries </a:t>
                      </a:r>
                      <a:endParaRPr lang="es-ES" sz="1600">
                        <a:solidFill>
                          <a:srgbClr val="000000"/>
                        </a:solidFill>
                        <a:effectLst/>
                        <a:latin typeface="Calibri"/>
                        <a:ea typeface="Calibri"/>
                        <a:cs typeface="Arial"/>
                      </a:endParaRPr>
                    </a:p>
                    <a:p>
                      <a:pPr marL="6350" marR="81280" indent="-6350" algn="l">
                        <a:lnSpc>
                          <a:spcPct val="107000"/>
                        </a:lnSpc>
                        <a:spcAft>
                          <a:spcPts val="0"/>
                        </a:spcAft>
                      </a:pPr>
                      <a:r>
                        <a:rPr lang="ca-ES" sz="1600">
                          <a:solidFill>
                            <a:srgbClr val="000000"/>
                          </a:solidFill>
                          <a:effectLst/>
                          <a:latin typeface="Calibri"/>
                          <a:ea typeface="Calibri"/>
                          <a:cs typeface="Arial"/>
                        </a:rPr>
                        <a:t>Segregació de la societat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solidFill>
                            <a:srgbClr val="000000"/>
                          </a:solidFill>
                          <a:effectLst/>
                          <a:latin typeface="Calibri"/>
                          <a:ea typeface="Calibri"/>
                          <a:cs typeface="Arial"/>
                        </a:rPr>
                        <a:t>Participatives </a:t>
                      </a:r>
                      <a:endParaRPr lang="es-ES" sz="1600">
                        <a:solidFill>
                          <a:srgbClr val="000000"/>
                        </a:solidFill>
                        <a:effectLst/>
                        <a:latin typeface="Calibri"/>
                        <a:ea typeface="Calibri"/>
                        <a:cs typeface="Arial"/>
                      </a:endParaRPr>
                    </a:p>
                    <a:p>
                      <a:pPr marL="635" marR="81280" indent="-6350" algn="l">
                        <a:lnSpc>
                          <a:spcPct val="107000"/>
                        </a:lnSpc>
                        <a:spcAft>
                          <a:spcPts val="0"/>
                        </a:spcAft>
                      </a:pPr>
                      <a:r>
                        <a:rPr lang="ca-ES" sz="1600">
                          <a:solidFill>
                            <a:srgbClr val="000000"/>
                          </a:solidFill>
                          <a:effectLst/>
                          <a:latin typeface="Calibri"/>
                          <a:ea typeface="Calibri"/>
                          <a:cs typeface="Arial"/>
                        </a:rPr>
                        <a:t>Inclusió a la societat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703">
                <a:tc vMerge="1">
                  <a:txBody>
                    <a:bodyPr/>
                    <a:lstStyle/>
                    <a:p>
                      <a:endParaRPr lang="ca-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Contextos dels serveis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Hospitals i clíniques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solidFill>
                            <a:srgbClr val="000000"/>
                          </a:solidFill>
                          <a:effectLst/>
                          <a:latin typeface="Calibri"/>
                          <a:ea typeface="Calibri"/>
                          <a:cs typeface="Arial"/>
                        </a:rPr>
                        <a:t>Serveis de la comunitat, a casa i en línia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6460">
                <a:tc rowSpan="3">
                  <a:txBody>
                    <a:bodyPr/>
                    <a:lstStyle/>
                    <a:p>
                      <a:pPr marL="6350" marR="31115" indent="-6350" algn="ctr">
                        <a:lnSpc>
                          <a:spcPct val="107000"/>
                        </a:lnSpc>
                        <a:spcAft>
                          <a:spcPts val="0"/>
                        </a:spcAft>
                      </a:pPr>
                      <a:r>
                        <a:rPr lang="ca-ES" sz="1600" b="1" dirty="0">
                          <a:solidFill>
                            <a:schemeClr val="bg1"/>
                          </a:solidFill>
                          <a:effectLst/>
                          <a:latin typeface="Calibri"/>
                          <a:ea typeface="Calibri"/>
                          <a:cs typeface="Arial"/>
                        </a:rPr>
                        <a:t>Resultats</a:t>
                      </a:r>
                      <a:endParaRPr lang="es-ES" sz="1600" dirty="0">
                        <a:solidFill>
                          <a:schemeClr val="bg1"/>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Xarxes socials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Comunitat dels serveis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solidFill>
                            <a:srgbClr val="000000"/>
                          </a:solidFill>
                          <a:effectLst/>
                          <a:latin typeface="Calibri"/>
                          <a:ea typeface="Calibri"/>
                          <a:cs typeface="Arial"/>
                        </a:rPr>
                        <a:t>Comunitat natural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6460">
                <a:tc vMerge="1">
                  <a:txBody>
                    <a:bodyPr/>
                    <a:lstStyle/>
                    <a:p>
                      <a:endParaRPr lang="ca-ES"/>
                    </a:p>
                  </a:txBody>
                  <a:tcPr/>
                </a:tc>
                <a:tc>
                  <a:txBody>
                    <a:bodyPr/>
                    <a:lstStyle/>
                    <a:p>
                      <a:pPr marL="6350" marR="81280" indent="-6350" algn="l">
                        <a:lnSpc>
                          <a:spcPct val="107000"/>
                        </a:lnSpc>
                        <a:spcAft>
                          <a:spcPts val="0"/>
                        </a:spcAft>
                      </a:pPr>
                      <a:r>
                        <a:rPr lang="ca-ES" sz="1600" dirty="0">
                          <a:solidFill>
                            <a:srgbClr val="000000"/>
                          </a:solidFill>
                          <a:effectLst/>
                          <a:latin typeface="Calibri"/>
                          <a:ea typeface="Calibri"/>
                          <a:cs typeface="Arial"/>
                        </a:rPr>
                        <a:t>Allotjament </a:t>
                      </a:r>
                      <a:endParaRPr lang="es-ES" sz="1600" dirty="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dirty="0">
                          <a:solidFill>
                            <a:srgbClr val="000000"/>
                          </a:solidFill>
                          <a:effectLst/>
                          <a:latin typeface="Calibri"/>
                          <a:ea typeface="Calibri"/>
                          <a:cs typeface="Arial"/>
                        </a:rPr>
                        <a:t>Hospitals, pisos compartits i altres serveis residencials </a:t>
                      </a:r>
                      <a:endParaRPr lang="es-ES" sz="1600" dirty="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7000"/>
                        </a:lnSpc>
                        <a:spcAft>
                          <a:spcPts val="0"/>
                        </a:spcAft>
                      </a:pPr>
                      <a:r>
                        <a:rPr lang="ca-ES" sz="1600">
                          <a:solidFill>
                            <a:srgbClr val="000000"/>
                          </a:solidFill>
                          <a:effectLst/>
                          <a:latin typeface="Calibri"/>
                          <a:ea typeface="Calibri"/>
                          <a:cs typeface="Arial"/>
                        </a:rPr>
                        <a:t>Habitatge personal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0395">
                <a:tc vMerge="1">
                  <a:txBody>
                    <a:bodyPr/>
                    <a:lstStyle/>
                    <a:p>
                      <a:endParaRPr lang="ca-ES"/>
                    </a:p>
                  </a:txBody>
                  <a:tcPr/>
                </a:tc>
                <a:tc>
                  <a:txBody>
                    <a:bodyPr/>
                    <a:lstStyle/>
                    <a:p>
                      <a:pPr marL="6350" marR="81280" indent="-6350" algn="l">
                        <a:lnSpc>
                          <a:spcPct val="107000"/>
                        </a:lnSpc>
                        <a:spcAft>
                          <a:spcPts val="0"/>
                        </a:spcAft>
                      </a:pPr>
                      <a:r>
                        <a:rPr lang="ca-ES" sz="1600">
                          <a:solidFill>
                            <a:srgbClr val="000000"/>
                          </a:solidFill>
                          <a:effectLst/>
                          <a:latin typeface="Calibri"/>
                          <a:ea typeface="Calibri"/>
                          <a:cs typeface="Arial"/>
                        </a:rPr>
                        <a:t>Feina </a:t>
                      </a:r>
                      <a:endParaRPr lang="es-ES" sz="160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81280" indent="-6350" algn="l">
                        <a:lnSpc>
                          <a:spcPct val="107000"/>
                        </a:lnSpc>
                        <a:spcAft>
                          <a:spcPts val="0"/>
                        </a:spcAft>
                      </a:pPr>
                      <a:r>
                        <a:rPr lang="ca-ES" sz="1600" dirty="0">
                          <a:solidFill>
                            <a:srgbClr val="000000"/>
                          </a:solidFill>
                          <a:effectLst/>
                          <a:latin typeface="Calibri"/>
                          <a:ea typeface="Calibri"/>
                          <a:cs typeface="Arial"/>
                        </a:rPr>
                        <a:t>Serveis de formació professional </a:t>
                      </a:r>
                      <a:endParaRPr lang="es-ES" sz="1600" dirty="0">
                        <a:solidFill>
                          <a:srgbClr val="000000"/>
                        </a:solidFill>
                        <a:effectLst/>
                        <a:latin typeface="Calibri"/>
                        <a:ea typeface="Calibri"/>
                        <a:cs typeface="Arial"/>
                      </a:endParaRPr>
                    </a:p>
                    <a:p>
                      <a:pPr marL="6350" marR="81280" indent="-6350" algn="l">
                        <a:lnSpc>
                          <a:spcPct val="107000"/>
                        </a:lnSpc>
                        <a:spcAft>
                          <a:spcPts val="0"/>
                        </a:spcAft>
                      </a:pPr>
                      <a:r>
                        <a:rPr lang="ca-ES" sz="1600" dirty="0">
                          <a:solidFill>
                            <a:srgbClr val="000000"/>
                          </a:solidFill>
                          <a:effectLst/>
                          <a:latin typeface="Calibri"/>
                          <a:ea typeface="Calibri"/>
                          <a:cs typeface="Arial"/>
                        </a:rPr>
                        <a:t>Tallers protegits </a:t>
                      </a:r>
                      <a:endParaRPr lang="es-ES" sz="1600" dirty="0">
                        <a:solidFill>
                          <a:srgbClr val="000000"/>
                        </a:solidFill>
                        <a:effectLst/>
                        <a:latin typeface="Calibri"/>
                        <a:ea typeface="Calibri"/>
                        <a:cs typeface="Arial"/>
                      </a:endParaRPr>
                    </a:p>
                    <a:p>
                      <a:pPr marL="6350" marR="81280" indent="-6350" algn="l">
                        <a:lnSpc>
                          <a:spcPct val="107000"/>
                        </a:lnSpc>
                        <a:spcAft>
                          <a:spcPts val="0"/>
                        </a:spcAft>
                      </a:pPr>
                      <a:r>
                        <a:rPr lang="ca-ES" sz="1600" dirty="0">
                          <a:solidFill>
                            <a:srgbClr val="000000"/>
                          </a:solidFill>
                          <a:effectLst/>
                          <a:latin typeface="Calibri"/>
                          <a:ea typeface="Calibri"/>
                          <a:cs typeface="Arial"/>
                        </a:rPr>
                        <a:t>Atur </a:t>
                      </a:r>
                      <a:endParaRPr lang="es-ES" sz="1600" dirty="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361950" indent="-6350" algn="l">
                        <a:lnSpc>
                          <a:spcPct val="107000"/>
                        </a:lnSpc>
                        <a:spcAft>
                          <a:spcPts val="0"/>
                        </a:spcAft>
                      </a:pPr>
                      <a:r>
                        <a:rPr lang="ca-ES" sz="1600" dirty="0">
                          <a:solidFill>
                            <a:srgbClr val="000000"/>
                          </a:solidFill>
                          <a:effectLst/>
                          <a:latin typeface="Calibri"/>
                          <a:ea typeface="Calibri"/>
                          <a:cs typeface="Arial"/>
                        </a:rPr>
                        <a:t>Feina digna per un salari digne: una aportació valuosa a la comunitat </a:t>
                      </a:r>
                      <a:endParaRPr lang="es-ES" sz="1600" dirty="0">
                        <a:solidFill>
                          <a:srgbClr val="000000"/>
                        </a:solidFill>
                        <a:effectLst/>
                        <a:latin typeface="Calibri"/>
                        <a:ea typeface="Calibri"/>
                        <a:cs typeface="Arial"/>
                      </a:endParaRPr>
                    </a:p>
                  </a:txBody>
                  <a:tcPr marL="67945" marR="38735"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76940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2FFAAB-0B12-C24E-A2EF-52FF62D92DA4}"/>
              </a:ext>
            </a:extLst>
          </p:cNvPr>
          <p:cNvSpPr>
            <a:spLocks noGrp="1"/>
          </p:cNvSpPr>
          <p:nvPr>
            <p:ph type="body" sz="quarter" idx="13"/>
          </p:nvPr>
        </p:nvSpPr>
        <p:spPr>
          <a:xfrm>
            <a:off x="548770" y="780360"/>
            <a:ext cx="11174400" cy="360000"/>
          </a:xfrm>
        </p:spPr>
        <p:txBody>
          <a:bodyPr/>
          <a:lstStyle/>
          <a:p>
            <a:r>
              <a:rPr lang="es-ES" dirty="0" err="1"/>
              <a:t>Relat</a:t>
            </a:r>
            <a:r>
              <a:rPr lang="es-ES" dirty="0"/>
              <a:t> de la </a:t>
            </a:r>
            <a:r>
              <a:rPr lang="es-ES" dirty="0" err="1"/>
              <a:t>recuperació</a:t>
            </a:r>
            <a:r>
              <a:rPr lang="es-ES" dirty="0"/>
              <a:t> de Tig Davies (a)</a:t>
            </a:r>
            <a:endParaRPr lang="en-US" dirty="0"/>
          </a:p>
        </p:txBody>
      </p:sp>
      <p:sp>
        <p:nvSpPr>
          <p:cNvPr id="9" name="Content Placeholder 8">
            <a:extLst>
              <a:ext uri="{FF2B5EF4-FFF2-40B4-BE49-F238E27FC236}">
                <a16:creationId xmlns:a16="http://schemas.microsoft.com/office/drawing/2014/main" id="{0CECB5D1-900B-BE46-9906-87221A212492}"/>
              </a:ext>
            </a:extLst>
          </p:cNvPr>
          <p:cNvSpPr>
            <a:spLocks noGrp="1"/>
          </p:cNvSpPr>
          <p:nvPr>
            <p:ph sz="quarter" idx="14"/>
          </p:nvPr>
        </p:nvSpPr>
        <p:spPr>
          <a:xfrm>
            <a:off x="477982" y="1246909"/>
            <a:ext cx="11190277" cy="4624797"/>
          </a:xfrm>
        </p:spPr>
        <p:txBody>
          <a:bodyPr/>
          <a:lstStyle/>
          <a:p>
            <a:pPr marL="0" indent="0" algn="just">
              <a:buNone/>
            </a:pPr>
            <a:r>
              <a:rPr lang="ca-ES" sz="1550" dirty="0"/>
              <a:t>«Tenia uns trenta anys i anava a la universitat. Feia tres anys que vivia permanentment col·locada quan la mort em va venir a trucar a la porta. Era a l’edifici del sindicat d’estudiants i, un segon després, ja era a l’habitació 1 de la sala H, a la unitat psiquiàtrica per a malalts aguts. Havia viscut un ingrés previ molt poc fructífer de tres mesos en una unitat psiquiàtrica quan tenia vint anys llargs, però m’agradaria parlar-vos d’aquesta altra experiència, per l’efecte positiu final que va tenir en la meva recuperació. No cal dir que els primers vuit mesos d’aquell ingrés no van tenir cap efecte positiu! Després de passar tres mesos a casa vaig acabar a l’hospital, on em van dir que el meu fetge no suportaria una altra sobredosi i un psiquiatre em va dir que no tornaria a treballar, em va oferir una vida en una comunitat terapèutica i em va dir que em continués prenent la medicació… Ah, i, és clar, que em quedés hospitalitzada. </a:t>
            </a:r>
            <a:endParaRPr lang="es-ES" sz="1550" dirty="0"/>
          </a:p>
          <a:p>
            <a:pPr marL="0" indent="0" algn="just">
              <a:buNone/>
            </a:pPr>
            <a:r>
              <a:rPr lang="ca-ES" sz="1550" dirty="0"/>
              <a:t>Arribats a aquell punt, jo creia sincerament que la vida com a “persona sana” se m’havia acabat. Estava boja i no hi havia res a fer. Vaig quedar completament destrossada, incapaç de reaccionar ni físicament ni mentalment. Vaig caure en una passivitat absoluta, res no tenia sentit. Va ser durant els següents set mesos que vaig passar a l’hospital quan el meu recorregut cap a la recuperació per fi va començar! A</a:t>
            </a:r>
            <a:r>
              <a:rPr lang="pt-BR" sz="1550" dirty="0" err="1"/>
              <a:t>nava</a:t>
            </a:r>
            <a:r>
              <a:rPr lang="pt-BR" sz="1550" dirty="0"/>
              <a:t> </a:t>
            </a:r>
            <a:r>
              <a:rPr lang="pt-BR" sz="1550" dirty="0" err="1"/>
              <a:t>molt</a:t>
            </a:r>
            <a:r>
              <a:rPr lang="pt-BR" sz="1550" dirty="0"/>
              <a:t> medicada, estava </a:t>
            </a:r>
            <a:r>
              <a:rPr lang="pt-BR" sz="1550" dirty="0" err="1"/>
              <a:t>horrorosament</a:t>
            </a:r>
            <a:r>
              <a:rPr lang="pt-BR" sz="1550" dirty="0"/>
              <a:t> prima, era </a:t>
            </a:r>
            <a:r>
              <a:rPr lang="pt-BR" sz="1550" dirty="0" err="1"/>
              <a:t>incapaç</a:t>
            </a:r>
            <a:r>
              <a:rPr lang="pt-BR" sz="1550" dirty="0"/>
              <a:t> de pensar i no </a:t>
            </a:r>
            <a:r>
              <a:rPr lang="pt-BR" sz="1550" dirty="0" err="1"/>
              <a:t>tenia</a:t>
            </a:r>
            <a:r>
              <a:rPr lang="pt-BR" sz="1550" dirty="0"/>
              <a:t> </a:t>
            </a:r>
            <a:r>
              <a:rPr lang="pt-BR" sz="1550" dirty="0" err="1"/>
              <a:t>desig</a:t>
            </a:r>
            <a:r>
              <a:rPr lang="pt-BR" sz="1550" dirty="0"/>
              <a:t>, </a:t>
            </a:r>
            <a:r>
              <a:rPr lang="pt-BR" sz="1550" dirty="0" err="1"/>
              <a:t>motivació</a:t>
            </a:r>
            <a:r>
              <a:rPr lang="pt-BR" sz="1550" dirty="0"/>
              <a:t> </a:t>
            </a:r>
            <a:r>
              <a:rPr lang="pt-BR" sz="1550" dirty="0" err="1"/>
              <a:t>ni</a:t>
            </a:r>
            <a:r>
              <a:rPr lang="pt-BR" sz="1550" dirty="0"/>
              <a:t> </a:t>
            </a:r>
            <a:r>
              <a:rPr lang="pt-BR" sz="1550" dirty="0" err="1"/>
              <a:t>cap</a:t>
            </a:r>
            <a:r>
              <a:rPr lang="pt-BR" sz="1550" dirty="0"/>
              <a:t> </a:t>
            </a:r>
            <a:r>
              <a:rPr lang="pt-BR" sz="1550" dirty="0" err="1"/>
              <a:t>interacció</a:t>
            </a:r>
            <a:r>
              <a:rPr lang="pt-BR" sz="1550" dirty="0"/>
              <a:t> social. </a:t>
            </a:r>
            <a:r>
              <a:rPr lang="pt-BR" sz="1550" dirty="0" err="1"/>
              <a:t>Tenia</a:t>
            </a:r>
            <a:r>
              <a:rPr lang="pt-BR" sz="1550" dirty="0"/>
              <a:t> </a:t>
            </a:r>
            <a:r>
              <a:rPr lang="pt-BR" sz="1550" dirty="0" err="1"/>
              <a:t>moltíssima</a:t>
            </a:r>
            <a:r>
              <a:rPr lang="pt-BR" sz="1550" dirty="0"/>
              <a:t> por, sentia </a:t>
            </a:r>
            <a:r>
              <a:rPr lang="pt-BR" sz="1550" dirty="0" err="1"/>
              <a:t>veus</a:t>
            </a:r>
            <a:r>
              <a:rPr lang="pt-BR" sz="1550" dirty="0"/>
              <a:t> que em </a:t>
            </a:r>
            <a:r>
              <a:rPr lang="pt-BR" sz="1550" dirty="0" err="1"/>
              <a:t>deien</a:t>
            </a:r>
            <a:r>
              <a:rPr lang="pt-BR" sz="1550" dirty="0"/>
              <a:t> que em </a:t>
            </a:r>
            <a:r>
              <a:rPr lang="pt-BR" sz="1550" dirty="0" err="1"/>
              <a:t>fes</a:t>
            </a:r>
            <a:r>
              <a:rPr lang="pt-BR" sz="1550" dirty="0"/>
              <a:t> mal, que estava </a:t>
            </a:r>
            <a:r>
              <a:rPr lang="pt-BR" sz="1550" dirty="0" err="1"/>
              <a:t>completament</a:t>
            </a:r>
            <a:r>
              <a:rPr lang="pt-BR" sz="1550" dirty="0"/>
              <a:t> morta </a:t>
            </a:r>
            <a:r>
              <a:rPr lang="pt-BR" sz="1550" dirty="0" err="1"/>
              <a:t>dins</a:t>
            </a:r>
            <a:r>
              <a:rPr lang="pt-BR" sz="1550" dirty="0"/>
              <a:t> d’</a:t>
            </a:r>
            <a:r>
              <a:rPr lang="pt-BR" sz="1550" dirty="0" err="1"/>
              <a:t>aquell</a:t>
            </a:r>
            <a:r>
              <a:rPr lang="pt-BR" sz="1550" dirty="0"/>
              <a:t> cos </a:t>
            </a:r>
            <a:r>
              <a:rPr lang="pt-BR" sz="1550" dirty="0" err="1"/>
              <a:t>fastigós</a:t>
            </a:r>
            <a:r>
              <a:rPr lang="pt-BR" sz="1550" dirty="0"/>
              <a:t>, i que continuaria </a:t>
            </a:r>
            <a:r>
              <a:rPr lang="pt-BR" sz="1550" dirty="0" err="1"/>
              <a:t>així</a:t>
            </a:r>
            <a:r>
              <a:rPr lang="pt-BR" sz="1550" dirty="0"/>
              <a:t> fins al final</a:t>
            </a:r>
            <a:r>
              <a:rPr lang="es-ES" sz="1550" dirty="0"/>
              <a:t>.</a:t>
            </a:r>
          </a:p>
          <a:p>
            <a:pPr marL="0" indent="0" algn="just">
              <a:buNone/>
            </a:pPr>
            <a:r>
              <a:rPr lang="ca-ES" sz="1550" dirty="0"/>
              <a:t>A la planta de dalt de l’hospital hi havia una petita cafeteria per als pacients i les visites regentada per la </a:t>
            </a:r>
            <a:r>
              <a:rPr lang="ca-ES" sz="1550" dirty="0" err="1"/>
              <a:t>Dee</a:t>
            </a:r>
            <a:r>
              <a:rPr lang="ca-ES" sz="1550" dirty="0"/>
              <a:t>. La </a:t>
            </a:r>
            <a:r>
              <a:rPr lang="ca-ES" sz="1550" dirty="0" err="1"/>
              <a:t>Dee</a:t>
            </a:r>
            <a:r>
              <a:rPr lang="ca-ES" sz="1550" dirty="0"/>
              <a:t> probablement sigui una de les treballadores de suport a la salut mental més autèntica, empàtica, comprensiva i divertida que m’he trobat mai. L’anomenen “l’assistent de la cafeteria”. Va portar “posar cafès” als clients de la seva cafeteria a un altre nivell. La </a:t>
            </a:r>
            <a:r>
              <a:rPr lang="ca-ES" sz="1550" dirty="0" err="1"/>
              <a:t>Dee</a:t>
            </a:r>
            <a:r>
              <a:rPr lang="ca-ES" sz="1550" dirty="0"/>
              <a:t> no es limitava a posar cafès: ella servia les persones. Parlava, compartia, preguntava, escoltava, plorava, reia, exposava la veritat tal com ella la veia, abraçava quan calia i mantenia les distàncies quan havia de fer-ho. </a:t>
            </a:r>
            <a:endParaRPr lang="en-US" sz="1550" dirty="0"/>
          </a:p>
        </p:txBody>
      </p:sp>
      <p:sp>
        <p:nvSpPr>
          <p:cNvPr id="2" name="Title 1">
            <a:extLst>
              <a:ext uri="{FF2B5EF4-FFF2-40B4-BE49-F238E27FC236}">
                <a16:creationId xmlns:a16="http://schemas.microsoft.com/office/drawing/2014/main" id="{40ABE906-E604-4E18-8914-10FB8CAE5815}"/>
              </a:ext>
            </a:extLst>
          </p:cNvPr>
          <p:cNvSpPr>
            <a:spLocks noGrp="1"/>
          </p:cNvSpPr>
          <p:nvPr>
            <p:ph type="title"/>
          </p:nvPr>
        </p:nvSpPr>
        <p:spPr>
          <a:xfrm>
            <a:off x="441193" y="340157"/>
            <a:ext cx="9792000" cy="432000"/>
          </a:xfrm>
        </p:spPr>
        <p:txBody>
          <a:bodyPr/>
          <a:lstStyle/>
          <a:p>
            <a:r>
              <a:rPr lang="ca-ES" dirty="0"/>
              <a:t>Exercici 2.1. Model orientat a la recuperació </a:t>
            </a:r>
            <a:r>
              <a:rPr lang="es-ES" dirty="0"/>
              <a:t>-</a:t>
            </a:r>
            <a:r>
              <a:rPr lang="en-US" dirty="0"/>
              <a:t> 1</a:t>
            </a:r>
            <a:endParaRPr lang="x-none" dirty="0"/>
          </a:p>
        </p:txBody>
      </p:sp>
    </p:spTree>
    <p:extLst>
      <p:ext uri="{BB962C8B-B14F-4D97-AF65-F5344CB8AC3E}">
        <p14:creationId xmlns:p14="http://schemas.microsoft.com/office/powerpoint/2010/main" val="2550949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2FFAAB-0B12-C24E-A2EF-52FF62D92DA4}"/>
              </a:ext>
            </a:extLst>
          </p:cNvPr>
          <p:cNvSpPr>
            <a:spLocks noGrp="1"/>
          </p:cNvSpPr>
          <p:nvPr>
            <p:ph type="body" sz="quarter" idx="13"/>
          </p:nvPr>
        </p:nvSpPr>
        <p:spPr>
          <a:xfrm>
            <a:off x="548770" y="780360"/>
            <a:ext cx="11174400" cy="360000"/>
          </a:xfrm>
        </p:spPr>
        <p:txBody>
          <a:bodyPr/>
          <a:lstStyle/>
          <a:p>
            <a:r>
              <a:rPr lang="es-ES" dirty="0" err="1"/>
              <a:t>Relat</a:t>
            </a:r>
            <a:r>
              <a:rPr lang="es-ES" dirty="0"/>
              <a:t> de la </a:t>
            </a:r>
            <a:r>
              <a:rPr lang="es-ES" dirty="0" err="1"/>
              <a:t>recuperació</a:t>
            </a:r>
            <a:r>
              <a:rPr lang="es-ES" dirty="0"/>
              <a:t> de Tig Davies (b)</a:t>
            </a:r>
            <a:endParaRPr lang="en-US" dirty="0"/>
          </a:p>
        </p:txBody>
      </p:sp>
      <p:sp>
        <p:nvSpPr>
          <p:cNvPr id="9" name="Content Placeholder 8">
            <a:extLst>
              <a:ext uri="{FF2B5EF4-FFF2-40B4-BE49-F238E27FC236}">
                <a16:creationId xmlns:a16="http://schemas.microsoft.com/office/drawing/2014/main" id="{0CECB5D1-900B-BE46-9906-87221A212492}"/>
              </a:ext>
            </a:extLst>
          </p:cNvPr>
          <p:cNvSpPr>
            <a:spLocks noGrp="1"/>
          </p:cNvSpPr>
          <p:nvPr>
            <p:ph sz="quarter" idx="14"/>
          </p:nvPr>
        </p:nvSpPr>
        <p:spPr>
          <a:xfrm>
            <a:off x="477982" y="1246909"/>
            <a:ext cx="11190277" cy="4624797"/>
          </a:xfrm>
        </p:spPr>
        <p:txBody>
          <a:bodyPr/>
          <a:lstStyle/>
          <a:p>
            <a:pPr marL="0" indent="0" algn="just">
              <a:buNone/>
            </a:pPr>
            <a:r>
              <a:rPr lang="ca-ES" sz="1600" dirty="0"/>
              <a:t>Parlava amb la gent pel plaer de comunicar-se, no acceptava ximpleries de ningú i entenia la diferència...Ah! I feia un cafè boníssim! I, tot això, sempre amb la por de ficar-se en problemes per parlar a la feina! Aquella cafeteria i la </a:t>
            </a:r>
            <a:r>
              <a:rPr lang="ca-ES" sz="1600" dirty="0" err="1"/>
              <a:t>Dee</a:t>
            </a:r>
            <a:r>
              <a:rPr lang="ca-ES" sz="1600" dirty="0"/>
              <a:t> es van convertir en un lloc de tranquil·litat, llum i esperança per a mi</a:t>
            </a:r>
            <a:endParaRPr lang="en-US" sz="1800" dirty="0"/>
          </a:p>
          <a:p>
            <a:pPr marL="0" indent="0" algn="just">
              <a:buNone/>
            </a:pPr>
            <a:r>
              <a:rPr lang="ca-ES" sz="1600" dirty="0"/>
              <a:t>Un matí era al cafè quan va entrar el nou “assistent social”, el </a:t>
            </a:r>
            <a:r>
              <a:rPr lang="ca-ES" sz="1600" dirty="0" err="1"/>
              <a:t>Dave</a:t>
            </a:r>
            <a:r>
              <a:rPr lang="ca-ES" sz="1600" dirty="0"/>
              <a:t>. Estava clar que ens coneixíem de feia anys. Vam parlar. Ens havíem conegut durant el meu període àlgid amb les drogues i, malgrat trobar-se amb un cadàver amb potes, cosa que el va entristir molt, el meu estat va fer que desplegués al màxim l’abordatge més centrat en la persona. </a:t>
            </a:r>
            <a:endParaRPr lang="es-ES" sz="1600" dirty="0"/>
          </a:p>
          <a:p>
            <a:pPr marL="0" indent="0" algn="just">
              <a:buNone/>
            </a:pPr>
            <a:r>
              <a:rPr lang="ca-ES" sz="1600" dirty="0"/>
              <a:t>Ell, la </a:t>
            </a:r>
            <a:r>
              <a:rPr lang="ca-ES" sz="1600" dirty="0" err="1"/>
              <a:t>Dee</a:t>
            </a:r>
            <a:r>
              <a:rPr lang="ca-ES" sz="1600" dirty="0"/>
              <a:t> i jo vam seure a prendre un cafè. Llavors, el </a:t>
            </a:r>
            <a:r>
              <a:rPr lang="ca-ES" sz="1600" dirty="0" err="1"/>
              <a:t>Dave</a:t>
            </a:r>
            <a:r>
              <a:rPr lang="ca-ES" sz="1600" dirty="0"/>
              <a:t> es va limitar a mirar-me i em va fer la pregunta més simple i alhora més profunda que m’han fet mai. “Què creus, TU, que t’ajudaria a posar-te bé de nou?” Vaig quedar astorada. Ningú no m’ho havia preguntat mai i sempre havia cregut que la medicació, les infermeres i els psiquiatres tenien tots els plans i les respostes. Al cap i a la fi, eren ells qui havien redactat el meu pla d’atenció! </a:t>
            </a:r>
            <a:endParaRPr lang="es-ES" sz="1600" dirty="0"/>
          </a:p>
          <a:p>
            <a:pPr marL="0" indent="0" algn="just">
              <a:spcAft>
                <a:spcPts val="0"/>
              </a:spcAft>
              <a:buNone/>
            </a:pPr>
            <a:r>
              <a:rPr lang="ca-ES" sz="1600" dirty="0"/>
              <a:t>Vaig agafar-me a aquella pregunta moguda per l’estat de desesperança en què em trobava i, convençuda que no hi tenia res a perdre, vaig parlar amb el </a:t>
            </a:r>
            <a:r>
              <a:rPr lang="ca-ES" sz="1600" dirty="0" err="1"/>
              <a:t>Dave</a:t>
            </a:r>
            <a:r>
              <a:rPr lang="ca-ES" sz="1600" dirty="0"/>
              <a:t> i la </a:t>
            </a:r>
            <a:r>
              <a:rPr lang="ca-ES" sz="1600" dirty="0" err="1"/>
              <a:t>Dee</a:t>
            </a:r>
            <a:r>
              <a:rPr lang="ca-ES" sz="1600" dirty="0"/>
              <a:t> dels records d’un somni que jo ja havia tingut abans. Volia estar bé, volia recuperar la relació amb la família i els amics, volia tornar a casa, al meu pis, i volia treballar. Al final d’aquella conversa, vaig menjar i, el que és més important, vaig “gaudir” de la torrada amb melmelada i d’una tassa plena a vessar de batut de xocolata. Feia més de tres mesos que no era capaç de menjar res més que una galeta digestiva i un got de llet al dia! I també vaig somriure. I em va fer sentir molt bé. Havia recuperat l’esperança, per fi. Vaig parlar. Vaig somiar. Vaig fer plans.» </a:t>
            </a:r>
            <a:r>
              <a:rPr lang="ca-ES" sz="1600" b="1" dirty="0" err="1"/>
              <a:t>Tig</a:t>
            </a:r>
            <a:r>
              <a:rPr lang="ca-ES" sz="1600" b="1" dirty="0"/>
              <a:t> </a:t>
            </a:r>
            <a:r>
              <a:rPr lang="ca-ES" sz="1600" b="1" dirty="0" err="1"/>
              <a:t>Davies</a:t>
            </a:r>
            <a:r>
              <a:rPr lang="ca-ES" sz="1600" b="1" dirty="0"/>
              <a:t>. De la malaltia mental a la recuperació: som nosaltres qui tracem el pla del nostre camí! </a:t>
            </a:r>
            <a:endParaRPr lang="es-ES" sz="1600" dirty="0"/>
          </a:p>
          <a:p>
            <a:pPr marL="0" indent="0" algn="just">
              <a:spcAft>
                <a:spcPts val="0"/>
              </a:spcAft>
              <a:buNone/>
            </a:pPr>
            <a:endParaRPr lang="en-US" sz="1600" dirty="0"/>
          </a:p>
        </p:txBody>
      </p:sp>
      <p:sp>
        <p:nvSpPr>
          <p:cNvPr id="2" name="Title 1">
            <a:extLst>
              <a:ext uri="{FF2B5EF4-FFF2-40B4-BE49-F238E27FC236}">
                <a16:creationId xmlns:a16="http://schemas.microsoft.com/office/drawing/2014/main" id="{40ABE906-E604-4E18-8914-10FB8CAE5815}"/>
              </a:ext>
            </a:extLst>
          </p:cNvPr>
          <p:cNvSpPr>
            <a:spLocks noGrp="1"/>
          </p:cNvSpPr>
          <p:nvPr>
            <p:ph type="title"/>
          </p:nvPr>
        </p:nvSpPr>
        <p:spPr>
          <a:xfrm>
            <a:off x="441193" y="340157"/>
            <a:ext cx="9792000" cy="432000"/>
          </a:xfrm>
        </p:spPr>
        <p:txBody>
          <a:bodyPr/>
          <a:lstStyle/>
          <a:p>
            <a:r>
              <a:rPr lang="ca-ES" dirty="0"/>
              <a:t>Exercici 2.1. Model orientat a la recuperació </a:t>
            </a:r>
            <a:r>
              <a:rPr lang="es-ES" dirty="0"/>
              <a:t>-</a:t>
            </a:r>
            <a:r>
              <a:rPr lang="en-US" dirty="0"/>
              <a:t> 2</a:t>
            </a:r>
            <a:endParaRPr lang="x-none" dirty="0"/>
          </a:p>
        </p:txBody>
      </p:sp>
    </p:spTree>
    <p:extLst>
      <p:ext uri="{BB962C8B-B14F-4D97-AF65-F5344CB8AC3E}">
        <p14:creationId xmlns:p14="http://schemas.microsoft.com/office/powerpoint/2010/main" val="3719852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E99AC-4CE1-4081-A506-FA6717D8ADE8}"/>
              </a:ext>
            </a:extLst>
          </p:cNvPr>
          <p:cNvSpPr>
            <a:spLocks noGrp="1"/>
          </p:cNvSpPr>
          <p:nvPr>
            <p:ph sz="quarter" idx="14"/>
          </p:nvPr>
        </p:nvSpPr>
        <p:spPr/>
        <p:txBody>
          <a:bodyPr/>
          <a:lstStyle/>
          <a:p>
            <a:pPr lvl="0" algn="just" fontAlgn="base"/>
            <a:r>
              <a:rPr lang="ca-ES" dirty="0"/>
              <a:t>Si pensem en el relat de la </a:t>
            </a:r>
            <a:r>
              <a:rPr lang="ca-ES" dirty="0" err="1"/>
              <a:t>Tig</a:t>
            </a:r>
            <a:r>
              <a:rPr lang="ca-ES" dirty="0"/>
              <a:t>, quins aspectes de l’abordatge de la </a:t>
            </a:r>
            <a:r>
              <a:rPr lang="ca-ES" dirty="0" err="1"/>
              <a:t>Dee</a:t>
            </a:r>
            <a:r>
              <a:rPr lang="ca-ES" dirty="0"/>
              <a:t> i el </a:t>
            </a:r>
            <a:r>
              <a:rPr lang="ca-ES" dirty="0" err="1"/>
              <a:t>Dave</a:t>
            </a:r>
            <a:r>
              <a:rPr lang="ca-ES" dirty="0"/>
              <a:t> identificaríeu com a orientats cap a la recuperació? </a:t>
            </a:r>
            <a:endParaRPr lang="es-ES" dirty="0"/>
          </a:p>
          <a:p>
            <a:pPr lvl="0" algn="just" fontAlgn="base"/>
            <a:r>
              <a:rPr lang="ca-ES" dirty="0"/>
              <a:t>El relat de la </a:t>
            </a:r>
            <a:r>
              <a:rPr lang="ca-ES" dirty="0" err="1"/>
              <a:t>Tig</a:t>
            </a:r>
            <a:r>
              <a:rPr lang="ca-ES" dirty="0"/>
              <a:t> ens dona altres pistes que indiquen que l’acompanyament i el tractament que va rebre durant l’internament no va estar centrat en la seva persona. </a:t>
            </a:r>
          </a:p>
          <a:p>
            <a:pPr lvl="2" algn="just" fontAlgn="base"/>
            <a:r>
              <a:rPr lang="ca-ES" dirty="0"/>
              <a:t>Quines són aquestes pistes? </a:t>
            </a:r>
          </a:p>
          <a:p>
            <a:pPr lvl="2" algn="just" fontAlgn="base"/>
            <a:r>
              <a:rPr lang="ca-ES" dirty="0"/>
              <a:t>Com es podria haver plantejat la situació en uns altres termes? </a:t>
            </a:r>
            <a:endParaRPr lang="es-ES" dirty="0"/>
          </a:p>
          <a:p>
            <a:pPr algn="just"/>
            <a:endParaRPr lang="x-none" dirty="0"/>
          </a:p>
        </p:txBody>
      </p:sp>
      <p:sp>
        <p:nvSpPr>
          <p:cNvPr id="2" name="Title 1">
            <a:extLst>
              <a:ext uri="{FF2B5EF4-FFF2-40B4-BE49-F238E27FC236}">
                <a16:creationId xmlns:a16="http://schemas.microsoft.com/office/drawing/2014/main" id="{F26EAE3B-C54F-431D-A977-87D57AA8C173}"/>
              </a:ext>
            </a:extLst>
          </p:cNvPr>
          <p:cNvSpPr>
            <a:spLocks noGrp="1"/>
          </p:cNvSpPr>
          <p:nvPr>
            <p:ph type="title"/>
          </p:nvPr>
        </p:nvSpPr>
        <p:spPr/>
        <p:txBody>
          <a:bodyPr/>
          <a:lstStyle/>
          <a:p>
            <a:r>
              <a:rPr lang="ca-ES" dirty="0"/>
              <a:t>Exercici 2.1. Model orientat a la recuperació </a:t>
            </a:r>
            <a:r>
              <a:rPr lang="es-ES" dirty="0"/>
              <a:t>-</a:t>
            </a:r>
            <a:r>
              <a:rPr lang="en-US" dirty="0"/>
              <a:t> 3</a:t>
            </a:r>
            <a:endParaRPr lang="x-none" dirty="0"/>
          </a:p>
        </p:txBody>
      </p:sp>
    </p:spTree>
    <p:extLst>
      <p:ext uri="{BB962C8B-B14F-4D97-AF65-F5344CB8AC3E}">
        <p14:creationId xmlns:p14="http://schemas.microsoft.com/office/powerpoint/2010/main" val="3694567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8F621-CE7E-44F0-8957-BF98E6E31C06}"/>
              </a:ext>
            </a:extLst>
          </p:cNvPr>
          <p:cNvSpPr>
            <a:spLocks noGrp="1"/>
          </p:cNvSpPr>
          <p:nvPr>
            <p:ph sz="quarter" idx="14"/>
          </p:nvPr>
        </p:nvSpPr>
        <p:spPr/>
        <p:txBody>
          <a:bodyPr/>
          <a:lstStyle/>
          <a:p>
            <a:pPr algn="just"/>
            <a:r>
              <a:rPr lang="en-US" dirty="0" err="1"/>
              <a:t>Els</a:t>
            </a:r>
            <a:r>
              <a:rPr lang="en-US" dirty="0"/>
              <a:t> </a:t>
            </a:r>
            <a:r>
              <a:rPr lang="ca-ES" dirty="0"/>
              <a:t>serveis actuals en països d’arreu del món acostumen a centrar-se en les </a:t>
            </a:r>
            <a:r>
              <a:rPr lang="ca-ES" i="1" dirty="0"/>
              <a:t>mancances</a:t>
            </a:r>
            <a:r>
              <a:rPr lang="ca-ES" dirty="0"/>
              <a:t>, a mantenir la persona usuària dels serveis en una situació «estable» pel que fa a la seva salut mental i a evitar el deteriorament dels símptomes o dels nivells de funcionament.</a:t>
            </a:r>
            <a:endParaRPr lang="es-ES" dirty="0"/>
          </a:p>
          <a:p>
            <a:pPr algn="just"/>
            <a:r>
              <a:rPr lang="ca-ES" dirty="0"/>
              <a:t>Aquest abordatge gairebé no posa èmfasi en la persona en el seu conjunt i en allò que sent, i no té en compte les seves fortaleses, les seves esperances ni les seves aspiracions</a:t>
            </a:r>
            <a:r>
              <a:rPr lang="en-US" dirty="0"/>
              <a:t>. </a:t>
            </a:r>
          </a:p>
          <a:p>
            <a:pPr algn="just"/>
            <a:r>
              <a:rPr lang="ca-ES" dirty="0"/>
              <a:t>Això no vol dir que els serveis </a:t>
            </a:r>
            <a:r>
              <a:rPr lang="ca-ES" i="1" u="sng" dirty="0"/>
              <a:t>no</a:t>
            </a:r>
            <a:r>
              <a:rPr lang="ca-ES" dirty="0"/>
              <a:t> hagin de donar assistència a les persones per tal que resolguin els seus problemes</a:t>
            </a:r>
            <a:r>
              <a:rPr lang="en-US" dirty="0"/>
              <a:t>. </a:t>
            </a:r>
          </a:p>
          <a:p>
            <a:pPr algn="just"/>
            <a:r>
              <a:rPr lang="ca-ES" dirty="0"/>
              <a:t>Vol dir centrar-se en les seves fortaleses, i no en les mancances, és una manera més efectiva d’ajudar-les a gestionar les seves emocions i els reptes que puguin trobar a la vida</a:t>
            </a:r>
            <a:r>
              <a:rPr lang="en-US" dirty="0"/>
              <a:t>.</a:t>
            </a:r>
          </a:p>
          <a:p>
            <a:pPr algn="just"/>
            <a:endParaRPr lang="x-none" dirty="0"/>
          </a:p>
        </p:txBody>
      </p:sp>
      <p:sp>
        <p:nvSpPr>
          <p:cNvPr id="2" name="Title 1">
            <a:extLst>
              <a:ext uri="{FF2B5EF4-FFF2-40B4-BE49-F238E27FC236}">
                <a16:creationId xmlns:a16="http://schemas.microsoft.com/office/drawing/2014/main" id="{FE783A41-82AF-400A-98E4-8338F8DFD0DD}"/>
              </a:ext>
            </a:extLst>
          </p:cNvPr>
          <p:cNvSpPr>
            <a:spLocks noGrp="1"/>
          </p:cNvSpPr>
          <p:nvPr>
            <p:ph type="title"/>
          </p:nvPr>
        </p:nvSpPr>
        <p:spPr>
          <a:xfrm>
            <a:off x="399630" y="506412"/>
            <a:ext cx="11264050" cy="428308"/>
          </a:xfrm>
        </p:spPr>
        <p:txBody>
          <a:bodyPr/>
          <a:lstStyle/>
          <a:p>
            <a:r>
              <a:rPr lang="ca-ES" dirty="0"/>
              <a:t>Presentació: Pràctiques clau orientades a la recuperació </a:t>
            </a:r>
            <a:r>
              <a:rPr lang="en-US" dirty="0"/>
              <a:t>- 1 </a:t>
            </a:r>
            <a:endParaRPr lang="x-none" dirty="0"/>
          </a:p>
        </p:txBody>
      </p:sp>
    </p:spTree>
    <p:extLst>
      <p:ext uri="{BB962C8B-B14F-4D97-AF65-F5344CB8AC3E}">
        <p14:creationId xmlns:p14="http://schemas.microsoft.com/office/powerpoint/2010/main" val="1590734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5D2E0-59F4-4101-A183-364BDD45086E}"/>
              </a:ext>
            </a:extLst>
          </p:cNvPr>
          <p:cNvSpPr>
            <a:spLocks noGrp="1"/>
          </p:cNvSpPr>
          <p:nvPr>
            <p:ph sz="quarter" idx="14"/>
          </p:nvPr>
        </p:nvSpPr>
        <p:spPr>
          <a:xfrm>
            <a:off x="507195" y="1117600"/>
            <a:ext cx="11174412" cy="4612640"/>
          </a:xfrm>
        </p:spPr>
        <p:txBody>
          <a:bodyPr>
            <a:noAutofit/>
          </a:bodyPr>
          <a:lstStyle/>
          <a:p>
            <a:pPr marL="0" indent="0" algn="just">
              <a:spcAft>
                <a:spcPts val="600"/>
              </a:spcAft>
              <a:buNone/>
            </a:pPr>
            <a:r>
              <a:rPr lang="ca-ES" sz="2000" dirty="0"/>
              <a:t>En uns serveis orientats a la recuperació, els professionals de la salut mental i altres àmbits, els familiars i altres persones involucrades en l’acompanyament, així com els companys de suport i altres acompanyants, tenen un paper en la recuperació de la persona. Això inclou</a:t>
            </a:r>
            <a:r>
              <a:rPr lang="es-ES" sz="2000" dirty="0"/>
              <a:t>: </a:t>
            </a:r>
          </a:p>
          <a:p>
            <a:pPr lvl="2" fontAlgn="base">
              <a:spcAft>
                <a:spcPts val="600"/>
              </a:spcAft>
            </a:pPr>
            <a:r>
              <a:rPr lang="ca-ES" sz="2000" dirty="0"/>
              <a:t>Centrar-se en les fortaleses i actius. </a:t>
            </a:r>
            <a:endParaRPr lang="es-ES" sz="2000" dirty="0"/>
          </a:p>
          <a:p>
            <a:pPr lvl="2" fontAlgn="base">
              <a:spcAft>
                <a:spcPts val="600"/>
              </a:spcAft>
            </a:pPr>
            <a:r>
              <a:rPr lang="ca-ES" sz="2000" dirty="0"/>
              <a:t>Infondre esperança. </a:t>
            </a:r>
            <a:endParaRPr lang="es-ES" sz="2000" dirty="0"/>
          </a:p>
          <a:p>
            <a:pPr lvl="2" fontAlgn="base">
              <a:spcAft>
                <a:spcPts val="600"/>
              </a:spcAft>
            </a:pPr>
            <a:r>
              <a:rPr lang="ca-ES" sz="2000" dirty="0"/>
              <a:t>Entendre els valors i les preferències de la persona. </a:t>
            </a:r>
            <a:endParaRPr lang="es-ES" sz="2000" dirty="0"/>
          </a:p>
          <a:p>
            <a:pPr lvl="2" fontAlgn="base">
              <a:spcAft>
                <a:spcPts val="600"/>
              </a:spcAft>
            </a:pPr>
            <a:r>
              <a:rPr lang="ca-ES" sz="2000" dirty="0"/>
              <a:t>Treballar amb la persona. </a:t>
            </a:r>
            <a:endParaRPr lang="es-ES" sz="2000" dirty="0"/>
          </a:p>
          <a:p>
            <a:pPr lvl="2" fontAlgn="base">
              <a:spcAft>
                <a:spcPts val="600"/>
              </a:spcAft>
            </a:pPr>
            <a:r>
              <a:rPr lang="ca-ES" sz="2000" dirty="0"/>
              <a:t>Establir límits. </a:t>
            </a:r>
            <a:endParaRPr lang="es-ES" sz="2000" dirty="0"/>
          </a:p>
          <a:p>
            <a:pPr lvl="2" fontAlgn="base">
              <a:spcAft>
                <a:spcPts val="600"/>
              </a:spcAft>
            </a:pPr>
            <a:r>
              <a:rPr lang="ca-ES" sz="2000" dirty="0"/>
              <a:t>Ser conscients de les barreres potencials que poden obstaculitzar el recorregut cap a la recuperació de la persona, inclosos els desequilibris de poder al si dels serveis. </a:t>
            </a:r>
            <a:endParaRPr lang="es-ES" sz="2000" dirty="0"/>
          </a:p>
          <a:p>
            <a:pPr lvl="2" fontAlgn="base">
              <a:spcAft>
                <a:spcPts val="600"/>
              </a:spcAft>
            </a:pPr>
            <a:r>
              <a:rPr lang="ca-ES" sz="2000" dirty="0"/>
              <a:t>Donar suport a la persona perquè assumeixi riscos positius. </a:t>
            </a:r>
            <a:endParaRPr lang="es-ES" sz="2000" dirty="0"/>
          </a:p>
          <a:p>
            <a:pPr lvl="2">
              <a:spcAft>
                <a:spcPts val="600"/>
              </a:spcAft>
            </a:pPr>
            <a:r>
              <a:rPr lang="ca-ES" sz="2000" dirty="0"/>
              <a:t>Connectar la persona amb la comunitat, incloent-hi companys i familiars.</a:t>
            </a:r>
            <a:endParaRPr lang="x-none" sz="2000" dirty="0"/>
          </a:p>
          <a:p>
            <a:pPr algn="just">
              <a:spcAft>
                <a:spcPts val="600"/>
              </a:spcAft>
            </a:pPr>
            <a:r>
              <a:rPr lang="ca-ES" sz="2000" dirty="0"/>
              <a:t>Aquests tipus de pràctiques també ajuden a promoure el canvi social necessari per posar fi a la discriminació envers les persones amb discapacitat psicosocial.</a:t>
            </a:r>
            <a:endParaRPr lang="es-ES" sz="2000" dirty="0"/>
          </a:p>
          <a:p>
            <a:pPr marL="0" indent="0" algn="just">
              <a:spcAft>
                <a:spcPts val="600"/>
              </a:spcAft>
              <a:buNone/>
            </a:pPr>
            <a:endParaRPr lang="x-none" sz="2000" dirty="0"/>
          </a:p>
        </p:txBody>
      </p:sp>
      <p:sp>
        <p:nvSpPr>
          <p:cNvPr id="2" name="Title 1">
            <a:extLst>
              <a:ext uri="{FF2B5EF4-FFF2-40B4-BE49-F238E27FC236}">
                <a16:creationId xmlns:a16="http://schemas.microsoft.com/office/drawing/2014/main" id="{BDF50908-5A26-46A7-9DC5-D2DC05745DD0}"/>
              </a:ext>
            </a:extLst>
          </p:cNvPr>
          <p:cNvSpPr>
            <a:spLocks noGrp="1"/>
          </p:cNvSpPr>
          <p:nvPr>
            <p:ph type="title"/>
          </p:nvPr>
        </p:nvSpPr>
        <p:spPr>
          <a:xfrm>
            <a:off x="399630" y="506412"/>
            <a:ext cx="11406290" cy="570548"/>
          </a:xfrm>
        </p:spPr>
        <p:txBody>
          <a:bodyPr/>
          <a:lstStyle/>
          <a:p>
            <a:r>
              <a:rPr lang="ca-ES" dirty="0"/>
              <a:t>Presentació: Pràctiques clau orientades a la recuperació </a:t>
            </a:r>
            <a:r>
              <a:rPr lang="en-US" dirty="0"/>
              <a:t>- 2</a:t>
            </a:r>
            <a:endParaRPr lang="x-none" dirty="0"/>
          </a:p>
        </p:txBody>
      </p:sp>
    </p:spTree>
    <p:extLst>
      <p:ext uri="{BB962C8B-B14F-4D97-AF65-F5344CB8AC3E}">
        <p14:creationId xmlns:p14="http://schemas.microsoft.com/office/powerpoint/2010/main" val="2425670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F621-E793-41E7-B2AE-98FAAC7B1C5C}"/>
              </a:ext>
            </a:extLst>
          </p:cNvPr>
          <p:cNvSpPr>
            <a:spLocks noGrp="1"/>
          </p:cNvSpPr>
          <p:nvPr>
            <p:ph type="title"/>
          </p:nvPr>
        </p:nvSpPr>
        <p:spPr>
          <a:xfrm>
            <a:off x="507206" y="2313946"/>
            <a:ext cx="11034554" cy="490214"/>
          </a:xfrm>
        </p:spPr>
        <p:txBody>
          <a:bodyPr>
            <a:normAutofit fontScale="90000"/>
          </a:bodyPr>
          <a:lstStyle/>
          <a:p>
            <a:pPr>
              <a:lnSpc>
                <a:spcPct val="100000"/>
              </a:lnSpc>
            </a:pPr>
            <a:r>
              <a:rPr lang="es-ES" dirty="0"/>
              <a:t>Tema 3. </a:t>
            </a:r>
            <a:r>
              <a:rPr lang="ca-ES" dirty="0"/>
              <a:t>Recuperació centrada en els actius i les fortaleses</a:t>
            </a:r>
            <a:endParaRPr lang="es-ES" dirty="0"/>
          </a:p>
        </p:txBody>
      </p:sp>
    </p:spTree>
    <p:extLst>
      <p:ext uri="{BB962C8B-B14F-4D97-AF65-F5344CB8AC3E}">
        <p14:creationId xmlns:p14="http://schemas.microsoft.com/office/powerpoint/2010/main" val="609266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3E5B0-F5A7-43FF-BD8F-6156602A118A}"/>
              </a:ext>
            </a:extLst>
          </p:cNvPr>
          <p:cNvSpPr>
            <a:spLocks noGrp="1"/>
          </p:cNvSpPr>
          <p:nvPr>
            <p:ph sz="quarter" idx="14"/>
          </p:nvPr>
        </p:nvSpPr>
        <p:spPr>
          <a:xfrm>
            <a:off x="507195" y="1645920"/>
            <a:ext cx="11174412" cy="4365268"/>
          </a:xfrm>
        </p:spPr>
        <p:txBody>
          <a:bodyPr>
            <a:normAutofit/>
          </a:bodyPr>
          <a:lstStyle/>
          <a:p>
            <a:pPr algn="just"/>
            <a:r>
              <a:rPr lang="ca-ES" dirty="0"/>
              <a:t>Els serveis se centren en els problemes i les mancances de les persones. </a:t>
            </a:r>
          </a:p>
          <a:p>
            <a:pPr algn="just"/>
            <a:r>
              <a:rPr lang="ca-ES" dirty="0"/>
              <a:t>Una part essencial de la recuperació es pot facilitar de diverses maneres</a:t>
            </a:r>
            <a:r>
              <a:rPr lang="en-US" dirty="0"/>
              <a:t>: </a:t>
            </a:r>
            <a:endParaRPr lang="x-none" dirty="0"/>
          </a:p>
          <a:p>
            <a:pPr lvl="3" algn="just"/>
            <a:r>
              <a:rPr lang="es-ES" dirty="0" err="1"/>
              <a:t>Centrant</a:t>
            </a:r>
            <a:r>
              <a:rPr lang="es-ES" dirty="0"/>
              <a:t>-se en les </a:t>
            </a:r>
            <a:r>
              <a:rPr lang="es-ES" dirty="0" err="1"/>
              <a:t>fortaleses</a:t>
            </a:r>
            <a:r>
              <a:rPr lang="es-ES" dirty="0"/>
              <a:t> i </a:t>
            </a:r>
            <a:r>
              <a:rPr lang="es-ES" dirty="0" err="1"/>
              <a:t>els</a:t>
            </a:r>
            <a:r>
              <a:rPr lang="es-ES" dirty="0"/>
              <a:t> </a:t>
            </a:r>
            <a:r>
              <a:rPr lang="es-ES" dirty="0" err="1"/>
              <a:t>actius</a:t>
            </a:r>
            <a:r>
              <a:rPr lang="es-ES" dirty="0"/>
              <a:t> (en </a:t>
            </a:r>
            <a:r>
              <a:rPr lang="es-ES" dirty="0" err="1"/>
              <a:t>comptes</a:t>
            </a:r>
            <a:r>
              <a:rPr lang="es-ES" dirty="0"/>
              <a:t> de les </a:t>
            </a:r>
            <a:r>
              <a:rPr lang="es-ES" dirty="0" err="1"/>
              <a:t>mancances</a:t>
            </a:r>
            <a:r>
              <a:rPr lang="es-ES" dirty="0"/>
              <a:t>) de la persona </a:t>
            </a:r>
            <a:r>
              <a:rPr lang="es-ES" dirty="0" err="1"/>
              <a:t>usuària</a:t>
            </a:r>
            <a:r>
              <a:rPr lang="es-ES" dirty="0"/>
              <a:t> </a:t>
            </a:r>
            <a:r>
              <a:rPr lang="es-ES" dirty="0" err="1"/>
              <a:t>dels</a:t>
            </a:r>
            <a:r>
              <a:rPr lang="es-ES" dirty="0"/>
              <a:t> </a:t>
            </a:r>
            <a:r>
              <a:rPr lang="es-ES" dirty="0" err="1"/>
              <a:t>serveis</a:t>
            </a:r>
            <a:r>
              <a:rPr lang="es-ES" dirty="0"/>
              <a:t>, </a:t>
            </a:r>
            <a:r>
              <a:rPr lang="es-ES" dirty="0" err="1"/>
              <a:t>així</a:t>
            </a:r>
            <a:r>
              <a:rPr lang="es-ES" dirty="0"/>
              <a:t> </a:t>
            </a:r>
            <a:r>
              <a:rPr lang="es-ES" dirty="0" err="1"/>
              <a:t>com</a:t>
            </a:r>
            <a:r>
              <a:rPr lang="es-ES" dirty="0"/>
              <a:t> </a:t>
            </a:r>
            <a:r>
              <a:rPr lang="es-ES" dirty="0" err="1"/>
              <a:t>dels</a:t>
            </a:r>
            <a:r>
              <a:rPr lang="es-ES" dirty="0"/>
              <a:t> </a:t>
            </a:r>
            <a:r>
              <a:rPr lang="es-ES" dirty="0" err="1"/>
              <a:t>familiars</a:t>
            </a:r>
            <a:r>
              <a:rPr lang="es-ES" dirty="0"/>
              <a:t>, les </a:t>
            </a:r>
            <a:r>
              <a:rPr lang="es-ES" dirty="0" err="1"/>
              <a:t>amistats</a:t>
            </a:r>
            <a:r>
              <a:rPr lang="es-ES" dirty="0"/>
              <a:t> i </a:t>
            </a:r>
            <a:r>
              <a:rPr lang="es-ES" dirty="0" err="1"/>
              <a:t>els</a:t>
            </a:r>
            <a:r>
              <a:rPr lang="es-ES" dirty="0"/>
              <a:t> </a:t>
            </a:r>
            <a:r>
              <a:rPr lang="es-ES" dirty="0" err="1"/>
              <a:t>cuidadors</a:t>
            </a:r>
            <a:r>
              <a:rPr lang="es-ES" dirty="0"/>
              <a:t> que </a:t>
            </a:r>
            <a:r>
              <a:rPr lang="es-ES" dirty="0" err="1"/>
              <a:t>l’acompanyen</a:t>
            </a:r>
            <a:r>
              <a:rPr lang="es-ES" dirty="0"/>
              <a:t>. </a:t>
            </a:r>
          </a:p>
          <a:p>
            <a:pPr lvl="3" algn="just"/>
            <a:r>
              <a:rPr lang="es-ES" dirty="0" err="1"/>
              <a:t>Treballant</a:t>
            </a:r>
            <a:r>
              <a:rPr lang="es-ES" dirty="0"/>
              <a:t> </a:t>
            </a:r>
            <a:r>
              <a:rPr lang="es-ES" dirty="0" err="1"/>
              <a:t>d’una</a:t>
            </a:r>
            <a:r>
              <a:rPr lang="es-ES" dirty="0"/>
              <a:t> manera que </a:t>
            </a:r>
            <a:r>
              <a:rPr lang="es-ES" dirty="0" err="1"/>
              <a:t>reconegui</a:t>
            </a:r>
            <a:r>
              <a:rPr lang="es-ES" dirty="0"/>
              <a:t> </a:t>
            </a:r>
            <a:r>
              <a:rPr lang="es-ES" dirty="0" err="1"/>
              <a:t>els</a:t>
            </a:r>
            <a:r>
              <a:rPr lang="es-ES" dirty="0"/>
              <a:t> </a:t>
            </a:r>
            <a:r>
              <a:rPr lang="es-ES" dirty="0" err="1"/>
              <a:t>valors</a:t>
            </a:r>
            <a:r>
              <a:rPr lang="es-ES" dirty="0"/>
              <a:t> </a:t>
            </a:r>
            <a:r>
              <a:rPr lang="es-ES" dirty="0" err="1"/>
              <a:t>personals</a:t>
            </a:r>
            <a:r>
              <a:rPr lang="es-ES" dirty="0"/>
              <a:t>, </a:t>
            </a:r>
            <a:r>
              <a:rPr lang="es-ES" dirty="0" err="1"/>
              <a:t>socials</a:t>
            </a:r>
            <a:r>
              <a:rPr lang="es-ES" dirty="0"/>
              <a:t>, </a:t>
            </a:r>
            <a:r>
              <a:rPr lang="es-ES" dirty="0" err="1"/>
              <a:t>culturals</a:t>
            </a:r>
            <a:r>
              <a:rPr lang="es-ES" dirty="0"/>
              <a:t> i </a:t>
            </a:r>
            <a:r>
              <a:rPr lang="es-ES" dirty="0" err="1"/>
              <a:t>espirituals</a:t>
            </a:r>
            <a:r>
              <a:rPr lang="es-ES" dirty="0"/>
              <a:t>, les </a:t>
            </a:r>
            <a:r>
              <a:rPr lang="es-ES" dirty="0" err="1"/>
              <a:t>fortaleses</a:t>
            </a:r>
            <a:r>
              <a:rPr lang="es-ES" dirty="0"/>
              <a:t> i </a:t>
            </a:r>
            <a:r>
              <a:rPr lang="es-ES" dirty="0" err="1"/>
              <a:t>els</a:t>
            </a:r>
            <a:r>
              <a:rPr lang="es-ES" dirty="0"/>
              <a:t> </a:t>
            </a:r>
            <a:r>
              <a:rPr lang="es-ES" dirty="0" err="1"/>
              <a:t>desitjos</a:t>
            </a:r>
            <a:r>
              <a:rPr lang="es-ES" dirty="0"/>
              <a:t> de la persona.   </a:t>
            </a:r>
          </a:p>
          <a:p>
            <a:pPr lvl="3" algn="just"/>
            <a:r>
              <a:rPr lang="es-ES" dirty="0" err="1"/>
              <a:t>Establint</a:t>
            </a:r>
            <a:r>
              <a:rPr lang="es-ES" dirty="0"/>
              <a:t> una </a:t>
            </a:r>
            <a:r>
              <a:rPr lang="es-ES" dirty="0" err="1"/>
              <a:t>col·laboració</a:t>
            </a:r>
            <a:r>
              <a:rPr lang="es-ES" dirty="0"/>
              <a:t> </a:t>
            </a:r>
            <a:r>
              <a:rPr lang="es-ES" dirty="0" err="1"/>
              <a:t>amb</a:t>
            </a:r>
            <a:r>
              <a:rPr lang="es-ES" dirty="0"/>
              <a:t> la persona i </a:t>
            </a:r>
            <a:r>
              <a:rPr lang="es-ES" dirty="0" err="1"/>
              <a:t>amb</a:t>
            </a:r>
            <a:r>
              <a:rPr lang="es-ES" dirty="0"/>
              <a:t> la </a:t>
            </a:r>
            <a:r>
              <a:rPr lang="es-ES" dirty="0" err="1"/>
              <a:t>seva</a:t>
            </a:r>
            <a:r>
              <a:rPr lang="es-ES" dirty="0"/>
              <a:t> </a:t>
            </a:r>
            <a:r>
              <a:rPr lang="es-ES" dirty="0" err="1"/>
              <a:t>xarxa</a:t>
            </a:r>
            <a:r>
              <a:rPr lang="es-ES" dirty="0"/>
              <a:t> de </a:t>
            </a:r>
            <a:r>
              <a:rPr lang="es-ES" dirty="0" err="1"/>
              <a:t>suport</a:t>
            </a:r>
            <a:r>
              <a:rPr lang="es-ES" dirty="0"/>
              <a:t> (</a:t>
            </a:r>
            <a:r>
              <a:rPr lang="es-ES" dirty="0" err="1"/>
              <a:t>amb</a:t>
            </a:r>
            <a:r>
              <a:rPr lang="es-ES" dirty="0"/>
              <a:t> el </a:t>
            </a:r>
            <a:r>
              <a:rPr lang="es-ES" dirty="0" err="1"/>
              <a:t>consentiment</a:t>
            </a:r>
            <a:r>
              <a:rPr lang="es-ES" dirty="0"/>
              <a:t> de la persona) per </a:t>
            </a:r>
            <a:r>
              <a:rPr lang="es-ES" dirty="0" err="1"/>
              <a:t>entendre</a:t>
            </a:r>
            <a:r>
              <a:rPr lang="es-ES" dirty="0"/>
              <a:t>-la </a:t>
            </a:r>
            <a:r>
              <a:rPr lang="es-ES" dirty="0" err="1"/>
              <a:t>millor</a:t>
            </a:r>
            <a:r>
              <a:rPr lang="es-ES" dirty="0"/>
              <a:t> i </a:t>
            </a:r>
            <a:r>
              <a:rPr lang="es-ES" dirty="0" err="1"/>
              <a:t>ajudar</a:t>
            </a:r>
            <a:r>
              <a:rPr lang="es-ES" dirty="0"/>
              <a:t>-la a identificar </a:t>
            </a:r>
            <a:r>
              <a:rPr lang="es-ES" dirty="0" err="1"/>
              <a:t>els</a:t>
            </a:r>
            <a:r>
              <a:rPr lang="es-ES" dirty="0"/>
              <a:t> </a:t>
            </a:r>
            <a:r>
              <a:rPr lang="es-ES" dirty="0" err="1"/>
              <a:t>seus</a:t>
            </a:r>
            <a:r>
              <a:rPr lang="es-ES" dirty="0"/>
              <a:t> </a:t>
            </a:r>
            <a:r>
              <a:rPr lang="es-ES" dirty="0" err="1"/>
              <a:t>actius</a:t>
            </a:r>
            <a:r>
              <a:rPr lang="es-ES" dirty="0"/>
              <a:t> i </a:t>
            </a:r>
            <a:r>
              <a:rPr lang="es-ES" dirty="0" err="1"/>
              <a:t>fortaleses</a:t>
            </a:r>
            <a:r>
              <a:rPr lang="es-ES" dirty="0"/>
              <a:t> i </a:t>
            </a:r>
            <a:r>
              <a:rPr lang="es-ES" dirty="0" err="1"/>
              <a:t>aprofitar</a:t>
            </a:r>
            <a:r>
              <a:rPr lang="es-ES" dirty="0"/>
              <a:t>-los.</a:t>
            </a:r>
          </a:p>
          <a:p>
            <a:pPr marL="530225" lvl="3" indent="0" algn="just">
              <a:buNone/>
            </a:pPr>
            <a:r>
              <a:rPr lang="en-US" dirty="0"/>
              <a:t> </a:t>
            </a:r>
            <a:endParaRPr lang="x-none"/>
          </a:p>
          <a:p>
            <a:pPr algn="just"/>
            <a:endParaRPr lang="x-none" dirty="0"/>
          </a:p>
        </p:txBody>
      </p:sp>
      <p:sp>
        <p:nvSpPr>
          <p:cNvPr id="2"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1 </a:t>
            </a:r>
            <a:endParaRPr lang="x-none" sz="2800" dirty="0"/>
          </a:p>
        </p:txBody>
      </p:sp>
    </p:spTree>
    <p:extLst>
      <p:ext uri="{BB962C8B-B14F-4D97-AF65-F5344CB8AC3E}">
        <p14:creationId xmlns:p14="http://schemas.microsoft.com/office/powerpoint/2010/main" val="876524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F7559-FB4E-40C7-BF19-C19FC4DC68A8}"/>
              </a:ext>
            </a:extLst>
          </p:cNvPr>
          <p:cNvSpPr>
            <a:spLocks noGrp="1"/>
          </p:cNvSpPr>
          <p:nvPr>
            <p:ph sz="quarter" idx="14"/>
          </p:nvPr>
        </p:nvSpPr>
        <p:spPr>
          <a:xfrm>
            <a:off x="507195" y="1889760"/>
            <a:ext cx="11174412" cy="4121428"/>
          </a:xfrm>
        </p:spPr>
        <p:txBody>
          <a:bodyPr/>
          <a:lstStyle/>
          <a:p>
            <a:pPr algn="just"/>
            <a:r>
              <a:rPr lang="ca-ES" dirty="0"/>
              <a:t>L’abordatge basat en les mancances limita les oportunitats de les persones mentre que l’abordatge basat en els actius i les fortaleses les amplia.</a:t>
            </a:r>
            <a:endParaRPr lang="es-ES" dirty="0"/>
          </a:p>
          <a:p>
            <a:pPr algn="just"/>
            <a:r>
              <a:rPr lang="ca-ES" dirty="0"/>
              <a:t>Centrar-se en els actius i les fortaleses no significa negar el dolor i el malestar que una persona pugui patir. </a:t>
            </a:r>
          </a:p>
          <a:p>
            <a:pPr algn="just"/>
            <a:r>
              <a:rPr lang="ca-ES" dirty="0"/>
              <a:t>Aquests sentiments s’haurien d’identificar i s’ha d’ajudar la persona a explorar-los i trobar maneres de superar-los, aprofitant les seves fortaleses i els seus actius</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2 </a:t>
            </a:r>
            <a:endParaRPr lang="x-none" sz="2800" dirty="0"/>
          </a:p>
        </p:txBody>
      </p:sp>
    </p:spTree>
    <p:extLst>
      <p:ext uri="{BB962C8B-B14F-4D97-AF65-F5344CB8AC3E}">
        <p14:creationId xmlns:p14="http://schemas.microsoft.com/office/powerpoint/2010/main" val="29969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Durant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fontAlgn="base"/>
            <a:r>
              <a:rPr lang="ca-ES" dirty="0"/>
              <a:t>adquirir un coneixement profund sobre l’abordatge basat en la recuperació en salut mental i els seus principis i elements clau; </a:t>
            </a:r>
            <a:endParaRPr lang="es-ES" dirty="0"/>
          </a:p>
          <a:p>
            <a:pPr lvl="0" fontAlgn="base"/>
            <a:r>
              <a:rPr lang="ca-ES" dirty="0"/>
              <a:t>entendre i parlar sobre el paper de les persones amb discapacitat psicosocial, els professionals de la salut mental i d’altres, la família, els cuidadors i altres col·laboradors en la promoció de la recuperació;</a:t>
            </a:r>
            <a:endParaRPr lang="es-ES" dirty="0"/>
          </a:p>
          <a:p>
            <a:pPr lvl="0" fontAlgn="base"/>
            <a:r>
              <a:rPr lang="ca-ES" dirty="0"/>
              <a:t>desenvolupar habilitats comunicatives amb relació a la recuperació; </a:t>
            </a:r>
            <a:endParaRPr lang="es-ES" dirty="0"/>
          </a:p>
          <a:p>
            <a:pPr lvl="0" fontAlgn="base"/>
            <a:r>
              <a:rPr lang="ca-ES" dirty="0"/>
              <a:t>aprendre a aplicar els principis de l’atenció orientada a la recuperació; </a:t>
            </a:r>
            <a:endParaRPr lang="es-ES" dirty="0"/>
          </a:p>
          <a:p>
            <a:r>
              <a:rPr lang="ca-ES" dirty="0"/>
              <a:t>aprendre a elaborar un pla de recuperació</a:t>
            </a:r>
            <a:r>
              <a:rPr lang="en-GB" dirty="0"/>
              <a:t>.</a:t>
            </a:r>
            <a:endParaRPr lang="x-none"/>
          </a:p>
          <a:p>
            <a:pPr marL="0" indent="0" algn="just">
              <a:lnSpc>
                <a:spcPct val="100000"/>
              </a:lnSpc>
              <a:buNone/>
            </a:pPr>
            <a:endParaRPr lang="en-US" dirty="0"/>
          </a:p>
          <a:p>
            <a:pPr algn="just">
              <a:lnSpc>
                <a:spcPct val="100000"/>
              </a:lnSpc>
            </a:pPr>
            <a:endParaRPr lang="en-US"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a:t>
            </a:r>
            <a:endParaRPr lang="es-ES" dirty="0"/>
          </a:p>
        </p:txBody>
      </p:sp>
    </p:spTree>
    <p:extLst>
      <p:ext uri="{BB962C8B-B14F-4D97-AF65-F5344CB8AC3E}">
        <p14:creationId xmlns:p14="http://schemas.microsoft.com/office/powerpoint/2010/main" val="2751392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27EA732-ED90-4391-9D62-CD2A9E9D7E4B}"/>
              </a:ext>
            </a:extLst>
          </p:cNvPr>
          <p:cNvGraphicFramePr>
            <a:graphicFrameLocks noGrp="1"/>
          </p:cNvGraphicFramePr>
          <p:nvPr>
            <p:ph sz="quarter" idx="14"/>
            <p:extLst>
              <p:ext uri="{D42A27DB-BD31-4B8C-83A1-F6EECF244321}">
                <p14:modId xmlns:p14="http://schemas.microsoft.com/office/powerpoint/2010/main" val="1072191598"/>
              </p:ext>
            </p:extLst>
          </p:nvPr>
        </p:nvGraphicFramePr>
        <p:xfrm>
          <a:off x="548640" y="1480302"/>
          <a:ext cx="11134542" cy="4663440"/>
        </p:xfrm>
        <a:graphic>
          <a:graphicData uri="http://schemas.openxmlformats.org/drawingml/2006/table">
            <a:tbl>
              <a:tblPr firstRow="1" firstCol="1" bandRow="1">
                <a:tableStyleId>{2D5ABB26-0587-4C30-8999-92F81FD0307C}</a:tableStyleId>
              </a:tblPr>
              <a:tblGrid>
                <a:gridCol w="11134542">
                  <a:extLst>
                    <a:ext uri="{9D8B030D-6E8A-4147-A177-3AD203B41FA5}">
                      <a16:colId xmlns:a16="http://schemas.microsoft.com/office/drawing/2014/main" val="790173945"/>
                    </a:ext>
                  </a:extLst>
                </a:gridCol>
              </a:tblGrid>
              <a:tr h="257756">
                <a:tc>
                  <a:txBody>
                    <a:bodyPr/>
                    <a:lstStyle/>
                    <a:p>
                      <a:pPr marL="90170" marR="0" algn="ctr">
                        <a:spcBef>
                          <a:spcPts val="0"/>
                        </a:spcBef>
                        <a:spcAft>
                          <a:spcPts val="400"/>
                        </a:spcAft>
                      </a:pPr>
                      <a:r>
                        <a:rPr lang="ca-ES" sz="1800" b="1" kern="1200" dirty="0">
                          <a:solidFill>
                            <a:schemeClr val="bg1"/>
                          </a:solidFill>
                          <a:effectLst/>
                          <a:latin typeface="+mn-lt"/>
                          <a:ea typeface="+mn-ea"/>
                          <a:cs typeface="+mn-cs"/>
                        </a:rPr>
                        <a:t>Abordatge basat en les mancances</a:t>
                      </a:r>
                      <a:r>
                        <a:rPr lang="ca-ES" sz="1800" kern="1200" dirty="0">
                          <a:solidFill>
                            <a:schemeClr val="bg1"/>
                          </a:solidFill>
                          <a:effectLst/>
                          <a:latin typeface="+mn-lt"/>
                          <a:ea typeface="+mn-ea"/>
                          <a:cs typeface="+mn-cs"/>
                        </a:rPr>
                        <a:t> </a:t>
                      </a:r>
                      <a:endParaRPr lang="x-none"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2783215"/>
                  </a:ext>
                </a:extLst>
              </a:tr>
              <a:tr h="1108788">
                <a:tc>
                  <a:txBody>
                    <a:bodyPr/>
                    <a:lstStyle/>
                    <a:p>
                      <a:pPr marL="285750" marR="0" lvl="0" indent="-285750">
                        <a:spcBef>
                          <a:spcPts val="0"/>
                        </a:spcBef>
                        <a:spcAft>
                          <a:spcPts val="0"/>
                        </a:spcAft>
                        <a:buFont typeface="Arial" panose="020B0604020202020204" pitchFamily="34" charset="0"/>
                        <a:buChar char="•"/>
                        <a:tabLst/>
                      </a:pPr>
                      <a:r>
                        <a:rPr lang="ca-ES" sz="1800" kern="1200">
                          <a:solidFill>
                            <a:schemeClr val="tx1"/>
                          </a:solidFill>
                          <a:effectLst/>
                          <a:latin typeface="+mn-lt"/>
                          <a:ea typeface="+mn-ea"/>
                          <a:cs typeface="+mn-cs"/>
                        </a:rPr>
                        <a:t>Parteix de les mancances i respon a problemes</a:t>
                      </a:r>
                      <a:r>
                        <a:rPr lang="en-GB" sz="160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a:solidFill>
                            <a:schemeClr val="tx1"/>
                          </a:solidFill>
                          <a:effectLst/>
                          <a:latin typeface="+mn-lt"/>
                          <a:ea typeface="+mn-ea"/>
                          <a:cs typeface="+mn-cs"/>
                        </a:rPr>
                        <a:t>Proporciona un suport limitat pel mandat o la política específics del servei, en lloc de centrar-se en les necessitats de la persona</a:t>
                      </a:r>
                      <a:r>
                        <a:rPr lang="en-GB" sz="160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a:solidFill>
                            <a:schemeClr val="tx1"/>
                          </a:solidFill>
                          <a:effectLst/>
                          <a:latin typeface="+mn-lt"/>
                          <a:ea typeface="+mn-ea"/>
                          <a:cs typeface="+mn-cs"/>
                        </a:rPr>
                        <a:t>Tracta les persones com a receptors passius de l’acompanyament</a:t>
                      </a:r>
                      <a:r>
                        <a:rPr lang="en-GB" sz="1600">
                          <a:effectLst/>
                        </a:rPr>
                        <a:t>. </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a:solidFill>
                            <a:schemeClr val="tx1"/>
                          </a:solidFill>
                          <a:effectLst/>
                          <a:latin typeface="+mn-lt"/>
                          <a:ea typeface="+mn-ea"/>
                          <a:cs typeface="+mn-cs"/>
                        </a:rPr>
                        <a:t>Veu els problemes o mancances com una part intrínseca de la persona i prova d’«arreglar-la» o «estabilitzar-la».</a:t>
                      </a:r>
                      <a:r>
                        <a:rPr lang="ca-ES" sz="1800" b="1" kern="1200">
                          <a:solidFill>
                            <a:schemeClr val="tx1"/>
                          </a:solidFill>
                          <a:effectLst/>
                          <a:latin typeface="+mn-lt"/>
                          <a:ea typeface="+mn-ea"/>
                          <a:cs typeface="+mn-cs"/>
                        </a:rPr>
                        <a:t> </a:t>
                      </a:r>
                      <a:endParaRPr lang="x-none"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495124"/>
                  </a:ext>
                </a:extLst>
              </a:tr>
              <a:tr h="257756">
                <a:tc>
                  <a:txBody>
                    <a:bodyPr/>
                    <a:lstStyle/>
                    <a:p>
                      <a:pPr marL="90170" marR="0" algn="ctr">
                        <a:spcBef>
                          <a:spcPts val="0"/>
                        </a:spcBef>
                        <a:spcAft>
                          <a:spcPts val="400"/>
                        </a:spcAft>
                      </a:pPr>
                      <a:r>
                        <a:rPr lang="ca-ES" sz="1800" b="1" kern="1200" dirty="0">
                          <a:solidFill>
                            <a:schemeClr val="bg1"/>
                          </a:solidFill>
                          <a:effectLst/>
                          <a:latin typeface="+mn-lt"/>
                          <a:ea typeface="+mn-ea"/>
                          <a:cs typeface="+mn-cs"/>
                        </a:rPr>
                        <a:t>Abordatge centrat en els actius i les fortaleses</a:t>
                      </a:r>
                      <a:endParaRPr lang="x-none"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88431560"/>
                  </a:ext>
                </a:extLst>
              </a:tr>
              <a:tr h="2319804">
                <a:tc>
                  <a:txBody>
                    <a:bodyPr/>
                    <a:lstStyle/>
                    <a:p>
                      <a:pPr marL="285750" marR="0" lvl="0" indent="-285750">
                        <a:spcBef>
                          <a:spcPts val="0"/>
                        </a:spcBef>
                        <a:spcAft>
                          <a:spcPts val="0"/>
                        </a:spcAft>
                        <a:buFont typeface="Arial" panose="020B0604020202020204" pitchFamily="34" charset="0"/>
                        <a:buChar char="•"/>
                        <a:tabLst/>
                      </a:pPr>
                      <a:r>
                        <a:rPr lang="ca-ES" sz="1800" kern="1200" dirty="0">
                          <a:solidFill>
                            <a:schemeClr val="tx1"/>
                          </a:solidFill>
                          <a:effectLst/>
                          <a:latin typeface="+mn-lt"/>
                          <a:ea typeface="+mn-ea"/>
                          <a:cs typeface="+mn-cs"/>
                        </a:rPr>
                        <a:t>Parteix dels actius i identifica oportunitats i fortaleses</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dirty="0">
                          <a:solidFill>
                            <a:schemeClr val="tx1"/>
                          </a:solidFill>
                          <a:effectLst/>
                          <a:latin typeface="+mn-lt"/>
                          <a:ea typeface="+mn-ea"/>
                          <a:cs typeface="+mn-cs"/>
                        </a:rPr>
                        <a:t>Veu les persones com a expertes en la seva pròpia recuperació i reconeix que són capaces de prendre decisions i les prenen</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dirty="0">
                          <a:solidFill>
                            <a:schemeClr val="tx1"/>
                          </a:solidFill>
                          <a:effectLst/>
                          <a:latin typeface="+mn-lt"/>
                          <a:ea typeface="+mn-ea"/>
                          <a:cs typeface="+mn-cs"/>
                        </a:rPr>
                        <a:t>Requereix que els professionals o els altres implicats en l’assistència passin de provar «d’arreglar la persona» a acompanyar-la en la seva recuperació</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dirty="0">
                          <a:solidFill>
                            <a:schemeClr val="tx1"/>
                          </a:solidFill>
                          <a:effectLst/>
                          <a:latin typeface="+mn-lt"/>
                          <a:ea typeface="+mn-ea"/>
                          <a:cs typeface="+mn-cs"/>
                        </a:rPr>
                        <a:t>Emfatitza la col·laboració i la coproducció entre la persona implicada i els professionals i altres acompanyants en el seu recorregut i procés de recuperació</a:t>
                      </a:r>
                      <a:r>
                        <a:rPr lang="en-US" sz="1600" dirty="0">
                          <a:effectLst/>
                        </a:rPr>
                        <a:t>. </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dirty="0">
                          <a:solidFill>
                            <a:schemeClr val="tx1"/>
                          </a:solidFill>
                          <a:effectLst/>
                          <a:latin typeface="+mn-lt"/>
                          <a:ea typeface="+mn-ea"/>
                          <a:cs typeface="+mn-cs"/>
                        </a:rPr>
                        <a:t>Veu i tracta la comunitat general com a actius</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ca-ES" sz="1800" kern="1200" dirty="0" err="1">
                          <a:solidFill>
                            <a:schemeClr val="tx1"/>
                          </a:solidFill>
                          <a:effectLst/>
                          <a:latin typeface="+mn-lt"/>
                          <a:ea typeface="+mn-ea"/>
                          <a:cs typeface="+mn-cs"/>
                        </a:rPr>
                        <a:t>Empodera</a:t>
                      </a:r>
                      <a:r>
                        <a:rPr lang="ca-ES" sz="1800" kern="1200" dirty="0">
                          <a:solidFill>
                            <a:schemeClr val="tx1"/>
                          </a:solidFill>
                          <a:effectLst/>
                          <a:latin typeface="+mn-lt"/>
                          <a:ea typeface="+mn-ea"/>
                          <a:cs typeface="+mn-cs"/>
                        </a:rPr>
                        <a:t> les persones per assumir el control de les seves vides i les ajuda a desenvolupar el seu potencial, entenent que són elles qui tenen les respostes i solucions</a:t>
                      </a:r>
                      <a:r>
                        <a:rPr lang="en-US" sz="1600" dirty="0">
                          <a:effectLst/>
                        </a:rPr>
                        <a:t>.</a:t>
                      </a:r>
                      <a:endParaRPr lang="x-none"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081358"/>
                  </a:ext>
                </a:extLst>
              </a:tr>
            </a:tbl>
          </a:graphicData>
        </a:graphic>
      </p:graphicFrame>
      <p:sp>
        <p:nvSpPr>
          <p:cNvPr id="6"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3</a:t>
            </a:r>
            <a:endParaRPr lang="x-none" sz="2800" dirty="0"/>
          </a:p>
        </p:txBody>
      </p:sp>
    </p:spTree>
    <p:extLst>
      <p:ext uri="{BB962C8B-B14F-4D97-AF65-F5344CB8AC3E}">
        <p14:creationId xmlns:p14="http://schemas.microsoft.com/office/powerpoint/2010/main" val="1416724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A5A2B-1192-4045-8A4B-EB9C50098989}"/>
              </a:ext>
            </a:extLst>
          </p:cNvPr>
          <p:cNvSpPr>
            <a:spLocks noGrp="1"/>
          </p:cNvSpPr>
          <p:nvPr>
            <p:ph sz="quarter" idx="14"/>
          </p:nvPr>
        </p:nvSpPr>
        <p:spPr/>
        <p:txBody>
          <a:bodyPr/>
          <a:lstStyle/>
          <a:p>
            <a:pPr algn="just"/>
            <a:endParaRPr lang="x-none" dirty="0"/>
          </a:p>
          <a:p>
            <a:pPr algn="just"/>
            <a:r>
              <a:rPr lang="ca-ES" dirty="0"/>
              <a:t>En la situació següent (Tom), veurem què comporta a la pràctica l’abordatge basat en les mancances i com es pot avançar cap a un abordatge basat en les fortaleses</a:t>
            </a:r>
            <a:r>
              <a:rPr lang="es-ES" dirty="0"/>
              <a:t>. </a:t>
            </a:r>
          </a:p>
          <a:p>
            <a:pPr marL="0" indent="0" algn="just">
              <a:buNone/>
            </a:pPr>
            <a:endParaRPr lang="x-none" dirty="0"/>
          </a:p>
          <a:p>
            <a:pPr algn="just"/>
            <a:endParaRPr lang="x-none" dirty="0"/>
          </a:p>
        </p:txBody>
      </p:sp>
      <p:sp>
        <p:nvSpPr>
          <p:cNvPr id="5"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4</a:t>
            </a:r>
            <a:endParaRPr lang="x-none" sz="2800" dirty="0"/>
          </a:p>
        </p:txBody>
      </p:sp>
    </p:spTree>
    <p:extLst>
      <p:ext uri="{BB962C8B-B14F-4D97-AF65-F5344CB8AC3E}">
        <p14:creationId xmlns:p14="http://schemas.microsoft.com/office/powerpoint/2010/main" val="3351749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02B53-98F8-5540-9620-CA8873C462C9}"/>
              </a:ext>
            </a:extLst>
          </p:cNvPr>
          <p:cNvSpPr>
            <a:spLocks noGrp="1"/>
          </p:cNvSpPr>
          <p:nvPr>
            <p:ph type="body" sz="quarter" idx="13"/>
          </p:nvPr>
        </p:nvSpPr>
        <p:spPr>
          <a:xfrm>
            <a:off x="507207" y="1365067"/>
            <a:ext cx="11174400" cy="360000"/>
          </a:xfrm>
        </p:spPr>
        <p:txBody>
          <a:bodyPr/>
          <a:lstStyle/>
          <a:p>
            <a:r>
              <a:rPr lang="ca-ES" dirty="0"/>
              <a:t>El cas d’en Tom</a:t>
            </a:r>
            <a:endParaRPr lang="es-ES" dirty="0"/>
          </a:p>
        </p:txBody>
      </p:sp>
      <p:sp>
        <p:nvSpPr>
          <p:cNvPr id="4" name="Text Box 13">
            <a:extLst>
              <a:ext uri="{FF2B5EF4-FFF2-40B4-BE49-F238E27FC236}">
                <a16:creationId xmlns:a16="http://schemas.microsoft.com/office/drawing/2014/main" id="{6C963EB1-7B32-4AB8-A41F-EA4C5E088A8E}"/>
              </a:ext>
            </a:extLst>
          </p:cNvPr>
          <p:cNvSpPr txBox="1">
            <a:spLocks noGrp="1"/>
          </p:cNvSpPr>
          <p:nvPr>
            <p:ph sz="quarter" idx="14"/>
          </p:nvPr>
        </p:nvSpPr>
        <p:spPr>
          <a:xfrm>
            <a:off x="507207" y="1906744"/>
            <a:ext cx="11174412" cy="2686038"/>
          </a:xfrm>
          <a:solidFill>
            <a:srgbClr val="D2EFFD"/>
          </a:solidFill>
        </p:spPr>
        <p:txBody>
          <a:bodyPr>
            <a:normAutofit lnSpcReduction="10000"/>
          </a:bodyPr>
          <a:lstStyle/>
          <a:p>
            <a:pPr marL="0" indent="0" algn="just">
              <a:buNone/>
            </a:pPr>
            <a:r>
              <a:rPr lang="es-ES" dirty="0"/>
              <a:t>En Tom </a:t>
            </a:r>
            <a:r>
              <a:rPr lang="ca-ES" dirty="0"/>
              <a:t>és un home de trenta anys que treballa de mestre. Fa tres anys que està casat, però la relació amb la dona s’ha deteriorat recentment i discuteixen a tota hora. Cada cop li resulta més difícil trobar el gust a la feina i mostrar-se pacient i atent a les necessitats dels seus alumnes. Els dies se li fan insuportables. Sovint li costa també adormir-se a la nit, perquè pensa en el dia següent i l’angoixa no ser capaç d’afrontar-lo. Quan se sent així, recorre a l’alcohol fins que es tranquil·litza. Ha consultat el seu metge de capçalera, que li ha diagnosticat fatiga crònica i desànim i li ha parlat d’una possible depressió. Malgrat tot, el Tom continua formant part de l’equip de rugbi local i el reconforta molt jugar i passar l’estona amb els seus companys d’equip. </a:t>
            </a:r>
            <a:endParaRPr lang="es-ES" dirty="0"/>
          </a:p>
        </p:txBody>
      </p:sp>
      <p:sp>
        <p:nvSpPr>
          <p:cNvPr id="7"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5 </a:t>
            </a:r>
            <a:endParaRPr lang="x-none" sz="2800" dirty="0"/>
          </a:p>
        </p:txBody>
      </p:sp>
    </p:spTree>
    <p:extLst>
      <p:ext uri="{BB962C8B-B14F-4D97-AF65-F5344CB8AC3E}">
        <p14:creationId xmlns:p14="http://schemas.microsoft.com/office/powerpoint/2010/main" val="3662054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BD8775-145D-0C4A-86BB-B07CBE36FADA}"/>
              </a:ext>
            </a:extLst>
          </p:cNvPr>
          <p:cNvGraphicFramePr>
            <a:graphicFrameLocks noGrp="1"/>
          </p:cNvGraphicFramePr>
          <p:nvPr>
            <p:extLst>
              <p:ext uri="{D42A27DB-BD31-4B8C-83A1-F6EECF244321}">
                <p14:modId xmlns:p14="http://schemas.microsoft.com/office/powerpoint/2010/main" val="905933380"/>
              </p:ext>
            </p:extLst>
          </p:nvPr>
        </p:nvGraphicFramePr>
        <p:xfrm>
          <a:off x="589280" y="1515712"/>
          <a:ext cx="11176000" cy="3747135"/>
        </p:xfrm>
        <a:graphic>
          <a:graphicData uri="http://schemas.openxmlformats.org/drawingml/2006/table">
            <a:tbl>
              <a:tblPr firstRow="1" firstCol="1" bandRow="1">
                <a:tableStyleId>{2D5ABB26-0587-4C30-8999-92F81FD0307C}</a:tableStyleId>
              </a:tblPr>
              <a:tblGrid>
                <a:gridCol w="4772429">
                  <a:extLst>
                    <a:ext uri="{9D8B030D-6E8A-4147-A177-3AD203B41FA5}">
                      <a16:colId xmlns:a16="http://schemas.microsoft.com/office/drawing/2014/main" val="603559072"/>
                    </a:ext>
                  </a:extLst>
                </a:gridCol>
                <a:gridCol w="6403571">
                  <a:extLst>
                    <a:ext uri="{9D8B030D-6E8A-4147-A177-3AD203B41FA5}">
                      <a16:colId xmlns:a16="http://schemas.microsoft.com/office/drawing/2014/main" val="338599509"/>
                    </a:ext>
                  </a:extLst>
                </a:gridCol>
              </a:tblGrid>
              <a:tr h="198788">
                <a:tc>
                  <a:txBody>
                    <a:bodyPr/>
                    <a:lstStyle/>
                    <a:p>
                      <a:pPr marL="6350" marR="32385" indent="-6350" algn="ctr">
                        <a:lnSpc>
                          <a:spcPct val="100000"/>
                        </a:lnSpc>
                        <a:spcAft>
                          <a:spcPts val="600"/>
                        </a:spcAft>
                      </a:pPr>
                      <a:r>
                        <a:rPr lang="ca-ES" sz="1800" b="1" dirty="0">
                          <a:solidFill>
                            <a:srgbClr val="FFFFFF"/>
                          </a:solidFill>
                          <a:effectLst/>
                          <a:latin typeface="+mn-lt"/>
                          <a:ea typeface="Calibri"/>
                          <a:cs typeface="Arial"/>
                        </a:rPr>
                        <a:t>Abordatge basat en les mancances</a:t>
                      </a:r>
                      <a:endParaRPr lang="es-ES" sz="1800" dirty="0">
                        <a:solidFill>
                          <a:srgbClr val="000000"/>
                        </a:solidFill>
                        <a:effectLst/>
                        <a:latin typeface="+mn-lt"/>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6350" marR="29210" indent="-6350" algn="ctr">
                        <a:lnSpc>
                          <a:spcPct val="100000"/>
                        </a:lnSpc>
                        <a:spcAft>
                          <a:spcPts val="600"/>
                        </a:spcAft>
                      </a:pPr>
                      <a:r>
                        <a:rPr lang="ca-ES" sz="1800" b="1" dirty="0">
                          <a:solidFill>
                            <a:srgbClr val="FFFFFF"/>
                          </a:solidFill>
                          <a:effectLst/>
                          <a:latin typeface="+mn-lt"/>
                          <a:ea typeface="Calibri"/>
                          <a:cs typeface="Arial"/>
                        </a:rPr>
                        <a:t>Abordatge basat en els actius/fortaleses</a:t>
                      </a:r>
                      <a:endParaRPr lang="es-ES" sz="1800" dirty="0">
                        <a:solidFill>
                          <a:srgbClr val="000000"/>
                        </a:solidFill>
                        <a:effectLst/>
                        <a:latin typeface="+mn-lt"/>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77276897"/>
                  </a:ext>
                </a:extLst>
              </a:tr>
              <a:tr h="1198801">
                <a:tc>
                  <a:txBody>
                    <a:bodyPr/>
                    <a:lstStyle/>
                    <a:p>
                      <a:pPr marL="6350" marR="81280" indent="-6350" algn="l">
                        <a:lnSpc>
                          <a:spcPct val="100000"/>
                        </a:lnSpc>
                        <a:spcAft>
                          <a:spcPts val="600"/>
                        </a:spcAft>
                      </a:pPr>
                      <a:r>
                        <a:rPr lang="ca-ES" sz="1600" b="1" dirty="0">
                          <a:solidFill>
                            <a:srgbClr val="000000"/>
                          </a:solidFill>
                          <a:effectLst/>
                          <a:latin typeface="+mn-lt"/>
                          <a:ea typeface="Calibri"/>
                          <a:cs typeface="Arial"/>
                        </a:rPr>
                        <a:t>Parteix de les mancances i respon a problemes:</a:t>
                      </a:r>
                      <a:endParaRPr lang="es-ES" sz="1600" dirty="0">
                        <a:solidFill>
                          <a:srgbClr val="000000"/>
                        </a:solidFill>
                        <a:effectLst/>
                        <a:latin typeface="+mn-lt"/>
                        <a:ea typeface="Calibri"/>
                        <a:cs typeface="Arial"/>
                      </a:endParaRPr>
                    </a:p>
                    <a:p>
                      <a:pPr marL="285750" marR="81280" indent="-285750" algn="l">
                        <a:lnSpc>
                          <a:spcPct val="100000"/>
                        </a:lnSpc>
                        <a:spcAft>
                          <a:spcPts val="600"/>
                        </a:spcAft>
                        <a:buFont typeface="Arial" panose="020B0604020202020204" pitchFamily="34" charset="0"/>
                        <a:buChar char="•"/>
                      </a:pPr>
                      <a:r>
                        <a:rPr lang="ca-ES" sz="1600" dirty="0">
                          <a:solidFill>
                            <a:srgbClr val="000000"/>
                          </a:solidFill>
                          <a:effectLst/>
                          <a:latin typeface="+mn-lt"/>
                          <a:ea typeface="Calibri"/>
                          <a:cs typeface="Arial"/>
                        </a:rPr>
                        <a:t> </a:t>
                      </a:r>
                      <a:r>
                        <a:rPr lang="ca-ES" sz="1600" u="none" strike="noStrike" dirty="0">
                          <a:solidFill>
                            <a:srgbClr val="000000"/>
                          </a:solidFill>
                          <a:effectLst/>
                          <a:uFill>
                            <a:solidFill>
                              <a:srgbClr val="000000"/>
                            </a:solidFill>
                          </a:uFill>
                          <a:latin typeface="+mn-lt"/>
                          <a:ea typeface="Arial"/>
                          <a:cs typeface="Arial"/>
                        </a:rPr>
                        <a:t>Fatiga crònica i desànim, possible depressió </a:t>
                      </a:r>
                    </a:p>
                    <a:p>
                      <a:pPr marL="285750"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Consum excessiu d’alcohol </a:t>
                      </a:r>
                    </a:p>
                    <a:p>
                      <a:pPr marL="285750"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Problemes de parella</a:t>
                      </a:r>
                      <a:endParaRPr lang="es-ES" sz="1600" u="none" strike="noStrike" dirty="0">
                        <a:solidFill>
                          <a:srgbClr val="000000"/>
                        </a:solidFill>
                        <a:effectLst/>
                        <a:uFill>
                          <a:solidFill>
                            <a:srgbClr val="000000"/>
                          </a:solidFill>
                        </a:uFill>
                        <a:latin typeface="+mn-lt"/>
                        <a:ea typeface="Arial"/>
                        <a:cs typeface="Arial"/>
                      </a:endParaRPr>
                    </a:p>
                    <a:p>
                      <a:pPr marL="6350" marR="81280" indent="-6350" algn="l">
                        <a:lnSpc>
                          <a:spcPct val="100000"/>
                        </a:lnSpc>
                        <a:spcAft>
                          <a:spcPts val="600"/>
                        </a:spcAft>
                      </a:pPr>
                      <a:r>
                        <a:rPr lang="ca-ES" sz="1600" dirty="0">
                          <a:solidFill>
                            <a:srgbClr val="365F91"/>
                          </a:solidFill>
                          <a:effectLst/>
                          <a:latin typeface="+mn-lt"/>
                          <a:ea typeface="Calibri"/>
                          <a:cs typeface="Arial"/>
                        </a:rPr>
                        <a:t> </a:t>
                      </a:r>
                      <a:endParaRPr lang="es-ES" sz="1600" dirty="0">
                        <a:solidFill>
                          <a:srgbClr val="000000"/>
                        </a:solidFill>
                        <a:effectLst/>
                        <a:latin typeface="+mn-lt"/>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81280" indent="-6350" algn="l">
                        <a:lnSpc>
                          <a:spcPct val="100000"/>
                        </a:lnSpc>
                        <a:spcAft>
                          <a:spcPts val="600"/>
                        </a:spcAft>
                      </a:pPr>
                      <a:r>
                        <a:rPr lang="ca-ES" sz="1600" b="1" dirty="0">
                          <a:solidFill>
                            <a:srgbClr val="000000"/>
                          </a:solidFill>
                          <a:effectLst/>
                          <a:latin typeface="+mn-lt"/>
                          <a:ea typeface="Calibri"/>
                          <a:cs typeface="Arial"/>
                        </a:rPr>
                        <a:t>Parteix dels actius i identifica oportunitats i fortaleses:</a:t>
                      </a:r>
                      <a:endParaRPr lang="es-ES" sz="1600" dirty="0">
                        <a:solidFill>
                          <a:srgbClr val="000000"/>
                        </a:solidFill>
                        <a:effectLst/>
                        <a:latin typeface="+mn-lt"/>
                        <a:ea typeface="Calibri"/>
                        <a:cs typeface="Arial"/>
                      </a:endParaRPr>
                    </a:p>
                    <a:p>
                      <a:pPr marL="280035" marR="81280" indent="-285750" algn="l">
                        <a:lnSpc>
                          <a:spcPct val="100000"/>
                        </a:lnSpc>
                        <a:spcAft>
                          <a:spcPts val="600"/>
                        </a:spcAft>
                        <a:buFont typeface="Arial" panose="020B0604020202020204" pitchFamily="34" charset="0"/>
                        <a:buChar char="•"/>
                      </a:pPr>
                      <a:r>
                        <a:rPr lang="ca-ES" sz="1600" b="1" dirty="0">
                          <a:solidFill>
                            <a:srgbClr val="000000"/>
                          </a:solidFill>
                          <a:effectLst/>
                          <a:latin typeface="+mn-lt"/>
                          <a:ea typeface="Calibri"/>
                          <a:cs typeface="Arial"/>
                        </a:rPr>
                        <a:t> </a:t>
                      </a:r>
                      <a:r>
                        <a:rPr lang="ca-ES" sz="1600" u="none" strike="noStrike" dirty="0">
                          <a:solidFill>
                            <a:srgbClr val="000000"/>
                          </a:solidFill>
                          <a:effectLst/>
                          <a:uFill>
                            <a:solidFill>
                              <a:srgbClr val="000000"/>
                            </a:solidFill>
                          </a:uFill>
                          <a:latin typeface="+mn-lt"/>
                          <a:ea typeface="Arial"/>
                          <a:cs typeface="Arial"/>
                        </a:rPr>
                        <a:t>Passió per l’esport </a:t>
                      </a:r>
                    </a:p>
                    <a:p>
                      <a:pPr marL="280035"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Problemes amb la parella, amb qui han superat altres crisis abans </a:t>
                      </a:r>
                    </a:p>
                    <a:p>
                      <a:pPr marL="280035"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Implicació en l’equip de rugbi i bona relació amb els companys d’equip </a:t>
                      </a:r>
                    </a:p>
                    <a:p>
                      <a:pPr marL="280035"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Disposició a buscar noves oportunitats </a:t>
                      </a:r>
                      <a:r>
                        <a:rPr lang="ca-ES" sz="1600" dirty="0">
                          <a:solidFill>
                            <a:srgbClr val="000000"/>
                          </a:solidFill>
                          <a:effectLst/>
                          <a:latin typeface="+mn-lt"/>
                          <a:ea typeface="Calibri"/>
                          <a:cs typeface="Arial"/>
                        </a:rPr>
                        <a:t> </a:t>
                      </a:r>
                      <a:endParaRPr lang="es-ES" sz="1600" dirty="0">
                        <a:solidFill>
                          <a:srgbClr val="000000"/>
                        </a:solidFill>
                        <a:effectLst/>
                        <a:latin typeface="+mn-lt"/>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363808"/>
                  </a:ext>
                </a:extLst>
              </a:tr>
              <a:tr h="1002279">
                <a:tc>
                  <a:txBody>
                    <a:bodyPr/>
                    <a:lstStyle/>
                    <a:p>
                      <a:pPr marL="6350" marR="81280" indent="-6350" algn="l">
                        <a:lnSpc>
                          <a:spcPct val="100000"/>
                        </a:lnSpc>
                        <a:spcAft>
                          <a:spcPts val="600"/>
                        </a:spcAft>
                      </a:pPr>
                      <a:r>
                        <a:rPr lang="ca-ES" sz="1600" b="1" dirty="0">
                          <a:solidFill>
                            <a:srgbClr val="000000"/>
                          </a:solidFill>
                          <a:effectLst/>
                          <a:latin typeface="+mn-lt"/>
                          <a:ea typeface="Calibri"/>
                          <a:cs typeface="Arial"/>
                        </a:rPr>
                        <a:t>Proporciona un suport limitat pel mandat o la política específics del servei, en lloc de centrar-se en les necessitats de la persona:</a:t>
                      </a:r>
                      <a:endParaRPr lang="es-ES" sz="1600" dirty="0">
                        <a:solidFill>
                          <a:srgbClr val="000000"/>
                        </a:solidFill>
                        <a:effectLst/>
                        <a:latin typeface="+mn-lt"/>
                        <a:ea typeface="Calibri"/>
                        <a:cs typeface="Arial"/>
                      </a:endParaRPr>
                    </a:p>
                    <a:p>
                      <a:pPr marL="285750" marR="81280" indent="-285750" algn="l">
                        <a:lnSpc>
                          <a:spcPct val="100000"/>
                        </a:lnSpc>
                        <a:spcAft>
                          <a:spcPts val="600"/>
                        </a:spcAft>
                        <a:buFont typeface="Arial" panose="020B0604020202020204" pitchFamily="34" charset="0"/>
                        <a:buChar char="•"/>
                      </a:pPr>
                      <a:r>
                        <a:rPr lang="ca-ES" sz="1600" dirty="0">
                          <a:solidFill>
                            <a:srgbClr val="000000"/>
                          </a:solidFill>
                          <a:effectLst/>
                          <a:latin typeface="+mn-lt"/>
                          <a:ea typeface="Calibri"/>
                          <a:cs typeface="Arial"/>
                        </a:rPr>
                        <a:t> </a:t>
                      </a:r>
                      <a:r>
                        <a:rPr lang="ca-ES" sz="1600" u="none" strike="noStrike" dirty="0">
                          <a:solidFill>
                            <a:srgbClr val="000000"/>
                          </a:solidFill>
                          <a:effectLst/>
                          <a:uFill>
                            <a:solidFill>
                              <a:srgbClr val="000000"/>
                            </a:solidFill>
                          </a:uFill>
                          <a:latin typeface="+mn-lt"/>
                          <a:ea typeface="Arial"/>
                          <a:cs typeface="Arial"/>
                        </a:rPr>
                        <a:t>Avaluació més en profunditat de la fatiga crònica </a:t>
                      </a:r>
                    </a:p>
                    <a:p>
                      <a:pPr marL="285750"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Derivació a la unitat de salut mental de la comunitat i a la unitat de conductes </a:t>
                      </a:r>
                      <a:r>
                        <a:rPr lang="ca-ES" sz="1600" u="none" strike="noStrike" dirty="0" err="1">
                          <a:solidFill>
                            <a:srgbClr val="000000"/>
                          </a:solidFill>
                          <a:effectLst/>
                          <a:uFill>
                            <a:solidFill>
                              <a:srgbClr val="000000"/>
                            </a:solidFill>
                          </a:uFill>
                          <a:latin typeface="+mn-lt"/>
                          <a:ea typeface="Arial"/>
                          <a:cs typeface="Arial"/>
                        </a:rPr>
                        <a:t>addictives</a:t>
                      </a:r>
                      <a:endParaRPr lang="es-ES" sz="1600" u="none" strike="noStrike" dirty="0">
                        <a:solidFill>
                          <a:srgbClr val="000000"/>
                        </a:solidFill>
                        <a:effectLst/>
                        <a:uFill>
                          <a:solidFill>
                            <a:srgbClr val="000000"/>
                          </a:solidFill>
                        </a:uFill>
                        <a:latin typeface="+mn-lt"/>
                        <a:ea typeface="Arial"/>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30480" indent="-6350" algn="just">
                        <a:lnSpc>
                          <a:spcPct val="100000"/>
                        </a:lnSpc>
                        <a:spcAft>
                          <a:spcPts val="600"/>
                        </a:spcAft>
                      </a:pPr>
                      <a:r>
                        <a:rPr lang="ca-ES" sz="1600" b="1" dirty="0">
                          <a:solidFill>
                            <a:srgbClr val="000000"/>
                          </a:solidFill>
                          <a:effectLst/>
                          <a:latin typeface="+mn-lt"/>
                          <a:ea typeface="Calibri"/>
                          <a:cs typeface="Arial"/>
                        </a:rPr>
                        <a:t>Posa èmfasi en el paper de la comunitat en un sentit més ampli i d’actius organitzatius també més generals; veu les persones com a ciutadans i coproductors: </a:t>
                      </a:r>
                      <a:endParaRPr lang="es-ES" sz="1600" dirty="0">
                        <a:solidFill>
                          <a:srgbClr val="000000"/>
                        </a:solidFill>
                        <a:effectLst/>
                        <a:latin typeface="+mn-lt"/>
                        <a:ea typeface="Calibri"/>
                        <a:cs typeface="Arial"/>
                      </a:endParaRPr>
                    </a:p>
                    <a:p>
                      <a:pPr marL="280035" marR="81280" indent="-285750" algn="l">
                        <a:lnSpc>
                          <a:spcPct val="100000"/>
                        </a:lnSpc>
                        <a:spcAft>
                          <a:spcPts val="600"/>
                        </a:spcAft>
                        <a:buFont typeface="Arial" panose="020B0604020202020204" pitchFamily="34" charset="0"/>
                        <a:buChar char="•"/>
                      </a:pPr>
                      <a:r>
                        <a:rPr lang="ca-ES" sz="1600" b="1" dirty="0">
                          <a:solidFill>
                            <a:srgbClr val="000000"/>
                          </a:solidFill>
                          <a:effectLst/>
                          <a:latin typeface="+mn-lt"/>
                          <a:ea typeface="Calibri"/>
                          <a:cs typeface="Arial"/>
                        </a:rPr>
                        <a:t> </a:t>
                      </a:r>
                      <a:r>
                        <a:rPr lang="ca-ES" sz="1600" u="none" strike="noStrike" dirty="0">
                          <a:solidFill>
                            <a:srgbClr val="000000"/>
                          </a:solidFill>
                          <a:effectLst/>
                          <a:uFill>
                            <a:solidFill>
                              <a:srgbClr val="000000"/>
                            </a:solidFill>
                          </a:uFill>
                          <a:latin typeface="+mn-lt"/>
                          <a:ea typeface="Arial"/>
                          <a:cs typeface="Arial"/>
                        </a:rPr>
                        <a:t>L’equip de rugbi local resulta molt beneficiós per al Tom per molts motius </a:t>
                      </a:r>
                    </a:p>
                    <a:p>
                      <a:pPr marL="280035" marR="81280" indent="-285750" algn="l">
                        <a:lnSpc>
                          <a:spcPct val="100000"/>
                        </a:lnSpc>
                        <a:spcAft>
                          <a:spcPts val="600"/>
                        </a:spcAft>
                        <a:buFont typeface="Arial" panose="020B0604020202020204" pitchFamily="34" charset="0"/>
                        <a:buChar char="•"/>
                      </a:pPr>
                      <a:r>
                        <a:rPr lang="ca-ES" sz="1600" u="none" strike="noStrike" dirty="0">
                          <a:solidFill>
                            <a:srgbClr val="000000"/>
                          </a:solidFill>
                          <a:effectLst/>
                          <a:uFill>
                            <a:solidFill>
                              <a:srgbClr val="000000"/>
                            </a:solidFill>
                          </a:uFill>
                          <a:latin typeface="+mn-lt"/>
                          <a:ea typeface="Arial"/>
                          <a:cs typeface="Arial"/>
                        </a:rPr>
                        <a:t>Hi ha la possibilitat d’assistir a una classe de fusteria gratuïta els dimarts al vespre </a:t>
                      </a:r>
                      <a:r>
                        <a:rPr lang="ca-ES" sz="1600" dirty="0">
                          <a:solidFill>
                            <a:srgbClr val="000000"/>
                          </a:solidFill>
                          <a:effectLst/>
                          <a:latin typeface="+mn-lt"/>
                          <a:ea typeface="Calibri"/>
                          <a:cs typeface="Arial"/>
                        </a:rPr>
                        <a:t> </a:t>
                      </a:r>
                      <a:endParaRPr lang="es-ES" sz="1600" dirty="0">
                        <a:solidFill>
                          <a:srgbClr val="000000"/>
                        </a:solidFill>
                        <a:effectLst/>
                        <a:latin typeface="+mn-lt"/>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324881"/>
                  </a:ext>
                </a:extLst>
              </a:tr>
            </a:tbl>
          </a:graphicData>
        </a:graphic>
      </p:graphicFrame>
      <p:sp>
        <p:nvSpPr>
          <p:cNvPr id="5" name="Title 1">
            <a:extLst>
              <a:ext uri="{FF2B5EF4-FFF2-40B4-BE49-F238E27FC236}">
                <a16:creationId xmlns:a16="http://schemas.microsoft.com/office/drawing/2014/main" id="{2B532C31-1B22-47FC-84F2-E7C3CE429587}"/>
              </a:ext>
            </a:extLst>
          </p:cNvPr>
          <p:cNvSpPr>
            <a:spLocks noGrp="1"/>
          </p:cNvSpPr>
          <p:nvPr>
            <p:ph type="title"/>
          </p:nvPr>
        </p:nvSpPr>
        <p:spPr>
          <a:xfrm>
            <a:off x="399630" y="381721"/>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6</a:t>
            </a:r>
            <a:endParaRPr lang="x-none" sz="2800" dirty="0"/>
          </a:p>
        </p:txBody>
      </p:sp>
    </p:spTree>
    <p:extLst>
      <p:ext uri="{BB962C8B-B14F-4D97-AF65-F5344CB8AC3E}">
        <p14:creationId xmlns:p14="http://schemas.microsoft.com/office/powerpoint/2010/main" val="1349778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BD8775-145D-0C4A-86BB-B07CBE36FADA}"/>
              </a:ext>
            </a:extLst>
          </p:cNvPr>
          <p:cNvGraphicFramePr>
            <a:graphicFrameLocks noGrp="1"/>
          </p:cNvGraphicFramePr>
          <p:nvPr>
            <p:extLst>
              <p:ext uri="{D42A27DB-BD31-4B8C-83A1-F6EECF244321}">
                <p14:modId xmlns:p14="http://schemas.microsoft.com/office/powerpoint/2010/main" val="3399222247"/>
              </p:ext>
            </p:extLst>
          </p:nvPr>
        </p:nvGraphicFramePr>
        <p:xfrm>
          <a:off x="589280" y="1515712"/>
          <a:ext cx="11176000" cy="3132582"/>
        </p:xfrm>
        <a:graphic>
          <a:graphicData uri="http://schemas.openxmlformats.org/drawingml/2006/table">
            <a:tbl>
              <a:tblPr firstRow="1" firstCol="1" bandRow="1">
                <a:tableStyleId>{2D5ABB26-0587-4C30-8999-92F81FD0307C}</a:tableStyleId>
              </a:tblPr>
              <a:tblGrid>
                <a:gridCol w="5292015">
                  <a:extLst>
                    <a:ext uri="{9D8B030D-6E8A-4147-A177-3AD203B41FA5}">
                      <a16:colId xmlns:a16="http://schemas.microsoft.com/office/drawing/2014/main" val="603559072"/>
                    </a:ext>
                  </a:extLst>
                </a:gridCol>
                <a:gridCol w="5883985">
                  <a:extLst>
                    <a:ext uri="{9D8B030D-6E8A-4147-A177-3AD203B41FA5}">
                      <a16:colId xmlns:a16="http://schemas.microsoft.com/office/drawing/2014/main" val="338599509"/>
                    </a:ext>
                  </a:extLst>
                </a:gridCol>
              </a:tblGrid>
              <a:tr h="198788">
                <a:tc>
                  <a:txBody>
                    <a:bodyPr/>
                    <a:lstStyle/>
                    <a:p>
                      <a:pPr marL="6350" marR="32385" indent="-6350" algn="ctr">
                        <a:lnSpc>
                          <a:spcPct val="107000"/>
                        </a:lnSpc>
                        <a:spcAft>
                          <a:spcPts val="0"/>
                        </a:spcAft>
                      </a:pPr>
                      <a:r>
                        <a:rPr lang="ca-ES" sz="1600" b="1" dirty="0">
                          <a:solidFill>
                            <a:srgbClr val="FFFFFF"/>
                          </a:solidFill>
                          <a:effectLst/>
                          <a:latin typeface="Calibri"/>
                          <a:ea typeface="Calibri"/>
                          <a:cs typeface="Arial"/>
                        </a:rPr>
                        <a:t>Abordatge basat en les mancances</a:t>
                      </a:r>
                      <a:endParaRPr lang="es-ES" sz="1600" dirty="0">
                        <a:solidFill>
                          <a:srgbClr val="000000"/>
                        </a:solidFill>
                        <a:effectLst/>
                        <a:latin typeface="Calibri"/>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6350" marR="29210" indent="-6350" algn="ctr">
                        <a:lnSpc>
                          <a:spcPct val="107000"/>
                        </a:lnSpc>
                        <a:spcAft>
                          <a:spcPts val="0"/>
                        </a:spcAft>
                      </a:pPr>
                      <a:r>
                        <a:rPr lang="ca-ES" sz="1600" b="1" dirty="0">
                          <a:solidFill>
                            <a:srgbClr val="FFFFFF"/>
                          </a:solidFill>
                          <a:effectLst/>
                          <a:latin typeface="Calibri"/>
                          <a:ea typeface="Calibri"/>
                          <a:cs typeface="Arial"/>
                        </a:rPr>
                        <a:t>Abordatge basat en els actius/fortaleses</a:t>
                      </a:r>
                      <a:endParaRPr lang="es-ES" sz="1600" dirty="0">
                        <a:solidFill>
                          <a:srgbClr val="000000"/>
                        </a:solidFill>
                        <a:effectLst/>
                        <a:latin typeface="Calibri"/>
                        <a:ea typeface="Calibri"/>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77276897"/>
                  </a:ext>
                </a:extLst>
              </a:tr>
              <a:tr h="1342905">
                <a:tc>
                  <a:txBody>
                    <a:bodyPr/>
                    <a:lstStyle/>
                    <a:p>
                      <a:pPr marL="6350" marR="81280" indent="-6350" algn="l">
                        <a:lnSpc>
                          <a:spcPct val="107000"/>
                        </a:lnSpc>
                        <a:spcAft>
                          <a:spcPts val="120"/>
                        </a:spcAft>
                      </a:pPr>
                      <a:r>
                        <a:rPr lang="ca-ES" sz="1600" b="1" dirty="0">
                          <a:solidFill>
                            <a:srgbClr val="000000"/>
                          </a:solidFill>
                          <a:effectLst/>
                          <a:latin typeface="+mn-lt"/>
                          <a:ea typeface="Calibri"/>
                          <a:cs typeface="Arial"/>
                        </a:rPr>
                        <a:t>Tracta les persones com a receptors passius de l’acompanyament. Veu els problemes o mancances com una part intrínseca de la persona i prova </a:t>
                      </a:r>
                      <a:r>
                        <a:rPr lang="ca-ES" sz="1600" b="1" dirty="0" err="1">
                          <a:solidFill>
                            <a:srgbClr val="000000"/>
                          </a:solidFill>
                          <a:effectLst/>
                          <a:latin typeface="+mn-lt"/>
                          <a:ea typeface="Calibri"/>
                          <a:cs typeface="Arial"/>
                        </a:rPr>
                        <a:t>d’«arreglar</a:t>
                      </a:r>
                      <a:r>
                        <a:rPr lang="ca-ES" sz="1600" b="1" dirty="0">
                          <a:solidFill>
                            <a:srgbClr val="000000"/>
                          </a:solidFill>
                          <a:effectLst/>
                          <a:latin typeface="+mn-lt"/>
                          <a:ea typeface="Calibri"/>
                          <a:cs typeface="Arial"/>
                        </a:rPr>
                        <a:t>-la» o «estabilitzar-la»:</a:t>
                      </a:r>
                      <a:endParaRPr lang="es-ES" sz="1600" dirty="0">
                        <a:solidFill>
                          <a:srgbClr val="000000"/>
                        </a:solidFill>
                        <a:effectLst/>
                        <a:latin typeface="+mn-lt"/>
                        <a:ea typeface="Calibri"/>
                        <a:cs typeface="Arial"/>
                      </a:endParaRPr>
                    </a:p>
                    <a:p>
                      <a:pPr marL="6350" marR="81280" indent="-6350" algn="l">
                        <a:lnSpc>
                          <a:spcPct val="107000"/>
                        </a:lnSpc>
                        <a:spcAft>
                          <a:spcPts val="120"/>
                        </a:spcAft>
                      </a:pPr>
                      <a:r>
                        <a:rPr lang="ca-ES" sz="1600" dirty="0">
                          <a:solidFill>
                            <a:srgbClr val="000000"/>
                          </a:solidFill>
                          <a:effectLst/>
                          <a:latin typeface="+mn-lt"/>
                          <a:ea typeface="Calibri"/>
                          <a:cs typeface="Arial"/>
                        </a:rPr>
                        <a:t> </a:t>
                      </a:r>
                      <a:endParaRPr lang="es-ES" sz="1600" dirty="0">
                        <a:solidFill>
                          <a:srgbClr val="000000"/>
                        </a:solidFill>
                        <a:effectLst/>
                        <a:latin typeface="+mn-lt"/>
                        <a:ea typeface="Calibri"/>
                        <a:cs typeface="Aria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Derivació a la clínica de fatiga crònica </a:t>
                      </a:r>
                      <a:endParaRPr lang="es-ES" sz="1600" u="none" strike="noStrike" dirty="0">
                        <a:solidFill>
                          <a:srgbClr val="000000"/>
                        </a:solidFill>
                        <a:effectLst/>
                        <a:uFill>
                          <a:solidFill>
                            <a:srgbClr val="000000"/>
                          </a:solidFill>
                        </a:uFill>
                        <a:latin typeface="+mn-lt"/>
                        <a:ea typeface="Arial"/>
                        <a:cs typeface="Arial"/>
                      </a:endParaRPr>
                    </a:p>
                    <a:p>
                      <a:pPr marL="342900" marR="81280" lvl="0" indent="-342900" algn="l" fontAlgn="base">
                        <a:lnSpc>
                          <a:spcPct val="103000"/>
                        </a:lnSpc>
                        <a:spcAft>
                          <a:spcPts val="225"/>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Derivació al psicòleg per rebre teràpia </a:t>
                      </a:r>
                      <a:r>
                        <a:rPr lang="ca-ES" sz="1600" u="none" strike="noStrike" dirty="0" err="1">
                          <a:solidFill>
                            <a:srgbClr val="000000"/>
                          </a:solidFill>
                          <a:effectLst/>
                          <a:uFill>
                            <a:solidFill>
                              <a:srgbClr val="000000"/>
                            </a:solidFill>
                          </a:uFill>
                          <a:latin typeface="+mn-lt"/>
                          <a:ea typeface="Arial"/>
                          <a:cs typeface="Arial"/>
                        </a:rPr>
                        <a:t>cognitivoconductual</a:t>
                      </a:r>
                      <a:r>
                        <a:rPr lang="ca-ES" sz="1600" u="none" strike="noStrike" dirty="0">
                          <a:solidFill>
                            <a:srgbClr val="000000"/>
                          </a:solidFill>
                          <a:effectLst/>
                          <a:uFill>
                            <a:solidFill>
                              <a:srgbClr val="000000"/>
                            </a:solidFill>
                          </a:uFill>
                          <a:latin typeface="+mn-lt"/>
                          <a:ea typeface="Arial"/>
                          <a:cs typeface="Arial"/>
                        </a:rPr>
                        <a:t> </a:t>
                      </a:r>
                      <a:endParaRPr lang="es-ES" sz="1600" u="none" strike="noStrike" dirty="0">
                        <a:solidFill>
                          <a:srgbClr val="000000"/>
                        </a:solidFill>
                        <a:effectLst/>
                        <a:uFill>
                          <a:solidFill>
                            <a:srgbClr val="000000"/>
                          </a:solidFill>
                        </a:uFill>
                        <a:latin typeface="+mn-lt"/>
                        <a:ea typeface="Arial"/>
                        <a:cs typeface="Aria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Recepta d’antidepressius</a:t>
                      </a:r>
                      <a:r>
                        <a:rPr lang="ca-ES" sz="1600" b="1" u="none" strike="noStrike" dirty="0">
                          <a:solidFill>
                            <a:srgbClr val="000000"/>
                          </a:solidFill>
                          <a:effectLst/>
                          <a:uFill>
                            <a:solidFill>
                              <a:srgbClr val="000000"/>
                            </a:solidFill>
                          </a:uFill>
                          <a:latin typeface="+mn-lt"/>
                          <a:ea typeface="Arial"/>
                          <a:cs typeface="Arial"/>
                        </a:rPr>
                        <a:t> </a:t>
                      </a:r>
                      <a:endParaRPr lang="es-ES" sz="1600" u="none" strike="noStrike" dirty="0">
                        <a:solidFill>
                          <a:srgbClr val="000000"/>
                        </a:solidFill>
                        <a:effectLst/>
                        <a:uFill>
                          <a:solidFill>
                            <a:srgbClr val="000000"/>
                          </a:solidFill>
                        </a:uFill>
                        <a:latin typeface="+mn-lt"/>
                        <a:ea typeface="Arial"/>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31750" indent="-6350" algn="just">
                        <a:lnSpc>
                          <a:spcPct val="99000"/>
                        </a:lnSpc>
                        <a:spcAft>
                          <a:spcPts val="5"/>
                        </a:spcAft>
                      </a:pPr>
                      <a:r>
                        <a:rPr lang="ca-ES" sz="1600" b="1" dirty="0">
                          <a:solidFill>
                            <a:srgbClr val="000000"/>
                          </a:solidFill>
                          <a:effectLst/>
                          <a:latin typeface="+mn-lt"/>
                          <a:ea typeface="Calibri"/>
                          <a:cs typeface="Arial"/>
                        </a:rPr>
                        <a:t>Ajuda les persones a prendre el control de les seves vides i a desenvolupar el seu potencial, perquè considera la persona com la resposta: </a:t>
                      </a:r>
                      <a:endParaRPr lang="es-ES" sz="1600" dirty="0">
                        <a:solidFill>
                          <a:srgbClr val="000000"/>
                        </a:solidFill>
                        <a:effectLst/>
                        <a:latin typeface="+mn-lt"/>
                        <a:ea typeface="Calibri"/>
                        <a:cs typeface="Arial"/>
                      </a:endParaRPr>
                    </a:p>
                    <a:p>
                      <a:pPr marL="635" marR="81280" indent="-6350" algn="l">
                        <a:lnSpc>
                          <a:spcPct val="107000"/>
                        </a:lnSpc>
                        <a:spcAft>
                          <a:spcPts val="395"/>
                        </a:spcAft>
                      </a:pPr>
                      <a:r>
                        <a:rPr lang="ca-ES" sz="1600" b="1" dirty="0">
                          <a:solidFill>
                            <a:srgbClr val="000000"/>
                          </a:solidFill>
                          <a:effectLst/>
                          <a:latin typeface="+mn-lt"/>
                          <a:ea typeface="Calibri"/>
                          <a:cs typeface="Arial"/>
                        </a:rPr>
                        <a:t> </a:t>
                      </a:r>
                      <a:endParaRPr lang="es-ES" sz="1600" dirty="0">
                        <a:solidFill>
                          <a:srgbClr val="000000"/>
                        </a:solidFill>
                        <a:effectLst/>
                        <a:latin typeface="+mn-lt"/>
                        <a:ea typeface="Calibri"/>
                        <a:cs typeface="Arial"/>
                      </a:endParaRPr>
                    </a:p>
                    <a:p>
                      <a:pPr marL="342900" marR="81280" lvl="0" indent="-342900" algn="l" fontAlgn="base">
                        <a:lnSpc>
                          <a:spcPct val="99000"/>
                        </a:lnSpc>
                        <a:spcAft>
                          <a:spcPts val="230"/>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El Tom avalua les opcions de tractament i acompanyament que li ofereix el seu metge i també sospesa altres idees i opcions que ha pensat ell mateix </a:t>
                      </a:r>
                      <a:endParaRPr lang="es-ES" sz="1600" u="none" strike="noStrike" dirty="0">
                        <a:solidFill>
                          <a:srgbClr val="000000"/>
                        </a:solidFill>
                        <a:effectLst/>
                        <a:uFill>
                          <a:solidFill>
                            <a:srgbClr val="000000"/>
                          </a:solidFill>
                        </a:uFill>
                        <a:latin typeface="+mn-lt"/>
                        <a:ea typeface="Arial"/>
                        <a:cs typeface="Arial"/>
                      </a:endParaRPr>
                    </a:p>
                    <a:p>
                      <a:pPr marL="342900" marR="81280" lvl="0" indent="-342900" algn="l" fontAlgn="base">
                        <a:lnSpc>
                          <a:spcPct val="103000"/>
                        </a:lnSpc>
                        <a:spcAft>
                          <a:spcPts val="215"/>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Decideix provar la teràpia </a:t>
                      </a:r>
                      <a:r>
                        <a:rPr lang="ca-ES" sz="1600" u="none" strike="noStrike" dirty="0" err="1">
                          <a:solidFill>
                            <a:srgbClr val="000000"/>
                          </a:solidFill>
                          <a:effectLst/>
                          <a:uFill>
                            <a:solidFill>
                              <a:srgbClr val="000000"/>
                            </a:solidFill>
                          </a:uFill>
                          <a:latin typeface="+mn-lt"/>
                          <a:ea typeface="Arial"/>
                          <a:cs typeface="Arial"/>
                        </a:rPr>
                        <a:t>cognitivoconductual</a:t>
                      </a:r>
                      <a:r>
                        <a:rPr lang="ca-ES" sz="1600" u="none" strike="noStrike" dirty="0">
                          <a:solidFill>
                            <a:srgbClr val="000000"/>
                          </a:solidFill>
                          <a:effectLst/>
                          <a:uFill>
                            <a:solidFill>
                              <a:srgbClr val="000000"/>
                            </a:solidFill>
                          </a:uFill>
                          <a:latin typeface="+mn-lt"/>
                          <a:ea typeface="Arial"/>
                          <a:cs typeface="Arial"/>
                        </a:rPr>
                        <a:t> per aprendre a gestionar l’ansietat i reduir el consum d’alcohol </a:t>
                      </a:r>
                      <a:endParaRPr lang="es-ES" sz="1600" u="none" strike="noStrike" dirty="0">
                        <a:solidFill>
                          <a:srgbClr val="000000"/>
                        </a:solidFill>
                        <a:effectLst/>
                        <a:uFill>
                          <a:solidFill>
                            <a:srgbClr val="000000"/>
                          </a:solidFill>
                        </a:uFill>
                        <a:latin typeface="+mn-lt"/>
                        <a:ea typeface="Arial"/>
                        <a:cs typeface="Arial"/>
                      </a:endParaRPr>
                    </a:p>
                    <a:p>
                      <a:pPr marL="342900" marR="81280" lvl="0" indent="-342900" algn="l" fontAlgn="base">
                        <a:lnSpc>
                          <a:spcPct val="107000"/>
                        </a:lnSpc>
                        <a:spcAft>
                          <a:spcPts val="0"/>
                        </a:spcAft>
                        <a:buClr>
                          <a:srgbClr val="000000"/>
                        </a:buClr>
                        <a:buSzPts val="1100"/>
                        <a:buFont typeface="Arial"/>
                        <a:buChar char="•"/>
                      </a:pPr>
                      <a:r>
                        <a:rPr lang="ca-ES" sz="1600" u="none" strike="noStrike" dirty="0">
                          <a:solidFill>
                            <a:srgbClr val="000000"/>
                          </a:solidFill>
                          <a:effectLst/>
                          <a:uFill>
                            <a:solidFill>
                              <a:srgbClr val="000000"/>
                            </a:solidFill>
                          </a:uFill>
                          <a:latin typeface="+mn-lt"/>
                          <a:ea typeface="Arial"/>
                          <a:cs typeface="Arial"/>
                        </a:rPr>
                        <a:t>Decideix anar a les classes de fusteria i buscar altres opcions laborals </a:t>
                      </a:r>
                      <a:endParaRPr lang="es-ES" sz="1600" u="none" strike="noStrike" dirty="0">
                        <a:solidFill>
                          <a:srgbClr val="000000"/>
                        </a:solidFill>
                        <a:effectLst/>
                        <a:uFill>
                          <a:solidFill>
                            <a:srgbClr val="000000"/>
                          </a:solidFill>
                        </a:uFill>
                        <a:latin typeface="+mn-lt"/>
                        <a:ea typeface="Arial"/>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705704"/>
                  </a:ext>
                </a:extLst>
              </a:tr>
            </a:tbl>
          </a:graphicData>
        </a:graphic>
      </p:graphicFrame>
      <p:sp>
        <p:nvSpPr>
          <p:cNvPr id="5"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ca-ES" sz="2800" dirty="0"/>
              <a:t>Presentació: Centrar-se en els actius i les fortaleses de la persona és clau per a un acompanyament orientat a la recuperació </a:t>
            </a:r>
            <a:r>
              <a:rPr lang="es-ES" sz="2800" dirty="0"/>
              <a:t>-</a:t>
            </a:r>
            <a:r>
              <a:rPr lang="en-US" sz="2800" dirty="0"/>
              <a:t> 6</a:t>
            </a:r>
            <a:endParaRPr lang="x-none" sz="2800" dirty="0"/>
          </a:p>
        </p:txBody>
      </p:sp>
    </p:spTree>
    <p:extLst>
      <p:ext uri="{BB962C8B-B14F-4D97-AF65-F5344CB8AC3E}">
        <p14:creationId xmlns:p14="http://schemas.microsoft.com/office/powerpoint/2010/main" val="4283123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030AD-69D2-499A-907C-D51B185F1E7A}"/>
              </a:ext>
            </a:extLst>
          </p:cNvPr>
          <p:cNvSpPr>
            <a:spLocks noGrp="1"/>
          </p:cNvSpPr>
          <p:nvPr>
            <p:ph sz="quarter" idx="14"/>
          </p:nvPr>
        </p:nvSpPr>
        <p:spPr>
          <a:xfrm>
            <a:off x="507195" y="1341120"/>
            <a:ext cx="11174412" cy="4670068"/>
          </a:xfrm>
        </p:spPr>
        <p:txBody>
          <a:bodyPr/>
          <a:lstStyle/>
          <a:p>
            <a:pPr algn="just"/>
            <a:r>
              <a:rPr lang="ca-ES" dirty="0"/>
              <a:t>Considereu l’exemple següent: </a:t>
            </a:r>
            <a:endParaRPr lang="es-ES" dirty="0"/>
          </a:p>
          <a:p>
            <a:pPr marL="0" indent="0" algn="just">
              <a:buNone/>
            </a:pPr>
            <a:r>
              <a:rPr lang="es-ES" b="1" dirty="0"/>
              <a:t>La </a:t>
            </a:r>
            <a:r>
              <a:rPr lang="ca-ES" b="1" dirty="0"/>
              <a:t>Sarah:</a:t>
            </a:r>
          </a:p>
          <a:p>
            <a:pPr marL="457200" indent="-457200" algn="just">
              <a:buFont typeface="+mj-lt"/>
              <a:buAutoNum type="arabicPeriod"/>
            </a:pPr>
            <a:r>
              <a:rPr lang="ca-ES" dirty="0"/>
              <a:t>La Sarah és una dona esquizofrènica, obesa i que no acata les normes. No fa res per estar millor. </a:t>
            </a:r>
          </a:p>
          <a:p>
            <a:pPr marL="457200" indent="-457200" algn="just">
              <a:buFont typeface="+mj-lt"/>
              <a:buAutoNum type="arabicPeriod"/>
            </a:pPr>
            <a:r>
              <a:rPr lang="ca-ES" dirty="0"/>
              <a:t>Requereix una assistència considerable amb les seves decisions vitals per assolir una gestió òptima del seu diagnòstic d’esquizofrènia i sobrepès. </a:t>
            </a:r>
          </a:p>
          <a:p>
            <a:pPr marL="457200" indent="-457200" algn="just">
              <a:buFont typeface="+mj-lt"/>
              <a:buAutoNum type="arabicPeriod"/>
            </a:pPr>
            <a:r>
              <a:rPr lang="ca-ES" dirty="0"/>
              <a:t>La Sarah és mare d’una filla de dos anys de la qual està molt orgullosa i té una família que li fa costat. Aspira a anar a la universitat i estudiar puericultura. Pateix al·lucinacions visuals i auditives des dels vint anys</a:t>
            </a:r>
            <a:endParaRPr lang="en-US" dirty="0"/>
          </a:p>
        </p:txBody>
      </p:sp>
      <p:sp>
        <p:nvSpPr>
          <p:cNvPr id="2" name="Title 1">
            <a:extLst>
              <a:ext uri="{FF2B5EF4-FFF2-40B4-BE49-F238E27FC236}">
                <a16:creationId xmlns:a16="http://schemas.microsoft.com/office/drawing/2014/main" id="{422E7378-C1AB-4239-9D14-445FF93D474D}"/>
              </a:ext>
            </a:extLst>
          </p:cNvPr>
          <p:cNvSpPr>
            <a:spLocks noGrp="1"/>
          </p:cNvSpPr>
          <p:nvPr>
            <p:ph type="title"/>
          </p:nvPr>
        </p:nvSpPr>
        <p:spPr/>
        <p:txBody>
          <a:bodyPr/>
          <a:lstStyle/>
          <a:p>
            <a:r>
              <a:rPr lang="ca-ES" dirty="0"/>
              <a:t>Exercici 3.1: Centrar-se en les fortaleses i els actius </a:t>
            </a:r>
            <a:r>
              <a:rPr lang="es-ES" dirty="0"/>
              <a:t>-</a:t>
            </a:r>
            <a:r>
              <a:rPr lang="en-US" dirty="0"/>
              <a:t> 1 </a:t>
            </a:r>
            <a:endParaRPr lang="x-none" dirty="0"/>
          </a:p>
        </p:txBody>
      </p:sp>
    </p:spTree>
    <p:extLst>
      <p:ext uri="{BB962C8B-B14F-4D97-AF65-F5344CB8AC3E}">
        <p14:creationId xmlns:p14="http://schemas.microsoft.com/office/powerpoint/2010/main" val="3426846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94229-F50A-4E4A-AA89-B72011787B5E}"/>
              </a:ext>
            </a:extLst>
          </p:cNvPr>
          <p:cNvSpPr>
            <a:spLocks noGrp="1"/>
          </p:cNvSpPr>
          <p:nvPr>
            <p:ph sz="quarter" idx="14"/>
          </p:nvPr>
        </p:nvSpPr>
        <p:spPr/>
        <p:txBody>
          <a:bodyPr/>
          <a:lstStyle/>
          <a:p>
            <a:pPr algn="ctr"/>
            <a:endParaRPr lang="en-US" dirty="0"/>
          </a:p>
          <a:p>
            <a:pPr marL="0" indent="0" algn="ctr">
              <a:buNone/>
            </a:pPr>
            <a:endParaRPr lang="en-US" b="1" i="1" dirty="0"/>
          </a:p>
          <a:p>
            <a:pPr marL="0" indent="0" algn="ctr">
              <a:buNone/>
            </a:pPr>
            <a:r>
              <a:rPr lang="es-ES" sz="2500" b="1" i="1" dirty="0"/>
              <a:t>Si </a:t>
            </a:r>
            <a:r>
              <a:rPr lang="es-ES" sz="2500" b="1" i="1" dirty="0" err="1"/>
              <a:t>fóssiu</a:t>
            </a:r>
            <a:r>
              <a:rPr lang="es-ES" sz="2500" b="1" i="1" dirty="0"/>
              <a:t> la Sarah, quina de les </a:t>
            </a:r>
            <a:r>
              <a:rPr lang="es-ES" sz="2500" b="1" i="1" dirty="0" err="1"/>
              <a:t>descripcions</a:t>
            </a:r>
            <a:r>
              <a:rPr lang="es-ES" sz="2500" b="1" i="1" dirty="0"/>
              <a:t> </a:t>
            </a:r>
            <a:r>
              <a:rPr lang="es-ES" sz="2500" b="1" i="1" dirty="0" err="1"/>
              <a:t>vostres</a:t>
            </a:r>
            <a:r>
              <a:rPr lang="es-ES" sz="2500" b="1" i="1" dirty="0"/>
              <a:t> </a:t>
            </a:r>
            <a:r>
              <a:rPr lang="es-ES" sz="2500" b="1" i="1" dirty="0" err="1"/>
              <a:t>preferiríeu</a:t>
            </a:r>
            <a:r>
              <a:rPr lang="es-ES" sz="2500" b="1" i="1" dirty="0"/>
              <a:t> que </a:t>
            </a:r>
            <a:r>
              <a:rPr lang="es-ES" sz="2500" b="1" i="1" dirty="0" err="1"/>
              <a:t>s’emprés</a:t>
            </a:r>
            <a:r>
              <a:rPr lang="es-ES" sz="2500" b="1" i="1" dirty="0"/>
              <a:t>? </a:t>
            </a:r>
          </a:p>
          <a:p>
            <a:pPr marL="0" indent="0" algn="ctr">
              <a:buNone/>
            </a:pPr>
            <a:r>
              <a:rPr lang="es-ES" sz="2500" b="1" i="1" dirty="0"/>
              <a:t>Per </a:t>
            </a:r>
            <a:r>
              <a:rPr lang="es-ES" sz="2500" b="1" i="1" dirty="0" err="1"/>
              <a:t>què</a:t>
            </a:r>
            <a:r>
              <a:rPr lang="es-ES" sz="2500" b="1" i="1" dirty="0"/>
              <a:t>? </a:t>
            </a:r>
            <a:endParaRPr lang="x-none" dirty="0"/>
          </a:p>
        </p:txBody>
      </p:sp>
      <p:sp>
        <p:nvSpPr>
          <p:cNvPr id="2" name="Title 1">
            <a:extLst>
              <a:ext uri="{FF2B5EF4-FFF2-40B4-BE49-F238E27FC236}">
                <a16:creationId xmlns:a16="http://schemas.microsoft.com/office/drawing/2014/main" id="{06EA3D94-9250-4F14-AB12-668908C36034}"/>
              </a:ext>
            </a:extLst>
          </p:cNvPr>
          <p:cNvSpPr>
            <a:spLocks noGrp="1"/>
          </p:cNvSpPr>
          <p:nvPr>
            <p:ph type="title"/>
          </p:nvPr>
        </p:nvSpPr>
        <p:spPr/>
        <p:txBody>
          <a:bodyPr/>
          <a:lstStyle/>
          <a:p>
            <a:r>
              <a:rPr lang="ca-ES" dirty="0"/>
              <a:t>Exercici 3.1: Centrar-se en les fortaleses i els actius </a:t>
            </a:r>
            <a:r>
              <a:rPr lang="es-ES" dirty="0"/>
              <a:t>-</a:t>
            </a:r>
            <a:r>
              <a:rPr lang="en-US" dirty="0"/>
              <a:t> 2</a:t>
            </a:r>
            <a:endParaRPr lang="x-none" dirty="0"/>
          </a:p>
        </p:txBody>
      </p:sp>
    </p:spTree>
    <p:extLst>
      <p:ext uri="{BB962C8B-B14F-4D97-AF65-F5344CB8AC3E}">
        <p14:creationId xmlns:p14="http://schemas.microsoft.com/office/powerpoint/2010/main" val="659779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45E41-C712-40DC-89D5-F45CA3D72361}"/>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Quin</a:t>
            </a:r>
            <a:r>
              <a:rPr lang="es-ES" sz="2500" b="1" i="1" dirty="0"/>
              <a:t> impacte </a:t>
            </a:r>
            <a:r>
              <a:rPr lang="es-ES" sz="2500" b="1" i="1" dirty="0" err="1"/>
              <a:t>podrien</a:t>
            </a:r>
            <a:r>
              <a:rPr lang="es-ES" sz="2500" b="1" i="1" dirty="0"/>
              <a:t> </a:t>
            </a:r>
            <a:r>
              <a:rPr lang="es-ES" sz="2500" b="1" i="1" dirty="0" err="1"/>
              <a:t>tenir</a:t>
            </a:r>
            <a:r>
              <a:rPr lang="es-ES" sz="2500" b="1" i="1" dirty="0"/>
              <a:t> </a:t>
            </a:r>
            <a:r>
              <a:rPr lang="es-ES" sz="2500" b="1" i="1" dirty="0" err="1"/>
              <a:t>aquestes</a:t>
            </a:r>
            <a:r>
              <a:rPr lang="es-ES" sz="2500" b="1" i="1" dirty="0"/>
              <a:t> </a:t>
            </a:r>
            <a:r>
              <a:rPr lang="es-ES" sz="2500" b="1" i="1" dirty="0" err="1"/>
              <a:t>descripcions</a:t>
            </a:r>
            <a:r>
              <a:rPr lang="es-ES" sz="2500" b="1" i="1" dirty="0"/>
              <a:t> </a:t>
            </a:r>
            <a:r>
              <a:rPr lang="es-ES" sz="2500" b="1" i="1" dirty="0" err="1"/>
              <a:t>diverses</a:t>
            </a:r>
            <a:r>
              <a:rPr lang="es-ES" sz="2500" b="1" i="1" dirty="0"/>
              <a:t> en la Sarah? </a:t>
            </a:r>
            <a:endParaRPr lang="x-none" dirty="0"/>
          </a:p>
        </p:txBody>
      </p:sp>
      <p:sp>
        <p:nvSpPr>
          <p:cNvPr id="2" name="Title 1">
            <a:extLst>
              <a:ext uri="{FF2B5EF4-FFF2-40B4-BE49-F238E27FC236}">
                <a16:creationId xmlns:a16="http://schemas.microsoft.com/office/drawing/2014/main" id="{E8077977-1040-43FC-9519-E123D0B7A176}"/>
              </a:ext>
            </a:extLst>
          </p:cNvPr>
          <p:cNvSpPr>
            <a:spLocks noGrp="1"/>
          </p:cNvSpPr>
          <p:nvPr>
            <p:ph type="title"/>
          </p:nvPr>
        </p:nvSpPr>
        <p:spPr/>
        <p:txBody>
          <a:bodyPr/>
          <a:lstStyle/>
          <a:p>
            <a:r>
              <a:rPr lang="ca-ES" dirty="0"/>
              <a:t>Exercici 3.1: Centrar-se en les fortaleses i els actius </a:t>
            </a:r>
            <a:r>
              <a:rPr lang="es-ES" dirty="0"/>
              <a:t>-</a:t>
            </a:r>
            <a:r>
              <a:rPr lang="en-US" dirty="0"/>
              <a:t> 3</a:t>
            </a:r>
            <a:endParaRPr lang="x-none" dirty="0"/>
          </a:p>
        </p:txBody>
      </p:sp>
    </p:spTree>
    <p:extLst>
      <p:ext uri="{BB962C8B-B14F-4D97-AF65-F5344CB8AC3E}">
        <p14:creationId xmlns:p14="http://schemas.microsoft.com/office/powerpoint/2010/main" val="178823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E9D-A8A5-44BC-9AF0-274457828556}"/>
              </a:ext>
            </a:extLst>
          </p:cNvPr>
          <p:cNvSpPr>
            <a:spLocks noGrp="1"/>
          </p:cNvSpPr>
          <p:nvPr>
            <p:ph type="title"/>
          </p:nvPr>
        </p:nvSpPr>
        <p:spPr>
          <a:xfrm>
            <a:off x="715024" y="2313946"/>
            <a:ext cx="9792000" cy="432000"/>
          </a:xfrm>
        </p:spPr>
        <p:txBody>
          <a:bodyPr/>
          <a:lstStyle/>
          <a:p>
            <a:r>
              <a:rPr lang="es-ES" dirty="0"/>
              <a:t>Tema 4. </a:t>
            </a:r>
            <a:r>
              <a:rPr lang="ca-ES" dirty="0"/>
              <a:t>Promoure l’esperança</a:t>
            </a:r>
            <a:endParaRPr lang="x-none" dirty="0"/>
          </a:p>
        </p:txBody>
      </p:sp>
    </p:spTree>
    <p:extLst>
      <p:ext uri="{BB962C8B-B14F-4D97-AF65-F5344CB8AC3E}">
        <p14:creationId xmlns:p14="http://schemas.microsoft.com/office/powerpoint/2010/main" val="3418995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EF3C5-4865-444A-90CB-68D9AB7CE556}"/>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r>
              <a:rPr lang="es-ES" sz="2500" b="1" i="1" dirty="0" err="1"/>
              <a:t>Què</a:t>
            </a:r>
            <a:r>
              <a:rPr lang="es-ES" sz="2500" b="1" i="1" dirty="0"/>
              <a:t> </a:t>
            </a:r>
            <a:r>
              <a:rPr lang="es-ES" sz="2500" b="1" i="1" dirty="0" err="1"/>
              <a:t>enteneu</a:t>
            </a:r>
            <a:r>
              <a:rPr lang="es-ES" sz="2500" b="1" i="1" dirty="0"/>
              <a:t> per </a:t>
            </a:r>
            <a:r>
              <a:rPr lang="es-ES" sz="2500" b="1" i="1" dirty="0" err="1"/>
              <a:t>l’expressió</a:t>
            </a:r>
            <a:r>
              <a:rPr lang="es-ES" sz="2500" b="1" i="1" dirty="0"/>
              <a:t> </a:t>
            </a:r>
            <a:r>
              <a:rPr lang="es-ES" sz="2500" b="1" i="1" dirty="0" err="1"/>
              <a:t>infondre</a:t>
            </a:r>
            <a:r>
              <a:rPr lang="es-ES" sz="2500" b="1" i="1" dirty="0"/>
              <a:t> </a:t>
            </a:r>
            <a:r>
              <a:rPr lang="es-ES" sz="2500" b="1" i="1" dirty="0" err="1"/>
              <a:t>esperança</a:t>
            </a:r>
            <a:r>
              <a:rPr lang="es-ES" sz="2500" b="1" i="1" dirty="0"/>
              <a:t>? </a:t>
            </a:r>
            <a:endParaRPr lang="x-none" sz="2500" b="1" i="1" dirty="0"/>
          </a:p>
        </p:txBody>
      </p:sp>
      <p:sp>
        <p:nvSpPr>
          <p:cNvPr id="2" name="Title 1">
            <a:extLst>
              <a:ext uri="{FF2B5EF4-FFF2-40B4-BE49-F238E27FC236}">
                <a16:creationId xmlns:a16="http://schemas.microsoft.com/office/drawing/2014/main" id="{8031EC27-3CA8-41C8-BC34-DE6C90EF1EC9}"/>
              </a:ext>
            </a:extLst>
          </p:cNvPr>
          <p:cNvSpPr>
            <a:spLocks noGrp="1"/>
          </p:cNvSpPr>
          <p:nvPr>
            <p:ph type="title"/>
          </p:nvPr>
        </p:nvSpPr>
        <p:spPr/>
        <p:txBody>
          <a:bodyPr/>
          <a:lstStyle/>
          <a:p>
            <a:r>
              <a:rPr lang="ca-ES" dirty="0"/>
              <a:t>Exercici 4.1: Promoure l’esperança </a:t>
            </a:r>
            <a:r>
              <a:rPr lang="es-ES" dirty="0"/>
              <a:t>-</a:t>
            </a:r>
            <a:r>
              <a:rPr lang="en-US" dirty="0"/>
              <a:t> 1 </a:t>
            </a:r>
            <a:endParaRPr lang="x-none" dirty="0"/>
          </a:p>
        </p:txBody>
      </p:sp>
    </p:spTree>
    <p:extLst>
      <p:ext uri="{BB962C8B-B14F-4D97-AF65-F5344CB8AC3E}">
        <p14:creationId xmlns:p14="http://schemas.microsoft.com/office/powerpoint/2010/main" val="293193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519545" y="1162859"/>
            <a:ext cx="11162061" cy="4178068"/>
          </a:xfrm>
        </p:spPr>
        <p:txBody>
          <a:bodyPr numCol="2" spcCol="360000">
            <a:noAutofit/>
          </a:bodyPr>
          <a:lstStyle/>
          <a:p>
            <a:r>
              <a:rPr lang="es-ES" sz="2000" b="1" dirty="0"/>
              <a:t>Tema 1. </a:t>
            </a:r>
            <a:r>
              <a:rPr lang="ca-ES" sz="2000" dirty="0"/>
              <a:t>Què és la recuperació</a:t>
            </a:r>
          </a:p>
          <a:p>
            <a:r>
              <a:rPr lang="es-ES" sz="2000" b="1" dirty="0"/>
              <a:t>Tema 2.</a:t>
            </a:r>
            <a:r>
              <a:rPr lang="es-ES" sz="2000" dirty="0"/>
              <a:t> </a:t>
            </a:r>
            <a:r>
              <a:rPr lang="ca-ES" sz="2000" dirty="0"/>
              <a:t>Serveis i pràctiques orientats a la recuperació </a:t>
            </a:r>
            <a:endParaRPr lang="es-ES" sz="2000" dirty="0"/>
          </a:p>
          <a:p>
            <a:r>
              <a:rPr lang="es-ES" sz="2000" b="1" dirty="0"/>
              <a:t>Tema 3.</a:t>
            </a:r>
            <a:r>
              <a:rPr lang="es-ES" sz="2000" dirty="0"/>
              <a:t> </a:t>
            </a:r>
            <a:r>
              <a:rPr lang="ca-ES" sz="2000" dirty="0"/>
              <a:t>Recuperació centrada en els actius i les fortaleses </a:t>
            </a:r>
            <a:endParaRPr lang="es-ES" sz="2000" dirty="0"/>
          </a:p>
          <a:p>
            <a:r>
              <a:rPr lang="es-ES" sz="2000" b="1" dirty="0"/>
              <a:t>Tema 4.</a:t>
            </a:r>
            <a:r>
              <a:rPr lang="es-ES" sz="2000" dirty="0"/>
              <a:t> </a:t>
            </a:r>
            <a:r>
              <a:rPr lang="ca-ES" sz="2000" dirty="0"/>
              <a:t>Promoure l’esperança </a:t>
            </a:r>
            <a:endParaRPr lang="es-ES" sz="2000" dirty="0"/>
          </a:p>
          <a:p>
            <a:r>
              <a:rPr lang="es-ES" sz="2000" b="1" dirty="0"/>
              <a:t>Tema 5.</a:t>
            </a:r>
            <a:r>
              <a:rPr lang="es-ES" sz="2000" dirty="0"/>
              <a:t> </a:t>
            </a:r>
            <a:r>
              <a:rPr lang="es-ES" sz="2000" dirty="0" err="1"/>
              <a:t>Valors</a:t>
            </a:r>
            <a:r>
              <a:rPr lang="es-ES" sz="2000" dirty="0"/>
              <a:t> en la </a:t>
            </a:r>
            <a:r>
              <a:rPr lang="es-ES" sz="2000" dirty="0" err="1"/>
              <a:t>recuperació</a:t>
            </a:r>
            <a:endParaRPr lang="es-ES" sz="2000" dirty="0"/>
          </a:p>
          <a:p>
            <a:r>
              <a:rPr lang="es-ES" sz="2000" b="1" dirty="0"/>
              <a:t>Tema 6.</a:t>
            </a:r>
            <a:r>
              <a:rPr lang="es-ES" sz="2000" dirty="0"/>
              <a:t> </a:t>
            </a:r>
            <a:r>
              <a:rPr lang="ca-ES" sz="2000" dirty="0"/>
              <a:t>Treballar amb les persones </a:t>
            </a:r>
            <a:endParaRPr lang="es-ES" sz="2000" dirty="0"/>
          </a:p>
          <a:p>
            <a:r>
              <a:rPr lang="es-ES" sz="2000" b="1" dirty="0"/>
              <a:t>Tema 7.</a:t>
            </a:r>
            <a:r>
              <a:rPr lang="es-ES" sz="2000" dirty="0"/>
              <a:t> </a:t>
            </a:r>
            <a:r>
              <a:rPr lang="ca-ES" sz="2000" dirty="0"/>
              <a:t>Límits en el context de les pràctiques de recuperació </a:t>
            </a:r>
            <a:endParaRPr lang="es-ES" sz="2000" dirty="0"/>
          </a:p>
          <a:p>
            <a:r>
              <a:rPr lang="es-ES" sz="2000" b="1" dirty="0"/>
              <a:t>Tema 8.</a:t>
            </a:r>
            <a:r>
              <a:rPr lang="es-ES" sz="2000" dirty="0"/>
              <a:t> </a:t>
            </a:r>
            <a:r>
              <a:rPr lang="ca-ES" sz="2000" dirty="0"/>
              <a:t>Riscos positius en la recuperació </a:t>
            </a:r>
            <a:endParaRPr lang="es-ES" sz="2000" dirty="0"/>
          </a:p>
          <a:p>
            <a:r>
              <a:rPr lang="es-ES" sz="2000" b="1" dirty="0"/>
              <a:t>Tema 9.</a:t>
            </a:r>
            <a:r>
              <a:rPr lang="es-ES" sz="2000" dirty="0"/>
              <a:t> </a:t>
            </a:r>
            <a:r>
              <a:rPr lang="ca-ES" sz="2000" dirty="0"/>
              <a:t>Suport a les persones per </a:t>
            </a:r>
            <a:r>
              <a:rPr lang="ca-ES" sz="2000" dirty="0" err="1"/>
              <a:t>reconnectar</a:t>
            </a:r>
            <a:r>
              <a:rPr lang="ca-ES" sz="2000" dirty="0"/>
              <a:t> amb la comunitat </a:t>
            </a:r>
            <a:endParaRPr lang="es-ES" sz="2000" dirty="0"/>
          </a:p>
          <a:p>
            <a:r>
              <a:rPr lang="es-ES" sz="2000" b="1" dirty="0"/>
              <a:t>Tema 10.</a:t>
            </a:r>
            <a:r>
              <a:rPr lang="es-ES" sz="2000" dirty="0"/>
              <a:t> </a:t>
            </a:r>
            <a:r>
              <a:rPr lang="ca-ES" sz="2000" dirty="0"/>
              <a:t>Habilitats comunicatives </a:t>
            </a:r>
            <a:endParaRPr lang="es-ES" sz="2000" dirty="0"/>
          </a:p>
          <a:p>
            <a:r>
              <a:rPr lang="es-ES" sz="2000" b="1" dirty="0"/>
              <a:t>Tema 11.</a:t>
            </a:r>
            <a:r>
              <a:rPr lang="es-ES" sz="2000" dirty="0"/>
              <a:t> </a:t>
            </a:r>
            <a:r>
              <a:rPr lang="ca-ES" sz="2000" dirty="0"/>
              <a:t>Plans de recuperació </a:t>
            </a:r>
            <a:endParaRPr lang="es-ES" sz="2000" dirty="0"/>
          </a:p>
          <a:p>
            <a:r>
              <a:rPr lang="es-ES" sz="2000" b="1" dirty="0"/>
              <a:t>Tema 12.</a:t>
            </a:r>
            <a:r>
              <a:rPr lang="es-ES" sz="2000" dirty="0"/>
              <a:t> </a:t>
            </a:r>
            <a:r>
              <a:rPr lang="ca-ES" sz="2000" dirty="0"/>
              <a:t>El timó de la recuperació </a:t>
            </a:r>
            <a:endParaRPr lang="x-none" sz="16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a:xfrm>
            <a:off x="379310" y="343852"/>
            <a:ext cx="9792000" cy="432000"/>
          </a:xfrm>
        </p:spPr>
        <p:txBody>
          <a:bodyPr/>
          <a:lstStyle/>
          <a:p>
            <a:r>
              <a:rPr lang="en-US" dirty="0" err="1"/>
              <a:t>Temes</a:t>
            </a:r>
            <a:r>
              <a:rPr lang="en-US" dirty="0"/>
              <a:t> del </a:t>
            </a:r>
            <a:r>
              <a:rPr lang="en-US" dirty="0" err="1"/>
              <a:t>mòdulo</a:t>
            </a:r>
            <a:endParaRPr lang="x-none"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49AD9-BFAB-4231-927C-77F0565B719F}"/>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Com</a:t>
            </a:r>
            <a:r>
              <a:rPr lang="es-ES" sz="2500" b="1" i="1" dirty="0"/>
              <a:t> poden </a:t>
            </a:r>
            <a:r>
              <a:rPr lang="es-ES" sz="2500" b="1" i="1" dirty="0" err="1"/>
              <a:t>els</a:t>
            </a:r>
            <a:r>
              <a:rPr lang="es-ES" sz="2500" b="1" i="1" dirty="0"/>
              <a:t> </a:t>
            </a:r>
            <a:r>
              <a:rPr lang="es-ES" sz="2500" b="1" i="1" dirty="0" err="1"/>
              <a:t>professionals</a:t>
            </a:r>
            <a:r>
              <a:rPr lang="es-ES" sz="2500" b="1" i="1" dirty="0"/>
              <a:t> </a:t>
            </a:r>
            <a:r>
              <a:rPr lang="es-ES" sz="2500" b="1" i="1" dirty="0" err="1"/>
              <a:t>sanitaris</a:t>
            </a:r>
            <a:r>
              <a:rPr lang="es-ES" sz="2500" b="1" i="1" dirty="0"/>
              <a:t>, </a:t>
            </a:r>
            <a:r>
              <a:rPr lang="es-ES" sz="2500" b="1" i="1" dirty="0" err="1"/>
              <a:t>els</a:t>
            </a:r>
            <a:r>
              <a:rPr lang="es-ES" sz="2500" b="1" i="1" dirty="0"/>
              <a:t> </a:t>
            </a:r>
            <a:r>
              <a:rPr lang="es-ES" sz="2500" b="1" i="1" dirty="0" err="1"/>
              <a:t>companys</a:t>
            </a:r>
            <a:r>
              <a:rPr lang="es-ES" sz="2500" b="1" i="1" dirty="0"/>
              <a:t>, </a:t>
            </a:r>
            <a:r>
              <a:rPr lang="es-ES" sz="2500" b="1" i="1" dirty="0" err="1"/>
              <a:t>els</a:t>
            </a:r>
            <a:r>
              <a:rPr lang="es-ES" sz="2500" b="1" i="1" dirty="0"/>
              <a:t> </a:t>
            </a:r>
            <a:r>
              <a:rPr lang="es-ES" sz="2500" b="1" i="1" dirty="0" err="1"/>
              <a:t>familiars</a:t>
            </a:r>
            <a:r>
              <a:rPr lang="es-ES" sz="2500" b="1" i="1" dirty="0"/>
              <a:t> i </a:t>
            </a:r>
            <a:r>
              <a:rPr lang="es-ES" sz="2500" b="1" i="1" dirty="0" err="1"/>
              <a:t>altres</a:t>
            </a:r>
            <a:r>
              <a:rPr lang="es-ES" sz="2500" b="1" i="1" dirty="0"/>
              <a:t> persones </a:t>
            </a:r>
            <a:r>
              <a:rPr lang="es-ES" sz="2500" b="1" i="1" dirty="0" err="1"/>
              <a:t>infondre</a:t>
            </a:r>
            <a:r>
              <a:rPr lang="es-ES" sz="2500" b="1" i="1" dirty="0"/>
              <a:t> </a:t>
            </a:r>
            <a:r>
              <a:rPr lang="es-ES" sz="2500" b="1" i="1" dirty="0" err="1"/>
              <a:t>esperança</a:t>
            </a:r>
            <a:r>
              <a:rPr lang="es-ES" sz="2500" b="1" i="1" dirty="0"/>
              <a:t> a les persones que </a:t>
            </a:r>
            <a:r>
              <a:rPr lang="es-ES" sz="2500" b="1" i="1" dirty="0" err="1"/>
              <a:t>ajuden</a:t>
            </a:r>
            <a:r>
              <a:rPr lang="es-ES" sz="2500" b="1" i="1" dirty="0"/>
              <a:t> a recuperar-se? </a:t>
            </a:r>
            <a:endParaRPr lang="x-none" sz="2500" b="1" i="1" dirty="0"/>
          </a:p>
        </p:txBody>
      </p:sp>
      <p:sp>
        <p:nvSpPr>
          <p:cNvPr id="2" name="Title 1">
            <a:extLst>
              <a:ext uri="{FF2B5EF4-FFF2-40B4-BE49-F238E27FC236}">
                <a16:creationId xmlns:a16="http://schemas.microsoft.com/office/drawing/2014/main" id="{B85949B4-EF99-4E83-919B-D2571732E2AA}"/>
              </a:ext>
            </a:extLst>
          </p:cNvPr>
          <p:cNvSpPr>
            <a:spLocks noGrp="1"/>
          </p:cNvSpPr>
          <p:nvPr>
            <p:ph type="title"/>
          </p:nvPr>
        </p:nvSpPr>
        <p:spPr/>
        <p:txBody>
          <a:bodyPr/>
          <a:lstStyle/>
          <a:p>
            <a:r>
              <a:rPr lang="ca-ES" dirty="0"/>
              <a:t>Exercici 4.1: Promoure l’esperança </a:t>
            </a:r>
            <a:r>
              <a:rPr lang="es-ES" i="1" dirty="0"/>
              <a:t>-</a:t>
            </a:r>
            <a:r>
              <a:rPr lang="en-US" dirty="0"/>
              <a:t> 2</a:t>
            </a:r>
            <a:endParaRPr lang="x-none" dirty="0"/>
          </a:p>
        </p:txBody>
      </p:sp>
    </p:spTree>
    <p:extLst>
      <p:ext uri="{BB962C8B-B14F-4D97-AF65-F5344CB8AC3E}">
        <p14:creationId xmlns:p14="http://schemas.microsoft.com/office/powerpoint/2010/main" val="2039011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CC148F-B7BA-9F47-AC18-04866128B331}"/>
              </a:ext>
            </a:extLst>
          </p:cNvPr>
          <p:cNvSpPr>
            <a:spLocks noGrp="1"/>
          </p:cNvSpPr>
          <p:nvPr>
            <p:ph type="body" sz="quarter" idx="13"/>
          </p:nvPr>
        </p:nvSpPr>
        <p:spPr>
          <a:xfrm>
            <a:off x="548640" y="824694"/>
            <a:ext cx="11643359" cy="374186"/>
          </a:xfrm>
        </p:spPr>
        <p:txBody>
          <a:bodyPr/>
          <a:lstStyle/>
          <a:p>
            <a:pPr>
              <a:lnSpc>
                <a:spcPct val="100000"/>
              </a:lnSpc>
            </a:pPr>
            <a:r>
              <a:rPr lang="ca-ES" sz="2100" dirty="0"/>
              <a:t>Com podem infondre esperança a les persones amb qui treballem i a les quals acompanyem? </a:t>
            </a:r>
            <a:endParaRPr lang="es-ES" sz="2100" dirty="0"/>
          </a:p>
        </p:txBody>
      </p:sp>
      <p:sp>
        <p:nvSpPr>
          <p:cNvPr id="4" name="Text Box 16">
            <a:extLst>
              <a:ext uri="{FF2B5EF4-FFF2-40B4-BE49-F238E27FC236}">
                <a16:creationId xmlns:a16="http://schemas.microsoft.com/office/drawing/2014/main" id="{3CEAEC0F-DE81-4C35-A67F-4CE9B1B2957C}"/>
              </a:ext>
            </a:extLst>
          </p:cNvPr>
          <p:cNvSpPr txBox="1">
            <a:spLocks noGrp="1"/>
          </p:cNvSpPr>
          <p:nvPr>
            <p:ph sz="quarter" idx="14"/>
          </p:nvPr>
        </p:nvSpPr>
        <p:spPr>
          <a:xfrm>
            <a:off x="507195" y="1564640"/>
            <a:ext cx="11174412" cy="3820160"/>
          </a:xfrm>
          <a:solidFill>
            <a:srgbClr val="D2EFFD"/>
          </a:solidFill>
        </p:spPr>
        <p:txBody>
          <a:bodyPr>
            <a:normAutofit fontScale="92500" lnSpcReduction="10000"/>
          </a:bodyPr>
          <a:lstStyle/>
          <a:p>
            <a:pPr lvl="0" fontAlgn="base"/>
            <a:r>
              <a:rPr lang="ca-ES" dirty="0"/>
              <a:t>Valorar la persona per qui és i valorar també els seus somnis i aspiracions. </a:t>
            </a:r>
            <a:endParaRPr lang="es-ES" dirty="0"/>
          </a:p>
          <a:p>
            <a:pPr lvl="0" fontAlgn="base"/>
            <a:r>
              <a:rPr lang="ca-ES" dirty="0"/>
              <a:t>Creure en la vàlua de la persona. </a:t>
            </a:r>
            <a:endParaRPr lang="es-ES" dirty="0"/>
          </a:p>
          <a:p>
            <a:pPr lvl="0" fontAlgn="base"/>
            <a:r>
              <a:rPr lang="ca-ES" dirty="0"/>
              <a:t>Tenir confiança en les habilitats, les destreses i el potencial de la persona. </a:t>
            </a:r>
            <a:endParaRPr lang="es-ES" dirty="0"/>
          </a:p>
          <a:p>
            <a:pPr lvl="0" fontAlgn="base"/>
            <a:r>
              <a:rPr lang="ca-ES" dirty="0"/>
              <a:t>Creure en l’autenticitat de l’experiència de la persona. </a:t>
            </a:r>
            <a:endParaRPr lang="es-ES" dirty="0"/>
          </a:p>
          <a:p>
            <a:pPr lvl="0" fontAlgn="base"/>
            <a:r>
              <a:rPr lang="ca-ES" dirty="0"/>
              <a:t>Acceptar i explorar de manera activa les experiències de la persona. </a:t>
            </a:r>
            <a:endParaRPr lang="es-ES" dirty="0"/>
          </a:p>
          <a:p>
            <a:pPr lvl="0" fontAlgn="base"/>
            <a:r>
              <a:rPr lang="ca-ES" dirty="0"/>
              <a:t>Tolerar la incertesa pel que fa al futur. </a:t>
            </a:r>
            <a:endParaRPr lang="es-ES" dirty="0"/>
          </a:p>
          <a:p>
            <a:pPr lvl="0" fontAlgn="base"/>
            <a:r>
              <a:rPr lang="ca-ES" dirty="0"/>
              <a:t>Veure els problemes i els contratemps com a part del procés de recuperació i ajudar la persona a extreure’n lliçons i aprofitar-les.</a:t>
            </a:r>
            <a:r>
              <a:rPr lang="ca-ES" b="1" dirty="0"/>
              <a:t> </a:t>
            </a:r>
            <a:endParaRPr lang="es-ES" dirty="0"/>
          </a:p>
          <a:p>
            <a:pPr lvl="0" fontAlgn="base"/>
            <a:r>
              <a:rPr lang="ca-ES" dirty="0"/>
              <a:t>Connectar la persona amb altres que hagin viscut experiències similars.</a:t>
            </a:r>
            <a:r>
              <a:rPr lang="ca-ES" b="1" dirty="0"/>
              <a:t> </a:t>
            </a:r>
            <a:endParaRPr lang="es-ES" dirty="0"/>
          </a:p>
          <a:p>
            <a:pPr marL="0" lvl="0" indent="0" algn="just" fontAlgn="base">
              <a:buNone/>
            </a:pPr>
            <a:endParaRPr lang="es-ES" dirty="0"/>
          </a:p>
          <a:p>
            <a:pPr marL="0" lvl="0" indent="0" algn="just">
              <a:buNone/>
            </a:pPr>
            <a:endParaRPr lang="x-none" dirty="0"/>
          </a:p>
        </p:txBody>
      </p:sp>
      <p:sp>
        <p:nvSpPr>
          <p:cNvPr id="2" name="Title 1">
            <a:extLst>
              <a:ext uri="{FF2B5EF4-FFF2-40B4-BE49-F238E27FC236}">
                <a16:creationId xmlns:a16="http://schemas.microsoft.com/office/drawing/2014/main" id="{B4F79C76-02CA-4665-8C6C-3954B6F3568D}"/>
              </a:ext>
            </a:extLst>
          </p:cNvPr>
          <p:cNvSpPr>
            <a:spLocks noGrp="1"/>
          </p:cNvSpPr>
          <p:nvPr>
            <p:ph type="title"/>
          </p:nvPr>
        </p:nvSpPr>
        <p:spPr>
          <a:xfrm>
            <a:off x="440270" y="323532"/>
            <a:ext cx="9792000" cy="432000"/>
          </a:xfrm>
        </p:spPr>
        <p:txBody>
          <a:bodyPr/>
          <a:lstStyle/>
          <a:p>
            <a:r>
              <a:rPr lang="ca-ES" dirty="0"/>
              <a:t>Exercici 4.1: Promoure l’esperança </a:t>
            </a:r>
            <a:r>
              <a:rPr lang="es-ES" i="1" dirty="0"/>
              <a:t>-</a:t>
            </a:r>
            <a:r>
              <a:rPr lang="en-US" dirty="0"/>
              <a:t> 3</a:t>
            </a:r>
            <a:endParaRPr lang="x-none" dirty="0"/>
          </a:p>
        </p:txBody>
      </p:sp>
    </p:spTree>
    <p:extLst>
      <p:ext uri="{BB962C8B-B14F-4D97-AF65-F5344CB8AC3E}">
        <p14:creationId xmlns:p14="http://schemas.microsoft.com/office/powerpoint/2010/main" val="9710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36479-A488-448F-BA18-CF087708ECD4}"/>
              </a:ext>
            </a:extLst>
          </p:cNvPr>
          <p:cNvSpPr>
            <a:spLocks noGrp="1"/>
          </p:cNvSpPr>
          <p:nvPr>
            <p:ph sz="quarter" idx="14"/>
          </p:nvPr>
        </p:nvSpPr>
        <p:spPr/>
        <p:txBody>
          <a:bodyPr/>
          <a:lstStyle/>
          <a:p>
            <a:endParaRPr lang="en-US" dirty="0"/>
          </a:p>
          <a:p>
            <a:endParaRPr lang="en-US" dirty="0"/>
          </a:p>
          <a:p>
            <a:pPr marL="0" indent="0" algn="ctr">
              <a:buNone/>
            </a:pPr>
            <a:r>
              <a:rPr lang="pt-BR" sz="2500" b="1" i="1" dirty="0" err="1"/>
              <a:t>Què</a:t>
            </a:r>
            <a:r>
              <a:rPr lang="pt-BR" sz="2500" b="1" i="1" dirty="0"/>
              <a:t> </a:t>
            </a:r>
            <a:r>
              <a:rPr lang="pt-BR" sz="2500" b="1" i="1" dirty="0" err="1"/>
              <a:t>pot</a:t>
            </a:r>
            <a:r>
              <a:rPr lang="pt-BR" sz="2500" b="1" i="1" dirty="0"/>
              <a:t> </a:t>
            </a:r>
            <a:r>
              <a:rPr lang="pt-BR" sz="2500" b="1" i="1" dirty="0" err="1"/>
              <a:t>fer</a:t>
            </a:r>
            <a:r>
              <a:rPr lang="pt-BR" sz="2500" b="1" i="1" dirty="0"/>
              <a:t> que </a:t>
            </a:r>
            <a:r>
              <a:rPr lang="pt-BR" sz="2500" b="1" i="1" dirty="0" err="1"/>
              <a:t>algú</a:t>
            </a:r>
            <a:r>
              <a:rPr lang="pt-BR" sz="2500" b="1" i="1" dirty="0"/>
              <a:t> perdi </a:t>
            </a:r>
            <a:r>
              <a:rPr lang="pt-BR" sz="2500" b="1" i="1" dirty="0" err="1"/>
              <a:t>l’esperança</a:t>
            </a:r>
            <a:r>
              <a:rPr lang="es-ES" sz="2500" b="1" i="1" dirty="0"/>
              <a:t>? </a:t>
            </a:r>
            <a:endParaRPr lang="x-none" dirty="0"/>
          </a:p>
        </p:txBody>
      </p:sp>
      <p:sp>
        <p:nvSpPr>
          <p:cNvPr id="2" name="Title 1">
            <a:extLst>
              <a:ext uri="{FF2B5EF4-FFF2-40B4-BE49-F238E27FC236}">
                <a16:creationId xmlns:a16="http://schemas.microsoft.com/office/drawing/2014/main" id="{DE1C972F-D13B-4450-A1BE-F698CEFA52BE}"/>
              </a:ext>
            </a:extLst>
          </p:cNvPr>
          <p:cNvSpPr>
            <a:spLocks noGrp="1"/>
          </p:cNvSpPr>
          <p:nvPr>
            <p:ph type="title"/>
          </p:nvPr>
        </p:nvSpPr>
        <p:spPr/>
        <p:txBody>
          <a:bodyPr/>
          <a:lstStyle/>
          <a:p>
            <a:r>
              <a:rPr lang="ca-ES" dirty="0"/>
              <a:t>Exercici 4.1: Promoure l’esperança </a:t>
            </a:r>
            <a:r>
              <a:rPr lang="es-ES" i="1" dirty="0"/>
              <a:t>-</a:t>
            </a:r>
            <a:r>
              <a:rPr lang="en-US" dirty="0"/>
              <a:t> 4</a:t>
            </a:r>
            <a:endParaRPr lang="x-none" dirty="0"/>
          </a:p>
        </p:txBody>
      </p:sp>
    </p:spTree>
    <p:extLst>
      <p:ext uri="{BB962C8B-B14F-4D97-AF65-F5344CB8AC3E}">
        <p14:creationId xmlns:p14="http://schemas.microsoft.com/office/powerpoint/2010/main" val="716747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CB083-58E0-450B-B057-1FF247707AE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Per </a:t>
            </a:r>
            <a:r>
              <a:rPr lang="es-ES" sz="2500" b="1" i="1" dirty="0" err="1"/>
              <a:t>què</a:t>
            </a:r>
            <a:r>
              <a:rPr lang="es-ES" sz="2500" b="1" i="1" dirty="0"/>
              <a:t> poden </a:t>
            </a:r>
            <a:r>
              <a:rPr lang="es-ES" sz="2500" b="1" i="1" dirty="0" err="1"/>
              <a:t>perdre</a:t>
            </a:r>
            <a:r>
              <a:rPr lang="es-ES" sz="2500" b="1" i="1" dirty="0"/>
              <a:t> </a:t>
            </a:r>
            <a:r>
              <a:rPr lang="es-ES" sz="2500" b="1" i="1" dirty="0" err="1"/>
              <a:t>l’esperança</a:t>
            </a:r>
            <a:r>
              <a:rPr lang="es-ES" sz="2500" b="1" i="1" dirty="0"/>
              <a:t> </a:t>
            </a:r>
            <a:r>
              <a:rPr lang="es-ES" sz="2500" b="1" i="1" dirty="0" err="1"/>
              <a:t>els</a:t>
            </a:r>
            <a:r>
              <a:rPr lang="es-ES" sz="2500" b="1" i="1" dirty="0"/>
              <a:t> </a:t>
            </a:r>
            <a:r>
              <a:rPr lang="es-ES" sz="2500" b="1" i="1" dirty="0" err="1"/>
              <a:t>familiars</a:t>
            </a:r>
            <a:r>
              <a:rPr lang="es-ES" sz="2500" b="1" i="1" dirty="0"/>
              <a:t> i </a:t>
            </a:r>
            <a:r>
              <a:rPr lang="es-ES" sz="2500" b="1" i="1" dirty="0" err="1"/>
              <a:t>altres</a:t>
            </a:r>
            <a:r>
              <a:rPr lang="es-ES" sz="2500" b="1" i="1" dirty="0"/>
              <a:t> </a:t>
            </a:r>
            <a:r>
              <a:rPr lang="es-ES" sz="2500" b="1" i="1" dirty="0" err="1"/>
              <a:t>acompanyants</a:t>
            </a:r>
            <a:r>
              <a:rPr lang="es-ES" sz="2500" b="1" i="1" dirty="0"/>
              <a:t>? </a:t>
            </a:r>
            <a:endParaRPr lang="x-none" dirty="0"/>
          </a:p>
        </p:txBody>
      </p:sp>
      <p:sp>
        <p:nvSpPr>
          <p:cNvPr id="2" name="Title 1">
            <a:extLst>
              <a:ext uri="{FF2B5EF4-FFF2-40B4-BE49-F238E27FC236}">
                <a16:creationId xmlns:a16="http://schemas.microsoft.com/office/drawing/2014/main" id="{4A6040F2-1BA8-4FBC-9198-D1E38A6C93BE}"/>
              </a:ext>
            </a:extLst>
          </p:cNvPr>
          <p:cNvSpPr>
            <a:spLocks noGrp="1"/>
          </p:cNvSpPr>
          <p:nvPr>
            <p:ph type="title"/>
          </p:nvPr>
        </p:nvSpPr>
        <p:spPr/>
        <p:txBody>
          <a:bodyPr/>
          <a:lstStyle/>
          <a:p>
            <a:r>
              <a:rPr lang="ca-ES" dirty="0"/>
              <a:t>Exercici 4.1: Promoure l’esperança </a:t>
            </a:r>
            <a:r>
              <a:rPr lang="es-ES" i="1" dirty="0"/>
              <a:t>-</a:t>
            </a:r>
            <a:r>
              <a:rPr lang="en-US" dirty="0"/>
              <a:t> 5</a:t>
            </a:r>
            <a:endParaRPr lang="x-none" dirty="0"/>
          </a:p>
        </p:txBody>
      </p:sp>
    </p:spTree>
    <p:extLst>
      <p:ext uri="{BB962C8B-B14F-4D97-AF65-F5344CB8AC3E}">
        <p14:creationId xmlns:p14="http://schemas.microsoft.com/office/powerpoint/2010/main" val="1530718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993E2-A8CD-43CA-836B-87A84B7C5435}"/>
              </a:ext>
            </a:extLst>
          </p:cNvPr>
          <p:cNvSpPr>
            <a:spLocks noGrp="1"/>
          </p:cNvSpPr>
          <p:nvPr>
            <p:ph sz="quarter" idx="14"/>
          </p:nvPr>
        </p:nvSpPr>
        <p:spPr/>
        <p:txBody>
          <a:bodyPr/>
          <a:lstStyle/>
          <a:p>
            <a:pPr lvl="0"/>
            <a:endParaRPr lang="en-US" dirty="0"/>
          </a:p>
          <a:p>
            <a:pPr marL="0" lvl="0" indent="0" algn="ctr">
              <a:buNone/>
            </a:pPr>
            <a:r>
              <a:rPr lang="es-ES" sz="2500" b="1" i="1" dirty="0" err="1"/>
              <a:t>Quin</a:t>
            </a:r>
            <a:r>
              <a:rPr lang="es-ES" sz="2500" b="1" i="1" dirty="0"/>
              <a:t> </a:t>
            </a:r>
            <a:r>
              <a:rPr lang="es-ES" sz="2500" b="1" i="1" dirty="0" err="1"/>
              <a:t>paper</a:t>
            </a:r>
            <a:r>
              <a:rPr lang="es-ES" sz="2500" b="1" i="1" dirty="0"/>
              <a:t> </a:t>
            </a:r>
            <a:r>
              <a:rPr lang="es-ES" sz="2500" b="1" i="1" dirty="0" err="1"/>
              <a:t>creieu</a:t>
            </a:r>
            <a:r>
              <a:rPr lang="es-ES" sz="2500" b="1" i="1" dirty="0"/>
              <a:t> que va </a:t>
            </a:r>
            <a:r>
              <a:rPr lang="es-ES" sz="2500" b="1" i="1" dirty="0" err="1"/>
              <a:t>tenir</a:t>
            </a:r>
            <a:r>
              <a:rPr lang="es-ES" sz="2500" b="1" i="1" dirty="0"/>
              <a:t> </a:t>
            </a:r>
            <a:r>
              <a:rPr lang="es-ES" sz="2500" b="1" i="1" dirty="0" err="1"/>
              <a:t>l’esperança</a:t>
            </a:r>
            <a:r>
              <a:rPr lang="es-ES" sz="2500" b="1" i="1" dirty="0"/>
              <a:t> en la </a:t>
            </a:r>
            <a:r>
              <a:rPr lang="es-ES" sz="2500" b="1" i="1" dirty="0" err="1"/>
              <a:t>vostra</a:t>
            </a:r>
            <a:r>
              <a:rPr lang="es-ES" sz="2500" b="1" i="1" dirty="0"/>
              <a:t> </a:t>
            </a:r>
            <a:r>
              <a:rPr lang="es-ES" sz="2500" b="1" i="1" dirty="0" err="1"/>
              <a:t>pròpia</a:t>
            </a:r>
            <a:r>
              <a:rPr lang="es-ES" sz="2500" b="1" i="1" dirty="0"/>
              <a:t> </a:t>
            </a:r>
            <a:r>
              <a:rPr lang="es-ES" sz="2500" b="1" i="1" dirty="0" err="1"/>
              <a:t>recuperació</a:t>
            </a:r>
            <a:r>
              <a:rPr lang="es-ES" sz="2500" b="1" i="1" dirty="0"/>
              <a:t>? </a:t>
            </a:r>
          </a:p>
          <a:p>
            <a:pPr marL="0" lvl="0" indent="0" algn="ctr">
              <a:buNone/>
            </a:pPr>
            <a:endParaRPr lang="es-ES" sz="2500" b="1" i="1" dirty="0"/>
          </a:p>
          <a:p>
            <a:pPr marL="0" lvl="0" indent="0" algn="ctr">
              <a:buNone/>
            </a:pPr>
            <a:r>
              <a:rPr lang="es-ES" sz="2500" b="1" i="1" dirty="0" err="1"/>
              <a:t>Quan</a:t>
            </a:r>
            <a:r>
              <a:rPr lang="es-ES" sz="2500" b="1" i="1" dirty="0"/>
              <a:t> </a:t>
            </a:r>
            <a:r>
              <a:rPr lang="es-ES" sz="2500" b="1" i="1" dirty="0" err="1"/>
              <a:t>us</a:t>
            </a:r>
            <a:r>
              <a:rPr lang="es-ES" sz="2500" b="1" i="1" dirty="0"/>
              <a:t> </a:t>
            </a:r>
            <a:r>
              <a:rPr lang="es-ES" sz="2500" b="1" i="1" dirty="0" err="1"/>
              <a:t>sentíeu</a:t>
            </a:r>
            <a:r>
              <a:rPr lang="es-ES" sz="2500" b="1" i="1" dirty="0"/>
              <a:t> </a:t>
            </a:r>
            <a:r>
              <a:rPr lang="es-ES" sz="2500" b="1" i="1" dirty="0" err="1"/>
              <a:t>desesperançats</a:t>
            </a:r>
            <a:r>
              <a:rPr lang="es-ES" sz="2500" b="1" i="1" dirty="0"/>
              <a:t>, </a:t>
            </a:r>
            <a:r>
              <a:rPr lang="es-ES" sz="2500" b="1" i="1" dirty="0" err="1"/>
              <a:t>què</a:t>
            </a:r>
            <a:r>
              <a:rPr lang="es-ES" sz="2500" b="1" i="1" dirty="0"/>
              <a:t> </a:t>
            </a:r>
            <a:r>
              <a:rPr lang="es-ES" sz="2500" b="1" i="1" dirty="0" err="1"/>
              <a:t>us</a:t>
            </a:r>
            <a:r>
              <a:rPr lang="es-ES" sz="2500" b="1" i="1" dirty="0"/>
              <a:t> va </a:t>
            </a:r>
            <a:r>
              <a:rPr lang="es-ES" sz="2500" b="1" i="1" dirty="0" err="1"/>
              <a:t>ajudar</a:t>
            </a:r>
            <a:r>
              <a:rPr lang="es-ES" sz="2500" b="1" i="1" dirty="0"/>
              <a:t> a continuar </a:t>
            </a:r>
            <a:r>
              <a:rPr lang="es-ES" sz="2500" b="1" i="1" dirty="0" err="1"/>
              <a:t>endavant</a:t>
            </a:r>
            <a:r>
              <a:rPr lang="es-ES" sz="2500" b="1" i="1" dirty="0"/>
              <a:t>? </a:t>
            </a:r>
          </a:p>
          <a:p>
            <a:endParaRPr lang="x-none" dirty="0"/>
          </a:p>
        </p:txBody>
      </p:sp>
      <p:sp>
        <p:nvSpPr>
          <p:cNvPr id="2" name="Title 1">
            <a:extLst>
              <a:ext uri="{FF2B5EF4-FFF2-40B4-BE49-F238E27FC236}">
                <a16:creationId xmlns:a16="http://schemas.microsoft.com/office/drawing/2014/main" id="{EBAFF44E-623D-40CB-8559-D6EF89564108}"/>
              </a:ext>
            </a:extLst>
          </p:cNvPr>
          <p:cNvSpPr>
            <a:spLocks noGrp="1"/>
          </p:cNvSpPr>
          <p:nvPr>
            <p:ph type="title"/>
          </p:nvPr>
        </p:nvSpPr>
        <p:spPr>
          <a:xfrm>
            <a:off x="399630" y="506412"/>
            <a:ext cx="11426610" cy="489268"/>
          </a:xfrm>
        </p:spPr>
        <p:txBody>
          <a:bodyPr/>
          <a:lstStyle/>
          <a:p>
            <a:r>
              <a:rPr lang="ca-ES" dirty="0"/>
              <a:t>Exercici 4.2. Com l’esperança facilita la recuperació </a:t>
            </a:r>
            <a:r>
              <a:rPr lang="es-ES" dirty="0"/>
              <a:t>- </a:t>
            </a:r>
            <a:r>
              <a:rPr lang="en-US" dirty="0"/>
              <a:t>1 </a:t>
            </a:r>
            <a:endParaRPr lang="x-none" dirty="0"/>
          </a:p>
        </p:txBody>
      </p:sp>
    </p:spTree>
    <p:extLst>
      <p:ext uri="{BB962C8B-B14F-4D97-AF65-F5344CB8AC3E}">
        <p14:creationId xmlns:p14="http://schemas.microsoft.com/office/powerpoint/2010/main" val="1168470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AB00-344D-4925-902C-5157737CF75D}"/>
              </a:ext>
            </a:extLst>
          </p:cNvPr>
          <p:cNvSpPr>
            <a:spLocks noGrp="1"/>
          </p:cNvSpPr>
          <p:nvPr>
            <p:ph sz="quarter" idx="14"/>
          </p:nvPr>
        </p:nvSpPr>
        <p:spPr>
          <a:xfrm>
            <a:off x="507195" y="1309710"/>
            <a:ext cx="11174412" cy="4500000"/>
          </a:xfrm>
        </p:spPr>
        <p:txBody>
          <a:bodyPr>
            <a:normAutofit fontScale="92500" lnSpcReduction="10000"/>
          </a:bodyPr>
          <a:lstStyle/>
          <a:p>
            <a:pPr algn="just"/>
            <a:r>
              <a:rPr lang="ca-ES" dirty="0"/>
              <a:t>És important no treure importància a les dificultats molt reals que les persones senten</a:t>
            </a:r>
            <a:r>
              <a:rPr lang="en-GB" dirty="0"/>
              <a:t>. </a:t>
            </a:r>
          </a:p>
          <a:p>
            <a:pPr algn="just"/>
            <a:r>
              <a:rPr lang="ca-ES" dirty="0"/>
              <a:t>És important reconèixer com se sent la persona durant aquests moments difícils de les seves vides</a:t>
            </a:r>
            <a:r>
              <a:rPr lang="es-ES" dirty="0"/>
              <a:t>.</a:t>
            </a:r>
            <a:endParaRPr lang="en-GB" i="1" dirty="0"/>
          </a:p>
          <a:p>
            <a:pPr marL="0" indent="0" algn="just">
              <a:buNone/>
            </a:pPr>
            <a:r>
              <a:rPr lang="ca-ES" dirty="0"/>
              <a:t>«Bé, a alguns de nosaltres no cal que ens digueu això, perquè ens sembla quasi insultant. Si la malaltia ha destrossat i devastat la teva vida, si la teva feina ha desaparegut com fulles emportades per una ràfega de vent, si no se’t considera capacitat per cuidar els fills, si no tens amics ni res a fer, si gairebé no tens diners i els professionals no semblen entendre el teu malestar, de vegades podem tenir la sensació que les nostres vides s’han fet malbé de manera irreparable i no hi ha cap esperança; es produeix una fractura al recorregut, que deixa de resultar agradable, i el seu final és l’única solució lluminosa.  </a:t>
            </a:r>
            <a:endParaRPr lang="es-ES" dirty="0"/>
          </a:p>
          <a:p>
            <a:pPr marL="0" indent="0" algn="just">
              <a:buNone/>
            </a:pPr>
            <a:r>
              <a:rPr lang="ca-ES" dirty="0"/>
              <a:t>En aquesta situació, pot ser que no ens vingui de gust que una persona brillant aparegui per parlar-nos del nostre recorregut cap a la recuperació i com pot </a:t>
            </a:r>
            <a:r>
              <a:rPr lang="ca-ES" dirty="0" err="1"/>
              <a:t>empoderar-nos</a:t>
            </a:r>
            <a:r>
              <a:rPr lang="ca-ES" dirty="0"/>
              <a:t>; de fet, pot aconseguir que ens enfadem si la nostra màxima meta en aquells moments és arribar al final del dia i, en canvi, se’ns està encoratjant a sentir esperança i optimisme. Instintivament, pots dir-te: “Però com t’atreveixes a subestimar la meva desesperació?”, “Com t’atreveixes a demanar-me que tingui ni tan sols un bri d’esperança en la meva pobra vida?”»</a:t>
            </a:r>
            <a:endParaRPr lang="x-none" i="1" dirty="0"/>
          </a:p>
        </p:txBody>
      </p:sp>
      <p:sp>
        <p:nvSpPr>
          <p:cNvPr id="2" name="Title 1">
            <a:extLst>
              <a:ext uri="{FF2B5EF4-FFF2-40B4-BE49-F238E27FC236}">
                <a16:creationId xmlns:a16="http://schemas.microsoft.com/office/drawing/2014/main" id="{EA75F6D3-D9BE-4205-A93E-F82EB9DB9CEE}"/>
              </a:ext>
            </a:extLst>
          </p:cNvPr>
          <p:cNvSpPr>
            <a:spLocks noGrp="1"/>
          </p:cNvSpPr>
          <p:nvPr>
            <p:ph type="title"/>
          </p:nvPr>
        </p:nvSpPr>
        <p:spPr>
          <a:xfrm>
            <a:off x="399630" y="506412"/>
            <a:ext cx="11467250" cy="489268"/>
          </a:xfrm>
        </p:spPr>
        <p:txBody>
          <a:bodyPr/>
          <a:lstStyle/>
          <a:p>
            <a:r>
              <a:rPr lang="ca-ES" dirty="0"/>
              <a:t>Exercici 4.2. Com l’esperança facilita la recuperació </a:t>
            </a:r>
            <a:r>
              <a:rPr lang="es-ES" dirty="0"/>
              <a:t>- </a:t>
            </a:r>
            <a:r>
              <a:rPr lang="en-US" dirty="0"/>
              <a:t>2</a:t>
            </a:r>
            <a:endParaRPr lang="x-none" dirty="0"/>
          </a:p>
        </p:txBody>
      </p:sp>
    </p:spTree>
    <p:extLst>
      <p:ext uri="{BB962C8B-B14F-4D97-AF65-F5344CB8AC3E}">
        <p14:creationId xmlns:p14="http://schemas.microsoft.com/office/powerpoint/2010/main" val="3963486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F79B-527E-4BA3-A367-9B82E60F24D0}"/>
              </a:ext>
            </a:extLst>
          </p:cNvPr>
          <p:cNvSpPr>
            <a:spLocks noGrp="1"/>
          </p:cNvSpPr>
          <p:nvPr>
            <p:ph type="title"/>
          </p:nvPr>
        </p:nvSpPr>
        <p:spPr/>
        <p:txBody>
          <a:bodyPr/>
          <a:lstStyle/>
          <a:p>
            <a:r>
              <a:rPr lang="es-ES" dirty="0"/>
              <a:t>Tema 5. </a:t>
            </a:r>
            <a:r>
              <a:rPr lang="ca-ES" dirty="0"/>
              <a:t>Valors en la recuperació</a:t>
            </a:r>
            <a:br>
              <a:rPr lang="es-ES" dirty="0"/>
            </a:br>
            <a:br>
              <a:rPr lang="x-none" dirty="0"/>
            </a:br>
            <a:endParaRPr lang="x-none" dirty="0"/>
          </a:p>
        </p:txBody>
      </p:sp>
      <p:sp>
        <p:nvSpPr>
          <p:cNvPr id="3" name="Content Placeholder 2">
            <a:extLst>
              <a:ext uri="{FF2B5EF4-FFF2-40B4-BE49-F238E27FC236}">
                <a16:creationId xmlns:a16="http://schemas.microsoft.com/office/drawing/2014/main" id="{7319F6D1-6049-426A-81D4-5D12D70B14CC}"/>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1347574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466281-AFDA-4C4B-B698-C25E8D693BC1}"/>
              </a:ext>
            </a:extLst>
          </p:cNvPr>
          <p:cNvSpPr>
            <a:spLocks noGrp="1"/>
          </p:cNvSpPr>
          <p:nvPr>
            <p:ph type="body" sz="quarter" idx="13"/>
          </p:nvPr>
        </p:nvSpPr>
        <p:spPr>
          <a:xfrm>
            <a:off x="507207" y="1396065"/>
            <a:ext cx="11174400" cy="360000"/>
          </a:xfrm>
        </p:spPr>
        <p:txBody>
          <a:bodyPr/>
          <a:lstStyle/>
          <a:p>
            <a:r>
              <a:rPr lang="ca-ES" dirty="0"/>
              <a:t>Definició de </a:t>
            </a:r>
            <a:r>
              <a:rPr lang="ca-ES" i="1" dirty="0"/>
              <a:t>valors</a:t>
            </a:r>
            <a:r>
              <a:rPr lang="en-US" dirty="0"/>
              <a:t>: </a:t>
            </a:r>
          </a:p>
        </p:txBody>
      </p:sp>
      <p:sp>
        <p:nvSpPr>
          <p:cNvPr id="3" name="Content Placeholder 2">
            <a:extLst>
              <a:ext uri="{FF2B5EF4-FFF2-40B4-BE49-F238E27FC236}">
                <a16:creationId xmlns:a16="http://schemas.microsoft.com/office/drawing/2014/main" id="{CD637C03-BD3B-494A-AB58-9ECC9F7C1D6A}"/>
              </a:ext>
            </a:extLst>
          </p:cNvPr>
          <p:cNvSpPr>
            <a:spLocks noGrp="1"/>
          </p:cNvSpPr>
          <p:nvPr>
            <p:ph sz="quarter" idx="14"/>
          </p:nvPr>
        </p:nvSpPr>
        <p:spPr>
          <a:xfrm>
            <a:off x="507195" y="1849120"/>
            <a:ext cx="11174412" cy="4162068"/>
          </a:xfrm>
        </p:spPr>
        <p:txBody>
          <a:bodyPr>
            <a:normAutofit fontScale="92500" lnSpcReduction="10000"/>
          </a:bodyPr>
          <a:lstStyle/>
          <a:p>
            <a:pPr algn="just"/>
            <a:r>
              <a:rPr lang="ca-ES" dirty="0"/>
              <a:t>Els valors i les creences, els principis o estàndards que una persona percep són importants per a la seva vida i governen la seva manera de pensar i actuar</a:t>
            </a:r>
            <a:r>
              <a:rPr lang="en-US" dirty="0"/>
              <a:t>. </a:t>
            </a:r>
          </a:p>
          <a:p>
            <a:pPr algn="just"/>
            <a:r>
              <a:rPr lang="ca-ES" dirty="0"/>
              <a:t>Estan formats per experiències i contextos socials. </a:t>
            </a:r>
            <a:r>
              <a:rPr lang="es-ES" dirty="0"/>
              <a:t> </a:t>
            </a:r>
          </a:p>
          <a:p>
            <a:pPr algn="just"/>
            <a:r>
              <a:rPr lang="ca-ES" dirty="0"/>
              <a:t>Desenvolupem els nostres valors a través d’experiències i reflexions</a:t>
            </a:r>
            <a:r>
              <a:rPr lang="en-US" dirty="0"/>
              <a:t>. </a:t>
            </a:r>
          </a:p>
          <a:p>
            <a:pPr algn="just"/>
            <a:r>
              <a:rPr lang="ca-ES" dirty="0"/>
              <a:t>Els valors sovint són el fonament de les preferències i les tries que fem, també en l’àmbit del tractament, l’assistència i l’acompanyament. </a:t>
            </a:r>
            <a:endParaRPr lang="es-ES" dirty="0"/>
          </a:p>
          <a:p>
            <a:pPr lvl="0" algn="just" fontAlgn="base"/>
            <a:r>
              <a:rPr lang="ca-ES" dirty="0"/>
              <a:t>Els valors sovint poden expressar-se mitjançant desitjos, preferències, percepcions, eleccions, expectatives, esperances, decepcions o pors, en lloc d’analitzar-se de manera explícita.</a:t>
            </a:r>
            <a:endParaRPr lang="es-ES" dirty="0"/>
          </a:p>
          <a:p>
            <a:pPr algn="just"/>
            <a:r>
              <a:rPr lang="ca-ES" dirty="0"/>
              <a:t>Els valors són un dels determinants més potents del comportament</a:t>
            </a:r>
            <a:r>
              <a:rPr lang="es-ES" dirty="0"/>
              <a:t>.</a:t>
            </a:r>
          </a:p>
          <a:p>
            <a:pPr lvl="0" algn="just"/>
            <a:r>
              <a:rPr lang="ca-ES" dirty="0"/>
              <a:t>Tot allò que va directament en contra dels valors d’una persona pot semblar una invasió de la llibertat i suscitar resistència.</a:t>
            </a:r>
            <a:endParaRPr lang="es-ES" dirty="0"/>
          </a:p>
        </p:txBody>
      </p:sp>
      <p:sp>
        <p:nvSpPr>
          <p:cNvPr id="2"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1 </a:t>
            </a:r>
            <a:endParaRPr lang="x-none" sz="2800" dirty="0"/>
          </a:p>
        </p:txBody>
      </p:sp>
    </p:spTree>
    <p:extLst>
      <p:ext uri="{BB962C8B-B14F-4D97-AF65-F5344CB8AC3E}">
        <p14:creationId xmlns:p14="http://schemas.microsoft.com/office/powerpoint/2010/main" val="2534757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A6492A-889B-C44E-892C-8292BF7A20A7}"/>
              </a:ext>
            </a:extLst>
          </p:cNvPr>
          <p:cNvSpPr>
            <a:spLocks noGrp="1"/>
          </p:cNvSpPr>
          <p:nvPr>
            <p:ph type="body" sz="quarter" idx="13"/>
          </p:nvPr>
        </p:nvSpPr>
        <p:spPr>
          <a:xfrm>
            <a:off x="507207" y="1365067"/>
            <a:ext cx="11174400" cy="360000"/>
          </a:xfrm>
        </p:spPr>
        <p:txBody>
          <a:bodyPr/>
          <a:lstStyle/>
          <a:p>
            <a:r>
              <a:rPr lang="ca-ES" dirty="0"/>
              <a:t>La pràctica basada en els valors</a:t>
            </a:r>
            <a:r>
              <a:rPr lang="es-ES" dirty="0"/>
              <a:t>:</a:t>
            </a:r>
          </a:p>
        </p:txBody>
      </p:sp>
      <p:sp>
        <p:nvSpPr>
          <p:cNvPr id="3" name="Content Placeholder 2">
            <a:extLst>
              <a:ext uri="{FF2B5EF4-FFF2-40B4-BE49-F238E27FC236}">
                <a16:creationId xmlns:a16="http://schemas.microsoft.com/office/drawing/2014/main" id="{F812670C-6BD4-493B-AFAA-8FDC98A28186}"/>
              </a:ext>
            </a:extLst>
          </p:cNvPr>
          <p:cNvSpPr>
            <a:spLocks noGrp="1"/>
          </p:cNvSpPr>
          <p:nvPr>
            <p:ph sz="quarter" idx="14"/>
          </p:nvPr>
        </p:nvSpPr>
        <p:spPr>
          <a:xfrm>
            <a:off x="507207" y="1847850"/>
            <a:ext cx="11174412" cy="3920120"/>
          </a:xfrm>
        </p:spPr>
        <p:txBody>
          <a:bodyPr>
            <a:noAutofit/>
          </a:bodyPr>
          <a:lstStyle/>
          <a:p>
            <a:pPr algn="just"/>
            <a:r>
              <a:rPr lang="ca-ES" sz="2000" dirty="0"/>
              <a:t>La pràctica basada en els valors passa per treballar de manera constructiva amb les diferències de les persones i acceptar-ne la diversitat de valors</a:t>
            </a:r>
            <a:r>
              <a:rPr lang="en-US" sz="2000" dirty="0"/>
              <a:t>. </a:t>
            </a:r>
            <a:endParaRPr lang="x-none" sz="2000" dirty="0"/>
          </a:p>
          <a:p>
            <a:pPr algn="just"/>
            <a:r>
              <a:rPr lang="ca-ES" sz="2000" b="1" dirty="0"/>
              <a:t>Això vol dir </a:t>
            </a:r>
            <a:r>
              <a:rPr lang="en-GB" sz="2000" dirty="0"/>
              <a:t>:</a:t>
            </a:r>
            <a:endParaRPr lang="x-none" sz="2000" dirty="0"/>
          </a:p>
          <a:p>
            <a:pPr lvl="2" algn="just" fontAlgn="base"/>
            <a:r>
              <a:rPr lang="ca-ES" sz="2000" dirty="0"/>
              <a:t>S’han de posar els valors de les persones usuàries dels serveis, mentre continuen evolucionant i desenvolupant-se, al centre de tot allò que es fa. </a:t>
            </a:r>
            <a:endParaRPr lang="es-ES" sz="2000" dirty="0"/>
          </a:p>
          <a:p>
            <a:pPr lvl="2" algn="just" fontAlgn="base"/>
            <a:r>
              <a:rPr lang="ca-ES" sz="2000" dirty="0"/>
              <a:t>Cal entendre els valors propis i les repercussions que tenen, tant a títol personal com en relació amb altres persones. </a:t>
            </a:r>
            <a:endParaRPr lang="es-ES" sz="2000" dirty="0"/>
          </a:p>
          <a:p>
            <a:pPr lvl="2" algn="just"/>
            <a:r>
              <a:rPr lang="ca-ES" sz="2000" dirty="0"/>
              <a:t>S’han de celebrar les tries personals i la creativitat de la persona com a font de la seva recuperació o curació i com a manifestació i desenvolupament dels seus valors</a:t>
            </a:r>
            <a:r>
              <a:rPr lang="en-US" sz="2000" dirty="0"/>
              <a:t>.</a:t>
            </a:r>
          </a:p>
          <a:p>
            <a:pPr algn="just"/>
            <a:r>
              <a:rPr lang="ca-ES" sz="2000" dirty="0"/>
              <a:t>És important no donar per fet que els altres comparteixen els nostres mateixos valors</a:t>
            </a:r>
            <a:r>
              <a:rPr lang="en-US" sz="2000" dirty="0"/>
              <a:t>. </a:t>
            </a:r>
            <a:endParaRPr lang="x-none" sz="2000" dirty="0"/>
          </a:p>
        </p:txBody>
      </p:sp>
      <p:sp>
        <p:nvSpPr>
          <p:cNvPr id="7"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2 </a:t>
            </a:r>
            <a:endParaRPr lang="x-none" sz="2800" dirty="0"/>
          </a:p>
        </p:txBody>
      </p:sp>
    </p:spTree>
    <p:extLst>
      <p:ext uri="{BB962C8B-B14F-4D97-AF65-F5344CB8AC3E}">
        <p14:creationId xmlns:p14="http://schemas.microsoft.com/office/powerpoint/2010/main" val="249710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8F75D-63AB-4E19-B234-88381DF5EF8E}"/>
              </a:ext>
            </a:extLst>
          </p:cNvPr>
          <p:cNvSpPr>
            <a:spLocks noGrp="1"/>
          </p:cNvSpPr>
          <p:nvPr>
            <p:ph sz="quarter" idx="14"/>
          </p:nvPr>
        </p:nvSpPr>
        <p:spPr/>
        <p:txBody>
          <a:bodyPr/>
          <a:lstStyle/>
          <a:p>
            <a:pPr algn="just"/>
            <a:endParaRPr lang="en-US" dirty="0"/>
          </a:p>
          <a:p>
            <a:pPr algn="just"/>
            <a:r>
              <a:rPr lang="ca-ES" dirty="0"/>
              <a:t>Tant els acompanyants com els professionals de la salut mental i altres àmbits haurien de mantenir una conversa franca amb la persona si no són capaços de donar-li l’ajuda que ella vol perquè entra en conflicte amb els seus propis valors</a:t>
            </a:r>
            <a:r>
              <a:rPr lang="en-US" dirty="0"/>
              <a:t>. </a:t>
            </a:r>
          </a:p>
          <a:p>
            <a:pPr algn="just"/>
            <a:r>
              <a:rPr lang="ca-ES" dirty="0"/>
              <a:t>Els acompanyants i professionals haurien de fer un esforç addicional per entendre els valors d’aquelles persones que no són capaces d’expressar-se de manera convencional</a:t>
            </a:r>
            <a:r>
              <a:rPr lang="en-US" dirty="0"/>
              <a:t>.</a:t>
            </a:r>
          </a:p>
          <a:p>
            <a:pPr algn="just"/>
            <a:r>
              <a:rPr lang="ca-ES" dirty="0"/>
              <a:t>Dedicar temps a conèixer les preferències de les persones pel que fa al tractament, l’assistència i l’acompanyament és clau per construir relacions orientades a la recuperació</a:t>
            </a:r>
            <a:r>
              <a:rPr lang="es-ES" dirty="0"/>
              <a:t>. </a:t>
            </a:r>
            <a:endParaRPr lang="x-none" dirty="0"/>
          </a:p>
          <a:p>
            <a:pPr algn="just"/>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3 </a:t>
            </a:r>
            <a:endParaRPr lang="x-none" sz="2800" dirty="0"/>
          </a:p>
        </p:txBody>
      </p:sp>
    </p:spTree>
    <p:extLst>
      <p:ext uri="{BB962C8B-B14F-4D97-AF65-F5344CB8AC3E}">
        <p14:creationId xmlns:p14="http://schemas.microsoft.com/office/powerpoint/2010/main" val="205223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3537-B3DB-400C-8AFA-FBD754A34DB5}"/>
              </a:ext>
            </a:extLst>
          </p:cNvPr>
          <p:cNvSpPr>
            <a:spLocks noGrp="1"/>
          </p:cNvSpPr>
          <p:nvPr>
            <p:ph type="title"/>
          </p:nvPr>
        </p:nvSpPr>
        <p:spPr/>
        <p:txBody>
          <a:bodyPr/>
          <a:lstStyle/>
          <a:p>
            <a:r>
              <a:rPr lang="es-ES" dirty="0"/>
              <a:t>Tema 1. </a:t>
            </a:r>
            <a:r>
              <a:rPr lang="ca-ES" dirty="0"/>
              <a:t>Què és la recuperació</a:t>
            </a:r>
            <a:r>
              <a:rPr lang="es-ES" dirty="0"/>
              <a:t>?</a:t>
            </a:r>
          </a:p>
        </p:txBody>
      </p:sp>
    </p:spTree>
    <p:extLst>
      <p:ext uri="{BB962C8B-B14F-4D97-AF65-F5344CB8AC3E}">
        <p14:creationId xmlns:p14="http://schemas.microsoft.com/office/powerpoint/2010/main" val="7764536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63812-F5DE-48A6-83EF-1B4E03843F12}"/>
              </a:ext>
            </a:extLst>
          </p:cNvPr>
          <p:cNvSpPr>
            <a:spLocks noGrp="1"/>
          </p:cNvSpPr>
          <p:nvPr>
            <p:ph sz="quarter" idx="14"/>
          </p:nvPr>
        </p:nvSpPr>
        <p:spPr/>
        <p:txBody>
          <a:bodyPr>
            <a:normAutofit/>
          </a:bodyPr>
          <a:lstStyle/>
          <a:p>
            <a:pPr marL="0" indent="0">
              <a:buNone/>
            </a:pPr>
            <a:r>
              <a:rPr lang="ca-ES" dirty="0"/>
              <a:t>Per exemple, algunes persones poden triar: </a:t>
            </a:r>
            <a:endParaRPr lang="es-ES" dirty="0"/>
          </a:p>
          <a:p>
            <a:r>
              <a:rPr lang="ca-ES" dirty="0"/>
              <a:t>Rebre la visita d’algunes persones, però no d’altres</a:t>
            </a:r>
            <a:r>
              <a:rPr lang="en-US" dirty="0"/>
              <a:t>. </a:t>
            </a:r>
          </a:p>
          <a:p>
            <a:pPr lvl="0" algn="just"/>
            <a:r>
              <a:rPr lang="ca-ES" dirty="0"/>
              <a:t>Compartir experiències amb persones que han viscut situacions similars i se n’han recuperat</a:t>
            </a:r>
            <a:r>
              <a:rPr lang="en-US" dirty="0"/>
              <a:t>. </a:t>
            </a:r>
          </a:p>
          <a:p>
            <a:pPr lvl="0" algn="just"/>
            <a:r>
              <a:rPr lang="ca-ES" dirty="0"/>
              <a:t>Canviar de medicació o deixar de prendre’n</a:t>
            </a:r>
            <a:r>
              <a:rPr lang="en-US" dirty="0"/>
              <a:t>. </a:t>
            </a:r>
          </a:p>
          <a:p>
            <a:pPr lvl="3" algn="just"/>
            <a:r>
              <a:rPr lang="ca-ES" dirty="0"/>
              <a:t>Això pot reflectir un coneixement creixent sobre els efectes secundaris de la medicació o un canvi en els valors de la persona, que, en comptes de buscar un alleujament immediat, pot voler tenir una vida sense els efectes de la medicació. </a:t>
            </a:r>
            <a:endParaRPr lang="x-none" dirty="0"/>
          </a:p>
          <a:p>
            <a:pPr lvl="0" algn="just"/>
            <a:r>
              <a:rPr lang="ca-ES" dirty="0"/>
              <a:t>Parlar amb determinats professionals de la salut mental i d’altres àmbits i, en canvi, no amb uns altres, o no recórrer en absolut als serveis de salut mental</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4 </a:t>
            </a:r>
            <a:endParaRPr lang="x-none" sz="2800" dirty="0"/>
          </a:p>
        </p:txBody>
      </p:sp>
    </p:spTree>
    <p:extLst>
      <p:ext uri="{BB962C8B-B14F-4D97-AF65-F5344CB8AC3E}">
        <p14:creationId xmlns:p14="http://schemas.microsoft.com/office/powerpoint/2010/main" val="786632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3E69E-1C49-491F-AD84-D4FB41CDBDA8}"/>
              </a:ext>
            </a:extLst>
          </p:cNvPr>
          <p:cNvSpPr>
            <a:spLocks noGrp="1"/>
          </p:cNvSpPr>
          <p:nvPr>
            <p:ph sz="quarter" idx="14"/>
          </p:nvPr>
        </p:nvSpPr>
        <p:spPr/>
        <p:txBody>
          <a:bodyPr>
            <a:normAutofit/>
          </a:bodyPr>
          <a:lstStyle/>
          <a:p>
            <a:pPr algn="just"/>
            <a:r>
              <a:rPr lang="ca-ES" sz="2000" dirty="0"/>
              <a:t>És fonamental no fer assumpcions sobre les creences i els valors subjacents d’una persona a partir de les preferències que expressa. </a:t>
            </a:r>
          </a:p>
          <a:p>
            <a:pPr algn="just"/>
            <a:r>
              <a:rPr lang="ca-ES" sz="2000" dirty="0"/>
              <a:t>La voluntat i les preferències de la persona són una declaració d’allò que vol en una o més situacions. No cal que hagin de donar cap explicació per les seves preferències</a:t>
            </a:r>
            <a:r>
              <a:rPr lang="es-ES" sz="2000" dirty="0"/>
              <a:t>. </a:t>
            </a:r>
            <a:endParaRPr lang="en-US" sz="2000" dirty="0"/>
          </a:p>
          <a:p>
            <a:pPr algn="just"/>
            <a:r>
              <a:rPr lang="ca-ES" sz="2000" dirty="0"/>
              <a:t>Això no obstant, en alguns contextos pot tenir sentit explorar, a partir de converses prolongades en el temps, si la persona té uns valors i unes creences subjacents aplicables a una categoria més general de circumstàncies</a:t>
            </a:r>
            <a:r>
              <a:rPr lang="en-US" sz="2000" dirty="0"/>
              <a:t>.</a:t>
            </a:r>
          </a:p>
          <a:p>
            <a:pPr algn="just"/>
            <a:r>
              <a:rPr lang="ca-ES" sz="2000" b="1" dirty="0"/>
              <a:t>Els valors, les decisions i les preferències de la persona a la vida i en relació amb el tractament i/o l’acompanyament que rep han d’explorar-se al llarg de la relació</a:t>
            </a:r>
            <a:r>
              <a:rPr lang="es-ES" sz="2000" b="1" dirty="0"/>
              <a:t>. </a:t>
            </a:r>
            <a:endParaRPr lang="en-US" sz="2000" dirty="0"/>
          </a:p>
          <a:p>
            <a:pPr algn="just"/>
            <a:r>
              <a:rPr lang="ca-ES" sz="2000" dirty="0"/>
              <a:t>Això requereix habilitats d’escolta i comunicació efectiva per entendre la persona</a:t>
            </a:r>
            <a:r>
              <a:rPr lang="es-ES" sz="2000" dirty="0"/>
              <a:t>. </a:t>
            </a:r>
            <a:endParaRPr lang="en-US" sz="2000" dirty="0"/>
          </a:p>
          <a:p>
            <a:pPr algn="just"/>
            <a:endParaRPr lang="en-US" sz="2000" dirty="0"/>
          </a:p>
          <a:p>
            <a:pPr algn="just"/>
            <a:endParaRPr lang="x-none" sz="2000"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5</a:t>
            </a:r>
            <a:endParaRPr lang="x-none" sz="2800" dirty="0"/>
          </a:p>
        </p:txBody>
      </p:sp>
    </p:spTree>
    <p:extLst>
      <p:ext uri="{BB962C8B-B14F-4D97-AF65-F5344CB8AC3E}">
        <p14:creationId xmlns:p14="http://schemas.microsoft.com/office/powerpoint/2010/main" val="342462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3FEEC-E31E-402E-9336-0554D78E3591}"/>
              </a:ext>
            </a:extLst>
          </p:cNvPr>
          <p:cNvSpPr>
            <a:spLocks noGrp="1"/>
          </p:cNvSpPr>
          <p:nvPr>
            <p:ph sz="quarter" idx="14"/>
          </p:nvPr>
        </p:nvSpPr>
        <p:spPr>
          <a:xfrm>
            <a:off x="507195" y="1314450"/>
            <a:ext cx="11174412" cy="4696738"/>
          </a:xfrm>
        </p:spPr>
        <p:txBody>
          <a:bodyPr>
            <a:noAutofit/>
          </a:bodyPr>
          <a:lstStyle/>
          <a:p>
            <a:pPr lvl="0" fontAlgn="base"/>
            <a:r>
              <a:rPr lang="ca-ES" sz="1800" b="1" dirty="0"/>
              <a:t>Comprensió i perspectives:</a:t>
            </a:r>
            <a:r>
              <a:rPr lang="ca-ES" sz="1800" dirty="0"/>
              <a:t> com entén què passa a la seva vida en el moment present? Què vol o no vol dels altres, incloent-hi els serveis socials i de salut mental? Quina opinió té dels serveis de salut mental? Què pensa de la medicació? </a:t>
            </a:r>
            <a:endParaRPr lang="es-ES" sz="1800" dirty="0"/>
          </a:p>
          <a:p>
            <a:pPr lvl="0" fontAlgn="base"/>
            <a:r>
              <a:rPr lang="ca-ES" sz="1800" b="1" dirty="0"/>
              <a:t>Identitat:</a:t>
            </a:r>
            <a:r>
              <a:rPr lang="ca-ES" sz="1800" dirty="0"/>
              <a:t> com es veu ella mateixa en relació amb els altres? </a:t>
            </a:r>
            <a:endParaRPr lang="es-ES" sz="1800" dirty="0"/>
          </a:p>
          <a:p>
            <a:pPr lvl="0" fontAlgn="base"/>
            <a:r>
              <a:rPr lang="ca-ES" sz="1800" b="1" dirty="0"/>
              <a:t>Límits:</a:t>
            </a:r>
            <a:r>
              <a:rPr lang="ca-ES" sz="1800" dirty="0"/>
              <a:t> què considera que queda fora dels límits en el context de les relacions de suport o servei? </a:t>
            </a:r>
            <a:endParaRPr lang="es-ES" sz="1800" dirty="0"/>
          </a:p>
          <a:p>
            <a:pPr lvl="0" fontAlgn="base"/>
            <a:r>
              <a:rPr lang="ca-ES" sz="1800" b="1" dirty="0"/>
              <a:t>Creences:</a:t>
            </a:r>
            <a:r>
              <a:rPr lang="ca-ES" sz="1800" dirty="0"/>
              <a:t> té alguna creença religiosa, espiritual o d’un altre tipus que sigui important per a ella? </a:t>
            </a:r>
            <a:endParaRPr lang="es-ES" sz="1800" dirty="0"/>
          </a:p>
          <a:p>
            <a:pPr lvl="0" fontAlgn="base"/>
            <a:r>
              <a:rPr lang="ca-ES" sz="1800" b="1" dirty="0"/>
              <a:t>Objectius: </a:t>
            </a:r>
            <a:r>
              <a:rPr lang="ca-ES" sz="1800" dirty="0"/>
              <a:t>quins objectius té a la vida? </a:t>
            </a:r>
            <a:endParaRPr lang="es-ES" sz="1800" dirty="0"/>
          </a:p>
          <a:p>
            <a:pPr lvl="0" fontAlgn="base"/>
            <a:r>
              <a:rPr lang="ca-ES" sz="1800" b="1" dirty="0"/>
              <a:t>Experiències passades: </a:t>
            </a:r>
            <a:r>
              <a:rPr lang="ca-ES" sz="1800" dirty="0"/>
              <a:t>quines són les seves experiències (positives i negatives) pel que fa als serveis de salut mental i als tractaments que ha rebut, així com a d’altres serveis i acompanyaments? </a:t>
            </a:r>
            <a:endParaRPr lang="es-ES" sz="1800" dirty="0"/>
          </a:p>
          <a:p>
            <a:pPr lvl="0" fontAlgn="base"/>
            <a:r>
              <a:rPr lang="ca-ES" sz="1800" b="1" dirty="0"/>
              <a:t>Què li ha funcionat</a:t>
            </a:r>
            <a:r>
              <a:rPr lang="ca-ES" sz="1800" dirty="0"/>
              <a:t>? Què no li ha funcionat? </a:t>
            </a:r>
            <a:endParaRPr lang="es-ES" sz="1800" dirty="0"/>
          </a:p>
          <a:p>
            <a:pPr lvl="0" fontAlgn="base"/>
            <a:r>
              <a:rPr lang="ca-ES" sz="1800" b="1" dirty="0"/>
              <a:t>Què espera assolir </a:t>
            </a:r>
            <a:r>
              <a:rPr lang="ca-ES" sz="1800" dirty="0"/>
              <a:t>en la seva recuperació? </a:t>
            </a:r>
            <a:endParaRPr lang="es-ES" sz="1800" dirty="0"/>
          </a:p>
          <a:p>
            <a:r>
              <a:rPr lang="ca-ES" sz="1800" b="1" dirty="0"/>
              <a:t>Què espera </a:t>
            </a:r>
            <a:r>
              <a:rPr lang="ca-ES" sz="1800" dirty="0"/>
              <a:t>de les relacions amb els seus acompanyants i/o de les relacions terapèutiques? Hi ha algun estil o abordatge determinat que no funcioni? Per què? Quina mena d’acompanyament vol i necessita?</a:t>
            </a:r>
            <a:r>
              <a:rPr lang="es-ES" sz="1800" dirty="0"/>
              <a:t> </a:t>
            </a:r>
          </a:p>
          <a:p>
            <a:endParaRPr lang="x-none" sz="1800"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437730" y="29686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6</a:t>
            </a:r>
            <a:endParaRPr lang="x-none" sz="2800" dirty="0"/>
          </a:p>
        </p:txBody>
      </p:sp>
    </p:spTree>
    <p:extLst>
      <p:ext uri="{BB962C8B-B14F-4D97-AF65-F5344CB8AC3E}">
        <p14:creationId xmlns:p14="http://schemas.microsoft.com/office/powerpoint/2010/main" val="1455171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7731B-5E0D-4333-9603-88E69ACBB517}"/>
              </a:ext>
            </a:extLst>
          </p:cNvPr>
          <p:cNvSpPr>
            <a:spLocks noGrp="1"/>
          </p:cNvSpPr>
          <p:nvPr>
            <p:ph sz="quarter" idx="14"/>
          </p:nvPr>
        </p:nvSpPr>
        <p:spPr/>
        <p:txBody>
          <a:bodyPr/>
          <a:lstStyle/>
          <a:p>
            <a:pPr algn="just"/>
            <a:endParaRPr lang="en-US" dirty="0"/>
          </a:p>
          <a:p>
            <a:pPr algn="just"/>
            <a:r>
              <a:rPr lang="ca-ES" dirty="0"/>
              <a:t>Fins i tot si no és possible satisfer les preferències de la persona,  entendre’n els valors pot ajudar a plantejar altres opcions potencialment acceptables. </a:t>
            </a:r>
          </a:p>
          <a:p>
            <a:pPr algn="just"/>
            <a:r>
              <a:rPr lang="ca-ES" dirty="0"/>
              <a:t>A més, determinades opcions poden expressar-se com a innegociables. </a:t>
            </a:r>
            <a:endParaRPr lang="es-ES" dirty="0"/>
          </a:p>
          <a:p>
            <a:pPr marL="0" indent="0" algn="just">
              <a:buNone/>
            </a:pPr>
            <a:endParaRPr lang="es-ES" dirty="0"/>
          </a:p>
          <a:p>
            <a:pPr marL="0" indent="0" algn="just">
              <a:buNone/>
            </a:pPr>
            <a:endParaRPr lang="x-none" dirty="0"/>
          </a:p>
          <a:p>
            <a:pPr algn="just"/>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ca-ES" sz="2800" dirty="0"/>
              <a:t>Presentació: Respectar la persona implica entendre els seus valors i les seves preferències </a:t>
            </a:r>
            <a:r>
              <a:rPr lang="es-ES" sz="2800" dirty="0"/>
              <a:t>-</a:t>
            </a:r>
            <a:r>
              <a:rPr lang="en-US" sz="2800" dirty="0"/>
              <a:t> 7 </a:t>
            </a:r>
            <a:endParaRPr lang="x-none" sz="2800" dirty="0"/>
          </a:p>
        </p:txBody>
      </p:sp>
    </p:spTree>
    <p:extLst>
      <p:ext uri="{BB962C8B-B14F-4D97-AF65-F5344CB8AC3E}">
        <p14:creationId xmlns:p14="http://schemas.microsoft.com/office/powerpoint/2010/main" val="1352104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8022-3089-4653-ABE6-02E4BB4B63E2}"/>
              </a:ext>
            </a:extLst>
          </p:cNvPr>
          <p:cNvSpPr>
            <a:spLocks noGrp="1"/>
          </p:cNvSpPr>
          <p:nvPr>
            <p:ph type="title"/>
          </p:nvPr>
        </p:nvSpPr>
        <p:spPr/>
        <p:txBody>
          <a:bodyPr/>
          <a:lstStyle/>
          <a:p>
            <a:r>
              <a:rPr lang="es-ES" dirty="0"/>
              <a:t>Tema 6. </a:t>
            </a:r>
            <a:r>
              <a:rPr lang="ca-ES" dirty="0"/>
              <a:t>Treballar amb les persones</a:t>
            </a:r>
            <a:endParaRPr lang="es-ES" dirty="0"/>
          </a:p>
        </p:txBody>
      </p:sp>
      <p:sp>
        <p:nvSpPr>
          <p:cNvPr id="3" name="Content Placeholder 2">
            <a:extLst>
              <a:ext uri="{FF2B5EF4-FFF2-40B4-BE49-F238E27FC236}">
                <a16:creationId xmlns:a16="http://schemas.microsoft.com/office/drawing/2014/main" id="{B0D85C8B-B726-476E-982A-183D9B9D8500}"/>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33945525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9F3A66-C8A4-594A-BEC2-734B6F6D92C5}"/>
              </a:ext>
            </a:extLst>
          </p:cNvPr>
          <p:cNvSpPr>
            <a:spLocks noGrp="1"/>
          </p:cNvSpPr>
          <p:nvPr>
            <p:ph type="body" sz="quarter" idx="13"/>
          </p:nvPr>
        </p:nvSpPr>
        <p:spPr>
          <a:xfrm>
            <a:off x="507207" y="1458057"/>
            <a:ext cx="11174400" cy="360000"/>
          </a:xfrm>
        </p:spPr>
        <p:txBody>
          <a:bodyPr/>
          <a:lstStyle/>
          <a:p>
            <a:r>
              <a:rPr lang="ca-ES" sz="2400" dirty="0"/>
              <a:t>Fer </a:t>
            </a:r>
            <a:r>
              <a:rPr lang="ca-ES" sz="2400" u="sng" dirty="0"/>
              <a:t>amb</a:t>
            </a:r>
            <a:r>
              <a:rPr lang="ca-ES" sz="2400" dirty="0"/>
              <a:t> en lloc de fer </a:t>
            </a:r>
            <a:r>
              <a:rPr lang="ca-ES" sz="2400" u="sng" dirty="0"/>
              <a:t>per a</a:t>
            </a:r>
            <a:r>
              <a:rPr lang="ca-ES" sz="2400" dirty="0"/>
              <a:t> </a:t>
            </a:r>
            <a:r>
              <a:rPr lang="en-US" sz="2400" dirty="0">
                <a:latin typeface="Calibri" panose="020F0502020204030204" pitchFamily="34" charset="0"/>
                <a:ea typeface="MS Mincho" panose="02020609040205080304" pitchFamily="49" charset="-128"/>
                <a:cs typeface="Cambria" panose="02040503050406030204" pitchFamily="18" charset="0"/>
              </a:rPr>
              <a:t>:</a:t>
            </a:r>
            <a:endParaRPr lang="x-none" sz="2400">
              <a:latin typeface="Calibri" panose="020F0502020204030204" pitchFamily="34" charset="0"/>
              <a:ea typeface="MS Mincho" panose="02020609040205080304" pitchFamily="49" charset="-128"/>
              <a:cs typeface="Cambria" panose="02040503050406030204" pitchFamily="18" charset="0"/>
            </a:endParaRPr>
          </a:p>
        </p:txBody>
      </p:sp>
      <p:sp>
        <p:nvSpPr>
          <p:cNvPr id="3" name="Content Placeholder 2">
            <a:extLst>
              <a:ext uri="{FF2B5EF4-FFF2-40B4-BE49-F238E27FC236}">
                <a16:creationId xmlns:a16="http://schemas.microsoft.com/office/drawing/2014/main" id="{BD02AB04-F2A7-41C1-AA1A-D966B332785D}"/>
              </a:ext>
            </a:extLst>
          </p:cNvPr>
          <p:cNvSpPr>
            <a:spLocks noGrp="1"/>
          </p:cNvSpPr>
          <p:nvPr>
            <p:ph sz="quarter" idx="14"/>
          </p:nvPr>
        </p:nvSpPr>
        <p:spPr>
          <a:xfrm>
            <a:off x="507195" y="1929990"/>
            <a:ext cx="11174412" cy="4226970"/>
          </a:xfrm>
        </p:spPr>
        <p:txBody>
          <a:bodyPr numCol="2" spcCol="432000">
            <a:normAutofit fontScale="92500" lnSpcReduction="20000"/>
          </a:bodyPr>
          <a:lstStyle/>
          <a:p>
            <a:pPr lvl="0" algn="just" fontAlgn="base"/>
            <a:r>
              <a:rPr lang="ca-ES" dirty="0"/>
              <a:t>Sovint es considera que els professionals, els cuidadors, els familiars i altres acompanyants fan alguna cosa per a la persona usuària dels serveis. </a:t>
            </a:r>
          </a:p>
          <a:p>
            <a:pPr lvl="0" algn="just" fontAlgn="base"/>
            <a:r>
              <a:rPr lang="ca-ES" dirty="0"/>
              <a:t>Com a part d’un abordatge basat en la recuperació, l’èmfasi es posa en la idea de «fer amb» les persones i «acompanyar-les» a agafar les regnes del seu recorregut cap a la recuperació. </a:t>
            </a:r>
            <a:endParaRPr lang="es-ES" dirty="0"/>
          </a:p>
          <a:p>
            <a:pPr algn="just"/>
            <a:r>
              <a:rPr lang="ca-ES" dirty="0"/>
              <a:t>En aquest context, la persona pren les decisions relatives a la seva vida i al seu recorregut cap a la recuperació.</a:t>
            </a:r>
          </a:p>
          <a:p>
            <a:pPr algn="just"/>
            <a:r>
              <a:rPr lang="ca-ES" dirty="0"/>
              <a:t>Els professionals, els cuidadors, els familiars i altres acompanyants només l’ajuden si ella vol que s’hi impliquin</a:t>
            </a:r>
            <a:r>
              <a:rPr lang="es-ES" dirty="0"/>
              <a:t>. </a:t>
            </a:r>
          </a:p>
          <a:p>
            <a:pPr algn="just"/>
            <a:r>
              <a:rPr lang="ca-ES" dirty="0"/>
              <a:t>Acompanyar és molt diferent de dirigir</a:t>
            </a:r>
            <a:r>
              <a:rPr lang="en-US" dirty="0"/>
              <a:t>!</a:t>
            </a:r>
          </a:p>
          <a:p>
            <a:pPr algn="just"/>
            <a:r>
              <a:rPr lang="ca-ES" dirty="0"/>
              <a:t>Els acompanyants han de trobar l’equilibri entre quan cal ajudar i quan cal intentar que la persona es plantegi diferents possibilitats</a:t>
            </a:r>
            <a:r>
              <a:rPr lang="es-ES" dirty="0"/>
              <a:t>.</a:t>
            </a:r>
          </a:p>
          <a:p>
            <a:pPr lvl="0" fontAlgn="base"/>
            <a:r>
              <a:rPr lang="ca-ES" dirty="0"/>
              <a:t>Els professionals són persones amb recursos que proporcionen informació i suport per ajudar les persones a identificar els seus objectius de recuperació i assolir-los. </a:t>
            </a:r>
            <a:endParaRPr lang="es-ES" dirty="0"/>
          </a:p>
          <a:p>
            <a:pPr lvl="0" fontAlgn="base"/>
            <a:r>
              <a:rPr lang="ca-ES" dirty="0"/>
              <a:t>Plantejar reptes massa ambiciosos pot ser contraproduent per a la recuperació de la persona i pot afeblir la relació i la confiança que té en els seus acompanyants. </a:t>
            </a:r>
            <a:endParaRPr lang="es-ES" dirty="0"/>
          </a:p>
          <a:p>
            <a:r>
              <a:rPr lang="ca-ES" dirty="0"/>
              <a:t>Els acompanyants han de ser conscients que ells també poden necessitar ajuda</a:t>
            </a:r>
            <a:r>
              <a:rPr lang="en-US" dirty="0"/>
              <a:t>. </a:t>
            </a:r>
          </a:p>
        </p:txBody>
      </p:sp>
      <p:sp>
        <p:nvSpPr>
          <p:cNvPr id="2" name="Title 1">
            <a:extLst>
              <a:ext uri="{FF2B5EF4-FFF2-40B4-BE49-F238E27FC236}">
                <a16:creationId xmlns:a16="http://schemas.microsoft.com/office/drawing/2014/main" id="{CC215B3E-EFFC-4D3C-A621-24C242A9EA62}"/>
              </a:ext>
            </a:extLst>
          </p:cNvPr>
          <p:cNvSpPr>
            <a:spLocks noGrp="1"/>
          </p:cNvSpPr>
          <p:nvPr>
            <p:ph type="title"/>
          </p:nvPr>
        </p:nvSpPr>
        <p:spPr>
          <a:xfrm>
            <a:off x="399630" y="506412"/>
            <a:ext cx="11365650" cy="428308"/>
          </a:xfrm>
        </p:spPr>
        <p:txBody>
          <a:bodyPr/>
          <a:lstStyle/>
          <a:p>
            <a:r>
              <a:rPr lang="ca-ES" sz="3200" dirty="0"/>
              <a:t>Presentació: Què comporta treballar en col·laboració amb algú? </a:t>
            </a:r>
            <a:r>
              <a:rPr lang="es-ES" sz="3200" dirty="0"/>
              <a:t>- </a:t>
            </a:r>
            <a:r>
              <a:rPr lang="en-US" sz="3200" dirty="0"/>
              <a:t>1 </a:t>
            </a:r>
            <a:endParaRPr lang="x-none" sz="3200" dirty="0"/>
          </a:p>
        </p:txBody>
      </p:sp>
    </p:spTree>
    <p:extLst>
      <p:ext uri="{BB962C8B-B14F-4D97-AF65-F5344CB8AC3E}">
        <p14:creationId xmlns:p14="http://schemas.microsoft.com/office/powerpoint/2010/main" val="251797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B39523-1EA1-B744-BC07-5D1154BE13C4}"/>
              </a:ext>
            </a:extLst>
          </p:cNvPr>
          <p:cNvSpPr>
            <a:spLocks noGrp="1"/>
          </p:cNvSpPr>
          <p:nvPr>
            <p:ph type="body" sz="quarter" idx="13"/>
          </p:nvPr>
        </p:nvSpPr>
        <p:spPr>
          <a:xfrm>
            <a:off x="507195" y="1378614"/>
            <a:ext cx="11174400" cy="360000"/>
          </a:xfrm>
        </p:spPr>
        <p:txBody>
          <a:bodyPr/>
          <a:lstStyle/>
          <a:p>
            <a:r>
              <a:rPr lang="ca-ES" dirty="0"/>
              <a:t>Resistir la temptació de resoldre els problemes </a:t>
            </a:r>
            <a:r>
              <a:rPr lang="en-US" dirty="0"/>
              <a:t>:</a:t>
            </a:r>
            <a:endParaRPr lang="x-none"/>
          </a:p>
        </p:txBody>
      </p:sp>
      <p:sp>
        <p:nvSpPr>
          <p:cNvPr id="3" name="Content Placeholder 2">
            <a:extLst>
              <a:ext uri="{FF2B5EF4-FFF2-40B4-BE49-F238E27FC236}">
                <a16:creationId xmlns:a16="http://schemas.microsoft.com/office/drawing/2014/main" id="{C00EB6AD-C3BA-4E3C-B2A8-E3443FBE4229}"/>
              </a:ext>
            </a:extLst>
          </p:cNvPr>
          <p:cNvSpPr>
            <a:spLocks noGrp="1"/>
          </p:cNvSpPr>
          <p:nvPr>
            <p:ph sz="quarter" idx="14"/>
          </p:nvPr>
        </p:nvSpPr>
        <p:spPr>
          <a:xfrm>
            <a:off x="507195" y="2030278"/>
            <a:ext cx="11174412" cy="3980910"/>
          </a:xfrm>
        </p:spPr>
        <p:txBody>
          <a:bodyPr>
            <a:normAutofit/>
          </a:bodyPr>
          <a:lstStyle/>
          <a:p>
            <a:pPr lvl="0" fontAlgn="base"/>
            <a:r>
              <a:rPr lang="ca-ES" dirty="0"/>
              <a:t>La idea d’acompanyar algú pot semblar contrària als instints tant humans com professionals </a:t>
            </a:r>
            <a:r>
              <a:rPr lang="ca-ES" dirty="0" err="1"/>
              <a:t>d’«ajudar</a:t>
            </a:r>
            <a:r>
              <a:rPr lang="ca-ES" dirty="0"/>
              <a:t>» o «solucionar/arreglar els problemes» de la persona. </a:t>
            </a:r>
            <a:endParaRPr lang="es-ES" dirty="0"/>
          </a:p>
          <a:p>
            <a:r>
              <a:rPr lang="ca-ES" dirty="0"/>
              <a:t>Fer un pas enrere d’aquesta posició més activa requereix, per una banda, habilitat i, per l’altra, tenir confiança i respecte per la persona a qui s’està ajudant</a:t>
            </a:r>
            <a:r>
              <a:rPr lang="en-US" dirty="0"/>
              <a:t>. </a:t>
            </a:r>
          </a:p>
          <a:p>
            <a:pPr lvl="0" algn="just"/>
            <a:r>
              <a:rPr lang="ca-ES" dirty="0"/>
              <a:t>És important tenir paciència, deixar que cadascú avanci al seu ritme i ajustar contínuament l’ajuda oferta segons les necessitats i els desitjos de la persona</a:t>
            </a:r>
            <a:r>
              <a:rPr lang="en-US" dirty="0"/>
              <a:t>.</a:t>
            </a:r>
            <a:endParaRPr lang="x-none" dirty="0"/>
          </a:p>
          <a:p>
            <a:pPr lvl="0" algn="just"/>
            <a:r>
              <a:rPr lang="ca-ES" dirty="0"/>
              <a:t>Demostrar que es creu en la persona li permetrà desenvolupar confiança en les pròpies capacitats per gestionar la seva vida, la situació i els reptes que afronta</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CCB412CD-F663-4D3A-ADFA-BB18B95E1034}"/>
              </a:ext>
            </a:extLst>
          </p:cNvPr>
          <p:cNvSpPr>
            <a:spLocks noGrp="1"/>
          </p:cNvSpPr>
          <p:nvPr>
            <p:ph type="title"/>
          </p:nvPr>
        </p:nvSpPr>
        <p:spPr/>
        <p:txBody>
          <a:bodyPr/>
          <a:lstStyle/>
          <a:p>
            <a:r>
              <a:rPr lang="ca-ES" sz="2800" dirty="0"/>
              <a:t>Presentació: Què comporta treballar en col·laboració amb algú? </a:t>
            </a:r>
            <a:r>
              <a:rPr lang="es-ES" dirty="0"/>
              <a:t>- </a:t>
            </a:r>
            <a:r>
              <a:rPr lang="en-US" dirty="0"/>
              <a:t>2</a:t>
            </a:r>
            <a:endParaRPr lang="x-none" dirty="0"/>
          </a:p>
        </p:txBody>
      </p:sp>
    </p:spTree>
    <p:extLst>
      <p:ext uri="{BB962C8B-B14F-4D97-AF65-F5344CB8AC3E}">
        <p14:creationId xmlns:p14="http://schemas.microsoft.com/office/powerpoint/2010/main" val="2953033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8309D-BD55-48D2-B599-15362989F7EC}"/>
              </a:ext>
            </a:extLst>
          </p:cNvPr>
          <p:cNvSpPr>
            <a:spLocks noGrp="1"/>
          </p:cNvSpPr>
          <p:nvPr>
            <p:ph sz="quarter" idx="14"/>
          </p:nvPr>
        </p:nvSpPr>
        <p:spPr/>
        <p:txBody>
          <a:bodyPr/>
          <a:lstStyle/>
          <a:p>
            <a:pPr algn="just"/>
            <a:r>
              <a:rPr lang="ca-ES" dirty="0"/>
              <a:t>De vegades, quan una persona té una crisi, se sent superada o expressa actituds negatives envers la família, els cuidadors, els professionals o els serveis, pot resultar difícil connectar-hi d’una manera personal i útil. </a:t>
            </a:r>
          </a:p>
          <a:p>
            <a:pPr algn="just"/>
            <a:r>
              <a:rPr lang="ca-ES" dirty="0"/>
              <a:t>Ara analitzarem una situació, </a:t>
            </a:r>
            <a:r>
              <a:rPr lang="ca-ES" b="1" dirty="0"/>
              <a:t>l’experiència de la </a:t>
            </a:r>
            <a:r>
              <a:rPr lang="ca-ES" b="1" dirty="0" err="1"/>
              <a:t>Suraiya</a:t>
            </a:r>
            <a:r>
              <a:rPr lang="ca-ES" dirty="0"/>
              <a:t>, que ens permetrà explorar l’assistència i l’acompanyament que va rebre en el context d’un abordatge basat en la recuperació</a:t>
            </a:r>
            <a:r>
              <a:rPr lang="en-US" dirty="0"/>
              <a:t>.</a:t>
            </a:r>
          </a:p>
          <a:p>
            <a:pPr algn="just"/>
            <a:endParaRPr lang="en-US" dirty="0"/>
          </a:p>
          <a:p>
            <a:pPr algn="just"/>
            <a:endParaRPr lang="x-none" dirty="0"/>
          </a:p>
        </p:txBody>
      </p:sp>
      <p:sp>
        <p:nvSpPr>
          <p:cNvPr id="2" name="Title 1">
            <a:extLst>
              <a:ext uri="{FF2B5EF4-FFF2-40B4-BE49-F238E27FC236}">
                <a16:creationId xmlns:a16="http://schemas.microsoft.com/office/drawing/2014/main" id="{246AFAFF-CC94-4AEE-87F7-8C55EBCC1FDE}"/>
              </a:ext>
            </a:extLst>
          </p:cNvPr>
          <p:cNvSpPr>
            <a:spLocks noGrp="1"/>
          </p:cNvSpPr>
          <p:nvPr>
            <p:ph type="title"/>
          </p:nvPr>
        </p:nvSpPr>
        <p:spPr/>
        <p:txBody>
          <a:bodyPr/>
          <a:lstStyle/>
          <a:p>
            <a:r>
              <a:rPr lang="it-IT" dirty="0"/>
              <a:t>Exercici 6.1. Treballar colze a colze a la pràctica </a:t>
            </a:r>
            <a:r>
              <a:rPr lang="es-ES" dirty="0"/>
              <a:t>-</a:t>
            </a:r>
            <a:r>
              <a:rPr lang="en-US" dirty="0"/>
              <a:t> 1 </a:t>
            </a:r>
            <a:endParaRPr lang="x-none" dirty="0"/>
          </a:p>
        </p:txBody>
      </p:sp>
    </p:spTree>
    <p:extLst>
      <p:ext uri="{BB962C8B-B14F-4D97-AF65-F5344CB8AC3E}">
        <p14:creationId xmlns:p14="http://schemas.microsoft.com/office/powerpoint/2010/main" val="1129167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BCA26-C618-B14B-90EB-6F723E6376C0}"/>
              </a:ext>
            </a:extLst>
          </p:cNvPr>
          <p:cNvSpPr>
            <a:spLocks noGrp="1"/>
          </p:cNvSpPr>
          <p:nvPr>
            <p:ph type="body" sz="quarter" idx="13"/>
          </p:nvPr>
        </p:nvSpPr>
        <p:spPr/>
        <p:txBody>
          <a:bodyPr/>
          <a:lstStyle/>
          <a:p>
            <a:r>
              <a:rPr lang="ca-ES" i="1" dirty="0"/>
              <a:t>Cas: l’experiència de la Suraiya</a:t>
            </a:r>
            <a:endParaRPr lang="es-ES" dirty="0"/>
          </a:p>
        </p:txBody>
      </p:sp>
      <p:sp>
        <p:nvSpPr>
          <p:cNvPr id="3" name="Content Placeholder 2">
            <a:extLst>
              <a:ext uri="{FF2B5EF4-FFF2-40B4-BE49-F238E27FC236}">
                <a16:creationId xmlns:a16="http://schemas.microsoft.com/office/drawing/2014/main" id="{101796A0-0BB3-42D1-A32B-8C662B1CCAB4}"/>
              </a:ext>
            </a:extLst>
          </p:cNvPr>
          <p:cNvSpPr>
            <a:spLocks noGrp="1"/>
          </p:cNvSpPr>
          <p:nvPr>
            <p:ph sz="quarter" idx="14"/>
          </p:nvPr>
        </p:nvSpPr>
        <p:spPr>
          <a:xfrm>
            <a:off x="507195" y="1511188"/>
            <a:ext cx="11174412" cy="2704351"/>
          </a:xfrm>
          <a:solidFill>
            <a:srgbClr val="D2EFFD"/>
          </a:solidFill>
        </p:spPr>
        <p:txBody>
          <a:bodyPr/>
          <a:lstStyle/>
          <a:p>
            <a:pPr marL="0" indent="0" algn="just">
              <a:buNone/>
            </a:pPr>
            <a:r>
              <a:rPr lang="ca-ES" dirty="0"/>
              <a:t>La </a:t>
            </a:r>
            <a:r>
              <a:rPr lang="ca-ES" dirty="0" err="1"/>
              <a:t>Suraiya</a:t>
            </a:r>
            <a:r>
              <a:rPr lang="ca-ES" dirty="0"/>
              <a:t> és una dona de 22 anys que ha acceptat ingressar en una clínica psiquiàtrica per a malalts aguts després d’un intent de suïcidi. Té un historial d’autolesions greus i d’internaments repetits pel greu malestar que ha sentit. </a:t>
            </a:r>
            <a:endParaRPr lang="es-ES" dirty="0"/>
          </a:p>
          <a:p>
            <a:pPr marL="0" indent="0" algn="just">
              <a:buNone/>
            </a:pPr>
            <a:r>
              <a:rPr lang="ca-ES" dirty="0"/>
              <a:t>Imagineu-vos que sou un dels professionals que ajuda la </a:t>
            </a:r>
            <a:r>
              <a:rPr lang="ca-ES" dirty="0" err="1"/>
              <a:t>Suraiya</a:t>
            </a:r>
            <a:r>
              <a:rPr lang="ca-ES" dirty="0"/>
              <a:t> i que us reuniu amb ella per parlar de la seva situació. La </a:t>
            </a:r>
            <a:r>
              <a:rPr lang="ca-ES" dirty="0" err="1"/>
              <a:t>Suraiya</a:t>
            </a:r>
            <a:r>
              <a:rPr lang="ca-ES" dirty="0"/>
              <a:t> us diu que ha perdut l’esperança, que és infeliç i que creu que no cau bé al psiquiatra. Es queda asseguda en silenci i sembla molt entotsolada durant tota la reunió</a:t>
            </a:r>
            <a:r>
              <a:rPr lang="en-US" dirty="0"/>
              <a:t>.</a:t>
            </a:r>
            <a:endParaRPr lang="x-none" dirty="0"/>
          </a:p>
          <a:p>
            <a:pPr marL="0" indent="0" algn="just">
              <a:buNone/>
            </a:pPr>
            <a:endParaRPr lang="x-none" dirty="0"/>
          </a:p>
        </p:txBody>
      </p:sp>
      <p:sp>
        <p:nvSpPr>
          <p:cNvPr id="2" name="Title 1">
            <a:extLst>
              <a:ext uri="{FF2B5EF4-FFF2-40B4-BE49-F238E27FC236}">
                <a16:creationId xmlns:a16="http://schemas.microsoft.com/office/drawing/2014/main" id="{A87413F2-B8B8-4D15-9F0C-F109484DECF1}"/>
              </a:ext>
            </a:extLst>
          </p:cNvPr>
          <p:cNvSpPr>
            <a:spLocks noGrp="1"/>
          </p:cNvSpPr>
          <p:nvPr>
            <p:ph type="title"/>
          </p:nvPr>
        </p:nvSpPr>
        <p:spPr/>
        <p:txBody>
          <a:bodyPr/>
          <a:lstStyle/>
          <a:p>
            <a:r>
              <a:rPr lang="it-IT" dirty="0"/>
              <a:t>Exercici 6.1. Treballar colze a colze a la pràctica </a:t>
            </a:r>
            <a:r>
              <a:rPr lang="es-ES" dirty="0"/>
              <a:t>-</a:t>
            </a:r>
            <a:r>
              <a:rPr lang="en-US" dirty="0"/>
              <a:t> 2</a:t>
            </a:r>
            <a:endParaRPr lang="x-none" dirty="0"/>
          </a:p>
        </p:txBody>
      </p:sp>
    </p:spTree>
    <p:extLst>
      <p:ext uri="{BB962C8B-B14F-4D97-AF65-F5344CB8AC3E}">
        <p14:creationId xmlns:p14="http://schemas.microsoft.com/office/powerpoint/2010/main" val="1925451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68998-0AC6-417C-82EF-029B00489892}"/>
              </a:ext>
            </a:extLst>
          </p:cNvPr>
          <p:cNvSpPr>
            <a:spLocks noGrp="1"/>
          </p:cNvSpPr>
          <p:nvPr>
            <p:ph sz="quarter" idx="14"/>
          </p:nvPr>
        </p:nvSpPr>
        <p:spPr/>
        <p:txBody>
          <a:bodyPr/>
          <a:lstStyle/>
          <a:p>
            <a:endParaRPr lang="en-US" dirty="0"/>
          </a:p>
          <a:p>
            <a:pPr marL="0" indent="0" algn="ctr">
              <a:buNone/>
            </a:pPr>
            <a:r>
              <a:rPr lang="es-ES" sz="2500" b="1" i="1" dirty="0"/>
              <a:t>Si </a:t>
            </a:r>
            <a:r>
              <a:rPr lang="es-ES" sz="2500" b="1" i="1" dirty="0" err="1"/>
              <a:t>fóssiu</a:t>
            </a:r>
            <a:r>
              <a:rPr lang="es-ES" sz="2500" b="1" i="1" dirty="0"/>
              <a:t> a la </a:t>
            </a:r>
            <a:r>
              <a:rPr lang="es-ES" sz="2500" b="1" i="1" dirty="0" err="1"/>
              <a:t>pell</a:t>
            </a:r>
            <a:r>
              <a:rPr lang="es-ES" sz="2500" b="1" i="1" dirty="0"/>
              <a:t> de la </a:t>
            </a:r>
            <a:r>
              <a:rPr lang="es-ES" sz="2500" b="1" i="1" dirty="0" err="1"/>
              <a:t>Suraiya</a:t>
            </a:r>
            <a:r>
              <a:rPr lang="es-ES" sz="2500" b="1" i="1" dirty="0"/>
              <a:t>, </a:t>
            </a:r>
            <a:r>
              <a:rPr lang="es-ES" sz="2500" b="1" i="1" dirty="0" err="1"/>
              <a:t>què</a:t>
            </a:r>
            <a:r>
              <a:rPr lang="es-ES" sz="2500" b="1" i="1" dirty="0"/>
              <a:t> </a:t>
            </a:r>
            <a:r>
              <a:rPr lang="es-ES" sz="2500" b="1" i="1" dirty="0" err="1"/>
              <a:t>voldríeu</a:t>
            </a:r>
            <a:r>
              <a:rPr lang="es-ES" sz="2500" b="1" i="1" dirty="0"/>
              <a:t>? </a:t>
            </a:r>
            <a:endParaRPr lang="x-none" dirty="0"/>
          </a:p>
        </p:txBody>
      </p:sp>
      <p:sp>
        <p:nvSpPr>
          <p:cNvPr id="2" name="Title 1">
            <a:extLst>
              <a:ext uri="{FF2B5EF4-FFF2-40B4-BE49-F238E27FC236}">
                <a16:creationId xmlns:a16="http://schemas.microsoft.com/office/drawing/2014/main" id="{EA91A668-81D2-4F7D-9D7E-291B4040C9AF}"/>
              </a:ext>
            </a:extLst>
          </p:cNvPr>
          <p:cNvSpPr>
            <a:spLocks noGrp="1"/>
          </p:cNvSpPr>
          <p:nvPr>
            <p:ph type="title"/>
          </p:nvPr>
        </p:nvSpPr>
        <p:spPr/>
        <p:txBody>
          <a:bodyPr/>
          <a:lstStyle/>
          <a:p>
            <a:r>
              <a:rPr lang="it-IT" dirty="0"/>
              <a:t>Exercici 6.1. Treballar colze a colze a la pràctica </a:t>
            </a:r>
            <a:r>
              <a:rPr lang="es-ES" dirty="0"/>
              <a:t>-</a:t>
            </a:r>
            <a:r>
              <a:rPr lang="en-US" dirty="0"/>
              <a:t> 3</a:t>
            </a:r>
            <a:endParaRPr lang="x-none" dirty="0"/>
          </a:p>
        </p:txBody>
      </p:sp>
    </p:spTree>
    <p:extLst>
      <p:ext uri="{BB962C8B-B14F-4D97-AF65-F5344CB8AC3E}">
        <p14:creationId xmlns:p14="http://schemas.microsoft.com/office/powerpoint/2010/main" val="280583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54F27-F7EE-48C7-8D60-C6CC4BCE884A}"/>
              </a:ext>
            </a:extLst>
          </p:cNvPr>
          <p:cNvSpPr>
            <a:spLocks noGrp="1"/>
          </p:cNvSpPr>
          <p:nvPr>
            <p:ph sz="quarter" idx="14"/>
          </p:nvPr>
        </p:nvSpPr>
        <p:spPr/>
        <p:txBody>
          <a:bodyPr/>
          <a:lstStyle/>
          <a:p>
            <a:endParaRPr lang="en-US" dirty="0"/>
          </a:p>
          <a:p>
            <a:pPr marL="0" indent="0" algn="ctr">
              <a:buNone/>
            </a:pPr>
            <a:r>
              <a:rPr lang="es-ES" sz="2500" b="1" i="1" dirty="0" err="1"/>
              <a:t>Basant</a:t>
            </a:r>
            <a:r>
              <a:rPr lang="es-ES" sz="2500" b="1" i="1" dirty="0"/>
              <a:t>-vos en la </a:t>
            </a:r>
            <a:r>
              <a:rPr lang="es-ES" sz="2500" b="1" i="1" dirty="0" err="1"/>
              <a:t>vostra</a:t>
            </a:r>
            <a:r>
              <a:rPr lang="es-ES" sz="2500" b="1" i="1" dirty="0"/>
              <a:t> </a:t>
            </a:r>
            <a:r>
              <a:rPr lang="es-ES" sz="2500" b="1" i="1" dirty="0" err="1"/>
              <a:t>experiència</a:t>
            </a:r>
            <a:r>
              <a:rPr lang="es-ES" sz="2500" b="1" i="1" dirty="0"/>
              <a:t> personal o </a:t>
            </a:r>
            <a:r>
              <a:rPr lang="es-ES" sz="2500" b="1" i="1" dirty="0" err="1"/>
              <a:t>professional</a:t>
            </a:r>
            <a:r>
              <a:rPr lang="es-ES" sz="2500" b="1" i="1" dirty="0"/>
              <a:t>, </a:t>
            </a:r>
            <a:r>
              <a:rPr lang="es-ES" sz="2500" b="1" i="1" dirty="0" err="1"/>
              <a:t>què</a:t>
            </a:r>
            <a:r>
              <a:rPr lang="es-ES" sz="2500" b="1" i="1" dirty="0"/>
              <a:t> significa </a:t>
            </a:r>
            <a:r>
              <a:rPr lang="es-ES" sz="2500" b="1" i="1" dirty="0" err="1"/>
              <a:t>recuperació</a:t>
            </a:r>
            <a:r>
              <a:rPr lang="es-ES" sz="2500" b="1" i="1" dirty="0"/>
              <a:t> per a les persones </a:t>
            </a:r>
            <a:r>
              <a:rPr lang="es-ES" sz="2500" b="1" i="1" dirty="0" err="1"/>
              <a:t>amb</a:t>
            </a:r>
            <a:r>
              <a:rPr lang="es-ES" sz="2500" b="1" i="1" dirty="0"/>
              <a:t> </a:t>
            </a:r>
            <a:r>
              <a:rPr lang="es-ES" sz="2500" b="1" i="1" dirty="0" err="1"/>
              <a:t>discapacitat</a:t>
            </a:r>
            <a:r>
              <a:rPr lang="es-ES" sz="2500" b="1" i="1" dirty="0"/>
              <a:t> psicosocial o </a:t>
            </a:r>
            <a:r>
              <a:rPr lang="es-ES" sz="2500" b="1" i="1" dirty="0" err="1"/>
              <a:t>usuàries</a:t>
            </a:r>
            <a:r>
              <a:rPr lang="es-ES" sz="2500" b="1" i="1" dirty="0"/>
              <a:t> </a:t>
            </a:r>
            <a:r>
              <a:rPr lang="es-ES" sz="2500" b="1" i="1" dirty="0" err="1"/>
              <a:t>dels</a:t>
            </a:r>
            <a:r>
              <a:rPr lang="es-ES" sz="2500" b="1" i="1" dirty="0"/>
              <a:t> </a:t>
            </a:r>
            <a:r>
              <a:rPr lang="es-ES" sz="2500" b="1" i="1" dirty="0" err="1"/>
              <a:t>serveis</a:t>
            </a:r>
            <a:r>
              <a:rPr lang="es-ES" sz="2500" b="1" i="1" dirty="0"/>
              <a:t>? </a:t>
            </a:r>
            <a:endParaRPr lang="x-none" dirty="0"/>
          </a:p>
        </p:txBody>
      </p:sp>
      <p:sp>
        <p:nvSpPr>
          <p:cNvPr id="2" name="Title 1">
            <a:extLst>
              <a:ext uri="{FF2B5EF4-FFF2-40B4-BE49-F238E27FC236}">
                <a16:creationId xmlns:a16="http://schemas.microsoft.com/office/drawing/2014/main" id="{ABE0970C-C37E-40F4-A78E-35206EEA48BF}"/>
              </a:ext>
            </a:extLst>
          </p:cNvPr>
          <p:cNvSpPr>
            <a:spLocks noGrp="1"/>
          </p:cNvSpPr>
          <p:nvPr>
            <p:ph type="title"/>
          </p:nvPr>
        </p:nvSpPr>
        <p:spPr/>
        <p:txBody>
          <a:bodyPr>
            <a:noAutofit/>
          </a:bodyPr>
          <a:lstStyle/>
          <a:p>
            <a:r>
              <a:rPr lang="es-ES" dirty="0" err="1"/>
              <a:t>Exercici</a:t>
            </a:r>
            <a:r>
              <a:rPr lang="es-ES" dirty="0"/>
              <a:t> 1.1: Per a tu, </a:t>
            </a:r>
            <a:r>
              <a:rPr lang="es-ES" dirty="0" err="1"/>
              <a:t>què</a:t>
            </a:r>
            <a:r>
              <a:rPr lang="es-ES" dirty="0"/>
              <a:t> </a:t>
            </a:r>
            <a:r>
              <a:rPr lang="es-ES" dirty="0" err="1"/>
              <a:t>vol</a:t>
            </a:r>
            <a:r>
              <a:rPr lang="es-ES" dirty="0"/>
              <a:t> </a:t>
            </a:r>
            <a:r>
              <a:rPr lang="es-ES" dirty="0" err="1"/>
              <a:t>dir</a:t>
            </a:r>
            <a:r>
              <a:rPr lang="es-ES" dirty="0"/>
              <a:t> la </a:t>
            </a:r>
            <a:r>
              <a:rPr lang="es-ES" dirty="0" err="1"/>
              <a:t>recuperació</a:t>
            </a:r>
            <a:r>
              <a:rPr lang="es-ES" dirty="0"/>
              <a:t>? </a:t>
            </a:r>
            <a:endParaRPr lang="x-none" dirty="0"/>
          </a:p>
        </p:txBody>
      </p:sp>
    </p:spTree>
    <p:extLst>
      <p:ext uri="{BB962C8B-B14F-4D97-AF65-F5344CB8AC3E}">
        <p14:creationId xmlns:p14="http://schemas.microsoft.com/office/powerpoint/2010/main" val="5209242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2265C-E143-4E26-BE67-47718D68EBB2}"/>
              </a:ext>
            </a:extLst>
          </p:cNvPr>
          <p:cNvSpPr>
            <a:spLocks noGrp="1"/>
          </p:cNvSpPr>
          <p:nvPr>
            <p:ph sz="quarter" idx="14"/>
          </p:nvPr>
        </p:nvSpPr>
        <p:spPr/>
        <p:txBody>
          <a:bodyPr/>
          <a:lstStyle/>
          <a:p>
            <a:pPr algn="just"/>
            <a:endParaRPr lang="en-US" dirty="0"/>
          </a:p>
          <a:p>
            <a:pPr algn="just"/>
            <a:r>
              <a:rPr lang="es-ES" dirty="0"/>
              <a:t>A </a:t>
            </a:r>
            <a:r>
              <a:rPr lang="ca-ES" dirty="0"/>
              <a:t>partir dels coneixements que heu adquirit sobre l’abordatge basat en la recuperació, com podríeu ajudar la </a:t>
            </a:r>
            <a:r>
              <a:rPr lang="ca-ES" dirty="0" err="1"/>
              <a:t>Suraiya</a:t>
            </a:r>
            <a:r>
              <a:rPr lang="ca-ES" dirty="0"/>
              <a:t>? </a:t>
            </a:r>
            <a:r>
              <a:rPr lang="es-ES" dirty="0"/>
              <a:t> </a:t>
            </a:r>
          </a:p>
          <a:p>
            <a:pPr lvl="2" fontAlgn="base"/>
            <a:r>
              <a:rPr lang="ca-ES" sz="2400" dirty="0"/>
              <a:t>Com començaríeu una conversa amb la </a:t>
            </a:r>
            <a:r>
              <a:rPr lang="ca-ES" sz="2400" dirty="0" err="1"/>
              <a:t>Suraiya</a:t>
            </a:r>
            <a:r>
              <a:rPr lang="ca-ES" sz="2400" dirty="0"/>
              <a:t>? </a:t>
            </a:r>
            <a:endParaRPr lang="es-ES" sz="2400" dirty="0"/>
          </a:p>
          <a:p>
            <a:pPr lvl="2" fontAlgn="base"/>
            <a:r>
              <a:rPr lang="ca-ES" sz="2400" dirty="0"/>
              <a:t>Quines preguntes li faríeu? </a:t>
            </a:r>
            <a:endParaRPr lang="es-ES" sz="2400" dirty="0"/>
          </a:p>
          <a:p>
            <a:pPr algn="just"/>
            <a:endParaRPr lang="en-US" dirty="0"/>
          </a:p>
          <a:p>
            <a:pPr algn="just"/>
            <a:endParaRPr lang="x-none" dirty="0"/>
          </a:p>
        </p:txBody>
      </p:sp>
      <p:sp>
        <p:nvSpPr>
          <p:cNvPr id="2" name="Title 1">
            <a:extLst>
              <a:ext uri="{FF2B5EF4-FFF2-40B4-BE49-F238E27FC236}">
                <a16:creationId xmlns:a16="http://schemas.microsoft.com/office/drawing/2014/main" id="{BBF94EA2-D81D-433D-9089-46C5107155EF}"/>
              </a:ext>
            </a:extLst>
          </p:cNvPr>
          <p:cNvSpPr>
            <a:spLocks noGrp="1"/>
          </p:cNvSpPr>
          <p:nvPr>
            <p:ph type="title"/>
          </p:nvPr>
        </p:nvSpPr>
        <p:spPr/>
        <p:txBody>
          <a:bodyPr/>
          <a:lstStyle/>
          <a:p>
            <a:r>
              <a:rPr lang="it-IT" dirty="0"/>
              <a:t>Exercici 6.1. Treballar colze a colze a la pràctica </a:t>
            </a:r>
            <a:r>
              <a:rPr lang="es-ES" dirty="0"/>
              <a:t>-</a:t>
            </a:r>
            <a:r>
              <a:rPr lang="en-US" dirty="0"/>
              <a:t> 4</a:t>
            </a:r>
            <a:endParaRPr lang="x-none" dirty="0"/>
          </a:p>
        </p:txBody>
      </p:sp>
    </p:spTree>
    <p:extLst>
      <p:ext uri="{BB962C8B-B14F-4D97-AF65-F5344CB8AC3E}">
        <p14:creationId xmlns:p14="http://schemas.microsoft.com/office/powerpoint/2010/main" val="2623669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F98450-6F69-CE4F-B63F-8B9404346B4C}"/>
              </a:ext>
            </a:extLst>
          </p:cNvPr>
          <p:cNvSpPr>
            <a:spLocks noGrp="1"/>
          </p:cNvSpPr>
          <p:nvPr>
            <p:ph type="body" sz="quarter" idx="13"/>
          </p:nvPr>
        </p:nvSpPr>
        <p:spPr/>
        <p:txBody>
          <a:bodyPr/>
          <a:lstStyle/>
          <a:p>
            <a:r>
              <a:rPr lang="ca-ES" i="1" dirty="0"/>
              <a:t>Vegem com un professional, el Jamal, interacciona amb la </a:t>
            </a:r>
            <a:r>
              <a:rPr lang="ca-ES" i="1" dirty="0" err="1"/>
              <a:t>Suraiya</a:t>
            </a:r>
            <a:r>
              <a:rPr lang="ca-ES" i="1" dirty="0"/>
              <a:t>:</a:t>
            </a:r>
            <a:endParaRPr lang="en-US" dirty="0"/>
          </a:p>
        </p:txBody>
      </p:sp>
      <p:sp>
        <p:nvSpPr>
          <p:cNvPr id="3" name="Content Placeholder 2">
            <a:extLst>
              <a:ext uri="{FF2B5EF4-FFF2-40B4-BE49-F238E27FC236}">
                <a16:creationId xmlns:a16="http://schemas.microsoft.com/office/drawing/2014/main" id="{B06B203E-0AA7-4558-94D5-4B2E391A3C37}"/>
              </a:ext>
            </a:extLst>
          </p:cNvPr>
          <p:cNvSpPr>
            <a:spLocks noGrp="1"/>
          </p:cNvSpPr>
          <p:nvPr>
            <p:ph sz="quarter" idx="14"/>
          </p:nvPr>
        </p:nvSpPr>
        <p:spPr>
          <a:xfrm>
            <a:off x="507195" y="1387203"/>
            <a:ext cx="11174412" cy="4500000"/>
          </a:xfrm>
        </p:spPr>
        <p:txBody>
          <a:bodyPr>
            <a:normAutofit fontScale="92500"/>
          </a:bodyPr>
          <a:lstStyle/>
          <a:p>
            <a:pPr marL="0" indent="0" algn="just">
              <a:buNone/>
            </a:pPr>
            <a:r>
              <a:rPr lang="es-ES" dirty="0"/>
              <a:t>En una reunió </a:t>
            </a:r>
            <a:r>
              <a:rPr lang="es-ES" dirty="0" err="1"/>
              <a:t>amb</a:t>
            </a:r>
            <a:r>
              <a:rPr lang="es-ES" dirty="0"/>
              <a:t> la </a:t>
            </a:r>
            <a:r>
              <a:rPr lang="es-ES" dirty="0" err="1"/>
              <a:t>Suraiya</a:t>
            </a:r>
            <a:r>
              <a:rPr lang="es-ES" dirty="0"/>
              <a:t>, el Jamal </a:t>
            </a:r>
            <a:r>
              <a:rPr lang="es-ES" dirty="0" err="1"/>
              <a:t>percep</a:t>
            </a:r>
            <a:r>
              <a:rPr lang="es-ES" dirty="0"/>
              <a:t> que la </a:t>
            </a:r>
            <a:r>
              <a:rPr lang="es-ES" dirty="0" err="1"/>
              <a:t>noia</a:t>
            </a:r>
            <a:r>
              <a:rPr lang="es-ES" dirty="0"/>
              <a:t> </a:t>
            </a:r>
            <a:r>
              <a:rPr lang="es-ES" dirty="0" err="1"/>
              <a:t>sembla</a:t>
            </a:r>
            <a:r>
              <a:rPr lang="es-ES" dirty="0"/>
              <a:t> reservada, enfadada i </a:t>
            </a:r>
            <a:r>
              <a:rPr lang="es-ES" dirty="0" err="1"/>
              <a:t>trista</a:t>
            </a:r>
            <a:r>
              <a:rPr lang="es-ES" dirty="0"/>
              <a:t>. Li pregunta </a:t>
            </a:r>
            <a:r>
              <a:rPr lang="es-ES" dirty="0" err="1"/>
              <a:t>com</a:t>
            </a:r>
            <a:r>
              <a:rPr lang="es-ES" dirty="0"/>
              <a:t> se </a:t>
            </a:r>
            <a:r>
              <a:rPr lang="es-ES" dirty="0" err="1"/>
              <a:t>sent</a:t>
            </a:r>
            <a:r>
              <a:rPr lang="es-ES" dirty="0"/>
              <a:t> en </a:t>
            </a:r>
            <a:r>
              <a:rPr lang="es-ES" dirty="0" err="1"/>
              <a:t>aquell</a:t>
            </a:r>
            <a:r>
              <a:rPr lang="es-ES" dirty="0"/>
              <a:t> </a:t>
            </a:r>
            <a:r>
              <a:rPr lang="es-ES" dirty="0" err="1"/>
              <a:t>moment</a:t>
            </a:r>
            <a:r>
              <a:rPr lang="es-ES" dirty="0"/>
              <a:t>. El Jamal també li pregunta si hi ha res que la </a:t>
            </a:r>
            <a:r>
              <a:rPr lang="es-ES" dirty="0" err="1"/>
              <a:t>pugui</a:t>
            </a:r>
            <a:r>
              <a:rPr lang="es-ES" dirty="0"/>
              <a:t> </a:t>
            </a:r>
            <a:r>
              <a:rPr lang="es-ES" dirty="0" err="1"/>
              <a:t>fer</a:t>
            </a:r>
            <a:r>
              <a:rPr lang="es-ES" dirty="0"/>
              <a:t> sentir </a:t>
            </a:r>
            <a:r>
              <a:rPr lang="es-ES" dirty="0" err="1"/>
              <a:t>millor</a:t>
            </a:r>
            <a:r>
              <a:rPr lang="es-ES" dirty="0"/>
              <a:t>. La </a:t>
            </a:r>
            <a:r>
              <a:rPr lang="es-ES" dirty="0" err="1"/>
              <a:t>Suraiya</a:t>
            </a:r>
            <a:r>
              <a:rPr lang="es-ES" dirty="0"/>
              <a:t> </a:t>
            </a:r>
            <a:r>
              <a:rPr lang="es-ES" dirty="0" err="1"/>
              <a:t>respon</a:t>
            </a:r>
            <a:r>
              <a:rPr lang="es-ES" dirty="0"/>
              <a:t> que li </a:t>
            </a:r>
            <a:r>
              <a:rPr lang="es-ES" dirty="0" err="1"/>
              <a:t>agradaria</a:t>
            </a:r>
            <a:r>
              <a:rPr lang="es-ES" dirty="0"/>
              <a:t> parlar </a:t>
            </a:r>
            <a:r>
              <a:rPr lang="es-ES" dirty="0" err="1"/>
              <a:t>amb</a:t>
            </a:r>
            <a:r>
              <a:rPr lang="es-ES" dirty="0"/>
              <a:t> un </a:t>
            </a:r>
            <a:r>
              <a:rPr lang="es-ES" dirty="0" err="1"/>
              <a:t>amic</a:t>
            </a:r>
            <a:r>
              <a:rPr lang="es-ES" dirty="0"/>
              <a:t>. El Jamal li </a:t>
            </a:r>
            <a:r>
              <a:rPr lang="es-ES" dirty="0" err="1"/>
              <a:t>diu</a:t>
            </a:r>
            <a:r>
              <a:rPr lang="es-ES" dirty="0"/>
              <a:t> que </a:t>
            </a:r>
            <a:r>
              <a:rPr lang="es-ES" dirty="0" err="1"/>
              <a:t>provarà</a:t>
            </a:r>
            <a:r>
              <a:rPr lang="es-ES" dirty="0"/>
              <a:t> </a:t>
            </a:r>
            <a:r>
              <a:rPr lang="es-ES" dirty="0" err="1"/>
              <a:t>d’organitzar-ho</a:t>
            </a:r>
            <a:r>
              <a:rPr lang="es-ES" dirty="0"/>
              <a:t> </a:t>
            </a:r>
            <a:r>
              <a:rPr lang="es-ES" dirty="0" err="1"/>
              <a:t>perquè</a:t>
            </a:r>
            <a:r>
              <a:rPr lang="es-ES" dirty="0"/>
              <a:t> es </a:t>
            </a:r>
            <a:r>
              <a:rPr lang="es-ES" dirty="0" err="1"/>
              <a:t>puguin</a:t>
            </a:r>
            <a:r>
              <a:rPr lang="es-ES" dirty="0"/>
              <a:t> </a:t>
            </a:r>
            <a:r>
              <a:rPr lang="es-ES" dirty="0" err="1"/>
              <a:t>veure</a:t>
            </a:r>
            <a:r>
              <a:rPr lang="es-ES" dirty="0"/>
              <a:t> tan </a:t>
            </a:r>
            <a:r>
              <a:rPr lang="es-ES" dirty="0" err="1"/>
              <a:t>aviat</a:t>
            </a:r>
            <a:r>
              <a:rPr lang="es-ES" dirty="0"/>
              <a:t> </a:t>
            </a:r>
            <a:r>
              <a:rPr lang="es-ES" dirty="0" err="1"/>
              <a:t>com</a:t>
            </a:r>
            <a:r>
              <a:rPr lang="es-ES" dirty="0"/>
              <a:t> </a:t>
            </a:r>
            <a:r>
              <a:rPr lang="es-ES" dirty="0" err="1"/>
              <a:t>sigui</a:t>
            </a:r>
            <a:r>
              <a:rPr lang="es-ES" dirty="0"/>
              <a:t> </a:t>
            </a:r>
            <a:r>
              <a:rPr lang="es-ES" dirty="0" err="1"/>
              <a:t>possible</a:t>
            </a:r>
            <a:r>
              <a:rPr lang="es-ES" dirty="0"/>
              <a:t>. També li pregunta </a:t>
            </a:r>
            <a:r>
              <a:rPr lang="es-ES" dirty="0" err="1"/>
              <a:t>què</a:t>
            </a:r>
            <a:r>
              <a:rPr lang="es-ES" dirty="0"/>
              <a:t> </a:t>
            </a:r>
            <a:r>
              <a:rPr lang="es-ES" dirty="0" err="1"/>
              <a:t>més</a:t>
            </a:r>
            <a:r>
              <a:rPr lang="es-ES" dirty="0"/>
              <a:t> </a:t>
            </a:r>
            <a:r>
              <a:rPr lang="es-ES" dirty="0" err="1"/>
              <a:t>pot</a:t>
            </a:r>
            <a:r>
              <a:rPr lang="es-ES" dirty="0"/>
              <a:t> </a:t>
            </a:r>
            <a:r>
              <a:rPr lang="es-ES" dirty="0" err="1"/>
              <a:t>fer</a:t>
            </a:r>
            <a:r>
              <a:rPr lang="es-ES" dirty="0"/>
              <a:t> per </a:t>
            </a:r>
            <a:r>
              <a:rPr lang="es-ES" dirty="0" err="1"/>
              <a:t>ajudar</a:t>
            </a:r>
            <a:r>
              <a:rPr lang="es-ES" dirty="0"/>
              <a:t>-la </a:t>
            </a:r>
            <a:r>
              <a:rPr lang="es-ES" dirty="0" err="1"/>
              <a:t>mentrestant</a:t>
            </a:r>
            <a:r>
              <a:rPr lang="es-ES" dirty="0"/>
              <a:t>.</a:t>
            </a:r>
          </a:p>
          <a:p>
            <a:pPr marL="0" indent="0" algn="just">
              <a:buNone/>
            </a:pPr>
            <a:r>
              <a:rPr lang="es-ES" dirty="0"/>
              <a:t> La </a:t>
            </a:r>
            <a:r>
              <a:rPr lang="es-ES" dirty="0" err="1"/>
              <a:t>Suraiya</a:t>
            </a:r>
            <a:r>
              <a:rPr lang="es-ES" dirty="0"/>
              <a:t> li explica que el que </a:t>
            </a:r>
            <a:r>
              <a:rPr lang="es-ES" dirty="0" err="1"/>
              <a:t>més</a:t>
            </a:r>
            <a:r>
              <a:rPr lang="es-ES" dirty="0"/>
              <a:t> </a:t>
            </a:r>
            <a:r>
              <a:rPr lang="es-ES" dirty="0" err="1"/>
              <a:t>necessita</a:t>
            </a:r>
            <a:r>
              <a:rPr lang="es-ES" dirty="0"/>
              <a:t> </a:t>
            </a:r>
            <a:r>
              <a:rPr lang="es-ES" dirty="0" err="1"/>
              <a:t>és</a:t>
            </a:r>
            <a:r>
              <a:rPr lang="es-ES" dirty="0"/>
              <a:t> </a:t>
            </a:r>
            <a:r>
              <a:rPr lang="es-ES" dirty="0" err="1"/>
              <a:t>passar</a:t>
            </a:r>
            <a:r>
              <a:rPr lang="es-ES" dirty="0"/>
              <a:t> </a:t>
            </a:r>
            <a:r>
              <a:rPr lang="es-ES" dirty="0" err="1"/>
              <a:t>temps</a:t>
            </a:r>
            <a:r>
              <a:rPr lang="es-ES" dirty="0"/>
              <a:t> a soles en un </a:t>
            </a:r>
            <a:r>
              <a:rPr lang="es-ES" dirty="0" err="1"/>
              <a:t>lloc</a:t>
            </a:r>
            <a:r>
              <a:rPr lang="es-ES" dirty="0"/>
              <a:t> tranquil, per poder reflexionar. Diu que, en el </a:t>
            </a:r>
            <a:r>
              <a:rPr lang="es-ES" dirty="0" err="1"/>
              <a:t>passat</a:t>
            </a:r>
            <a:r>
              <a:rPr lang="es-ES" dirty="0"/>
              <a:t>, li ha </a:t>
            </a:r>
            <a:r>
              <a:rPr lang="es-ES" dirty="0" err="1"/>
              <a:t>anat</a:t>
            </a:r>
            <a:r>
              <a:rPr lang="es-ES" dirty="0"/>
              <a:t> </a:t>
            </a:r>
            <a:r>
              <a:rPr lang="es-ES" dirty="0" err="1"/>
              <a:t>bé</a:t>
            </a:r>
            <a:r>
              <a:rPr lang="es-ES" dirty="0"/>
              <a:t> escoltar música per agafar una </a:t>
            </a:r>
            <a:r>
              <a:rPr lang="es-ES" dirty="0" err="1"/>
              <a:t>certa</a:t>
            </a:r>
            <a:r>
              <a:rPr lang="es-ES" dirty="0"/>
              <a:t> </a:t>
            </a:r>
            <a:r>
              <a:rPr lang="es-ES" dirty="0" err="1"/>
              <a:t>distància</a:t>
            </a:r>
            <a:r>
              <a:rPr lang="es-ES" dirty="0"/>
              <a:t> de la </a:t>
            </a:r>
            <a:r>
              <a:rPr lang="es-ES" dirty="0" err="1"/>
              <a:t>seva</a:t>
            </a:r>
            <a:r>
              <a:rPr lang="es-ES" dirty="0"/>
              <a:t> </a:t>
            </a:r>
            <a:r>
              <a:rPr lang="es-ES" dirty="0" err="1"/>
              <a:t>situació</a:t>
            </a:r>
            <a:r>
              <a:rPr lang="es-ES" dirty="0"/>
              <a:t>. El </a:t>
            </a:r>
            <a:r>
              <a:rPr lang="es-ES" dirty="0" err="1"/>
              <a:t>servei</a:t>
            </a:r>
            <a:r>
              <a:rPr lang="es-ES" dirty="0"/>
              <a:t> de </a:t>
            </a:r>
            <a:r>
              <a:rPr lang="es-ES" dirty="0" err="1"/>
              <a:t>salut</a:t>
            </a:r>
            <a:r>
              <a:rPr lang="es-ES" dirty="0"/>
              <a:t> mental </a:t>
            </a:r>
            <a:r>
              <a:rPr lang="es-ES" dirty="0" err="1"/>
              <a:t>disposa</a:t>
            </a:r>
            <a:r>
              <a:rPr lang="es-ES" dirty="0"/>
              <a:t> de sales </a:t>
            </a:r>
            <a:r>
              <a:rPr lang="es-ES" dirty="0" err="1"/>
              <a:t>còmodes</a:t>
            </a:r>
            <a:r>
              <a:rPr lang="es-ES" dirty="0"/>
              <a:t> i </a:t>
            </a:r>
            <a:r>
              <a:rPr lang="es-ES" dirty="0" err="1"/>
              <a:t>tranquil·les</a:t>
            </a:r>
            <a:r>
              <a:rPr lang="es-ES" dirty="0"/>
              <a:t> des de </a:t>
            </a:r>
            <a:r>
              <a:rPr lang="es-ES" dirty="0" err="1"/>
              <a:t>l’any</a:t>
            </a:r>
            <a:r>
              <a:rPr lang="es-ES" dirty="0"/>
              <a:t> anterior i el Jamal </a:t>
            </a:r>
            <a:r>
              <a:rPr lang="es-ES" dirty="0" err="1"/>
              <a:t>proposa</a:t>
            </a:r>
            <a:r>
              <a:rPr lang="es-ES" dirty="0"/>
              <a:t> a la </a:t>
            </a:r>
            <a:r>
              <a:rPr lang="es-ES" dirty="0" err="1"/>
              <a:t>Suraiya</a:t>
            </a:r>
            <a:r>
              <a:rPr lang="es-ES" dirty="0"/>
              <a:t> </a:t>
            </a:r>
            <a:r>
              <a:rPr lang="es-ES" dirty="0" err="1"/>
              <a:t>passar</a:t>
            </a:r>
            <a:r>
              <a:rPr lang="es-ES" dirty="0"/>
              <a:t>-hi </a:t>
            </a:r>
            <a:r>
              <a:rPr lang="es-ES" dirty="0" err="1"/>
              <a:t>tant</a:t>
            </a:r>
            <a:r>
              <a:rPr lang="es-ES" dirty="0"/>
              <a:t> </a:t>
            </a:r>
            <a:r>
              <a:rPr lang="es-ES" dirty="0" err="1"/>
              <a:t>temps</a:t>
            </a:r>
            <a:r>
              <a:rPr lang="es-ES" dirty="0"/>
              <a:t> </a:t>
            </a:r>
            <a:r>
              <a:rPr lang="es-ES" dirty="0" err="1"/>
              <a:t>com</a:t>
            </a:r>
            <a:r>
              <a:rPr lang="es-ES" dirty="0"/>
              <a:t> </a:t>
            </a:r>
            <a:r>
              <a:rPr lang="es-ES" dirty="0" err="1"/>
              <a:t>vulgui</a:t>
            </a:r>
            <a:r>
              <a:rPr lang="es-ES" dirty="0"/>
              <a:t>, escoltar música i trucar </a:t>
            </a:r>
            <a:r>
              <a:rPr lang="es-ES" dirty="0" err="1"/>
              <a:t>als</a:t>
            </a:r>
            <a:r>
              <a:rPr lang="es-ES" dirty="0"/>
              <a:t> </a:t>
            </a:r>
            <a:r>
              <a:rPr lang="es-ES" dirty="0" err="1"/>
              <a:t>seus</a:t>
            </a:r>
            <a:r>
              <a:rPr lang="es-ES" dirty="0"/>
              <a:t> </a:t>
            </a:r>
            <a:r>
              <a:rPr lang="es-ES" dirty="0" err="1"/>
              <a:t>amics</a:t>
            </a:r>
            <a:r>
              <a:rPr lang="es-ES" dirty="0"/>
              <a:t> </a:t>
            </a:r>
            <a:r>
              <a:rPr lang="es-ES" dirty="0" err="1"/>
              <a:t>sempre</a:t>
            </a:r>
            <a:r>
              <a:rPr lang="es-ES" dirty="0"/>
              <a:t> que </a:t>
            </a:r>
            <a:r>
              <a:rPr lang="es-ES" dirty="0" err="1"/>
              <a:t>vulgui</a:t>
            </a:r>
            <a:r>
              <a:rPr lang="es-ES" dirty="0"/>
              <a:t>. També li fa saber que </a:t>
            </a:r>
            <a:r>
              <a:rPr lang="es-ES" dirty="0" err="1"/>
              <a:t>pot</a:t>
            </a:r>
            <a:r>
              <a:rPr lang="es-ES" dirty="0"/>
              <a:t> </a:t>
            </a:r>
            <a:r>
              <a:rPr lang="es-ES" dirty="0" err="1"/>
              <a:t>comptar</a:t>
            </a:r>
            <a:r>
              <a:rPr lang="es-ES" dirty="0"/>
              <a:t> </a:t>
            </a:r>
            <a:r>
              <a:rPr lang="es-ES" dirty="0" err="1"/>
              <a:t>amb</a:t>
            </a:r>
            <a:r>
              <a:rPr lang="es-ES" dirty="0"/>
              <a:t> </a:t>
            </a:r>
            <a:r>
              <a:rPr lang="es-ES" dirty="0" err="1"/>
              <a:t>ell</a:t>
            </a:r>
            <a:r>
              <a:rPr lang="es-ES" dirty="0"/>
              <a:t> </a:t>
            </a:r>
            <a:r>
              <a:rPr lang="es-ES" dirty="0" err="1"/>
              <a:t>sempre</a:t>
            </a:r>
            <a:r>
              <a:rPr lang="es-ES" dirty="0"/>
              <a:t> que </a:t>
            </a:r>
            <a:r>
              <a:rPr lang="es-ES" dirty="0" err="1"/>
              <a:t>ho</a:t>
            </a:r>
            <a:r>
              <a:rPr lang="es-ES" dirty="0"/>
              <a:t> </a:t>
            </a:r>
            <a:r>
              <a:rPr lang="es-ES" dirty="0" err="1"/>
              <a:t>necessiti</a:t>
            </a:r>
            <a:r>
              <a:rPr lang="es-ES" dirty="0"/>
              <a:t>. </a:t>
            </a:r>
          </a:p>
          <a:p>
            <a:pPr marL="0" indent="0" algn="just">
              <a:buNone/>
            </a:pPr>
            <a:r>
              <a:rPr lang="es-ES" dirty="0"/>
              <a:t> El Jamal </a:t>
            </a:r>
            <a:r>
              <a:rPr lang="es-ES" dirty="0" err="1"/>
              <a:t>recorda</a:t>
            </a:r>
            <a:r>
              <a:rPr lang="es-ES" dirty="0"/>
              <a:t> que la </a:t>
            </a:r>
            <a:r>
              <a:rPr lang="es-ES" dirty="0" err="1"/>
              <a:t>Suraiya</a:t>
            </a:r>
            <a:r>
              <a:rPr lang="es-ES" dirty="0"/>
              <a:t> </a:t>
            </a:r>
            <a:r>
              <a:rPr lang="es-ES" dirty="0" err="1"/>
              <a:t>pensa</a:t>
            </a:r>
            <a:r>
              <a:rPr lang="es-ES" dirty="0"/>
              <a:t> que no </a:t>
            </a:r>
            <a:r>
              <a:rPr lang="es-ES" dirty="0" err="1"/>
              <a:t>cau</a:t>
            </a:r>
            <a:r>
              <a:rPr lang="es-ES" dirty="0"/>
              <a:t> </a:t>
            </a:r>
            <a:r>
              <a:rPr lang="es-ES" dirty="0" err="1"/>
              <a:t>bé</a:t>
            </a:r>
            <a:r>
              <a:rPr lang="es-ES" dirty="0"/>
              <a:t> al </a:t>
            </a:r>
            <a:r>
              <a:rPr lang="es-ES" dirty="0" err="1"/>
              <a:t>psiquiatre</a:t>
            </a:r>
            <a:r>
              <a:rPr lang="es-ES" dirty="0"/>
              <a:t>. La convida a </a:t>
            </a:r>
            <a:r>
              <a:rPr lang="es-ES" dirty="0" err="1"/>
              <a:t>exposar</a:t>
            </a:r>
            <a:r>
              <a:rPr lang="es-ES" dirty="0"/>
              <a:t> </a:t>
            </a:r>
            <a:r>
              <a:rPr lang="es-ES" dirty="0" err="1"/>
              <a:t>qualsevol</a:t>
            </a:r>
            <a:r>
              <a:rPr lang="es-ES" dirty="0"/>
              <a:t> </a:t>
            </a:r>
            <a:r>
              <a:rPr lang="es-ES" dirty="0" err="1"/>
              <a:t>preocupació</a:t>
            </a:r>
            <a:r>
              <a:rPr lang="es-ES" dirty="0"/>
              <a:t> que no </a:t>
            </a:r>
            <a:r>
              <a:rPr lang="es-ES" dirty="0" err="1"/>
              <a:t>s’hagi</a:t>
            </a:r>
            <a:r>
              <a:rPr lang="es-ES" dirty="0"/>
              <a:t> </a:t>
            </a:r>
            <a:r>
              <a:rPr lang="es-ES" dirty="0" err="1"/>
              <a:t>tractat</a:t>
            </a:r>
            <a:r>
              <a:rPr lang="es-ES" dirty="0"/>
              <a:t>, per poder-la </a:t>
            </a:r>
            <a:r>
              <a:rPr lang="es-ES" dirty="0" err="1"/>
              <a:t>traslladar</a:t>
            </a:r>
            <a:r>
              <a:rPr lang="es-ES" dirty="0"/>
              <a:t> a les persones </a:t>
            </a:r>
            <a:r>
              <a:rPr lang="es-ES" dirty="0" err="1"/>
              <a:t>implicades</a:t>
            </a:r>
            <a:r>
              <a:rPr lang="es-ES" dirty="0"/>
              <a:t> i, si </a:t>
            </a:r>
            <a:r>
              <a:rPr lang="es-ES" dirty="0" err="1"/>
              <a:t>escau</a:t>
            </a:r>
            <a:r>
              <a:rPr lang="es-ES" dirty="0"/>
              <a:t>, donar-li </a:t>
            </a:r>
            <a:r>
              <a:rPr lang="es-ES" dirty="0" err="1"/>
              <a:t>els</a:t>
            </a:r>
            <a:r>
              <a:rPr lang="es-ES" dirty="0"/>
              <a:t> recursos i la </a:t>
            </a:r>
            <a:r>
              <a:rPr lang="es-ES" dirty="0" err="1"/>
              <a:t>informació</a:t>
            </a:r>
            <a:r>
              <a:rPr lang="es-ES" dirty="0"/>
              <a:t> </a:t>
            </a:r>
            <a:r>
              <a:rPr lang="es-ES" dirty="0" err="1"/>
              <a:t>necessaris</a:t>
            </a:r>
            <a:r>
              <a:rPr lang="es-ES" dirty="0"/>
              <a:t> sobre </a:t>
            </a:r>
            <a:r>
              <a:rPr lang="es-ES" dirty="0" err="1"/>
              <a:t>com</a:t>
            </a:r>
            <a:r>
              <a:rPr lang="es-ES" dirty="0"/>
              <a:t> i </a:t>
            </a:r>
            <a:r>
              <a:rPr lang="es-ES" dirty="0" err="1"/>
              <a:t>on</a:t>
            </a:r>
            <a:r>
              <a:rPr lang="es-ES" dirty="0"/>
              <a:t> </a:t>
            </a:r>
            <a:r>
              <a:rPr lang="es-ES" dirty="0" err="1"/>
              <a:t>pot</a:t>
            </a:r>
            <a:r>
              <a:rPr lang="es-ES" dirty="0"/>
              <a:t> presentar </a:t>
            </a:r>
            <a:r>
              <a:rPr lang="es-ES" dirty="0" err="1"/>
              <a:t>queixes</a:t>
            </a:r>
            <a:endParaRPr lang="es-ES" dirty="0"/>
          </a:p>
        </p:txBody>
      </p:sp>
      <p:sp>
        <p:nvSpPr>
          <p:cNvPr id="2" name="Title 1">
            <a:extLst>
              <a:ext uri="{FF2B5EF4-FFF2-40B4-BE49-F238E27FC236}">
                <a16:creationId xmlns:a16="http://schemas.microsoft.com/office/drawing/2014/main" id="{5B97555B-47EE-4372-A878-FC7FC9B6F672}"/>
              </a:ext>
            </a:extLst>
          </p:cNvPr>
          <p:cNvSpPr>
            <a:spLocks noGrp="1"/>
          </p:cNvSpPr>
          <p:nvPr>
            <p:ph type="title"/>
          </p:nvPr>
        </p:nvSpPr>
        <p:spPr/>
        <p:txBody>
          <a:bodyPr/>
          <a:lstStyle/>
          <a:p>
            <a:r>
              <a:rPr lang="it-IT" dirty="0"/>
              <a:t>Exercici 6.1. Treballar colze a colze a la pràctica </a:t>
            </a:r>
            <a:r>
              <a:rPr lang="es-ES" dirty="0"/>
              <a:t>-</a:t>
            </a:r>
            <a:r>
              <a:rPr lang="en-US" dirty="0"/>
              <a:t> 5</a:t>
            </a:r>
            <a:endParaRPr lang="x-none" dirty="0"/>
          </a:p>
        </p:txBody>
      </p:sp>
    </p:spTree>
    <p:extLst>
      <p:ext uri="{BB962C8B-B14F-4D97-AF65-F5344CB8AC3E}">
        <p14:creationId xmlns:p14="http://schemas.microsoft.com/office/powerpoint/2010/main" val="28548602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FE44C-6590-44A2-972B-B722EB3F8108}"/>
              </a:ext>
            </a:extLst>
          </p:cNvPr>
          <p:cNvSpPr>
            <a:spLocks noGrp="1"/>
          </p:cNvSpPr>
          <p:nvPr>
            <p:ph sz="quarter" idx="14"/>
          </p:nvPr>
        </p:nvSpPr>
        <p:spPr/>
        <p:txBody>
          <a:bodyPr/>
          <a:lstStyle/>
          <a:p>
            <a:endParaRPr lang="en-US" dirty="0"/>
          </a:p>
          <a:p>
            <a:pPr marL="0" indent="0" algn="ctr">
              <a:buNone/>
            </a:pPr>
            <a:r>
              <a:rPr lang="es-ES" sz="2500" b="1" i="1" dirty="0"/>
              <a:t>En </a:t>
            </a:r>
            <a:r>
              <a:rPr lang="es-ES" sz="2500" b="1" i="1" dirty="0" err="1"/>
              <a:t>quin</a:t>
            </a:r>
            <a:r>
              <a:rPr lang="es-ES" sz="2500" b="1" i="1" dirty="0"/>
              <a:t> </a:t>
            </a:r>
            <a:r>
              <a:rPr lang="es-ES" sz="2500" b="1" i="1" dirty="0" err="1"/>
              <a:t>sentit</a:t>
            </a:r>
            <a:r>
              <a:rPr lang="es-ES" sz="2500" b="1" i="1" dirty="0"/>
              <a:t> el </a:t>
            </a:r>
            <a:r>
              <a:rPr lang="es-ES" sz="2500" b="1" i="1" dirty="0" err="1"/>
              <a:t>suport</a:t>
            </a:r>
            <a:r>
              <a:rPr lang="es-ES" sz="2500" b="1" i="1" dirty="0"/>
              <a:t> del Jamal </a:t>
            </a:r>
            <a:r>
              <a:rPr lang="es-ES" sz="2500" b="1" i="1" dirty="0" err="1"/>
              <a:t>està</a:t>
            </a:r>
            <a:r>
              <a:rPr lang="es-ES" sz="2500" b="1" i="1" dirty="0"/>
              <a:t> en </a:t>
            </a:r>
            <a:r>
              <a:rPr lang="es-ES" sz="2500" b="1" i="1" dirty="0" err="1"/>
              <a:t>concordança</a:t>
            </a:r>
            <a:r>
              <a:rPr lang="es-ES" sz="2500" b="1" i="1" dirty="0"/>
              <a:t> </a:t>
            </a:r>
            <a:r>
              <a:rPr lang="es-ES" sz="2500" b="1" i="1" dirty="0" err="1"/>
              <a:t>amb</a:t>
            </a:r>
            <a:r>
              <a:rPr lang="es-ES" sz="2500" b="1" i="1" dirty="0"/>
              <a:t> </a:t>
            </a:r>
            <a:r>
              <a:rPr lang="es-ES" sz="2500" b="1" i="1" dirty="0" err="1"/>
              <a:t>pràctiques</a:t>
            </a:r>
            <a:r>
              <a:rPr lang="es-ES" sz="2500" b="1" i="1" dirty="0"/>
              <a:t> </a:t>
            </a:r>
            <a:r>
              <a:rPr lang="es-ES" sz="2500" b="1" i="1" dirty="0" err="1"/>
              <a:t>orientades</a:t>
            </a:r>
            <a:r>
              <a:rPr lang="es-ES" sz="2500" b="1" i="1" dirty="0"/>
              <a:t> a la </a:t>
            </a:r>
            <a:r>
              <a:rPr lang="es-ES" sz="2500" b="1" i="1" dirty="0" err="1"/>
              <a:t>recuperació</a:t>
            </a:r>
            <a:r>
              <a:rPr lang="es-ES" sz="2500" b="1" i="1" dirty="0"/>
              <a:t>? </a:t>
            </a:r>
            <a:endParaRPr lang="x-none" sz="2500" b="1" i="1" dirty="0"/>
          </a:p>
        </p:txBody>
      </p:sp>
      <p:sp>
        <p:nvSpPr>
          <p:cNvPr id="2" name="Title 1">
            <a:extLst>
              <a:ext uri="{FF2B5EF4-FFF2-40B4-BE49-F238E27FC236}">
                <a16:creationId xmlns:a16="http://schemas.microsoft.com/office/drawing/2014/main" id="{431E7EAC-B3E8-4A9F-B097-52EB8FD7D128}"/>
              </a:ext>
            </a:extLst>
          </p:cNvPr>
          <p:cNvSpPr>
            <a:spLocks noGrp="1"/>
          </p:cNvSpPr>
          <p:nvPr>
            <p:ph type="title"/>
          </p:nvPr>
        </p:nvSpPr>
        <p:spPr/>
        <p:txBody>
          <a:bodyPr/>
          <a:lstStyle/>
          <a:p>
            <a:r>
              <a:rPr lang="it-IT" dirty="0"/>
              <a:t>Exercici 6.1. Treballar colze a colze a la pràctica </a:t>
            </a:r>
            <a:r>
              <a:rPr lang="es-ES" dirty="0"/>
              <a:t>-</a:t>
            </a:r>
            <a:r>
              <a:rPr lang="en-US" dirty="0"/>
              <a:t> 6</a:t>
            </a:r>
            <a:endParaRPr lang="x-none" dirty="0"/>
          </a:p>
        </p:txBody>
      </p:sp>
    </p:spTree>
    <p:extLst>
      <p:ext uri="{BB962C8B-B14F-4D97-AF65-F5344CB8AC3E}">
        <p14:creationId xmlns:p14="http://schemas.microsoft.com/office/powerpoint/2010/main" val="16999501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055B-0977-452C-B532-A14F8BE2C103}"/>
              </a:ext>
            </a:extLst>
          </p:cNvPr>
          <p:cNvSpPr>
            <a:spLocks noGrp="1"/>
          </p:cNvSpPr>
          <p:nvPr>
            <p:ph type="title"/>
          </p:nvPr>
        </p:nvSpPr>
        <p:spPr>
          <a:xfrm>
            <a:off x="527526" y="2293626"/>
            <a:ext cx="11075194" cy="408934"/>
          </a:xfrm>
        </p:spPr>
        <p:txBody>
          <a:bodyPr>
            <a:normAutofit fontScale="90000"/>
          </a:bodyPr>
          <a:lstStyle/>
          <a:p>
            <a:pPr>
              <a:lnSpc>
                <a:spcPct val="100000"/>
              </a:lnSpc>
            </a:pPr>
            <a:r>
              <a:rPr lang="es-ES" dirty="0"/>
              <a:t>Tema 7. </a:t>
            </a:r>
            <a:r>
              <a:rPr lang="ca-ES" dirty="0"/>
              <a:t>Límits en el context de les pràctiques de recuperació</a:t>
            </a:r>
            <a:endParaRPr lang="es-ES" dirty="0"/>
          </a:p>
        </p:txBody>
      </p:sp>
    </p:spTree>
    <p:extLst>
      <p:ext uri="{BB962C8B-B14F-4D97-AF65-F5344CB8AC3E}">
        <p14:creationId xmlns:p14="http://schemas.microsoft.com/office/powerpoint/2010/main" val="2686791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8691B-DA16-4FFB-9BFA-D802A61EA18B}"/>
              </a:ext>
            </a:extLst>
          </p:cNvPr>
          <p:cNvSpPr>
            <a:spLocks noGrp="1"/>
          </p:cNvSpPr>
          <p:nvPr>
            <p:ph sz="quarter" idx="14"/>
          </p:nvPr>
        </p:nvSpPr>
        <p:spPr/>
        <p:txBody>
          <a:bodyPr/>
          <a:lstStyle/>
          <a:p>
            <a:endParaRPr lang="en-US" dirty="0"/>
          </a:p>
          <a:p>
            <a:pPr marL="0" indent="0" algn="ctr">
              <a:buNone/>
            </a:pPr>
            <a:r>
              <a:rPr lang="es-ES" sz="2500" b="1" i="1" dirty="0" err="1"/>
              <a:t>Què</a:t>
            </a:r>
            <a:r>
              <a:rPr lang="es-ES" sz="2500" b="1" i="1" dirty="0"/>
              <a:t> </a:t>
            </a:r>
            <a:r>
              <a:rPr lang="es-ES" sz="2500" b="1" i="1" dirty="0" err="1"/>
              <a:t>enteneu</a:t>
            </a:r>
            <a:r>
              <a:rPr lang="es-ES" sz="2500" b="1" i="1" dirty="0"/>
              <a:t> per </a:t>
            </a:r>
            <a:r>
              <a:rPr lang="es-ES" sz="2500" b="1" i="1" dirty="0" err="1"/>
              <a:t>l’expressió</a:t>
            </a:r>
            <a:r>
              <a:rPr lang="es-ES" sz="2500" b="1" i="1" dirty="0"/>
              <a:t> «</a:t>
            </a:r>
            <a:r>
              <a:rPr lang="es-ES" sz="2500" b="1" i="1" dirty="0" err="1"/>
              <a:t>Mantenir</a:t>
            </a:r>
            <a:r>
              <a:rPr lang="es-ES" sz="2500" b="1" i="1" dirty="0"/>
              <a:t> </a:t>
            </a:r>
            <a:r>
              <a:rPr lang="es-ES" sz="2500" b="1" i="1" dirty="0" err="1"/>
              <a:t>límits</a:t>
            </a:r>
            <a:r>
              <a:rPr lang="es-ES" sz="2500" b="1" i="1" dirty="0"/>
              <a:t> </a:t>
            </a:r>
            <a:r>
              <a:rPr lang="es-ES" sz="2500" b="1" i="1" dirty="0" err="1"/>
              <a:t>professionals</a:t>
            </a:r>
            <a:r>
              <a:rPr lang="es-ES" sz="2500" b="1" i="1" dirty="0"/>
              <a:t> en el </a:t>
            </a:r>
            <a:r>
              <a:rPr lang="es-ES" sz="2500" b="1" i="1" dirty="0" err="1"/>
              <a:t>context</a:t>
            </a:r>
            <a:r>
              <a:rPr lang="es-ES" sz="2500" b="1" i="1" dirty="0"/>
              <a:t> </a:t>
            </a:r>
            <a:r>
              <a:rPr lang="es-ES" sz="2500" b="1" i="1" dirty="0" err="1"/>
              <a:t>dels</a:t>
            </a:r>
            <a:r>
              <a:rPr lang="es-ES" sz="2500" b="1" i="1" dirty="0"/>
              <a:t> </a:t>
            </a:r>
            <a:r>
              <a:rPr lang="es-ES" sz="2500" b="1" i="1" dirty="0" err="1"/>
              <a:t>serveis</a:t>
            </a:r>
            <a:r>
              <a:rPr lang="es-ES" sz="2500" b="1" i="1" dirty="0"/>
              <a:t> </a:t>
            </a:r>
            <a:r>
              <a:rPr lang="es-ES" sz="2500" b="1" i="1" dirty="0" err="1"/>
              <a:t>socials</a:t>
            </a:r>
            <a:r>
              <a:rPr lang="es-ES" sz="2500" b="1" i="1" dirty="0"/>
              <a:t> i de </a:t>
            </a:r>
            <a:r>
              <a:rPr lang="es-ES" sz="2500" b="1" i="1" dirty="0" err="1"/>
              <a:t>salut</a:t>
            </a:r>
            <a:r>
              <a:rPr lang="es-ES" sz="2500" b="1" i="1" dirty="0"/>
              <a:t> mental»? </a:t>
            </a:r>
            <a:endParaRPr lang="x-none" dirty="0"/>
          </a:p>
        </p:txBody>
      </p:sp>
      <p:sp>
        <p:nvSpPr>
          <p:cNvPr id="2" name="Title 1">
            <a:extLst>
              <a:ext uri="{FF2B5EF4-FFF2-40B4-BE49-F238E27FC236}">
                <a16:creationId xmlns:a16="http://schemas.microsoft.com/office/drawing/2014/main" id="{23EA95B2-8372-491F-BCD4-C7A26729C49A}"/>
              </a:ext>
            </a:extLst>
          </p:cNvPr>
          <p:cNvSpPr>
            <a:spLocks noGrp="1"/>
          </p:cNvSpPr>
          <p:nvPr>
            <p:ph type="title"/>
          </p:nvPr>
        </p:nvSpPr>
        <p:spPr/>
        <p:txBody>
          <a:bodyPr/>
          <a:lstStyle/>
          <a:p>
            <a:r>
              <a:rPr lang="ca-ES" dirty="0"/>
              <a:t>Presentació: Entendre els límits </a:t>
            </a:r>
            <a:r>
              <a:rPr lang="es-ES" dirty="0"/>
              <a:t>-</a:t>
            </a:r>
            <a:r>
              <a:rPr lang="en-US" dirty="0"/>
              <a:t> 1 </a:t>
            </a:r>
            <a:endParaRPr lang="x-none" dirty="0"/>
          </a:p>
        </p:txBody>
      </p:sp>
    </p:spTree>
    <p:extLst>
      <p:ext uri="{BB962C8B-B14F-4D97-AF65-F5344CB8AC3E}">
        <p14:creationId xmlns:p14="http://schemas.microsoft.com/office/powerpoint/2010/main" val="31704821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6E1345-4190-B14A-A7E9-96B8E0199403}"/>
              </a:ext>
            </a:extLst>
          </p:cNvPr>
          <p:cNvSpPr>
            <a:spLocks noGrp="1"/>
          </p:cNvSpPr>
          <p:nvPr>
            <p:ph type="body" sz="quarter" idx="13"/>
          </p:nvPr>
        </p:nvSpPr>
        <p:spPr/>
        <p:txBody>
          <a:bodyPr/>
          <a:lstStyle/>
          <a:p>
            <a:r>
              <a:rPr lang="en-US" dirty="0" err="1"/>
              <a:t>Mantenir</a:t>
            </a:r>
            <a:r>
              <a:rPr lang="en-US" dirty="0"/>
              <a:t> </a:t>
            </a:r>
            <a:r>
              <a:rPr lang="en-US" dirty="0" err="1"/>
              <a:t>els</a:t>
            </a:r>
            <a:r>
              <a:rPr lang="en-US" dirty="0"/>
              <a:t> </a:t>
            </a:r>
            <a:r>
              <a:rPr lang="en-US" dirty="0" err="1"/>
              <a:t>límits</a:t>
            </a:r>
            <a:r>
              <a:rPr lang="en-US" dirty="0"/>
              <a:t> </a:t>
            </a:r>
            <a:endParaRPr lang="x-none"/>
          </a:p>
        </p:txBody>
      </p:sp>
      <p:sp>
        <p:nvSpPr>
          <p:cNvPr id="3" name="Content Placeholder 2">
            <a:extLst>
              <a:ext uri="{FF2B5EF4-FFF2-40B4-BE49-F238E27FC236}">
                <a16:creationId xmlns:a16="http://schemas.microsoft.com/office/drawing/2014/main" id="{A7E8C63F-3EE7-4FCA-9CF5-6928D622C7B5}"/>
              </a:ext>
            </a:extLst>
          </p:cNvPr>
          <p:cNvSpPr>
            <a:spLocks noGrp="1"/>
          </p:cNvSpPr>
          <p:nvPr>
            <p:ph sz="quarter" idx="14"/>
          </p:nvPr>
        </p:nvSpPr>
        <p:spPr/>
        <p:txBody>
          <a:bodyPr/>
          <a:lstStyle/>
          <a:p>
            <a:endParaRPr lang="x-none" dirty="0"/>
          </a:p>
          <a:p>
            <a:r>
              <a:rPr lang="ca-ES" dirty="0"/>
              <a:t>Mantenir límits professionals en el context de l’abordatge basat en la recuperació implica: </a:t>
            </a:r>
            <a:endParaRPr lang="es-ES" dirty="0"/>
          </a:p>
          <a:p>
            <a:pPr marL="0" indent="0">
              <a:buNone/>
            </a:pPr>
            <a:r>
              <a:rPr lang="ca-ES" dirty="0"/>
              <a:t> </a:t>
            </a:r>
            <a:endParaRPr lang="es-ES" dirty="0"/>
          </a:p>
          <a:p>
            <a:pPr lvl="2" fontAlgn="base"/>
            <a:r>
              <a:rPr lang="ca-ES" dirty="0"/>
              <a:t>Reconèixer i respectar de manera apropiada els límits de les persones usuàries del servei. </a:t>
            </a:r>
            <a:endParaRPr lang="es-ES" dirty="0"/>
          </a:p>
          <a:p>
            <a:pPr lvl="2" fontAlgn="base"/>
            <a:r>
              <a:rPr lang="ca-ES" dirty="0"/>
              <a:t>Ser clar, just i obert sobre què es pot fer i què no. </a:t>
            </a:r>
            <a:endParaRPr lang="es-ES" dirty="0"/>
          </a:p>
          <a:p>
            <a:pPr lvl="2" fontAlgn="base"/>
            <a:r>
              <a:rPr lang="ca-ES" dirty="0"/>
              <a:t>No implicar-se ni </a:t>
            </a:r>
            <a:r>
              <a:rPr lang="ca-ES" i="1" dirty="0"/>
              <a:t>massa </a:t>
            </a:r>
            <a:r>
              <a:rPr lang="ca-ES" dirty="0"/>
              <a:t>ni </a:t>
            </a:r>
            <a:r>
              <a:rPr lang="ca-ES" i="1" dirty="0"/>
              <a:t>massa poc</a:t>
            </a:r>
            <a:r>
              <a:rPr lang="ca-ES" dirty="0"/>
              <a:t>. </a:t>
            </a:r>
            <a:endParaRPr lang="x-none" dirty="0"/>
          </a:p>
          <a:p>
            <a:pPr lvl="3"/>
            <a:endParaRPr lang="x-none" dirty="0"/>
          </a:p>
          <a:p>
            <a:endParaRPr lang="x-none" dirty="0"/>
          </a:p>
        </p:txBody>
      </p:sp>
      <p:sp>
        <p:nvSpPr>
          <p:cNvPr id="2" name="Title 1">
            <a:extLst>
              <a:ext uri="{FF2B5EF4-FFF2-40B4-BE49-F238E27FC236}">
                <a16:creationId xmlns:a16="http://schemas.microsoft.com/office/drawing/2014/main" id="{76E23C63-23F2-4357-B3C0-79185634F612}"/>
              </a:ext>
            </a:extLst>
          </p:cNvPr>
          <p:cNvSpPr>
            <a:spLocks noGrp="1"/>
          </p:cNvSpPr>
          <p:nvPr>
            <p:ph type="title"/>
          </p:nvPr>
        </p:nvSpPr>
        <p:spPr/>
        <p:txBody>
          <a:bodyPr/>
          <a:lstStyle/>
          <a:p>
            <a:r>
              <a:rPr lang="ca-ES" dirty="0"/>
              <a:t>Presentació: Entendre els límits </a:t>
            </a:r>
            <a:r>
              <a:rPr lang="es-ES" dirty="0"/>
              <a:t>-</a:t>
            </a:r>
            <a:r>
              <a:rPr lang="en-US" dirty="0"/>
              <a:t> 2</a:t>
            </a:r>
            <a:endParaRPr lang="x-none" dirty="0"/>
          </a:p>
        </p:txBody>
      </p:sp>
    </p:spTree>
    <p:extLst>
      <p:ext uri="{BB962C8B-B14F-4D97-AF65-F5344CB8AC3E}">
        <p14:creationId xmlns:p14="http://schemas.microsoft.com/office/powerpoint/2010/main" val="3529564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27F21-896E-495E-A315-15BDE0FD4A17}"/>
              </a:ext>
            </a:extLst>
          </p:cNvPr>
          <p:cNvSpPr>
            <a:spLocks noGrp="1"/>
          </p:cNvSpPr>
          <p:nvPr>
            <p:ph sz="quarter" idx="14"/>
          </p:nvPr>
        </p:nvSpPr>
        <p:spPr/>
        <p:txBody>
          <a:bodyPr/>
          <a:lstStyle/>
          <a:p>
            <a:pPr algn="just"/>
            <a:r>
              <a:rPr lang="es-ES" dirty="0"/>
              <a:t>La idea de </a:t>
            </a:r>
            <a:r>
              <a:rPr lang="ca-ES" dirty="0"/>
              <a:t>mantenir una «distància professional» ha servit per erigir una falsa barrera «</a:t>
            </a:r>
            <a:r>
              <a:rPr lang="ca-ES" dirty="0" err="1"/>
              <a:t>nosaltres-ells</a:t>
            </a:r>
            <a:r>
              <a:rPr lang="ca-ES" dirty="0"/>
              <a:t>» entre el personal i les persones usuàries dels serveis</a:t>
            </a:r>
            <a:r>
              <a:rPr lang="en-US" dirty="0"/>
              <a:t>.</a:t>
            </a:r>
            <a:endParaRPr lang="x-none" dirty="0"/>
          </a:p>
          <a:p>
            <a:pPr algn="just"/>
            <a:r>
              <a:rPr lang="ca-ES" dirty="0"/>
              <a:t>La idea que els professionals han de mantenir la distància emocional i personal per ser competents no encaixa amb el que expressen moltes persones usuàries dels serveis socials i de salut mental</a:t>
            </a:r>
            <a:r>
              <a:rPr lang="en-US" dirty="0"/>
              <a:t>. </a:t>
            </a:r>
          </a:p>
          <a:p>
            <a:pPr lvl="3" algn="just"/>
            <a:r>
              <a:rPr lang="ca-ES" dirty="0"/>
              <a:t>Per exemple, pot ser útil que un professional expliqui algun problema personal o algun trauma que ha viscut quan això pot indicar una manera d’avançar</a:t>
            </a:r>
            <a:r>
              <a:rPr lang="en-US" dirty="0"/>
              <a:t>. </a:t>
            </a:r>
            <a:endParaRPr lang="x-none" dirty="0"/>
          </a:p>
          <a:p>
            <a:pPr algn="just"/>
            <a:r>
              <a:rPr lang="ca-ES" dirty="0"/>
              <a:t>D’altra banda, les persones usuàries dels serveis poden percebre que les intervencions dels professionals de la salut mental i altres àmbits traspassen els seus límits personals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3842524D-8F8D-450E-B2AC-400BACB38E7D}"/>
              </a:ext>
            </a:extLst>
          </p:cNvPr>
          <p:cNvSpPr>
            <a:spLocks noGrp="1"/>
          </p:cNvSpPr>
          <p:nvPr>
            <p:ph type="title"/>
          </p:nvPr>
        </p:nvSpPr>
        <p:spPr/>
        <p:txBody>
          <a:bodyPr/>
          <a:lstStyle/>
          <a:p>
            <a:r>
              <a:rPr lang="ca-ES" dirty="0"/>
              <a:t>Presentació: Entendre els límits </a:t>
            </a:r>
            <a:r>
              <a:rPr lang="es-ES" dirty="0"/>
              <a:t>-</a:t>
            </a:r>
            <a:r>
              <a:rPr lang="en-US" dirty="0"/>
              <a:t> 3</a:t>
            </a:r>
            <a:endParaRPr lang="x-none" dirty="0"/>
          </a:p>
        </p:txBody>
      </p:sp>
    </p:spTree>
    <p:extLst>
      <p:ext uri="{BB962C8B-B14F-4D97-AF65-F5344CB8AC3E}">
        <p14:creationId xmlns:p14="http://schemas.microsoft.com/office/powerpoint/2010/main" val="2487432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5A6E3-8AF9-4AC3-9282-B01F565615B7}"/>
              </a:ext>
            </a:extLst>
          </p:cNvPr>
          <p:cNvSpPr>
            <a:spLocks noGrp="1"/>
          </p:cNvSpPr>
          <p:nvPr>
            <p:ph sz="quarter" idx="14"/>
          </p:nvPr>
        </p:nvSpPr>
        <p:spPr>
          <a:xfrm>
            <a:off x="507195" y="1219200"/>
            <a:ext cx="11174412" cy="4791988"/>
          </a:xfrm>
        </p:spPr>
        <p:txBody>
          <a:bodyPr>
            <a:normAutofit/>
          </a:bodyPr>
          <a:lstStyle/>
          <a:p>
            <a:pPr algn="just"/>
            <a:r>
              <a:rPr lang="ca-ES" dirty="0"/>
              <a:t>L’èmfasi no s’ha de posar en el fet de mantenir els límits, sinó en el fet d’establir una relació sostenible en què totes dues parts se sentin còmodes i que funcioni en benefici de la persona. </a:t>
            </a:r>
            <a:endParaRPr lang="es-ES" dirty="0"/>
          </a:p>
          <a:p>
            <a:pPr algn="just"/>
            <a:r>
              <a:rPr lang="ca-ES" dirty="0"/>
              <a:t>Això requereix trobar un equilibri en què els professionals i altres acompanyants no s’involucrin ni massa ni massa poc</a:t>
            </a:r>
            <a:r>
              <a:rPr lang="en-US" dirty="0"/>
              <a:t>. </a:t>
            </a:r>
          </a:p>
          <a:p>
            <a:pPr algn="just"/>
            <a:r>
              <a:rPr lang="ca-ES" dirty="0"/>
              <a:t>És important tenir en compte les diferències culturals o contextuals a l’hora d’establir una relació amb una persona</a:t>
            </a:r>
            <a:r>
              <a:rPr lang="en-US" dirty="0"/>
              <a:t>. </a:t>
            </a:r>
            <a:endParaRPr lang="x-none" dirty="0"/>
          </a:p>
          <a:p>
            <a:pPr lvl="2" algn="just" fontAlgn="base"/>
            <a:r>
              <a:rPr lang="ca-ES" dirty="0"/>
              <a:t>Un exemple d’implicació excessiva pot donar-se quan un acompanyant s’identifica de manera tan intensa que intenta explorar experiències que la persona troba incòmodes, </a:t>
            </a:r>
            <a:r>
              <a:rPr lang="ca-ES" dirty="0" err="1"/>
              <a:t>indesitjades</a:t>
            </a:r>
            <a:r>
              <a:rPr lang="ca-ES" dirty="0"/>
              <a:t> i/o no relacionades amb el problema. </a:t>
            </a:r>
            <a:endParaRPr lang="es-ES" dirty="0"/>
          </a:p>
          <a:p>
            <a:pPr lvl="2" algn="just"/>
            <a:r>
              <a:rPr lang="ca-ES" dirty="0"/>
              <a:t>Un exemple d’implicació insuficient pot donar-se quan un acompanyant es desconnecta completament de la persona, la considera una «causa perduda» i n’ignora els sentiments</a:t>
            </a:r>
            <a:r>
              <a:rPr lang="en-US" dirty="0"/>
              <a:t>.</a:t>
            </a:r>
            <a:endParaRPr lang="x-none" dirty="0"/>
          </a:p>
        </p:txBody>
      </p:sp>
      <p:sp>
        <p:nvSpPr>
          <p:cNvPr id="2" name="Title 1">
            <a:extLst>
              <a:ext uri="{FF2B5EF4-FFF2-40B4-BE49-F238E27FC236}">
                <a16:creationId xmlns:a16="http://schemas.microsoft.com/office/drawing/2014/main" id="{984042F5-40F0-4E78-85C9-DB02431FF303}"/>
              </a:ext>
            </a:extLst>
          </p:cNvPr>
          <p:cNvSpPr>
            <a:spLocks noGrp="1"/>
          </p:cNvSpPr>
          <p:nvPr>
            <p:ph type="title"/>
          </p:nvPr>
        </p:nvSpPr>
        <p:spPr/>
        <p:txBody>
          <a:bodyPr/>
          <a:lstStyle/>
          <a:p>
            <a:r>
              <a:rPr lang="ca-ES" dirty="0"/>
              <a:t>Presentació: Entendre els límits </a:t>
            </a:r>
            <a:r>
              <a:rPr lang="es-ES" dirty="0"/>
              <a:t>-</a:t>
            </a:r>
            <a:r>
              <a:rPr lang="en-US" dirty="0"/>
              <a:t> 4</a:t>
            </a:r>
            <a:endParaRPr lang="x-none" dirty="0"/>
          </a:p>
        </p:txBody>
      </p:sp>
    </p:spTree>
    <p:extLst>
      <p:ext uri="{BB962C8B-B14F-4D97-AF65-F5344CB8AC3E}">
        <p14:creationId xmlns:p14="http://schemas.microsoft.com/office/powerpoint/2010/main" val="16206677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57E93-3786-4FE8-A8F6-AF6F5E5385BD}"/>
              </a:ext>
            </a:extLst>
          </p:cNvPr>
          <p:cNvGraphicFramePr>
            <a:graphicFrameLocks noGrp="1"/>
          </p:cNvGraphicFramePr>
          <p:nvPr>
            <p:ph sz="quarter" idx="14"/>
            <p:extLst>
              <p:ext uri="{D42A27DB-BD31-4B8C-83A1-F6EECF244321}">
                <p14:modId xmlns:p14="http://schemas.microsoft.com/office/powerpoint/2010/main" val="3876169032"/>
              </p:ext>
            </p:extLst>
          </p:nvPr>
        </p:nvGraphicFramePr>
        <p:xfrm>
          <a:off x="1137920" y="1298683"/>
          <a:ext cx="9875520" cy="3999726"/>
        </p:xfrm>
        <a:graphic>
          <a:graphicData uri="http://schemas.openxmlformats.org/drawingml/2006/table">
            <a:tbl>
              <a:tblPr firstRow="1" firstCol="1" bandRow="1">
                <a:tableStyleId>{2D5ABB26-0587-4C30-8999-92F81FD0307C}</a:tableStyleId>
              </a:tblPr>
              <a:tblGrid>
                <a:gridCol w="4511040">
                  <a:extLst>
                    <a:ext uri="{9D8B030D-6E8A-4147-A177-3AD203B41FA5}">
                      <a16:colId xmlns:a16="http://schemas.microsoft.com/office/drawing/2014/main" val="4108559017"/>
                    </a:ext>
                  </a:extLst>
                </a:gridCol>
                <a:gridCol w="5364480">
                  <a:extLst>
                    <a:ext uri="{9D8B030D-6E8A-4147-A177-3AD203B41FA5}">
                      <a16:colId xmlns:a16="http://schemas.microsoft.com/office/drawing/2014/main" val="3525216293"/>
                    </a:ext>
                  </a:extLst>
                </a:gridCol>
              </a:tblGrid>
              <a:tr h="0">
                <a:tc>
                  <a:txBody>
                    <a:bodyPr/>
                    <a:lstStyle/>
                    <a:p>
                      <a:pPr marL="0" marR="0" algn="ctr">
                        <a:spcBef>
                          <a:spcPts val="0"/>
                        </a:spcBef>
                        <a:spcAft>
                          <a:spcPts val="0"/>
                        </a:spcAft>
                      </a:pPr>
                      <a:r>
                        <a:rPr lang="en-US" sz="1800" b="1" dirty="0" err="1">
                          <a:solidFill>
                            <a:schemeClr val="bg1"/>
                          </a:solidFill>
                          <a:effectLst/>
                          <a:latin typeface="Century Gothic" panose="020B0502020202020204" pitchFamily="34" charset="0"/>
                        </a:rPr>
                        <a:t>Implicació</a:t>
                      </a:r>
                      <a:r>
                        <a:rPr lang="en-US" sz="1800" b="1" dirty="0">
                          <a:solidFill>
                            <a:schemeClr val="bg1"/>
                          </a:solidFill>
                          <a:effectLst/>
                          <a:latin typeface="Century Gothic" panose="020B0502020202020204" pitchFamily="34" charset="0"/>
                        </a:rPr>
                        <a:t> </a:t>
                      </a:r>
                      <a:r>
                        <a:rPr lang="en-US" sz="1800" b="1" dirty="0" err="1">
                          <a:solidFill>
                            <a:schemeClr val="bg1"/>
                          </a:solidFill>
                          <a:effectLst/>
                          <a:latin typeface="Century Gothic" panose="020B0502020202020204" pitchFamily="34" charset="0"/>
                        </a:rPr>
                        <a:t>excessiva</a:t>
                      </a:r>
                      <a:endParaRPr lang="x-none"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b="1" dirty="0" err="1">
                          <a:solidFill>
                            <a:schemeClr val="bg1"/>
                          </a:solidFill>
                          <a:effectLst/>
                          <a:latin typeface="Century Gothic" panose="020B0502020202020204" pitchFamily="34" charset="0"/>
                        </a:rPr>
                        <a:t>Implicació</a:t>
                      </a:r>
                      <a:r>
                        <a:rPr lang="en-US" sz="1800" b="1" dirty="0">
                          <a:solidFill>
                            <a:schemeClr val="bg1"/>
                          </a:solidFill>
                          <a:effectLst/>
                          <a:latin typeface="Century Gothic" panose="020B0502020202020204" pitchFamily="34" charset="0"/>
                        </a:rPr>
                        <a:t> </a:t>
                      </a:r>
                      <a:r>
                        <a:rPr lang="en-US" sz="1800" b="1" dirty="0" err="1">
                          <a:solidFill>
                            <a:schemeClr val="bg1"/>
                          </a:solidFill>
                          <a:effectLst/>
                          <a:latin typeface="Century Gothic" panose="020B0502020202020204" pitchFamily="34" charset="0"/>
                        </a:rPr>
                        <a:t>insuficient</a:t>
                      </a:r>
                      <a:endParaRPr lang="x-none"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93274027"/>
                  </a:ext>
                </a:extLst>
              </a:tr>
              <a:tr h="3725406">
                <a:tc>
                  <a:txBody>
                    <a:bodyPr/>
                    <a:lstStyle/>
                    <a:p>
                      <a:pPr marL="285750" indent="-285750">
                        <a:buFont typeface="Arial" panose="020B0604020202020204" pitchFamily="34" charset="0"/>
                        <a:buChar char="•"/>
                      </a:pPr>
                      <a:r>
                        <a:rPr lang="ca-ES" sz="1800" kern="1200" dirty="0">
                          <a:solidFill>
                            <a:schemeClr val="tx1"/>
                          </a:solidFill>
                          <a:effectLst/>
                          <a:latin typeface="+mn-lt"/>
                          <a:ea typeface="+mn-ea"/>
                          <a:cs typeface="+mn-cs"/>
                        </a:rPr>
                        <a:t>Mostrar límits poc clars o insuficients </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Perseguir algú per tenir-hi contacte</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No respectar l’espai i els límits personals </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Revelar detalls personals negatius o irrellevants </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Satisfer les necessitats de la persona a expenses del benestar del professional / altres acompanyants </a:t>
                      </a:r>
                      <a:r>
                        <a:rPr lang="en-US" sz="2000" dirty="0">
                          <a:effectLst/>
                        </a:rPr>
                        <a:t>.</a:t>
                      </a:r>
                      <a:endParaRPr lang="x-none" sz="2000" b="0" dirty="0">
                        <a:effectLst/>
                      </a:endParaRP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ca-ES" sz="1800" kern="1200" dirty="0">
                          <a:solidFill>
                            <a:schemeClr val="tx1"/>
                          </a:solidFill>
                          <a:effectLst/>
                          <a:latin typeface="+mn-lt"/>
                          <a:ea typeface="+mn-ea"/>
                          <a:cs typeface="+mn-cs"/>
                        </a:rPr>
                        <a:t>Lamentar el temps o l’atenció que una persona pot necessitar o voler </a:t>
                      </a:r>
                      <a:endParaRPr lang="es-ES"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ca-ES" sz="1800" kern="1200" dirty="0">
                          <a:solidFill>
                            <a:schemeClr val="tx1"/>
                          </a:solidFill>
                          <a:effectLst/>
                          <a:latin typeface="+mn-lt"/>
                          <a:ea typeface="+mn-ea"/>
                          <a:cs typeface="+mn-cs"/>
                        </a:rPr>
                        <a:t>Evitar el contacte amb les persones usuàries dels serveis </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Fer servir els límits per castigar les persones </a:t>
                      </a: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r>
                        <a:rPr lang="ca-ES" sz="1800" kern="1200" dirty="0">
                          <a:solidFill>
                            <a:schemeClr val="tx1"/>
                          </a:solidFill>
                          <a:effectLst/>
                          <a:latin typeface="+mn-lt"/>
                          <a:ea typeface="+mn-ea"/>
                          <a:cs typeface="+mn-cs"/>
                        </a:rPr>
                        <a:t>Mostrar-se tancat amb la persona i no compartir-hi experiències personals </a:t>
                      </a:r>
                    </a:p>
                    <a:p>
                      <a:pPr marL="285750" indent="-285750">
                        <a:buFont typeface="Arial" panose="020B0604020202020204" pitchFamily="34" charset="0"/>
                        <a:buChar char="•"/>
                      </a:pPr>
                      <a:r>
                        <a:rPr lang="ca-ES" sz="1800" kern="1200" dirty="0">
                          <a:solidFill>
                            <a:schemeClr val="tx1"/>
                          </a:solidFill>
                          <a:effectLst/>
                          <a:latin typeface="+mn-lt"/>
                          <a:ea typeface="+mn-ea"/>
                          <a:cs typeface="+mn-cs"/>
                        </a:rPr>
                        <a:t>Plantejar només reptes sense suport </a:t>
                      </a:r>
                    </a:p>
                    <a:p>
                      <a:pPr marL="285750" indent="-285750">
                        <a:buFont typeface="Arial" panose="020B0604020202020204" pitchFamily="34" charset="0"/>
                        <a:buChar char="•"/>
                      </a:pPr>
                      <a:r>
                        <a:rPr lang="ca-ES" sz="1800" kern="1200" dirty="0">
                          <a:solidFill>
                            <a:schemeClr val="tx1"/>
                          </a:solidFill>
                          <a:effectLst/>
                          <a:latin typeface="+mn-lt"/>
                          <a:ea typeface="+mn-ea"/>
                          <a:cs typeface="+mn-cs"/>
                        </a:rPr>
                        <a:t>Ser distant, despreocupat, fred </a:t>
                      </a:r>
                    </a:p>
                    <a:p>
                      <a:pPr marL="285750" indent="-285750">
                        <a:buFont typeface="Arial" panose="020B0604020202020204" pitchFamily="34" charset="0"/>
                        <a:buChar char="•"/>
                      </a:pPr>
                      <a:r>
                        <a:rPr lang="ca-ES" sz="1800" kern="1200" dirty="0">
                          <a:solidFill>
                            <a:schemeClr val="tx1"/>
                          </a:solidFill>
                          <a:effectLst/>
                          <a:latin typeface="+mn-lt"/>
                          <a:ea typeface="+mn-ea"/>
                          <a:cs typeface="+mn-cs"/>
                        </a:rPr>
                        <a:t>No implicar-se ni mostrar interès </a:t>
                      </a:r>
                    </a:p>
                    <a:p>
                      <a:pPr marL="285750" indent="-285750">
                        <a:buFont typeface="Arial" panose="020B0604020202020204" pitchFamily="34" charset="0"/>
                        <a:buChar char="•"/>
                      </a:pPr>
                      <a:r>
                        <a:rPr lang="ca-ES" sz="1800" kern="1200" dirty="0">
                          <a:solidFill>
                            <a:schemeClr val="tx1"/>
                          </a:solidFill>
                          <a:effectLst/>
                          <a:latin typeface="+mn-lt"/>
                          <a:ea typeface="+mn-ea"/>
                          <a:cs typeface="+mn-cs"/>
                        </a:rPr>
                        <a:t>No semblar involucrat o semblar distret en parlar amb la persona </a:t>
                      </a:r>
                      <a:endParaRPr lang="es-ES" sz="1800" kern="1200" dirty="0">
                        <a:solidFill>
                          <a:schemeClr val="tx1"/>
                        </a:solidFill>
                        <a:effectLst/>
                        <a:latin typeface="+mn-lt"/>
                        <a:ea typeface="+mn-ea"/>
                        <a:cs typeface="+mn-cs"/>
                      </a:endParaRP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620261"/>
                  </a:ext>
                </a:extLst>
              </a:tr>
            </a:tbl>
          </a:graphicData>
        </a:graphic>
      </p:graphicFrame>
      <p:sp>
        <p:nvSpPr>
          <p:cNvPr id="2" name="Title 1">
            <a:extLst>
              <a:ext uri="{FF2B5EF4-FFF2-40B4-BE49-F238E27FC236}">
                <a16:creationId xmlns:a16="http://schemas.microsoft.com/office/drawing/2014/main" id="{083C5AD7-A319-4F76-B3D3-280E4058D4E1}"/>
              </a:ext>
            </a:extLst>
          </p:cNvPr>
          <p:cNvSpPr>
            <a:spLocks noGrp="1"/>
          </p:cNvSpPr>
          <p:nvPr>
            <p:ph type="title"/>
          </p:nvPr>
        </p:nvSpPr>
        <p:spPr/>
        <p:txBody>
          <a:bodyPr/>
          <a:lstStyle/>
          <a:p>
            <a:r>
              <a:rPr lang="ca-ES" dirty="0"/>
              <a:t>Presentació: Entendre els límits </a:t>
            </a:r>
            <a:r>
              <a:rPr lang="es-ES" dirty="0"/>
              <a:t>-</a:t>
            </a:r>
            <a:r>
              <a:rPr lang="en-US" dirty="0"/>
              <a:t> 5</a:t>
            </a:r>
            <a:endParaRPr lang="x-none" dirty="0"/>
          </a:p>
        </p:txBody>
      </p:sp>
    </p:spTree>
    <p:extLst>
      <p:ext uri="{BB962C8B-B14F-4D97-AF65-F5344CB8AC3E}">
        <p14:creationId xmlns:p14="http://schemas.microsoft.com/office/powerpoint/2010/main" val="39787313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906-09B1-4EE9-B01D-383076D78A1F}"/>
              </a:ext>
            </a:extLst>
          </p:cNvPr>
          <p:cNvSpPr>
            <a:spLocks noGrp="1"/>
          </p:cNvSpPr>
          <p:nvPr>
            <p:ph type="title"/>
          </p:nvPr>
        </p:nvSpPr>
        <p:spPr>
          <a:xfrm>
            <a:off x="507206" y="2313946"/>
            <a:ext cx="11197114" cy="510534"/>
          </a:xfrm>
        </p:spPr>
        <p:txBody>
          <a:bodyPr/>
          <a:lstStyle/>
          <a:p>
            <a:r>
              <a:rPr lang="es-ES" dirty="0"/>
              <a:t>Tema 8. </a:t>
            </a:r>
            <a:r>
              <a:rPr lang="ca-ES" dirty="0"/>
              <a:t>Riscs positius en la recuperació</a:t>
            </a:r>
            <a:endParaRPr lang="es-ES" dirty="0"/>
          </a:p>
        </p:txBody>
      </p:sp>
      <p:sp>
        <p:nvSpPr>
          <p:cNvPr id="3" name="Content Placeholder 2">
            <a:extLst>
              <a:ext uri="{FF2B5EF4-FFF2-40B4-BE49-F238E27FC236}">
                <a16:creationId xmlns:a16="http://schemas.microsoft.com/office/drawing/2014/main" id="{3DC2B222-5CB3-4686-9103-AAE386940C47}"/>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3175891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7141</TotalTime>
  <Words>36375</Words>
  <Application>Microsoft Office PowerPoint</Application>
  <PresentationFormat>Pantalla panoràmica</PresentationFormat>
  <Paragraphs>2398</Paragraphs>
  <Slides>171</Slides>
  <Notes>171</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1</vt:i4>
      </vt:variant>
      <vt:variant>
        <vt:lpstr>Títols de les diapositives</vt:lpstr>
      </vt:variant>
      <vt:variant>
        <vt:i4>171</vt:i4>
      </vt:variant>
    </vt:vector>
  </HeadingPairs>
  <TitlesOfParts>
    <vt:vector size="181" baseType="lpstr">
      <vt:lpstr>MS Gothic</vt:lpstr>
      <vt:lpstr>Arial</vt:lpstr>
      <vt:lpstr>Calibri</vt:lpstr>
      <vt:lpstr>Calibri Light</vt:lpstr>
      <vt:lpstr>Cambria</vt:lpstr>
      <vt:lpstr>Century Gothic</vt:lpstr>
      <vt:lpstr>Symbol</vt:lpstr>
      <vt:lpstr>Wingdings</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vt:lpstr>
      <vt:lpstr>Temes del mòdulo</vt:lpstr>
      <vt:lpstr>Tema 1. Què és la recuperació?</vt:lpstr>
      <vt:lpstr>Exercici 1.1: Per a tu, què vol dir la recuperació? </vt:lpstr>
      <vt:lpstr>Presentació: Què és la recuperació? - 1</vt:lpstr>
      <vt:lpstr>Presentació: Què és la recuperació? - 2</vt:lpstr>
      <vt:lpstr>Presentació: Què és la recuperació? - 3</vt:lpstr>
      <vt:lpstr>Presentació: Què és la recuperació? - 4</vt:lpstr>
      <vt:lpstr>Presentació: Què és la recuperació? - 5</vt:lpstr>
      <vt:lpstr>Presentació: Què és la recuperació? - 6</vt:lpstr>
      <vt:lpstr>Presentació: Què és la recuperació? - 7</vt:lpstr>
      <vt:lpstr>Presentació: Què és la recuperació? - 8</vt:lpstr>
      <vt:lpstr>Presentació: Què és la recuperació? - 9</vt:lpstr>
      <vt:lpstr>Presentació: Elements clau de la recuperació - 1  </vt:lpstr>
      <vt:lpstr>Presentació: Elements clau de la recuperació - 2</vt:lpstr>
      <vt:lpstr>Presentació: Elements clau de la recuperació - 3</vt:lpstr>
      <vt:lpstr>Presentació: Elements clau de la recuperació - 4</vt:lpstr>
      <vt:lpstr>Presentació: Elements clau de la recuperació - 5</vt:lpstr>
      <vt:lpstr>Presentació: Elements clau de la recuperació - 6</vt:lpstr>
      <vt:lpstr>Presentació: Elements clau de la recuperació - 7</vt:lpstr>
      <vt:lpstr>Presentació: Elements clau de la recuperació - 8</vt:lpstr>
      <vt:lpstr>Exercici 1.2: El suport a la recuperació - 1 </vt:lpstr>
      <vt:lpstr>Exercici 1.2: El suport a la recuperació - 2</vt:lpstr>
      <vt:lpstr>Exercici 1.2: El suport a la recuperació - 3</vt:lpstr>
      <vt:lpstr>Exercici 1.2: El suport a la recuperació - 4</vt:lpstr>
      <vt:lpstr>Exercici 1.3: Què facilita o dificulta la recuperació? - 1</vt:lpstr>
      <vt:lpstr>Exercici 1.3: Què facilita o dificulta la recuperació? - 2</vt:lpstr>
      <vt:lpstr>Presentació: Facilitadors i obstacles per a la recuperació - 1 </vt:lpstr>
      <vt:lpstr>Presentació: Facilitadors i obstacles per a la recuperació - 2 </vt:lpstr>
      <vt:lpstr>Presentació: Facilitadors i obstacles per a la recuperació - 3 </vt:lpstr>
      <vt:lpstr>Presentació: Facilitadors i obstacles per a la recuperació - 4</vt:lpstr>
      <vt:lpstr>Tema 2. Serveis i pràctiques orientats a la recuperació</vt:lpstr>
      <vt:lpstr>Presentació: Trets definidors clau - 1 </vt:lpstr>
      <vt:lpstr>Presentació: Trets definidors clau - 2</vt:lpstr>
      <vt:lpstr>Presentació: Trets definidors clau - 3</vt:lpstr>
      <vt:lpstr>Presentació: Trets definidors clau - 4</vt:lpstr>
      <vt:lpstr>Presentació: Trets definidors clau - 5</vt:lpstr>
      <vt:lpstr>Presentació: Trets definidors clau - 6</vt:lpstr>
      <vt:lpstr>Presentació: Trets definidors clau - 7</vt:lpstr>
      <vt:lpstr>Presentació: Trets definidors clau - 8</vt:lpstr>
      <vt:lpstr>Presentació: Trets definidors clau - 9</vt:lpstr>
      <vt:lpstr>Presentació: Trets definidors clau - 10</vt:lpstr>
      <vt:lpstr>Presentació: Trets definidors clau - 11</vt:lpstr>
      <vt:lpstr>Presentació: Trets definidors clau - 12</vt:lpstr>
      <vt:lpstr>Presentació: Trets definidors clau - 13</vt:lpstr>
      <vt:lpstr>Presentació: Trets definidors clau - 14</vt:lpstr>
      <vt:lpstr>Exercici 2.1. Model orientat a la recuperació - 1</vt:lpstr>
      <vt:lpstr>Exercici 2.1. Model orientat a la recuperació - 2</vt:lpstr>
      <vt:lpstr>Exercici 2.1. Model orientat a la recuperació - 3</vt:lpstr>
      <vt:lpstr>Presentació: Pràctiques clau orientades a la recuperació - 1 </vt:lpstr>
      <vt:lpstr>Presentació: Pràctiques clau orientades a la recuperació - 2</vt:lpstr>
      <vt:lpstr>Tema 3. Recuperació centrada en els actius i les fortaleses</vt:lpstr>
      <vt:lpstr>Presentació: Centrar-se en els actius i les fortaleses de la persona és clau per a un acompanyament orientat a la recuperació - 1 </vt:lpstr>
      <vt:lpstr>Presentació: Centrar-se en els actius i les fortaleses de la persona és clau per a un acompanyament orientat a la recuperació - 2 </vt:lpstr>
      <vt:lpstr>Presentació: Centrar-se en els actius i les fortaleses de la persona és clau per a un acompanyament orientat a la recuperació - 3</vt:lpstr>
      <vt:lpstr>Presentació: Centrar-se en els actius i les fortaleses de la persona és clau per a un acompanyament orientat a la recuperació - 4</vt:lpstr>
      <vt:lpstr>Presentació: Centrar-se en els actius i les fortaleses de la persona és clau per a un acompanyament orientat a la recuperació - 5 </vt:lpstr>
      <vt:lpstr>Presentació: Centrar-se en els actius i les fortaleses de la persona és clau per a un acompanyament orientat a la recuperació - 6</vt:lpstr>
      <vt:lpstr>Presentació: Centrar-se en els actius i les fortaleses de la persona és clau per a un acompanyament orientat a la recuperació - 6</vt:lpstr>
      <vt:lpstr>Exercici 3.1: Centrar-se en les fortaleses i els actius - 1 </vt:lpstr>
      <vt:lpstr>Exercici 3.1: Centrar-se en les fortaleses i els actius - 2</vt:lpstr>
      <vt:lpstr>Exercici 3.1: Centrar-se en les fortaleses i els actius - 3</vt:lpstr>
      <vt:lpstr>Tema 4. Promoure l’esperança</vt:lpstr>
      <vt:lpstr>Exercici 4.1: Promoure l’esperança - 1 </vt:lpstr>
      <vt:lpstr>Exercici 4.1: Promoure l’esperança - 2</vt:lpstr>
      <vt:lpstr>Exercici 4.1: Promoure l’esperança - 3</vt:lpstr>
      <vt:lpstr>Exercici 4.1: Promoure l’esperança - 4</vt:lpstr>
      <vt:lpstr>Exercici 4.1: Promoure l’esperança - 5</vt:lpstr>
      <vt:lpstr>Exercici 4.2. Com l’esperança facilita la recuperació - 1 </vt:lpstr>
      <vt:lpstr>Exercici 4.2. Com l’esperança facilita la recuperació - 2</vt:lpstr>
      <vt:lpstr>Tema 5. Valors en la recuperació  </vt:lpstr>
      <vt:lpstr>Presentació: Respectar la persona implica entendre els seus valors i les seves preferències - 1 </vt:lpstr>
      <vt:lpstr>Presentació: Respectar la persona implica entendre els seus valors i les seves preferències - 2 </vt:lpstr>
      <vt:lpstr>Presentació: Respectar la persona implica entendre els seus valors i les seves preferències - 3 </vt:lpstr>
      <vt:lpstr>Presentació: Respectar la persona implica entendre els seus valors i les seves preferències - 4 </vt:lpstr>
      <vt:lpstr>Presentació: Respectar la persona implica entendre els seus valors i les seves preferències - 5</vt:lpstr>
      <vt:lpstr>Presentació: Respectar la persona implica entendre els seus valors i les seves preferències - 6</vt:lpstr>
      <vt:lpstr>Presentació: Respectar la persona implica entendre els seus valors i les seves preferències - 7 </vt:lpstr>
      <vt:lpstr>Tema 6. Treballar amb les persones</vt:lpstr>
      <vt:lpstr>Presentació: Què comporta treballar en col·laboració amb algú? - 1 </vt:lpstr>
      <vt:lpstr>Presentació: Què comporta treballar en col·laboració amb algú? - 2</vt:lpstr>
      <vt:lpstr>Exercici 6.1. Treballar colze a colze a la pràctica - 1 </vt:lpstr>
      <vt:lpstr>Exercici 6.1. Treballar colze a colze a la pràctica - 2</vt:lpstr>
      <vt:lpstr>Exercici 6.1. Treballar colze a colze a la pràctica - 3</vt:lpstr>
      <vt:lpstr>Exercici 6.1. Treballar colze a colze a la pràctica - 4</vt:lpstr>
      <vt:lpstr>Exercici 6.1. Treballar colze a colze a la pràctica - 5</vt:lpstr>
      <vt:lpstr>Exercici 6.1. Treballar colze a colze a la pràctica - 6</vt:lpstr>
      <vt:lpstr>Tema 7. Límits en el context de les pràctiques de recuperació</vt:lpstr>
      <vt:lpstr>Presentació: Entendre els límits - 1 </vt:lpstr>
      <vt:lpstr>Presentació: Entendre els límits - 2</vt:lpstr>
      <vt:lpstr>Presentació: Entendre els límits - 3</vt:lpstr>
      <vt:lpstr>Presentació: Entendre els límits - 4</vt:lpstr>
      <vt:lpstr>Presentació: Entendre els límits - 5</vt:lpstr>
      <vt:lpstr>Tema 8. Riscs positius en la recuperació</vt:lpstr>
      <vt:lpstr>Presentació: Suport en l’assumpció de riscos positius - 1 </vt:lpstr>
      <vt:lpstr>Presentació: Suport en l’assumpció de riscos positius - 2</vt:lpstr>
      <vt:lpstr>Presentació: Suport en l’assumpció de riscos positius - 3</vt:lpstr>
      <vt:lpstr>Presentació: Suport en l’assumpció de riscos positius - 4</vt:lpstr>
      <vt:lpstr>Presentació: Suport en l’assumpció de riscos positius - 5</vt:lpstr>
      <vt:lpstr>Presentació: Suport en l’assumpció de riscos positius - 6</vt:lpstr>
      <vt:lpstr>Presentació: Suport en l’assumpció de riscos positius - 7</vt:lpstr>
      <vt:lpstr>Presentació: Suport en l’assumpció de riscos positius - 8</vt:lpstr>
      <vt:lpstr>Presentació: Suport en l’assumpció de riscos positius - 9</vt:lpstr>
      <vt:lpstr>Presentació: Suport en l’assumpció de riscos positius - 10</vt:lpstr>
      <vt:lpstr>Exercici 8.1. Assumpció de riscos positius a la pràctica - 1 </vt:lpstr>
      <vt:lpstr>Exercici 8.1. Assumpció de riscos positius a la pràctica - 2</vt:lpstr>
      <vt:lpstr>Exercici 8.1. Assumpció de riscos positius a la pràctica - 3</vt:lpstr>
      <vt:lpstr>Exercici 8.1. Assumpció de riscos positius a la pràctica - 4</vt:lpstr>
      <vt:lpstr>Exercici 8.1. Assumpció de riscos positius a la pràctica - 5</vt:lpstr>
      <vt:lpstr>Exercici 8.1. Assumpció de riscos positius a la pràctica - 6</vt:lpstr>
      <vt:lpstr>Exercici 8.1. Assumpció de riscos positius a la pràctica - 7</vt:lpstr>
      <vt:lpstr>Exercici 8.1. Assumpció de riscos positius a la pràctica - 8</vt:lpstr>
      <vt:lpstr>Tema 9: Suport a les persones per reconnectar amb la comunitat   </vt:lpstr>
      <vt:lpstr>Presentació: Suport a les persones per reconnectar amb la comunitat - 1</vt:lpstr>
      <vt:lpstr>Presentació: Suport a les persones per reconnectar amb la comunitat - 2</vt:lpstr>
      <vt:lpstr>Exercici 9.1. Utilitzar els recursos comunitaris - 1  </vt:lpstr>
      <vt:lpstr>Exercici 9.1. Utilitzar els recursos comunitaris - 2 </vt:lpstr>
      <vt:lpstr>Exercici 9.2: Reconnectar els desconnectats </vt:lpstr>
      <vt:lpstr>Tema 10. Habilitats comunicatives   </vt:lpstr>
      <vt:lpstr>Exercici 10.1: La comunicació és crucial per a una assistència orientada a la recuperació </vt:lpstr>
      <vt:lpstr>Presentació: Habilitats comunicatives clau per a la recuperació - 1 </vt:lpstr>
      <vt:lpstr>Presentació: Habilitats comunicatives clau per a la recuperació - 2 </vt:lpstr>
      <vt:lpstr>Presentació: Habilitats comunicatives clau per a la recuperació - 3 </vt:lpstr>
      <vt:lpstr>Presentació: Habilitats comunicatives clau per a la recuperació - 4 </vt:lpstr>
      <vt:lpstr>Presentació: Habilitats comunicatives clau per a la recuperació - 5 </vt:lpstr>
      <vt:lpstr>Presentació: Habilitats comunicatives clau per a la recuperació - 6 </vt:lpstr>
      <vt:lpstr>Exercici 10.2: Posar en pràctica les habilitats d’escolta activa - 1 </vt:lpstr>
      <vt:lpstr>Exercici 10.2: Posar en pràctica les habilitats d’escolta activa - 2 </vt:lpstr>
      <vt:lpstr>Exercici 10.2: Posar en pràctica les habilitats d’escolta activa - 3</vt:lpstr>
      <vt:lpstr>Exercici 10.2: Posar en pràctica les habilitats d’escolta activa - 4</vt:lpstr>
      <vt:lpstr>Tema 11. Plans de recuperació </vt:lpstr>
      <vt:lpstr>Presentació: Elaboració d’un pla de recuperació - 1 </vt:lpstr>
      <vt:lpstr>Presentació: Elaboració d’un pla de recuperació - 2</vt:lpstr>
      <vt:lpstr>Presentació: Elaboració d’un pla de recuperació - 3</vt:lpstr>
      <vt:lpstr>Presentació: Elaboració d’un pla de recuperació - 4</vt:lpstr>
      <vt:lpstr>Presentació: Elaboració d’un pla de recuperació - 5</vt:lpstr>
      <vt:lpstr>Presentació: Elaboració d’un pla de recuperació - 6</vt:lpstr>
      <vt:lpstr>Presentació: 1. Pla per fer realitat somnis i objectius - 1</vt:lpstr>
      <vt:lpstr>Presentació: 1. Pla per fer realitat somnis i objectius - 2</vt:lpstr>
      <vt:lpstr>Presentació: 1. Pla per fer realitat somnis i objectius - 3</vt:lpstr>
      <vt:lpstr>Presentació: 1. Pla per fer realitat somnis i objectius - 4</vt:lpstr>
      <vt:lpstr>Presentació: 2. Pla de benestar - 1 </vt:lpstr>
      <vt:lpstr>Presentació: 2. Pla de benestar - 2</vt:lpstr>
      <vt:lpstr>Presentació: 3. Pla de gestió de moments difícils - 1 </vt:lpstr>
      <vt:lpstr>Presentació: 3. Pla de gestió de moments difícils - 2</vt:lpstr>
      <vt:lpstr>Presentació: 3. Pla de gestió de moments difícils - 3</vt:lpstr>
      <vt:lpstr>Presentació: 3. Pla de gestió de moments difícils - 4</vt:lpstr>
      <vt:lpstr>Presentació: 3. Pla de gestió de moments difícils - 5</vt:lpstr>
      <vt:lpstr>Presentació: 3. Pla de gestió de moments difícils - 6</vt:lpstr>
      <vt:lpstr>Presentació: 3. Pla de gestió de moments difícils - 7</vt:lpstr>
      <vt:lpstr>Presentació: 3. Pla de gestió de moments difícils - 8</vt:lpstr>
      <vt:lpstr>Presentació: 3. Pla de gestió de moments difícils - 9</vt:lpstr>
      <vt:lpstr>Presentació: 4. Pla de resposta a una crisi - 1 </vt:lpstr>
      <vt:lpstr>Presentació: 4. Pla de resposta a una crisi - 2</vt:lpstr>
      <vt:lpstr>Presentació: 4. Pla de resposta a una crisi - 3</vt:lpstr>
      <vt:lpstr>Presentació: 4. Pla de resposta a una crisi - 4</vt:lpstr>
      <vt:lpstr>Presentació: 4. Pla de resposta a una crisi - 5</vt:lpstr>
      <vt:lpstr>Presentació: 4. Pla de resposta a una crisi - 6</vt:lpstr>
      <vt:lpstr>Presentació: 5. Pla per a després d’una crisi - 1 </vt:lpstr>
      <vt:lpstr>Presentació: 5. Pla per a després d’una crisi - 2</vt:lpstr>
      <vt:lpstr>Tema 12. El timó de la recuperació</vt:lpstr>
      <vt:lpstr>Presentació: el timó de la recuperació - 1</vt:lpstr>
      <vt:lpstr>Presentació: el timó de la recuperació - 2</vt:lpstr>
      <vt:lpstr>Presentació: el timó de la recuperació - 3</vt:lpstr>
      <vt:lpstr>Ejercicio Opcional: el timón de la recuperación </vt:lpstr>
      <vt:lpstr>Reconeixements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517</cp:revision>
  <cp:lastPrinted>2019-10-28T12:16:42Z</cp:lastPrinted>
  <dcterms:created xsi:type="dcterms:W3CDTF">2019-02-15T16:04:58Z</dcterms:created>
  <dcterms:modified xsi:type="dcterms:W3CDTF">2023-04-12T20:59:56Z</dcterms:modified>
</cp:coreProperties>
</file>