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Override1.xml" ContentType="application/vnd.openxmlformats-officedocument.themeOverride+xml"/>
  <Override PartName="/ppt/tags/tag4.xml" ContentType="application/vnd.openxmlformats-officedocument.presentationml.tags+xml"/>
  <Override PartName="/ppt/tags/tag5.xml" ContentType="application/vnd.openxmlformats-officedocument.presentationml.tags+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ags/tag6.xml" ContentType="application/vnd.openxmlformats-officedocument.presentationml.tags+xml"/>
  <Override PartName="/ppt/theme/themeOverride5.xml" ContentType="application/vnd.openxmlformats-officedocument.themeOverride+xml"/>
  <Override PartName="/ppt/tags/tag7.xml" ContentType="application/vnd.openxmlformats-officedocument.presentationml.tags+xml"/>
  <Override PartName="/ppt/theme/themeOverride6.xml" ContentType="application/vnd.openxmlformats-officedocument.themeOverr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Override7.xml" ContentType="application/vnd.openxmlformats-officedocument.themeOverride+xml"/>
  <Override PartName="/ppt/tags/tag11.xml" ContentType="application/vnd.openxmlformats-officedocument.presentationml.tags+xml"/>
  <Override PartName="/ppt/tags/tag12.xml" ContentType="application/vnd.openxmlformats-officedocument.presentationml.tags+xml"/>
  <Override PartName="/ppt/theme/themeOverride8.xml" ContentType="application/vnd.openxmlformats-officedocument.themeOverride+xml"/>
  <Override PartName="/ppt/tags/tag13.xml" ContentType="application/vnd.openxmlformats-officedocument.presentationml.tags+xml"/>
  <Override PartName="/ppt/tags/tag14.xml" ContentType="application/vnd.openxmlformats-officedocument.presentationml.tags+xml"/>
  <Override PartName="/ppt/theme/themeOverride9.xml" ContentType="application/vnd.openxmlformats-officedocument.themeOverride+xml"/>
  <Override PartName="/ppt/tags/tag15.xml" ContentType="application/vnd.openxmlformats-officedocument.presentationml.tags+xml"/>
  <Override PartName="/ppt/tags/tag16.xml" ContentType="application/vnd.openxmlformats-officedocument.presentationml.tags+xml"/>
  <Override PartName="/ppt/theme/themeOverride10.xml" ContentType="application/vnd.openxmlformats-officedocument.themeOverride+xml"/>
  <Override PartName="/ppt/theme/themeOverride11.xml" ContentType="application/vnd.openxmlformats-officedocument.themeOverride+xml"/>
  <Override PartName="/ppt/tags/tag17.xml" ContentType="application/vnd.openxmlformats-officedocument.presentationml.tags+xml"/>
  <Override PartName="/ppt/theme/themeOverride12.xml" ContentType="application/vnd.openxmlformats-officedocument.themeOverride+xml"/>
  <Override PartName="/ppt/tags/tag18.xml" ContentType="application/vnd.openxmlformats-officedocument.presentationml.tags+xml"/>
  <Override PartName="/ppt/theme/themeOverride13.xml" ContentType="application/vnd.openxmlformats-officedocument.themeOverride+xml"/>
  <Override PartName="/ppt/theme/themeOverride14.xml" ContentType="application/vnd.openxmlformats-officedocument.themeOverride+xml"/>
  <Override PartName="/ppt/tags/tag19.xml" ContentType="application/vnd.openxmlformats-officedocument.presentationml.tags+xml"/>
  <Override PartName="/ppt/theme/themeOverride15.xml" ContentType="application/vnd.openxmlformats-officedocument.themeOverride+xml"/>
  <Override PartName="/ppt/tags/tag20.xml" ContentType="application/vnd.openxmlformats-officedocument.presentationml.tags+xml"/>
  <Override PartName="/ppt/theme/themeOverride16.xml" ContentType="application/vnd.openxmlformats-officedocument.themeOverride+xml"/>
  <Override PartName="/ppt/theme/themeOverride17.xml" ContentType="application/vnd.openxmlformats-officedocument.themeOverride+xml"/>
  <Override PartName="/ppt/tags/tag21.xml" ContentType="application/vnd.openxmlformats-officedocument.presentationml.tags+xml"/>
  <Override PartName="/ppt/theme/themeOverride18.xml" ContentType="application/vnd.openxmlformats-officedocument.themeOverride+xml"/>
  <Override PartName="/ppt/theme/themeOverride19.xml" ContentType="application/vnd.openxmlformats-officedocument.themeOverride+xml"/>
  <Override PartName="/ppt/tags/tag22.xml" ContentType="application/vnd.openxmlformats-officedocument.presentationml.tags+xml"/>
  <Override PartName="/ppt/theme/themeOverride20.xml" ContentType="application/vnd.openxmlformats-officedocument.themeOverride+xml"/>
  <Override PartName="/ppt/tags/tag23.xml" ContentType="application/vnd.openxmlformats-officedocument.presentationml.tags+xml"/>
  <Override PartName="/ppt/tags/tag24.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0"/>
  </p:notesMasterIdLst>
  <p:sldIdLst>
    <p:sldId id="260" r:id="rId2"/>
    <p:sldId id="421" r:id="rId3"/>
    <p:sldId id="425" r:id="rId4"/>
    <p:sldId id="426" r:id="rId5"/>
    <p:sldId id="427" r:id="rId6"/>
    <p:sldId id="428" r:id="rId7"/>
    <p:sldId id="289" r:id="rId8"/>
    <p:sldId id="290" r:id="rId9"/>
    <p:sldId id="291" r:id="rId10"/>
    <p:sldId id="292" r:id="rId11"/>
    <p:sldId id="293" r:id="rId12"/>
    <p:sldId id="295" r:id="rId13"/>
    <p:sldId id="296" r:id="rId14"/>
    <p:sldId id="297" r:id="rId15"/>
    <p:sldId id="298" r:id="rId16"/>
    <p:sldId id="299" r:id="rId17"/>
    <p:sldId id="300" r:id="rId18"/>
    <p:sldId id="301" r:id="rId19"/>
    <p:sldId id="302" r:id="rId20"/>
    <p:sldId id="303" r:id="rId21"/>
    <p:sldId id="304" r:id="rId22"/>
    <p:sldId id="305" r:id="rId23"/>
    <p:sldId id="306" r:id="rId24"/>
    <p:sldId id="307" r:id="rId25"/>
    <p:sldId id="308" r:id="rId26"/>
    <p:sldId id="309" r:id="rId27"/>
    <p:sldId id="310" r:id="rId28"/>
    <p:sldId id="311" r:id="rId29"/>
    <p:sldId id="312" r:id="rId30"/>
    <p:sldId id="313" r:id="rId31"/>
    <p:sldId id="314" r:id="rId32"/>
    <p:sldId id="315" r:id="rId33"/>
    <p:sldId id="316" r:id="rId34"/>
    <p:sldId id="317" r:id="rId35"/>
    <p:sldId id="429" r:id="rId36"/>
    <p:sldId id="430" r:id="rId37"/>
    <p:sldId id="431" r:id="rId38"/>
    <p:sldId id="319" r:id="rId39"/>
    <p:sldId id="320" r:id="rId40"/>
    <p:sldId id="321" r:id="rId41"/>
    <p:sldId id="322" r:id="rId42"/>
    <p:sldId id="330" r:id="rId43"/>
    <p:sldId id="331" r:id="rId44"/>
    <p:sldId id="332" r:id="rId45"/>
    <p:sldId id="333" r:id="rId46"/>
    <p:sldId id="334" r:id="rId47"/>
    <p:sldId id="335" r:id="rId48"/>
    <p:sldId id="336" r:id="rId49"/>
    <p:sldId id="337" r:id="rId50"/>
    <p:sldId id="362" r:id="rId51"/>
    <p:sldId id="363" r:id="rId52"/>
    <p:sldId id="364" r:id="rId53"/>
    <p:sldId id="365" r:id="rId54"/>
    <p:sldId id="366" r:id="rId55"/>
    <p:sldId id="367" r:id="rId56"/>
    <p:sldId id="368" r:id="rId57"/>
    <p:sldId id="369" r:id="rId58"/>
    <p:sldId id="350" r:id="rId59"/>
    <p:sldId id="351" r:id="rId60"/>
    <p:sldId id="352" r:id="rId61"/>
    <p:sldId id="353" r:id="rId62"/>
    <p:sldId id="354" r:id="rId63"/>
    <p:sldId id="355" r:id="rId64"/>
    <p:sldId id="356" r:id="rId65"/>
    <p:sldId id="357" r:id="rId66"/>
    <p:sldId id="358" r:id="rId67"/>
    <p:sldId id="359" r:id="rId68"/>
    <p:sldId id="360" r:id="rId69"/>
    <p:sldId id="361" r:id="rId70"/>
    <p:sldId id="338" r:id="rId71"/>
    <p:sldId id="339" r:id="rId72"/>
    <p:sldId id="340" r:id="rId73"/>
    <p:sldId id="341" r:id="rId74"/>
    <p:sldId id="416" r:id="rId75"/>
    <p:sldId id="342" r:id="rId76"/>
    <p:sldId id="343" r:id="rId77"/>
    <p:sldId id="344" r:id="rId78"/>
    <p:sldId id="370" r:id="rId79"/>
    <p:sldId id="371" r:id="rId80"/>
    <p:sldId id="372" r:id="rId81"/>
    <p:sldId id="373" r:id="rId82"/>
    <p:sldId id="345" r:id="rId83"/>
    <p:sldId id="346" r:id="rId84"/>
    <p:sldId id="347" r:id="rId85"/>
    <p:sldId id="349" r:id="rId86"/>
    <p:sldId id="323" r:id="rId87"/>
    <p:sldId id="324" r:id="rId88"/>
    <p:sldId id="325" r:id="rId89"/>
    <p:sldId id="374" r:id="rId90"/>
    <p:sldId id="375" r:id="rId91"/>
    <p:sldId id="376" r:id="rId92"/>
    <p:sldId id="377" r:id="rId93"/>
    <p:sldId id="378" r:id="rId94"/>
    <p:sldId id="379" r:id="rId95"/>
    <p:sldId id="380" r:id="rId96"/>
    <p:sldId id="381" r:id="rId97"/>
    <p:sldId id="382" r:id="rId98"/>
    <p:sldId id="383" r:id="rId99"/>
    <p:sldId id="384" r:id="rId100"/>
    <p:sldId id="385" r:id="rId101"/>
    <p:sldId id="387" r:id="rId102"/>
    <p:sldId id="395" r:id="rId103"/>
    <p:sldId id="394" r:id="rId104"/>
    <p:sldId id="388" r:id="rId105"/>
    <p:sldId id="390" r:id="rId106"/>
    <p:sldId id="391" r:id="rId107"/>
    <p:sldId id="392" r:id="rId108"/>
    <p:sldId id="393" r:id="rId109"/>
    <p:sldId id="326" r:id="rId110"/>
    <p:sldId id="327" r:id="rId111"/>
    <p:sldId id="328" r:id="rId112"/>
    <p:sldId id="329" r:id="rId113"/>
    <p:sldId id="396" r:id="rId114"/>
    <p:sldId id="397" r:id="rId115"/>
    <p:sldId id="398" r:id="rId116"/>
    <p:sldId id="399" r:id="rId117"/>
    <p:sldId id="400" r:id="rId118"/>
    <p:sldId id="401" r:id="rId119"/>
    <p:sldId id="402" r:id="rId120"/>
    <p:sldId id="403" r:id="rId121"/>
    <p:sldId id="404" r:id="rId122"/>
    <p:sldId id="405" r:id="rId123"/>
    <p:sldId id="406" r:id="rId124"/>
    <p:sldId id="408" r:id="rId125"/>
    <p:sldId id="409" r:id="rId126"/>
    <p:sldId id="410" r:id="rId127"/>
    <p:sldId id="411" r:id="rId128"/>
    <p:sldId id="413" r:id="rId129"/>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56"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89" autoAdjust="0"/>
    <p:restoredTop sz="95853" autoAdjust="0"/>
  </p:normalViewPr>
  <p:slideViewPr>
    <p:cSldViewPr snapToGrid="0" showGuides="1">
      <p:cViewPr varScale="1">
        <p:scale>
          <a:sx n="106" d="100"/>
          <a:sy n="106" d="100"/>
        </p:scale>
        <p:origin x="612" y="102"/>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85" d="100"/>
          <a:sy n="85" d="100"/>
        </p:scale>
        <p:origin x="3928" y="184"/>
      </p:cViewPr>
      <p:guideLst>
        <p:guide orient="horz" pos="2856"/>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1C66CC-0C90-442C-BE13-1ADB0319D9DA}" type="datetimeFigureOut">
              <a:rPr lang="x-none" smtClean="0"/>
              <a:t>12/4/2023</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A70AF2-C819-47A0-A399-EA1272036C6D}" type="slidenum">
              <a:rPr lang="x-none" smtClean="0"/>
              <a:t>‹#›</a:t>
            </a:fld>
            <a:endParaRPr lang="x-none"/>
          </a:p>
        </p:txBody>
      </p:sp>
    </p:spTree>
    <p:extLst>
      <p:ext uri="{BB962C8B-B14F-4D97-AF65-F5344CB8AC3E}">
        <p14:creationId xmlns:p14="http://schemas.microsoft.com/office/powerpoint/2010/main" val="3091154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3" Type="http://schemas.openxmlformats.org/officeDocument/2006/relationships/hyperlink" Target="#_ENREF_37"/><Relationship Id="rId2" Type="http://schemas.openxmlformats.org/officeDocument/2006/relationships/slide" Target="../slides/slide105.xml"/><Relationship Id="rId1" Type="http://schemas.openxmlformats.org/officeDocument/2006/relationships/notesMaster" Target="../notesMasters/notesMaster1.xml"/><Relationship Id="rId4" Type="http://schemas.openxmlformats.org/officeDocument/2006/relationships/hyperlink" Target="#_ENREF_38"/></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3" Type="http://schemas.openxmlformats.org/officeDocument/2006/relationships/hyperlink" Target="#_ENREF_39"/><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3" Type="http://schemas.openxmlformats.org/officeDocument/2006/relationships/hyperlink" Target="#_ENREF_40"/><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3" Type="http://schemas.openxmlformats.org/officeDocument/2006/relationships/hyperlink" Target="#_ENREF_38"/><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3" Type="http://schemas.openxmlformats.org/officeDocument/2006/relationships/hyperlink" Target="#_ENREF_41"/><Relationship Id="rId2" Type="http://schemas.openxmlformats.org/officeDocument/2006/relationships/slide" Target="../slides/slide123.xml"/><Relationship Id="rId1" Type="http://schemas.openxmlformats.org/officeDocument/2006/relationships/notesMaster" Target="../notesMasters/notesMaster1.xml"/><Relationship Id="rId4" Type="http://schemas.openxmlformats.org/officeDocument/2006/relationships/hyperlink" Target="#_ENREF_42"/></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8" Type="http://schemas.openxmlformats.org/officeDocument/2006/relationships/hyperlink" Target="#_ENREF_7"/><Relationship Id="rId3" Type="http://schemas.openxmlformats.org/officeDocument/2006/relationships/hyperlink" Target="#_ENREF_2"/><Relationship Id="rId7" Type="http://schemas.openxmlformats.org/officeDocument/2006/relationships/hyperlink" Target="#_ENREF_6"/><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_ENREF_5"/><Relationship Id="rId5" Type="http://schemas.openxmlformats.org/officeDocument/2006/relationships/hyperlink" Target="#_ENREF_4"/><Relationship Id="rId4" Type="http://schemas.openxmlformats.org/officeDocument/2006/relationships/hyperlink" Target="#_ENREF_3"/><Relationship Id="rId9" Type="http://schemas.openxmlformats.org/officeDocument/2006/relationships/hyperlink" Target="#_ENREF_8"/></Relationships>
</file>

<file path=ppt/notesSlides/_rels/notesSlide16.xml.rels><?xml version="1.0" encoding="UTF-8" standalone="yes"?>
<Relationships xmlns="http://schemas.openxmlformats.org/package/2006/relationships"><Relationship Id="rId3" Type="http://schemas.openxmlformats.org/officeDocument/2006/relationships/hyperlink" Target="#_ENREF_9"/><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_ENREF_10"/><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_ENREF_11"/><Relationship Id="rId7" Type="http://schemas.openxmlformats.org/officeDocument/2006/relationships/hyperlink" Target="#_ENREF_15"/><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_ENREF_14"/><Relationship Id="rId5" Type="http://schemas.openxmlformats.org/officeDocument/2006/relationships/hyperlink" Target="#_ENREF_13"/><Relationship Id="rId4" Type="http://schemas.openxmlformats.org/officeDocument/2006/relationships/hyperlink" Target="#_ENREF_12"/></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_ENREF_16"/><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_ENREF_6"/></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8" Type="http://schemas.openxmlformats.org/officeDocument/2006/relationships/hyperlink" Target="http://www.abc.net.au/news/2017-05-01/bupa-adelaide-nursing-home-accused-of-poor-care/8487694" TargetMode="External"/><Relationship Id="rId3" Type="http://schemas.openxmlformats.org/officeDocument/2006/relationships/hyperlink" Target="https://youtu.be/NZBxI9pNYHw" TargetMode="External"/><Relationship Id="rId7" Type="http://schemas.openxmlformats.org/officeDocument/2006/relationships/hyperlink" Target="https://youtu.be/slr_SvB1uyU" TargetMode="External"/><Relationship Id="rId2" Type="http://schemas.openxmlformats.org/officeDocument/2006/relationships/slide" Target="../slides/slide34.xml"/><Relationship Id="rId1" Type="http://schemas.openxmlformats.org/officeDocument/2006/relationships/notesMaster" Target="../notesMasters/notesMaster1.xml"/><Relationship Id="rId6" Type="http://schemas.openxmlformats.org/officeDocument/2006/relationships/hyperlink" Target="https://youtu.be/wTGV4s2fktQ" TargetMode="External"/><Relationship Id="rId5" Type="http://schemas.openxmlformats.org/officeDocument/2006/relationships/hyperlink" Target="https://youtu.be/8kZMaUZ7wm0" TargetMode="External"/><Relationship Id="rId4" Type="http://schemas.openxmlformats.org/officeDocument/2006/relationships/hyperlink" Target="http://www.bbc.com/news/uk-england-37427665" TargetMode="External"/></Relationships>
</file>

<file path=ppt/notesSlides/_rels/notesSlide35.xml.rels><?xml version="1.0" encoding="UTF-8" standalone="yes"?>
<Relationships xmlns="http://schemas.openxmlformats.org/package/2006/relationships"><Relationship Id="rId8" Type="http://schemas.openxmlformats.org/officeDocument/2006/relationships/hyperlink" Target="#_ENREF_22"/><Relationship Id="rId3" Type="http://schemas.openxmlformats.org/officeDocument/2006/relationships/hyperlink" Target="#_ENREF_17"/><Relationship Id="rId7" Type="http://schemas.openxmlformats.org/officeDocument/2006/relationships/hyperlink" Target="#_ENREF_21"/><Relationship Id="rId2" Type="http://schemas.openxmlformats.org/officeDocument/2006/relationships/slide" Target="../slides/slide35.xml"/><Relationship Id="rId1" Type="http://schemas.openxmlformats.org/officeDocument/2006/relationships/notesMaster" Target="../notesMasters/notesMaster1.xml"/><Relationship Id="rId6" Type="http://schemas.openxmlformats.org/officeDocument/2006/relationships/hyperlink" Target="#_ENREF_20"/><Relationship Id="rId5" Type="http://schemas.openxmlformats.org/officeDocument/2006/relationships/hyperlink" Target="#_ENREF_19"/><Relationship Id="rId4" Type="http://schemas.openxmlformats.org/officeDocument/2006/relationships/hyperlink" Target="#_ENREF_18"/></Relationships>
</file>

<file path=ppt/notesSlides/_rels/notesSlide36.xml.rels><?xml version="1.0" encoding="UTF-8" standalone="yes"?>
<Relationships xmlns="http://schemas.openxmlformats.org/package/2006/relationships"><Relationship Id="rId8" Type="http://schemas.openxmlformats.org/officeDocument/2006/relationships/hyperlink" Target="#_ENREF_22"/><Relationship Id="rId3" Type="http://schemas.openxmlformats.org/officeDocument/2006/relationships/hyperlink" Target="#_ENREF_17"/><Relationship Id="rId7" Type="http://schemas.openxmlformats.org/officeDocument/2006/relationships/hyperlink" Target="#_ENREF_21"/><Relationship Id="rId2" Type="http://schemas.openxmlformats.org/officeDocument/2006/relationships/slide" Target="../slides/slide36.xml"/><Relationship Id="rId1" Type="http://schemas.openxmlformats.org/officeDocument/2006/relationships/notesMaster" Target="../notesMasters/notesMaster1.xml"/><Relationship Id="rId6" Type="http://schemas.openxmlformats.org/officeDocument/2006/relationships/hyperlink" Target="#_ENREF_20"/><Relationship Id="rId5" Type="http://schemas.openxmlformats.org/officeDocument/2006/relationships/hyperlink" Target="#_ENREF_19"/><Relationship Id="rId4" Type="http://schemas.openxmlformats.org/officeDocument/2006/relationships/hyperlink" Target="#_ENREF_18"/></Relationships>
</file>

<file path=ppt/notesSlides/_rels/notesSlide37.xml.rels><?xml version="1.0" encoding="UTF-8" standalone="yes"?>
<Relationships xmlns="http://schemas.openxmlformats.org/package/2006/relationships"><Relationship Id="rId8" Type="http://schemas.openxmlformats.org/officeDocument/2006/relationships/hyperlink" Target="#_ENREF_22"/><Relationship Id="rId3" Type="http://schemas.openxmlformats.org/officeDocument/2006/relationships/hyperlink" Target="#_ENREF_17"/><Relationship Id="rId7" Type="http://schemas.openxmlformats.org/officeDocument/2006/relationships/hyperlink" Target="#_ENREF_21"/><Relationship Id="rId2" Type="http://schemas.openxmlformats.org/officeDocument/2006/relationships/slide" Target="../slides/slide37.xml"/><Relationship Id="rId1" Type="http://schemas.openxmlformats.org/officeDocument/2006/relationships/notesMaster" Target="../notesMasters/notesMaster1.xml"/><Relationship Id="rId6" Type="http://schemas.openxmlformats.org/officeDocument/2006/relationships/hyperlink" Target="#_ENREF_20"/><Relationship Id="rId5" Type="http://schemas.openxmlformats.org/officeDocument/2006/relationships/hyperlink" Target="#_ENREF_19"/><Relationship Id="rId4" Type="http://schemas.openxmlformats.org/officeDocument/2006/relationships/hyperlink" Target="#_ENREF_18"/></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_ENREF_23"/><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_ENREF_24"/><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_ENREF_25"/><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3" Type="http://schemas.openxmlformats.org/officeDocument/2006/relationships/hyperlink" Target="#_ENREF_26"/><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3" Type="http://schemas.openxmlformats.org/officeDocument/2006/relationships/hyperlink" Target="#_ENREF_28"/><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3" Type="http://schemas.openxmlformats.org/officeDocument/2006/relationships/hyperlink" Target="#_ENREF_29"/><Relationship Id="rId2" Type="http://schemas.openxmlformats.org/officeDocument/2006/relationships/slide" Target="../slides/slide80.xml"/><Relationship Id="rId1" Type="http://schemas.openxmlformats.org/officeDocument/2006/relationships/notesMaster" Target="../notesMasters/notesMaster1.xml"/><Relationship Id="rId5" Type="http://schemas.openxmlformats.org/officeDocument/2006/relationships/hyperlink" Target="#_ENREF_31"/><Relationship Id="rId4" Type="http://schemas.openxmlformats.org/officeDocument/2006/relationships/hyperlink" Target="#_ENREF_30"/></Relationships>
</file>

<file path=ppt/notesSlides/_rels/notesSlide81.xml.rels><?xml version="1.0" encoding="UTF-8" standalone="yes"?>
<Relationships xmlns="http://schemas.openxmlformats.org/package/2006/relationships"><Relationship Id="rId3" Type="http://schemas.openxmlformats.org/officeDocument/2006/relationships/hyperlink" Target="#_ENREF_32"/><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3" Type="http://schemas.openxmlformats.org/officeDocument/2006/relationships/hyperlink" Target="#_ENREF_33"/><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3" Type="http://schemas.openxmlformats.org/officeDocument/2006/relationships/hyperlink" Target="#_ENREF_34"/><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3" Type="http://schemas.openxmlformats.org/officeDocument/2006/relationships/hyperlink" Target="#_ENREF_35"/><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3" Type="http://schemas.openxmlformats.org/officeDocument/2006/relationships/hyperlink" Target="#_ENREF_36"/><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1A70AF2-C819-47A0-A399-EA1272036C6D}" type="slidenum">
              <a:rPr lang="x-none" smtClean="0"/>
              <a:t>1</a:t>
            </a:fld>
            <a:endParaRPr lang="x-none"/>
          </a:p>
        </p:txBody>
      </p:sp>
    </p:spTree>
    <p:extLst>
      <p:ext uri="{BB962C8B-B14F-4D97-AF65-F5344CB8AC3E}">
        <p14:creationId xmlns:p14="http://schemas.microsoft.com/office/powerpoint/2010/main" val="2169089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The need to address the issues of violence, coercion and abuse in mental health and social services does not imply that</a:t>
            </a:r>
          </a:p>
          <a:p>
            <a:pPr marL="628650" lvl="1"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people with psychosocial, intellectual or cognitive disabilities are inherently violent. </a:t>
            </a:r>
          </a:p>
          <a:p>
            <a:pPr marL="628650" lvl="1"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Nor does it mean that all types of services and all mental health and related practitioners are systematically abusive and violent.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1000"/>
              </a:spcAft>
              <a:buFont typeface="Arial" panose="020B0604020202020204" pitchFamily="34" charset="0"/>
              <a:buChar char="•"/>
            </a:pPr>
            <a:endParaRPr lang="en-GB" dirty="0">
              <a:latin typeface="Calibri" panose="020F0502020204030204" pitchFamily="34" charset="0"/>
              <a:ea typeface="SimSun" panose="02010600030101010101" pitchFamily="2" charset="-122"/>
              <a:cs typeface="Arial" panose="020B0604020202020204" pitchFamily="34" charset="0"/>
            </a:endParaRPr>
          </a:p>
          <a:p>
            <a:pPr marL="171450" lvl="0"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In this module, “violence, coercion and abuse” are considered together as variations of general maltreatment of individuals within mental health and social settings. The training module will first explore what violence, coercion and abuse are, and how these practices are seen and experienced in the context of a mental health or social service.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10</a:t>
            </a:fld>
            <a:endParaRPr lang="x-none"/>
          </a:p>
        </p:txBody>
      </p:sp>
    </p:spTree>
    <p:extLst>
      <p:ext uri="{BB962C8B-B14F-4D97-AF65-F5344CB8AC3E}">
        <p14:creationId xmlns:p14="http://schemas.microsoft.com/office/powerpoint/2010/main" val="311899110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In summary:</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Individualized plans are unique to each person. </a:t>
            </a: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They focus on the needs of the individual and not the needs of the service. </a:t>
            </a: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Very often services are geared towards following procedures or doing things for ease. A plan requires adaptability, flexibility and also creativity.</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Individualized plans are developed by the person concerned and, if they wish, other people they want to involve. These may include family members and other care partners, friends, colleagues, peer supporters, mental health and other practitioners, etc.</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Individualized plans identify sensitivities and signs of distress.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Individualized plans include strategies to respond to sensitivities before a situation escalates. </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100</a:t>
            </a:fld>
            <a:endParaRPr lang="x-none"/>
          </a:p>
        </p:txBody>
      </p:sp>
    </p:spTree>
    <p:extLst>
      <p:ext uri="{BB962C8B-B14F-4D97-AF65-F5344CB8AC3E}">
        <p14:creationId xmlns:p14="http://schemas.microsoft.com/office/powerpoint/2010/main" val="321849884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For this exercise, ask participants to divide into pairs. Participants may do this exercise on their own if they prefer.</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Distribute copies of </a:t>
            </a:r>
            <a:r>
              <a:rPr lang="en-GB" i="1" dirty="0">
                <a:solidFill>
                  <a:srgbClr val="4F81BD"/>
                </a:solidFill>
                <a:latin typeface="Calibri" panose="020F0502020204030204" pitchFamily="34" charset="0"/>
                <a:ea typeface="SimSun" panose="02010600030101010101" pitchFamily="2" charset="-122"/>
                <a:cs typeface="Arial" panose="020B0604020202020204" pitchFamily="34" charset="0"/>
              </a:rPr>
              <a:t>Identifying sensitivities and signs of distress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(Annex 2).</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Ask each group to:</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Begin the exercise with one person in each pair interviewing the other about what makes them feel distressed, frustrated, anxious or angry.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Then discuss what helps the other person calm down during stressful situations.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101</a:t>
            </a:fld>
            <a:endParaRPr lang="x-none"/>
          </a:p>
        </p:txBody>
      </p:sp>
    </p:spTree>
    <p:extLst>
      <p:ext uri="{BB962C8B-B14F-4D97-AF65-F5344CB8AC3E}">
        <p14:creationId xmlns:p14="http://schemas.microsoft.com/office/powerpoint/2010/main" val="317789476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b="1" u="sng" dirty="0">
                <a:latin typeface="Calibri" panose="020F0502020204030204" pitchFamily="34" charset="0"/>
                <a:ea typeface="SimSun" panose="02010600030101010101" pitchFamily="2" charset="-122"/>
                <a:cs typeface="Arial" panose="020B0604020202020204" pitchFamily="34" charset="0"/>
              </a:rPr>
              <a:t>Interview your partner:</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1000"/>
              </a:spcAft>
              <a:buFont typeface="+mj-lt"/>
              <a:buAutoNum type="alphaUcPeriod"/>
            </a:pPr>
            <a:r>
              <a:rPr lang="en-GB" b="1" dirty="0">
                <a:latin typeface="Calibri" panose="020F0502020204030204" pitchFamily="34" charset="0"/>
                <a:ea typeface="SimSun" panose="02010600030101010101" pitchFamily="2" charset="-122"/>
                <a:cs typeface="Arial" panose="020B0604020202020204" pitchFamily="34" charset="0"/>
              </a:rPr>
              <a:t>What makes you feel frustrated, anxious or angry?</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E.g. People not addressing me by my full name, not making my own decisions, not being listened to, my views being ignored, a request being ignored or postponed, loud music, feeling crowded with too many people around.</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1000"/>
              </a:spcAft>
              <a:buFont typeface="+mj-lt"/>
              <a:buAutoNum type="alphaUcPeriod"/>
            </a:pPr>
            <a:r>
              <a:rPr lang="en-GB" b="1" dirty="0">
                <a:latin typeface="Calibri" panose="020F0502020204030204" pitchFamily="34" charset="0"/>
                <a:ea typeface="SimSun" panose="02010600030101010101" pitchFamily="2" charset="-122"/>
                <a:cs typeface="Arial" panose="020B0604020202020204" pitchFamily="34" charset="0"/>
              </a:rPr>
              <a:t>What helps you to calm down in stressful situations?</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To prompt the discussion, the following questions can also be asked: What do you like to hear from people in these situations? With whom do you want to be? What strategies do you use to calm down? E.g. Going into a quiet room to relax, talking with my sister, relaxing music and a cup of tea.</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102</a:t>
            </a:fld>
            <a:endParaRPr lang="x-none"/>
          </a:p>
        </p:txBody>
      </p:sp>
    </p:spTree>
    <p:extLst>
      <p:ext uri="{BB962C8B-B14F-4D97-AF65-F5344CB8AC3E}">
        <p14:creationId xmlns:p14="http://schemas.microsoft.com/office/powerpoint/2010/main" val="23580170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algn="just">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Finally, fill in the table provided in Annex 2.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spcAft>
                <a:spcPts val="1000"/>
              </a:spcAft>
            </a:pPr>
            <a:r>
              <a:rPr lang="en-GB" dirty="0">
                <a:latin typeface="Calibri" panose="020F0502020204030204" pitchFamily="34" charset="0"/>
                <a:ea typeface="SimSun" panose="02010600030101010101" pitchFamily="2" charset="-122"/>
                <a:cs typeface="Arial" panose="020B0604020202020204" pitchFamily="34" charset="0"/>
              </a:rPr>
              <a:t>After discussing strategies like the ones mentioned above, use Annex 2 to make an individualized plan with your partner.</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List the sensitivities and signs of distress.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1000"/>
              </a:spcAft>
              <a:buFont typeface="Symbol" panose="05050102010706020507" pitchFamily="18" charset="2"/>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List the calming strategies.</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After this first round, have the pairs switch roles and repeat the exercise.</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103</a:t>
            </a:fld>
            <a:endParaRPr lang="x-none"/>
          </a:p>
        </p:txBody>
      </p:sp>
    </p:spTree>
    <p:extLst>
      <p:ext uri="{BB962C8B-B14F-4D97-AF65-F5344CB8AC3E}">
        <p14:creationId xmlns:p14="http://schemas.microsoft.com/office/powerpoint/2010/main" val="217202762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0"/>
              </a:spcAft>
            </a:pPr>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en-GB"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0"/>
              </a:spcAft>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1 hour.</a:t>
            </a:r>
            <a:endParaRPr lang="en-GB" dirty="0">
              <a:latin typeface="Calibri" panose="020F0502020204030204" pitchFamily="34" charset="0"/>
              <a:ea typeface="SimSun" panose="02010600030101010101" pitchFamily="2" charset="-122"/>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21A70AF2-C819-47A0-A399-EA1272036C6D}" type="slidenum">
              <a:rPr lang="x-none" smtClean="0"/>
              <a:t>104</a:t>
            </a:fld>
            <a:endParaRPr lang="x-none"/>
          </a:p>
        </p:txBody>
      </p:sp>
    </p:spTree>
    <p:extLst>
      <p:ext uri="{BB962C8B-B14F-4D97-AF65-F5344CB8AC3E}">
        <p14:creationId xmlns:p14="http://schemas.microsoft.com/office/powerpoint/2010/main" val="70126721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58788"/>
            <a:ext cx="5486400" cy="3086100"/>
          </a:xfrm>
        </p:spPr>
      </p:sp>
      <p:sp>
        <p:nvSpPr>
          <p:cNvPr id="3" name="Notes Placeholder 2"/>
          <p:cNvSpPr>
            <a:spLocks noGrp="1"/>
          </p:cNvSpPr>
          <p:nvPr>
            <p:ph type="body" idx="1"/>
          </p:nvPr>
        </p:nvSpPr>
        <p:spPr>
          <a:xfrm>
            <a:off x="544509" y="3726179"/>
            <a:ext cx="5799142" cy="4959033"/>
          </a:xfrm>
        </p:spPr>
        <p:txBody>
          <a:bodyPr/>
          <a:lstStyle/>
          <a:p>
            <a:pPr>
              <a:lnSpc>
                <a:spcPct val="115000"/>
              </a:lnSpc>
            </a:pPr>
            <a:r>
              <a:rPr lang="en-GB" b="1" i="1" dirty="0">
                <a:latin typeface="Calibri" panose="020F0502020204030204" pitchFamily="34" charset="0"/>
                <a:ea typeface="MS Mincho" panose="02020609040205080304" pitchFamily="49" charset="-128"/>
                <a:cs typeface="Arial" panose="020B0604020202020204" pitchFamily="34" charset="0"/>
              </a:rPr>
              <a:t>Presentation: Response teams </a:t>
            </a:r>
            <a:r>
              <a:rPr lang="en-GB" i="1" dirty="0">
                <a:latin typeface="Calibri" panose="020F0502020204030204" pitchFamily="34" charset="0"/>
                <a:ea typeface="SimSun" panose="02010600030101010101" pitchFamily="2" charset="-122"/>
                <a:cs typeface="Arial" panose="020B0604020202020204" pitchFamily="34" charset="0"/>
              </a:rPr>
              <a:t>(</a:t>
            </a:r>
            <a:r>
              <a:rPr lang="en-GB" i="1" dirty="0">
                <a:latin typeface="Calibri" panose="020F0502020204030204" pitchFamily="34" charset="0"/>
                <a:ea typeface="SimSun" panose="02010600030101010101" pitchFamily="2" charset="-122"/>
                <a:cs typeface="Arial" panose="020B0604020202020204" pitchFamily="34" charset="0"/>
                <a:hlinkClick r:id="rId3" action="ppaction://hlinkfile" tooltip="Smith, 2005 #196"/>
              </a:rPr>
              <a:t>37</a:t>
            </a:r>
            <a:r>
              <a:rPr lang="en-GB" i="1" dirty="0">
                <a:latin typeface="Calibri" panose="020F0502020204030204" pitchFamily="34" charset="0"/>
                <a:ea typeface="SimSun" panose="02010600030101010101" pitchFamily="2" charset="-122"/>
                <a:cs typeface="Arial" panose="020B0604020202020204" pitchFamily="34" charset="0"/>
              </a:rPr>
              <a:t>) </a:t>
            </a:r>
            <a:r>
              <a:rPr lang="en-GB" b="1" i="1" dirty="0">
                <a:latin typeface="Calibri" panose="020F0502020204030204" pitchFamily="34" charset="0"/>
                <a:ea typeface="MS Mincho" panose="02020609040205080304" pitchFamily="49" charset="-128"/>
                <a:cs typeface="Arial" panose="020B0604020202020204" pitchFamily="34" charset="0"/>
              </a:rPr>
              <a:t>(15 min.</a:t>
            </a:r>
            <a:r>
              <a:rPr lang="en-GB" i="1" dirty="0">
                <a:latin typeface="Calibri" panose="020F0502020204030204" pitchFamily="34" charset="0"/>
                <a:ea typeface="MS Mincho" panose="02020609040205080304" pitchFamily="49" charset="-128"/>
                <a:cs typeface="Arial" panose="020B060402020202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sz="1400" b="1" i="1" dirty="0">
                <a:solidFill>
                  <a:srgbClr val="FF0000"/>
                </a:solidFill>
                <a:latin typeface="Cambria" panose="02040503050406030204" pitchFamily="18" charset="0"/>
                <a:ea typeface="MS Mincho" panose="02020609040205080304" pitchFamily="49" charset="-128"/>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Now we will explore </a:t>
            </a:r>
            <a:r>
              <a:rPr lang="en-GB" dirty="0">
                <a:latin typeface="Calibri" panose="020F0502020204030204" pitchFamily="34" charset="0"/>
                <a:ea typeface="MS Mincho" panose="02020609040205080304" pitchFamily="49" charset="-128"/>
                <a:cs typeface="Arial" panose="020B0604020202020204" pitchFamily="34" charset="0"/>
              </a:rPr>
              <a:t>response teams as a key strategy for managing tense situations. </a:t>
            </a:r>
          </a:p>
          <a:p>
            <a:pPr algn="just">
              <a:lnSpc>
                <a:spcPct val="115000"/>
              </a:lnSpc>
            </a:pPr>
            <a:r>
              <a:rPr lang="en-GB" dirty="0">
                <a:latin typeface="Calibri" panose="020F0502020204030204" pitchFamily="34" charset="0"/>
                <a:ea typeface="MS Mincho" panose="02020609040205080304" pitchFamily="49" charset="-128"/>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b="1" dirty="0">
                <a:latin typeface="Calibri" panose="020F0502020204030204" pitchFamily="34" charset="0"/>
                <a:ea typeface="MS Mincho" panose="02020609040205080304" pitchFamily="49" charset="-128"/>
                <a:cs typeface="Arial" panose="020B0604020202020204" pitchFamily="34" charset="0"/>
              </a:rPr>
              <a:t>What is a response team?</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latin typeface="Calibri" panose="020F0502020204030204" pitchFamily="34" charset="0"/>
                <a:ea typeface="MS Mincho" panose="02020609040205080304" pitchFamily="49" charset="-128"/>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0" lvl="0" indent="-171450" algn="just" defTabSz="914400" rtl="0" eaLnBrk="1" fontAlgn="auto" latinLnBrk="0" hangingPunct="1">
              <a:lnSpc>
                <a:spcPct val="115000"/>
              </a:lnSpc>
              <a:spcBef>
                <a:spcPts val="0"/>
              </a:spcBef>
              <a:spcAft>
                <a:spcPts val="1200"/>
              </a:spcAft>
              <a:buClrTx/>
              <a:buSzTx/>
              <a:buFont typeface="Arial" panose="020B0604020202020204" pitchFamily="34" charset="0"/>
              <a:buChar char="•"/>
              <a:tabLst/>
              <a:defRPr/>
            </a:pPr>
            <a:r>
              <a:rPr lang="en-GB" dirty="0">
                <a:latin typeface="Calibri" panose="020F0502020204030204" pitchFamily="34" charset="0"/>
                <a:ea typeface="MS Mincho" panose="02020609040205080304" pitchFamily="49" charset="-128"/>
                <a:cs typeface="Arial" panose="020B0604020202020204" pitchFamily="34" charset="0"/>
              </a:rPr>
              <a:t>Response teams are being used in different countries – e.g. in Pennsylvania’s hospitals in the USA – where they have achieved a massive reduction in the use of coercive measures within psychiatric hospitals as well as forensic units (This example is described later in Topic 13 </a:t>
            </a:r>
            <a:r>
              <a:rPr lang="en-GB" i="1" dirty="0">
                <a:latin typeface="Calibri" panose="020F0502020204030204" pitchFamily="34" charset="0"/>
                <a:ea typeface="MS Mincho" panose="02020609040205080304" pitchFamily="49" charset="-128"/>
                <a:cs typeface="Arial" panose="020B0604020202020204" pitchFamily="34" charset="0"/>
              </a:rPr>
              <a:t>(</a:t>
            </a:r>
            <a:r>
              <a:rPr lang="en-GB" i="1" dirty="0">
                <a:latin typeface="Calibri" panose="020F0502020204030204" pitchFamily="34" charset="0"/>
                <a:ea typeface="MS Mincho" panose="02020609040205080304" pitchFamily="49" charset="-128"/>
                <a:cs typeface="Arial" panose="020B0604020202020204" pitchFamily="34" charset="0"/>
                <a:hlinkClick r:id="rId4" action="ppaction://hlinkfile" tooltip="Pennsylvania Department of Human Services, 2017 #146"/>
              </a:rPr>
              <a:t>38</a:t>
            </a:r>
            <a:r>
              <a:rPr lang="en-GB" i="1" dirty="0">
                <a:latin typeface="Calibri" panose="020F0502020204030204" pitchFamily="34" charset="0"/>
                <a:ea typeface="MS Mincho" panose="02020609040205080304" pitchFamily="49" charset="-128"/>
                <a:cs typeface="Arial" panose="020B0604020202020204" pitchFamily="34" charset="0"/>
              </a:rPr>
              <a:t>)</a:t>
            </a:r>
            <a:r>
              <a:rPr lang="en-GB" dirty="0">
                <a:latin typeface="Calibri" panose="020F0502020204030204" pitchFamily="34" charset="0"/>
                <a:ea typeface="MS Mincho" panose="02020609040205080304" pitchFamily="49" charset="-128"/>
                <a:cs typeface="Arial" panose="020B060402020202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1200"/>
              </a:spcAft>
              <a:buFont typeface="Arial" panose="020B0604020202020204" pitchFamily="34" charset="0"/>
              <a:buChar char="•"/>
            </a:pPr>
            <a:r>
              <a:rPr lang="en-GB" dirty="0">
                <a:latin typeface="Calibri" panose="020F0502020204030204" pitchFamily="34" charset="0"/>
                <a:ea typeface="MS Mincho" panose="02020609040205080304" pitchFamily="49" charset="-128"/>
                <a:cs typeface="Arial" panose="020B0604020202020204" pitchFamily="34" charset="0"/>
              </a:rPr>
              <a:t>A response team is a core group of trained people responsible for intervening/responding when there is likely to be an emergency situation considered to be unmanageable by those present.</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1200"/>
              </a:spcAft>
              <a:buFont typeface="Arial" panose="020B0604020202020204" pitchFamily="34" charset="0"/>
              <a:buChar char="•"/>
            </a:pPr>
            <a:r>
              <a:rPr lang="en-GB" dirty="0">
                <a:latin typeface="Calibri" panose="020F0502020204030204" pitchFamily="34" charset="0"/>
                <a:ea typeface="MS Mincho" panose="02020609040205080304" pitchFamily="49" charset="-128"/>
                <a:cs typeface="Arial" panose="020B0604020202020204" pitchFamily="34" charset="0"/>
              </a:rPr>
              <a:t>Response teams are trained to respond to conflictual situations by using communication and de-escalation skills to defuse and safely resolve the situation.</a:t>
            </a:r>
            <a:r>
              <a:rPr lang="en-GB" dirty="0">
                <a:latin typeface="Calibri" panose="020F0502020204030204" pitchFamily="34" charset="0"/>
                <a:ea typeface="SimSun" panose="02010600030101010101" pitchFamily="2" charset="-122"/>
                <a:cs typeface="Arial" panose="020B0604020202020204" pitchFamily="34" charset="0"/>
              </a:rPr>
              <a:t> </a:t>
            </a:r>
          </a:p>
          <a:p>
            <a:pPr marL="171450" indent="-171450" algn="just">
              <a:lnSpc>
                <a:spcPct val="115000"/>
              </a:lnSpc>
              <a:spcAft>
                <a:spcPts val="1200"/>
              </a:spcAft>
              <a:buFont typeface="Arial" panose="020B0604020202020204" pitchFamily="34" charset="0"/>
              <a:buChar char="•"/>
            </a:pPr>
            <a:r>
              <a:rPr lang="en-GB" dirty="0">
                <a:latin typeface="Calibri" panose="020F0502020204030204" pitchFamily="34" charset="0"/>
                <a:ea typeface="MS Mincho" panose="02020609040205080304" pitchFamily="49" charset="-128"/>
                <a:cs typeface="Arial" panose="020B0604020202020204" pitchFamily="34" charset="0"/>
              </a:rPr>
              <a:t>As response teams gain more practical experience, their effectiveness in defusing conflictual situations increases over time.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105</a:t>
            </a:fld>
            <a:endParaRPr lang="x-none"/>
          </a:p>
        </p:txBody>
      </p:sp>
    </p:spTree>
    <p:extLst>
      <p:ext uri="{BB962C8B-B14F-4D97-AF65-F5344CB8AC3E}">
        <p14:creationId xmlns:p14="http://schemas.microsoft.com/office/powerpoint/2010/main" val="339558644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lnSpc>
                <a:spcPct val="115000"/>
              </a:lnSpc>
              <a:spcAft>
                <a:spcPts val="600"/>
              </a:spcAft>
              <a:buFont typeface="Arial" panose="020B0604020202020204" pitchFamily="34" charset="0"/>
              <a:buChar char="•"/>
            </a:pPr>
            <a:r>
              <a:rPr lang="en-GB" b="0" dirty="0">
                <a:latin typeface="Calibri" panose="020F0502020204030204" pitchFamily="34" charset="0"/>
                <a:ea typeface="MS Mincho" panose="02020609040205080304" pitchFamily="49" charset="-128"/>
                <a:cs typeface="Arial" panose="020B0604020202020204" pitchFamily="34" charset="0"/>
              </a:rPr>
              <a:t>The purpose of the teams is </a:t>
            </a:r>
            <a:r>
              <a:rPr lang="en-GB" b="0" u="sng" dirty="0">
                <a:latin typeface="Calibri" panose="020F0502020204030204" pitchFamily="34" charset="0"/>
                <a:ea typeface="MS Mincho" panose="02020609040205080304" pitchFamily="49" charset="-128"/>
                <a:cs typeface="Arial" panose="020B0604020202020204" pitchFamily="34" charset="0"/>
              </a:rPr>
              <a:t>always</a:t>
            </a:r>
            <a:r>
              <a:rPr lang="en-GB" b="0" dirty="0">
                <a:latin typeface="Calibri" panose="020F0502020204030204" pitchFamily="34" charset="0"/>
                <a:ea typeface="MS Mincho" panose="02020609040205080304" pitchFamily="49" charset="-128"/>
                <a:cs typeface="Arial" panose="020B0604020202020204" pitchFamily="34" charset="0"/>
              </a:rPr>
              <a:t> to respond to conflictual situations in a nonviolent and non-coercive way. </a:t>
            </a:r>
          </a:p>
          <a:p>
            <a:pPr marL="628650" lvl="1" indent="-171450" algn="just">
              <a:lnSpc>
                <a:spcPct val="115000"/>
              </a:lnSpc>
              <a:spcAft>
                <a:spcPts val="600"/>
              </a:spcAft>
              <a:buFont typeface="Arial" panose="020B0604020202020204" pitchFamily="34" charset="0"/>
              <a:buChar char="•"/>
            </a:pPr>
            <a:r>
              <a:rPr lang="en-GB" b="0" dirty="0">
                <a:latin typeface="Calibri" panose="020F0502020204030204" pitchFamily="34" charset="0"/>
                <a:ea typeface="MS Mincho" panose="02020609040205080304" pitchFamily="49" charset="-128"/>
                <a:cs typeface="Arial" panose="020B0604020202020204" pitchFamily="34" charset="0"/>
              </a:rPr>
              <a:t>It is important to ensure that the response team does not evolve over time into a team that itself uses coercive and violent measures to manage tense and conflictual situations.  </a:t>
            </a:r>
            <a:endParaRPr lang="x-none" b="0" dirty="0">
              <a:latin typeface="Calibri" panose="020F0502020204030204" pitchFamily="34" charset="0"/>
              <a:ea typeface="SimSun" panose="02010600030101010101" pitchFamily="2" charset="-122"/>
              <a:cs typeface="Arial" panose="020B0604020202020204" pitchFamily="34" charset="0"/>
            </a:endParaRPr>
          </a:p>
          <a:p>
            <a:pPr marL="628650" lvl="1"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MS Mincho" panose="02020609040205080304" pitchFamily="49" charset="-128"/>
                <a:cs typeface="Arial" panose="020B0604020202020204" pitchFamily="34" charset="0"/>
              </a:rPr>
              <a:t>It is important to note, however, that the intervention of a response team is necessary only in certain crisis situations where other strategies are not appropriate or have not worked. </a:t>
            </a:r>
          </a:p>
          <a:p>
            <a:pPr marL="628650" lvl="1"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MS Mincho" panose="02020609040205080304" pitchFamily="49" charset="-128"/>
                <a:cs typeface="Arial" panose="020B0604020202020204" pitchFamily="34" charset="0"/>
              </a:rPr>
              <a:t>In many instances, people may simply need some time and space to overcome their distress by themselves or with support from staff and others.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106</a:t>
            </a:fld>
            <a:endParaRPr lang="x-none"/>
          </a:p>
        </p:txBody>
      </p:sp>
    </p:spTree>
    <p:extLst>
      <p:ext uri="{BB962C8B-B14F-4D97-AF65-F5344CB8AC3E}">
        <p14:creationId xmlns:p14="http://schemas.microsoft.com/office/powerpoint/2010/main" val="256359645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GB" b="1" dirty="0">
                <a:latin typeface="Calibri" panose="020F0502020204030204" pitchFamily="34" charset="0"/>
                <a:ea typeface="MS Mincho" panose="02020609040205080304" pitchFamily="49" charset="-128"/>
                <a:cs typeface="Arial" panose="020B0604020202020204" pitchFamily="34" charset="0"/>
              </a:rPr>
              <a:t>Who can be part of a response team?</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latin typeface="Calibri" panose="020F0502020204030204" pitchFamily="34" charset="0"/>
                <a:ea typeface="MS Mincho" panose="02020609040205080304" pitchFamily="49" charset="-128"/>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latin typeface="Calibri" panose="020F0502020204030204" pitchFamily="34" charset="0"/>
                <a:ea typeface="MS Mincho" panose="02020609040205080304" pitchFamily="49" charset="-128"/>
                <a:cs typeface="Arial" panose="020B0604020202020204" pitchFamily="34" charset="0"/>
              </a:rPr>
              <a:t>The group can include: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lvl="0" indent="-342900" algn="just">
              <a:spcBef>
                <a:spcPts val="0"/>
              </a:spcBef>
              <a:spcAft>
                <a:spcPts val="0"/>
              </a:spcAft>
              <a:buFont typeface="Symbol" panose="05050102010706020507" pitchFamily="18" charset="2"/>
              <a:buChar char=""/>
            </a:pPr>
            <a:r>
              <a:rPr lang="en-GB" dirty="0">
                <a:ea typeface="MS Mincho" panose="02020609040205080304" pitchFamily="49" charset="-128"/>
                <a:cs typeface="Arial" panose="020B0604020202020204" pitchFamily="34" charset="0"/>
              </a:rPr>
              <a:t>Mental health and other practitioners (aides, nurses, doctors, and others).</a:t>
            </a:r>
            <a:endParaRPr lang="x-none" dirty="0"/>
          </a:p>
          <a:p>
            <a:pPr marL="342900" lvl="0" indent="-342900">
              <a:spcBef>
                <a:spcPts val="0"/>
              </a:spcBef>
              <a:spcAft>
                <a:spcPts val="0"/>
              </a:spcAft>
              <a:buFont typeface="Symbol" panose="05050102010706020507" pitchFamily="18" charset="2"/>
              <a:buChar char=""/>
            </a:pPr>
            <a:r>
              <a:rPr lang="en-GB" dirty="0">
                <a:ea typeface="MS Mincho" panose="02020609040205080304" pitchFamily="49" charset="-128"/>
                <a:cs typeface="Arial" panose="020B0604020202020204" pitchFamily="34" charset="0"/>
              </a:rPr>
              <a:t>Other members (including peer supporters, community advocates and family members/ care partners).</a:t>
            </a:r>
            <a:endParaRPr lang="x-none" dirty="0"/>
          </a:p>
          <a:p>
            <a:pPr marL="342900" lvl="0" indent="-342900">
              <a:spcBef>
                <a:spcPts val="0"/>
              </a:spcBef>
              <a:spcAft>
                <a:spcPts val="0"/>
              </a:spcAft>
              <a:buFont typeface="Symbol" panose="05050102010706020507" pitchFamily="18" charset="2"/>
              <a:buChar char=""/>
            </a:pPr>
            <a:r>
              <a:rPr lang="en-GB" dirty="0">
                <a:ea typeface="MS Mincho" panose="02020609040205080304" pitchFamily="49" charset="-128"/>
                <a:cs typeface="Arial" panose="020B0604020202020204" pitchFamily="34" charset="0"/>
              </a:rPr>
              <a:t>One core group is assigned to the service on a day-to-day basis, covering days and nights.</a:t>
            </a:r>
            <a:endParaRPr lang="x-none" dirty="0"/>
          </a:p>
          <a:p>
            <a:pPr marL="342900" lvl="0" indent="-342900">
              <a:spcBef>
                <a:spcPts val="0"/>
              </a:spcBef>
              <a:spcAft>
                <a:spcPts val="0"/>
              </a:spcAft>
              <a:buFont typeface="Symbol" panose="05050102010706020507" pitchFamily="18" charset="2"/>
              <a:buChar char=""/>
            </a:pPr>
            <a:r>
              <a:rPr lang="en-GB" dirty="0">
                <a:ea typeface="MS Mincho" panose="02020609040205080304" pitchFamily="49" charset="-128"/>
                <a:cs typeface="Arial" panose="020B0604020202020204" pitchFamily="34" charset="0"/>
              </a:rPr>
              <a:t>In addition, there are also on-call members: </a:t>
            </a:r>
            <a:endParaRPr lang="x-none" dirty="0"/>
          </a:p>
          <a:p>
            <a:pPr marL="800100" marR="0" lvl="0" indent="-342900">
              <a:lnSpc>
                <a:spcPct val="115000"/>
              </a:lnSpc>
              <a:spcBef>
                <a:spcPts val="0"/>
              </a:spcBef>
              <a:spcAft>
                <a:spcPts val="0"/>
              </a:spcAft>
              <a:buFont typeface="Symbol" panose="05050102010706020507" pitchFamily="18" charset="2"/>
              <a:buChar char=""/>
            </a:pPr>
            <a:r>
              <a:rPr lang="en-GB" sz="900" dirty="0">
                <a:latin typeface="Calibri" panose="020F0502020204030204" pitchFamily="34" charset="0"/>
                <a:ea typeface="MS Mincho" panose="02020609040205080304" pitchFamily="49" charset="-128"/>
                <a:cs typeface="Arial" panose="020B0604020202020204" pitchFamily="34" charset="0"/>
              </a:rPr>
              <a:t>these do not stay permanently at the service;</a:t>
            </a:r>
            <a:endParaRPr lang="x-none" sz="900" dirty="0">
              <a:latin typeface="Calibri" panose="020F0502020204030204" pitchFamily="34" charset="0"/>
              <a:ea typeface="SimSun" panose="02010600030101010101" pitchFamily="2" charset="-122"/>
              <a:cs typeface="Arial" panose="020B0604020202020204" pitchFamily="34" charset="0"/>
            </a:endParaRPr>
          </a:p>
          <a:p>
            <a:pPr marL="800100" marR="0" lvl="0" indent="-342900">
              <a:lnSpc>
                <a:spcPct val="115000"/>
              </a:lnSpc>
              <a:spcBef>
                <a:spcPts val="0"/>
              </a:spcBef>
              <a:spcAft>
                <a:spcPts val="0"/>
              </a:spcAft>
              <a:buFont typeface="Symbol" panose="05050102010706020507" pitchFamily="18" charset="2"/>
              <a:buChar char=""/>
            </a:pPr>
            <a:r>
              <a:rPr lang="en-GB" sz="900" dirty="0">
                <a:latin typeface="Calibri" panose="020F0502020204030204" pitchFamily="34" charset="0"/>
                <a:ea typeface="MS Mincho" panose="02020609040205080304" pitchFamily="49" charset="-128"/>
                <a:cs typeface="Arial" panose="020B0604020202020204" pitchFamily="34" charset="0"/>
              </a:rPr>
              <a:t>they are called in on a needs basis;</a:t>
            </a:r>
            <a:endParaRPr lang="en-GB" sz="900" dirty="0">
              <a:latin typeface="Calibri" panose="020F0502020204030204" pitchFamily="34" charset="0"/>
              <a:ea typeface="SimSun" panose="02010600030101010101" pitchFamily="2" charset="-122"/>
              <a:cs typeface="Arial" panose="020B0604020202020204" pitchFamily="34" charset="0"/>
            </a:endParaRPr>
          </a:p>
          <a:p>
            <a:pPr marL="800100" marR="0" lvl="0" indent="-342900">
              <a:lnSpc>
                <a:spcPct val="115000"/>
              </a:lnSpc>
              <a:spcBef>
                <a:spcPts val="0"/>
              </a:spcBef>
              <a:spcAft>
                <a:spcPts val="0"/>
              </a:spcAft>
              <a:buFont typeface="Symbol" panose="05050102010706020507" pitchFamily="18" charset="2"/>
              <a:buChar char=""/>
            </a:pPr>
            <a:r>
              <a:rPr lang="en-GB" sz="900" dirty="0">
                <a:latin typeface="Calibri" panose="020F0502020204030204" pitchFamily="34" charset="0"/>
                <a:ea typeface="MS Mincho" panose="02020609040205080304" pitchFamily="49" charset="-128"/>
                <a:cs typeface="Arial" panose="020B0604020202020204" pitchFamily="34" charset="0"/>
              </a:rPr>
              <a:t>they can be called in at short notice and should be able to report to the emergency location quickly.</a:t>
            </a:r>
            <a:endParaRPr lang="x-none" sz="900" dirty="0">
              <a:latin typeface="Calibri" panose="020F0502020204030204" pitchFamily="34" charset="0"/>
              <a:ea typeface="SimSun" panose="02010600030101010101" pitchFamily="2" charset="-122"/>
              <a:cs typeface="Arial" panose="020B0604020202020204" pitchFamily="34" charset="0"/>
            </a:endParaRPr>
          </a:p>
          <a:p>
            <a:pPr marL="171450" indent="-171450">
              <a:spcAft>
                <a:spcPts val="0"/>
              </a:spcAft>
              <a:buFont typeface="Arial" panose="020B0604020202020204" pitchFamily="34" charset="0"/>
              <a:buChar char="•"/>
            </a:pPr>
            <a:r>
              <a:rPr lang="en-GB" dirty="0">
                <a:ea typeface="MS Mincho" panose="02020609040205080304" pitchFamily="49" charset="-128"/>
                <a:cs typeface="Arial" panose="020B0604020202020204" pitchFamily="34" charset="0"/>
              </a:rPr>
              <a:t>It is important to make sure that the composition of the response team is </a:t>
            </a:r>
            <a:r>
              <a:rPr lang="en-US" dirty="0">
                <a:ea typeface="MS Mincho" panose="02020609040205080304" pitchFamily="49" charset="-128"/>
                <a:cs typeface="Arial" panose="020B0604020202020204" pitchFamily="34" charset="0"/>
              </a:rPr>
              <a:t>tailored to the needs of the person(s) (e.g. sensitive to age, gender, culture, particular needs).</a:t>
            </a:r>
            <a:endParaRPr lang="x-none" dirty="0"/>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107</a:t>
            </a:fld>
            <a:endParaRPr lang="x-none"/>
          </a:p>
        </p:txBody>
      </p:sp>
    </p:spTree>
    <p:extLst>
      <p:ext uri="{BB962C8B-B14F-4D97-AF65-F5344CB8AC3E}">
        <p14:creationId xmlns:p14="http://schemas.microsoft.com/office/powerpoint/2010/main" val="11518244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GB" b="1" dirty="0">
                <a:ea typeface="MS Mincho" panose="02020609040205080304" pitchFamily="49" charset="-128"/>
                <a:cs typeface="Arial" panose="020B0604020202020204" pitchFamily="34" charset="0"/>
              </a:rPr>
              <a:t>How does a response team work? </a:t>
            </a:r>
            <a:endParaRPr lang="x-none" dirty="0"/>
          </a:p>
          <a:p>
            <a:pPr>
              <a:lnSpc>
                <a:spcPct val="115000"/>
              </a:lnSpc>
            </a:pPr>
            <a:r>
              <a:rPr lang="en-GB" b="1" dirty="0">
                <a:latin typeface="Calibri" panose="020F0502020204030204" pitchFamily="34" charset="0"/>
                <a:ea typeface="MS Mincho" panose="02020609040205080304" pitchFamily="49" charset="-128"/>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MS Mincho" panose="02020609040205080304" pitchFamily="49" charset="-128"/>
                <a:cs typeface="Arial" panose="020B0604020202020204" pitchFamily="34" charset="0"/>
              </a:rPr>
              <a:t>Response teams come to the scene of the emergency situation in a short period of time.</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MS Mincho" panose="02020609040205080304" pitchFamily="49" charset="-128"/>
                <a:cs typeface="Arial" panose="020B0604020202020204" pitchFamily="34" charset="0"/>
              </a:rPr>
              <a:t>Their core intervention is the development of a non-intrusive, non-controlling, non-confrontational and actively empathic relationship with the persons involved </a:t>
            </a:r>
            <a:r>
              <a:rPr lang="en-GB" u="sng" dirty="0">
                <a:latin typeface="Calibri" panose="020F0502020204030204" pitchFamily="34" charset="0"/>
                <a:ea typeface="MS Mincho" panose="02020609040205080304" pitchFamily="49" charset="-128"/>
                <a:cs typeface="Arial" panose="020B0604020202020204" pitchFamily="34" charset="0"/>
              </a:rPr>
              <a:t>without the use of </a:t>
            </a:r>
            <a:r>
              <a:rPr lang="en-GB" dirty="0">
                <a:latin typeface="Calibri" panose="020F0502020204030204" pitchFamily="34" charset="0"/>
                <a:ea typeface="MS Mincho" panose="02020609040205080304" pitchFamily="49" charset="-128"/>
                <a:cs typeface="Arial" panose="020B0604020202020204" pitchFamily="34" charset="0"/>
              </a:rPr>
              <a:t>coercive measures (i.e. not using seclusion, restraints, forced medication, sedatives or tranquilizers).</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600"/>
              </a:spcAft>
              <a:buFont typeface="Arial" panose="020B0604020202020204" pitchFamily="34" charset="0"/>
              <a:buChar char="•"/>
            </a:pPr>
            <a:r>
              <a:rPr lang="en-US" dirty="0">
                <a:latin typeface="Calibri" panose="020F0502020204030204" pitchFamily="34" charset="0"/>
                <a:ea typeface="MS Mincho" panose="02020609040205080304" pitchFamily="49" charset="-128"/>
                <a:cs typeface="Arial" panose="020B0604020202020204" pitchFamily="34" charset="0"/>
              </a:rPr>
              <a:t>The </a:t>
            </a:r>
            <a:r>
              <a:rPr lang="en-GB" dirty="0">
                <a:latin typeface="Calibri" panose="020F0502020204030204" pitchFamily="34" charset="0"/>
                <a:ea typeface="MS Mincho" panose="02020609040205080304" pitchFamily="49" charset="-128"/>
                <a:cs typeface="Arial" panose="020B0604020202020204" pitchFamily="34" charset="0"/>
              </a:rPr>
              <a:t>response team </a:t>
            </a:r>
            <a:r>
              <a:rPr lang="en-US" dirty="0">
                <a:latin typeface="Calibri" panose="020F0502020204030204" pitchFamily="34" charset="0"/>
                <a:ea typeface="MS Mincho" panose="02020609040205080304" pitchFamily="49" charset="-128"/>
                <a:cs typeface="Arial" panose="020B0604020202020204" pitchFamily="34" charset="0"/>
              </a:rPr>
              <a:t>starts with a recovery approach immediately. The team demonstrates hope, calmness, positive affirmation and confidence in its ability to avert, prevent and de-escalate a crisis situation professionally without violence. </a:t>
            </a:r>
          </a:p>
          <a:p>
            <a:pPr marL="171450"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MS Mincho" panose="02020609040205080304" pitchFamily="49" charset="-128"/>
                <a:cs typeface="Arial" panose="020B0604020202020204" pitchFamily="34" charset="0"/>
              </a:rPr>
              <a:t>Members of the team work towards building a relationship with the persons involved, working with them to understand the immediate circumstances and relevant background that precipitated the crisis.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108</a:t>
            </a:fld>
            <a:endParaRPr lang="x-none"/>
          </a:p>
        </p:txBody>
      </p:sp>
    </p:spTree>
    <p:extLst>
      <p:ext uri="{BB962C8B-B14F-4D97-AF65-F5344CB8AC3E}">
        <p14:creationId xmlns:p14="http://schemas.microsoft.com/office/powerpoint/2010/main" val="2561518117"/>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lnSpc>
                <a:spcPct val="115000"/>
              </a:lnSpc>
              <a:spcAft>
                <a:spcPts val="600"/>
              </a:spcAft>
              <a:buFont typeface="Arial" panose="020B0604020202020204" pitchFamily="34" charset="0"/>
              <a:buChar char="•"/>
            </a:pPr>
            <a:r>
              <a:rPr lang="en-US" dirty="0">
                <a:latin typeface="Calibri" panose="020F0502020204030204" pitchFamily="34" charset="0"/>
                <a:ea typeface="MS Mincho" panose="02020609040205080304" pitchFamily="49" charset="-128"/>
                <a:cs typeface="Arial" panose="020B0604020202020204" pitchFamily="34" charset="0"/>
              </a:rPr>
              <a:t>Persons can choose to give the </a:t>
            </a:r>
            <a:r>
              <a:rPr lang="en-GB" dirty="0">
                <a:latin typeface="Calibri" panose="020F0502020204030204" pitchFamily="34" charset="0"/>
                <a:ea typeface="MS Mincho" panose="02020609040205080304" pitchFamily="49" charset="-128"/>
                <a:cs typeface="Arial" panose="020B0604020202020204" pitchFamily="34" charset="0"/>
              </a:rPr>
              <a:t>response team access to individualized plans, advance plans and/or recovery plans so they can determine what is the most effective response according to people’s will and preferences.. </a:t>
            </a:r>
          </a:p>
          <a:p>
            <a:pPr marL="171450" indent="-171450" algn="just">
              <a:lnSpc>
                <a:spcPct val="115000"/>
              </a:lnSpc>
              <a:spcAft>
                <a:spcPts val="600"/>
              </a:spcAft>
              <a:buFont typeface="Arial" panose="020B0604020202020204" pitchFamily="34" charset="0"/>
              <a:buChar char="•"/>
            </a:pPr>
            <a:r>
              <a:rPr lang="en-US" dirty="0">
                <a:latin typeface="Calibri" panose="020F0502020204030204" pitchFamily="34" charset="0"/>
                <a:ea typeface="MS Mincho" panose="02020609040205080304" pitchFamily="49" charset="-128"/>
                <a:cs typeface="Arial" panose="020B0604020202020204" pitchFamily="34" charset="0"/>
              </a:rPr>
              <a:t>The </a:t>
            </a:r>
            <a:r>
              <a:rPr lang="en-GB" dirty="0">
                <a:latin typeface="Calibri" panose="020F0502020204030204" pitchFamily="34" charset="0"/>
                <a:ea typeface="MS Mincho" panose="02020609040205080304" pitchFamily="49" charset="-128"/>
                <a:cs typeface="Arial" panose="020B0604020202020204" pitchFamily="34" charset="0"/>
              </a:rPr>
              <a:t>response team</a:t>
            </a:r>
            <a:r>
              <a:rPr lang="en-US" dirty="0">
                <a:latin typeface="Calibri" panose="020F0502020204030204" pitchFamily="34" charset="0"/>
                <a:ea typeface="MS Mincho" panose="02020609040205080304" pitchFamily="49" charset="-128"/>
                <a:cs typeface="Arial" panose="020B0604020202020204" pitchFamily="34" charset="0"/>
              </a:rPr>
              <a:t> should also ask if the person has advance plans, or if there is a preferred person who could be contacted.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MS Mincho" panose="02020609040205080304" pitchFamily="49" charset="-128"/>
                <a:cs typeface="Arial" panose="020B0604020202020204" pitchFamily="34" charset="0"/>
              </a:rPr>
              <a:t>Response teams should be allowed to take as much time as it is necessary to solve a particular situation.</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109</a:t>
            </a:fld>
            <a:endParaRPr lang="x-none"/>
          </a:p>
        </p:txBody>
      </p:sp>
    </p:spTree>
    <p:extLst>
      <p:ext uri="{BB962C8B-B14F-4D97-AF65-F5344CB8AC3E}">
        <p14:creationId xmlns:p14="http://schemas.microsoft.com/office/powerpoint/2010/main" val="2123002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44725" y="363538"/>
            <a:ext cx="2368550" cy="1333500"/>
          </a:xfrm>
        </p:spPr>
      </p:sp>
      <p:sp>
        <p:nvSpPr>
          <p:cNvPr id="3" name="Notes Placeholder 2"/>
          <p:cNvSpPr>
            <a:spLocks noGrp="1"/>
          </p:cNvSpPr>
          <p:nvPr>
            <p:ph type="body" idx="1"/>
          </p:nvPr>
        </p:nvSpPr>
        <p:spPr>
          <a:xfrm>
            <a:off x="628650" y="1759764"/>
            <a:ext cx="5868823" cy="6560142"/>
          </a:xfrm>
        </p:spPr>
        <p:txBody>
          <a:bodyPr/>
          <a:lstStyle/>
          <a:p>
            <a:pPr>
              <a:lnSpc>
                <a:spcPct val="95000"/>
              </a:lnSpc>
              <a:spcAft>
                <a:spcPts val="600"/>
              </a:spcAft>
            </a:pPr>
            <a:r>
              <a:rPr lang="en-GB" sz="1100" b="1" i="1" dirty="0">
                <a:latin typeface="Calibri" panose="020F0502020204030204" pitchFamily="34" charset="0"/>
                <a:ea typeface="SimSun" panose="02010600030101010101" pitchFamily="2" charset="-122"/>
                <a:cs typeface="Arial" panose="020B0604020202020204" pitchFamily="34" charset="0"/>
              </a:rPr>
              <a:t>Exercise 1.1: Forms of violence, coercion and abuse (10 min.)</a:t>
            </a:r>
            <a:endParaRPr lang="x-none" sz="1100" dirty="0">
              <a:latin typeface="Calibri" panose="020F0502020204030204" pitchFamily="34" charset="0"/>
              <a:ea typeface="SimSun" panose="02010600030101010101" pitchFamily="2" charset="-122"/>
              <a:cs typeface="Arial" panose="020B0604020202020204" pitchFamily="34" charset="0"/>
            </a:endParaRPr>
          </a:p>
          <a:p>
            <a:pPr>
              <a:lnSpc>
                <a:spcPct val="95000"/>
              </a:lnSpc>
              <a:spcAft>
                <a:spcPts val="600"/>
              </a:spcAft>
            </a:pP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For this exercise, use a flipchart to create a spider chart (see Figure 1 below as an example).</a:t>
            </a:r>
          </a:p>
          <a:p>
            <a:pPr>
              <a:lnSpc>
                <a:spcPct val="95000"/>
              </a:lnSpc>
              <a:spcAft>
                <a:spcPts val="600"/>
              </a:spcAft>
            </a:pP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Start by writing “Violence, coercion and abuse” in the centre. </a:t>
            </a:r>
            <a:endParaRPr lang="x-none" sz="1100" dirty="0">
              <a:latin typeface="Calibri" panose="020F0502020204030204" pitchFamily="34" charset="0"/>
              <a:ea typeface="SimSun" panose="02010600030101010101" pitchFamily="2" charset="-122"/>
              <a:cs typeface="Arial" panose="020B0604020202020204" pitchFamily="34" charset="0"/>
            </a:endParaRPr>
          </a:p>
          <a:p>
            <a:pPr>
              <a:lnSpc>
                <a:spcPct val="95000"/>
              </a:lnSpc>
              <a:spcAft>
                <a:spcPts val="600"/>
              </a:spcAft>
            </a:pP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Then ask participants:</a:t>
            </a:r>
            <a:endParaRPr lang="x-none" sz="1100" dirty="0">
              <a:latin typeface="Calibri" panose="020F0502020204030204" pitchFamily="34" charset="0"/>
              <a:ea typeface="SimSun" panose="02010600030101010101" pitchFamily="2" charset="-122"/>
              <a:cs typeface="Arial" panose="020B0604020202020204" pitchFamily="34" charset="0"/>
            </a:endParaRPr>
          </a:p>
          <a:p>
            <a:pPr>
              <a:lnSpc>
                <a:spcPct val="95000"/>
              </a:lnSpc>
              <a:spcAft>
                <a:spcPts val="600"/>
              </a:spcAft>
            </a:pPr>
            <a:r>
              <a:rPr lang="en-GB" sz="1100" b="1" dirty="0">
                <a:solidFill>
                  <a:srgbClr val="000000"/>
                </a:solidFill>
                <a:latin typeface="Calibri" panose="020F0502020204030204" pitchFamily="34" charset="0"/>
                <a:ea typeface="SimSun" panose="02010600030101010101" pitchFamily="2" charset="-122"/>
                <a:cs typeface="Arial" panose="020B0604020202020204" pitchFamily="34" charset="0"/>
              </a:rPr>
              <a:t>Can you give examples of violence, coercion and abuse that occur in service settings that you are familiar with?</a:t>
            </a:r>
            <a:endParaRPr lang="x-none" sz="1100" dirty="0">
              <a:latin typeface="Calibri" panose="020F0502020204030204" pitchFamily="34" charset="0"/>
              <a:ea typeface="SimSun" panose="02010600030101010101" pitchFamily="2" charset="-122"/>
              <a:cs typeface="Arial" panose="020B0604020202020204" pitchFamily="34" charset="0"/>
            </a:endParaRPr>
          </a:p>
          <a:p>
            <a:pPr algn="just">
              <a:lnSpc>
                <a:spcPct val="95000"/>
              </a:lnSpc>
              <a:spcAft>
                <a:spcPts val="600"/>
              </a:spcAft>
            </a:pPr>
            <a:r>
              <a:rPr lang="en-GB" sz="1000" dirty="0">
                <a:solidFill>
                  <a:srgbClr val="4F81BD"/>
                </a:solidFill>
                <a:latin typeface="Calibri" panose="020F0502020204030204" pitchFamily="34" charset="0"/>
                <a:ea typeface="SimSun" panose="02010600030101010101" pitchFamily="2" charset="-122"/>
                <a:cs typeface="Arial" panose="020B0604020202020204" pitchFamily="34" charset="0"/>
              </a:rPr>
              <a:t>If participants answer by giving a broad category of violence, coercion and abuse (e.g. physical abuse), connect that category to the central bubble and then ask others to provide examples of this category of abuse (e.g. hitting, pushing, etc.).</a:t>
            </a:r>
            <a:endParaRPr lang="x-none" sz="1000" dirty="0">
              <a:latin typeface="Calibri" panose="020F0502020204030204" pitchFamily="34" charset="0"/>
              <a:ea typeface="SimSun" panose="02010600030101010101" pitchFamily="2" charset="-122"/>
              <a:cs typeface="Arial" panose="020B0604020202020204" pitchFamily="34" charset="0"/>
            </a:endParaRPr>
          </a:p>
          <a:p>
            <a:pPr algn="just">
              <a:lnSpc>
                <a:spcPct val="95000"/>
              </a:lnSpc>
              <a:spcAft>
                <a:spcPts val="600"/>
              </a:spcAft>
            </a:pPr>
            <a:r>
              <a:rPr lang="en-GB" sz="1000" dirty="0">
                <a:solidFill>
                  <a:srgbClr val="4F81BD"/>
                </a:solidFill>
                <a:latin typeface="Calibri" panose="020F0502020204030204" pitchFamily="34" charset="0"/>
                <a:ea typeface="SimSun" panose="02010600030101010101" pitchFamily="2" charset="-122"/>
                <a:cs typeface="Arial" panose="020B0604020202020204" pitchFamily="34" charset="0"/>
              </a:rPr>
              <a:t>Link these examples to the relevant categories of violence, coercion and abuse in the spider chart. One example may be relevant to more than one category (e.g. inappropriate touching can be both sexual and physical abuse).</a:t>
            </a:r>
            <a:endParaRPr lang="x-none" sz="1000" dirty="0">
              <a:latin typeface="Calibri" panose="020F0502020204030204" pitchFamily="34" charset="0"/>
              <a:ea typeface="SimSun" panose="02010600030101010101" pitchFamily="2" charset="-122"/>
              <a:cs typeface="Arial" panose="020B0604020202020204" pitchFamily="34" charset="0"/>
            </a:endParaRPr>
          </a:p>
          <a:p>
            <a:pPr algn="just">
              <a:lnSpc>
                <a:spcPct val="95000"/>
              </a:lnSpc>
              <a:spcAft>
                <a:spcPts val="600"/>
              </a:spcAft>
            </a:pPr>
            <a:r>
              <a:rPr lang="en-GB" sz="1000" dirty="0">
                <a:solidFill>
                  <a:srgbClr val="4F81BD"/>
                </a:solidFill>
                <a:latin typeface="Calibri" panose="020F0502020204030204" pitchFamily="34" charset="0"/>
                <a:ea typeface="SimSun" panose="02010600030101010101" pitchFamily="2" charset="-122"/>
                <a:cs typeface="Arial" panose="020B0604020202020204" pitchFamily="34" charset="0"/>
              </a:rPr>
              <a:t>If participants first answer by directly providing an example of abuse (e.g. “hitting”), explain that this type of abuse belongs to the broad category of physical abuse (e.g. “hitting is an example of physical abuse”) and then write both the broad category (i.e. “physical abuse”) and the example (i.e. “hitting”) underneath it, in the spider chart. </a:t>
            </a:r>
            <a:endParaRPr lang="x-none" sz="1000" dirty="0">
              <a:latin typeface="Calibri" panose="020F0502020204030204" pitchFamily="34" charset="0"/>
              <a:ea typeface="SimSun" panose="02010600030101010101" pitchFamily="2" charset="-122"/>
              <a:cs typeface="Arial" panose="020B0604020202020204" pitchFamily="34" charset="0"/>
            </a:endParaRPr>
          </a:p>
          <a:p>
            <a:pPr algn="just">
              <a:lnSpc>
                <a:spcPct val="95000"/>
              </a:lnSpc>
              <a:spcAft>
                <a:spcPts val="600"/>
              </a:spcAft>
            </a:pPr>
            <a:r>
              <a:rPr lang="en-GB" sz="1000" dirty="0">
                <a:solidFill>
                  <a:srgbClr val="4F81BD"/>
                </a:solidFill>
                <a:latin typeface="Calibri" panose="020F0502020204030204" pitchFamily="34" charset="0"/>
                <a:ea typeface="SimSun" panose="02010600030101010101" pitchFamily="2" charset="-122"/>
                <a:cs typeface="Arial" panose="020B0604020202020204" pitchFamily="34" charset="0"/>
              </a:rPr>
              <a:t>In addition to contributions from participants, please be sure to include forced medication, </a:t>
            </a:r>
            <a:r>
              <a:rPr lang="en-GB" sz="1000" b="1" dirty="0">
                <a:solidFill>
                  <a:srgbClr val="4F81BD"/>
                </a:solidFill>
                <a:latin typeface="Calibri" panose="020F0502020204030204" pitchFamily="34" charset="0"/>
                <a:ea typeface="SimSun" panose="02010600030101010101" pitchFamily="2" charset="-122"/>
                <a:cs typeface="Arial" panose="020B0604020202020204" pitchFamily="34" charset="0"/>
              </a:rPr>
              <a:t>electro-convulsive therapy (ECT) without informed consent</a:t>
            </a:r>
            <a:r>
              <a:rPr lang="en-GB" sz="1000" dirty="0">
                <a:solidFill>
                  <a:srgbClr val="4F81BD"/>
                </a:solidFill>
                <a:latin typeface="Calibri" panose="020F0502020204030204" pitchFamily="34" charset="0"/>
                <a:ea typeface="SimSun" panose="02010600030101010101" pitchFamily="2" charset="-122"/>
                <a:cs typeface="Arial" panose="020B0604020202020204" pitchFamily="34" charset="0"/>
              </a:rPr>
              <a:t>, as well as </a:t>
            </a:r>
            <a:r>
              <a:rPr lang="en-GB" sz="1000" b="1" dirty="0">
                <a:solidFill>
                  <a:srgbClr val="4F81BD"/>
                </a:solidFill>
                <a:latin typeface="Calibri" panose="020F0502020204030204" pitchFamily="34" charset="0"/>
                <a:ea typeface="SimSun" panose="02010600030101010101" pitchFamily="2" charset="-122"/>
                <a:cs typeface="Arial" panose="020B0604020202020204" pitchFamily="34" charset="0"/>
              </a:rPr>
              <a:t>seclusion and restraint</a:t>
            </a:r>
            <a:r>
              <a:rPr lang="en-GB" sz="1000" dirty="0">
                <a:solidFill>
                  <a:srgbClr val="4F81BD"/>
                </a:solidFill>
                <a:latin typeface="Calibri" panose="020F0502020204030204" pitchFamily="34" charset="0"/>
                <a:ea typeface="SimSun" panose="02010600030101010101" pitchFamily="2" charset="-122"/>
                <a:cs typeface="Arial" panose="020B0604020202020204" pitchFamily="34" charset="0"/>
              </a:rPr>
              <a:t>, among other examples of coercive practices, violence and abuse. In addition, neglect is often overlooked as a form of abuse and so it is important that this should also be explored with participants. </a:t>
            </a:r>
            <a:endParaRPr lang="x-none" sz="1000" dirty="0">
              <a:latin typeface="Calibri" panose="020F0502020204030204" pitchFamily="34" charset="0"/>
              <a:ea typeface="SimSun" panose="02010600030101010101" pitchFamily="2" charset="-122"/>
              <a:cs typeface="Arial" panose="020B0604020202020204" pitchFamily="34" charset="0"/>
            </a:endParaRPr>
          </a:p>
          <a:p>
            <a:pPr algn="just">
              <a:lnSpc>
                <a:spcPct val="95000"/>
              </a:lnSpc>
              <a:spcAft>
                <a:spcPts val="600"/>
              </a:spcAft>
            </a:pPr>
            <a:r>
              <a:rPr lang="en-GB" sz="1000" dirty="0">
                <a:solidFill>
                  <a:srgbClr val="4F81BD"/>
                </a:solidFill>
                <a:latin typeface="Calibri" panose="020F0502020204030204" pitchFamily="34" charset="0"/>
                <a:ea typeface="SimSun" panose="02010600030101010101" pitchFamily="2" charset="-122"/>
                <a:cs typeface="Arial" panose="020B0604020202020204" pitchFamily="34" charset="0"/>
              </a:rPr>
              <a:t>It may be necessary to encourage participants to go beyond general words and categories to describe the actual experiences and feelings that these practices may provoke. For instance, forced treatment with medication may be felt by some as a violent and unwanted intrusion into someone’s body and mind. </a:t>
            </a:r>
            <a:endParaRPr lang="x-none" sz="1000" dirty="0">
              <a:latin typeface="Calibri" panose="020F0502020204030204" pitchFamily="34" charset="0"/>
              <a:ea typeface="SimSun" panose="02010600030101010101" pitchFamily="2" charset="-122"/>
              <a:cs typeface="Arial" panose="020B0604020202020204" pitchFamily="34" charset="0"/>
            </a:endParaRPr>
          </a:p>
          <a:p>
            <a:pPr algn="just">
              <a:lnSpc>
                <a:spcPct val="95000"/>
              </a:lnSpc>
              <a:spcAft>
                <a:spcPts val="600"/>
              </a:spcAft>
            </a:pPr>
            <a:r>
              <a:rPr lang="en-GB" sz="1000" dirty="0">
                <a:solidFill>
                  <a:srgbClr val="4F81BD"/>
                </a:solidFill>
                <a:latin typeface="Calibri" panose="020F0502020204030204" pitchFamily="34" charset="0"/>
                <a:ea typeface="SimSun" panose="02010600030101010101" pitchFamily="2" charset="-122"/>
                <a:cs typeface="Arial" panose="020B0604020202020204" pitchFamily="34" charset="0"/>
              </a:rPr>
              <a:t>If different groups of stakeholders are represented, disagreement may emerge during this exercise. The facilitator should facilitate the discussion and encourage everyone to speak openly.</a:t>
            </a:r>
            <a:endParaRPr lang="x-none" sz="1000"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11</a:t>
            </a:fld>
            <a:endParaRPr lang="x-none"/>
          </a:p>
        </p:txBody>
      </p:sp>
      <p:pic>
        <p:nvPicPr>
          <p:cNvPr id="5" name="Picture 4">
            <a:extLst>
              <a:ext uri="{FF2B5EF4-FFF2-40B4-BE49-F238E27FC236}">
                <a16:creationId xmlns:a16="http://schemas.microsoft.com/office/drawing/2014/main" id="{F033F485-C2E7-4675-9145-3EC7F7CD1E4B}"/>
              </a:ext>
            </a:extLst>
          </p:cNvPr>
          <p:cNvPicPr>
            <a:picLocks noChangeAspect="1"/>
          </p:cNvPicPr>
          <p:nvPr/>
        </p:nvPicPr>
        <p:blipFill>
          <a:blip r:embed="rId3"/>
          <a:stretch>
            <a:fillRect/>
          </a:stretch>
        </p:blipFill>
        <p:spPr>
          <a:xfrm>
            <a:off x="1186381" y="6232935"/>
            <a:ext cx="4152382" cy="2023747"/>
          </a:xfrm>
          <a:prstGeom prst="rect">
            <a:avLst/>
          </a:prstGeom>
        </p:spPr>
      </p:pic>
    </p:spTree>
    <p:extLst>
      <p:ext uri="{BB962C8B-B14F-4D97-AF65-F5344CB8AC3E}">
        <p14:creationId xmlns:p14="http://schemas.microsoft.com/office/powerpoint/2010/main" val="1984707953"/>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GB" dirty="0">
                <a:latin typeface="Calibri" panose="020F0502020204030204" pitchFamily="34" charset="0"/>
                <a:ea typeface="MS Mincho" panose="02020609040205080304" pitchFamily="49" charset="-128"/>
                <a:cs typeface="Arial" panose="020B0604020202020204" pitchFamily="34" charset="0"/>
              </a:rPr>
              <a:t>Once the situation has been resolved:</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sz="900" dirty="0">
                <a:latin typeface="Calibri" panose="020F0502020204030204" pitchFamily="34" charset="0"/>
                <a:ea typeface="MS Mincho" panose="02020609040205080304" pitchFamily="49" charset="-128"/>
                <a:cs typeface="Arial" panose="020B0604020202020204" pitchFamily="34" charset="0"/>
              </a:rPr>
              <a:t> </a:t>
            </a:r>
            <a:endParaRPr lang="x-none" sz="900" dirty="0">
              <a:latin typeface="Calibri" panose="020F0502020204030204" pitchFamily="34" charset="0"/>
              <a:ea typeface="SimSun" panose="02010600030101010101" pitchFamily="2" charset="-122"/>
              <a:cs typeface="Arial" panose="020B0604020202020204" pitchFamily="34" charset="0"/>
            </a:endParaRPr>
          </a:p>
          <a:p>
            <a:pPr marL="342900" lvl="0" indent="-342900">
              <a:spcBef>
                <a:spcPts val="0"/>
              </a:spcBef>
              <a:spcAft>
                <a:spcPts val="0"/>
              </a:spcAft>
              <a:buFont typeface="Symbol" panose="05050102010706020507" pitchFamily="18" charset="2"/>
              <a:buChar char=""/>
            </a:pPr>
            <a:r>
              <a:rPr lang="en-GB" dirty="0">
                <a:ea typeface="MS Mincho" panose="02020609040205080304" pitchFamily="49" charset="-128"/>
                <a:cs typeface="Arial" panose="020B0604020202020204" pitchFamily="34" charset="0"/>
              </a:rPr>
              <a:t>A debriefing session should be held between members of the Team to discuss the response, review the outcome and to determine what worked, what did not work and how things can be managed better if a similar situation emerges.</a:t>
            </a:r>
            <a:endParaRPr lang="x-none" dirty="0"/>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110</a:t>
            </a:fld>
            <a:endParaRPr lang="x-none"/>
          </a:p>
        </p:txBody>
      </p:sp>
    </p:spTree>
    <p:extLst>
      <p:ext uri="{BB962C8B-B14F-4D97-AF65-F5344CB8AC3E}">
        <p14:creationId xmlns:p14="http://schemas.microsoft.com/office/powerpoint/2010/main" val="82220767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nSpc>
                <a:spcPct val="115000"/>
              </a:lnSpc>
              <a:spcBef>
                <a:spcPts val="0"/>
              </a:spcBef>
              <a:spcAft>
                <a:spcPts val="600"/>
              </a:spcAft>
              <a:buFont typeface="Symbol" panose="05050102010706020507" pitchFamily="18" charset="2"/>
              <a:buChar char=""/>
            </a:pPr>
            <a:r>
              <a:rPr lang="en-GB" dirty="0">
                <a:latin typeface="Calibri" panose="020F0502020204030204" pitchFamily="34" charset="0"/>
                <a:ea typeface="MS Mincho" panose="02020609040205080304" pitchFamily="49" charset="-128"/>
                <a:cs typeface="Arial" panose="020B0604020202020204" pitchFamily="34" charset="0"/>
              </a:rPr>
              <a:t>A separate debriefing session should be offered to the person who is in crisis, when they are feeling ready, in order to better understand what the person went through, what provoked their distress, the reasons behind their reaction, how appropriately they think the team dealt with the situation and how they can improve. </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6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The persons concerned should have the opportunity to write their own personal perspective of the incident and what should happen in similar situations in the future.</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600"/>
              </a:spcAft>
              <a:buFont typeface="Symbol" panose="05050102010706020507" pitchFamily="18" charset="2"/>
              <a:buChar char=""/>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This is also an opportunity to develop or review </a:t>
            </a:r>
            <a:r>
              <a:rPr lang="en-GB" dirty="0">
                <a:latin typeface="Calibri" panose="020F0502020204030204" pitchFamily="34" charset="0"/>
                <a:ea typeface="SimSun" panose="02010600030101010101" pitchFamily="2" charset="-122"/>
                <a:cs typeface="Arial" panose="020B0604020202020204" pitchFamily="34" charset="0"/>
              </a:rPr>
              <a:t>individualized plans</a:t>
            </a: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This presents a valuable opportunity for mutual learning.</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111</a:t>
            </a:fld>
            <a:endParaRPr lang="x-none"/>
          </a:p>
        </p:txBody>
      </p:sp>
    </p:spTree>
    <p:extLst>
      <p:ext uri="{BB962C8B-B14F-4D97-AF65-F5344CB8AC3E}">
        <p14:creationId xmlns:p14="http://schemas.microsoft.com/office/powerpoint/2010/main" val="283865892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1913" y="1143000"/>
            <a:ext cx="4244975" cy="2389188"/>
          </a:xfrm>
        </p:spPr>
      </p:sp>
      <p:sp>
        <p:nvSpPr>
          <p:cNvPr id="3" name="Notes Placeholder 2"/>
          <p:cNvSpPr>
            <a:spLocks noGrp="1"/>
          </p:cNvSpPr>
          <p:nvPr>
            <p:ph type="body" idx="1"/>
          </p:nvPr>
        </p:nvSpPr>
        <p:spPr>
          <a:xfrm>
            <a:off x="685800" y="3886200"/>
            <a:ext cx="5486400" cy="4114800"/>
          </a:xfrm>
        </p:spPr>
        <p:txBody>
          <a:bodyPr/>
          <a:lstStyle/>
          <a:p>
            <a:pPr>
              <a:lnSpc>
                <a:spcPct val="115000"/>
              </a:lnSpc>
              <a:spcAft>
                <a:spcPts val="600"/>
              </a:spcAft>
            </a:pPr>
            <a:r>
              <a:rPr lang="en-GB" b="1" i="1" dirty="0">
                <a:latin typeface="Calibri" panose="020F0502020204030204" pitchFamily="34" charset="0"/>
                <a:ea typeface="MS Mincho" panose="02020609040205080304" pitchFamily="49" charset="-128"/>
                <a:cs typeface="Arial" panose="020B0604020202020204" pitchFamily="34" charset="0"/>
              </a:rPr>
              <a:t>Exercise 11.1: Creating a response team (45 min.)</a:t>
            </a:r>
            <a:endParaRPr lang="x-none" dirty="0">
              <a:latin typeface="Calibri" panose="020F0502020204030204" pitchFamily="34" charset="0"/>
              <a:ea typeface="SimSun" panose="02010600030101010101" pitchFamily="2" charset="-122"/>
              <a:cs typeface="Arial" panose="020B0604020202020204" pitchFamily="34" charset="0"/>
            </a:endParaRPr>
          </a:p>
          <a:p>
            <a:pPr algn="just">
              <a:spcAft>
                <a:spcPts val="600"/>
              </a:spcAft>
            </a:pPr>
            <a:r>
              <a:rPr lang="en-GB" dirty="0">
                <a:solidFill>
                  <a:srgbClr val="4F81BD"/>
                </a:solidFill>
                <a:latin typeface="Calibri" panose="020F0502020204030204" pitchFamily="34" charset="0"/>
                <a:ea typeface="MS Mincho" panose="02020609040205080304" pitchFamily="49" charset="-128"/>
                <a:cs typeface="Arial" panose="020B0604020202020204" pitchFamily="34" charset="0"/>
              </a:rPr>
              <a:t>This exercise is meant to help participants come up with a list of steps that can be taken to create a response team in their service.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en-GB" dirty="0">
                <a:solidFill>
                  <a:srgbClr val="4F81BD"/>
                </a:solidFill>
                <a:latin typeface="Calibri" panose="020F0502020204030204" pitchFamily="34" charset="0"/>
                <a:ea typeface="MS Mincho" panose="02020609040205080304" pitchFamily="49" charset="-128"/>
                <a:cs typeface="Arial" panose="020B0604020202020204" pitchFamily="34" charset="0"/>
              </a:rPr>
              <a:t>Ask participants to split into groups of 3 or 4 members.</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en-GB" dirty="0">
                <a:solidFill>
                  <a:srgbClr val="4F81BD"/>
                </a:solidFill>
                <a:latin typeface="Calibri" panose="020F0502020204030204" pitchFamily="34" charset="0"/>
                <a:ea typeface="MS Mincho" panose="02020609040205080304" pitchFamily="49" charset="-128"/>
                <a:cs typeface="Arial" panose="020B0604020202020204" pitchFamily="34" charset="0"/>
              </a:rPr>
              <a:t>Allocate each group one or two of the following questions:</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spcBef>
                <a:spcPts val="0"/>
              </a:spcBef>
              <a:spcAft>
                <a:spcPts val="0"/>
              </a:spcAft>
              <a:buFont typeface="Symbol" panose="05050102010706020507" pitchFamily="18" charset="2"/>
              <a:buChar char=""/>
            </a:pPr>
            <a:r>
              <a:rPr lang="en-GB" dirty="0">
                <a:latin typeface="Calibri" panose="020F0502020204030204" pitchFamily="34" charset="0"/>
                <a:ea typeface="MS Mincho" panose="02020609040205080304" pitchFamily="49" charset="-128"/>
                <a:cs typeface="Arial" panose="020B0604020202020204" pitchFamily="34" charset="0"/>
              </a:rPr>
              <a:t>Who can you involve (be sure to consider gender, ethnic and age balance)?</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spcBef>
                <a:spcPts val="0"/>
              </a:spcBef>
              <a:spcAft>
                <a:spcPts val="0"/>
              </a:spcAft>
              <a:buFont typeface="Symbol" panose="05050102010706020507" pitchFamily="18" charset="2"/>
              <a:buChar char=""/>
            </a:pPr>
            <a:r>
              <a:rPr lang="en-GB" dirty="0">
                <a:latin typeface="Calibri" panose="020F0502020204030204" pitchFamily="34" charset="0"/>
                <a:ea typeface="MS Mincho" panose="02020609040205080304" pitchFamily="49" charset="-128"/>
                <a:cs typeface="Arial" panose="020B0604020202020204" pitchFamily="34" charset="0"/>
              </a:rPr>
              <a:t>How can people who are not staff members be included as part of the response? (e.g. can they be available at the service on a daily basis or they can be “on call” to come quickly to the service?) </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spcBef>
                <a:spcPts val="0"/>
              </a:spcBef>
              <a:spcAft>
                <a:spcPts val="0"/>
              </a:spcAft>
              <a:buFont typeface="Symbol" panose="05050102010706020507" pitchFamily="18" charset="2"/>
              <a:buChar char=""/>
            </a:pPr>
            <a:r>
              <a:rPr lang="en-GB" dirty="0">
                <a:latin typeface="Calibri" panose="020F0502020204030204" pitchFamily="34" charset="0"/>
                <a:ea typeface="MS Mincho" panose="02020609040205080304" pitchFamily="49" charset="-128"/>
                <a:cs typeface="Arial" panose="020B0604020202020204" pitchFamily="34" charset="0"/>
              </a:rPr>
              <a:t>What skills do you think would be necessary for the members of the response team?</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spcBef>
                <a:spcPts val="0"/>
              </a:spcBef>
              <a:spcAft>
                <a:spcPts val="0"/>
              </a:spcAft>
              <a:buFont typeface="Symbol" panose="05050102010706020507" pitchFamily="18" charset="2"/>
              <a:buChar char=""/>
            </a:pPr>
            <a:r>
              <a:rPr lang="en-GB" dirty="0">
                <a:latin typeface="Calibri" panose="020F0502020204030204" pitchFamily="34" charset="0"/>
                <a:ea typeface="MS Mincho" panose="02020609040205080304" pitchFamily="49" charset="-128"/>
                <a:cs typeface="Arial" panose="020B0604020202020204" pitchFamily="34" charset="0"/>
              </a:rPr>
              <a:t>How can you organize the training for this team?</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spcBef>
                <a:spcPts val="0"/>
              </a:spcBef>
              <a:spcAft>
                <a:spcPts val="600"/>
              </a:spcAft>
              <a:buFont typeface="Symbol" panose="05050102010706020507" pitchFamily="18" charset="2"/>
              <a:buChar char=""/>
            </a:pPr>
            <a:r>
              <a:rPr lang="en-GB" dirty="0">
                <a:latin typeface="Calibri" panose="020F0502020204030204" pitchFamily="34" charset="0"/>
                <a:ea typeface="MS Mincho" panose="02020609040205080304" pitchFamily="49" charset="-128"/>
                <a:cs typeface="Arial" panose="020B0604020202020204" pitchFamily="34" charset="0"/>
              </a:rPr>
              <a:t>Are there costs involved in setting up a response team and, if so, how can it be funded?	</a:t>
            </a:r>
            <a:endParaRPr lang="x-none" dirty="0">
              <a:latin typeface="Calibri" panose="020F0502020204030204" pitchFamily="34" charset="0"/>
              <a:ea typeface="SimSun" panose="02010600030101010101" pitchFamily="2" charset="-122"/>
              <a:cs typeface="Arial" panose="020B0604020202020204" pitchFamily="34" charset="0"/>
            </a:endParaRPr>
          </a:p>
          <a:p>
            <a:pPr>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Give each group 30 minutes to discuss the questions.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After the discussion, ask one person in each group to volunteer to share their answer with other participants.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112</a:t>
            </a:fld>
            <a:endParaRPr lang="x-none"/>
          </a:p>
        </p:txBody>
      </p:sp>
    </p:spTree>
    <p:extLst>
      <p:ext uri="{BB962C8B-B14F-4D97-AF65-F5344CB8AC3E}">
        <p14:creationId xmlns:p14="http://schemas.microsoft.com/office/powerpoint/2010/main" val="49517891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0"/>
              </a:spcAft>
            </a:pPr>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en-GB"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0"/>
              </a:spcAft>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35 minutes.</a:t>
            </a:r>
            <a:endParaRPr lang="en-GB"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endParaRPr lang="en-GB"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purpose of this section is to introduce complaints and reporting policies and procedures as a way of preventing and responding to violence, coercion and abuse in mental health and social services. It is important to make sure that people have a way of speaking out against violence, coercion and abuse. Accountability is an essential part of a rights-based approach in mental health and social services.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following presentation introduces key information about complaints and reporting procedures. The presentation is followed by prompts for discussion about how participants can implement these procedures in their service.</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113</a:t>
            </a:fld>
            <a:endParaRPr lang="x-none"/>
          </a:p>
        </p:txBody>
      </p:sp>
    </p:spTree>
    <p:extLst>
      <p:ext uri="{BB962C8B-B14F-4D97-AF65-F5344CB8AC3E}">
        <p14:creationId xmlns:p14="http://schemas.microsoft.com/office/powerpoint/2010/main" val="3333058276"/>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0"/>
              </a:spcAft>
            </a:pPr>
            <a:r>
              <a:rPr lang="en-GB" b="1" i="1" dirty="0">
                <a:latin typeface="Calibri" panose="020F0502020204030204" pitchFamily="34" charset="0"/>
                <a:ea typeface="SimSun" panose="02010600030101010101" pitchFamily="2" charset="-122"/>
                <a:cs typeface="Arial" panose="020B0604020202020204" pitchFamily="34" charset="0"/>
              </a:rPr>
              <a:t>Presentation: Procedure for reporting complaints, coercion, violence and abuse (20 min.)</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Establishing a procedure for reporting complaints, coercion, violence and abuse is central to preventing and stopping abuse from occurring. </a:t>
            </a:r>
          </a:p>
          <a:p>
            <a:pPr marL="171450"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Complaints and reporting procedures should uphold the rights of the CRPD and ensure that practices such as involuntary admission and treatment, seclusion and restraints are prohibited.</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Many complaints and reporting mechanisms in countries do not fully protect the rights of the CRPD. </a:t>
            </a:r>
          </a:p>
          <a:p>
            <a:pPr marL="628650" lvl="1"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It is important to advocate for these bodies and mechanisms to fully embrace the principles of the CRPD in order to guarantee an effective protection of people’s rights.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114</a:t>
            </a:fld>
            <a:endParaRPr lang="x-none"/>
          </a:p>
        </p:txBody>
      </p:sp>
    </p:spTree>
    <p:extLst>
      <p:ext uri="{BB962C8B-B14F-4D97-AF65-F5344CB8AC3E}">
        <p14:creationId xmlns:p14="http://schemas.microsoft.com/office/powerpoint/2010/main" val="2699542913"/>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Any procedure should be independent of the mental health or social services and from government. </a:t>
            </a:r>
          </a:p>
          <a:p>
            <a:pPr marL="171450"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People will be reluctant to make a complaint or to report abuse, no matter how minor or serious the incident, because of the potential negative repercussions on their treatment and care and concerns about retaliation.</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Independent bodies could include ombudsperson offices </a:t>
            </a:r>
            <a:r>
              <a:rPr lang="en-GB" i="1" dirty="0">
                <a:latin typeface="Calibri" panose="020F0502020204030204" pitchFamily="34" charset="0"/>
                <a:ea typeface="SimSun" panose="02010600030101010101" pitchFamily="2" charset="-122"/>
                <a:cs typeface="Arial" panose="020B0604020202020204" pitchFamily="34" charset="0"/>
              </a:rPr>
              <a:t>(</a:t>
            </a:r>
            <a:r>
              <a:rPr lang="en-GB" i="1" dirty="0">
                <a:latin typeface="Calibri" panose="020F0502020204030204" pitchFamily="34" charset="0"/>
                <a:ea typeface="SimSun" panose="02010600030101010101" pitchFamily="2" charset="-122"/>
                <a:cs typeface="Arial" panose="020B0604020202020204" pitchFamily="34" charset="0"/>
                <a:hlinkClick r:id="rId3" action="ppaction://hlinkfile" tooltip="Clwyd, 2013 #122"/>
              </a:rPr>
              <a:t>39</a:t>
            </a:r>
            <a:r>
              <a:rPr lang="en-GB" i="1" dirty="0">
                <a:latin typeface="Calibri" panose="020F0502020204030204" pitchFamily="34" charset="0"/>
                <a:ea typeface="SimSun" panose="02010600030101010101" pitchFamily="2" charset="-122"/>
                <a:cs typeface="Arial" panose="020B0604020202020204" pitchFamily="34" charset="0"/>
              </a:rPr>
              <a:t>)</a:t>
            </a:r>
            <a:r>
              <a:rPr lang="en-GB" dirty="0">
                <a:latin typeface="Calibri" panose="020F0502020204030204" pitchFamily="34" charset="0"/>
                <a:ea typeface="SimSun" panose="02010600030101010101" pitchFamily="2" charset="-122"/>
                <a:cs typeface="Arial" panose="020B0604020202020204" pitchFamily="34" charset="0"/>
              </a:rPr>
              <a:t>, human rights institutions/commissions or other appropriate bodies</a:t>
            </a:r>
            <a:r>
              <a:rPr lang="en-GB">
                <a:latin typeface="Calibri" panose="020F0502020204030204" pitchFamily="34" charset="0"/>
                <a:ea typeface="SimSun" panose="02010600030101010101" pitchFamily="2" charset="-122"/>
                <a:cs typeface="Arial" panose="020B0604020202020204" pitchFamily="34" charset="0"/>
              </a:rPr>
              <a:t>. </a:t>
            </a:r>
          </a:p>
          <a:p>
            <a:pPr marL="171450" indent="-171450" algn="just">
              <a:lnSpc>
                <a:spcPct val="115000"/>
              </a:lnSpc>
              <a:spcAft>
                <a:spcPts val="600"/>
              </a:spcAft>
              <a:buFont typeface="Arial" panose="020B0604020202020204" pitchFamily="34" charset="0"/>
              <a:buChar char="•"/>
            </a:pPr>
            <a:r>
              <a:rPr lang="en-GB">
                <a:latin typeface="Calibri" panose="020F0502020204030204" pitchFamily="34" charset="0"/>
                <a:ea typeface="SimSun" panose="02010600030101010101" pitchFamily="2" charset="-122"/>
                <a:cs typeface="Arial" panose="020B0604020202020204" pitchFamily="34" charset="0"/>
              </a:rPr>
              <a:t>An </a:t>
            </a:r>
            <a:r>
              <a:rPr lang="en-GB" dirty="0">
                <a:latin typeface="Calibri" panose="020F0502020204030204" pitchFamily="34" charset="0"/>
                <a:ea typeface="SimSun" panose="02010600030101010101" pitchFamily="2" charset="-122"/>
                <a:cs typeface="Arial" panose="020B0604020202020204" pitchFamily="34" charset="0"/>
              </a:rPr>
              <a:t>independent body or person can also be effective when based within the mental health service itself. </a:t>
            </a:r>
          </a:p>
          <a:p>
            <a:pPr marL="171450"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The key is that the body or person remains truly independent and is not pressured by staff or influenced by the surroundings to handle complaints in a certain way.</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115</a:t>
            </a:fld>
            <a:endParaRPr lang="x-none"/>
          </a:p>
        </p:txBody>
      </p:sp>
    </p:spTree>
    <p:extLst>
      <p:ext uri="{BB962C8B-B14F-4D97-AF65-F5344CB8AC3E}">
        <p14:creationId xmlns:p14="http://schemas.microsoft.com/office/powerpoint/2010/main" val="446647750"/>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In addition to independence, other important features include:</a:t>
            </a:r>
            <a:endParaRPr lang="x-none" dirty="0">
              <a:latin typeface="Calibri" panose="020F0502020204030204" pitchFamily="34" charset="0"/>
              <a:ea typeface="SimSun" panose="02010600030101010101" pitchFamily="2" charset="-122"/>
              <a:cs typeface="Arial" panose="020B0604020202020204" pitchFamily="34" charset="0"/>
            </a:endParaRPr>
          </a:p>
          <a:p>
            <a:pPr marL="800100" lvl="1" indent="-342900">
              <a:lnSpc>
                <a:spcPct val="115000"/>
              </a:lnSpc>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Accessibility to the complaints mechanism.</a:t>
            </a:r>
            <a:endParaRPr lang="x-none" dirty="0">
              <a:latin typeface="Calibri" panose="020F0502020204030204" pitchFamily="34" charset="0"/>
              <a:ea typeface="SimSun" panose="02010600030101010101" pitchFamily="2" charset="-122"/>
              <a:cs typeface="Arial" panose="020B0604020202020204" pitchFamily="34" charset="0"/>
            </a:endParaRPr>
          </a:p>
          <a:p>
            <a:pPr marL="800100" lvl="1" indent="-342900">
              <a:lnSpc>
                <a:spcPct val="115000"/>
              </a:lnSpc>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Assistance by trusted persons (e.g. family, peer workers, independent advocacy services) to support someone, in line with their preferences and needs, to file a complaint or report violence or abusive practices.</a:t>
            </a:r>
            <a:endParaRPr lang="x-none" dirty="0">
              <a:latin typeface="Calibri" panose="020F0502020204030204" pitchFamily="34" charset="0"/>
              <a:ea typeface="SimSun" panose="02010600030101010101" pitchFamily="2" charset="-122"/>
              <a:cs typeface="Arial" panose="020B0604020202020204" pitchFamily="34" charset="0"/>
            </a:endParaRPr>
          </a:p>
          <a:p>
            <a:pPr marL="800100" lvl="1" indent="-342900">
              <a:lnSpc>
                <a:spcPct val="115000"/>
              </a:lnSpc>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Real and effective investigation of the complaint.</a:t>
            </a:r>
            <a:endParaRPr lang="x-none" dirty="0">
              <a:latin typeface="Calibri" panose="020F0502020204030204" pitchFamily="34" charset="0"/>
              <a:ea typeface="SimSun" panose="02010600030101010101" pitchFamily="2" charset="-122"/>
              <a:cs typeface="Arial" panose="020B0604020202020204" pitchFamily="34" charset="0"/>
            </a:endParaRPr>
          </a:p>
          <a:p>
            <a:pPr marL="800100" lvl="1" indent="-342900">
              <a:lnSpc>
                <a:spcPct val="115000"/>
              </a:lnSpc>
              <a:spcAft>
                <a:spcPts val="10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Timely processing and response to complaints.</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In addition, the option to raise complaints directly with the service should also be available, as it enables improvement.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116</a:t>
            </a:fld>
            <a:endParaRPr lang="x-none"/>
          </a:p>
        </p:txBody>
      </p:sp>
    </p:spTree>
    <p:extLst>
      <p:ext uri="{BB962C8B-B14F-4D97-AF65-F5344CB8AC3E}">
        <p14:creationId xmlns:p14="http://schemas.microsoft.com/office/powerpoint/2010/main" val="2848983730"/>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722313"/>
            <a:ext cx="5486400" cy="3086100"/>
          </a:xfrm>
        </p:spPr>
      </p:sp>
      <p:sp>
        <p:nvSpPr>
          <p:cNvPr id="3" name="Notes Placeholder 2"/>
          <p:cNvSpPr>
            <a:spLocks noGrp="1"/>
          </p:cNvSpPr>
          <p:nvPr>
            <p:ph type="body" idx="1"/>
          </p:nvPr>
        </p:nvSpPr>
        <p:spPr>
          <a:xfrm>
            <a:off x="685800" y="3808413"/>
            <a:ext cx="5486400" cy="5020794"/>
          </a:xfrm>
        </p:spPr>
        <p:txBody>
          <a:bodyPr/>
          <a:lstStyle/>
          <a:p>
            <a:pPr>
              <a:lnSpc>
                <a:spcPct val="115000"/>
              </a:lnSpc>
              <a:spcAft>
                <a:spcPts val="600"/>
              </a:spcAft>
            </a:pPr>
            <a:r>
              <a:rPr lang="en-GB" b="1" dirty="0">
                <a:latin typeface="Calibri" panose="020F0502020204030204" pitchFamily="34" charset="0"/>
                <a:ea typeface="SimSun" panose="02010600030101010101" pitchFamily="2" charset="-122"/>
                <a:cs typeface="Arial" panose="020B0604020202020204" pitchFamily="34" charset="0"/>
              </a:rPr>
              <a:t>Cases of serious legal concern</a:t>
            </a:r>
            <a:endParaRPr lang="x-none" dirty="0">
              <a:latin typeface="Calibri" panose="020F0502020204030204" pitchFamily="34" charset="0"/>
              <a:ea typeface="SimSun" panose="02010600030101010101" pitchFamily="2" charset="-122"/>
              <a:cs typeface="Arial" panose="020B0604020202020204" pitchFamily="34" charset="0"/>
            </a:endParaRPr>
          </a:p>
          <a:p>
            <a:pPr algn="just">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These slides are designed to remind participants that, in serious cases of violence, coercion and abuse, complaints should be managed externally by the criminal justice system.</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Some reports of violence, coercion and abuse are criminal (e.g. physical abuse, rape, torture and other ill-treatment) and require criminal investigations and proceedings.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These</a:t>
            </a:r>
            <a:r>
              <a:rPr lang="en-GB" b="1" dirty="0">
                <a:latin typeface="Calibri" panose="020F0502020204030204" pitchFamily="34" charset="0"/>
                <a:ea typeface="SimSun" panose="02010600030101010101" pitchFamily="2" charset="-122"/>
                <a:cs typeface="Arial" panose="020B0604020202020204" pitchFamily="34" charset="0"/>
              </a:rPr>
              <a:t> </a:t>
            </a:r>
            <a:r>
              <a:rPr lang="en-GB" dirty="0">
                <a:latin typeface="Calibri" panose="020F0502020204030204" pitchFamily="34" charset="0"/>
                <a:ea typeface="SimSun" panose="02010600030101010101" pitchFamily="2" charset="-122"/>
                <a:cs typeface="Arial" panose="020B0604020202020204" pitchFamily="34" charset="0"/>
              </a:rPr>
              <a:t>should be reported directly to the police, in addition to being reported to the independent body dealing with violence, coercion and complaints.</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Criminal and civil legislation within the country must also be applied to incidents occurring in mental health and social services in order to protect people who are using services from violence and abuse. Accountability is very important. Every person has the right to be free from violence and abuse, and all citizens must be protected equally.</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Police, courts and other bodies should be trained in dealing with complaints from persons with psychosocial, intellectual or cognitive disabilities (e.g. raise awareness on the rights of these groups, on the barriers posed by substitute decision-making measures, involuntary hospitalization, social context or other factors).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117</a:t>
            </a:fld>
            <a:endParaRPr lang="x-none"/>
          </a:p>
        </p:txBody>
      </p:sp>
    </p:spTree>
    <p:extLst>
      <p:ext uri="{BB962C8B-B14F-4D97-AF65-F5344CB8AC3E}">
        <p14:creationId xmlns:p14="http://schemas.microsoft.com/office/powerpoint/2010/main" val="4077221146"/>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600"/>
              </a:spcAft>
            </a:pPr>
            <a:r>
              <a:rPr lang="en-GB" b="1" i="1" dirty="0">
                <a:latin typeface="Calibri" panose="020F0502020204030204" pitchFamily="34" charset="0"/>
                <a:ea typeface="SimSun" panose="02010600030101010101" pitchFamily="2" charset="-122"/>
                <a:cs typeface="Arial" panose="020B0604020202020204" pitchFamily="34" charset="0"/>
              </a:rPr>
              <a:t>Presentation: Complementary strategies for addressing complaints, coercion, violence and abuse (</a:t>
            </a:r>
            <a:r>
              <a:rPr lang="en-GB" b="1" i="1" dirty="0">
                <a:latin typeface="Calibri" panose="020F0502020204030204" pitchFamily="34" charset="0"/>
                <a:ea typeface="SimSun" panose="02010600030101010101" pitchFamily="2" charset="-122"/>
                <a:cs typeface="Arial" panose="020B0604020202020204" pitchFamily="34" charset="0"/>
                <a:hlinkClick r:id="rId3" action="ppaction://hlinkfile" tooltip="Victorian Government Department of Health, 2009 #147"/>
              </a:rPr>
              <a:t>40</a:t>
            </a:r>
            <a:r>
              <a:rPr lang="en-GB" b="1" i="1" dirty="0">
                <a:latin typeface="Calibri" panose="020F0502020204030204" pitchFamily="34" charset="0"/>
                <a:ea typeface="SimSun" panose="02010600030101010101" pitchFamily="2" charset="-122"/>
                <a:cs typeface="Arial" panose="020B0604020202020204" pitchFamily="34" charset="0"/>
              </a:rPr>
              <a:t>) (5 min.)</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In addition to having a body that receives and investigates complaints and reports of violence, coercion and abuse, it is useful to invite an independent body or service to conduct periodic but regular checks at which members of the investigative body talk to people who are using the service, as well as to families and staff members.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Mental health and social services can be creative in introducing other mechanisms to allow people to make complaints in a way that they feel safe, such as by placing a “Suggestion box” in an accessible, but relatively private area for people to place complaints anonymously.</a:t>
            </a:r>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118</a:t>
            </a:fld>
            <a:endParaRPr lang="x-none"/>
          </a:p>
        </p:txBody>
      </p:sp>
    </p:spTree>
    <p:extLst>
      <p:ext uri="{BB962C8B-B14F-4D97-AF65-F5344CB8AC3E}">
        <p14:creationId xmlns:p14="http://schemas.microsoft.com/office/powerpoint/2010/main" val="1665050199"/>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52540" y="4400550"/>
            <a:ext cx="5819660" cy="4490062"/>
          </a:xfrm>
        </p:spPr>
        <p:txBody>
          <a:bodyPr/>
          <a:lstStyle/>
          <a:p>
            <a:pPr algn="just">
              <a:spcAft>
                <a:spcPts val="600"/>
              </a:spcAft>
            </a:pPr>
            <a:r>
              <a:rPr lang="en-GB" u="sng" dirty="0">
                <a:latin typeface="Calibri" panose="020F0502020204030204" pitchFamily="34" charset="0"/>
                <a:ea typeface="SimSun" panose="02010600030101010101" pitchFamily="2" charset="-122"/>
                <a:cs typeface="Arial" panose="020B0604020202020204" pitchFamily="34" charset="0"/>
              </a:rPr>
              <a:t>Service culture</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A reporting mechanism for complaints, violence, coercion and abuse must be supported by a culture of improvement in the mental health and social services.</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A culture of quality improvement in the services means:</a:t>
            </a:r>
            <a:endParaRPr lang="x-none" dirty="0">
              <a:latin typeface="Calibri" panose="020F0502020204030204" pitchFamily="34" charset="0"/>
              <a:ea typeface="SimSun" panose="02010600030101010101" pitchFamily="2" charset="-122"/>
              <a:cs typeface="Arial" panose="020B0604020202020204" pitchFamily="34" charset="0"/>
            </a:endParaRPr>
          </a:p>
          <a:p>
            <a:pPr marL="685800" lvl="1" indent="-228600">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Ensuring that persons are aware of their rights and of how and where they can complain. </a:t>
            </a:r>
            <a:endParaRPr lang="x-none" dirty="0">
              <a:latin typeface="Calibri" panose="020F0502020204030204" pitchFamily="34" charset="0"/>
              <a:ea typeface="SimSun" panose="02010600030101010101" pitchFamily="2" charset="-122"/>
              <a:cs typeface="Arial" panose="020B0604020202020204" pitchFamily="34" charset="0"/>
            </a:endParaRPr>
          </a:p>
          <a:p>
            <a:pPr marL="685800" lvl="1" indent="-228600">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Proactively seeking and learning through feedback from people. Any review process should always include feedback from the person(s) who has experienced violence, coercion or abuse.</a:t>
            </a:r>
            <a:endParaRPr lang="x-none" dirty="0">
              <a:latin typeface="Calibri" panose="020F0502020204030204" pitchFamily="34" charset="0"/>
              <a:ea typeface="SimSun" panose="02010600030101010101" pitchFamily="2" charset="-122"/>
              <a:cs typeface="Arial" panose="020B0604020202020204" pitchFamily="34" charset="0"/>
            </a:endParaRPr>
          </a:p>
          <a:p>
            <a:pPr marL="685800" lvl="1" indent="-228600">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Encouraging people to share their feedback, and providing them with assurances that their opinions are valued.</a:t>
            </a:r>
            <a:endParaRPr lang="x-none" dirty="0">
              <a:latin typeface="Calibri" panose="020F0502020204030204" pitchFamily="34" charset="0"/>
              <a:ea typeface="SimSun" panose="02010600030101010101" pitchFamily="2" charset="-122"/>
              <a:cs typeface="Arial" panose="020B0604020202020204" pitchFamily="34" charset="0"/>
            </a:endParaRPr>
          </a:p>
          <a:p>
            <a:pPr marL="685800" lvl="1" indent="-228600">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Providing additional support to persons who have complaints or disagreements with the service they use, if they want this.</a:t>
            </a:r>
            <a:endParaRPr lang="x-none" dirty="0">
              <a:latin typeface="Calibri" panose="020F0502020204030204" pitchFamily="34" charset="0"/>
              <a:ea typeface="SimSun" panose="02010600030101010101" pitchFamily="2" charset="-122"/>
              <a:cs typeface="Arial" panose="020B0604020202020204" pitchFamily="34" charset="0"/>
            </a:endParaRPr>
          </a:p>
          <a:p>
            <a:pPr marL="685800" lvl="1" indent="-228600">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Establishing complaints processes that are fair and transparent. </a:t>
            </a:r>
            <a:endParaRPr lang="x-none" dirty="0">
              <a:latin typeface="Calibri" panose="020F0502020204030204" pitchFamily="34" charset="0"/>
              <a:ea typeface="SimSun" panose="02010600030101010101" pitchFamily="2" charset="-122"/>
              <a:cs typeface="Arial" panose="020B0604020202020204" pitchFamily="34" charset="0"/>
            </a:endParaRPr>
          </a:p>
          <a:p>
            <a:pPr marL="685800" lvl="1" indent="-228600">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Creating a service culture that values the safety and well-being of all people in the service.</a:t>
            </a:r>
            <a:endParaRPr lang="x-none" dirty="0">
              <a:latin typeface="Calibri" panose="020F0502020204030204" pitchFamily="34" charset="0"/>
              <a:ea typeface="SimSun" panose="02010600030101010101" pitchFamily="2" charset="-122"/>
              <a:cs typeface="Arial" panose="020B0604020202020204" pitchFamily="34" charset="0"/>
            </a:endParaRPr>
          </a:p>
          <a:p>
            <a:pPr marL="685800" lvl="1" indent="-228600">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Instilling attitudes among mental health and other practitioners that consider complaints as opportunities for growth and improvement of services.</a:t>
            </a:r>
            <a:endParaRPr lang="x-none" dirty="0">
              <a:latin typeface="Calibri" panose="020F0502020204030204" pitchFamily="34" charset="0"/>
              <a:ea typeface="SimSun" panose="02010600030101010101" pitchFamily="2" charset="-122"/>
              <a:cs typeface="Arial" panose="020B0604020202020204" pitchFamily="34" charset="0"/>
            </a:endParaRPr>
          </a:p>
          <a:p>
            <a:pPr marL="685800" lvl="1" indent="-228600">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Ensuring that people can access independent advocacy services.</a:t>
            </a:r>
            <a:endParaRPr lang="x-none" dirty="0">
              <a:latin typeface="Calibri" panose="020F0502020204030204" pitchFamily="34" charset="0"/>
              <a:ea typeface="SimSun" panose="02010600030101010101" pitchFamily="2" charset="-122"/>
              <a:cs typeface="Arial" panose="020B0604020202020204" pitchFamily="34" charset="0"/>
            </a:endParaRPr>
          </a:p>
          <a:p>
            <a:pPr marL="685800" lvl="1" indent="-228600">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Providing appropriate and relevant education (e.g. education around preventing violence, recognizing the signs of abuse, active listening and so on).</a:t>
            </a:r>
            <a:endParaRPr lang="x-none" dirty="0">
              <a:latin typeface="Calibri" panose="020F0502020204030204" pitchFamily="34" charset="0"/>
              <a:ea typeface="SimSun" panose="02010600030101010101" pitchFamily="2" charset="-122"/>
              <a:cs typeface="Arial" panose="020B0604020202020204" pitchFamily="34" charset="0"/>
            </a:endParaRPr>
          </a:p>
          <a:p>
            <a:pPr marL="685800" lvl="1">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119</a:t>
            </a:fld>
            <a:endParaRPr lang="x-none"/>
          </a:p>
        </p:txBody>
      </p:sp>
    </p:spTree>
    <p:extLst>
      <p:ext uri="{BB962C8B-B14F-4D97-AF65-F5344CB8AC3E}">
        <p14:creationId xmlns:p14="http://schemas.microsoft.com/office/powerpoint/2010/main" val="862695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b="1" i="1" dirty="0">
                <a:latin typeface="Calibri" panose="020F0502020204030204" pitchFamily="34" charset="0"/>
                <a:ea typeface="SimSun" panose="02010600030101010101" pitchFamily="2" charset="-122"/>
                <a:cs typeface="Calibri" panose="020F0502020204030204" pitchFamily="34" charset="0"/>
              </a:rPr>
              <a:t>Presentation: What are violence, coercion and abuse? (15 min.)</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rPr>
              <a:t>Violence is the intentional use of physical force or power – threatened or actual – which either results in or has a high likelihood of resulting in injury, death, psychological harm or deprivation. </a:t>
            </a:r>
            <a:endParaRPr lang="x-none" sz="1400" dirty="0">
              <a:latin typeface="Times New Roman" panose="02020603050405020304" pitchFamily="18" charset="0"/>
              <a:ea typeface="SimSun" panose="02010600030101010101" pitchFamily="2" charset="-122"/>
            </a:endParaRPr>
          </a:p>
          <a:p>
            <a:pPr marL="171450" indent="-171450" algn="just">
              <a:lnSpc>
                <a:spcPct val="115000"/>
              </a:lnSpc>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rPr>
              <a:t>Coercion can be understood as any action or practice undertaken which is inconsistent with the wishes of the person in question (i.e. undertaken without the person’s informed consent) to make the person behave or stop behaving in a certain way. </a:t>
            </a:r>
          </a:p>
          <a:p>
            <a:pPr marL="628650" lvl="1" indent="-171450" algn="just">
              <a:lnSpc>
                <a:spcPct val="115000"/>
              </a:lnSpc>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rPr>
              <a:t>In some cases, coercion may be authorized by national laws (e.g. a law allowing for involuntary admission and treatment of people in mental health services).</a:t>
            </a:r>
            <a:endParaRPr lang="x-none" sz="1400" dirty="0">
              <a:latin typeface="Times New Roman" panose="02020603050405020304" pitchFamily="18" charset="0"/>
              <a:ea typeface="SimSun" panose="02010600030101010101" pitchFamily="2" charset="-122"/>
            </a:endParaRPr>
          </a:p>
          <a:p>
            <a:pPr marL="171450" indent="-171450" algn="just">
              <a:lnSpc>
                <a:spcPct val="115000"/>
              </a:lnSpc>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rPr>
              <a:t>There is an important overlap between the notions of violence and coercion. </a:t>
            </a:r>
          </a:p>
          <a:p>
            <a:pPr marL="171450" indent="-171450" algn="just">
              <a:lnSpc>
                <a:spcPct val="115000"/>
              </a:lnSpc>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rPr>
              <a:t>Actions carried out coercively are often felt as violent. </a:t>
            </a:r>
          </a:p>
          <a:p>
            <a:pPr marL="171450" indent="-171450" algn="just">
              <a:lnSpc>
                <a:spcPct val="115000"/>
              </a:lnSpc>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rPr>
              <a:t>Similarly, enacting coercion generally requires a degree of violence. </a:t>
            </a:r>
            <a:endParaRPr lang="x-none" sz="1400" dirty="0">
              <a:latin typeface="Times New Roman" panose="02020603050405020304" pitchFamily="18" charset="0"/>
              <a:ea typeface="SimSun" panose="02010600030101010101" pitchFamily="2" charset="-122"/>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12</a:t>
            </a:fld>
            <a:endParaRPr lang="x-none"/>
          </a:p>
        </p:txBody>
      </p:sp>
    </p:spTree>
    <p:extLst>
      <p:ext uri="{BB962C8B-B14F-4D97-AF65-F5344CB8AC3E}">
        <p14:creationId xmlns:p14="http://schemas.microsoft.com/office/powerpoint/2010/main" val="779539411"/>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Ask participants:</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How can mental health and social services facilitate access to external complaints mechanisms?</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600"/>
              </a:spcAft>
              <a:tabLst>
                <a:tab pos="1010920" algn="l"/>
              </a:tabLst>
            </a:pPr>
            <a:r>
              <a:rPr lang="en-GB" dirty="0">
                <a:latin typeface="Calibri" panose="020F0502020204030204" pitchFamily="34" charset="0"/>
                <a:ea typeface="SimSun" panose="02010600030101010101" pitchFamily="2" charset="-122"/>
                <a:cs typeface="Arial" panose="020B0604020202020204" pitchFamily="34" charset="0"/>
              </a:rPr>
              <a:t> </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Some answers may include:	</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tabLst>
                <a:tab pos="1010920"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Post telephone numbers, contact addresses and websites of public agencies or NGOs that deal with violence, coercion and abuse next to a phone or computer that is accessible to people.</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tabLst>
                <a:tab pos="1010920"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Include relevant telephone numbers, websites and contact addresses in a leaflet provided to all persons in the service and to their supporters.</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tabLst>
                <a:tab pos="1010920"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Make sure that people have access to telephones that are reasonably private (e.g. not next to the nurse station or in the middle of a corridor). </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tabLst>
                <a:tab pos="1010920"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Partner with local agencies or NGOs who specialize in handling violence, coercion and abuse to have regular visits in the service during which people can meet with NGO or agency members anonymously.</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120</a:t>
            </a:fld>
            <a:endParaRPr lang="x-none"/>
          </a:p>
        </p:txBody>
      </p:sp>
    </p:spTree>
    <p:extLst>
      <p:ext uri="{BB962C8B-B14F-4D97-AF65-F5344CB8AC3E}">
        <p14:creationId xmlns:p14="http://schemas.microsoft.com/office/powerpoint/2010/main" val="3229827206"/>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0"/>
              </a:spcAft>
            </a:pPr>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en-GB"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0"/>
              </a:spcAft>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25 minutes.</a:t>
            </a:r>
            <a:endParaRPr lang="en-GB"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endParaRPr lang="en-GB"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purpose of this section is for participants to apply the concepts and strategies discussed in this training module for preventing violence, coercion and abuse in their own service.</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121</a:t>
            </a:fld>
            <a:endParaRPr lang="x-none"/>
          </a:p>
        </p:txBody>
      </p:sp>
    </p:spTree>
    <p:extLst>
      <p:ext uri="{BB962C8B-B14F-4D97-AF65-F5344CB8AC3E}">
        <p14:creationId xmlns:p14="http://schemas.microsoft.com/office/powerpoint/2010/main" val="498863073"/>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0"/>
              </a:spcAft>
            </a:pPr>
            <a:r>
              <a:rPr lang="en-GB" b="1" i="1" dirty="0">
                <a:latin typeface="Calibri" panose="020F0502020204030204" pitchFamily="34" charset="0"/>
                <a:ea typeface="SimSun" panose="02010600030101010101" pitchFamily="2" charset="-122"/>
                <a:cs typeface="Arial" panose="020B0604020202020204" pitchFamily="34" charset="0"/>
              </a:rPr>
              <a:t>Presentation: Ending abusive practices in services is possible! Example (40 min.)</a:t>
            </a:r>
            <a:endParaRPr lang="x-none" dirty="0">
              <a:latin typeface="Calibri" panose="020F0502020204030204" pitchFamily="34" charset="0"/>
              <a:ea typeface="SimSun" panose="02010600030101010101" pitchFamily="2" charset="-122"/>
              <a:cs typeface="Arial" panose="020B0604020202020204" pitchFamily="34" charset="0"/>
            </a:endParaRPr>
          </a:p>
          <a:p>
            <a:pPr marR="0" lvl="0">
              <a:lnSpc>
                <a:spcPct val="115000"/>
              </a:lnSpc>
              <a:spcBef>
                <a:spcPts val="0"/>
              </a:spcBef>
              <a:spcAft>
                <a:spcPts val="600"/>
              </a:spcAft>
            </a:pPr>
            <a:r>
              <a:rPr lang="en-GB" b="1" dirty="0">
                <a:latin typeface="Calibri" panose="020F0502020204030204" pitchFamily="34" charset="0"/>
                <a:ea typeface="MS Mincho" panose="02020609040205080304" pitchFamily="49" charset="-128"/>
                <a:cs typeface="Arial" panose="020B0604020202020204" pitchFamily="34" charset="0"/>
              </a:rPr>
              <a:t>The Pennsylvania example </a:t>
            </a:r>
            <a:r>
              <a:rPr lang="en-GB" b="1" i="1" dirty="0">
                <a:latin typeface="Calibri" panose="020F0502020204030204" pitchFamily="34" charset="0"/>
                <a:ea typeface="MS Mincho" panose="02020609040205080304" pitchFamily="49" charset="-128"/>
                <a:cs typeface="Arial" panose="020B0604020202020204" pitchFamily="34" charset="0"/>
              </a:rPr>
              <a:t>(</a:t>
            </a:r>
            <a:r>
              <a:rPr lang="en-GB" b="1" i="1" dirty="0">
                <a:latin typeface="Calibri" panose="020F0502020204030204" pitchFamily="34" charset="0"/>
                <a:ea typeface="MS Mincho" panose="02020609040205080304" pitchFamily="49" charset="-128"/>
                <a:cs typeface="Arial" panose="020B0604020202020204" pitchFamily="34" charset="0"/>
                <a:hlinkClick r:id="rId3" action="ppaction://hlinkfile" tooltip="Pennsylvania Department of Human Services, 2017 #146"/>
              </a:rPr>
              <a:t>38</a:t>
            </a:r>
            <a:r>
              <a:rPr lang="en-GB" b="1" i="1" dirty="0">
                <a:latin typeface="Calibri" panose="020F0502020204030204" pitchFamily="34" charset="0"/>
                <a:ea typeface="MS Mincho" panose="02020609040205080304" pitchFamily="49" charset="-128"/>
                <a:cs typeface="Arial" panose="020B0604020202020204" pitchFamily="34" charset="0"/>
              </a:rPr>
              <a:t>)</a:t>
            </a:r>
            <a:r>
              <a:rPr lang="en-GB" b="1" dirty="0">
                <a:latin typeface="Calibri" panose="020F0502020204030204" pitchFamily="34" charset="0"/>
                <a:ea typeface="MS Mincho" panose="02020609040205080304" pitchFamily="49" charset="-128"/>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nSpc>
                <a:spcPct val="115000"/>
              </a:lnSpc>
              <a:spcAft>
                <a:spcPts val="600"/>
              </a:spcAft>
              <a:buFont typeface="Arial" panose="020B0604020202020204" pitchFamily="34" charset="0"/>
              <a:buChar char="•"/>
            </a:pPr>
            <a:r>
              <a:rPr lang="en-GB" dirty="0">
                <a:latin typeface="Calibri" panose="020F0502020204030204" pitchFamily="34" charset="0"/>
                <a:ea typeface="MS Mincho" panose="02020609040205080304" pitchFamily="49" charset="-128"/>
                <a:cs typeface="Arial" panose="020B0604020202020204" pitchFamily="34" charset="0"/>
              </a:rPr>
              <a:t>In the 1990s, the Pennsylvania Department of Public Welfare in the USA instituted an active programme to reduce, and ultimately eliminate, seclusion and restraints in mental health and forensic hospitals. </a:t>
            </a:r>
          </a:p>
          <a:p>
            <a:pPr marL="171450" indent="-171450">
              <a:lnSpc>
                <a:spcPct val="115000"/>
              </a:lnSpc>
              <a:spcAft>
                <a:spcPts val="600"/>
              </a:spcAft>
              <a:buFont typeface="Arial" panose="020B0604020202020204" pitchFamily="34" charset="0"/>
              <a:buChar char="•"/>
            </a:pPr>
            <a:r>
              <a:rPr lang="en-GB" dirty="0">
                <a:latin typeface="Calibri" panose="020F0502020204030204" pitchFamily="34" charset="0"/>
                <a:ea typeface="MS Mincho" panose="02020609040205080304" pitchFamily="49" charset="-128"/>
                <a:cs typeface="Arial" panose="020B0604020202020204" pitchFamily="34" charset="0"/>
              </a:rPr>
              <a:t>All the hospitals have been seclusion-free for several years and are approaching zero use of restraints.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MS Mincho" panose="02020609040205080304" pitchFamily="49" charset="-128"/>
                <a:cs typeface="Arial" panose="020B0604020202020204" pitchFamily="34" charset="0"/>
              </a:rPr>
              <a:t>The programme was realized through a combination of training, monitoring, policy revisions, cultural change, data transparency, use of response teams and by adopting a recovery approach.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122</a:t>
            </a:fld>
            <a:endParaRPr lang="x-none"/>
          </a:p>
        </p:txBody>
      </p:sp>
    </p:spTree>
    <p:extLst>
      <p:ext uri="{BB962C8B-B14F-4D97-AF65-F5344CB8AC3E}">
        <p14:creationId xmlns:p14="http://schemas.microsoft.com/office/powerpoint/2010/main" val="1039327192"/>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MS Mincho" panose="02020609040205080304" pitchFamily="49" charset="-128"/>
                <a:cs typeface="Arial" panose="020B0604020202020204" pitchFamily="34" charset="0"/>
              </a:rPr>
              <a:t>Research evaluating the impact of the programme from 2001 to 2010 </a:t>
            </a:r>
            <a:r>
              <a:rPr lang="en-GB" i="1" dirty="0">
                <a:latin typeface="Calibri" panose="020F0502020204030204" pitchFamily="34" charset="0"/>
                <a:ea typeface="MS Mincho" panose="02020609040205080304" pitchFamily="49" charset="-128"/>
                <a:cs typeface="Arial" panose="020B0604020202020204" pitchFamily="34" charset="0"/>
              </a:rPr>
              <a:t>(</a:t>
            </a:r>
            <a:r>
              <a:rPr lang="en-GB" i="1" dirty="0">
                <a:latin typeface="Calibri" panose="020F0502020204030204" pitchFamily="34" charset="0"/>
                <a:ea typeface="MS Mincho" panose="02020609040205080304" pitchFamily="49" charset="-128"/>
                <a:cs typeface="Arial" panose="020B0604020202020204" pitchFamily="34" charset="0"/>
                <a:hlinkClick r:id="rId3" action="ppaction://hlinkfile" tooltip="Smith, 2015 #123"/>
              </a:rPr>
              <a:t>41</a:t>
            </a:r>
            <a:r>
              <a:rPr lang="en-GB" i="1" dirty="0">
                <a:latin typeface="Calibri" panose="020F0502020204030204" pitchFamily="34" charset="0"/>
                <a:ea typeface="MS Mincho" panose="02020609040205080304" pitchFamily="49" charset="-128"/>
                <a:cs typeface="Arial" panose="020B0604020202020204" pitchFamily="34" charset="0"/>
              </a:rPr>
              <a:t>, </a:t>
            </a:r>
            <a:r>
              <a:rPr lang="en-GB" i="1" dirty="0">
                <a:latin typeface="Calibri" panose="020F0502020204030204" pitchFamily="34" charset="0"/>
                <a:ea typeface="MS Mincho" panose="02020609040205080304" pitchFamily="49" charset="-128"/>
                <a:cs typeface="Arial" panose="020B0604020202020204" pitchFamily="34" charset="0"/>
                <a:hlinkClick r:id="rId4" action="ppaction://hlinkfile" tooltip="Smith, 2015 #124"/>
              </a:rPr>
              <a:t>42</a:t>
            </a:r>
            <a:r>
              <a:rPr lang="en-GB" i="1" dirty="0">
                <a:latin typeface="Calibri" panose="020F0502020204030204" pitchFamily="34" charset="0"/>
                <a:ea typeface="MS Mincho" panose="02020609040205080304" pitchFamily="49" charset="-128"/>
                <a:cs typeface="Arial" panose="020B0604020202020204" pitchFamily="34" charset="0"/>
              </a:rPr>
              <a:t>)</a:t>
            </a:r>
            <a:r>
              <a:rPr lang="en-GB" dirty="0">
                <a:latin typeface="Calibri" panose="020F0502020204030204" pitchFamily="34" charset="0"/>
                <a:ea typeface="MS Mincho" panose="02020609040205080304" pitchFamily="49" charset="-128"/>
                <a:cs typeface="Arial" panose="020B0604020202020204" pitchFamily="34" charset="0"/>
              </a:rPr>
              <a:t> showed significant reductions in the use of seclusion and restraint over this period across the state. </a:t>
            </a:r>
          </a:p>
          <a:p>
            <a:pPr marL="171450"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During the span of the study, the use of unscheduled medication an indicator of the use of chemical restraint also declined. </a:t>
            </a:r>
          </a:p>
          <a:p>
            <a:pPr marL="171450"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MS Mincho" panose="02020609040205080304" pitchFamily="49" charset="-128"/>
                <a:cs typeface="Arial" panose="020B0604020202020204" pitchFamily="34" charset="0"/>
              </a:rPr>
              <a:t>Furthermore, contrary to fears, there was no increase in assaults on staff; in some cases, the number of assaults on staff even decreased. </a:t>
            </a:r>
          </a:p>
          <a:p>
            <a:pPr marL="171450" indent="-171450" algn="just">
              <a:lnSpc>
                <a:spcPct val="115000"/>
              </a:lnSpc>
              <a:spcAft>
                <a:spcPts val="1000"/>
              </a:spcAft>
              <a:buFont typeface="Arial" panose="020B0604020202020204" pitchFamily="34" charset="0"/>
              <a:buChar char="•"/>
            </a:pPr>
            <a:endParaRPr lang="en-US" dirty="0">
              <a:latin typeface="Calibri" panose="020F0502020204030204" pitchFamily="34" charset="0"/>
              <a:ea typeface="MS Mincho" panose="02020609040205080304" pitchFamily="49" charset="-128"/>
              <a:cs typeface="Arial" panose="020B0604020202020204" pitchFamily="34" charset="0"/>
            </a:endParaRPr>
          </a:p>
          <a:p>
            <a:pPr algn="just">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After this initial presentation, show the slide summarizing the topics covered so far in order to provide a reference point for the brainstorming session. Encourage participants to think of strategies, policies and procedures that can be used to stop violence, coercion and abuse in their service.</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1000"/>
              </a:spcAft>
              <a:buFont typeface="Arial" panose="020B0604020202020204" pitchFamily="34" charset="0"/>
              <a:buChar char="•"/>
            </a:pP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123</a:t>
            </a:fld>
            <a:endParaRPr lang="x-none"/>
          </a:p>
        </p:txBody>
      </p:sp>
    </p:spTree>
    <p:extLst>
      <p:ext uri="{BB962C8B-B14F-4D97-AF65-F5344CB8AC3E}">
        <p14:creationId xmlns:p14="http://schemas.microsoft.com/office/powerpoint/2010/main" val="4257576449"/>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b="1" i="1" dirty="0">
                <a:latin typeface="Calibri" panose="020F0502020204030204" pitchFamily="34" charset="0"/>
                <a:ea typeface="SimSun" panose="02010600030101010101" pitchFamily="2" charset="-122"/>
                <a:cs typeface="Arial" panose="020B0604020202020204" pitchFamily="34" charset="0"/>
              </a:rPr>
              <a:t>Presentation: Recap of strategies for understanding and stopping violence, coercion and abuse (5 min.)</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indent="-342900">
              <a:lnSpc>
                <a:spcPct val="115000"/>
              </a:lnSpc>
              <a:buFont typeface="Arial" panose="020B0604020202020204" pitchFamily="34" charset="0"/>
              <a:buChar char="•"/>
              <a:tabLst>
                <a:tab pos="457200" algn="l"/>
              </a:tabLst>
            </a:pPr>
            <a:r>
              <a:rPr lang="en-GB" dirty="0">
                <a:latin typeface="Calibri" panose="020F0502020204030204" pitchFamily="34" charset="0"/>
                <a:ea typeface="SimSun" panose="02010600030101010101" pitchFamily="2" charset="-122"/>
                <a:cs typeface="Arial" panose="020B0604020202020204" pitchFamily="34" charset="0"/>
              </a:rPr>
              <a:t>Addressing power dynamics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indent="-342900">
              <a:lnSpc>
                <a:spcPct val="115000"/>
              </a:lnSpc>
              <a:buFont typeface="Arial" panose="020B0604020202020204" pitchFamily="34" charset="0"/>
              <a:buChar char="•"/>
              <a:tabLst>
                <a:tab pos="457200" algn="l"/>
              </a:tabLst>
            </a:pPr>
            <a:r>
              <a:rPr lang="en-GB" dirty="0">
                <a:latin typeface="Calibri" panose="020F0502020204030204" pitchFamily="34" charset="0"/>
                <a:ea typeface="SimSun" panose="02010600030101010101" pitchFamily="2" charset="-122"/>
                <a:cs typeface="Arial" panose="020B0604020202020204" pitchFamily="34" charset="0"/>
              </a:rPr>
              <a:t>Strategies to avoid coercion, violence and abuse: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indent="-342900">
              <a:lnSpc>
                <a:spcPct val="115000"/>
              </a:lnSpc>
              <a:buFont typeface="Arial" panose="020B0604020202020204" pitchFamily="34" charset="0"/>
              <a:buChar char="•"/>
              <a:tabLst>
                <a:tab pos="457200" algn="l"/>
              </a:tabLst>
            </a:pPr>
            <a:r>
              <a:rPr lang="en-GB" dirty="0">
                <a:latin typeface="Calibri" panose="020F0502020204030204" pitchFamily="34" charset="0"/>
                <a:ea typeface="SimSun" panose="02010600030101010101" pitchFamily="2" charset="-122"/>
                <a:cs typeface="Arial" panose="020B0604020202020204" pitchFamily="34" charset="0"/>
              </a:rPr>
              <a:t>Communication techniques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indent="-342900">
              <a:lnSpc>
                <a:spcPct val="115000"/>
              </a:lnSpc>
              <a:buFont typeface="Arial" panose="020B0604020202020204" pitchFamily="34" charset="0"/>
              <a:buChar char="•"/>
              <a:tabLst>
                <a:tab pos="457200" algn="l"/>
              </a:tabLst>
            </a:pPr>
            <a:r>
              <a:rPr lang="en-GB" dirty="0">
                <a:latin typeface="Calibri" panose="020F0502020204030204" pitchFamily="34" charset="0"/>
                <a:ea typeface="SimSun" panose="02010600030101010101" pitchFamily="2" charset="-122"/>
                <a:cs typeface="Arial" panose="020B0604020202020204" pitchFamily="34" charset="0"/>
              </a:rPr>
              <a:t>Supportive environment, including comfort rooms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indent="-342900">
              <a:lnSpc>
                <a:spcPct val="115000"/>
              </a:lnSpc>
              <a:buFont typeface="Arial" panose="020B0604020202020204" pitchFamily="34" charset="0"/>
              <a:buChar char="•"/>
              <a:tabLst>
                <a:tab pos="457200" algn="l"/>
              </a:tabLst>
            </a:pPr>
            <a:r>
              <a:rPr lang="en-GB" dirty="0">
                <a:latin typeface="Calibri" panose="020F0502020204030204" pitchFamily="34" charset="0"/>
                <a:ea typeface="SimSun" panose="02010600030101010101" pitchFamily="2" charset="-122"/>
                <a:cs typeface="Arial" panose="020B0604020202020204" pitchFamily="34" charset="0"/>
              </a:rPr>
              <a:t>Creating a saying yes” and “can do” culture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indent="-342900">
              <a:lnSpc>
                <a:spcPct val="115000"/>
              </a:lnSpc>
              <a:buFont typeface="Arial" panose="020B0604020202020204" pitchFamily="34" charset="0"/>
              <a:buChar char="•"/>
              <a:tabLst>
                <a:tab pos="457200" algn="l"/>
              </a:tabLst>
            </a:pPr>
            <a:r>
              <a:rPr lang="en-GB" dirty="0">
                <a:latin typeface="Calibri" panose="020F0502020204030204" pitchFamily="34" charset="0"/>
                <a:ea typeface="SimSun" panose="02010600030101010101" pitchFamily="2" charset="-122"/>
                <a:cs typeface="Arial" panose="020B0604020202020204" pitchFamily="34" charset="0"/>
              </a:rPr>
              <a:t>Individualized plans to explore sensitivities and signs of distress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indent="-342900">
              <a:lnSpc>
                <a:spcPct val="115000"/>
              </a:lnSpc>
              <a:buFont typeface="Arial" panose="020B0604020202020204" pitchFamily="34" charset="0"/>
              <a:buChar char="•"/>
              <a:tabLst>
                <a:tab pos="457200" algn="l"/>
              </a:tabLst>
            </a:pPr>
            <a:r>
              <a:rPr lang="en-GB" dirty="0">
                <a:latin typeface="Calibri" panose="020F0502020204030204" pitchFamily="34" charset="0"/>
                <a:ea typeface="SimSun" panose="02010600030101010101" pitchFamily="2" charset="-122"/>
                <a:cs typeface="Arial" panose="020B0604020202020204" pitchFamily="34" charset="0"/>
              </a:rPr>
              <a:t>Response teams.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124</a:t>
            </a:fld>
            <a:endParaRPr lang="x-none"/>
          </a:p>
        </p:txBody>
      </p:sp>
    </p:spTree>
    <p:extLst>
      <p:ext uri="{BB962C8B-B14F-4D97-AF65-F5344CB8AC3E}">
        <p14:creationId xmlns:p14="http://schemas.microsoft.com/office/powerpoint/2010/main" val="3016164781"/>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49438" y="319088"/>
            <a:ext cx="3187700" cy="1793875"/>
          </a:xfrm>
        </p:spPr>
      </p:sp>
      <p:sp>
        <p:nvSpPr>
          <p:cNvPr id="3" name="Notes Placeholder 2"/>
          <p:cNvSpPr>
            <a:spLocks noGrp="1"/>
          </p:cNvSpPr>
          <p:nvPr>
            <p:ph type="body" idx="1"/>
          </p:nvPr>
        </p:nvSpPr>
        <p:spPr>
          <a:xfrm>
            <a:off x="440657" y="2215144"/>
            <a:ext cx="5976685" cy="6609768"/>
          </a:xfrm>
        </p:spPr>
        <p:txBody>
          <a:bodyPr/>
          <a:lstStyle/>
          <a:p>
            <a:pPr>
              <a:spcAft>
                <a:spcPts val="600"/>
              </a:spcAft>
            </a:pPr>
            <a:r>
              <a:rPr lang="en-GB" b="1" i="1" dirty="0">
                <a:latin typeface="Calibri" panose="020F0502020204030204" pitchFamily="34" charset="0"/>
                <a:ea typeface="SimSun" panose="02010600030101010101" pitchFamily="2" charset="-122"/>
                <a:cs typeface="Arial" panose="020B0604020202020204" pitchFamily="34" charset="0"/>
              </a:rPr>
              <a:t>Exercise 13.1: What can you do to prevent violence, coercion and abuse? (10 min.)</a:t>
            </a:r>
            <a:endParaRPr lang="x-none" dirty="0">
              <a:latin typeface="Calibri" panose="020F0502020204030204" pitchFamily="34" charset="0"/>
              <a:ea typeface="SimSun" panose="02010600030101010101" pitchFamily="2" charset="-122"/>
              <a:cs typeface="Arial" panose="020B0604020202020204" pitchFamily="34" charset="0"/>
            </a:endParaRPr>
          </a:p>
          <a:p>
            <a:pPr>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Ask the group to think about their service (that they are using, or that they are working in) or a service they know:</a:t>
            </a:r>
            <a:endParaRPr lang="x-none" dirty="0">
              <a:latin typeface="Calibri" panose="020F0502020204030204" pitchFamily="34" charset="0"/>
              <a:ea typeface="SimSun" panose="02010600030101010101" pitchFamily="2" charset="-122"/>
              <a:cs typeface="Arial" panose="020B0604020202020204" pitchFamily="34" charset="0"/>
            </a:endParaRPr>
          </a:p>
          <a:p>
            <a:pPr>
              <a:spcAft>
                <a:spcPts val="600"/>
              </a:spcAft>
            </a:pPr>
            <a:r>
              <a:rPr lang="en-GB" b="1" dirty="0">
                <a:latin typeface="Calibri" panose="020F0502020204030204" pitchFamily="34" charset="0"/>
                <a:ea typeface="SimSun" panose="02010600030101010101" pitchFamily="2" charset="-122"/>
                <a:cs typeface="Arial" panose="020B0604020202020204" pitchFamily="34" charset="0"/>
              </a:rPr>
              <a:t>What can you do to prevent abuse in your service?</a:t>
            </a:r>
            <a:endParaRPr lang="x-none" b="1" dirty="0">
              <a:latin typeface="Calibri" panose="020F0502020204030204" pitchFamily="34" charset="0"/>
              <a:ea typeface="SimSun" panose="02010600030101010101" pitchFamily="2" charset="-122"/>
              <a:cs typeface="Arial" panose="020B0604020202020204" pitchFamily="34" charset="0"/>
            </a:endParaRPr>
          </a:p>
          <a:p>
            <a:pPr algn="just">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Brainstorm with participants a list of ways by which violence, coercion and abuse can be prevented within their mental health or related service.</a:t>
            </a:r>
            <a:endParaRPr lang="x-none" dirty="0">
              <a:latin typeface="Calibri" panose="020F0502020204030204" pitchFamily="34" charset="0"/>
              <a:ea typeface="SimSun" panose="02010600030101010101" pitchFamily="2" charset="-122"/>
              <a:cs typeface="Arial" panose="020B0604020202020204" pitchFamily="34" charset="0"/>
            </a:endParaRPr>
          </a:p>
          <a:p>
            <a:pPr>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Possible answers from participants may include, but are not limited to:</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30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We can adopt a clear policy of no coercion, violence and abuse and of systematic improvement of the service.</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30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We can report incidences of violence, coercion or abuse which we witness. </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30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We can become more aware of how we may create, contribute or exacerbate situations of violence, coercion or abuse and can encourage others to do the same.</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30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We can let people decide to try treatment options that work for them and we should not try to impose ones that they don’t want.</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30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We can establish a response ream.</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30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We can create/strengthen mechanisms by which people can report harmful practices.</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30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We can give staff the opportunity to have more training, including training on good communication techniques and understanding the intersections between violence and mental health for diverse people using services.</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30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We can start to implement individualized plans for staff and people using the service to prevent and respond to tense situations. </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30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We can have open discussions with all the people concerned about what constitutes coercion, abuse and violence and how best it can be addressed. </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30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We can lobby for repealing laws that allow for coercion, violence and abuse to occur in mental health and social services.</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30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We can help building a culture of trust between all the stakeholders.</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100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We can organize regular meetings to discuss the different strategies and make sure that they are implemented</a:t>
            </a:r>
            <a:r>
              <a:rPr lang="en-GB">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p:txBody>
      </p:sp>
      <p:sp>
        <p:nvSpPr>
          <p:cNvPr id="4" name="Slide Number Placeholder 3"/>
          <p:cNvSpPr>
            <a:spLocks noGrp="1"/>
          </p:cNvSpPr>
          <p:nvPr>
            <p:ph type="sldNum" sz="quarter" idx="5"/>
          </p:nvPr>
        </p:nvSpPr>
        <p:spPr/>
        <p:txBody>
          <a:bodyPr/>
          <a:lstStyle/>
          <a:p>
            <a:fld id="{21A70AF2-C819-47A0-A399-EA1272036C6D}" type="slidenum">
              <a:rPr lang="x-none" smtClean="0"/>
              <a:t>125</a:t>
            </a:fld>
            <a:endParaRPr lang="x-none"/>
          </a:p>
        </p:txBody>
      </p:sp>
    </p:spTree>
    <p:extLst>
      <p:ext uri="{BB962C8B-B14F-4D97-AF65-F5344CB8AC3E}">
        <p14:creationId xmlns:p14="http://schemas.microsoft.com/office/powerpoint/2010/main" val="2652320746"/>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b="1" i="1" dirty="0">
                <a:latin typeface="Calibri" panose="020F0502020204030204" pitchFamily="34" charset="0"/>
                <a:ea typeface="SimSun" panose="02010600030101010101" pitchFamily="2" charset="-122"/>
                <a:cs typeface="Arial" panose="020B0604020202020204" pitchFamily="34" charset="0"/>
              </a:rPr>
              <a:t>Presentation: Concluding the session (5 min.)</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2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Ask participants:</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nSpc>
                <a:spcPct val="115000"/>
              </a:lnSpc>
              <a:spcAft>
                <a:spcPts val="1200"/>
              </a:spcAft>
              <a:buFont typeface="Arial" panose="020B0604020202020204" pitchFamily="34" charset="0"/>
              <a:buChar char="•"/>
            </a:pPr>
            <a:r>
              <a:rPr lang="en-GB" b="1" dirty="0">
                <a:latin typeface="Calibri" panose="020F0502020204030204" pitchFamily="34" charset="0"/>
                <a:ea typeface="SimSun" panose="02010600030101010101" pitchFamily="2" charset="-122"/>
                <a:cs typeface="Arial" panose="020B0604020202020204" pitchFamily="34" charset="0"/>
              </a:rPr>
              <a:t>What are 3 key points that you have learned from this session?</a:t>
            </a:r>
            <a:endParaRPr lang="x-none" b="1"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2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After the discussion, show the slide on take home messages.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126</a:t>
            </a:fld>
            <a:endParaRPr lang="x-none"/>
          </a:p>
        </p:txBody>
      </p:sp>
    </p:spTree>
    <p:extLst>
      <p:ext uri="{BB962C8B-B14F-4D97-AF65-F5344CB8AC3E}">
        <p14:creationId xmlns:p14="http://schemas.microsoft.com/office/powerpoint/2010/main" val="1033268191"/>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80460"/>
          </a:xfrm>
        </p:spPr>
        <p:txBody>
          <a:bodyPr/>
          <a:lstStyle/>
          <a:p>
            <a:pPr marL="228600" marR="0" lvl="0" indent="-228600">
              <a:lnSpc>
                <a:spcPct val="115000"/>
              </a:lnSpc>
              <a:spcAft>
                <a:spcPts val="6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Every person deserves to be treated with respect and dignity at all times.</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Aft>
                <a:spcPts val="6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Coercion, violence and abuse are a violation of the CRPD and should never occur in mental health and social services. Everyone should work creatively to end these practices.</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Aft>
                <a:spcPts val="6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Unequal power dynamics exist in every mental health and social service. Mental health and other practitioners need to be mindful of this and should try to counter this imbalance when they interact with people using the services.</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Aft>
                <a:spcPts val="6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Many things can be done to prevent violence, coercion and abuse in mental health or social services, such as giving people a way to safely report these abusive practices, and making sure that their complaints are effectively and appropriately managed and addressed.</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Aft>
                <a:spcPts val="6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We can all play a role in preventing violence, coercion and abuse in mental health and social services. Doing so will help create an environment in which the rights, well-being and recovery of people are promoted, as well as a safer and better working environment for service staff. Everyone in the service will benefit!</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127</a:t>
            </a:fld>
            <a:endParaRPr lang="x-none"/>
          </a:p>
        </p:txBody>
      </p:sp>
    </p:spTree>
    <p:extLst>
      <p:ext uri="{BB962C8B-B14F-4D97-AF65-F5344CB8AC3E}">
        <p14:creationId xmlns:p14="http://schemas.microsoft.com/office/powerpoint/2010/main" val="4130327584"/>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1600A8A-902E-430E-A833-453AE05FDB61}" type="slidenum">
              <a:rPr lang="en-GB" smtClean="0"/>
              <a:t>128</a:t>
            </a:fld>
            <a:endParaRPr lang="en-GB"/>
          </a:p>
        </p:txBody>
      </p:sp>
      <p:sp>
        <p:nvSpPr>
          <p:cNvPr id="6" name="Notes Placeholder 2">
            <a:extLst>
              <a:ext uri="{FF2B5EF4-FFF2-40B4-BE49-F238E27FC236}">
                <a16:creationId xmlns:a16="http://schemas.microsoft.com/office/drawing/2014/main" id="{EDBB2BF1-7635-AF4A-97DF-9755EC267247}"/>
              </a:ext>
            </a:extLst>
          </p:cNvPr>
          <p:cNvSpPr txBox="1">
            <a:spLocks/>
          </p:cNvSpPr>
          <p:nvPr/>
        </p:nvSpPr>
        <p:spPr>
          <a:xfrm>
            <a:off x="310842" y="239161"/>
            <a:ext cx="5862577" cy="9428585"/>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sz="1100" b="1"/>
              <a:t>Conceptualization </a:t>
            </a:r>
          </a:p>
          <a:p>
            <a:r>
              <a:rPr lang="en-US" sz="1100"/>
              <a:t>Michelle Funk (Coordinator) and Natalie Drew Bold (Technical Officer) Mental Health Policy and Service Development, Department of Mental Health and Substance Abuse (WHO, Geneva)</a:t>
            </a:r>
          </a:p>
          <a:p>
            <a:endParaRPr lang="en-US" sz="1100"/>
          </a:p>
          <a:p>
            <a:r>
              <a:rPr lang="en-US" sz="1100" b="1"/>
              <a:t>Writing and editorial team</a:t>
            </a:r>
          </a:p>
          <a:p>
            <a:r>
              <a:rPr lang="en-US" sz="1100"/>
              <a:t>Dr Michelle Funk, (WHO, Geneva), Natalie Drew Bold (WHO, Geneva); Marie Baudel, Université de Nantes, France</a:t>
            </a:r>
          </a:p>
          <a:p>
            <a:endParaRPr lang="en-US" sz="1100"/>
          </a:p>
          <a:p>
            <a:r>
              <a:rPr lang="en-US" sz="1100" b="1"/>
              <a:t>Key international experts</a:t>
            </a:r>
          </a:p>
          <a:p>
            <a:r>
              <a:rPr lang="en-US" sz="1100"/>
              <a:t>Celia Brown, MindFreedom International, (United States of America); Mauro Giovanni Carta, Università degli studi di Cagliari (Italy); Yeni Rosa Damayanti, Indonesia Mental Health Association (Indonesia); Sera Davidow, Western Mass Recovery Learning Community (United Sates of America); Catalina Devandas Aguilar, UN Special Rapporteur on the rights of persons with disabilities (Switzerland); Julian Eaton, CBM International and London School of Hygiene and Tropical Medicine (United Kingdom); Salam Gómez, World Network of Users and Survivors of Psychiatry (Colombia); Gemma Hunting, International Consultant (Germany); Diane Kingston, International HIV/AIDS Alliance (United Kingdom); Itzhak Levav, Department of Community Mental Health, University of Haifa (Israel); Peter McGovern, Modum Bad (Norway); David McGrath, International consultant (Australia); Tina Minkowitz, Center for the Human Rights of Users and Survivors of Psychiatry (United Sates of America); Peter Mittler, Dementia Alliance International (United Kingdom); Maria Francesca Moro, Columbia University (United Sates of America), ; Fiona Morrissey, Disability Law Research Consultant (Ireland); Michael Njenga, Users and Survivors of Psychiatry in Kenya (Kenya); David W. Oaks, Aciu Insitute, LLC (United States of America); Soumitra Pathare, Centre for Mental Health Law and Policy, Indian Law Society (India); Dainius Pūras, Special Rapporteur on the right of everyone to the enjoyment of the highest attainable standard of health (Switzerland); Jolijn Santegoeds, World Network of Users and Survivors of Psychiatry (the Netherlands); Sashi Sashidharan, University of Glasgow (United Kingdom); Gregory Smith, International consultant, (United States of America); Kate Swaffer, Dementia International Alliance(Australia); Carmen Valle, CBM International (Thailand); Alberto Vásquez Encalada, Office of the UN Special Rapporteur on the rights of persons with disabilities (Switzerland)</a:t>
            </a:r>
          </a:p>
          <a:p>
            <a:endParaRPr lang="en-US" sz="1100"/>
          </a:p>
          <a:p>
            <a:r>
              <a:rPr lang="en-US" sz="1100" b="1"/>
              <a:t>Contributions</a:t>
            </a:r>
          </a:p>
          <a:p>
            <a:r>
              <a:rPr lang="en-US" sz="1100">
                <a:solidFill>
                  <a:schemeClr val="accent2"/>
                </a:solidFill>
              </a:rPr>
              <a:t>Technical reviewers</a:t>
            </a:r>
          </a:p>
          <a:p>
            <a:r>
              <a:rPr lang="en-US" sz="1100"/>
              <a:t>Abu Bakar Abdul Kadir, Hospital Permai (Malaysia); Robinah Nakanwagi Alambuya, Pan African Network of People with Psychosocial Disabilities. (Uganda); Anna Arstein-Kerslake, Melbourne Law School, University of Melbourne (Australia); Lori Ashcraft, Resilience Inc. (United States of America); Rod Astbury, Western Australia Association for Mental Health (Australia); Joseph Atukunda, Heartsounds, Uganda (Uganda); David Axworthy, Western Australian Mental Health Commission (Australia); Simon Vasseur Bacle, EPSM Lille Metropole, WHO Collaborating Centre, Lille (France); Sam Badege, National Organization of Users and Survivors of Psychiatry in Rwanda (Rwanda); Amrit Bakhshy, Schizophrenia Awareness Association (India); Anja Baumann, Action Mental Health Germany (Germany); Jerome Bickenbach, University of Lucerne (Switzerland); Jean-Sébastien Blanc, Association for the Prevention of Torture (Switzerland); Pat Bracken, Independent Consultant Psychiatrist (Ireland); Simon Bradstreet, University of Glasgow (United Kingdom); Claudia Pellegrini Braga, University of São Paulo (Brazil); Rio de Janeiro Public </a:t>
            </a:r>
            <a:r>
              <a:rPr lang="lt-LT" sz="1100"/>
              <a:t>Prosecutor's Office (Brazil); Patricia Brogna, National School of Occupational Therapy, (Argentina); Celia Brown, MindFreedom International, (United States of America); Kimberly Budnick, Head Start Teacher/Early Childhood Educator (United States of America); Janice Cambri, Psychosocial Disability Inclusive Philippines (Philippines); Aleisha Carroll, CBM Australia (Australia); Mauro Giovanni Carta, Università degli studi di Cagliari (Italy); Chauhan Ajay, State Mental Health Authority, Gujarat, (India); Facundo Chavez Penillas, Office of the United Nations High Commissioner for Human Rights (Switzerland); Daniel Chisholm, WHO Regional Office for Europe (Denmark); </a:t>
            </a:r>
            <a:endParaRPr lang="en-US" sz="1100" dirty="0"/>
          </a:p>
        </p:txBody>
      </p:sp>
    </p:spTree>
    <p:extLst>
      <p:ext uri="{BB962C8B-B14F-4D97-AF65-F5344CB8AC3E}">
        <p14:creationId xmlns:p14="http://schemas.microsoft.com/office/powerpoint/2010/main" val="1778516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GB" dirty="0">
                <a:solidFill>
                  <a:srgbClr val="000000"/>
                </a:solidFill>
                <a:latin typeface="Calibri" panose="020F0502020204030204" pitchFamily="34" charset="0"/>
                <a:ea typeface="SimSun" panose="02010600030101010101" pitchFamily="2" charset="-122"/>
              </a:rPr>
              <a:t>Examples of violence and coercion against people with psychosocial, cognitive and intellectual disabilities may include:</a:t>
            </a:r>
            <a:endParaRPr lang="x-none" sz="1400" dirty="0">
              <a:latin typeface="Times New Roman" panose="02020603050405020304" pitchFamily="18" charset="0"/>
              <a:ea typeface="SimSun" panose="02010600030101010101" pitchFamily="2" charset="-122"/>
            </a:endParaRPr>
          </a:p>
          <a:p>
            <a:pPr marL="171450" lvl="0" indent="-171450">
              <a:lnSpc>
                <a:spcPct val="115000"/>
              </a:lnSpc>
              <a:buSzPts val="800"/>
              <a:buFont typeface="Arial" panose="020B0604020202020204" pitchFamily="34" charset="0"/>
              <a:buChar char="•"/>
            </a:pPr>
            <a:r>
              <a:rPr lang="en-GB" dirty="0"/>
              <a:t>Seclusion such as isolating some in a room or confined space and preventing them from leaving.</a:t>
            </a:r>
          </a:p>
          <a:p>
            <a:pPr marL="171450" lvl="0" indent="-171450">
              <a:lnSpc>
                <a:spcPct val="115000"/>
              </a:lnSpc>
              <a:buSzPts val="800"/>
              <a:buFont typeface="Arial" panose="020B0604020202020204" pitchFamily="34" charset="0"/>
              <a:buChar char="•"/>
            </a:pPr>
            <a:r>
              <a:rPr lang="en-GB" dirty="0"/>
              <a:t>Restraint, including hands-on physical restraint, mechanical restraint or using medication to control someone’s behaviour (chemical restraint). </a:t>
            </a:r>
          </a:p>
          <a:p>
            <a:pPr marL="171450" indent="-171450">
              <a:lnSpc>
                <a:spcPct val="115000"/>
              </a:lnSpc>
              <a:buSzPts val="800"/>
              <a:buFont typeface="Arial" panose="020B0604020202020204" pitchFamily="34" charset="0"/>
              <a:buChar char="•"/>
            </a:pPr>
            <a:r>
              <a:rPr lang="en-GB" dirty="0"/>
              <a:t>Forced admission to, and treatment in, mental health and social services.</a:t>
            </a:r>
            <a:endParaRPr lang="x-none" dirty="0"/>
          </a:p>
          <a:p>
            <a:pPr marL="171450" indent="-171450">
              <a:lnSpc>
                <a:spcPct val="115000"/>
              </a:lnSpc>
              <a:buSzPts val="800"/>
              <a:buFont typeface="Arial" panose="020B0604020202020204" pitchFamily="34" charset="0"/>
              <a:buChar char="•"/>
            </a:pPr>
            <a:r>
              <a:rPr lang="en-GB" dirty="0"/>
              <a:t>Forced treatment in the community. </a:t>
            </a:r>
            <a:endParaRPr lang="x-none" dirty="0"/>
          </a:p>
          <a:p>
            <a:pPr marL="171450" indent="-171450">
              <a:lnSpc>
                <a:spcPct val="115000"/>
              </a:lnSpc>
              <a:buSzPts val="800"/>
              <a:buFont typeface="Arial" panose="020B0604020202020204" pitchFamily="34" charset="0"/>
              <a:buChar char="•"/>
            </a:pPr>
            <a:r>
              <a:rPr lang="en-GB" dirty="0"/>
              <a:t>Economic violence and coercion (i.e. controlling a person’s resources to compel the person to do things he or she does not want to do). </a:t>
            </a:r>
            <a:endParaRPr lang="x-none" dirty="0"/>
          </a:p>
          <a:p>
            <a:pPr marL="171450" indent="-171450">
              <a:lnSpc>
                <a:spcPct val="115000"/>
              </a:lnSpc>
              <a:buSzPts val="800"/>
              <a:buFont typeface="Arial" panose="020B0604020202020204" pitchFamily="34" charset="0"/>
              <a:buChar char="•"/>
            </a:pPr>
            <a:r>
              <a:rPr lang="en-GB" dirty="0"/>
              <a:t>Involuntary sterilization, contraception or abortion.</a:t>
            </a:r>
            <a:endParaRPr lang="x-none" dirty="0"/>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13</a:t>
            </a:fld>
            <a:endParaRPr lang="x-none"/>
          </a:p>
        </p:txBody>
      </p:sp>
    </p:spTree>
    <p:extLst>
      <p:ext uri="{BB962C8B-B14F-4D97-AF65-F5344CB8AC3E}">
        <p14:creationId xmlns:p14="http://schemas.microsoft.com/office/powerpoint/2010/main" val="27491393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800"/>
              </a:spcAft>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Violence and coercion can be more subtle. For instance: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Making people think that there may be negative repercussions or actions taken against them, or that certain things may be refused to them (e.g. access to food, newspapers, television) if they do not comply with a treatment.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Giving someone medication without their knowledge (e.g. hidden in their food).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14</a:t>
            </a:fld>
            <a:endParaRPr lang="x-none"/>
          </a:p>
        </p:txBody>
      </p:sp>
    </p:spTree>
    <p:extLst>
      <p:ext uri="{BB962C8B-B14F-4D97-AF65-F5344CB8AC3E}">
        <p14:creationId xmlns:p14="http://schemas.microsoft.com/office/powerpoint/2010/main" val="23492558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It is important to note that United Nations bodies and experts have said that coercive practices in the mental health context – such as forced treatment, seclusion and restraint, ECT and psychosurgery without informed consent – can be considered as a form of torture and ill-treatment </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rPr>
              <a:t>(</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hlinkClick r:id="rId3" action="ppaction://hlinkfile" tooltip="Committee on the Rights of Persons with Disabilities, 2014 #400">
                  <a:extLst>
                    <a:ext uri="{A12FA001-AC4F-418D-AE19-62706E023703}">
                      <ahyp:hlinkClr xmlns:ahyp="http://schemas.microsoft.com/office/drawing/2018/hyperlinkcolor" val="tx"/>
                    </a:ext>
                  </a:extLst>
                </a:hlinkClick>
              </a:rPr>
              <a:t>2</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rPr>
              <a:t>, </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hlinkClick r:id="rId4" action="ppaction://hlinkfile" tooltip="Committee on the Rights of Persons with Disabilities, 2016 #103">
                  <a:extLst>
                    <a:ext uri="{A12FA001-AC4F-418D-AE19-62706E023703}">
                      <ahyp:hlinkClr xmlns:ahyp="http://schemas.microsoft.com/office/drawing/2018/hyperlinkcolor" val="tx"/>
                    </a:ext>
                  </a:extLst>
                </a:hlinkClick>
              </a:rPr>
              <a:t>3</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rPr>
              <a:t>, </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hlinkClick r:id="rId5" action="ppaction://hlinkfile" tooltip="Committee on the Rights of Persons with Disabilities, 2015 #102">
                  <a:extLst>
                    <a:ext uri="{A12FA001-AC4F-418D-AE19-62706E023703}">
                      <ahyp:hlinkClr xmlns:ahyp="http://schemas.microsoft.com/office/drawing/2018/hyperlinkcolor" val="tx"/>
                    </a:ext>
                  </a:extLst>
                </a:hlinkClick>
              </a:rPr>
              <a:t>4</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rPr>
              <a:t>, </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hlinkClick r:id="rId6" action="ppaction://hlinkfile" tooltip="United Nations (UN) General Assembly, 2008 #54">
                  <a:extLst>
                    <a:ext uri="{A12FA001-AC4F-418D-AE19-62706E023703}">
                      <ahyp:hlinkClr xmlns:ahyp="http://schemas.microsoft.com/office/drawing/2018/hyperlinkcolor" val="tx"/>
                    </a:ext>
                  </a:extLst>
                </a:hlinkClick>
              </a:rPr>
              <a:t>5</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rPr>
              <a:t>, </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hlinkClick r:id="rId7" action="ppaction://hlinkfile" tooltip="United Nations Human Rights Council (UNHRC), 2013 #55">
                  <a:extLst>
                    <a:ext uri="{A12FA001-AC4F-418D-AE19-62706E023703}">
                      <ahyp:hlinkClr xmlns:ahyp="http://schemas.microsoft.com/office/drawing/2018/hyperlinkcolor" val="tx"/>
                    </a:ext>
                  </a:extLst>
                </a:hlinkClick>
              </a:rPr>
              <a:t>6</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rPr>
              <a:t>)</a:t>
            </a: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 </a:t>
            </a:r>
          </a:p>
          <a:p>
            <a:pPr marL="342900" marR="0" lvl="0" indent="-342900">
              <a:lnSpc>
                <a:spcPct val="115000"/>
              </a:lnSpc>
              <a:spcBef>
                <a:spcPts val="0"/>
              </a:spcBef>
              <a:spcAft>
                <a:spcPts val="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For example the United Nations Special Rapporteur on Torture has stated that solitary confinement “of any duration to a person with mental disabilities constitutes cruel, inhuman and a degrading treatment” and that any restraint for even a short period of time may constitute torture and ill-treatment.</a:t>
            </a:r>
            <a:r>
              <a:rPr lang="en-GB" dirty="0">
                <a:latin typeface="Calibri" panose="020F0502020204030204" pitchFamily="34" charset="0"/>
                <a:ea typeface="SimSun" panose="02010600030101010101" pitchFamily="2" charset="-122"/>
                <a:cs typeface="Arial" panose="020B0604020202020204" pitchFamily="34" charset="0"/>
              </a:rPr>
              <a:t> </a:t>
            </a:r>
          </a:p>
          <a:p>
            <a:pPr marL="342900" marR="0" lvl="0" indent="-342900">
              <a:lnSpc>
                <a:spcPct val="115000"/>
              </a:lnSpc>
              <a:spcBef>
                <a:spcPts val="0"/>
              </a:spcBef>
              <a:spcAft>
                <a:spcPts val="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The Special Rapporteur has called for “an absolute ban on restraints and seclusion</a:t>
            </a:r>
            <a:r>
              <a:rPr lang="en-GB" sz="900" dirty="0">
                <a:solidFill>
                  <a:srgbClr val="000000"/>
                </a:solidFill>
                <a:latin typeface="Calibri" panose="020F0502020204030204" pitchFamily="34" charset="0"/>
                <a:ea typeface="SimSun" panose="02010600030101010101" pitchFamily="2" charset="-122"/>
                <a:cs typeface="Calibri" panose="020F0502020204030204" pitchFamily="34" charset="0"/>
              </a:rPr>
              <a:t>” </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rPr>
              <a:t>(</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hlinkClick r:id="rId8" action="ppaction://hlinkfile" tooltip="United Nations (UN) General Assembly, 2011 #156">
                  <a:extLst>
                    <a:ext uri="{A12FA001-AC4F-418D-AE19-62706E023703}">
                      <ahyp:hlinkClr xmlns:ahyp="http://schemas.microsoft.com/office/drawing/2018/hyperlinkcolor" val="tx"/>
                    </a:ext>
                  </a:extLst>
                </a:hlinkClick>
              </a:rPr>
              <a:t>7</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rPr>
              <a:t>, </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hlinkClick r:id="rId9" action="ppaction://hlinkfile" tooltip="United Nations Human Rights Council (UNHRC), 2013 #256">
                  <a:extLst>
                    <a:ext uri="{A12FA001-AC4F-418D-AE19-62706E023703}">
                      <ahyp:hlinkClr xmlns:ahyp="http://schemas.microsoft.com/office/drawing/2018/hyperlinkcolor" val="tx"/>
                    </a:ext>
                  </a:extLst>
                </a:hlinkClick>
              </a:rPr>
              <a:t>8</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rPr>
              <a:t>).</a:t>
            </a: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 </a:t>
            </a:r>
            <a:r>
              <a:rPr lang="en-GB"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In addition ECT should never be given without informed consent and never in its unmodified form (i.e. without </a:t>
            </a:r>
            <a:r>
              <a:rPr lang="en-GB" dirty="0" err="1">
                <a:latin typeface="Calibri" panose="020F0502020204030204" pitchFamily="34" charset="0"/>
                <a:ea typeface="SimSun" panose="02010600030101010101" pitchFamily="2" charset="-122"/>
                <a:cs typeface="Arial" panose="020B0604020202020204" pitchFamily="34" charset="0"/>
              </a:rPr>
              <a:t>anaesthesic</a:t>
            </a:r>
            <a:r>
              <a:rPr lang="en-GB" dirty="0">
                <a:latin typeface="Calibri" panose="020F0502020204030204" pitchFamily="34" charset="0"/>
                <a:ea typeface="SimSun" panose="02010600030101010101" pitchFamily="2" charset="-122"/>
                <a:cs typeface="Arial" panose="020B0604020202020204" pitchFamily="34" charset="0"/>
              </a:rPr>
              <a:t> and muscle relaxant).</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15</a:t>
            </a:fld>
            <a:endParaRPr lang="x-none"/>
          </a:p>
        </p:txBody>
      </p:sp>
    </p:spTree>
    <p:extLst>
      <p:ext uri="{BB962C8B-B14F-4D97-AF65-F5344CB8AC3E}">
        <p14:creationId xmlns:p14="http://schemas.microsoft.com/office/powerpoint/2010/main" val="958294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following are working definitions that are likely to cover issues and examples identified by participants in the previous exercise. These categories are only indicative. Acts of violence and abuse identified in exercise 1.1. may fall under more than one category.</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1000"/>
              </a:spcAft>
              <a:buFont typeface="Symbol" panose="05050102010706020507" pitchFamily="18" charset="2"/>
              <a:buChar char=""/>
            </a:pPr>
            <a:r>
              <a:rPr lang="en-GB" b="1" dirty="0">
                <a:latin typeface="Calibri" panose="020F0502020204030204" pitchFamily="34" charset="0"/>
                <a:ea typeface="SimSun" panose="02010600030101010101" pitchFamily="2" charset="-122"/>
                <a:cs typeface="Arial" panose="020B0604020202020204" pitchFamily="34" charset="0"/>
              </a:rPr>
              <a:t>Physical violence and abuse </a:t>
            </a:r>
            <a:r>
              <a:rPr lang="en-GB" b="1" i="1" dirty="0">
                <a:latin typeface="Calibri" panose="020F0502020204030204" pitchFamily="34" charset="0"/>
                <a:ea typeface="SimSun" panose="02010600030101010101" pitchFamily="2" charset="-122"/>
                <a:cs typeface="Arial" panose="020B0604020202020204" pitchFamily="34" charset="0"/>
              </a:rPr>
              <a:t>(</a:t>
            </a:r>
            <a:r>
              <a:rPr lang="en-GB" b="1" i="1" dirty="0">
                <a:latin typeface="Calibri" panose="020F0502020204030204" pitchFamily="34" charset="0"/>
                <a:ea typeface="SimSun" panose="02010600030101010101" pitchFamily="2" charset="-122"/>
                <a:cs typeface="Arial" panose="020B0604020202020204" pitchFamily="34" charset="0"/>
                <a:hlinkClick r:id="rId3" action="ppaction://hlinkfile" tooltip="Love Is Respect, 2016 #105"/>
              </a:rPr>
              <a:t>9</a:t>
            </a:r>
            <a:r>
              <a:rPr lang="en-GB" b="1" i="1" dirty="0">
                <a:latin typeface="Calibri" panose="020F0502020204030204" pitchFamily="34" charset="0"/>
                <a:ea typeface="SimSun" panose="02010600030101010101" pitchFamily="2" charset="-122"/>
                <a:cs typeface="Arial" panose="020B0604020202020204" pitchFamily="34" charset="0"/>
              </a:rPr>
              <a:t>)</a:t>
            </a:r>
            <a:r>
              <a:rPr lang="en-GB" b="1" dirty="0">
                <a:latin typeface="Calibri" panose="020F0502020204030204" pitchFamily="34" charset="0"/>
                <a:ea typeface="SimSun" panose="02010600030101010101" pitchFamily="2" charset="-122"/>
                <a:cs typeface="Arial" panose="020B0604020202020204" pitchFamily="34" charset="0"/>
              </a:rPr>
              <a:t>:</a:t>
            </a:r>
            <a:r>
              <a:rPr lang="en-GB" dirty="0">
                <a:latin typeface="Calibri" panose="020F0502020204030204" pitchFamily="34" charset="0"/>
                <a:ea typeface="SimSun" panose="02010600030101010101" pitchFamily="2" charset="-122"/>
                <a:cs typeface="Arial" panose="020B0604020202020204" pitchFamily="34" charset="0"/>
              </a:rPr>
              <a:t> Any intentional and unwanted contact against any person that may or may not inflict injury or harm on the body, including hitting, pushing, pulling, kicking, scratching, slapping, grabbing at clothing or the face, throwing objects, and forcefully preventing movement.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16</a:t>
            </a:fld>
            <a:endParaRPr lang="x-none"/>
          </a:p>
        </p:txBody>
      </p:sp>
    </p:spTree>
    <p:extLst>
      <p:ext uri="{BB962C8B-B14F-4D97-AF65-F5344CB8AC3E}">
        <p14:creationId xmlns:p14="http://schemas.microsoft.com/office/powerpoint/2010/main" val="5787576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1000"/>
              </a:spcAft>
              <a:buFont typeface="Symbol" panose="05050102010706020507" pitchFamily="18" charset="2"/>
              <a:buChar char=""/>
            </a:pPr>
            <a:r>
              <a:rPr lang="en-GB" b="1" dirty="0">
                <a:latin typeface="Calibri" panose="020F0502020204030204" pitchFamily="34" charset="0"/>
                <a:ea typeface="SimSun" panose="02010600030101010101" pitchFamily="2" charset="-122"/>
                <a:cs typeface="Arial" panose="020B0604020202020204" pitchFamily="34" charset="0"/>
              </a:rPr>
              <a:t>Mental/emotional violence and abuse </a:t>
            </a:r>
            <a:r>
              <a:rPr lang="en-GB" b="1" i="1" dirty="0">
                <a:latin typeface="Calibri" panose="020F0502020204030204" pitchFamily="34" charset="0"/>
                <a:ea typeface="SimSun" panose="02010600030101010101" pitchFamily="2" charset="-122"/>
                <a:cs typeface="Arial" panose="020B0604020202020204" pitchFamily="34" charset="0"/>
              </a:rPr>
              <a:t>(</a:t>
            </a:r>
            <a:r>
              <a:rPr lang="en-GB" b="1" i="1" dirty="0">
                <a:latin typeface="Calibri" panose="020F0502020204030204" pitchFamily="34" charset="0"/>
                <a:ea typeface="SimSun" panose="02010600030101010101" pitchFamily="2" charset="-122"/>
                <a:cs typeface="Arial" panose="020B0604020202020204" pitchFamily="34" charset="0"/>
                <a:hlinkClick r:id="rId3" action="ppaction://hlinkfile" tooltip="Counseling Center University of Illinois, 2015 #126"/>
              </a:rPr>
              <a:t>10</a:t>
            </a:r>
            <a:r>
              <a:rPr lang="en-GB" b="1" i="1" dirty="0">
                <a:latin typeface="Calibri" panose="020F0502020204030204" pitchFamily="34" charset="0"/>
                <a:ea typeface="SimSun" panose="02010600030101010101" pitchFamily="2" charset="-122"/>
                <a:cs typeface="Arial" panose="020B0604020202020204" pitchFamily="34" charset="0"/>
              </a:rPr>
              <a:t>)</a:t>
            </a:r>
            <a:r>
              <a:rPr lang="en-GB" b="1" dirty="0">
                <a:latin typeface="Calibri" panose="020F0502020204030204" pitchFamily="34" charset="0"/>
                <a:ea typeface="SimSun" panose="02010600030101010101" pitchFamily="2" charset="-122"/>
                <a:cs typeface="Arial" panose="020B0604020202020204" pitchFamily="34" charset="0"/>
              </a:rPr>
              <a:t>:</a:t>
            </a:r>
            <a:r>
              <a:rPr lang="en-GB" dirty="0">
                <a:latin typeface="Calibri" panose="020F0502020204030204" pitchFamily="34" charset="0"/>
                <a:ea typeface="SimSun" panose="02010600030101010101" pitchFamily="2" charset="-122"/>
                <a:cs typeface="Arial" panose="020B0604020202020204" pitchFamily="34" charset="0"/>
              </a:rPr>
              <a:t> </a:t>
            </a:r>
          </a:p>
          <a:p>
            <a:pPr marL="342900" marR="0" lvl="0" indent="-342900">
              <a:lnSpc>
                <a:spcPct val="115000"/>
              </a:lnSpc>
              <a:spcBef>
                <a:spcPts val="0"/>
              </a:spcBef>
              <a:spcAft>
                <a:spcPts val="10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Behaviour that is designed to control and subjugate another person through fear, humiliation, intimidation, punishment, and emotional trauma; </a:t>
            </a:r>
          </a:p>
          <a:p>
            <a:pPr marL="342900" marR="0" lvl="0" indent="-342900">
              <a:lnSpc>
                <a:spcPct val="115000"/>
              </a:lnSpc>
              <a:spcBef>
                <a:spcPts val="0"/>
              </a:spcBef>
              <a:spcAft>
                <a:spcPts val="10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behaviour that wears away at the victim’s sense of self-worth through, for example, berating and belittling, intimidation, threats, deception, misinformation, manipulation, privation of decision-making power, restricting access to family and friends, removing a ramp or assistive device (such as a white cane) or mobility devices (such as a wheelchair), removing or controlling communication aids or refusal of assistance to communicate. </a:t>
            </a:r>
          </a:p>
          <a:p>
            <a:pPr marL="342900" marR="0" lvl="0" indent="-342900">
              <a:lnSpc>
                <a:spcPct val="115000"/>
              </a:lnSpc>
              <a:spcBef>
                <a:spcPts val="0"/>
              </a:spcBef>
              <a:spcAft>
                <a:spcPts val="10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It is important to note that just because mental or emotional abuse does not involve physical contact or force, this does not mean it is not extremely harmful.</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17</a:t>
            </a:fld>
            <a:endParaRPr lang="x-none"/>
          </a:p>
        </p:txBody>
      </p:sp>
    </p:spTree>
    <p:extLst>
      <p:ext uri="{BB962C8B-B14F-4D97-AF65-F5344CB8AC3E}">
        <p14:creationId xmlns:p14="http://schemas.microsoft.com/office/powerpoint/2010/main" val="18592802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1000"/>
              </a:spcAft>
              <a:buFont typeface="Symbol" panose="05050102010706020507" pitchFamily="18" charset="2"/>
              <a:buChar char=""/>
            </a:pPr>
            <a:r>
              <a:rPr lang="en-GB" b="1" dirty="0">
                <a:latin typeface="Calibri" panose="020F0502020204030204" pitchFamily="34" charset="0"/>
                <a:ea typeface="SimSun" panose="02010600030101010101" pitchFamily="2" charset="-122"/>
                <a:cs typeface="Arial" panose="020B0604020202020204" pitchFamily="34" charset="0"/>
              </a:rPr>
              <a:t>Verbal violence and abuse:</a:t>
            </a:r>
            <a:r>
              <a:rPr lang="en-GB" dirty="0">
                <a:latin typeface="Calibri" panose="020F0502020204030204" pitchFamily="34" charset="0"/>
                <a:ea typeface="SimSun" panose="02010600030101010101" pitchFamily="2" charset="-122"/>
                <a:cs typeface="Arial" panose="020B0604020202020204" pitchFamily="34" charset="0"/>
              </a:rPr>
              <a:t> Demeaning, destructive, infantilizing, condescending and aggressive language, including name-calling, yelling, aggressive, discriminatory or disrespectful speech, using profanities or threats, deliberately triggering anger or fear in the person.</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18</a:t>
            </a:fld>
            <a:endParaRPr lang="x-none"/>
          </a:p>
        </p:txBody>
      </p:sp>
    </p:spTree>
    <p:extLst>
      <p:ext uri="{BB962C8B-B14F-4D97-AF65-F5344CB8AC3E}">
        <p14:creationId xmlns:p14="http://schemas.microsoft.com/office/powerpoint/2010/main" val="4145335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1000"/>
              </a:spcAft>
              <a:buFont typeface="Symbol" panose="05050102010706020507" pitchFamily="18" charset="2"/>
              <a:buChar char=""/>
            </a:pPr>
            <a:r>
              <a:rPr lang="en-GB" b="1" dirty="0">
                <a:latin typeface="Calibri" panose="020F0502020204030204" pitchFamily="34" charset="0"/>
                <a:ea typeface="SimSun" panose="02010600030101010101" pitchFamily="2" charset="-122"/>
                <a:cs typeface="Arial" panose="020B0604020202020204" pitchFamily="34" charset="0"/>
              </a:rPr>
              <a:t>Sexual violence and abuse:</a:t>
            </a:r>
            <a:r>
              <a:rPr lang="en-GB" dirty="0">
                <a:latin typeface="Calibri" panose="020F0502020204030204" pitchFamily="34" charset="0"/>
                <a:ea typeface="SimSun" panose="02010600030101010101" pitchFamily="2" charset="-122"/>
                <a:cs typeface="Arial" panose="020B0604020202020204" pitchFamily="34" charset="0"/>
              </a:rPr>
              <a:t> </a:t>
            </a:r>
          </a:p>
          <a:p>
            <a:pPr marL="342900" marR="0" lvl="0" indent="-342900">
              <a:lnSpc>
                <a:spcPct val="115000"/>
              </a:lnSpc>
              <a:spcBef>
                <a:spcPts val="0"/>
              </a:spcBef>
              <a:spcAft>
                <a:spcPts val="10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Any unwanted action involving a sexual element. For instance: rape (i.e. penetration with any body parts or objects), sexual assault, unwanted sexual touching of any part of the body (clothed or unclothed); harassment, encouraging a vulnerable individual to engage in sexual activity, including sexual acts with someone else; or intentionally engaging in sexual activity in front of a vulnerable individual. </a:t>
            </a:r>
          </a:p>
          <a:p>
            <a:pPr marL="342900" marR="0" lvl="0" indent="-342900">
              <a:lnSpc>
                <a:spcPct val="115000"/>
              </a:lnSpc>
              <a:spcBef>
                <a:spcPts val="0"/>
              </a:spcBef>
              <a:spcAft>
                <a:spcPts val="10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Other practices such as strip searches and forcing people to stand naked in front of others (e.g. for showers) may also constitute sexual violence.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19</a:t>
            </a:fld>
            <a:endParaRPr lang="x-none"/>
          </a:p>
        </p:txBody>
      </p:sp>
    </p:spTree>
    <p:extLst>
      <p:ext uri="{BB962C8B-B14F-4D97-AF65-F5344CB8AC3E}">
        <p14:creationId xmlns:p14="http://schemas.microsoft.com/office/powerpoint/2010/main" val="2430889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A70AF2-C819-47A0-A399-EA1272036C6D}" type="slidenum">
              <a:rPr lang="x-none" smtClean="0"/>
              <a:t>2</a:t>
            </a:fld>
            <a:endParaRPr lang="x-none"/>
          </a:p>
        </p:txBody>
      </p:sp>
    </p:spTree>
    <p:extLst>
      <p:ext uri="{BB962C8B-B14F-4D97-AF65-F5344CB8AC3E}">
        <p14:creationId xmlns:p14="http://schemas.microsoft.com/office/powerpoint/2010/main" val="6248115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1000"/>
              </a:spcAft>
              <a:buFont typeface="Symbol" panose="05050102010706020507" pitchFamily="18" charset="2"/>
              <a:buChar char=""/>
            </a:pPr>
            <a:r>
              <a:rPr lang="en-GB" b="1" dirty="0">
                <a:latin typeface="Calibri" panose="020F0502020204030204" pitchFamily="34" charset="0"/>
                <a:ea typeface="SimSun" panose="02010600030101010101" pitchFamily="2" charset="-122"/>
                <a:cs typeface="Arial" panose="020B0604020202020204" pitchFamily="34" charset="0"/>
              </a:rPr>
              <a:t>Neglect:</a:t>
            </a:r>
            <a:r>
              <a:rPr lang="en-GB" dirty="0">
                <a:latin typeface="Calibri" panose="020F0502020204030204" pitchFamily="34" charset="0"/>
                <a:ea typeface="SimSun" panose="02010600030101010101" pitchFamily="2" charset="-122"/>
                <a:cs typeface="Arial" panose="020B0604020202020204" pitchFamily="34" charset="0"/>
              </a:rPr>
              <a:t> The failure, whether deliberate or inadvertent, to provide for a person’s basic needs, whether physical, emotional, social or medical – for instance ignoring a person, failing to assist with needs of daily living (hygiene, dressing, eating), failing to provide food, water or sanitation, failing to provide access to services and support.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20</a:t>
            </a:fld>
            <a:endParaRPr lang="x-none"/>
          </a:p>
        </p:txBody>
      </p:sp>
    </p:spTree>
    <p:extLst>
      <p:ext uri="{BB962C8B-B14F-4D97-AF65-F5344CB8AC3E}">
        <p14:creationId xmlns:p14="http://schemas.microsoft.com/office/powerpoint/2010/main" val="11815810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b="1" dirty="0">
                <a:latin typeface="Calibri" panose="020F0502020204030204" pitchFamily="34" charset="0"/>
                <a:ea typeface="SimSun" panose="02010600030101010101" pitchFamily="2" charset="-122"/>
                <a:cs typeface="Arial" panose="020B0604020202020204" pitchFamily="34" charset="0"/>
              </a:rPr>
              <a:t>Intersections of gender with violence, coercion and abuse</a:t>
            </a:r>
            <a:endParaRPr lang="x-none" dirty="0">
              <a:latin typeface="Calibri" panose="020F0502020204030204" pitchFamily="34" charset="0"/>
              <a:ea typeface="SimSun" panose="02010600030101010101" pitchFamily="2" charset="-122"/>
              <a:cs typeface="Arial" panose="020B0604020202020204" pitchFamily="34" charset="0"/>
            </a:endParaRPr>
          </a:p>
          <a:p>
            <a:r>
              <a:rPr lang="en-GB" dirty="0">
                <a:latin typeface="Calibri" panose="020F0502020204030204" pitchFamily="34" charset="0"/>
                <a:ea typeface="SimSun" panose="02010600030101010101" pitchFamily="2" charset="-122"/>
                <a:cs typeface="Arial" panose="020B0604020202020204" pitchFamily="34" charset="0"/>
              </a:rPr>
              <a:t>A number of social factors, including gender, can increase the risk of violence, coercion and abuse within and beyond mental health services. </a:t>
            </a:r>
            <a:endParaRPr lang="x-none" dirty="0">
              <a:latin typeface="Calibri" panose="020F0502020204030204" pitchFamily="34" charset="0"/>
              <a:ea typeface="SimSun" panose="02010600030101010101" pitchFamily="2" charset="-122"/>
              <a:cs typeface="Arial" panose="020B0604020202020204" pitchFamily="34" charset="0"/>
            </a:endParaRPr>
          </a:p>
          <a:p>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Women and girls can experience high rates of intimate partner violence and sexual assault, including in mental health </a:t>
            </a:r>
            <a:r>
              <a:rPr lang="en-GB" u="sng" dirty="0">
                <a:latin typeface="Calibri" panose="020F0502020204030204" pitchFamily="34" charset="0"/>
                <a:ea typeface="SimSun" panose="02010600030101010101" pitchFamily="2" charset="-122"/>
                <a:cs typeface="Arial" panose="020B0604020202020204" pitchFamily="34" charset="0"/>
              </a:rPr>
              <a:t>facilities</a:t>
            </a:r>
            <a:r>
              <a:rPr lang="en-GB" sz="900" dirty="0">
                <a:latin typeface="Calibri" panose="020F0502020204030204" pitchFamily="34" charset="0"/>
                <a:ea typeface="SimSun" panose="02010600030101010101" pitchFamily="2" charset="-122"/>
                <a:cs typeface="Arial" panose="020B0604020202020204" pitchFamily="34" charset="0"/>
              </a:rPr>
              <a:t> </a:t>
            </a:r>
            <a:r>
              <a:rPr lang="en-GB" dirty="0">
                <a:latin typeface="Calibri" panose="020F0502020204030204" pitchFamily="34" charset="0"/>
                <a:ea typeface="SimSun" panose="02010600030101010101" pitchFamily="2" charset="-122"/>
                <a:cs typeface="Arial" panose="020B0604020202020204" pitchFamily="34" charset="0"/>
              </a:rPr>
              <a:t> </a:t>
            </a:r>
            <a:r>
              <a:rPr lang="en-GB" i="1" dirty="0">
                <a:latin typeface="Calibri" panose="020F0502020204030204" pitchFamily="34" charset="0"/>
                <a:ea typeface="SimSun" panose="02010600030101010101" pitchFamily="2" charset="-122"/>
                <a:cs typeface="Arial" panose="020B0604020202020204" pitchFamily="34" charset="0"/>
              </a:rPr>
              <a:t>(</a:t>
            </a:r>
            <a:r>
              <a:rPr lang="en-GB" i="1" dirty="0">
                <a:solidFill>
                  <a:srgbClr val="0000FF"/>
                </a:solidFill>
                <a:latin typeface="Calibri" panose="020F0502020204030204" pitchFamily="34" charset="0"/>
                <a:ea typeface="SimSun" panose="02010600030101010101" pitchFamily="2" charset="-122"/>
                <a:cs typeface="Arial" panose="020B0604020202020204" pitchFamily="34" charset="0"/>
                <a:hlinkClick r:id="rId3" action="ppaction://hlinkfile" tooltip="Weller P, 2016 #401">
                  <a:extLst>
                    <a:ext uri="{A12FA001-AC4F-418D-AE19-62706E023703}">
                      <ahyp:hlinkClr xmlns:ahyp="http://schemas.microsoft.com/office/drawing/2018/hyperlinkcolor" val="tx"/>
                    </a:ext>
                  </a:extLst>
                </a:hlinkClick>
              </a:rPr>
              <a:t>11</a:t>
            </a:r>
            <a:r>
              <a:rPr lang="en-GB" i="1" dirty="0">
                <a:latin typeface="Calibri" panose="020F0502020204030204" pitchFamily="34" charset="0"/>
                <a:ea typeface="SimSun" panose="02010600030101010101" pitchFamily="2" charset="-122"/>
                <a:cs typeface="Arial" panose="020B0604020202020204" pitchFamily="34" charset="0"/>
              </a:rPr>
              <a:t>)</a:t>
            </a:r>
            <a:r>
              <a:rPr lang="en-GB" sz="900" dirty="0">
                <a:latin typeface="Calibri" panose="020F0502020204030204" pitchFamily="34" charset="0"/>
                <a:ea typeface="SimSun" panose="02010600030101010101" pitchFamily="2" charset="-122"/>
                <a:cs typeface="Arial" panose="020B0604020202020204" pitchFamily="34" charset="0"/>
              </a:rPr>
              <a:t> </a:t>
            </a:r>
            <a:r>
              <a:rPr lang="en-GB" dirty="0">
                <a:latin typeface="Calibri" panose="020F0502020204030204" pitchFamily="34" charset="0"/>
                <a:ea typeface="SimSun" panose="02010600030101010101" pitchFamily="2" charset="-122"/>
                <a:cs typeface="Arial" panose="020B0604020202020204" pitchFamily="34" charset="0"/>
              </a:rPr>
              <a:t>; </a:t>
            </a:r>
            <a:r>
              <a:rPr lang="en-GB" u="sng" dirty="0">
                <a:latin typeface="Calibri" panose="020F0502020204030204" pitchFamily="34" charset="0"/>
                <a:ea typeface="SimSun" panose="02010600030101010101" pitchFamily="2" charset="-122"/>
                <a:cs typeface="Arial" panose="020B0604020202020204" pitchFamily="34" charset="0"/>
              </a:rPr>
              <a:t>and </a:t>
            </a:r>
            <a:r>
              <a:rPr lang="en-GB" sz="900" dirty="0">
                <a:latin typeface="Calibri" panose="020F0502020204030204" pitchFamily="34" charset="0"/>
                <a:ea typeface="SimSun" panose="02010600030101010101" pitchFamily="2" charset="-122"/>
                <a:cs typeface="Arial" panose="020B0604020202020204" pitchFamily="34" charset="0"/>
              </a:rPr>
              <a:t> </a:t>
            </a:r>
            <a:r>
              <a:rPr lang="en-GB" dirty="0">
                <a:latin typeface="Calibri" panose="020F0502020204030204" pitchFamily="34" charset="0"/>
                <a:ea typeface="SimSun" panose="02010600030101010101" pitchFamily="2" charset="-122"/>
                <a:cs typeface="Arial" panose="020B0604020202020204" pitchFamily="34" charset="0"/>
              </a:rPr>
              <a:t>women and girls with psychosocial disabilities are at increased risk of violence both in community and domestic settings </a:t>
            </a:r>
            <a:r>
              <a:rPr lang="en-GB" i="1" dirty="0">
                <a:latin typeface="Calibri" panose="020F0502020204030204" pitchFamily="34" charset="0"/>
                <a:ea typeface="SimSun" panose="02010600030101010101" pitchFamily="2" charset="-122"/>
                <a:cs typeface="Arial" panose="020B0604020202020204" pitchFamily="34" charset="0"/>
              </a:rPr>
              <a:t>(</a:t>
            </a:r>
            <a:r>
              <a:rPr lang="en-GB" i="1" dirty="0">
                <a:solidFill>
                  <a:srgbClr val="0000FF"/>
                </a:solidFill>
                <a:latin typeface="Calibri" panose="020F0502020204030204" pitchFamily="34" charset="0"/>
                <a:ea typeface="SimSun" panose="02010600030101010101" pitchFamily="2" charset="-122"/>
                <a:cs typeface="Arial" panose="020B0604020202020204" pitchFamily="34" charset="0"/>
                <a:hlinkClick r:id="rId4" action="ppaction://hlinkfile" tooltip="Khalifeh H, 2015 #402">
                  <a:extLst>
                    <a:ext uri="{A12FA001-AC4F-418D-AE19-62706E023703}">
                      <ahyp:hlinkClr xmlns:ahyp="http://schemas.microsoft.com/office/drawing/2018/hyperlinkcolor" val="tx"/>
                    </a:ext>
                  </a:extLst>
                </a:hlinkClick>
              </a:rPr>
              <a:t>12</a:t>
            </a:r>
            <a:r>
              <a:rPr lang="en-GB" i="1" dirty="0">
                <a:latin typeface="Calibri" panose="020F0502020204030204" pitchFamily="34" charset="0"/>
                <a:ea typeface="SimSun" panose="02010600030101010101" pitchFamily="2" charset="-122"/>
                <a:cs typeface="Arial" panose="020B0604020202020204" pitchFamily="34" charset="0"/>
              </a:rPr>
              <a:t>)</a:t>
            </a: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Transgender populations can experience high rates of violence, harassment and abuse, including when accessing health services and within mental health service settings </a:t>
            </a:r>
            <a:r>
              <a:rPr lang="en-GB" i="1" dirty="0">
                <a:latin typeface="Calibri" panose="020F0502020204030204" pitchFamily="34" charset="0"/>
                <a:ea typeface="SimSun" panose="02010600030101010101" pitchFamily="2" charset="-122"/>
                <a:cs typeface="Arial" panose="020B0604020202020204" pitchFamily="34" charset="0"/>
              </a:rPr>
              <a:t>(</a:t>
            </a:r>
            <a:r>
              <a:rPr lang="en-GB" i="1" dirty="0">
                <a:solidFill>
                  <a:srgbClr val="0000FF"/>
                </a:solidFill>
                <a:latin typeface="Calibri" panose="020F0502020204030204" pitchFamily="34" charset="0"/>
                <a:ea typeface="SimSun" panose="02010600030101010101" pitchFamily="2" charset="-122"/>
                <a:cs typeface="Arial" panose="020B0604020202020204" pitchFamily="34" charset="0"/>
                <a:hlinkClick r:id="rId5" action="ppaction://hlinkfile" tooltip="Ellis SJ, 2015 #404">
                  <a:extLst>
                    <a:ext uri="{A12FA001-AC4F-418D-AE19-62706E023703}">
                      <ahyp:hlinkClr xmlns:ahyp="http://schemas.microsoft.com/office/drawing/2018/hyperlinkcolor" val="tx"/>
                    </a:ext>
                  </a:extLst>
                </a:hlinkClick>
              </a:rPr>
              <a:t>13</a:t>
            </a:r>
            <a:r>
              <a:rPr lang="en-GB" i="1" dirty="0">
                <a:latin typeface="Calibri" panose="020F0502020204030204" pitchFamily="34" charset="0"/>
                <a:ea typeface="SimSun" panose="02010600030101010101" pitchFamily="2" charset="-122"/>
                <a:cs typeface="Arial" panose="020B0604020202020204" pitchFamily="34" charset="0"/>
              </a:rPr>
              <a:t>, </a:t>
            </a:r>
            <a:r>
              <a:rPr lang="en-GB" i="1" dirty="0">
                <a:solidFill>
                  <a:srgbClr val="0000FF"/>
                </a:solidFill>
                <a:latin typeface="Calibri" panose="020F0502020204030204" pitchFamily="34" charset="0"/>
                <a:ea typeface="SimSun" panose="02010600030101010101" pitchFamily="2" charset="-122"/>
                <a:cs typeface="Arial" panose="020B0604020202020204" pitchFamily="34" charset="0"/>
                <a:hlinkClick r:id="rId6" action="ppaction://hlinkfile" tooltip="Operario D, 2017 #405">
                  <a:extLst>
                    <a:ext uri="{A12FA001-AC4F-418D-AE19-62706E023703}">
                      <ahyp:hlinkClr xmlns:ahyp="http://schemas.microsoft.com/office/drawing/2018/hyperlinkcolor" val="tx"/>
                    </a:ext>
                  </a:extLst>
                </a:hlinkClick>
              </a:rPr>
              <a:t>14</a:t>
            </a:r>
            <a:r>
              <a:rPr lang="en-GB" i="1"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The use of coercive measures such as restraint can vary across gender within services (</a:t>
            </a:r>
            <a:r>
              <a:rPr lang="en-GB" dirty="0">
                <a:solidFill>
                  <a:srgbClr val="0000FF"/>
                </a:solidFill>
                <a:latin typeface="Calibri" panose="020F0502020204030204" pitchFamily="34" charset="0"/>
                <a:ea typeface="SimSun" panose="02010600030101010101" pitchFamily="2" charset="-122"/>
                <a:cs typeface="Arial" panose="020B0604020202020204" pitchFamily="34" charset="0"/>
                <a:hlinkClick r:id="rId7" action="ppaction://hlinkfile" tooltip="Kotze A, 2015 #403">
                  <a:extLst>
                    <a:ext uri="{A12FA001-AC4F-418D-AE19-62706E023703}">
                      <ahyp:hlinkClr xmlns:ahyp="http://schemas.microsoft.com/office/drawing/2018/hyperlinkcolor" val="tx"/>
                    </a:ext>
                  </a:extLst>
                </a:hlinkClick>
              </a:rPr>
              <a:t>15</a:t>
            </a:r>
            <a:r>
              <a:rPr lang="en-GB" dirty="0">
                <a:latin typeface="Calibri" panose="020F0502020204030204" pitchFamily="34" charset="0"/>
                <a:ea typeface="SimSun" panose="02010600030101010101" pitchFamily="2" charset="-122"/>
                <a:cs typeface="Arial" panose="020B060402020202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As seen in the previous exercise, many of these forms of violence and abuse are happening in mental health and social services.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21</a:t>
            </a:fld>
            <a:endParaRPr lang="x-none"/>
          </a:p>
        </p:txBody>
      </p:sp>
    </p:spTree>
    <p:extLst>
      <p:ext uri="{BB962C8B-B14F-4D97-AF65-F5344CB8AC3E}">
        <p14:creationId xmlns:p14="http://schemas.microsoft.com/office/powerpoint/2010/main" val="22227148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0"/>
              </a:spcAft>
            </a:pPr>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en-GB"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0"/>
              </a:spcAft>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20 minutes.</a:t>
            </a:r>
            <a:endParaRPr lang="en-GB"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endParaRPr lang="en-GB"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purpose of this section is to encourage participants to recall the articles of the CRPD that relate to violence, coercion and abuse.</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22</a:t>
            </a:fld>
            <a:endParaRPr lang="x-none"/>
          </a:p>
        </p:txBody>
      </p:sp>
    </p:spTree>
    <p:extLst>
      <p:ext uri="{BB962C8B-B14F-4D97-AF65-F5344CB8AC3E}">
        <p14:creationId xmlns:p14="http://schemas.microsoft.com/office/powerpoint/2010/main" val="25090823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0"/>
              </a:spcAft>
            </a:pPr>
            <a:r>
              <a:rPr lang="en-GB" b="1" i="1" dirty="0">
                <a:latin typeface="Calibri" panose="020F0502020204030204" pitchFamily="34" charset="0"/>
                <a:ea typeface="SimSun" panose="02010600030101010101" pitchFamily="2" charset="-122"/>
                <a:cs typeface="Arial" panose="020B0604020202020204" pitchFamily="34" charset="0"/>
              </a:rPr>
              <a:t>Exercise 2.1: Recalling the CRPD (5 min.)</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Ask participants to take their copies of the CRPD (Annex 1). Then ask the group: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GB" dirty="0">
                <a:latin typeface="Calibri" panose="020F0502020204030204" pitchFamily="34" charset="0"/>
                <a:ea typeface="SimSun" panose="02010600030101010101" pitchFamily="2" charset="-122"/>
                <a:cs typeface="Arial" panose="020B0604020202020204" pitchFamily="34" charset="0"/>
              </a:rPr>
              <a:t>What does the CRPD say about violence, coercion and abuse?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GB" dirty="0">
                <a:solidFill>
                  <a:srgbClr val="548DD4"/>
                </a:solidFill>
                <a:latin typeface="Calibri" panose="020F0502020204030204" pitchFamily="34" charset="0"/>
                <a:ea typeface="SimSun" panose="02010600030101010101" pitchFamily="2" charset="-122"/>
                <a:cs typeface="Arial" panose="020B0604020202020204" pitchFamily="34" charset="0"/>
              </a:rPr>
              <a:t>This question is meant to re-introduce the content and relevance of the CRPD to the topic of violence, abuse and coercion in mental health and social services. Encourage participants to share their thoughts, or even guesses, as this will help them re-engage with the CRPD. After a few minutes of participants sharing ideas, continue with the following presentations.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23</a:t>
            </a:fld>
            <a:endParaRPr lang="x-none"/>
          </a:p>
        </p:txBody>
      </p:sp>
    </p:spTree>
    <p:extLst>
      <p:ext uri="{BB962C8B-B14F-4D97-AF65-F5344CB8AC3E}">
        <p14:creationId xmlns:p14="http://schemas.microsoft.com/office/powerpoint/2010/main" val="28222007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b="1" i="1" dirty="0">
                <a:latin typeface="Calibri" panose="020F0502020204030204" pitchFamily="34" charset="0"/>
                <a:ea typeface="SimSun" panose="02010600030101010101" pitchFamily="2" charset="-122"/>
                <a:cs typeface="Calibri" panose="020F0502020204030204" pitchFamily="34" charset="0"/>
              </a:rPr>
              <a:t>Presentation: Articles of the </a:t>
            </a:r>
            <a:r>
              <a:rPr lang="en-GB" b="1" dirty="0">
                <a:latin typeface="Calibri" panose="020F0502020204030204" pitchFamily="34" charset="0"/>
                <a:ea typeface="SimSun" panose="02010600030101010101" pitchFamily="2" charset="-122"/>
                <a:cs typeface="Calibri" panose="020F0502020204030204" pitchFamily="34" charset="0"/>
              </a:rPr>
              <a:t>United Nations Convention on the Rights of Persons with Disabilities </a:t>
            </a:r>
            <a:r>
              <a:rPr lang="en-GB" b="1" i="1" dirty="0">
                <a:latin typeface="Calibri" panose="020F0502020204030204" pitchFamily="34" charset="0"/>
                <a:ea typeface="SimSun" panose="02010600030101010101" pitchFamily="2" charset="-122"/>
                <a:cs typeface="Calibri" panose="020F0502020204030204" pitchFamily="34" charset="0"/>
              </a:rPr>
              <a:t>(15 min.)</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 CRPD protects people against violence, exploitation, abuse, neglect and coercion.</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All the articles of the Convention are interrelated and are relevant to this topic. However, only the most directly relevant articles are presented here.</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24</a:t>
            </a:fld>
            <a:endParaRPr lang="x-none"/>
          </a:p>
        </p:txBody>
      </p:sp>
    </p:spTree>
    <p:extLst>
      <p:ext uri="{BB962C8B-B14F-4D97-AF65-F5344CB8AC3E}">
        <p14:creationId xmlns:p14="http://schemas.microsoft.com/office/powerpoint/2010/main" val="7226439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US" b="1" u="sng" dirty="0">
                <a:solidFill>
                  <a:srgbClr val="000000"/>
                </a:solidFill>
                <a:latin typeface="Calibri" panose="020F0502020204030204" pitchFamily="34" charset="0"/>
                <a:ea typeface="Times New Roman" panose="02020603050405020304" pitchFamily="18" charset="0"/>
                <a:cs typeface="Calibri" panose="020F0502020204030204" pitchFamily="34" charset="0"/>
              </a:rPr>
              <a:t>Article 10: The right to life</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buFont typeface="Arial" panose="020B0604020202020204" pitchFamily="34" charset="0"/>
              <a:buChar cha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Article 10 requires countries to take measures to protect the right to life of people with disabilities.</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buFont typeface="Arial" panose="020B0604020202020204" pitchFamily="34" charset="0"/>
              <a:buChar cha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Ending violence, coercion and abuse, which can lead to death, is an important measure for protecting the right to life.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25</a:t>
            </a:fld>
            <a:endParaRPr lang="x-none"/>
          </a:p>
        </p:txBody>
      </p:sp>
    </p:spTree>
    <p:extLst>
      <p:ext uri="{BB962C8B-B14F-4D97-AF65-F5344CB8AC3E}">
        <p14:creationId xmlns:p14="http://schemas.microsoft.com/office/powerpoint/2010/main" val="41051963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973138"/>
            <a:ext cx="5486400" cy="3086100"/>
          </a:xfrm>
        </p:spPr>
      </p:sp>
      <p:sp>
        <p:nvSpPr>
          <p:cNvPr id="3" name="Notes Placeholder 2"/>
          <p:cNvSpPr>
            <a:spLocks noGrp="1"/>
          </p:cNvSpPr>
          <p:nvPr>
            <p:ph type="body" idx="1"/>
          </p:nvPr>
        </p:nvSpPr>
        <p:spPr>
          <a:xfrm>
            <a:off x="685800" y="4206240"/>
            <a:ext cx="5486400" cy="4772868"/>
          </a:xfrm>
        </p:spPr>
        <p:txBody>
          <a:bodyPr/>
          <a:lstStyle/>
          <a:p>
            <a:pPr algn="just">
              <a:lnSpc>
                <a:spcPct val="115000"/>
              </a:lnSpc>
            </a:pPr>
            <a:r>
              <a:rPr lang="en-US" b="1" u="sng" dirty="0">
                <a:solidFill>
                  <a:srgbClr val="000000"/>
                </a:solidFill>
                <a:latin typeface="Calibri" panose="020F0502020204030204" pitchFamily="34" charset="0"/>
                <a:ea typeface="Times New Roman" panose="02020603050405020304" pitchFamily="18" charset="0"/>
                <a:cs typeface="Calibri" panose="020F0502020204030204" pitchFamily="34" charset="0"/>
              </a:rPr>
              <a:t>Article 12: Equal recognition before the law</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buFont typeface="Arial" panose="020B0604020202020204" pitchFamily="34" charset="0"/>
              <a:buChar cha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Article 12 recognizes that people with disabilities have the right to legal capacity – that is, the right to make their own decisions and to have their decisions respected by others. </a:t>
            </a:r>
          </a:p>
          <a:p>
            <a:pPr marL="171450" indent="-171450" algn="just">
              <a:lnSpc>
                <a:spcPct val="115000"/>
              </a:lnSpc>
              <a:buFont typeface="Arial" panose="020B0604020202020204" pitchFamily="34" charset="0"/>
              <a:buChar cha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By recognizing this right, and ensuring that people’s choices are respected, the CRPD protects people with disabilities against many forms of violence, coercion and abuse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buFont typeface="Arial" panose="020B0604020202020204" pitchFamily="34" charset="0"/>
              <a:buChar cha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Article 12 is particularly important in creating equality and protecting against any discrimination, exclusion or forced treatment or intervention against one’s will by giving people the right to decide in any area of life.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buFont typeface="Arial" panose="020B0604020202020204" pitchFamily="34" charset="0"/>
              <a:buChar cha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Laws in countries often allow coercive practices to be carried out against people with disabilities on the basis that the practices are considered “beneficial” to the person and/or that the person is seen as having poor decision-making skills.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buFont typeface="Arial" panose="020B0604020202020204" pitchFamily="34" charset="0"/>
              <a:buChar cha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However, article 12 requires States Parties to ensure that service providers, family members and others respect the person’s choices and refrain from carrying out interventions against the person’s will.</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US" dirty="0">
                <a:solidFill>
                  <a:srgbClr val="4F81BD"/>
                </a:solidFill>
                <a:latin typeface="Calibri" panose="020F0502020204030204" pitchFamily="34" charset="0"/>
                <a:ea typeface="Times New Roman" panose="02020603050405020304" pitchFamily="18" charset="0"/>
                <a:cs typeface="Calibri" panose="020F0502020204030204" pitchFamily="34" charset="0"/>
              </a:rPr>
              <a:t>The provisions of article 12 are explained in more depth in the modules on </a:t>
            </a:r>
            <a:r>
              <a:rPr lang="en-US" i="1" dirty="0">
                <a:solidFill>
                  <a:srgbClr val="4F81BD"/>
                </a:solidFill>
                <a:latin typeface="Calibri" panose="020F0502020204030204" pitchFamily="34" charset="0"/>
                <a:ea typeface="Times New Roman" panose="02020603050405020304" pitchFamily="18" charset="0"/>
                <a:cs typeface="Calibri" panose="020F0502020204030204" pitchFamily="34" charset="0"/>
              </a:rPr>
              <a:t>Legal capacity and the right to decide </a:t>
            </a:r>
            <a:r>
              <a:rPr lang="en-US" dirty="0">
                <a:solidFill>
                  <a:srgbClr val="4F81BD"/>
                </a:solidFill>
                <a:latin typeface="Calibri" panose="020F0502020204030204" pitchFamily="34" charset="0"/>
                <a:ea typeface="Times New Roman" panose="02020603050405020304" pitchFamily="18" charset="0"/>
                <a:cs typeface="Calibri" panose="020F0502020204030204" pitchFamily="34" charset="0"/>
              </a:rPr>
              <a:t>and</a:t>
            </a:r>
            <a:r>
              <a:rPr lang="en-US" i="1" dirty="0">
                <a:solidFill>
                  <a:srgbClr val="4F81BD"/>
                </a:solidFill>
                <a:latin typeface="Calibri" panose="020F0502020204030204" pitchFamily="34" charset="0"/>
                <a:ea typeface="Times New Roman" panose="02020603050405020304" pitchFamily="18" charset="0"/>
                <a:cs typeface="Calibri" panose="020F0502020204030204" pitchFamily="34" charset="0"/>
              </a:rPr>
              <a:t> Supported decision-making and advance planning</a:t>
            </a:r>
            <a:r>
              <a:rPr lang="en-US" dirty="0">
                <a:solidFill>
                  <a:srgbClr val="4F81BD"/>
                </a:solidFill>
                <a:latin typeface="Calibri" panose="020F0502020204030204" pitchFamily="34" charset="0"/>
                <a:ea typeface="Times New Roman" panose="02020603050405020304" pitchFamily="18" charset="0"/>
                <a:cs typeface="Calibri" panose="020F050202020403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26</a:t>
            </a:fld>
            <a:endParaRPr lang="x-none"/>
          </a:p>
        </p:txBody>
      </p:sp>
    </p:spTree>
    <p:extLst>
      <p:ext uri="{BB962C8B-B14F-4D97-AF65-F5344CB8AC3E}">
        <p14:creationId xmlns:p14="http://schemas.microsoft.com/office/powerpoint/2010/main" val="5993452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US" b="1" u="sng" dirty="0">
                <a:solidFill>
                  <a:srgbClr val="000000"/>
                </a:solidFill>
                <a:latin typeface="Calibri" panose="020F0502020204030204" pitchFamily="34" charset="0"/>
                <a:ea typeface="Times New Roman" panose="02020603050405020304" pitchFamily="18" charset="0"/>
                <a:cs typeface="Calibri" panose="020F0502020204030204" pitchFamily="34" charset="0"/>
              </a:rPr>
              <a:t>Article 14: Liberty and security of the person</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buFont typeface="Arial" panose="020B0604020202020204" pitchFamily="34" charset="0"/>
              <a:buChar cha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The Committee on the Rights of Persons with Disabilities, which oversees the implementation of the CRPD by States Parties, has clearly established that article 14 prohibits involuntary detention in mental health and social services </a:t>
            </a:r>
            <a:r>
              <a:rPr lang="en-US"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r>
              <a:rPr lang="en-US" i="1" dirty="0">
                <a:solidFill>
                  <a:srgbClr val="000000"/>
                </a:solidFill>
                <a:latin typeface="Calibri" panose="020F0502020204030204" pitchFamily="34" charset="0"/>
                <a:ea typeface="Times New Roman" panose="02020603050405020304" pitchFamily="18" charset="0"/>
                <a:cs typeface="Calibri" panose="020F0502020204030204" pitchFamily="34" charset="0"/>
                <a:hlinkClick r:id="rId3" action="ppaction://hlinkfile" tooltip="Committee on the Rights of Persons with Disabilities, 2015 #200">
                  <a:extLst>
                    <a:ext uri="{A12FA001-AC4F-418D-AE19-62706E023703}">
                      <ahyp:hlinkClr xmlns:ahyp="http://schemas.microsoft.com/office/drawing/2018/hyperlinkcolor" val="tx"/>
                    </a:ext>
                  </a:extLst>
                </a:hlinkClick>
              </a:rPr>
              <a:t>16</a:t>
            </a:r>
            <a:r>
              <a:rPr lang="en-US"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buFont typeface="Arial" panose="020B0604020202020204" pitchFamily="34" charset="0"/>
              <a:buChar cha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This is extremely important because detention in these services is often accompanied by – and is the setting for – violence, coercion and abuse </a:t>
            </a:r>
            <a:r>
              <a:rPr lang="en-US"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r>
              <a:rPr lang="en-US" i="1" dirty="0">
                <a:solidFill>
                  <a:srgbClr val="000000"/>
                </a:solidFill>
                <a:latin typeface="Calibri" panose="020F0502020204030204" pitchFamily="34" charset="0"/>
                <a:ea typeface="Times New Roman" panose="02020603050405020304" pitchFamily="18" charset="0"/>
                <a:cs typeface="Calibri" panose="020F0502020204030204" pitchFamily="34" charset="0"/>
                <a:hlinkClick r:id="rId4" action="ppaction://hlinkfile" tooltip="United Nations Human Rights Council (UNHRC), 2013 #55">
                  <a:extLst>
                    <a:ext uri="{A12FA001-AC4F-418D-AE19-62706E023703}">
                      <ahyp:hlinkClr xmlns:ahyp="http://schemas.microsoft.com/office/drawing/2018/hyperlinkcolor" val="tx"/>
                    </a:ext>
                  </a:extLst>
                </a:hlinkClick>
              </a:rPr>
              <a:t>6</a:t>
            </a:r>
            <a:r>
              <a:rPr lang="en-US"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buFont typeface="Arial" panose="020B0604020202020204" pitchFamily="34" charset="0"/>
              <a:buChar cha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Detention is harmful as it deprives people of their liberty and places them under the control of others, breaking their links with the community. </a:t>
            </a:r>
          </a:p>
          <a:p>
            <a:pPr marL="171450" indent="-171450" algn="just">
              <a:lnSpc>
                <a:spcPct val="115000"/>
              </a:lnSpc>
              <a:buFont typeface="Arial" panose="020B0604020202020204" pitchFamily="34" charset="0"/>
              <a:buChar cha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Behind closed doors, violence and abuse can go unnoticed and unhindered. </a:t>
            </a:r>
          </a:p>
          <a:p>
            <a:pPr marL="171450" indent="-171450" algn="just">
              <a:lnSpc>
                <a:spcPct val="115000"/>
              </a:lnSpc>
              <a:buFont typeface="Arial" panose="020B0604020202020204" pitchFamily="34" charset="0"/>
              <a:buChar cha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Prohibiting involuntary detention in mental health and related settings, therefore, prevents many forms of violence, coercion and abuse from occurring in mental health settings.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27</a:t>
            </a:fld>
            <a:endParaRPr lang="x-none"/>
          </a:p>
        </p:txBody>
      </p:sp>
    </p:spTree>
    <p:extLst>
      <p:ext uri="{BB962C8B-B14F-4D97-AF65-F5344CB8AC3E}">
        <p14:creationId xmlns:p14="http://schemas.microsoft.com/office/powerpoint/2010/main" val="22808136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US" b="1" u="sng" dirty="0">
                <a:latin typeface="Calibri" panose="020F0502020204030204" pitchFamily="34" charset="0"/>
                <a:ea typeface="Times New Roman" panose="02020603050405020304" pitchFamily="18" charset="0"/>
                <a:cs typeface="Calibri" panose="020F0502020204030204" pitchFamily="34" charset="0"/>
              </a:rPr>
              <a:t>Article 15: </a:t>
            </a:r>
            <a:r>
              <a:rPr lang="en-GB" b="1" u="sng" dirty="0">
                <a:latin typeface="Calibri" panose="020F0502020204030204" pitchFamily="34" charset="0"/>
                <a:ea typeface="Times New Roman" panose="02020603050405020304" pitchFamily="18" charset="0"/>
                <a:cs typeface="Calibri" panose="020F0502020204030204" pitchFamily="34" charset="0"/>
              </a:rPr>
              <a:t>Freedom from torture or cruel, inhuman or degrading treatment or punishment</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b="1"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Article 15 states that people with disabilities must not be:</a:t>
            </a:r>
          </a:p>
          <a:p>
            <a:pPr marL="628650" lvl="1" indent="-171450" algn="just">
              <a:lnSpc>
                <a:spcPct val="115000"/>
              </a:lnSpc>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treated cruelly or tortured (e.g. beaten, sexually abused or forcibly given medication or ECT).</a:t>
            </a:r>
            <a:endParaRPr lang="x-none" dirty="0">
              <a:latin typeface="Calibri" panose="020F0502020204030204" pitchFamily="34" charset="0"/>
              <a:ea typeface="SimSun" panose="02010600030101010101" pitchFamily="2" charset="-122"/>
              <a:cs typeface="Arial" panose="020B0604020202020204" pitchFamily="34" charset="0"/>
            </a:endParaRPr>
          </a:p>
          <a:p>
            <a:pPr marL="628650" lvl="1" indent="-171450" algn="just">
              <a:lnSpc>
                <a:spcPct val="115000"/>
              </a:lnSpc>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People with disabilities must not be subjected to medical or scientific experimentation, unless they provide free and informed consent (e.g. in relation to a clinical trial where people are administered drugs that are being tested).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28</a:t>
            </a:fld>
            <a:endParaRPr lang="x-none"/>
          </a:p>
        </p:txBody>
      </p:sp>
    </p:spTree>
    <p:extLst>
      <p:ext uri="{BB962C8B-B14F-4D97-AF65-F5344CB8AC3E}">
        <p14:creationId xmlns:p14="http://schemas.microsoft.com/office/powerpoint/2010/main" val="37738233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9338" y="1143000"/>
            <a:ext cx="4573587" cy="2573338"/>
          </a:xfrm>
        </p:spPr>
      </p:sp>
      <p:sp>
        <p:nvSpPr>
          <p:cNvPr id="3" name="Notes Placeholder 2"/>
          <p:cNvSpPr>
            <a:spLocks noGrp="1"/>
          </p:cNvSpPr>
          <p:nvPr>
            <p:ph type="body" idx="1"/>
          </p:nvPr>
        </p:nvSpPr>
        <p:spPr>
          <a:xfrm>
            <a:off x="220337" y="3943349"/>
            <a:ext cx="5951863" cy="4741863"/>
          </a:xfrm>
        </p:spPr>
        <p:txBody>
          <a:bodyPr/>
          <a:lstStyle/>
          <a:p>
            <a:pPr>
              <a:lnSpc>
                <a:spcPct val="115000"/>
              </a:lnSpc>
              <a:spcAft>
                <a:spcPts val="1000"/>
              </a:spcAft>
            </a:pPr>
            <a:r>
              <a:rPr lang="en-US" b="1" u="sng" dirty="0">
                <a:latin typeface="Calibri" panose="020F0502020204030204" pitchFamily="34" charset="0"/>
                <a:ea typeface="Times New Roman" panose="02020603050405020304" pitchFamily="18" charset="0"/>
                <a:cs typeface="Calibri" panose="020F0502020204030204" pitchFamily="34" charset="0"/>
              </a:rPr>
              <a:t>Article 16: Freedom from </a:t>
            </a:r>
            <a:r>
              <a:rPr lang="en-US" b="1" u="sng" dirty="0">
                <a:solidFill>
                  <a:srgbClr val="000000"/>
                </a:solidFill>
                <a:latin typeface="Calibri" panose="020F0502020204030204" pitchFamily="34" charset="0"/>
                <a:ea typeface="Times New Roman" panose="02020603050405020304" pitchFamily="18" charset="0"/>
                <a:cs typeface="Calibri" panose="020F0502020204030204" pitchFamily="34" charset="0"/>
              </a:rPr>
              <a:t>exploitation, violence and abuse</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nSpc>
                <a:spcPct val="115000"/>
              </a:lnSpc>
              <a:spcAft>
                <a:spcPts val="1000"/>
              </a:spcAft>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Exploitation, violence and abuse can take many forms and can occur in health-care settings as well as within the community. </a:t>
            </a:r>
          </a:p>
          <a:p>
            <a:pPr marL="171450" indent="-171450">
              <a:lnSpc>
                <a:spcPct val="115000"/>
              </a:lnSpc>
              <a:spcAft>
                <a:spcPts val="1000"/>
              </a:spcAft>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Article 16 recognizes that attention to gender, age and disability-related concerns needs to occur in order to provide protection from exploitation, violence and abuse and to provide services and supports that promote recovery for people who have experienced them.</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nSpc>
                <a:spcPct val="115000"/>
              </a:lnSpc>
              <a:spcAft>
                <a:spcPts val="1000"/>
              </a:spcAft>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Article 16 requires that:</a:t>
            </a:r>
            <a:endParaRPr lang="x-none" dirty="0">
              <a:latin typeface="Calibri" panose="020F0502020204030204" pitchFamily="34" charset="0"/>
              <a:ea typeface="SimSun" panose="02010600030101010101" pitchFamily="2" charset="-122"/>
              <a:cs typeface="Arial" panose="020B0604020202020204" pitchFamily="34" charset="0"/>
            </a:endParaRPr>
          </a:p>
          <a:p>
            <a:pPr marL="685800" lvl="1" indent="-228600">
              <a:lnSpc>
                <a:spcPct val="115000"/>
              </a:lnSpc>
              <a:buFont typeface="Symbol" panose="05050102010706020507" pitchFamily="18"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Countries implement laws and rules and take other necessary measures to protect people with disabilities from exploitation, violence and abuse in the home and in the community.</a:t>
            </a:r>
            <a:endParaRPr lang="x-none" dirty="0">
              <a:latin typeface="Calibri" panose="020F0502020204030204" pitchFamily="34" charset="0"/>
              <a:ea typeface="SimSun" panose="02010600030101010101" pitchFamily="2" charset="-122"/>
              <a:cs typeface="Arial" panose="020B0604020202020204" pitchFamily="34" charset="0"/>
            </a:endParaRPr>
          </a:p>
          <a:p>
            <a:pPr marL="685800" lvl="1" indent="-228600">
              <a:lnSpc>
                <a:spcPct val="115000"/>
              </a:lnSpc>
              <a:buFont typeface="Symbol" panose="05050102010706020507" pitchFamily="18"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Countries provide support and information to people with disabilities, their families and carers to enable them to recognize and report exploitation, violence and abuse.</a:t>
            </a:r>
            <a:endParaRPr lang="x-none" dirty="0">
              <a:latin typeface="Calibri" panose="020F0502020204030204" pitchFamily="34" charset="0"/>
              <a:ea typeface="SimSun" panose="02010600030101010101" pitchFamily="2" charset="-122"/>
              <a:cs typeface="Arial" panose="020B0604020202020204" pitchFamily="34" charset="0"/>
            </a:endParaRPr>
          </a:p>
          <a:p>
            <a:pPr marL="685800" lvl="1" indent="-228600">
              <a:lnSpc>
                <a:spcPct val="115000"/>
              </a:lnSpc>
              <a:buFont typeface="Symbol" panose="05050102010706020507" pitchFamily="18"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Countries ensure that services for people with disabilities are properly checked and monitored to make sure that abuses do not occur.</a:t>
            </a:r>
            <a:endParaRPr lang="x-none" dirty="0">
              <a:latin typeface="Calibri" panose="020F0502020204030204" pitchFamily="34" charset="0"/>
              <a:ea typeface="SimSun" panose="02010600030101010101" pitchFamily="2" charset="-122"/>
              <a:cs typeface="Arial" panose="020B0604020202020204" pitchFamily="34" charset="0"/>
            </a:endParaRPr>
          </a:p>
          <a:p>
            <a:pPr marL="685800" lvl="1" indent="-228600" algn="just">
              <a:lnSpc>
                <a:spcPct val="115000"/>
              </a:lnSpc>
              <a:spcAft>
                <a:spcPts val="100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Countries must put in place policies, laws and other measures to ensure that abuses are investigated and that abusers are brought before the courts.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29</a:t>
            </a:fld>
            <a:endParaRPr lang="x-none"/>
          </a:p>
        </p:txBody>
      </p:sp>
    </p:spTree>
    <p:extLst>
      <p:ext uri="{BB962C8B-B14F-4D97-AF65-F5344CB8AC3E}">
        <p14:creationId xmlns:p14="http://schemas.microsoft.com/office/powerpoint/2010/main" val="1311737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457200"/>
            <a:ext cx="5089525" cy="2862263"/>
          </a:xfrm>
        </p:spPr>
      </p:sp>
      <p:sp>
        <p:nvSpPr>
          <p:cNvPr id="3" name="Notes Placeholder 2"/>
          <p:cNvSpPr>
            <a:spLocks noGrp="1"/>
          </p:cNvSpPr>
          <p:nvPr>
            <p:ph type="body" idx="1"/>
          </p:nvPr>
        </p:nvSpPr>
        <p:spPr>
          <a:xfrm>
            <a:off x="394336" y="3330099"/>
            <a:ext cx="6069330" cy="5584507"/>
          </a:xfrm>
        </p:spPr>
        <p:txBody>
          <a:bodyPr/>
          <a:lstStyle/>
          <a:p>
            <a:r>
              <a:rPr lang="en-GB" sz="1000" b="1" dirty="0"/>
              <a:t>WHO QualityRights is WHOs global initiative to improve access to good quality mental health and social services and to promote the human rights of people with mental health conditions or psychosocial, intellectual or cognitive disabilities.  </a:t>
            </a:r>
          </a:p>
          <a:p>
            <a:r>
              <a:rPr lang="en-GB" sz="1000" b="1" dirty="0"/>
              <a:t>The initiative has 5 key objectives</a:t>
            </a:r>
            <a:r>
              <a:rPr lang="en-GB" altLang="fr-FR" sz="1000" b="1" dirty="0"/>
              <a:t>:</a:t>
            </a:r>
            <a:endParaRPr lang="en-GB" altLang="zh-CN" sz="1000" dirty="0">
              <a:solidFill>
                <a:srgbClr val="404040"/>
              </a:solidFill>
              <a:ea typeface="宋体" pitchFamily="2" charset="-122"/>
              <a:cs typeface="Calibri" pitchFamily="34" charset="0"/>
            </a:endParaRPr>
          </a:p>
          <a:p>
            <a:pPr marL="228600" indent="-228600">
              <a:buClr>
                <a:schemeClr val="tx1"/>
              </a:buClr>
              <a:buFont typeface="+mj-lt"/>
              <a:buAutoNum type="arabicPeriod"/>
            </a:pPr>
            <a:r>
              <a:rPr lang="en-US" altLang="zh-CN" sz="1000" b="1" dirty="0"/>
              <a:t>The first is to build capacity to understand and promote the rights of people with psychosocial, intellectual and cognitive disabilities  </a:t>
            </a:r>
            <a:r>
              <a:rPr lang="en-GB" sz="1000" b="1" dirty="0"/>
              <a:t>(among people with disabilities, families, practitioners, NGOs etc). </a:t>
            </a:r>
            <a:r>
              <a:rPr lang="en-US" altLang="zh-CN" sz="1000" b="1" dirty="0"/>
              <a:t>It's only through building knowledge and skills on human rights that we are going to be able to </a:t>
            </a:r>
            <a:r>
              <a:rPr lang="en-GB" altLang="zh-CN" sz="1000" b="1" dirty="0"/>
              <a:t>change attitudes and practices in a sustainable way.</a:t>
            </a:r>
            <a:endParaRPr lang="en-US" altLang="fr-FR" sz="1000" b="1" dirty="0"/>
          </a:p>
          <a:p>
            <a:pPr marL="628650" lvl="1" indent="-171450">
              <a:lnSpc>
                <a:spcPct val="80000"/>
              </a:lnSpc>
              <a:buClr>
                <a:schemeClr val="tx1"/>
              </a:buClr>
              <a:buFont typeface="Arial" panose="020B0604020202020204" pitchFamily="34" charset="0"/>
              <a:buChar char="•"/>
              <a:defRPr/>
            </a:pPr>
            <a:r>
              <a:rPr lang="en-GB" altLang="fr-FR" sz="1000" dirty="0"/>
              <a:t>People need to understand what their rights are so that they can claim them. </a:t>
            </a:r>
          </a:p>
          <a:p>
            <a:pPr marL="628650" lvl="1" indent="-171450">
              <a:lnSpc>
                <a:spcPct val="80000"/>
              </a:lnSpc>
              <a:buClr>
                <a:schemeClr val="tx1"/>
              </a:buClr>
              <a:buFont typeface="Arial" panose="020B0604020202020204" pitchFamily="34" charset="0"/>
              <a:buChar char="•"/>
              <a:defRPr/>
            </a:pPr>
            <a:r>
              <a:rPr lang="en-GB" altLang="fr-FR" sz="1000" dirty="0"/>
              <a:t>Family members and carers also need to understand these rights so that they too can respect them and also support their relatives in accessing rights.  </a:t>
            </a:r>
          </a:p>
          <a:p>
            <a:pPr marL="628650" lvl="1" indent="-171450">
              <a:lnSpc>
                <a:spcPct val="80000"/>
              </a:lnSpc>
              <a:buClr>
                <a:schemeClr val="tx1"/>
              </a:buClr>
              <a:buFont typeface="Arial" panose="020B0604020202020204" pitchFamily="34" charset="0"/>
              <a:buChar char="•"/>
              <a:defRPr/>
            </a:pPr>
            <a:r>
              <a:rPr lang="en-GB" altLang="fr-FR" sz="1000" dirty="0"/>
              <a:t>Health workers, social workers and professionals need to be aware of the rights of people with psychosocial, intellectual  and cognitive disabilities in order to change their attitudes and practices</a:t>
            </a:r>
            <a:endParaRPr lang="en-GB" sz="1000" dirty="0"/>
          </a:p>
          <a:p>
            <a:pPr marL="228600" indent="-228600">
              <a:lnSpc>
                <a:spcPct val="80000"/>
              </a:lnSpc>
              <a:buClr>
                <a:schemeClr val="tx1"/>
              </a:buClr>
              <a:buFont typeface="+mj-lt"/>
              <a:buAutoNum type="arabicPeriod"/>
            </a:pPr>
            <a:r>
              <a:rPr lang="en-US" altLang="zh-CN" sz="1000" b="1" dirty="0"/>
              <a:t>QualityRights also work with countries to improve the quality and human rights conditions in mental health and related services.  </a:t>
            </a:r>
          </a:p>
          <a:p>
            <a:pPr marL="628650" lvl="1" indent="-171450">
              <a:lnSpc>
                <a:spcPct val="80000"/>
              </a:lnSpc>
              <a:buClr>
                <a:schemeClr val="tx1"/>
              </a:buClr>
              <a:buFont typeface="Arial" panose="020B0604020202020204" pitchFamily="34" charset="0"/>
              <a:buChar char="•"/>
            </a:pPr>
            <a:r>
              <a:rPr lang="en-US" altLang="zh-CN" sz="1000" dirty="0"/>
              <a:t>QualityRights supports countries to assess  their mental health and social care services to determine the extent to which these uphold the rights of service users.  </a:t>
            </a:r>
          </a:p>
          <a:p>
            <a:pPr marL="628650" lvl="1" indent="-171450">
              <a:lnSpc>
                <a:spcPct val="80000"/>
              </a:lnSpc>
              <a:buClr>
                <a:schemeClr val="tx1"/>
              </a:buClr>
              <a:buFont typeface="Arial" panose="020B0604020202020204" pitchFamily="34" charset="0"/>
              <a:buChar char="•"/>
            </a:pPr>
            <a:r>
              <a:rPr lang="en-US" altLang="zh-CN" sz="1000" dirty="0"/>
              <a:t>QualityRights also supports countries to put in place plans to help transform services so that they promote human rights and recovery.</a:t>
            </a:r>
          </a:p>
          <a:p>
            <a:pPr marL="228600" indent="-228600">
              <a:lnSpc>
                <a:spcPct val="80000"/>
              </a:lnSpc>
              <a:buClr>
                <a:schemeClr val="tx1"/>
              </a:buClr>
              <a:buFont typeface="+mj-lt"/>
              <a:buAutoNum type="arabicPeriod"/>
            </a:pPr>
            <a:r>
              <a:rPr lang="en-US" altLang="zh-CN" sz="1000" b="1" dirty="0"/>
              <a:t>Another area is around creating  community based services and supports that respect and promote human rights.  </a:t>
            </a:r>
          </a:p>
          <a:p>
            <a:pPr marL="628650" lvl="1" indent="-171450">
              <a:lnSpc>
                <a:spcPct val="80000"/>
              </a:lnSpc>
              <a:buClr>
                <a:schemeClr val="tx1"/>
              </a:buClr>
              <a:buFont typeface="Arial" panose="020B0604020202020204" pitchFamily="34" charset="0"/>
              <a:buChar char="•"/>
            </a:pPr>
            <a:r>
              <a:rPr lang="en-US" altLang="zh-CN" sz="1000" dirty="0"/>
              <a:t>To end </a:t>
            </a:r>
            <a:r>
              <a:rPr lang="en-US" altLang="zh-CN" sz="1000" dirty="0" err="1"/>
              <a:t>institutionalisation</a:t>
            </a:r>
            <a:r>
              <a:rPr lang="en-US" altLang="zh-CN" sz="1000" dirty="0"/>
              <a:t> and promote community inclusion it is essential that countries put in place a full range of services that meet people’s needs and requirements.  However many of the services being provided in countries are outdated and fail to meet people’s requirements.  </a:t>
            </a:r>
          </a:p>
          <a:p>
            <a:pPr marL="628650" lvl="1" indent="-171450">
              <a:lnSpc>
                <a:spcPct val="80000"/>
              </a:lnSpc>
              <a:buClr>
                <a:schemeClr val="tx1"/>
              </a:buClr>
              <a:buFont typeface="Arial" panose="020B0604020202020204" pitchFamily="34" charset="0"/>
              <a:buChar char="•"/>
            </a:pPr>
            <a:r>
              <a:rPr lang="en-US" altLang="zh-CN" sz="1000" dirty="0"/>
              <a:t>QualityRights is providing guidance to countries on community based services and supports that are people </a:t>
            </a:r>
            <a:r>
              <a:rPr lang="en-US" altLang="zh-CN" sz="1000" dirty="0" err="1"/>
              <a:t>centred</a:t>
            </a:r>
            <a:r>
              <a:rPr lang="en-US" altLang="zh-CN" sz="1000" dirty="0"/>
              <a:t>, operate without coercion, respond to people’s needs and support recovery.</a:t>
            </a:r>
          </a:p>
          <a:p>
            <a:pPr marL="228600" indent="-228600">
              <a:lnSpc>
                <a:spcPct val="80000"/>
              </a:lnSpc>
              <a:buClr>
                <a:schemeClr val="tx1"/>
              </a:buClr>
              <a:buFont typeface="+mj-lt"/>
              <a:buAutoNum type="arabicPeriod"/>
            </a:pPr>
            <a:r>
              <a:rPr lang="en-US" altLang="zh-CN" sz="1000" b="1" dirty="0"/>
              <a:t>A 4th important area of work is to support the development of civil society movements in countries to conduct advocacy and influence policy making.  </a:t>
            </a:r>
          </a:p>
          <a:p>
            <a:pPr marL="685800" lvl="1" indent="-228600">
              <a:lnSpc>
                <a:spcPct val="80000"/>
              </a:lnSpc>
              <a:buClr>
                <a:schemeClr val="tx1"/>
              </a:buClr>
              <a:buFont typeface="Arial" panose="020B0604020202020204" pitchFamily="34" charset="0"/>
              <a:buChar char="•"/>
            </a:pPr>
            <a:r>
              <a:rPr lang="en-US" altLang="zh-CN" sz="1000" dirty="0"/>
              <a:t>This is about supporting people with psychosocial, intellectual and cognitive disabilities and their organizations to have a central role and strong voice in all decision making processes affecting them.</a:t>
            </a:r>
          </a:p>
          <a:p>
            <a:pPr marL="342832" indent="-342832">
              <a:buClr>
                <a:schemeClr val="tx1"/>
              </a:buClr>
              <a:buFont typeface="+mj-lt"/>
              <a:buAutoNum type="arabicPeriod"/>
            </a:pPr>
            <a:r>
              <a:rPr lang="en-GB" sz="1000" b="1" dirty="0"/>
              <a:t>And finally QualityRights works with countries to reform policy and law in line with international human rights standards.</a:t>
            </a:r>
            <a:r>
              <a:rPr lang="en-GB" altLang="fr-FR" sz="1000" b="1" dirty="0"/>
              <a:t> </a:t>
            </a:r>
          </a:p>
          <a:p>
            <a:pPr marL="628650" lvl="1" indent="-171450">
              <a:buClr>
                <a:schemeClr val="tx1"/>
              </a:buClr>
              <a:buFont typeface="Arial" panose="020B0604020202020204" pitchFamily="34" charset="0"/>
              <a:buChar char="•"/>
            </a:pPr>
            <a:r>
              <a:rPr lang="en-GB" altLang="fr-FR" sz="1000" dirty="0"/>
              <a:t>This provides an important mechanism in countries to stop violations, promote access to community mental health services, housing, education and employment and the full range of rights that people are entitled to.</a:t>
            </a:r>
            <a:endParaRPr lang="en-GB" sz="1000" dirty="0"/>
          </a:p>
          <a:p>
            <a:pPr>
              <a:defRPr/>
            </a:pPr>
            <a:r>
              <a:rPr lang="en-GB" sz="1000" b="1" dirty="0"/>
              <a:t>All of these actions are informed by the international human rights framework and in particular the UN Convention on the Rights of Persons with Disabilities.</a:t>
            </a:r>
            <a:r>
              <a:rPr lang="en-GB" sz="1000" dirty="0"/>
              <a:t> </a:t>
            </a:r>
          </a:p>
          <a:p>
            <a:pPr>
              <a:defRPr/>
            </a:pPr>
            <a:r>
              <a:rPr lang="en-GB" sz="1000" b="1" dirty="0"/>
              <a:t>In addition, QualityRights uses a participatory approach involving all stakeholders in order to meet each of its objectives. </a:t>
            </a:r>
          </a:p>
          <a:p>
            <a:pPr>
              <a:defRPr/>
            </a:pPr>
            <a:endParaRPr lang="en-GB" sz="1050" b="1" dirty="0"/>
          </a:p>
          <a:p>
            <a:pPr>
              <a:defRPr/>
            </a:pPr>
            <a:endParaRPr lang="en-GB" sz="1000" b="1" dirty="0"/>
          </a:p>
        </p:txBody>
      </p:sp>
      <p:sp>
        <p:nvSpPr>
          <p:cNvPr id="4" name="Slide Number Placeholder 3"/>
          <p:cNvSpPr>
            <a:spLocks noGrp="1"/>
          </p:cNvSpPr>
          <p:nvPr>
            <p:ph type="sldNum" sz="quarter" idx="5"/>
          </p:nvPr>
        </p:nvSpPr>
        <p:spPr/>
        <p:txBody>
          <a:bodyPr/>
          <a:lstStyle/>
          <a:p>
            <a:fld id="{91600A8A-902E-430E-A833-453AE05FDB61}" type="slidenum">
              <a:rPr lang="en-GB" smtClean="0"/>
              <a:t>3</a:t>
            </a:fld>
            <a:endParaRPr lang="en-GB"/>
          </a:p>
        </p:txBody>
      </p:sp>
    </p:spTree>
    <p:extLst>
      <p:ext uri="{BB962C8B-B14F-4D97-AF65-F5344CB8AC3E}">
        <p14:creationId xmlns:p14="http://schemas.microsoft.com/office/powerpoint/2010/main" val="25429058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b="1" u="sng" dirty="0">
                <a:latin typeface="Calibri" panose="020F0502020204030204" pitchFamily="34" charset="0"/>
                <a:ea typeface="Times New Roman" panose="02020603050405020304" pitchFamily="18" charset="0"/>
                <a:cs typeface="Calibri" panose="020F0502020204030204" pitchFamily="34" charset="0"/>
              </a:rPr>
              <a:t>Article 17: Protecting the integrity of the person</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US" dirty="0">
                <a:latin typeface="Calibri" panose="020F0502020204030204" pitchFamily="34" charset="0"/>
                <a:ea typeface="Times New Roman" panose="02020603050405020304" pitchFamily="18" charset="0"/>
                <a:cs typeface="Calibri" panose="020F0502020204030204" pitchFamily="34" charset="0"/>
              </a:rPr>
              <a:t>Article 17 states that people with disabilities must have their physical and mental integrity respected on an equal basis with the physical and mental integrity of others. </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Calibri" panose="020F0502020204030204" pitchFamily="34" charset="0"/>
              </a:rPr>
              <a:t>This means that their body and mind must be respected. </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indent="-228600">
              <a:lnSpc>
                <a:spcPct val="115000"/>
              </a:lnSpc>
            </a:pPr>
            <a:r>
              <a:rPr lang="en-US"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100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Calibri" panose="020F0502020204030204" pitchFamily="34" charset="0"/>
              </a:rPr>
              <a:t>For example, they should not be beaten or raped, and they should not be subjected to treatment or intervention without their consent.</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800"/>
              </a:spcAft>
            </a:pPr>
            <a:r>
              <a:rPr lang="en-GB" dirty="0">
                <a:solidFill>
                  <a:srgbClr val="000000"/>
                </a:solidFill>
                <a:latin typeface="Calibri" panose="020F0502020204030204" pitchFamily="34" charset="0"/>
                <a:ea typeface="SimSun" panose="02010600030101010101" pitchFamily="2" charset="-122"/>
              </a:rPr>
              <a:t>In any form, violence, coercion and abuse violate human rights and profoundly negatively affect individual health and well-being. </a:t>
            </a:r>
            <a:endParaRPr lang="x-none" sz="1400" dirty="0">
              <a:latin typeface="Times New Roman" panose="02020603050405020304" pitchFamily="18" charset="0"/>
              <a:ea typeface="SimSun" panose="02010600030101010101" pitchFamily="2" charset="-122"/>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30</a:t>
            </a:fld>
            <a:endParaRPr lang="x-none"/>
          </a:p>
        </p:txBody>
      </p:sp>
    </p:spTree>
    <p:extLst>
      <p:ext uri="{BB962C8B-B14F-4D97-AF65-F5344CB8AC3E}">
        <p14:creationId xmlns:p14="http://schemas.microsoft.com/office/powerpoint/2010/main" val="37670988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en-GB"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0"/>
              </a:spcAft>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Option 1: approximately  1 hour and 50 minutes</a:t>
            </a:r>
            <a:endParaRPr lang="en-GB"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0"/>
              </a:spcAft>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Option 2: approximately 45 minutes</a:t>
            </a:r>
            <a:endParaRPr lang="en-GB"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0"/>
              </a:spcAft>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Option 3: approximately 20 minutes</a:t>
            </a:r>
            <a:endParaRPr lang="en-GB" dirty="0">
              <a:latin typeface="Calibri" panose="020F0502020204030204" pitchFamily="34" charset="0"/>
              <a:ea typeface="SimSun" panose="02010600030101010101" pitchFamily="2" charset="-122"/>
              <a:cs typeface="Arial" panose="020B0604020202020204" pitchFamily="34" charset="0"/>
            </a:endParaRPr>
          </a:p>
          <a:p>
            <a:pPr marL="270510" marR="0" indent="-270510">
              <a:lnSpc>
                <a:spcPct val="115000"/>
              </a:lnSpc>
              <a:spcBef>
                <a:spcPts val="0"/>
              </a:spcBef>
              <a:spcAft>
                <a:spcPts val="0"/>
              </a:spcAft>
            </a:pPr>
            <a:endParaRPr lang="en-GB" b="1"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270510" marR="0" indent="-270510">
              <a:lnSpc>
                <a:spcPct val="115000"/>
              </a:lnSpc>
              <a:spcBef>
                <a:spcPts val="0"/>
              </a:spcBef>
              <a:spcAft>
                <a:spcPts val="0"/>
              </a:spcAft>
            </a:pPr>
            <a:endParaRPr lang="en-GB" b="1"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270510" marR="0" indent="-270510">
              <a:lnSpc>
                <a:spcPct val="115000"/>
              </a:lnSpc>
              <a:spcBef>
                <a:spcPts val="0"/>
              </a:spcBef>
              <a:spcAft>
                <a:spcPts val="0"/>
              </a:spcAft>
            </a:pPr>
            <a:endParaRPr lang="en-GB" b="1"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270510" marR="0" indent="-270510">
              <a:lnSpc>
                <a:spcPct val="115000"/>
              </a:lnSpc>
              <a:spcBef>
                <a:spcPts val="0"/>
              </a:spcBef>
              <a:spcAft>
                <a:spcPts val="0"/>
              </a:spcAft>
            </a:pPr>
            <a:r>
              <a:rPr lang="en-GB" b="1" dirty="0">
                <a:solidFill>
                  <a:srgbClr val="4F81BD"/>
                </a:solidFill>
                <a:latin typeface="Calibri" panose="020F0502020204030204" pitchFamily="34" charset="0"/>
                <a:ea typeface="SimSun" panose="02010600030101010101" pitchFamily="2" charset="-122"/>
                <a:cs typeface="Arial" panose="020B0604020202020204" pitchFamily="34" charset="0"/>
              </a:rPr>
              <a:t>Warning</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This activity may provoke strong emotional responses from some people. </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270510" marR="0" indent="-270510">
              <a:lnSpc>
                <a:spcPct val="115000"/>
              </a:lnSpc>
              <a:spcBef>
                <a:spcPts val="0"/>
              </a:spcBef>
              <a:spcAft>
                <a:spcPts val="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Facilitators should be mindful of this. Prior to this activity, facilitators should let participants know that they should feel free to voice their emotions, or take a pause or step out of the training session until the end of the activity. The facilitator should also be mindful of any sign of distress shown by participants and should be prepared to provide support.</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31</a:t>
            </a:fld>
            <a:endParaRPr lang="x-none"/>
          </a:p>
        </p:txBody>
      </p:sp>
      <p:pic>
        <p:nvPicPr>
          <p:cNvPr id="5" name="Picture 4">
            <a:extLst>
              <a:ext uri="{FF2B5EF4-FFF2-40B4-BE49-F238E27FC236}">
                <a16:creationId xmlns:a16="http://schemas.microsoft.com/office/drawing/2014/main" id="{A42C0C5C-AE74-4703-9FFD-DB8E750AD615}"/>
              </a:ext>
            </a:extLst>
          </p:cNvPr>
          <p:cNvPicPr>
            <a:picLocks noChangeAspect="1"/>
          </p:cNvPicPr>
          <p:nvPr/>
        </p:nvPicPr>
        <p:blipFill>
          <a:blip r:embed="rId3"/>
          <a:stretch>
            <a:fillRect/>
          </a:stretch>
        </p:blipFill>
        <p:spPr>
          <a:xfrm>
            <a:off x="813869" y="5615985"/>
            <a:ext cx="225572" cy="225572"/>
          </a:xfrm>
          <a:prstGeom prst="rect">
            <a:avLst/>
          </a:prstGeom>
        </p:spPr>
      </p:pic>
    </p:spTree>
    <p:extLst>
      <p:ext uri="{BB962C8B-B14F-4D97-AF65-F5344CB8AC3E}">
        <p14:creationId xmlns:p14="http://schemas.microsoft.com/office/powerpoint/2010/main" val="4027925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62175" y="334963"/>
            <a:ext cx="2533650" cy="1425575"/>
          </a:xfrm>
        </p:spPr>
      </p:sp>
      <p:sp>
        <p:nvSpPr>
          <p:cNvPr id="3" name="Notes Placeholder 2"/>
          <p:cNvSpPr>
            <a:spLocks noGrp="1"/>
          </p:cNvSpPr>
          <p:nvPr>
            <p:ph type="body" idx="1"/>
          </p:nvPr>
        </p:nvSpPr>
        <p:spPr>
          <a:xfrm>
            <a:off x="454514" y="1846264"/>
            <a:ext cx="5948971" cy="6962773"/>
          </a:xfrm>
        </p:spPr>
        <p:txBody>
          <a:bodyPr/>
          <a:lstStyle/>
          <a:p>
            <a:pPr>
              <a:spcAft>
                <a:spcPts val="600"/>
              </a:spcAft>
            </a:pPr>
            <a:r>
              <a:rPr lang="en-GB" sz="1050" b="1" i="1" dirty="0">
                <a:latin typeface="Calibri" panose="020F0502020204030204" pitchFamily="34" charset="0"/>
                <a:ea typeface="SimSun" panose="02010600030101010101" pitchFamily="2" charset="-122"/>
                <a:cs typeface="Arial" panose="020B0604020202020204" pitchFamily="34" charset="0"/>
              </a:rPr>
              <a:t>Exercise 3.1: Personal experiences of violence, coercion and abuse have impacts (50 min.)</a:t>
            </a:r>
            <a:endParaRPr lang="x-none" sz="105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purpose of this section is to present participants with real examples of the negative impacts of violence, coercion and abuse in mental health and social services.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Highlight to participants that:</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tabLst>
                <a:tab pos="457200" algn="l"/>
              </a:tabLst>
            </a:pPr>
            <a:r>
              <a:rPr lang="en-GB" dirty="0">
                <a:latin typeface="Calibri" panose="020F0502020204030204" pitchFamily="34" charset="0"/>
                <a:ea typeface="SimSun" panose="02010600030101010101" pitchFamily="2" charset="-122"/>
                <a:cs typeface="Times New Roman" panose="02020603050405020304" pitchFamily="18" charset="0"/>
              </a:rPr>
              <a:t>As we saw, the CRPD has many articles which protect people against violence, abuse and coercive practices.</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lnSpc>
                <a:spcPct val="115000"/>
              </a:lnSpc>
              <a:spcBef>
                <a:spcPts val="0"/>
              </a:spcBef>
              <a:spcAft>
                <a:spcPts val="0"/>
              </a:spcAft>
              <a:buFont typeface="Arial" panose="020B0604020202020204" pitchFamily="34" charset="0"/>
              <a:buChar char="•"/>
              <a:tabLst>
                <a:tab pos="457200" algn="l"/>
              </a:tabLst>
            </a:pPr>
            <a:r>
              <a:rPr lang="en-GB" dirty="0">
                <a:latin typeface="Calibri" panose="020F0502020204030204" pitchFamily="34" charset="0"/>
                <a:ea typeface="SimSun" panose="02010600030101010101" pitchFamily="2" charset="-122"/>
                <a:cs typeface="Times New Roman" panose="02020603050405020304" pitchFamily="18" charset="0"/>
              </a:rPr>
              <a:t>The CRPD also explains what countries need to do to prevent and protect people from these practices.</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lnSpc>
                <a:spcPct val="115000"/>
              </a:lnSpc>
              <a:spcBef>
                <a:spcPts val="0"/>
              </a:spcBef>
              <a:spcAft>
                <a:spcPts val="0"/>
              </a:spcAft>
              <a:buFont typeface="Arial" panose="020B0604020202020204" pitchFamily="34" charset="0"/>
              <a:buChar char="•"/>
              <a:tabLst>
                <a:tab pos="457200" algn="l"/>
              </a:tabLst>
            </a:pPr>
            <a:r>
              <a:rPr lang="en-GB" dirty="0">
                <a:latin typeface="Calibri" panose="020F0502020204030204" pitchFamily="34" charset="0"/>
                <a:ea typeface="SimSun" panose="02010600030101010101" pitchFamily="2" charset="-122"/>
                <a:cs typeface="Times New Roman" panose="02020603050405020304" pitchFamily="18" charset="0"/>
              </a:rPr>
              <a:t>Very often, people undertake these practices without any real thought or idea about the actual consequences of their actions on the person concerned. </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lnSpc>
                <a:spcPct val="115000"/>
              </a:lnSpc>
              <a:spcBef>
                <a:spcPts val="0"/>
              </a:spcBef>
              <a:spcAft>
                <a:spcPts val="600"/>
              </a:spcAft>
              <a:buFont typeface="Arial" panose="020B0604020202020204" pitchFamily="34" charset="0"/>
              <a:buChar char="•"/>
              <a:tabLst>
                <a:tab pos="457200" algn="l"/>
              </a:tabLst>
            </a:pPr>
            <a:r>
              <a:rPr lang="en-GB" dirty="0">
                <a:latin typeface="Calibri" panose="020F0502020204030204" pitchFamily="34" charset="0"/>
                <a:ea typeface="SimSun" panose="02010600030101010101" pitchFamily="2" charset="-122"/>
                <a:cs typeface="Times New Roman" panose="02020603050405020304" pitchFamily="18" charset="0"/>
              </a:rPr>
              <a:t>In order to end these practices (and the attitudes and beliefs that facilitate them), it is important to consider, understand and internalize the impact that violence, coercion and abuse have on people.</a:t>
            </a:r>
            <a:endParaRPr lang="x-none" dirty="0">
              <a:latin typeface="Calibri" panose="020F0502020204030204" pitchFamily="34" charset="0"/>
              <a:ea typeface="SimSun" panose="02010600030101010101" pitchFamily="2" charset="-122"/>
              <a:cs typeface="Times New Roman" panose="02020603050405020304" pitchFamily="18" charset="0"/>
            </a:endParaRPr>
          </a:p>
          <a:p>
            <a:pPr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Three options are given below, in order of preference, based on the potential for impact on participants that each option can have. One or more of the options will be followed by group exercise 3.1.</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Exercise options:</a:t>
            </a:r>
            <a:endParaRPr lang="x-none" dirty="0">
              <a:latin typeface="Calibri" panose="020F0502020204030204" pitchFamily="34" charset="0"/>
              <a:ea typeface="SimSun" panose="02010600030101010101" pitchFamily="2" charset="-122"/>
              <a:cs typeface="Arial" panose="020B0604020202020204" pitchFamily="34" charset="0"/>
            </a:endParaRPr>
          </a:p>
          <a:p>
            <a:pPr marL="270510" marR="0" lvl="0" indent="0" algn="l" defTabSz="914400" rtl="0" eaLnBrk="1" fontAlgn="auto" latinLnBrk="0" hangingPunct="1">
              <a:lnSpc>
                <a:spcPct val="115000"/>
              </a:lnSpc>
              <a:spcBef>
                <a:spcPts val="0"/>
              </a:spcBef>
              <a:spcAft>
                <a:spcPts val="300"/>
              </a:spcAft>
              <a:buClrTx/>
              <a:buSzTx/>
              <a:buFontTx/>
              <a:buNone/>
              <a:tabLst/>
              <a:defRPr/>
            </a:pPr>
            <a:r>
              <a:rPr lang="en-GB" b="1" dirty="0">
                <a:solidFill>
                  <a:srgbClr val="4F81BD"/>
                </a:solidFill>
                <a:latin typeface="Calibri" panose="020F0502020204030204" pitchFamily="34" charset="0"/>
                <a:ea typeface="SimSun" panose="02010600030101010101" pitchFamily="2" charset="-122"/>
                <a:cs typeface="Arial" panose="020B0604020202020204" pitchFamily="34" charset="0"/>
              </a:rPr>
              <a:t>Option 1: </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 person or panel of people who have experienced violence, coercion or abuse in mental health or social services to talk about their experience and the impact it had on their lives. </a:t>
            </a:r>
          </a:p>
          <a:p>
            <a:pPr marL="270510" marR="0">
              <a:lnSpc>
                <a:spcPct val="115000"/>
              </a:lnSpc>
              <a:spcBef>
                <a:spcPts val="0"/>
              </a:spcBef>
              <a:spcAft>
                <a:spcPts val="300"/>
              </a:spcAft>
            </a:pPr>
            <a:r>
              <a:rPr lang="en-GB" b="1" dirty="0">
                <a:solidFill>
                  <a:srgbClr val="4F81BD"/>
                </a:solidFill>
                <a:latin typeface="Calibri" panose="020F0502020204030204" pitchFamily="34" charset="0"/>
                <a:ea typeface="SimSun" panose="02010600030101010101" pitchFamily="2" charset="-122"/>
                <a:cs typeface="Arial" panose="020B0604020202020204" pitchFamily="34" charset="0"/>
              </a:rPr>
              <a:t>Option 2: </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Videos on violence, coercion and abuse and persons who have survived these experiences..</a:t>
            </a:r>
            <a:endParaRPr lang="en-US"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270510" marR="0">
              <a:lnSpc>
                <a:spcPct val="115000"/>
              </a:lnSpc>
              <a:spcBef>
                <a:spcPts val="0"/>
              </a:spcBef>
              <a:spcAft>
                <a:spcPts val="300"/>
              </a:spcAft>
            </a:pPr>
            <a:r>
              <a:rPr lang="en-GB" b="1" dirty="0">
                <a:solidFill>
                  <a:srgbClr val="4F81BD"/>
                </a:solidFill>
                <a:latin typeface="Calibri" panose="020F0502020204030204" pitchFamily="34" charset="0"/>
                <a:ea typeface="SimSun" panose="02010600030101010101" pitchFamily="2" charset="-122"/>
                <a:cs typeface="Arial" panose="020B0604020202020204" pitchFamily="34" charset="0"/>
              </a:rPr>
              <a:t>Option 3: </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Quotes from people who have experienced  violence, coercion and abuse.</a:t>
            </a:r>
          </a:p>
          <a:p>
            <a:pPr>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All three options may create an opportunity for participants who have experienced coercion, violence and abuse to speak about it. If participants feel comfortable enough to share their experience with the rest of the participants they should be allowed and supported to do so. It may be necessary to adjust the time of the session to make sure that participants who wish to share their experience are given the appropriate time and space to do so.</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32</a:t>
            </a:fld>
            <a:endParaRPr lang="x-none"/>
          </a:p>
        </p:txBody>
      </p:sp>
    </p:spTree>
    <p:extLst>
      <p:ext uri="{BB962C8B-B14F-4D97-AF65-F5344CB8AC3E}">
        <p14:creationId xmlns:p14="http://schemas.microsoft.com/office/powerpoint/2010/main" val="32223064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8913" y="503238"/>
            <a:ext cx="3692525" cy="2078037"/>
          </a:xfrm>
        </p:spPr>
      </p:sp>
      <p:sp>
        <p:nvSpPr>
          <p:cNvPr id="3" name="Notes Placeholder 2"/>
          <p:cNvSpPr>
            <a:spLocks noGrp="1"/>
          </p:cNvSpPr>
          <p:nvPr>
            <p:ph type="body" idx="1"/>
          </p:nvPr>
        </p:nvSpPr>
        <p:spPr>
          <a:xfrm>
            <a:off x="440675" y="2842351"/>
            <a:ext cx="5916058" cy="5842861"/>
          </a:xfrm>
        </p:spPr>
        <p:txBody>
          <a:bodyPr/>
          <a:lstStyle/>
          <a:p>
            <a:pPr>
              <a:spcAft>
                <a:spcPts val="600"/>
              </a:spcAft>
            </a:pPr>
            <a:r>
              <a:rPr lang="en-GB" b="1" u="sng" dirty="0">
                <a:solidFill>
                  <a:srgbClr val="000000"/>
                </a:solidFill>
                <a:latin typeface="Calibri" panose="020F0502020204030204" pitchFamily="34" charset="0"/>
                <a:ea typeface="SimSun" panose="02010600030101010101" pitchFamily="2" charset="-122"/>
                <a:cs typeface="Arial" panose="020B0604020202020204" pitchFamily="34" charset="0"/>
              </a:rPr>
              <a:t>Option 1</a:t>
            </a:r>
            <a:endParaRPr lang="x-none" dirty="0">
              <a:latin typeface="Calibri" panose="020F0502020204030204" pitchFamily="34" charset="0"/>
              <a:ea typeface="SimSun" panose="02010600030101010101" pitchFamily="2" charset="-122"/>
              <a:cs typeface="Arial" panose="020B0604020202020204" pitchFamily="34" charset="0"/>
            </a:endParaRPr>
          </a:p>
          <a:p>
            <a:r>
              <a:rPr lang="en-GB" b="1" i="1" dirty="0"/>
              <a:t>Face-to-face discussion with people who have experienced coercion, violence and abuse</a:t>
            </a:r>
            <a:endParaRPr lang="en-GB" dirty="0"/>
          </a:p>
          <a:p>
            <a:endParaRPr lang="en-GB" dirty="0">
              <a:solidFill>
                <a:srgbClr val="4F81BD"/>
              </a:solidFill>
              <a:latin typeface="Calibri" panose="020F0502020204030204" pitchFamily="34" charset="0"/>
              <a:ea typeface="SimSun" panose="02010600030101010101" pitchFamily="2" charset="-122"/>
              <a:cs typeface="Arial" panose="020B0604020202020204" pitchFamily="34" charset="0"/>
            </a:endParaRPr>
          </a:p>
          <a:p>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Option 1 is the </a:t>
            </a:r>
            <a:r>
              <a:rPr lang="en-GB" u="sng" dirty="0">
                <a:solidFill>
                  <a:srgbClr val="4F81BD"/>
                </a:solidFill>
                <a:latin typeface="Calibri" panose="020F0502020204030204" pitchFamily="34" charset="0"/>
                <a:ea typeface="SimSun" panose="02010600030101010101" pitchFamily="2" charset="-122"/>
                <a:cs typeface="Arial" panose="020B0604020202020204" pitchFamily="34" charset="0"/>
              </a:rPr>
              <a:t>preferred option</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The facilitator should try to arrange for one or more people who have experienced coercion, violence and abuse in mental health and social services to tell their story during this training. </a:t>
            </a:r>
          </a:p>
          <a:p>
            <a:pPr algn="just">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careful selection of a speaker (or speakers) who can bring their perspective to the issue is key to this process. Some people may not be ready to speak publicly about their experience or may have a tendency to minimize or justify the abuse that they have suffered.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Invite people with experience of violence, coercion and abuse to attend the session and share their experiences with the participants.</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If a person(s) who has experienced violence, coercion or abuse is identified and willing to speak, the following format may be used:</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Introduction to the session and speaker(s) by the facilitator.</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person(s) share their stories (as much or as little as they feel comfortable with). Encourage the person(s) to talk about the types of abuse they have experienced, as well as the impact it had on them.</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 period for questions, answers and discussion with the participants. The facilitator is encouraged to mediate questions to ensure that the speaker(s) feel comfortable and supported in sharing their story with the group. The speaker(s) should by no means be made to feel obliged to respond to uncomfortable, inappropriate or intrusive questions. Speakers should also not be made to feel that they are being interrogated by the group.</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33</a:t>
            </a:fld>
            <a:endParaRPr lang="x-none" dirty="0"/>
          </a:p>
        </p:txBody>
      </p:sp>
    </p:spTree>
    <p:extLst>
      <p:ext uri="{BB962C8B-B14F-4D97-AF65-F5344CB8AC3E}">
        <p14:creationId xmlns:p14="http://schemas.microsoft.com/office/powerpoint/2010/main" val="1846728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6725" y="871538"/>
            <a:ext cx="3302000" cy="1858962"/>
          </a:xfrm>
        </p:spPr>
      </p:sp>
      <p:sp>
        <p:nvSpPr>
          <p:cNvPr id="3" name="Notes Placeholder 2"/>
          <p:cNvSpPr>
            <a:spLocks noGrp="1"/>
          </p:cNvSpPr>
          <p:nvPr>
            <p:ph type="body" idx="1"/>
          </p:nvPr>
        </p:nvSpPr>
        <p:spPr>
          <a:xfrm>
            <a:off x="330506" y="3040380"/>
            <a:ext cx="6115538" cy="5644832"/>
          </a:xfrm>
        </p:spPr>
        <p:txBody>
          <a:bodyPr/>
          <a:lstStyle/>
          <a:p>
            <a:pPr>
              <a:spcAft>
                <a:spcPts val="600"/>
              </a:spcAft>
            </a:pPr>
            <a:r>
              <a:rPr lang="en-GB" b="1" u="sng" dirty="0">
                <a:solidFill>
                  <a:srgbClr val="000000"/>
                </a:solidFill>
                <a:latin typeface="Calibri" panose="020F0502020204030204" pitchFamily="34" charset="0"/>
                <a:ea typeface="SimSun" panose="02010600030101010101" pitchFamily="2" charset="-122"/>
                <a:cs typeface="Arial" panose="020B0604020202020204" pitchFamily="34" charset="0"/>
              </a:rPr>
              <a:t>Option 2</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 </a:t>
            </a:r>
            <a:r>
              <a:rPr lang="en-GB" b="1" i="1" dirty="0">
                <a:latin typeface="Calibri" panose="020F0502020204030204" pitchFamily="34" charset="0"/>
                <a:ea typeface="SimSun" panose="02010600030101010101" pitchFamily="2" charset="-122"/>
                <a:cs typeface="Arial" panose="020B0604020202020204" pitchFamily="34" charset="0"/>
              </a:rPr>
              <a:t>Videos of violence, coercion and abuse in services (45 min.)</a:t>
            </a:r>
            <a:endParaRPr lang="x-none" dirty="0">
              <a:latin typeface="Calibri" panose="020F0502020204030204" pitchFamily="34" charset="0"/>
              <a:ea typeface="SimSun" panose="02010600030101010101" pitchFamily="2" charset="-122"/>
              <a:cs typeface="Arial" panose="020B0604020202020204" pitchFamily="34" charset="0"/>
            </a:endParaRPr>
          </a:p>
          <a:p>
            <a:pPr algn="just">
              <a:spcAft>
                <a:spcPts val="600"/>
              </a:spcAft>
            </a:pPr>
            <a:r>
              <a:rPr lang="en-GB" dirty="0">
                <a:solidFill>
                  <a:srgbClr val="7030A0"/>
                </a:solidFill>
                <a:latin typeface="Calibri" panose="020F0502020204030204" pitchFamily="34" charset="0"/>
                <a:ea typeface="SimSun" panose="02010600030101010101" pitchFamily="2" charset="-122"/>
                <a:cs typeface="Arial" panose="020B0604020202020204" pitchFamily="34" charset="0"/>
              </a:rPr>
              <a:t>Show videos of interviews/testimonials of persons who have experienced violence, coercion or abuse in mental health settings. Examples include the following:</a:t>
            </a:r>
          </a:p>
          <a:p>
            <a:pPr algn="just">
              <a:spcAft>
                <a:spcPts val="600"/>
              </a:spcAft>
            </a:pP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Women institutionalized against their will in India. (4.15) December 2013. </a:t>
            </a:r>
            <a:r>
              <a:rPr lang="en-GB" dirty="0">
                <a:solidFill>
                  <a:srgbClr val="0000FF"/>
                </a:solidFill>
                <a:latin typeface="Calibri" panose="020F0502020204030204" pitchFamily="34" charset="0"/>
                <a:ea typeface="SimSun" panose="02010600030101010101" pitchFamily="2" charset="-122"/>
                <a:cs typeface="Arial" panose="020B0604020202020204" pitchFamily="34" charset="0"/>
                <a:hlinkClick r:id="rId3"/>
              </a:rPr>
              <a:t>https://youtu.be/NZBxI9pNYHw</a:t>
            </a:r>
            <a:r>
              <a:rPr lang="en-GB" dirty="0">
                <a:solidFill>
                  <a:srgbClr val="0000FF"/>
                </a:solidFill>
                <a:latin typeface="Calibri" panose="020F0502020204030204" pitchFamily="34" charset="0"/>
                <a:ea typeface="SimSun" panose="02010600030101010101" pitchFamily="2" charset="-122"/>
                <a:cs typeface="Arial" panose="020B0604020202020204" pitchFamily="34" charset="0"/>
              </a:rPr>
              <a:t>  </a:t>
            </a:r>
            <a:r>
              <a:rPr lang="en-GB" dirty="0">
                <a:solidFill>
                  <a:srgbClr val="703096"/>
                </a:solidFill>
                <a:latin typeface="Calibri" panose="020F0502020204030204" pitchFamily="34" charset="0"/>
                <a:ea typeface="SimSun" panose="02010600030101010101" pitchFamily="2" charset="-122"/>
                <a:cs typeface="Arial" panose="020B0604020202020204" pitchFamily="34" charset="0"/>
              </a:rPr>
              <a:t> </a:t>
            </a:r>
            <a:r>
              <a:rPr lang="en-GB" dirty="0">
                <a:latin typeface="Calibri" panose="020F0502020204030204" pitchFamily="34" charset="0"/>
                <a:ea typeface="SimSun" panose="02010600030101010101" pitchFamily="2" charset="-122"/>
                <a:cs typeface="Arial" panose="020B0604020202020204" pitchFamily="34" charset="0"/>
              </a:rPr>
              <a:t>(accessed 9 April 2019).</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 couldn't move. I couldn't breathe</a:t>
            </a:r>
            <a:r>
              <a:rPr lang="en-GB" b="1" dirty="0">
                <a:latin typeface="Calibri" panose="020F0502020204030204" pitchFamily="34" charset="0"/>
                <a:ea typeface="SimSun" panose="02010600030101010101" pitchFamily="2" charset="-122"/>
                <a:cs typeface="Arial" panose="020B0604020202020204" pitchFamily="34" charset="0"/>
              </a:rPr>
              <a:t> </a:t>
            </a:r>
            <a:r>
              <a:rPr lang="en-GB" dirty="0">
                <a:latin typeface="Calibri" panose="020F0502020204030204" pitchFamily="34" charset="0"/>
                <a:ea typeface="SimSun" panose="02010600030101010101" pitchFamily="2" charset="-122"/>
                <a:cs typeface="Arial" panose="020B0604020202020204" pitchFamily="34" charset="0"/>
              </a:rPr>
              <a:t>(52 seconds). BBC News. </a:t>
            </a:r>
            <a:r>
              <a:rPr lang="en-GB" b="1" dirty="0">
                <a:solidFill>
                  <a:srgbClr val="7030A0"/>
                </a:solidFill>
                <a:latin typeface="Calibri" panose="020F0502020204030204" pitchFamily="34" charset="0"/>
                <a:ea typeface="SimSun" panose="02010600030101010101" pitchFamily="2" charset="-122"/>
                <a:cs typeface="Arial" panose="020B0604020202020204" pitchFamily="34" charset="0"/>
              </a:rPr>
              <a:t>'</a:t>
            </a:r>
            <a:r>
              <a:rPr lang="en-GB" dirty="0">
                <a:solidFill>
                  <a:srgbClr val="0000FF"/>
                </a:solidFill>
                <a:latin typeface="Calibri" panose="020F0502020204030204" pitchFamily="34" charset="0"/>
                <a:ea typeface="SimSun" panose="02010600030101010101" pitchFamily="2" charset="-122"/>
                <a:cs typeface="Arial" panose="020B0604020202020204" pitchFamily="34" charset="0"/>
                <a:hlinkClick r:id="rId4">
                  <a:extLst>
                    <a:ext uri="{A12FA001-AC4F-418D-AE19-62706E023703}">
                      <ahyp:hlinkClr xmlns:ahyp="http://schemas.microsoft.com/office/drawing/2018/hyperlinkcolor" val="tx"/>
                    </a:ext>
                  </a:extLst>
                </a:hlinkClick>
              </a:rPr>
              <a:t>http://www.bbc.com/news/uk-england-37427665</a:t>
            </a:r>
            <a:r>
              <a:rPr lang="en-GB" dirty="0">
                <a:solidFill>
                  <a:srgbClr val="7030A0"/>
                </a:solidFill>
                <a:latin typeface="Calibri" panose="020F0502020204030204" pitchFamily="34" charset="0"/>
                <a:ea typeface="SimSun" panose="02010600030101010101" pitchFamily="2" charset="-122"/>
                <a:cs typeface="Arial" panose="020B0604020202020204" pitchFamily="34" charset="0"/>
              </a:rPr>
              <a:t> </a:t>
            </a:r>
            <a:r>
              <a:rPr lang="en-GB" dirty="0">
                <a:latin typeface="Calibri" panose="020F0502020204030204" pitchFamily="34" charset="0"/>
                <a:ea typeface="SimSun" panose="02010600030101010101" pitchFamily="2" charset="-122"/>
                <a:cs typeface="Arial" panose="020B0604020202020204" pitchFamily="34" charset="0"/>
              </a:rPr>
              <a:t>(accessed 4 December 2018).</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Open Paradigm Project – Dorothy Dundas (12:22). May 2013. </a:t>
            </a:r>
            <a:r>
              <a:rPr lang="en-GB" dirty="0">
                <a:solidFill>
                  <a:srgbClr val="0000FF"/>
                </a:solidFill>
                <a:latin typeface="Calibri" panose="020F0502020204030204" pitchFamily="34" charset="0"/>
                <a:ea typeface="SimSun" panose="02010600030101010101" pitchFamily="2" charset="-122"/>
                <a:cs typeface="Arial" panose="020B0604020202020204" pitchFamily="34" charset="0"/>
                <a:hlinkClick r:id="rId5"/>
              </a:rPr>
              <a:t>https://youtu.be/8kZMaUZ7wm0</a:t>
            </a:r>
            <a:r>
              <a:rPr lang="en-GB" dirty="0">
                <a:solidFill>
                  <a:srgbClr val="0000FF"/>
                </a:solidFill>
                <a:latin typeface="Calibri" panose="020F0502020204030204" pitchFamily="34" charset="0"/>
                <a:ea typeface="SimSun" panose="02010600030101010101" pitchFamily="2" charset="-122"/>
                <a:cs typeface="Arial" panose="020B0604020202020204" pitchFamily="34" charset="0"/>
              </a:rPr>
              <a:t>  </a:t>
            </a:r>
            <a:r>
              <a:rPr lang="en-GB" dirty="0">
                <a:latin typeface="Calibri" panose="020F0502020204030204" pitchFamily="34" charset="0"/>
                <a:ea typeface="SimSun" panose="02010600030101010101" pitchFamily="2" charset="-122"/>
                <a:cs typeface="Arial" panose="020B0604020202020204" pitchFamily="34" charset="0"/>
              </a:rPr>
              <a:t>(accessed 9 April 2019).</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Ghana: abuse of people with disabilities (3:45).  Human Rights Watch, October 2012. </a:t>
            </a:r>
            <a:r>
              <a:rPr lang="en-GB" dirty="0">
                <a:solidFill>
                  <a:srgbClr val="7030A0"/>
                </a:solidFill>
                <a:latin typeface="Calibri" panose="020F0502020204030204" pitchFamily="34" charset="0"/>
                <a:ea typeface="SimSun" panose="02010600030101010101" pitchFamily="2" charset="-122"/>
                <a:cs typeface="Arial" panose="020B0604020202020204" pitchFamily="34" charset="0"/>
                <a:hlinkClick r:id="rId6"/>
              </a:rPr>
              <a:t>https://youtu.be/wTGV4s2fktQ</a:t>
            </a:r>
            <a:r>
              <a:rPr lang="en-GB" dirty="0">
                <a:solidFill>
                  <a:srgbClr val="7030A0"/>
                </a:solidFill>
                <a:latin typeface="Calibri" panose="020F0502020204030204" pitchFamily="34" charset="0"/>
                <a:ea typeface="SimSun" panose="02010600030101010101" pitchFamily="2" charset="-122"/>
                <a:cs typeface="Arial" panose="020B0604020202020204" pitchFamily="34" charset="0"/>
              </a:rPr>
              <a:t> </a:t>
            </a:r>
            <a:r>
              <a:rPr lang="en-GB" dirty="0">
                <a:solidFill>
                  <a:srgbClr val="0000FF"/>
                </a:solidFill>
                <a:latin typeface="Calibri" panose="020F0502020204030204" pitchFamily="34" charset="0"/>
                <a:ea typeface="SimSun" panose="02010600030101010101" pitchFamily="2" charset="-122"/>
                <a:cs typeface="Arial" panose="020B0604020202020204" pitchFamily="34" charset="0"/>
              </a:rPr>
              <a:t> </a:t>
            </a:r>
            <a:r>
              <a:rPr lang="en-GB" dirty="0">
                <a:latin typeface="Calibri" panose="020F0502020204030204" pitchFamily="34" charset="0"/>
                <a:ea typeface="SimSun" panose="02010600030101010101" pitchFamily="2" charset="-122"/>
                <a:cs typeface="Arial" panose="020B0604020202020204" pitchFamily="34" charset="0"/>
              </a:rPr>
              <a:t>(accessed 9 April 2019).</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Uganda: people with psychosocial disabilities demand, “End the abuse!” (4.57). MDAC, April 2016</a:t>
            </a:r>
            <a:r>
              <a:rPr lang="en-GB" dirty="0">
                <a:solidFill>
                  <a:srgbClr val="7030A0"/>
                </a:solidFill>
                <a:latin typeface="Calibri" panose="020F0502020204030204" pitchFamily="34" charset="0"/>
                <a:ea typeface="SimSun" panose="02010600030101010101" pitchFamily="2" charset="-122"/>
                <a:cs typeface="Arial" panose="020B0604020202020204" pitchFamily="34" charset="0"/>
              </a:rPr>
              <a:t>. </a:t>
            </a:r>
            <a:r>
              <a:rPr lang="en-GB" dirty="0">
                <a:solidFill>
                  <a:srgbClr val="7030A0"/>
                </a:solidFill>
                <a:latin typeface="Calibri" panose="020F0502020204030204" pitchFamily="34" charset="0"/>
                <a:ea typeface="SimSun" panose="02010600030101010101" pitchFamily="2" charset="-122"/>
                <a:cs typeface="Arial" panose="020B0604020202020204" pitchFamily="34" charset="0"/>
                <a:hlinkClick r:id="rId7"/>
              </a:rPr>
              <a:t>https://youtu.be/slr_SvB1uyU</a:t>
            </a:r>
            <a:r>
              <a:rPr lang="en-GB" dirty="0">
                <a:solidFill>
                  <a:srgbClr val="7030A0"/>
                </a:solidFill>
                <a:latin typeface="Calibri" panose="020F0502020204030204" pitchFamily="34" charset="0"/>
                <a:ea typeface="SimSun" panose="02010600030101010101" pitchFamily="2" charset="-122"/>
                <a:cs typeface="Arial" panose="020B0604020202020204" pitchFamily="34" charset="0"/>
              </a:rPr>
              <a:t> </a:t>
            </a:r>
            <a:r>
              <a:rPr lang="en-GB" dirty="0">
                <a:solidFill>
                  <a:srgbClr val="0000FF"/>
                </a:solidFill>
                <a:latin typeface="Calibri" panose="020F0502020204030204" pitchFamily="34" charset="0"/>
                <a:ea typeface="SimSun" panose="02010600030101010101" pitchFamily="2" charset="-122"/>
                <a:cs typeface="Arial" panose="020B0604020202020204" pitchFamily="34" charset="0"/>
              </a:rPr>
              <a:t> </a:t>
            </a:r>
            <a:r>
              <a:rPr lang="en-GB" dirty="0">
                <a:latin typeface="Calibri" panose="020F0502020204030204" pitchFamily="34" charset="0"/>
                <a:ea typeface="SimSun" panose="02010600030101010101" pitchFamily="2" charset="-122"/>
                <a:cs typeface="Arial" panose="020B0604020202020204" pitchFamily="34" charset="0"/>
              </a:rPr>
              <a:t>(accessed 9 April 2019).</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Bupa Adelaide nursing home accused of poor care following death of resident (7:28 min.). ABC Australia, 1 May 2017</a:t>
            </a:r>
            <a:r>
              <a:rPr lang="en-GB" dirty="0">
                <a:solidFill>
                  <a:srgbClr val="7030A0"/>
                </a:solidFill>
                <a:latin typeface="Calibri" panose="020F0502020204030204" pitchFamily="34" charset="0"/>
                <a:ea typeface="SimSun" panose="02010600030101010101" pitchFamily="2" charset="-122"/>
                <a:cs typeface="Arial" panose="020B0604020202020204" pitchFamily="34" charset="0"/>
              </a:rPr>
              <a:t>.  </a:t>
            </a:r>
            <a:r>
              <a:rPr lang="en-GB" dirty="0">
                <a:solidFill>
                  <a:srgbClr val="0000FF"/>
                </a:solidFill>
                <a:latin typeface="Calibri" panose="020F0502020204030204" pitchFamily="34" charset="0"/>
                <a:ea typeface="SimSun" panose="02010600030101010101" pitchFamily="2" charset="-122"/>
                <a:cs typeface="Arial" panose="020B0604020202020204" pitchFamily="34" charset="0"/>
                <a:hlinkClick r:id="rId8">
                  <a:extLst>
                    <a:ext uri="{A12FA001-AC4F-418D-AE19-62706E023703}">
                      <ahyp:hlinkClr xmlns:ahyp="http://schemas.microsoft.com/office/drawing/2018/hyperlinkcolor" val="tx"/>
                    </a:ext>
                  </a:extLst>
                </a:hlinkClick>
              </a:rPr>
              <a:t>http://www.abc.net.au/news/2017-05-01/bupa-adelaide-nursing-home-accused-of-poor-care/8487694</a:t>
            </a:r>
            <a:r>
              <a:rPr lang="en-GB" dirty="0">
                <a:solidFill>
                  <a:srgbClr val="7030A0"/>
                </a:solidFill>
                <a:latin typeface="Calibri" panose="020F0502020204030204" pitchFamily="34" charset="0"/>
                <a:ea typeface="SimSun" panose="02010600030101010101" pitchFamily="2" charset="-122"/>
                <a:cs typeface="Arial" panose="020B0604020202020204" pitchFamily="34" charset="0"/>
              </a:rPr>
              <a:t> </a:t>
            </a:r>
            <a:r>
              <a:rPr lang="en-GB" dirty="0">
                <a:latin typeface="Calibri" panose="020F0502020204030204" pitchFamily="34" charset="0"/>
                <a:ea typeface="SimSun" panose="02010600030101010101" pitchFamily="2" charset="-122"/>
                <a:cs typeface="Arial" panose="020B0604020202020204" pitchFamily="34" charset="0"/>
              </a:rPr>
              <a:t>(accessed 23 February 2017).</a:t>
            </a:r>
            <a:endParaRPr lang="x-none" dirty="0">
              <a:latin typeface="Calibri" panose="020F0502020204030204" pitchFamily="34" charset="0"/>
              <a:ea typeface="SimSun" panose="02010600030101010101" pitchFamily="2" charset="-122"/>
              <a:cs typeface="Arial" panose="020B0604020202020204" pitchFamily="34" charset="0"/>
            </a:endParaRPr>
          </a:p>
          <a:p>
            <a:pPr>
              <a:spcAft>
                <a:spcPts val="600"/>
              </a:spcAft>
            </a:pPr>
            <a:endParaRPr lang="en-GB"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It is necessary to emphasize to participants that:</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The abuses shown in these videos are obvious and extreme. However, it is important to understand that violence and abuse can take many forms, including more subtle forms, and can happen anywhere. </a:t>
            </a:r>
            <a:endParaRPr lang="x-none" dirty="0">
              <a:latin typeface="Calibri" panose="020F0502020204030204" pitchFamily="34" charset="0"/>
              <a:ea typeface="SimSun" panose="02010600030101010101" pitchFamily="2" charset="-122"/>
              <a:cs typeface="Arial" panose="020B0604020202020204" pitchFamily="34" charset="0"/>
            </a:endParaRPr>
          </a:p>
          <a:p>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Remind participants of the different forms of violence, coercion and abuse discussed in Topic 1.</a:t>
            </a:r>
            <a:endParaRPr lang="x-none" dirty="0">
              <a:latin typeface="Calibri" panose="020F0502020204030204" pitchFamily="34" charset="0"/>
              <a:ea typeface="SimSun" panose="02010600030101010101" pitchFamily="2" charset="-122"/>
              <a:cs typeface="Arial" panose="020B0604020202020204" pitchFamily="34" charset="0"/>
            </a:endParaRPr>
          </a:p>
        </p:txBody>
      </p:sp>
      <p:sp>
        <p:nvSpPr>
          <p:cNvPr id="4" name="Slide Number Placeholder 3"/>
          <p:cNvSpPr>
            <a:spLocks noGrp="1"/>
          </p:cNvSpPr>
          <p:nvPr>
            <p:ph type="sldNum" sz="quarter" idx="5"/>
          </p:nvPr>
        </p:nvSpPr>
        <p:spPr/>
        <p:txBody>
          <a:bodyPr/>
          <a:lstStyle/>
          <a:p>
            <a:fld id="{21A70AF2-C819-47A0-A399-EA1272036C6D}" type="slidenum">
              <a:rPr lang="x-none" smtClean="0"/>
              <a:t>34</a:t>
            </a:fld>
            <a:endParaRPr lang="x-none"/>
          </a:p>
        </p:txBody>
      </p:sp>
    </p:spTree>
    <p:extLst>
      <p:ext uri="{BB962C8B-B14F-4D97-AF65-F5344CB8AC3E}">
        <p14:creationId xmlns:p14="http://schemas.microsoft.com/office/powerpoint/2010/main" val="24090754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11413" y="307975"/>
            <a:ext cx="2120900" cy="1193800"/>
          </a:xfrm>
        </p:spPr>
      </p:sp>
      <p:sp>
        <p:nvSpPr>
          <p:cNvPr id="3" name="Notes Placeholder 2"/>
          <p:cNvSpPr>
            <a:spLocks noGrp="1"/>
          </p:cNvSpPr>
          <p:nvPr>
            <p:ph type="body" idx="1"/>
          </p:nvPr>
        </p:nvSpPr>
        <p:spPr>
          <a:xfrm>
            <a:off x="599621" y="1502151"/>
            <a:ext cx="5718718" cy="7333873"/>
          </a:xfrm>
        </p:spPr>
        <p:txBody>
          <a:bodyPr/>
          <a:lstStyle/>
          <a:p>
            <a:pPr>
              <a:lnSpc>
                <a:spcPct val="115000"/>
              </a:lnSpc>
            </a:pPr>
            <a:r>
              <a:rPr lang="en-GB" sz="1000" b="1" u="sng" dirty="0">
                <a:solidFill>
                  <a:srgbClr val="000000"/>
                </a:solidFill>
                <a:latin typeface="Calibri" panose="020F0502020204030204" pitchFamily="34" charset="0"/>
                <a:ea typeface="SimSun" panose="02010600030101010101" pitchFamily="2" charset="-122"/>
                <a:cs typeface="Arial" panose="020B0604020202020204" pitchFamily="34" charset="0"/>
              </a:rPr>
              <a:t>Option 3</a:t>
            </a:r>
            <a:endParaRPr lang="x-none" sz="1000" dirty="0">
              <a:latin typeface="Calibri" panose="020F0502020204030204" pitchFamily="34" charset="0"/>
              <a:ea typeface="SimSun" panose="02010600030101010101" pitchFamily="2" charset="-122"/>
              <a:cs typeface="Arial" panose="020B0604020202020204" pitchFamily="34" charset="0"/>
            </a:endParaRPr>
          </a:p>
          <a:p>
            <a:pPr algn="just">
              <a:spcAft>
                <a:spcPts val="300"/>
              </a:spcAft>
            </a:pPr>
            <a:r>
              <a:rPr lang="en-GB" sz="1000" dirty="0">
                <a:solidFill>
                  <a:srgbClr val="7030A0"/>
                </a:solidFill>
                <a:latin typeface="Calibri" panose="020F0502020204030204" pitchFamily="34" charset="0"/>
                <a:ea typeface="SimSun" panose="02010600030101010101" pitchFamily="2" charset="-122"/>
                <a:cs typeface="Arial" panose="020B0604020202020204" pitchFamily="34" charset="0"/>
              </a:rPr>
              <a:t>Show the following quotes about violence, coercion or abuse in services. This option may be combined with Option 1 and/or Option 2 for a more comprehensive session.</a:t>
            </a:r>
            <a:endParaRPr lang="x-none" sz="10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sz="1000" b="1" i="1" kern="1200" dirty="0">
                <a:solidFill>
                  <a:schemeClr val="tx1"/>
                </a:solidFill>
                <a:latin typeface="Calibri" panose="020F0502020204030204" pitchFamily="34" charset="0"/>
                <a:ea typeface="SimSun" panose="02010600030101010101" pitchFamily="2" charset="-122"/>
                <a:cs typeface="Arial" panose="020B0604020202020204" pitchFamily="34" charset="0"/>
              </a:rPr>
              <a:t>Quotes from people who have experienced v</a:t>
            </a:r>
            <a:r>
              <a:rPr lang="en-GB" sz="1000" b="1" i="1" dirty="0">
                <a:latin typeface="Calibri" panose="020F0502020204030204" pitchFamily="34" charset="0"/>
                <a:ea typeface="SimSun" panose="02010600030101010101" pitchFamily="2" charset="-122"/>
                <a:cs typeface="Arial" panose="020B0604020202020204" pitchFamily="34" charset="0"/>
              </a:rPr>
              <a:t>iolence, coercion or abuse (20 min.)</a:t>
            </a:r>
            <a:endParaRPr lang="x-none" sz="1000" dirty="0">
              <a:latin typeface="Calibri" panose="020F0502020204030204" pitchFamily="34" charset="0"/>
              <a:ea typeface="SimSun" panose="02010600030101010101" pitchFamily="2" charset="-122"/>
              <a:cs typeface="Arial" panose="020B0604020202020204" pitchFamily="34" charset="0"/>
            </a:endParaRPr>
          </a:p>
          <a:p>
            <a:pPr algn="just">
              <a:spcAft>
                <a:spcPts val="600"/>
              </a:spcAft>
            </a:pPr>
            <a:r>
              <a:rPr lang="en-GB" sz="1000" dirty="0">
                <a:latin typeface="Calibri" panose="020F0502020204030204" pitchFamily="34" charset="0"/>
                <a:ea typeface="SimSun" panose="02010600030101010101" pitchFamily="2" charset="-122"/>
                <a:cs typeface="Arial" panose="020B0604020202020204" pitchFamily="34" charset="0"/>
              </a:rPr>
              <a:t>“I was on a very heavy amount of Valium, not to where I was unconscious, but add the sedative effect to my already defeated self and I was putty… I was like an abused dog that, if you went up to her and gave another kick she wouldn’t have flinched. I was in a bad way, and therefore I was hugely open to abuse… There was no point me telling anybody. Who’s going to believe a mental patient – a mental inpatient – over a longstanding member of staff who was seemingly highly respected and regarded by his colleagues? It is an open playing field for predators in that environment. Who is going to speak up when they have been in a mental health institution?” </a:t>
            </a:r>
            <a:r>
              <a:rPr lang="en-GB" sz="1000" i="1" dirty="0">
                <a:latin typeface="Calibri" panose="020F0502020204030204" pitchFamily="34" charset="0"/>
                <a:ea typeface="SimSun" panose="02010600030101010101" pitchFamily="2" charset="-122"/>
                <a:cs typeface="Arial" panose="020B0604020202020204" pitchFamily="34" charset="0"/>
              </a:rPr>
              <a:t>(</a:t>
            </a:r>
            <a:r>
              <a:rPr lang="en-GB" sz="1000" i="1" dirty="0">
                <a:latin typeface="Calibri" panose="020F0502020204030204" pitchFamily="34" charset="0"/>
                <a:ea typeface="SimSun" panose="02010600030101010101" pitchFamily="2" charset="-122"/>
                <a:cs typeface="Arial" panose="020B0604020202020204" pitchFamily="34" charset="0"/>
                <a:hlinkClick r:id="rId3" action="ppaction://hlinkfile" tooltip="Wells, 13 January 2014 #106"/>
              </a:rPr>
              <a:t>17</a:t>
            </a:r>
            <a:r>
              <a:rPr lang="en-GB" sz="1000" i="1" dirty="0">
                <a:latin typeface="Calibri" panose="020F0502020204030204" pitchFamily="34" charset="0"/>
                <a:ea typeface="SimSun" panose="02010600030101010101" pitchFamily="2" charset="-122"/>
                <a:cs typeface="Arial" panose="020B0604020202020204" pitchFamily="34" charset="0"/>
              </a:rPr>
              <a:t>)</a:t>
            </a:r>
            <a:r>
              <a:rPr lang="en-GB" sz="1000" dirty="0">
                <a:latin typeface="Calibri" panose="020F0502020204030204" pitchFamily="34" charset="0"/>
                <a:ea typeface="SimSun" panose="02010600030101010101" pitchFamily="2" charset="-122"/>
                <a:cs typeface="Arial" panose="020B0604020202020204" pitchFamily="34" charset="0"/>
              </a:rPr>
              <a:t> </a:t>
            </a:r>
            <a:r>
              <a:rPr lang="en-GB" sz="1000" i="1" dirty="0">
                <a:latin typeface="Calibri" panose="020F0502020204030204" pitchFamily="34" charset="0"/>
                <a:ea typeface="SimSun" panose="02010600030101010101" pitchFamily="2" charset="-122"/>
                <a:cs typeface="Arial" panose="020B0604020202020204" pitchFamily="34" charset="0"/>
              </a:rPr>
              <a:t>Catherine, ex-mental health service user.</a:t>
            </a:r>
            <a:endParaRPr lang="x-none" sz="1000" dirty="0">
              <a:latin typeface="Calibri" panose="020F0502020204030204" pitchFamily="34" charset="0"/>
              <a:ea typeface="SimSun" panose="02010600030101010101" pitchFamily="2" charset="-122"/>
              <a:cs typeface="Arial" panose="020B0604020202020204" pitchFamily="34" charset="0"/>
            </a:endParaRPr>
          </a:p>
          <a:p>
            <a:pPr algn="just"/>
            <a:r>
              <a:rPr lang="en-GB" sz="1000" dirty="0">
                <a:latin typeface="Calibri" panose="020F0502020204030204" pitchFamily="34" charset="0"/>
                <a:ea typeface="SimSun" panose="02010600030101010101" pitchFamily="2" charset="-122"/>
                <a:cs typeface="Arial" panose="020B0604020202020204" pitchFamily="34" charset="0"/>
              </a:rPr>
              <a:t>“The ECT was a violent and damaging assault on my brain and my very soul. It made me emotionally worse, not better. I became catatonic and desperately in fear for my life”</a:t>
            </a:r>
            <a:r>
              <a:rPr lang="en-GB" sz="1000" i="1" dirty="0">
                <a:latin typeface="Calibri" panose="020F0502020204030204" pitchFamily="34" charset="0"/>
                <a:ea typeface="SimSun" panose="02010600030101010101" pitchFamily="2" charset="-122"/>
                <a:cs typeface="Arial" panose="020B0604020202020204" pitchFamily="34" charset="0"/>
              </a:rPr>
              <a:t>(</a:t>
            </a:r>
            <a:r>
              <a:rPr lang="en-GB" sz="1000" i="1" dirty="0">
                <a:latin typeface="Calibri" panose="020F0502020204030204" pitchFamily="34" charset="0"/>
                <a:ea typeface="SimSun" panose="02010600030101010101" pitchFamily="2" charset="-122"/>
                <a:cs typeface="Arial" panose="020B0604020202020204" pitchFamily="34" charset="0"/>
                <a:hlinkClick r:id="rId4" action="ppaction://hlinkfile" tooltip="Dundas, 2011 #107"/>
              </a:rPr>
              <a:t>18</a:t>
            </a:r>
            <a:r>
              <a:rPr lang="en-GB" sz="1000" i="1" dirty="0">
                <a:latin typeface="Calibri" panose="020F0502020204030204" pitchFamily="34" charset="0"/>
                <a:ea typeface="SimSun" panose="02010600030101010101" pitchFamily="2" charset="-122"/>
                <a:cs typeface="Arial" panose="020B0604020202020204" pitchFamily="34" charset="0"/>
              </a:rPr>
              <a:t>).</a:t>
            </a:r>
            <a:endParaRPr lang="x-none" sz="1000" dirty="0">
              <a:latin typeface="Calibri" panose="020F0502020204030204" pitchFamily="34" charset="0"/>
              <a:ea typeface="SimSun" panose="02010600030101010101" pitchFamily="2" charset="-122"/>
              <a:cs typeface="Arial" panose="020B0604020202020204" pitchFamily="34" charset="0"/>
            </a:endParaRPr>
          </a:p>
          <a:p>
            <a:pPr algn="just">
              <a:spcAft>
                <a:spcPts val="600"/>
              </a:spcAft>
            </a:pPr>
            <a:r>
              <a:rPr lang="en-GB" sz="1000" i="1" dirty="0">
                <a:latin typeface="Calibri" panose="020F0502020204030204" pitchFamily="34" charset="0"/>
                <a:ea typeface="SimSun" panose="02010600030101010101" pitchFamily="2" charset="-122"/>
                <a:cs typeface="Arial" panose="020B0604020202020204" pitchFamily="34" charset="0"/>
              </a:rPr>
              <a:t>Dorothy</a:t>
            </a:r>
            <a:endParaRPr lang="x-none" sz="1000" dirty="0">
              <a:latin typeface="Calibri" panose="020F0502020204030204" pitchFamily="34" charset="0"/>
              <a:ea typeface="SimSun" panose="02010600030101010101" pitchFamily="2" charset="-122"/>
              <a:cs typeface="Arial" panose="020B0604020202020204" pitchFamily="34" charset="0"/>
            </a:endParaRPr>
          </a:p>
          <a:p>
            <a:pPr algn="just"/>
            <a:r>
              <a:rPr lang="en-US" sz="1000" dirty="0">
                <a:latin typeface="Calibri" panose="020F0502020204030204" pitchFamily="34" charset="0"/>
                <a:ea typeface="SimSun" panose="02010600030101010101" pitchFamily="2" charset="-122"/>
                <a:cs typeface="Arial" panose="020B0604020202020204" pitchFamily="34" charset="0"/>
              </a:rPr>
              <a:t>“After they unlocked the door and they dragged me in there, they said, ‘well you can’t keep your clothes for danger issues’. And they made strip me down. They kept a video on me the whole time. For a girl who is awkward and is in there for issues of abuse at home, all that did </a:t>
            </a:r>
            <a:r>
              <a:rPr lang="en-GB" sz="1000" dirty="0">
                <a:latin typeface="Calibri" panose="020F0502020204030204" pitchFamily="34" charset="0"/>
                <a:ea typeface="SimSun" panose="02010600030101010101" pitchFamily="2" charset="-122"/>
                <a:cs typeface="Arial" panose="020B0604020202020204" pitchFamily="34" charset="0"/>
              </a:rPr>
              <a:t>was extend my hate”</a:t>
            </a:r>
            <a:r>
              <a:rPr lang="en-GB" sz="1000" i="1" dirty="0">
                <a:latin typeface="Calibri" panose="020F0502020204030204" pitchFamily="34" charset="0"/>
                <a:ea typeface="SimSun" panose="02010600030101010101" pitchFamily="2" charset="-122"/>
                <a:cs typeface="Arial" panose="020B0604020202020204" pitchFamily="34" charset="0"/>
              </a:rPr>
              <a:t>(</a:t>
            </a:r>
            <a:r>
              <a:rPr lang="en-GB" sz="1000" i="1" dirty="0">
                <a:latin typeface="Calibri" panose="020F0502020204030204" pitchFamily="34" charset="0"/>
                <a:ea typeface="SimSun" panose="02010600030101010101" pitchFamily="2" charset="-122"/>
                <a:cs typeface="Arial" panose="020B0604020202020204" pitchFamily="34" charset="0"/>
                <a:hlinkClick r:id="rId5" action="ppaction://hlinkfile" tooltip="Substance Abuse and Mental Health Servies Administration (SAMHSA), 2005 #108"/>
              </a:rPr>
              <a:t>19</a:t>
            </a:r>
            <a:r>
              <a:rPr lang="en-GB" sz="1000" i="1" dirty="0">
                <a:latin typeface="Calibri" panose="020F0502020204030204" pitchFamily="34" charset="0"/>
                <a:ea typeface="SimSun" panose="02010600030101010101" pitchFamily="2" charset="-122"/>
                <a:cs typeface="Arial" panose="020B0604020202020204" pitchFamily="34" charset="0"/>
              </a:rPr>
              <a:t>).</a:t>
            </a:r>
            <a:endParaRPr lang="x-none" sz="1000" dirty="0">
              <a:latin typeface="Calibri" panose="020F0502020204030204" pitchFamily="34" charset="0"/>
              <a:ea typeface="SimSun" panose="02010600030101010101" pitchFamily="2" charset="-122"/>
              <a:cs typeface="Arial" panose="020B0604020202020204" pitchFamily="34" charset="0"/>
            </a:endParaRPr>
          </a:p>
          <a:p>
            <a:pPr algn="just">
              <a:spcAft>
                <a:spcPts val="600"/>
              </a:spcAft>
            </a:pPr>
            <a:r>
              <a:rPr lang="en-US" sz="1000" i="1" dirty="0">
                <a:latin typeface="Calibri" panose="020F0502020204030204" pitchFamily="34" charset="0"/>
                <a:ea typeface="SimSun" panose="02010600030101010101" pitchFamily="2" charset="-122"/>
                <a:cs typeface="Arial" panose="020B0604020202020204" pitchFamily="34" charset="0"/>
              </a:rPr>
              <a:t>A woman in seclusion and restraint as an adolescent</a:t>
            </a:r>
            <a:endParaRPr lang="x-none" sz="1000" dirty="0">
              <a:latin typeface="Calibri" panose="020F0502020204030204" pitchFamily="34" charset="0"/>
              <a:ea typeface="SimSun" panose="02010600030101010101" pitchFamily="2" charset="-122"/>
              <a:cs typeface="Arial" panose="020B0604020202020204" pitchFamily="34" charset="0"/>
            </a:endParaRPr>
          </a:p>
          <a:p>
            <a:pPr algn="just"/>
            <a:r>
              <a:rPr lang="en-US" sz="1000" dirty="0">
                <a:latin typeface="Calibri" panose="020F0502020204030204" pitchFamily="34" charset="0"/>
                <a:ea typeface="Times New Roman" panose="02020603050405020304" pitchFamily="18" charset="0"/>
                <a:cs typeface="Calibri" panose="020F0502020204030204" pitchFamily="34" charset="0"/>
              </a:rPr>
              <a:t>“The nurses would make us have the medications in front of them. If I complained that there were too many tablets, the nurse would sometimes forcefully put the pills in my mouth and stroke my throat to send them down, the way I feed my dogs….I woke up one night and I couldn’t move; my body was in intense physical pain. A nurse came and jabbed an injection into my body, without even taking off my clothes. You are treated worse than animals; it’s an alternate reality.”</a:t>
            </a:r>
            <a:endParaRPr lang="x-none" sz="1000" dirty="0">
              <a:latin typeface="Calibri" panose="020F0502020204030204" pitchFamily="34" charset="0"/>
              <a:ea typeface="SimSun" panose="02010600030101010101" pitchFamily="2" charset="-122"/>
              <a:cs typeface="Arial" panose="020B0604020202020204" pitchFamily="34" charset="0"/>
            </a:endParaRPr>
          </a:p>
          <a:p>
            <a:pPr algn="just">
              <a:spcAft>
                <a:spcPts val="600"/>
              </a:spcAft>
            </a:pPr>
            <a:r>
              <a:rPr lang="en-US" sz="1000" i="1" dirty="0">
                <a:latin typeface="Calibri" panose="020F0502020204030204" pitchFamily="34" charset="0"/>
                <a:ea typeface="Times New Roman" panose="02020603050405020304" pitchFamily="18" charset="0"/>
                <a:cs typeface="Calibri" panose="020F0502020204030204" pitchFamily="34" charset="0"/>
              </a:rPr>
              <a:t>46-year-old woman with a perceived psychosocial disability,</a:t>
            </a:r>
            <a:r>
              <a:rPr lang="en-US" sz="1000" dirty="0">
                <a:latin typeface="Calibri" panose="020F0502020204030204" pitchFamily="34" charset="0"/>
                <a:ea typeface="Times New Roman" panose="02020603050405020304" pitchFamily="18" charset="0"/>
                <a:cs typeface="Calibri" panose="020F0502020204030204" pitchFamily="34" charset="0"/>
              </a:rPr>
              <a:t> Delhi, 25 August 2013 </a:t>
            </a:r>
            <a:r>
              <a:rPr lang="en-US" sz="1000" i="1" dirty="0">
                <a:latin typeface="Calibri" panose="020F0502020204030204" pitchFamily="34" charset="0"/>
                <a:ea typeface="Times New Roman" panose="02020603050405020304" pitchFamily="18" charset="0"/>
                <a:cs typeface="Calibri" panose="020F0502020204030204" pitchFamily="34" charset="0"/>
              </a:rPr>
              <a:t>(</a:t>
            </a:r>
            <a:r>
              <a:rPr lang="en-US" sz="1000" i="1" dirty="0">
                <a:latin typeface="Calibri" panose="020F0502020204030204" pitchFamily="34" charset="0"/>
                <a:ea typeface="Times New Roman" panose="02020603050405020304" pitchFamily="18" charset="0"/>
                <a:cs typeface="Calibri" panose="020F0502020204030204" pitchFamily="34" charset="0"/>
                <a:hlinkClick r:id="rId6" action="ppaction://hlinkfile" tooltip="Human Rights Watch (HRW), 2014 #109"/>
              </a:rPr>
              <a:t>20</a:t>
            </a:r>
            <a:r>
              <a:rPr lang="en-US" sz="1000" i="1" dirty="0">
                <a:latin typeface="Calibri" panose="020F0502020204030204" pitchFamily="34" charset="0"/>
                <a:ea typeface="Times New Roman" panose="02020603050405020304" pitchFamily="18" charset="0"/>
                <a:cs typeface="Calibri" panose="020F0502020204030204" pitchFamily="34" charset="0"/>
              </a:rPr>
              <a:t>).</a:t>
            </a:r>
            <a:endParaRPr lang="x-none" sz="1000" dirty="0">
              <a:latin typeface="Calibri" panose="020F0502020204030204" pitchFamily="34" charset="0"/>
              <a:ea typeface="SimSun" panose="02010600030101010101" pitchFamily="2" charset="-122"/>
              <a:cs typeface="Arial" panose="020B0604020202020204" pitchFamily="34" charset="0"/>
            </a:endParaRPr>
          </a:p>
          <a:p>
            <a:pPr algn="just"/>
            <a:r>
              <a:rPr lang="en-GB" sz="1000" dirty="0">
                <a:latin typeface="Calibri" panose="020F0502020204030204" pitchFamily="34" charset="0"/>
                <a:ea typeface="SimSun" panose="02010600030101010101" pitchFamily="2" charset="-122"/>
                <a:cs typeface="Arial" panose="020B0604020202020204" pitchFamily="34" charset="0"/>
              </a:rPr>
              <a:t>“I was locked up at</a:t>
            </a:r>
            <a:r>
              <a:rPr lang="en-GB" sz="1000" dirty="0">
                <a:latin typeface="Calibri" panose="020F0502020204030204" pitchFamily="34" charset="0"/>
                <a:ea typeface="SimSun" panose="02010600030101010101" pitchFamily="2" charset="-122"/>
                <a:cs typeface="Calibri" panose="020F0502020204030204" pitchFamily="34" charset="0"/>
              </a:rPr>
              <a:t>…[the] </a:t>
            </a:r>
            <a:r>
              <a:rPr lang="en-GB" sz="1000" dirty="0">
                <a:latin typeface="Calibri" panose="020F0502020204030204" pitchFamily="34" charset="0"/>
                <a:ea typeface="SimSun" panose="02010600030101010101" pitchFamily="2" charset="-122"/>
                <a:cs typeface="Arial" panose="020B0604020202020204" pitchFamily="34" charset="0"/>
              </a:rPr>
              <a:t>hospital for one year, during which time I spent one month forcibly restrained to a chair facing the wall. Why? Because I was a ‘danger’ to myself. I was taken out of restraints for 20 minutes a day and led in circles around the chair on a leash. I was stripped of all personal effects, including my wedding band. I wore only a white sheet. The psychiatrist and staff mocked me, calling me… a ‘dog’. I was broken eventually. I began babbling to myself. [The psychiatrist] placed me in the quiet room. There were faeces on the walls and floor so they gave me a mop and said clean it up. I tried to escape, but was tackled and put back in restraints... Eventually I learned the catch phrases and behaviour required for discharge. I faked my way out. That was 20 years ago. To this day, I am traumatized...”</a:t>
            </a:r>
            <a:r>
              <a:rPr lang="en-GB" sz="1000" i="1" dirty="0">
                <a:latin typeface="Calibri" panose="020F0502020204030204" pitchFamily="34" charset="0"/>
                <a:ea typeface="SimSun" panose="02010600030101010101" pitchFamily="2" charset="-122"/>
                <a:cs typeface="Arial" panose="020B0604020202020204" pitchFamily="34" charset="0"/>
              </a:rPr>
              <a:t>(</a:t>
            </a:r>
            <a:r>
              <a:rPr lang="en-GB" sz="1000" i="1" dirty="0">
                <a:latin typeface="Calibri" panose="020F0502020204030204" pitchFamily="34" charset="0"/>
                <a:ea typeface="SimSun" panose="02010600030101010101" pitchFamily="2" charset="-122"/>
                <a:cs typeface="Arial" panose="020B0604020202020204" pitchFamily="34" charset="0"/>
                <a:hlinkClick r:id="rId7" action="ppaction://hlinkfile" tooltip="Martin, 2013 #110"/>
              </a:rPr>
              <a:t>21</a:t>
            </a:r>
            <a:r>
              <a:rPr lang="en-GB" sz="1000" i="1" dirty="0">
                <a:latin typeface="Calibri" panose="020F0502020204030204" pitchFamily="34" charset="0"/>
                <a:ea typeface="SimSun" panose="02010600030101010101" pitchFamily="2" charset="-122"/>
                <a:cs typeface="Arial" panose="020B0604020202020204" pitchFamily="34" charset="0"/>
              </a:rPr>
              <a:t>). </a:t>
            </a:r>
            <a:endParaRPr lang="x-none" sz="1000" dirty="0">
              <a:latin typeface="Calibri" panose="020F0502020204030204" pitchFamily="34" charset="0"/>
              <a:ea typeface="SimSun" panose="02010600030101010101" pitchFamily="2" charset="-122"/>
              <a:cs typeface="Arial" panose="020B0604020202020204" pitchFamily="34" charset="0"/>
            </a:endParaRPr>
          </a:p>
          <a:p>
            <a:pPr>
              <a:spcAft>
                <a:spcPts val="600"/>
              </a:spcAft>
            </a:pPr>
            <a:r>
              <a:rPr lang="en-GB" sz="1000" i="1" dirty="0">
                <a:latin typeface="Calibri" panose="020F0502020204030204" pitchFamily="34" charset="0"/>
                <a:ea typeface="SimSun" panose="02010600030101010101" pitchFamily="2" charset="-122"/>
                <a:cs typeface="Arial" panose="020B0604020202020204" pitchFamily="34" charset="0"/>
              </a:rPr>
              <a:t>W. Martin</a:t>
            </a:r>
            <a:endParaRPr lang="x-none" sz="1000" dirty="0">
              <a:latin typeface="Calibri" panose="020F0502020204030204" pitchFamily="34" charset="0"/>
              <a:ea typeface="SimSun" panose="02010600030101010101" pitchFamily="2" charset="-122"/>
              <a:cs typeface="Arial" panose="020B0604020202020204" pitchFamily="34" charset="0"/>
            </a:endParaRPr>
          </a:p>
          <a:p>
            <a:r>
              <a:rPr lang="en-GB" sz="1000" dirty="0">
                <a:latin typeface="Calibri" panose="020F0502020204030204" pitchFamily="34" charset="0"/>
                <a:ea typeface="SimSun" panose="02010600030101010101" pitchFamily="2" charset="-122"/>
                <a:cs typeface="Arial" panose="020B0604020202020204" pitchFamily="34" charset="0"/>
              </a:rPr>
              <a:t>“It was very difficult to be inside all day long,” he said. “I was counting the days until I got out.” “Sometimes if you refuse to take the medication or you become aggressive the guards beat you with a stick and slap you. I was so happy to leave, I felt like a prisoner there, I felt like I was getting my freedom back when I left.”</a:t>
            </a:r>
            <a:endParaRPr lang="x-none" sz="1000" dirty="0">
              <a:latin typeface="Calibri" panose="020F0502020204030204" pitchFamily="34" charset="0"/>
              <a:ea typeface="SimSun" panose="02010600030101010101" pitchFamily="2" charset="-122"/>
              <a:cs typeface="Arial" panose="020B0604020202020204" pitchFamily="34" charset="0"/>
            </a:endParaRPr>
          </a:p>
          <a:p>
            <a:r>
              <a:rPr lang="en-GB" sz="1000" dirty="0">
                <a:latin typeface="Calibri" panose="020F0502020204030204" pitchFamily="34" charset="0"/>
                <a:ea typeface="SimSun" panose="02010600030101010101" pitchFamily="2" charset="-122"/>
                <a:cs typeface="Arial" panose="020B0604020202020204" pitchFamily="34" charset="0"/>
              </a:rPr>
              <a:t>"I have been wearing them [the chains] for 45 days. Someone escaped from the centre and they chained several of us after this as they said we might escape too. One patient is chained to the window now. They [the staff] said he tried to escape, so they chained him." (</a:t>
            </a:r>
            <a:r>
              <a:rPr lang="en-GB" sz="1000" dirty="0">
                <a:latin typeface="Calibri" panose="020F0502020204030204" pitchFamily="34" charset="0"/>
                <a:ea typeface="SimSun" panose="02010600030101010101" pitchFamily="2" charset="-122"/>
                <a:cs typeface="Arial" panose="020B0604020202020204" pitchFamily="34" charset="0"/>
                <a:hlinkClick r:id="rId8" action="ppaction://hlinkfile" tooltip="(HRW), 2015 #406"/>
              </a:rPr>
              <a:t>22</a:t>
            </a:r>
            <a:r>
              <a:rPr lang="en-GB" sz="1000" dirty="0">
                <a:latin typeface="Calibri" panose="020F0502020204030204" pitchFamily="34" charset="0"/>
                <a:ea typeface="SimSun" panose="02010600030101010101" pitchFamily="2" charset="-122"/>
                <a:cs typeface="Arial" panose="020B0604020202020204" pitchFamily="34" charset="0"/>
              </a:rPr>
              <a:t>)</a:t>
            </a:r>
            <a:endParaRPr lang="x-none" sz="1000" dirty="0">
              <a:latin typeface="Calibri" panose="020F0502020204030204" pitchFamily="34" charset="0"/>
              <a:ea typeface="SimSun" panose="02010600030101010101" pitchFamily="2" charset="-122"/>
              <a:cs typeface="Arial" panose="020B0604020202020204" pitchFamily="34" charset="0"/>
            </a:endParaRPr>
          </a:p>
          <a:p>
            <a:r>
              <a:rPr lang="en-GB" sz="1000" i="1" dirty="0">
                <a:latin typeface="Calibri" panose="020F0502020204030204" pitchFamily="34" charset="0"/>
                <a:ea typeface="SimSun" panose="02010600030101010101" pitchFamily="2" charset="-122"/>
                <a:cs typeface="Arial" panose="020B0604020202020204" pitchFamily="34" charset="0"/>
              </a:rPr>
              <a:t>Abdi, Somaliland.</a:t>
            </a:r>
            <a:endParaRPr lang="x-none" sz="1000" i="1"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35</a:t>
            </a:fld>
            <a:endParaRPr lang="x-none" dirty="0"/>
          </a:p>
        </p:txBody>
      </p:sp>
    </p:spTree>
    <p:extLst>
      <p:ext uri="{BB962C8B-B14F-4D97-AF65-F5344CB8AC3E}">
        <p14:creationId xmlns:p14="http://schemas.microsoft.com/office/powerpoint/2010/main" val="32786076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11413" y="307975"/>
            <a:ext cx="2120900" cy="1193800"/>
          </a:xfrm>
        </p:spPr>
      </p:sp>
      <p:sp>
        <p:nvSpPr>
          <p:cNvPr id="3" name="Notes Placeholder 2"/>
          <p:cNvSpPr>
            <a:spLocks noGrp="1"/>
          </p:cNvSpPr>
          <p:nvPr>
            <p:ph type="body" idx="1"/>
          </p:nvPr>
        </p:nvSpPr>
        <p:spPr>
          <a:xfrm>
            <a:off x="599621" y="1502151"/>
            <a:ext cx="5718718" cy="7333873"/>
          </a:xfrm>
        </p:spPr>
        <p:txBody>
          <a:bodyPr/>
          <a:lstStyle/>
          <a:p>
            <a:pPr>
              <a:lnSpc>
                <a:spcPct val="115000"/>
              </a:lnSpc>
            </a:pPr>
            <a:r>
              <a:rPr lang="en-GB" sz="1000" b="1" u="sng" dirty="0">
                <a:solidFill>
                  <a:srgbClr val="000000"/>
                </a:solidFill>
                <a:latin typeface="Calibri" panose="020F0502020204030204" pitchFamily="34" charset="0"/>
                <a:ea typeface="SimSun" panose="02010600030101010101" pitchFamily="2" charset="-122"/>
                <a:cs typeface="Arial" panose="020B0604020202020204" pitchFamily="34" charset="0"/>
              </a:rPr>
              <a:t>Option 3</a:t>
            </a:r>
            <a:endParaRPr lang="x-none" sz="1000" dirty="0">
              <a:latin typeface="Calibri" panose="020F0502020204030204" pitchFamily="34" charset="0"/>
              <a:ea typeface="SimSun" panose="02010600030101010101" pitchFamily="2" charset="-122"/>
              <a:cs typeface="Arial" panose="020B0604020202020204" pitchFamily="34" charset="0"/>
            </a:endParaRPr>
          </a:p>
          <a:p>
            <a:pPr algn="just">
              <a:spcAft>
                <a:spcPts val="300"/>
              </a:spcAft>
            </a:pPr>
            <a:r>
              <a:rPr lang="en-GB" sz="1000" dirty="0">
                <a:solidFill>
                  <a:srgbClr val="7030A0"/>
                </a:solidFill>
                <a:latin typeface="Calibri" panose="020F0502020204030204" pitchFamily="34" charset="0"/>
                <a:ea typeface="SimSun" panose="02010600030101010101" pitchFamily="2" charset="-122"/>
                <a:cs typeface="Arial" panose="020B0604020202020204" pitchFamily="34" charset="0"/>
              </a:rPr>
              <a:t>Show the following quotes about violence, coercion or abuse in services. This option may be combined with Option 1 and/or Option 2 for a more comprehensive session.</a:t>
            </a:r>
            <a:endParaRPr lang="x-none" sz="10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sz="1000" b="1" i="1" kern="1200" dirty="0">
                <a:solidFill>
                  <a:schemeClr val="tx1"/>
                </a:solidFill>
                <a:latin typeface="Calibri" panose="020F0502020204030204" pitchFamily="34" charset="0"/>
                <a:ea typeface="SimSun" panose="02010600030101010101" pitchFamily="2" charset="-122"/>
                <a:cs typeface="Arial" panose="020B0604020202020204" pitchFamily="34" charset="0"/>
              </a:rPr>
              <a:t>Quotes from people who have experienced v</a:t>
            </a:r>
            <a:r>
              <a:rPr lang="en-GB" sz="1000" b="1" i="1" dirty="0">
                <a:latin typeface="Calibri" panose="020F0502020204030204" pitchFamily="34" charset="0"/>
                <a:ea typeface="SimSun" panose="02010600030101010101" pitchFamily="2" charset="-122"/>
                <a:cs typeface="Arial" panose="020B0604020202020204" pitchFamily="34" charset="0"/>
              </a:rPr>
              <a:t>iolence, coercion or abuse (20 min.)</a:t>
            </a:r>
            <a:endParaRPr lang="x-none" sz="1000" dirty="0">
              <a:latin typeface="Calibri" panose="020F0502020204030204" pitchFamily="34" charset="0"/>
              <a:ea typeface="SimSun" panose="02010600030101010101" pitchFamily="2" charset="-122"/>
              <a:cs typeface="Arial" panose="020B0604020202020204" pitchFamily="34" charset="0"/>
            </a:endParaRPr>
          </a:p>
          <a:p>
            <a:pPr algn="just">
              <a:spcAft>
                <a:spcPts val="600"/>
              </a:spcAft>
            </a:pPr>
            <a:r>
              <a:rPr lang="en-GB" sz="1000" dirty="0">
                <a:latin typeface="Calibri" panose="020F0502020204030204" pitchFamily="34" charset="0"/>
                <a:ea typeface="SimSun" panose="02010600030101010101" pitchFamily="2" charset="-122"/>
                <a:cs typeface="Arial" panose="020B0604020202020204" pitchFamily="34" charset="0"/>
              </a:rPr>
              <a:t>“I was on a very heavy amount of Valium, not to where I was unconscious, but add the sedative effect to my already defeated self and I was putty… I was like an abused dog that, if you went up to her and gave another kick she wouldn’t have flinched. I was in a bad way, and therefore I was hugely open to abuse… There was no point me telling anybody. Who’s going to believe a mental patient – a mental inpatient – over a longstanding member of staff who was seemingly highly respected and regarded by his colleagues? It is an open playing field for predators in that environment. Who is going to speak up when they have been in a mental health institution?” </a:t>
            </a:r>
            <a:r>
              <a:rPr lang="en-GB" sz="1000" i="1" dirty="0">
                <a:latin typeface="Calibri" panose="020F0502020204030204" pitchFamily="34" charset="0"/>
                <a:ea typeface="SimSun" panose="02010600030101010101" pitchFamily="2" charset="-122"/>
                <a:cs typeface="Arial" panose="020B0604020202020204" pitchFamily="34" charset="0"/>
              </a:rPr>
              <a:t>(</a:t>
            </a:r>
            <a:r>
              <a:rPr lang="en-GB" sz="1000" i="1" dirty="0">
                <a:latin typeface="Calibri" panose="020F0502020204030204" pitchFamily="34" charset="0"/>
                <a:ea typeface="SimSun" panose="02010600030101010101" pitchFamily="2" charset="-122"/>
                <a:cs typeface="Arial" panose="020B0604020202020204" pitchFamily="34" charset="0"/>
                <a:hlinkClick r:id="rId3" action="ppaction://hlinkfile" tooltip="Wells, 13 January 2014 #106"/>
              </a:rPr>
              <a:t>17</a:t>
            </a:r>
            <a:r>
              <a:rPr lang="en-GB" sz="1000" i="1" dirty="0">
                <a:latin typeface="Calibri" panose="020F0502020204030204" pitchFamily="34" charset="0"/>
                <a:ea typeface="SimSun" panose="02010600030101010101" pitchFamily="2" charset="-122"/>
                <a:cs typeface="Arial" panose="020B0604020202020204" pitchFamily="34" charset="0"/>
              </a:rPr>
              <a:t>)</a:t>
            </a:r>
            <a:r>
              <a:rPr lang="en-GB" sz="1000" dirty="0">
                <a:latin typeface="Calibri" panose="020F0502020204030204" pitchFamily="34" charset="0"/>
                <a:ea typeface="SimSun" panose="02010600030101010101" pitchFamily="2" charset="-122"/>
                <a:cs typeface="Arial" panose="020B0604020202020204" pitchFamily="34" charset="0"/>
              </a:rPr>
              <a:t> </a:t>
            </a:r>
            <a:r>
              <a:rPr lang="en-GB" sz="1000" i="1" dirty="0">
                <a:latin typeface="Calibri" panose="020F0502020204030204" pitchFamily="34" charset="0"/>
                <a:ea typeface="SimSun" panose="02010600030101010101" pitchFamily="2" charset="-122"/>
                <a:cs typeface="Arial" panose="020B0604020202020204" pitchFamily="34" charset="0"/>
              </a:rPr>
              <a:t>Catherine, ex-mental health service user.</a:t>
            </a:r>
            <a:endParaRPr lang="x-none" sz="1000" dirty="0">
              <a:latin typeface="Calibri" panose="020F0502020204030204" pitchFamily="34" charset="0"/>
              <a:ea typeface="SimSun" panose="02010600030101010101" pitchFamily="2" charset="-122"/>
              <a:cs typeface="Arial" panose="020B0604020202020204" pitchFamily="34" charset="0"/>
            </a:endParaRPr>
          </a:p>
          <a:p>
            <a:pPr algn="just"/>
            <a:r>
              <a:rPr lang="en-GB" sz="1000" dirty="0">
                <a:latin typeface="Calibri" panose="020F0502020204030204" pitchFamily="34" charset="0"/>
                <a:ea typeface="SimSun" panose="02010600030101010101" pitchFamily="2" charset="-122"/>
                <a:cs typeface="Arial" panose="020B0604020202020204" pitchFamily="34" charset="0"/>
              </a:rPr>
              <a:t>“The ECT was a violent and damaging assault on my brain and my very soul. It made me emotionally worse, not better. I became catatonic and desperately in fear for my life”</a:t>
            </a:r>
            <a:r>
              <a:rPr lang="en-GB" sz="1000" i="1" dirty="0">
                <a:latin typeface="Calibri" panose="020F0502020204030204" pitchFamily="34" charset="0"/>
                <a:ea typeface="SimSun" panose="02010600030101010101" pitchFamily="2" charset="-122"/>
                <a:cs typeface="Arial" panose="020B0604020202020204" pitchFamily="34" charset="0"/>
              </a:rPr>
              <a:t>(</a:t>
            </a:r>
            <a:r>
              <a:rPr lang="en-GB" sz="1000" i="1" dirty="0">
                <a:latin typeface="Calibri" panose="020F0502020204030204" pitchFamily="34" charset="0"/>
                <a:ea typeface="SimSun" panose="02010600030101010101" pitchFamily="2" charset="-122"/>
                <a:cs typeface="Arial" panose="020B0604020202020204" pitchFamily="34" charset="0"/>
                <a:hlinkClick r:id="rId4" action="ppaction://hlinkfile" tooltip="Dundas, 2011 #107"/>
              </a:rPr>
              <a:t>18</a:t>
            </a:r>
            <a:r>
              <a:rPr lang="en-GB" sz="1000" i="1" dirty="0">
                <a:latin typeface="Calibri" panose="020F0502020204030204" pitchFamily="34" charset="0"/>
                <a:ea typeface="SimSun" panose="02010600030101010101" pitchFamily="2" charset="-122"/>
                <a:cs typeface="Arial" panose="020B0604020202020204" pitchFamily="34" charset="0"/>
              </a:rPr>
              <a:t>).</a:t>
            </a:r>
            <a:endParaRPr lang="x-none" sz="1000" dirty="0">
              <a:latin typeface="Calibri" panose="020F0502020204030204" pitchFamily="34" charset="0"/>
              <a:ea typeface="SimSun" panose="02010600030101010101" pitchFamily="2" charset="-122"/>
              <a:cs typeface="Arial" panose="020B0604020202020204" pitchFamily="34" charset="0"/>
            </a:endParaRPr>
          </a:p>
          <a:p>
            <a:pPr algn="just">
              <a:spcAft>
                <a:spcPts val="600"/>
              </a:spcAft>
            </a:pPr>
            <a:r>
              <a:rPr lang="en-GB" sz="1000" i="1" dirty="0">
                <a:latin typeface="Calibri" panose="020F0502020204030204" pitchFamily="34" charset="0"/>
                <a:ea typeface="SimSun" panose="02010600030101010101" pitchFamily="2" charset="-122"/>
                <a:cs typeface="Arial" panose="020B0604020202020204" pitchFamily="34" charset="0"/>
              </a:rPr>
              <a:t>Dorothy</a:t>
            </a:r>
            <a:endParaRPr lang="x-none" sz="1000" dirty="0">
              <a:latin typeface="Calibri" panose="020F0502020204030204" pitchFamily="34" charset="0"/>
              <a:ea typeface="SimSun" panose="02010600030101010101" pitchFamily="2" charset="-122"/>
              <a:cs typeface="Arial" panose="020B0604020202020204" pitchFamily="34" charset="0"/>
            </a:endParaRPr>
          </a:p>
          <a:p>
            <a:pPr algn="just"/>
            <a:r>
              <a:rPr lang="en-US" sz="1000" dirty="0">
                <a:latin typeface="Calibri" panose="020F0502020204030204" pitchFamily="34" charset="0"/>
                <a:ea typeface="SimSun" panose="02010600030101010101" pitchFamily="2" charset="-122"/>
                <a:cs typeface="Arial" panose="020B0604020202020204" pitchFamily="34" charset="0"/>
              </a:rPr>
              <a:t>“After they unlocked the door and they dragged me in there, they said, ‘well you can’t keep your clothes for danger issues’. And they made strip me down. They kept a video on me the whole time. For a girl who is awkward and is in there for issues of abuse at home, all that did </a:t>
            </a:r>
            <a:r>
              <a:rPr lang="en-GB" sz="1000" dirty="0">
                <a:latin typeface="Calibri" panose="020F0502020204030204" pitchFamily="34" charset="0"/>
                <a:ea typeface="SimSun" panose="02010600030101010101" pitchFamily="2" charset="-122"/>
                <a:cs typeface="Arial" panose="020B0604020202020204" pitchFamily="34" charset="0"/>
              </a:rPr>
              <a:t>was extend my hate”</a:t>
            </a:r>
            <a:r>
              <a:rPr lang="en-GB" sz="1000" i="1" dirty="0">
                <a:latin typeface="Calibri" panose="020F0502020204030204" pitchFamily="34" charset="0"/>
                <a:ea typeface="SimSun" panose="02010600030101010101" pitchFamily="2" charset="-122"/>
                <a:cs typeface="Arial" panose="020B0604020202020204" pitchFamily="34" charset="0"/>
              </a:rPr>
              <a:t>(</a:t>
            </a:r>
            <a:r>
              <a:rPr lang="en-GB" sz="1000" i="1" dirty="0">
                <a:latin typeface="Calibri" panose="020F0502020204030204" pitchFamily="34" charset="0"/>
                <a:ea typeface="SimSun" panose="02010600030101010101" pitchFamily="2" charset="-122"/>
                <a:cs typeface="Arial" panose="020B0604020202020204" pitchFamily="34" charset="0"/>
                <a:hlinkClick r:id="rId5" action="ppaction://hlinkfile" tooltip="Substance Abuse and Mental Health Servies Administration (SAMHSA), 2005 #108"/>
              </a:rPr>
              <a:t>19</a:t>
            </a:r>
            <a:r>
              <a:rPr lang="en-GB" sz="1000" i="1" dirty="0">
                <a:latin typeface="Calibri" panose="020F0502020204030204" pitchFamily="34" charset="0"/>
                <a:ea typeface="SimSun" panose="02010600030101010101" pitchFamily="2" charset="-122"/>
                <a:cs typeface="Arial" panose="020B0604020202020204" pitchFamily="34" charset="0"/>
              </a:rPr>
              <a:t>).</a:t>
            </a:r>
            <a:endParaRPr lang="x-none" sz="1000" dirty="0">
              <a:latin typeface="Calibri" panose="020F0502020204030204" pitchFamily="34" charset="0"/>
              <a:ea typeface="SimSun" panose="02010600030101010101" pitchFamily="2" charset="-122"/>
              <a:cs typeface="Arial" panose="020B0604020202020204" pitchFamily="34" charset="0"/>
            </a:endParaRPr>
          </a:p>
          <a:p>
            <a:pPr algn="just">
              <a:spcAft>
                <a:spcPts val="600"/>
              </a:spcAft>
            </a:pPr>
            <a:r>
              <a:rPr lang="en-US" sz="1000" i="1" dirty="0">
                <a:latin typeface="Calibri" panose="020F0502020204030204" pitchFamily="34" charset="0"/>
                <a:ea typeface="SimSun" panose="02010600030101010101" pitchFamily="2" charset="-122"/>
                <a:cs typeface="Arial" panose="020B0604020202020204" pitchFamily="34" charset="0"/>
              </a:rPr>
              <a:t>A woman in seclusion and restraint as an adolescent</a:t>
            </a:r>
            <a:endParaRPr lang="x-none" sz="1000" dirty="0">
              <a:latin typeface="Calibri" panose="020F0502020204030204" pitchFamily="34" charset="0"/>
              <a:ea typeface="SimSun" panose="02010600030101010101" pitchFamily="2" charset="-122"/>
              <a:cs typeface="Arial" panose="020B0604020202020204" pitchFamily="34" charset="0"/>
            </a:endParaRPr>
          </a:p>
          <a:p>
            <a:pPr algn="just"/>
            <a:r>
              <a:rPr lang="en-US" sz="1000" dirty="0">
                <a:latin typeface="Calibri" panose="020F0502020204030204" pitchFamily="34" charset="0"/>
                <a:ea typeface="Times New Roman" panose="02020603050405020304" pitchFamily="18" charset="0"/>
                <a:cs typeface="Calibri" panose="020F0502020204030204" pitchFamily="34" charset="0"/>
              </a:rPr>
              <a:t>“The nurses would make us have the medications in front of them. If I complained that there were too many tablets, the nurse would sometimes forcefully put the pills in my mouth and stroke my throat to send them down, the way I feed my dogs….I woke up one night and I couldn’t move; my body was in intense physical pain. A nurse came and jabbed an injection into my body, without even taking off my clothes. You are treated worse than animals; it’s an alternate reality.”</a:t>
            </a:r>
            <a:endParaRPr lang="x-none" sz="1000" dirty="0">
              <a:latin typeface="Calibri" panose="020F0502020204030204" pitchFamily="34" charset="0"/>
              <a:ea typeface="SimSun" panose="02010600030101010101" pitchFamily="2" charset="-122"/>
              <a:cs typeface="Arial" panose="020B0604020202020204" pitchFamily="34" charset="0"/>
            </a:endParaRPr>
          </a:p>
          <a:p>
            <a:pPr algn="just">
              <a:spcAft>
                <a:spcPts val="600"/>
              </a:spcAft>
            </a:pPr>
            <a:r>
              <a:rPr lang="en-US" sz="1000" i="1" dirty="0">
                <a:latin typeface="Calibri" panose="020F0502020204030204" pitchFamily="34" charset="0"/>
                <a:ea typeface="Times New Roman" panose="02020603050405020304" pitchFamily="18" charset="0"/>
                <a:cs typeface="Calibri" panose="020F0502020204030204" pitchFamily="34" charset="0"/>
              </a:rPr>
              <a:t>46-year-old woman with a perceived psychosocial disability,</a:t>
            </a:r>
            <a:r>
              <a:rPr lang="en-US" sz="1000" dirty="0">
                <a:latin typeface="Calibri" panose="020F0502020204030204" pitchFamily="34" charset="0"/>
                <a:ea typeface="Times New Roman" panose="02020603050405020304" pitchFamily="18" charset="0"/>
                <a:cs typeface="Calibri" panose="020F0502020204030204" pitchFamily="34" charset="0"/>
              </a:rPr>
              <a:t> Delhi, 25 August 2013 </a:t>
            </a:r>
            <a:r>
              <a:rPr lang="en-US" sz="1000" i="1" dirty="0">
                <a:latin typeface="Calibri" panose="020F0502020204030204" pitchFamily="34" charset="0"/>
                <a:ea typeface="Times New Roman" panose="02020603050405020304" pitchFamily="18" charset="0"/>
                <a:cs typeface="Calibri" panose="020F0502020204030204" pitchFamily="34" charset="0"/>
              </a:rPr>
              <a:t>(</a:t>
            </a:r>
            <a:r>
              <a:rPr lang="en-US" sz="1000" i="1" dirty="0">
                <a:latin typeface="Calibri" panose="020F0502020204030204" pitchFamily="34" charset="0"/>
                <a:ea typeface="Times New Roman" panose="02020603050405020304" pitchFamily="18" charset="0"/>
                <a:cs typeface="Calibri" panose="020F0502020204030204" pitchFamily="34" charset="0"/>
                <a:hlinkClick r:id="rId6" action="ppaction://hlinkfile" tooltip="Human Rights Watch (HRW), 2014 #109"/>
              </a:rPr>
              <a:t>20</a:t>
            </a:r>
            <a:r>
              <a:rPr lang="en-US" sz="1000" i="1" dirty="0">
                <a:latin typeface="Calibri" panose="020F0502020204030204" pitchFamily="34" charset="0"/>
                <a:ea typeface="Times New Roman" panose="02020603050405020304" pitchFamily="18" charset="0"/>
                <a:cs typeface="Calibri" panose="020F0502020204030204" pitchFamily="34" charset="0"/>
              </a:rPr>
              <a:t>).</a:t>
            </a:r>
            <a:endParaRPr lang="x-none" sz="1000" dirty="0">
              <a:latin typeface="Calibri" panose="020F0502020204030204" pitchFamily="34" charset="0"/>
              <a:ea typeface="SimSun" panose="02010600030101010101" pitchFamily="2" charset="-122"/>
              <a:cs typeface="Arial" panose="020B0604020202020204" pitchFamily="34" charset="0"/>
            </a:endParaRPr>
          </a:p>
          <a:p>
            <a:pPr algn="just"/>
            <a:r>
              <a:rPr lang="en-GB" sz="1000" dirty="0">
                <a:latin typeface="Calibri" panose="020F0502020204030204" pitchFamily="34" charset="0"/>
                <a:ea typeface="SimSun" panose="02010600030101010101" pitchFamily="2" charset="-122"/>
                <a:cs typeface="Arial" panose="020B0604020202020204" pitchFamily="34" charset="0"/>
              </a:rPr>
              <a:t>“I was locked up at</a:t>
            </a:r>
            <a:r>
              <a:rPr lang="en-GB" sz="1000" dirty="0">
                <a:latin typeface="Calibri" panose="020F0502020204030204" pitchFamily="34" charset="0"/>
                <a:ea typeface="SimSun" panose="02010600030101010101" pitchFamily="2" charset="-122"/>
                <a:cs typeface="Calibri" panose="020F0502020204030204" pitchFamily="34" charset="0"/>
              </a:rPr>
              <a:t>…[the] </a:t>
            </a:r>
            <a:r>
              <a:rPr lang="en-GB" sz="1000" dirty="0">
                <a:latin typeface="Calibri" panose="020F0502020204030204" pitchFamily="34" charset="0"/>
                <a:ea typeface="SimSun" panose="02010600030101010101" pitchFamily="2" charset="-122"/>
                <a:cs typeface="Arial" panose="020B0604020202020204" pitchFamily="34" charset="0"/>
              </a:rPr>
              <a:t>hospital for one year, during which time I spent one month forcibly restrained to a chair facing the wall. Why? Because I was a ‘danger’ to myself. I was taken out of restraints for 20 minutes a day and led in circles around the chair on a leash. I was stripped of all personal effects, including my wedding band. I wore only a white sheet. The psychiatrist and staff mocked me, calling me… a ‘dog’. I was broken eventually. I began babbling to myself. [The psychiatrist] placed me in the quiet room. There were faeces on the walls and floor so they gave me a mop and said clean it up. I tried to escape, but was tackled and put back in restraints... Eventually I learned the catch phrases and behaviour required for discharge. I faked my way out. That was 20 years ago. To this day, I am traumatized...”</a:t>
            </a:r>
            <a:r>
              <a:rPr lang="en-GB" sz="1000" i="1" dirty="0">
                <a:latin typeface="Calibri" panose="020F0502020204030204" pitchFamily="34" charset="0"/>
                <a:ea typeface="SimSun" panose="02010600030101010101" pitchFamily="2" charset="-122"/>
                <a:cs typeface="Arial" panose="020B0604020202020204" pitchFamily="34" charset="0"/>
              </a:rPr>
              <a:t>(</a:t>
            </a:r>
            <a:r>
              <a:rPr lang="en-GB" sz="1000" i="1" dirty="0">
                <a:latin typeface="Calibri" panose="020F0502020204030204" pitchFamily="34" charset="0"/>
                <a:ea typeface="SimSun" panose="02010600030101010101" pitchFamily="2" charset="-122"/>
                <a:cs typeface="Arial" panose="020B0604020202020204" pitchFamily="34" charset="0"/>
                <a:hlinkClick r:id="rId7" action="ppaction://hlinkfile" tooltip="Martin, 2013 #110"/>
              </a:rPr>
              <a:t>21</a:t>
            </a:r>
            <a:r>
              <a:rPr lang="en-GB" sz="1000" i="1" dirty="0">
                <a:latin typeface="Calibri" panose="020F0502020204030204" pitchFamily="34" charset="0"/>
                <a:ea typeface="SimSun" panose="02010600030101010101" pitchFamily="2" charset="-122"/>
                <a:cs typeface="Arial" panose="020B0604020202020204" pitchFamily="34" charset="0"/>
              </a:rPr>
              <a:t>). </a:t>
            </a:r>
            <a:endParaRPr lang="x-none" sz="1000" dirty="0">
              <a:latin typeface="Calibri" panose="020F0502020204030204" pitchFamily="34" charset="0"/>
              <a:ea typeface="SimSun" panose="02010600030101010101" pitchFamily="2" charset="-122"/>
              <a:cs typeface="Arial" panose="020B0604020202020204" pitchFamily="34" charset="0"/>
            </a:endParaRPr>
          </a:p>
          <a:p>
            <a:pPr>
              <a:spcAft>
                <a:spcPts val="600"/>
              </a:spcAft>
            </a:pPr>
            <a:r>
              <a:rPr lang="en-GB" sz="1000" i="1" dirty="0">
                <a:latin typeface="Calibri" panose="020F0502020204030204" pitchFamily="34" charset="0"/>
                <a:ea typeface="SimSun" panose="02010600030101010101" pitchFamily="2" charset="-122"/>
                <a:cs typeface="Arial" panose="020B0604020202020204" pitchFamily="34" charset="0"/>
              </a:rPr>
              <a:t>W. Martin</a:t>
            </a:r>
            <a:endParaRPr lang="x-none" sz="1000" dirty="0">
              <a:latin typeface="Calibri" panose="020F0502020204030204" pitchFamily="34" charset="0"/>
              <a:ea typeface="SimSun" panose="02010600030101010101" pitchFamily="2" charset="-122"/>
              <a:cs typeface="Arial" panose="020B0604020202020204" pitchFamily="34" charset="0"/>
            </a:endParaRPr>
          </a:p>
          <a:p>
            <a:r>
              <a:rPr lang="en-GB" sz="1000" dirty="0">
                <a:latin typeface="Calibri" panose="020F0502020204030204" pitchFamily="34" charset="0"/>
                <a:ea typeface="SimSun" panose="02010600030101010101" pitchFamily="2" charset="-122"/>
                <a:cs typeface="Arial" panose="020B0604020202020204" pitchFamily="34" charset="0"/>
              </a:rPr>
              <a:t>“It was very difficult to be inside all day long,” he said. “I was counting the days until I got out.” “Sometimes if you refuse to take the medication or you become aggressive the guards beat you with a stick and slap you. I was so happy to leave, I felt like a prisoner there, I felt like I was getting my freedom back when I left.”</a:t>
            </a:r>
            <a:endParaRPr lang="x-none" sz="1000" dirty="0">
              <a:latin typeface="Calibri" panose="020F0502020204030204" pitchFamily="34" charset="0"/>
              <a:ea typeface="SimSun" panose="02010600030101010101" pitchFamily="2" charset="-122"/>
              <a:cs typeface="Arial" panose="020B0604020202020204" pitchFamily="34" charset="0"/>
            </a:endParaRPr>
          </a:p>
          <a:p>
            <a:r>
              <a:rPr lang="en-GB" sz="1000" dirty="0">
                <a:latin typeface="Calibri" panose="020F0502020204030204" pitchFamily="34" charset="0"/>
                <a:ea typeface="SimSun" panose="02010600030101010101" pitchFamily="2" charset="-122"/>
                <a:cs typeface="Arial" panose="020B0604020202020204" pitchFamily="34" charset="0"/>
              </a:rPr>
              <a:t>"I have been wearing them [the chains] for 45 days. Someone escaped from the centre and they chained several of us after this as they said we might escape too. One patient is chained to the window now. They [the staff] said he tried to escape, so they chained him." (</a:t>
            </a:r>
            <a:r>
              <a:rPr lang="en-GB" sz="1000" dirty="0">
                <a:latin typeface="Calibri" panose="020F0502020204030204" pitchFamily="34" charset="0"/>
                <a:ea typeface="SimSun" panose="02010600030101010101" pitchFamily="2" charset="-122"/>
                <a:cs typeface="Arial" panose="020B0604020202020204" pitchFamily="34" charset="0"/>
                <a:hlinkClick r:id="rId8" action="ppaction://hlinkfile" tooltip="(HRW), 2015 #406"/>
              </a:rPr>
              <a:t>22</a:t>
            </a:r>
            <a:r>
              <a:rPr lang="en-GB" sz="1000" dirty="0">
                <a:latin typeface="Calibri" panose="020F0502020204030204" pitchFamily="34" charset="0"/>
                <a:ea typeface="SimSun" panose="02010600030101010101" pitchFamily="2" charset="-122"/>
                <a:cs typeface="Arial" panose="020B0604020202020204" pitchFamily="34" charset="0"/>
              </a:rPr>
              <a:t>)</a:t>
            </a:r>
            <a:endParaRPr lang="x-none" sz="1000" dirty="0">
              <a:latin typeface="Calibri" panose="020F0502020204030204" pitchFamily="34" charset="0"/>
              <a:ea typeface="SimSun" panose="02010600030101010101" pitchFamily="2" charset="-122"/>
              <a:cs typeface="Arial" panose="020B0604020202020204" pitchFamily="34" charset="0"/>
            </a:endParaRPr>
          </a:p>
          <a:p>
            <a:r>
              <a:rPr lang="en-GB" sz="1000" i="1" dirty="0">
                <a:latin typeface="Calibri" panose="020F0502020204030204" pitchFamily="34" charset="0"/>
                <a:ea typeface="SimSun" panose="02010600030101010101" pitchFamily="2" charset="-122"/>
                <a:cs typeface="Arial" panose="020B0604020202020204" pitchFamily="34" charset="0"/>
              </a:rPr>
              <a:t>Abdi, Somaliland.</a:t>
            </a:r>
            <a:endParaRPr lang="x-none" sz="1000" i="1"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36</a:t>
            </a:fld>
            <a:endParaRPr lang="x-none" dirty="0"/>
          </a:p>
        </p:txBody>
      </p:sp>
    </p:spTree>
    <p:extLst>
      <p:ext uri="{BB962C8B-B14F-4D97-AF65-F5344CB8AC3E}">
        <p14:creationId xmlns:p14="http://schemas.microsoft.com/office/powerpoint/2010/main" val="32786076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11413" y="307975"/>
            <a:ext cx="2120900" cy="1193800"/>
          </a:xfrm>
        </p:spPr>
      </p:sp>
      <p:sp>
        <p:nvSpPr>
          <p:cNvPr id="3" name="Notes Placeholder 2"/>
          <p:cNvSpPr>
            <a:spLocks noGrp="1"/>
          </p:cNvSpPr>
          <p:nvPr>
            <p:ph type="body" idx="1"/>
          </p:nvPr>
        </p:nvSpPr>
        <p:spPr>
          <a:xfrm>
            <a:off x="599621" y="1502151"/>
            <a:ext cx="5718718" cy="7333873"/>
          </a:xfrm>
        </p:spPr>
        <p:txBody>
          <a:bodyPr/>
          <a:lstStyle/>
          <a:p>
            <a:pPr>
              <a:lnSpc>
                <a:spcPct val="115000"/>
              </a:lnSpc>
            </a:pPr>
            <a:r>
              <a:rPr lang="en-GB" sz="1000" b="1" u="sng" dirty="0">
                <a:solidFill>
                  <a:srgbClr val="000000"/>
                </a:solidFill>
                <a:latin typeface="Calibri" panose="020F0502020204030204" pitchFamily="34" charset="0"/>
                <a:ea typeface="SimSun" panose="02010600030101010101" pitchFamily="2" charset="-122"/>
                <a:cs typeface="Arial" panose="020B0604020202020204" pitchFamily="34" charset="0"/>
              </a:rPr>
              <a:t>Option 3</a:t>
            </a:r>
            <a:endParaRPr lang="x-none" sz="1000" dirty="0">
              <a:latin typeface="Calibri" panose="020F0502020204030204" pitchFamily="34" charset="0"/>
              <a:ea typeface="SimSun" panose="02010600030101010101" pitchFamily="2" charset="-122"/>
              <a:cs typeface="Arial" panose="020B0604020202020204" pitchFamily="34" charset="0"/>
            </a:endParaRPr>
          </a:p>
          <a:p>
            <a:pPr algn="just">
              <a:spcAft>
                <a:spcPts val="300"/>
              </a:spcAft>
            </a:pPr>
            <a:r>
              <a:rPr lang="en-GB" sz="1000" dirty="0">
                <a:solidFill>
                  <a:srgbClr val="7030A0"/>
                </a:solidFill>
                <a:latin typeface="Calibri" panose="020F0502020204030204" pitchFamily="34" charset="0"/>
                <a:ea typeface="SimSun" panose="02010600030101010101" pitchFamily="2" charset="-122"/>
                <a:cs typeface="Arial" panose="020B0604020202020204" pitchFamily="34" charset="0"/>
              </a:rPr>
              <a:t>Show the following quotes about violence, coercion or abuse in services. This option may be combined with Option 1 and/or Option 2 for a more comprehensive session.</a:t>
            </a:r>
            <a:endParaRPr lang="x-none" sz="10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sz="1000" b="1" i="1" kern="1200" dirty="0">
                <a:solidFill>
                  <a:schemeClr val="tx1"/>
                </a:solidFill>
                <a:latin typeface="Calibri" panose="020F0502020204030204" pitchFamily="34" charset="0"/>
                <a:ea typeface="SimSun" panose="02010600030101010101" pitchFamily="2" charset="-122"/>
                <a:cs typeface="Arial" panose="020B0604020202020204" pitchFamily="34" charset="0"/>
              </a:rPr>
              <a:t>Quotes from people who have experienced v</a:t>
            </a:r>
            <a:r>
              <a:rPr lang="en-GB" sz="1000" b="1" i="1" dirty="0">
                <a:latin typeface="Calibri" panose="020F0502020204030204" pitchFamily="34" charset="0"/>
                <a:ea typeface="SimSun" panose="02010600030101010101" pitchFamily="2" charset="-122"/>
                <a:cs typeface="Arial" panose="020B0604020202020204" pitchFamily="34" charset="0"/>
              </a:rPr>
              <a:t>iolence, coercion or abuse (20 min.)</a:t>
            </a:r>
            <a:endParaRPr lang="x-none" sz="1000" dirty="0">
              <a:latin typeface="Calibri" panose="020F0502020204030204" pitchFamily="34" charset="0"/>
              <a:ea typeface="SimSun" panose="02010600030101010101" pitchFamily="2" charset="-122"/>
              <a:cs typeface="Arial" panose="020B0604020202020204" pitchFamily="34" charset="0"/>
            </a:endParaRPr>
          </a:p>
          <a:p>
            <a:pPr algn="just">
              <a:spcAft>
                <a:spcPts val="600"/>
              </a:spcAft>
            </a:pPr>
            <a:r>
              <a:rPr lang="en-GB" sz="1000" dirty="0">
                <a:latin typeface="Calibri" panose="020F0502020204030204" pitchFamily="34" charset="0"/>
                <a:ea typeface="SimSun" panose="02010600030101010101" pitchFamily="2" charset="-122"/>
                <a:cs typeface="Arial" panose="020B0604020202020204" pitchFamily="34" charset="0"/>
              </a:rPr>
              <a:t>“I was on a very heavy amount of Valium, not to where I was unconscious, but add the sedative effect to my already defeated self and I was putty… I was like an abused dog that, if you went up to her and gave another kick she wouldn’t have flinched. I was in a bad way, and therefore I was hugely open to abuse… There was no point me telling anybody. Who’s going to believe a mental patient – a mental inpatient – over a longstanding member of staff who was seemingly highly respected and regarded by his colleagues? It is an open playing field for predators in that environment. Who is going to speak up when they have been in a mental health institution?” </a:t>
            </a:r>
            <a:r>
              <a:rPr lang="en-GB" sz="1000" i="1" dirty="0">
                <a:latin typeface="Calibri" panose="020F0502020204030204" pitchFamily="34" charset="0"/>
                <a:ea typeface="SimSun" panose="02010600030101010101" pitchFamily="2" charset="-122"/>
                <a:cs typeface="Arial" panose="020B0604020202020204" pitchFamily="34" charset="0"/>
              </a:rPr>
              <a:t>(</a:t>
            </a:r>
            <a:r>
              <a:rPr lang="en-GB" sz="1000" i="1" dirty="0">
                <a:latin typeface="Calibri" panose="020F0502020204030204" pitchFamily="34" charset="0"/>
                <a:ea typeface="SimSun" panose="02010600030101010101" pitchFamily="2" charset="-122"/>
                <a:cs typeface="Arial" panose="020B0604020202020204" pitchFamily="34" charset="0"/>
                <a:hlinkClick r:id="rId3" action="ppaction://hlinkfile" tooltip="Wells, 13 January 2014 #106"/>
              </a:rPr>
              <a:t>17</a:t>
            </a:r>
            <a:r>
              <a:rPr lang="en-GB" sz="1000" i="1" dirty="0">
                <a:latin typeface="Calibri" panose="020F0502020204030204" pitchFamily="34" charset="0"/>
                <a:ea typeface="SimSun" panose="02010600030101010101" pitchFamily="2" charset="-122"/>
                <a:cs typeface="Arial" panose="020B0604020202020204" pitchFamily="34" charset="0"/>
              </a:rPr>
              <a:t>)</a:t>
            </a:r>
            <a:r>
              <a:rPr lang="en-GB" sz="1000" dirty="0">
                <a:latin typeface="Calibri" panose="020F0502020204030204" pitchFamily="34" charset="0"/>
                <a:ea typeface="SimSun" panose="02010600030101010101" pitchFamily="2" charset="-122"/>
                <a:cs typeface="Arial" panose="020B0604020202020204" pitchFamily="34" charset="0"/>
              </a:rPr>
              <a:t> </a:t>
            </a:r>
            <a:r>
              <a:rPr lang="en-GB" sz="1000" i="1" dirty="0">
                <a:latin typeface="Calibri" panose="020F0502020204030204" pitchFamily="34" charset="0"/>
                <a:ea typeface="SimSun" panose="02010600030101010101" pitchFamily="2" charset="-122"/>
                <a:cs typeface="Arial" panose="020B0604020202020204" pitchFamily="34" charset="0"/>
              </a:rPr>
              <a:t>Catherine, ex-mental health service user.</a:t>
            </a:r>
            <a:endParaRPr lang="x-none" sz="1000" dirty="0">
              <a:latin typeface="Calibri" panose="020F0502020204030204" pitchFamily="34" charset="0"/>
              <a:ea typeface="SimSun" panose="02010600030101010101" pitchFamily="2" charset="-122"/>
              <a:cs typeface="Arial" panose="020B0604020202020204" pitchFamily="34" charset="0"/>
            </a:endParaRPr>
          </a:p>
          <a:p>
            <a:pPr algn="just"/>
            <a:r>
              <a:rPr lang="en-GB" sz="1000" dirty="0">
                <a:latin typeface="Calibri" panose="020F0502020204030204" pitchFamily="34" charset="0"/>
                <a:ea typeface="SimSun" panose="02010600030101010101" pitchFamily="2" charset="-122"/>
                <a:cs typeface="Arial" panose="020B0604020202020204" pitchFamily="34" charset="0"/>
              </a:rPr>
              <a:t>“The ECT was a violent and damaging assault on my brain and my very soul. It made me emotionally worse, not better. I became catatonic and desperately in fear for my life”</a:t>
            </a:r>
            <a:r>
              <a:rPr lang="en-GB" sz="1000" i="1" dirty="0">
                <a:latin typeface="Calibri" panose="020F0502020204030204" pitchFamily="34" charset="0"/>
                <a:ea typeface="SimSun" panose="02010600030101010101" pitchFamily="2" charset="-122"/>
                <a:cs typeface="Arial" panose="020B0604020202020204" pitchFamily="34" charset="0"/>
              </a:rPr>
              <a:t>(</a:t>
            </a:r>
            <a:r>
              <a:rPr lang="en-GB" sz="1000" i="1" dirty="0">
                <a:latin typeface="Calibri" panose="020F0502020204030204" pitchFamily="34" charset="0"/>
                <a:ea typeface="SimSun" panose="02010600030101010101" pitchFamily="2" charset="-122"/>
                <a:cs typeface="Arial" panose="020B0604020202020204" pitchFamily="34" charset="0"/>
                <a:hlinkClick r:id="rId4" action="ppaction://hlinkfile" tooltip="Dundas, 2011 #107"/>
              </a:rPr>
              <a:t>18</a:t>
            </a:r>
            <a:r>
              <a:rPr lang="en-GB" sz="1000" i="1" dirty="0">
                <a:latin typeface="Calibri" panose="020F0502020204030204" pitchFamily="34" charset="0"/>
                <a:ea typeface="SimSun" panose="02010600030101010101" pitchFamily="2" charset="-122"/>
                <a:cs typeface="Arial" panose="020B0604020202020204" pitchFamily="34" charset="0"/>
              </a:rPr>
              <a:t>).</a:t>
            </a:r>
            <a:endParaRPr lang="x-none" sz="1000" dirty="0">
              <a:latin typeface="Calibri" panose="020F0502020204030204" pitchFamily="34" charset="0"/>
              <a:ea typeface="SimSun" panose="02010600030101010101" pitchFamily="2" charset="-122"/>
              <a:cs typeface="Arial" panose="020B0604020202020204" pitchFamily="34" charset="0"/>
            </a:endParaRPr>
          </a:p>
          <a:p>
            <a:pPr algn="just">
              <a:spcAft>
                <a:spcPts val="600"/>
              </a:spcAft>
            </a:pPr>
            <a:r>
              <a:rPr lang="en-GB" sz="1000" i="1" dirty="0">
                <a:latin typeface="Calibri" panose="020F0502020204030204" pitchFamily="34" charset="0"/>
                <a:ea typeface="SimSun" panose="02010600030101010101" pitchFamily="2" charset="-122"/>
                <a:cs typeface="Arial" panose="020B0604020202020204" pitchFamily="34" charset="0"/>
              </a:rPr>
              <a:t>Dorothy</a:t>
            </a:r>
            <a:endParaRPr lang="x-none" sz="1000" dirty="0">
              <a:latin typeface="Calibri" panose="020F0502020204030204" pitchFamily="34" charset="0"/>
              <a:ea typeface="SimSun" panose="02010600030101010101" pitchFamily="2" charset="-122"/>
              <a:cs typeface="Arial" panose="020B0604020202020204" pitchFamily="34" charset="0"/>
            </a:endParaRPr>
          </a:p>
          <a:p>
            <a:pPr algn="just"/>
            <a:r>
              <a:rPr lang="en-US" sz="1000" dirty="0">
                <a:latin typeface="Calibri" panose="020F0502020204030204" pitchFamily="34" charset="0"/>
                <a:ea typeface="SimSun" panose="02010600030101010101" pitchFamily="2" charset="-122"/>
                <a:cs typeface="Arial" panose="020B0604020202020204" pitchFamily="34" charset="0"/>
              </a:rPr>
              <a:t>“After they unlocked the door and they dragged me in there, they said, ‘well you can’t keep your clothes for danger issues’. And they made strip me down. They kept a video on me the whole time. For a girl who is awkward and is in there for issues of abuse at home, all that did </a:t>
            </a:r>
            <a:r>
              <a:rPr lang="en-GB" sz="1000" dirty="0">
                <a:latin typeface="Calibri" panose="020F0502020204030204" pitchFamily="34" charset="0"/>
                <a:ea typeface="SimSun" panose="02010600030101010101" pitchFamily="2" charset="-122"/>
                <a:cs typeface="Arial" panose="020B0604020202020204" pitchFamily="34" charset="0"/>
              </a:rPr>
              <a:t>was extend my hate”</a:t>
            </a:r>
            <a:r>
              <a:rPr lang="en-GB" sz="1000" i="1" dirty="0">
                <a:latin typeface="Calibri" panose="020F0502020204030204" pitchFamily="34" charset="0"/>
                <a:ea typeface="SimSun" panose="02010600030101010101" pitchFamily="2" charset="-122"/>
                <a:cs typeface="Arial" panose="020B0604020202020204" pitchFamily="34" charset="0"/>
              </a:rPr>
              <a:t>(</a:t>
            </a:r>
            <a:r>
              <a:rPr lang="en-GB" sz="1000" i="1" dirty="0">
                <a:latin typeface="Calibri" panose="020F0502020204030204" pitchFamily="34" charset="0"/>
                <a:ea typeface="SimSun" panose="02010600030101010101" pitchFamily="2" charset="-122"/>
                <a:cs typeface="Arial" panose="020B0604020202020204" pitchFamily="34" charset="0"/>
                <a:hlinkClick r:id="rId5" action="ppaction://hlinkfile" tooltip="Substance Abuse and Mental Health Servies Administration (SAMHSA), 2005 #108"/>
              </a:rPr>
              <a:t>19</a:t>
            </a:r>
            <a:r>
              <a:rPr lang="en-GB" sz="1000" i="1" dirty="0">
                <a:latin typeface="Calibri" panose="020F0502020204030204" pitchFamily="34" charset="0"/>
                <a:ea typeface="SimSun" panose="02010600030101010101" pitchFamily="2" charset="-122"/>
                <a:cs typeface="Arial" panose="020B0604020202020204" pitchFamily="34" charset="0"/>
              </a:rPr>
              <a:t>).</a:t>
            </a:r>
            <a:endParaRPr lang="x-none" sz="1000" dirty="0">
              <a:latin typeface="Calibri" panose="020F0502020204030204" pitchFamily="34" charset="0"/>
              <a:ea typeface="SimSun" panose="02010600030101010101" pitchFamily="2" charset="-122"/>
              <a:cs typeface="Arial" panose="020B0604020202020204" pitchFamily="34" charset="0"/>
            </a:endParaRPr>
          </a:p>
          <a:p>
            <a:pPr algn="just">
              <a:spcAft>
                <a:spcPts val="600"/>
              </a:spcAft>
            </a:pPr>
            <a:r>
              <a:rPr lang="en-US" sz="1000" i="1" dirty="0">
                <a:latin typeface="Calibri" panose="020F0502020204030204" pitchFamily="34" charset="0"/>
                <a:ea typeface="SimSun" panose="02010600030101010101" pitchFamily="2" charset="-122"/>
                <a:cs typeface="Arial" panose="020B0604020202020204" pitchFamily="34" charset="0"/>
              </a:rPr>
              <a:t>A woman in seclusion and restraint as an adolescent</a:t>
            </a:r>
            <a:endParaRPr lang="x-none" sz="1000" dirty="0">
              <a:latin typeface="Calibri" panose="020F0502020204030204" pitchFamily="34" charset="0"/>
              <a:ea typeface="SimSun" panose="02010600030101010101" pitchFamily="2" charset="-122"/>
              <a:cs typeface="Arial" panose="020B0604020202020204" pitchFamily="34" charset="0"/>
            </a:endParaRPr>
          </a:p>
          <a:p>
            <a:pPr algn="just"/>
            <a:r>
              <a:rPr lang="en-US" sz="1000" dirty="0">
                <a:latin typeface="Calibri" panose="020F0502020204030204" pitchFamily="34" charset="0"/>
                <a:ea typeface="Times New Roman" panose="02020603050405020304" pitchFamily="18" charset="0"/>
                <a:cs typeface="Calibri" panose="020F0502020204030204" pitchFamily="34" charset="0"/>
              </a:rPr>
              <a:t>“The nurses would make us have the medications in front of them. If I complained that there were too many tablets, the nurse would sometimes forcefully put the pills in my mouth and stroke my throat to send them down, the way I feed my dogs….I woke up one night and I couldn’t move; my body was in intense physical pain. A nurse came and jabbed an injection into my body, without even taking off my clothes. You are treated worse than animals; it’s an alternate reality.”</a:t>
            </a:r>
            <a:endParaRPr lang="x-none" sz="1000" dirty="0">
              <a:latin typeface="Calibri" panose="020F0502020204030204" pitchFamily="34" charset="0"/>
              <a:ea typeface="SimSun" panose="02010600030101010101" pitchFamily="2" charset="-122"/>
              <a:cs typeface="Arial" panose="020B0604020202020204" pitchFamily="34" charset="0"/>
            </a:endParaRPr>
          </a:p>
          <a:p>
            <a:pPr algn="just">
              <a:spcAft>
                <a:spcPts val="600"/>
              </a:spcAft>
            </a:pPr>
            <a:r>
              <a:rPr lang="en-US" sz="1000" i="1" dirty="0">
                <a:latin typeface="Calibri" panose="020F0502020204030204" pitchFamily="34" charset="0"/>
                <a:ea typeface="Times New Roman" panose="02020603050405020304" pitchFamily="18" charset="0"/>
                <a:cs typeface="Calibri" panose="020F0502020204030204" pitchFamily="34" charset="0"/>
              </a:rPr>
              <a:t>46-year-old woman with a perceived psychosocial disability,</a:t>
            </a:r>
            <a:r>
              <a:rPr lang="en-US" sz="1000" dirty="0">
                <a:latin typeface="Calibri" panose="020F0502020204030204" pitchFamily="34" charset="0"/>
                <a:ea typeface="Times New Roman" panose="02020603050405020304" pitchFamily="18" charset="0"/>
                <a:cs typeface="Calibri" panose="020F0502020204030204" pitchFamily="34" charset="0"/>
              </a:rPr>
              <a:t> Delhi, 25 August 2013 </a:t>
            </a:r>
            <a:r>
              <a:rPr lang="en-US" sz="1000" i="1" dirty="0">
                <a:latin typeface="Calibri" panose="020F0502020204030204" pitchFamily="34" charset="0"/>
                <a:ea typeface="Times New Roman" panose="02020603050405020304" pitchFamily="18" charset="0"/>
                <a:cs typeface="Calibri" panose="020F0502020204030204" pitchFamily="34" charset="0"/>
              </a:rPr>
              <a:t>(</a:t>
            </a:r>
            <a:r>
              <a:rPr lang="en-US" sz="1000" i="1" dirty="0">
                <a:latin typeface="Calibri" panose="020F0502020204030204" pitchFamily="34" charset="0"/>
                <a:ea typeface="Times New Roman" panose="02020603050405020304" pitchFamily="18" charset="0"/>
                <a:cs typeface="Calibri" panose="020F0502020204030204" pitchFamily="34" charset="0"/>
                <a:hlinkClick r:id="rId6" action="ppaction://hlinkfile" tooltip="Human Rights Watch (HRW), 2014 #109"/>
              </a:rPr>
              <a:t>20</a:t>
            </a:r>
            <a:r>
              <a:rPr lang="en-US" sz="1000" i="1" dirty="0">
                <a:latin typeface="Calibri" panose="020F0502020204030204" pitchFamily="34" charset="0"/>
                <a:ea typeface="Times New Roman" panose="02020603050405020304" pitchFamily="18" charset="0"/>
                <a:cs typeface="Calibri" panose="020F0502020204030204" pitchFamily="34" charset="0"/>
              </a:rPr>
              <a:t>).</a:t>
            </a:r>
            <a:endParaRPr lang="x-none" sz="1000" dirty="0">
              <a:latin typeface="Calibri" panose="020F0502020204030204" pitchFamily="34" charset="0"/>
              <a:ea typeface="SimSun" panose="02010600030101010101" pitchFamily="2" charset="-122"/>
              <a:cs typeface="Arial" panose="020B0604020202020204" pitchFamily="34" charset="0"/>
            </a:endParaRPr>
          </a:p>
          <a:p>
            <a:pPr algn="just"/>
            <a:r>
              <a:rPr lang="en-GB" sz="1000" dirty="0">
                <a:latin typeface="Calibri" panose="020F0502020204030204" pitchFamily="34" charset="0"/>
                <a:ea typeface="SimSun" panose="02010600030101010101" pitchFamily="2" charset="-122"/>
                <a:cs typeface="Arial" panose="020B0604020202020204" pitchFamily="34" charset="0"/>
              </a:rPr>
              <a:t>“I was locked up at</a:t>
            </a:r>
            <a:r>
              <a:rPr lang="en-GB" sz="1000" dirty="0">
                <a:latin typeface="Calibri" panose="020F0502020204030204" pitchFamily="34" charset="0"/>
                <a:ea typeface="SimSun" panose="02010600030101010101" pitchFamily="2" charset="-122"/>
                <a:cs typeface="Calibri" panose="020F0502020204030204" pitchFamily="34" charset="0"/>
              </a:rPr>
              <a:t>…[the] </a:t>
            </a:r>
            <a:r>
              <a:rPr lang="en-GB" sz="1000" dirty="0">
                <a:latin typeface="Calibri" panose="020F0502020204030204" pitchFamily="34" charset="0"/>
                <a:ea typeface="SimSun" panose="02010600030101010101" pitchFamily="2" charset="-122"/>
                <a:cs typeface="Arial" panose="020B0604020202020204" pitchFamily="34" charset="0"/>
              </a:rPr>
              <a:t>hospital for one year, during which time I spent one month forcibly restrained to a chair facing the wall. Why? Because I was a ‘danger’ to myself. I was taken out of restraints for 20 minutes a day and led in circles around the chair on a leash. I was stripped of all personal effects, including my wedding band. I wore only a white sheet. The psychiatrist and staff mocked me, calling me… a ‘dog’. I was broken eventually. I began babbling to myself. [The psychiatrist] placed me in the quiet room. There were faeces on the walls and floor so they gave me a mop and said clean it up. I tried to escape, but was tackled and put back in restraints... Eventually I learned the catch phrases and behaviour required for discharge. I faked my way out. That was 20 years ago. To this day, I am traumatized...”</a:t>
            </a:r>
            <a:r>
              <a:rPr lang="en-GB" sz="1000" i="1" dirty="0">
                <a:latin typeface="Calibri" panose="020F0502020204030204" pitchFamily="34" charset="0"/>
                <a:ea typeface="SimSun" panose="02010600030101010101" pitchFamily="2" charset="-122"/>
                <a:cs typeface="Arial" panose="020B0604020202020204" pitchFamily="34" charset="0"/>
              </a:rPr>
              <a:t>(</a:t>
            </a:r>
            <a:r>
              <a:rPr lang="en-GB" sz="1000" i="1" dirty="0">
                <a:latin typeface="Calibri" panose="020F0502020204030204" pitchFamily="34" charset="0"/>
                <a:ea typeface="SimSun" panose="02010600030101010101" pitchFamily="2" charset="-122"/>
                <a:cs typeface="Arial" panose="020B0604020202020204" pitchFamily="34" charset="0"/>
                <a:hlinkClick r:id="rId7" action="ppaction://hlinkfile" tooltip="Martin, 2013 #110"/>
              </a:rPr>
              <a:t>21</a:t>
            </a:r>
            <a:r>
              <a:rPr lang="en-GB" sz="1000" i="1" dirty="0">
                <a:latin typeface="Calibri" panose="020F0502020204030204" pitchFamily="34" charset="0"/>
                <a:ea typeface="SimSun" panose="02010600030101010101" pitchFamily="2" charset="-122"/>
                <a:cs typeface="Arial" panose="020B0604020202020204" pitchFamily="34" charset="0"/>
              </a:rPr>
              <a:t>). </a:t>
            </a:r>
            <a:endParaRPr lang="x-none" sz="1000" dirty="0">
              <a:latin typeface="Calibri" panose="020F0502020204030204" pitchFamily="34" charset="0"/>
              <a:ea typeface="SimSun" panose="02010600030101010101" pitchFamily="2" charset="-122"/>
              <a:cs typeface="Arial" panose="020B0604020202020204" pitchFamily="34" charset="0"/>
            </a:endParaRPr>
          </a:p>
          <a:p>
            <a:pPr>
              <a:spcAft>
                <a:spcPts val="600"/>
              </a:spcAft>
            </a:pPr>
            <a:r>
              <a:rPr lang="en-GB" sz="1000" i="1" dirty="0">
                <a:latin typeface="Calibri" panose="020F0502020204030204" pitchFamily="34" charset="0"/>
                <a:ea typeface="SimSun" panose="02010600030101010101" pitchFamily="2" charset="-122"/>
                <a:cs typeface="Arial" panose="020B0604020202020204" pitchFamily="34" charset="0"/>
              </a:rPr>
              <a:t>W. Martin</a:t>
            </a:r>
            <a:endParaRPr lang="x-none" sz="1000" dirty="0">
              <a:latin typeface="Calibri" panose="020F0502020204030204" pitchFamily="34" charset="0"/>
              <a:ea typeface="SimSun" panose="02010600030101010101" pitchFamily="2" charset="-122"/>
              <a:cs typeface="Arial" panose="020B0604020202020204" pitchFamily="34" charset="0"/>
            </a:endParaRPr>
          </a:p>
          <a:p>
            <a:r>
              <a:rPr lang="en-GB" sz="1000" dirty="0">
                <a:latin typeface="Calibri" panose="020F0502020204030204" pitchFamily="34" charset="0"/>
                <a:ea typeface="SimSun" panose="02010600030101010101" pitchFamily="2" charset="-122"/>
                <a:cs typeface="Arial" panose="020B0604020202020204" pitchFamily="34" charset="0"/>
              </a:rPr>
              <a:t>“It was very difficult to be inside all day long,” he said. “I was counting the days until I got out.” “Sometimes if you refuse to take the medication or you become aggressive the guards beat you with a stick and slap you. I was so happy to leave, I felt like a prisoner there, I felt like I was getting my freedom back when I left.”</a:t>
            </a:r>
            <a:endParaRPr lang="x-none" sz="1000" dirty="0">
              <a:latin typeface="Calibri" panose="020F0502020204030204" pitchFamily="34" charset="0"/>
              <a:ea typeface="SimSun" panose="02010600030101010101" pitchFamily="2" charset="-122"/>
              <a:cs typeface="Arial" panose="020B0604020202020204" pitchFamily="34" charset="0"/>
            </a:endParaRPr>
          </a:p>
          <a:p>
            <a:r>
              <a:rPr lang="en-GB" sz="1000" dirty="0">
                <a:latin typeface="Calibri" panose="020F0502020204030204" pitchFamily="34" charset="0"/>
                <a:ea typeface="SimSun" panose="02010600030101010101" pitchFamily="2" charset="-122"/>
                <a:cs typeface="Arial" panose="020B0604020202020204" pitchFamily="34" charset="0"/>
              </a:rPr>
              <a:t>"I have been wearing them [the chains] for 45 days. Someone escaped from the centre and they chained several of us after this as they said we might escape too. One patient is chained to the window now. They [the staff] said he tried to escape, so they chained him." (</a:t>
            </a:r>
            <a:r>
              <a:rPr lang="en-GB" sz="1000" dirty="0">
                <a:latin typeface="Calibri" panose="020F0502020204030204" pitchFamily="34" charset="0"/>
                <a:ea typeface="SimSun" panose="02010600030101010101" pitchFamily="2" charset="-122"/>
                <a:cs typeface="Arial" panose="020B0604020202020204" pitchFamily="34" charset="0"/>
                <a:hlinkClick r:id="rId8" action="ppaction://hlinkfile" tooltip="(HRW), 2015 #406"/>
              </a:rPr>
              <a:t>22</a:t>
            </a:r>
            <a:r>
              <a:rPr lang="en-GB" sz="1000" dirty="0">
                <a:latin typeface="Calibri" panose="020F0502020204030204" pitchFamily="34" charset="0"/>
                <a:ea typeface="SimSun" panose="02010600030101010101" pitchFamily="2" charset="-122"/>
                <a:cs typeface="Arial" panose="020B0604020202020204" pitchFamily="34" charset="0"/>
              </a:rPr>
              <a:t>)</a:t>
            </a:r>
            <a:endParaRPr lang="x-none" sz="1000" dirty="0">
              <a:latin typeface="Calibri" panose="020F0502020204030204" pitchFamily="34" charset="0"/>
              <a:ea typeface="SimSun" panose="02010600030101010101" pitchFamily="2" charset="-122"/>
              <a:cs typeface="Arial" panose="020B0604020202020204" pitchFamily="34" charset="0"/>
            </a:endParaRPr>
          </a:p>
          <a:p>
            <a:r>
              <a:rPr lang="en-GB" sz="1000" i="1" dirty="0">
                <a:latin typeface="Calibri" panose="020F0502020204030204" pitchFamily="34" charset="0"/>
                <a:ea typeface="SimSun" panose="02010600030101010101" pitchFamily="2" charset="-122"/>
                <a:cs typeface="Arial" panose="020B0604020202020204" pitchFamily="34" charset="0"/>
              </a:rPr>
              <a:t>Abdi, Somaliland.</a:t>
            </a:r>
            <a:endParaRPr lang="x-none" sz="1000" i="1"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37</a:t>
            </a:fld>
            <a:endParaRPr lang="x-none" dirty="0"/>
          </a:p>
        </p:txBody>
      </p:sp>
    </p:spTree>
    <p:extLst>
      <p:ext uri="{BB962C8B-B14F-4D97-AF65-F5344CB8AC3E}">
        <p14:creationId xmlns:p14="http://schemas.microsoft.com/office/powerpoint/2010/main" val="32786076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1700" y="400050"/>
            <a:ext cx="2514600" cy="1416050"/>
          </a:xfrm>
        </p:spPr>
      </p:sp>
      <p:sp>
        <p:nvSpPr>
          <p:cNvPr id="3" name="Notes Placeholder 2"/>
          <p:cNvSpPr>
            <a:spLocks noGrp="1"/>
          </p:cNvSpPr>
          <p:nvPr>
            <p:ph type="body" idx="1"/>
          </p:nvPr>
        </p:nvSpPr>
        <p:spPr>
          <a:xfrm>
            <a:off x="403492" y="2016311"/>
            <a:ext cx="6123037" cy="6668902"/>
          </a:xfrm>
        </p:spPr>
        <p:txBody>
          <a:bodyPr/>
          <a:lstStyle/>
          <a:p>
            <a:pPr>
              <a:lnSpc>
                <a:spcPct val="115000"/>
              </a:lnSpc>
              <a:spcAft>
                <a:spcPts val="600"/>
              </a:spcAft>
            </a:pPr>
            <a:r>
              <a:rPr lang="en-GB" b="1" i="1" dirty="0">
                <a:latin typeface="Calibri" panose="020F0502020204030204" pitchFamily="34" charset="0"/>
                <a:ea typeface="SimSun" panose="02010600030101010101" pitchFamily="2" charset="-122"/>
                <a:cs typeface="Arial" panose="020B0604020202020204" pitchFamily="34" charset="0"/>
              </a:rPr>
              <a:t>Exercise 3.2: Violence, coercion and abuse have impacts (15 min.)</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2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After going through one or more of the previous exercise options, brainstorm with the group various impacts of violence, coercion and abuse in mental health and social services. Write down examples given by participants in a list. Where necessary, refer to previous exercises to stimulate discussion.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200"/>
              </a:spcAft>
              <a:buFont typeface="Arial" panose="020B0604020202020204" pitchFamily="34" charset="0"/>
              <a:buChar char="•"/>
            </a:pPr>
            <a:r>
              <a:rPr lang="en-GB" b="1" dirty="0">
                <a:latin typeface="Calibri" panose="020F0502020204030204" pitchFamily="34" charset="0"/>
                <a:ea typeface="SimSun" panose="02010600030101010101" pitchFamily="2" charset="-122"/>
                <a:cs typeface="Arial" panose="020B0604020202020204" pitchFamily="34" charset="0"/>
              </a:rPr>
              <a:t>What do you think are some of the impacts of these violent, coercive or abusive practices?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p>
          <a:p>
            <a:pPr marL="171450" indent="-171450" algn="just">
              <a:lnSpc>
                <a:spcPct val="115000"/>
              </a:lnSpc>
              <a:spcAft>
                <a:spcPts val="2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Within the discussion, highlight the impact, not only on people experiencing these practices, but also on mental health and other practitioners, care partners, family members and other people involved.</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Some examples of impacts include, but are not limited to:</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1" indent="-228600">
              <a:lnSpc>
                <a:spcPct val="9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Emotional trauma or re-traumatization and suffering.	</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1" indent="-228600">
              <a:lnSpc>
                <a:spcPct val="9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Physical health consequences such as injury and even death.</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1" indent="-228600">
              <a:lnSpc>
                <a:spcPct val="9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Feeling bad from the effects of medication or ECT. </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1" indent="-228600">
              <a:lnSpc>
                <a:spcPct val="9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Negative feeling such as a sense of grief, anger, loss, humiliation, sadness. </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1" indent="-228600">
              <a:lnSpc>
                <a:spcPct val="9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Sense of separation from society and feeling like a second-class citizen.</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1" indent="-228600">
              <a:lnSpc>
                <a:spcPct val="9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Loss of relationships because of friends or family members’ involvement in coercive practices such as forced admission to mental health and social services and/or forced medication and difficulty in forming new relationships.</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1" indent="-228600">
              <a:lnSpc>
                <a:spcPct val="9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Negative impact on mental health. </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1" indent="-228600">
              <a:lnSpc>
                <a:spcPct val="9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Poor recovery outcomes, need for long-term support.		</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1" indent="-228600">
              <a:lnSpc>
                <a:spcPct val="9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Loss of trust/fear in the staff, the service and the system.	</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1" indent="-228600">
              <a:lnSpc>
                <a:spcPct val="9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Bad reputation/media exposure for staff and mental health and social services. </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1" indent="-228600">
              <a:lnSpc>
                <a:spcPct val="9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Loss of respect for staff. </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1" indent="-228600">
              <a:lnSpc>
                <a:spcPct val="9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Lack of job fulfilment for staff.</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1" indent="-228600">
              <a:lnSpc>
                <a:spcPct val="9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Emotional scars, demoralization for people experiencing the abuse and also for staff and families.</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1" indent="-228600">
              <a:lnSpc>
                <a:spcPct val="9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Funding for services is limited or withdrawn, leading to further deterioration of the service.</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1" indent="-228600">
              <a:lnSpc>
                <a:spcPct val="9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Police enquiry.</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1" indent="-2286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Lawsuits.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38</a:t>
            </a:fld>
            <a:endParaRPr lang="x-none"/>
          </a:p>
        </p:txBody>
      </p:sp>
    </p:spTree>
    <p:extLst>
      <p:ext uri="{BB962C8B-B14F-4D97-AF65-F5344CB8AC3E}">
        <p14:creationId xmlns:p14="http://schemas.microsoft.com/office/powerpoint/2010/main" val="28212891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In addition, if this issue does not arise during the discussion, it is important to make the point that:</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People who have already experienced violence and abuse in their lives – as well as coercive practices in services such as seclusion and restraint, and the associated feelings of loss of control, mistrust, fear and humiliation – may feel that they have very little choice but to defend themselves, even violently, against a renewed coercive intervention.  </a:t>
            </a:r>
            <a:endParaRPr lang="x-none" dirty="0">
              <a:latin typeface="Calibri" panose="020F0502020204030204" pitchFamily="34" charset="0"/>
              <a:ea typeface="SimSun" panose="02010600030101010101" pitchFamily="2" charset="-122"/>
              <a:cs typeface="Arial" panose="020B0604020202020204" pitchFamily="34" charset="0"/>
            </a:endParaRPr>
          </a:p>
          <a:p>
            <a:pPr algn="ctr">
              <a:lnSpc>
                <a:spcPct val="115000"/>
              </a:lnSpc>
            </a:pPr>
            <a:r>
              <a:rPr lang="en-GB" sz="1400" b="1" i="1" dirty="0">
                <a:solidFill>
                  <a:srgbClr val="000000"/>
                </a:solidFill>
                <a:latin typeface="Calibri" panose="020F0502020204030204" pitchFamily="34" charset="0"/>
                <a:ea typeface="SimSun" panose="02010600030101010101" pitchFamily="2" charset="-122"/>
                <a:cs typeface="Arial" panose="020B0604020202020204" pitchFamily="34" charset="0"/>
              </a:rPr>
              <a:t>“If we want people to stop acting violently, perhaps we need to stop</a:t>
            </a:r>
            <a:endParaRPr lang="x-none" dirty="0">
              <a:latin typeface="Calibri" panose="020F0502020204030204" pitchFamily="34" charset="0"/>
              <a:ea typeface="SimSun" panose="02010600030101010101" pitchFamily="2" charset="-122"/>
              <a:cs typeface="Arial" panose="020B0604020202020204" pitchFamily="34" charset="0"/>
            </a:endParaRPr>
          </a:p>
          <a:p>
            <a:pPr algn="ctr">
              <a:lnSpc>
                <a:spcPct val="115000"/>
              </a:lnSpc>
            </a:pPr>
            <a:r>
              <a:rPr lang="en-GB" sz="1400" b="1" i="1" dirty="0">
                <a:solidFill>
                  <a:srgbClr val="000000"/>
                </a:solidFill>
                <a:latin typeface="Calibri" panose="020F0502020204030204" pitchFamily="34" charset="0"/>
                <a:ea typeface="SimSun" panose="02010600030101010101" pitchFamily="2" charset="-122"/>
                <a:cs typeface="Arial" panose="020B0604020202020204" pitchFamily="34" charset="0"/>
              </a:rPr>
              <a:t>treating them violently”(</a:t>
            </a:r>
            <a:r>
              <a:rPr lang="en-GB" sz="1400" b="1" i="1"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Davidow, 11 December 2013 #111">
                  <a:extLst>
                    <a:ext uri="{A12FA001-AC4F-418D-AE19-62706E023703}">
                      <ahyp:hlinkClr xmlns:ahyp="http://schemas.microsoft.com/office/drawing/2018/hyperlinkcolor" val="tx"/>
                    </a:ext>
                  </a:extLst>
                </a:hlinkClick>
              </a:rPr>
              <a:t>23</a:t>
            </a:r>
            <a:r>
              <a:rPr lang="en-GB" sz="1400" b="1" i="1"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Sera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Davidow</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Director of Western Mass Recovery Learning Community, Massachusetts, USA</a:t>
            </a:r>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39</a:t>
            </a:fld>
            <a:endParaRPr lang="x-none"/>
          </a:p>
        </p:txBody>
      </p:sp>
    </p:spTree>
    <p:extLst>
      <p:ext uri="{BB962C8B-B14F-4D97-AF65-F5344CB8AC3E}">
        <p14:creationId xmlns:p14="http://schemas.microsoft.com/office/powerpoint/2010/main" val="2936955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2350" y="366713"/>
            <a:ext cx="4813300" cy="2706687"/>
          </a:xfrm>
        </p:spPr>
      </p:sp>
      <p:sp>
        <p:nvSpPr>
          <p:cNvPr id="3" name="Notes Placeholder 2"/>
          <p:cNvSpPr>
            <a:spLocks noGrp="1"/>
          </p:cNvSpPr>
          <p:nvPr>
            <p:ph type="body" idx="1"/>
          </p:nvPr>
        </p:nvSpPr>
        <p:spPr>
          <a:xfrm>
            <a:off x="465798" y="3073083"/>
            <a:ext cx="6129474" cy="5869606"/>
          </a:xfrm>
        </p:spPr>
        <p:txBody>
          <a:bodyPr/>
          <a:lstStyle/>
          <a:p>
            <a:r>
              <a:rPr lang="en-US" b="1" dirty="0"/>
              <a:t>Preliminary note on language</a:t>
            </a:r>
          </a:p>
          <a:p>
            <a:endParaRPr lang="en-US" dirty="0"/>
          </a:p>
          <a:p>
            <a:pPr marL="171450" indent="-171450">
              <a:buFont typeface="Arial" panose="020B0604020202020204" pitchFamily="34" charset="0"/>
              <a:buChar char="•"/>
            </a:pPr>
            <a:r>
              <a:rPr lang="en-US" dirty="0"/>
              <a:t>We acknowledge that language and terminology reflects the evolving conceptualization of disability and that different terms will be used by different people across different contexts over time. </a:t>
            </a:r>
          </a:p>
          <a:p>
            <a:pPr marL="628650" lvl="1" indent="-171450">
              <a:buFont typeface="Arial" panose="020B0604020202020204" pitchFamily="34" charset="0"/>
              <a:buChar char="•"/>
            </a:pPr>
            <a:r>
              <a:rPr lang="en-US" dirty="0"/>
              <a:t>People must be able to decide on the vocabulary, idioms and descriptions of their experience, situation or distress. </a:t>
            </a:r>
          </a:p>
          <a:p>
            <a:pPr marL="628650" lvl="1" indent="-171450">
              <a:buFont typeface="Arial" panose="020B0604020202020204" pitchFamily="34" charset="0"/>
              <a:buChar char="•"/>
            </a:pPr>
            <a:r>
              <a:rPr lang="en-US" dirty="0"/>
              <a:t>For example, in relation to the field of mental health, some people use terms such as “people with a psychiatric diagnosis”, “people with mental disorders” or “mental illnesses”, “people with mental health conditions”, “consumers”, “service users” or “psychiatric survivors”. </a:t>
            </a:r>
          </a:p>
          <a:p>
            <a:pPr marL="628650" lvl="1" indent="-171450">
              <a:buFont typeface="Arial" panose="020B0604020202020204" pitchFamily="34" charset="0"/>
              <a:buChar char="•"/>
            </a:pPr>
            <a:r>
              <a:rPr lang="en-US" dirty="0"/>
              <a:t>Others find some or all these terms stigmatizing or use different expressions to refer to their emotions, experiences or distress. </a:t>
            </a:r>
          </a:p>
          <a:p>
            <a:pPr marL="628650" lvl="1" indent="-171450">
              <a:buFont typeface="Arial" panose="020B0604020202020204" pitchFamily="34" charset="0"/>
              <a:buChar char="•"/>
            </a:pPr>
            <a:r>
              <a:rPr lang="en-US" dirty="0"/>
              <a:t>Similarly, intellectual disability is referred to using different terms in different contexts including, for example, “learning disabilities” or “disorders of intellectual development” or “learning difficulties”.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term “psychosocial disability” has been adopted to include people who have received a mental health-related diagnosis or who self-identify with this term. </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The terms “cognitive disability” and “intellectual disability” are designed to cover people who have received a diagnosis specifically related to their cognitive or intellectual function including, but not limited to, dementia and autism.</a:t>
            </a:r>
          </a:p>
          <a:p>
            <a:endParaRPr lang="en-US" dirty="0"/>
          </a:p>
          <a:p>
            <a:pPr marL="171450" indent="-171450">
              <a:buFont typeface="Arial" panose="020B0604020202020204" pitchFamily="34" charset="0"/>
              <a:buChar char="•"/>
            </a:pPr>
            <a:r>
              <a:rPr lang="en-US" dirty="0"/>
              <a:t>The use of the term “disability” is important in this context because it highlights the significant barriers that hinder the full and effective participation in society of people with actual or perceived impairments and the fact that they are protected under the CRPD. </a:t>
            </a:r>
          </a:p>
          <a:p>
            <a:pPr marL="628650" lvl="1" indent="-171450">
              <a:buFont typeface="Arial" panose="020B0604020202020204" pitchFamily="34" charset="0"/>
              <a:buChar char="•"/>
            </a:pPr>
            <a:r>
              <a:rPr lang="en-US" dirty="0"/>
              <a:t>The use of the term “disability” in this context does not imply that people have an impairment or a disorder. </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4</a:t>
            </a:fld>
            <a:endParaRPr lang="en-GB"/>
          </a:p>
        </p:txBody>
      </p:sp>
    </p:spTree>
    <p:extLst>
      <p:ext uri="{BB962C8B-B14F-4D97-AF65-F5344CB8AC3E}">
        <p14:creationId xmlns:p14="http://schemas.microsoft.com/office/powerpoint/2010/main" val="566093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0"/>
              </a:spcAft>
            </a:pPr>
            <a:r>
              <a:rPr lang="en-US" b="1" dirty="0">
                <a:solidFill>
                  <a:srgbClr val="4F81BD"/>
                </a:solidFill>
                <a:latin typeface="Calibri" panose="020F0502020204030204" pitchFamily="34" charset="0"/>
                <a:ea typeface="SimSun" panose="02010600030101010101" pitchFamily="2" charset="-122"/>
                <a:cs typeface="Arial" panose="020B0604020202020204" pitchFamily="34" charset="0"/>
              </a:rPr>
              <a:t>Time for this topic</a:t>
            </a:r>
            <a:endParaRPr lang="en-GB"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algn="just">
              <a:spcAft>
                <a:spcPts val="0"/>
              </a:spcAft>
            </a:pPr>
            <a:r>
              <a:rPr lang="en-US" dirty="0">
                <a:latin typeface="Calibri" panose="020F0502020204030204" pitchFamily="34" charset="0"/>
                <a:ea typeface="SimSun" panose="02010600030101010101" pitchFamily="2" charset="-122"/>
                <a:cs typeface="Arial" panose="020B0604020202020204" pitchFamily="34" charset="0"/>
              </a:rPr>
              <a:t>Approximately 30 minutes.</a:t>
            </a:r>
            <a:endParaRPr lang="en-GB"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endParaRPr lang="en-GB"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endParaRPr lang="en-GB"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purpose of this section is to help participants become aware of reasons why violence, coercion and abuse occur in mental health and social services.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40</a:t>
            </a:fld>
            <a:endParaRPr lang="x-none"/>
          </a:p>
        </p:txBody>
      </p:sp>
    </p:spTree>
    <p:extLst>
      <p:ext uri="{BB962C8B-B14F-4D97-AF65-F5344CB8AC3E}">
        <p14:creationId xmlns:p14="http://schemas.microsoft.com/office/powerpoint/2010/main" val="28151821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6213" y="176213"/>
            <a:ext cx="1423987" cy="801687"/>
          </a:xfrm>
        </p:spPr>
      </p:sp>
      <p:sp>
        <p:nvSpPr>
          <p:cNvPr id="3" name="Notes Placeholder 2"/>
          <p:cNvSpPr>
            <a:spLocks noGrp="1"/>
          </p:cNvSpPr>
          <p:nvPr>
            <p:ph type="body" idx="1"/>
          </p:nvPr>
        </p:nvSpPr>
        <p:spPr>
          <a:xfrm>
            <a:off x="306683" y="1165092"/>
            <a:ext cx="6198916" cy="7802695"/>
          </a:xfrm>
        </p:spPr>
        <p:txBody>
          <a:bodyPr/>
          <a:lstStyle/>
          <a:p>
            <a:pPr>
              <a:lnSpc>
                <a:spcPct val="115000"/>
              </a:lnSpc>
              <a:spcAft>
                <a:spcPts val="1000"/>
              </a:spcAft>
            </a:pPr>
            <a:r>
              <a:rPr lang="en-GB" sz="950" b="1" i="1" dirty="0">
                <a:latin typeface="Calibri" panose="020F0502020204030204" pitchFamily="34" charset="0"/>
                <a:ea typeface="SimSun" panose="02010600030101010101" pitchFamily="2" charset="-122"/>
                <a:cs typeface="Arial" panose="020B0604020202020204" pitchFamily="34" charset="0"/>
              </a:rPr>
              <a:t>Exercise 4.1: Reasons why violence, coercion and abuse occur in services (15 min.)</a:t>
            </a:r>
            <a:endParaRPr lang="x-none" sz="950" dirty="0">
              <a:latin typeface="Calibri" panose="020F0502020204030204" pitchFamily="34" charset="0"/>
              <a:ea typeface="SimSun" panose="02010600030101010101" pitchFamily="2" charset="-122"/>
              <a:cs typeface="Arial" panose="020B0604020202020204" pitchFamily="34" charset="0"/>
            </a:endParaRPr>
          </a:p>
          <a:p>
            <a:pPr algn="just">
              <a:lnSpc>
                <a:spcPct val="85000"/>
              </a:lnSpc>
            </a:pPr>
            <a:r>
              <a:rPr lang="en-GB" sz="950" dirty="0">
                <a:solidFill>
                  <a:srgbClr val="4F81BD"/>
                </a:solidFill>
                <a:latin typeface="Calibri" panose="020F0502020204030204" pitchFamily="34" charset="0"/>
                <a:ea typeface="SimSun" panose="02010600030101010101" pitchFamily="2" charset="-122"/>
                <a:cs typeface="Arial" panose="020B0604020202020204" pitchFamily="34" charset="0"/>
              </a:rPr>
              <a:t>Begin this topic with a brainstorming session with the group about reasons why these practices might occur in services. </a:t>
            </a:r>
            <a:endParaRPr lang="x-none" sz="95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en-GB" sz="950" dirty="0">
                <a:solidFill>
                  <a:srgbClr val="4F81BD"/>
                </a:solidFill>
                <a:latin typeface="Calibri" panose="020F0502020204030204" pitchFamily="34" charset="0"/>
                <a:ea typeface="SimSun" panose="02010600030101010101" pitchFamily="2" charset="-122"/>
                <a:cs typeface="Arial" panose="020B0604020202020204" pitchFamily="34" charset="0"/>
              </a:rPr>
              <a:t>Ask participants: </a:t>
            </a:r>
            <a:endParaRPr lang="x-none" sz="950"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600"/>
              </a:spcAft>
              <a:buFont typeface="Arial" panose="020B0604020202020204" pitchFamily="34" charset="0"/>
              <a:buChar char="•"/>
            </a:pPr>
            <a:r>
              <a:rPr lang="en-GB" sz="950" b="1" dirty="0">
                <a:latin typeface="Calibri" panose="020F0502020204030204" pitchFamily="34" charset="0"/>
                <a:ea typeface="SimSun" panose="02010600030101010101" pitchFamily="2" charset="-122"/>
                <a:cs typeface="Arial" panose="020B0604020202020204" pitchFamily="34" charset="0"/>
              </a:rPr>
              <a:t>What are some of the reasons why violence, coercion and abuse occur?</a:t>
            </a:r>
            <a:endParaRPr lang="x-none" sz="950" b="1"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en-GB" sz="950" dirty="0">
                <a:solidFill>
                  <a:srgbClr val="4F81BD"/>
                </a:solidFill>
                <a:latin typeface="Calibri" panose="020F0502020204030204" pitchFamily="34" charset="0"/>
                <a:ea typeface="SimSun" panose="02010600030101010101" pitchFamily="2" charset="-122"/>
                <a:cs typeface="Arial" panose="020B0604020202020204" pitchFamily="34" charset="0"/>
              </a:rPr>
              <a:t>Make a list of the reasons given by participants on the flip chart. </a:t>
            </a:r>
            <a:endParaRPr lang="x-none" sz="950" dirty="0">
              <a:latin typeface="Calibri" panose="020F0502020204030204" pitchFamily="34" charset="0"/>
              <a:ea typeface="SimSun" panose="02010600030101010101" pitchFamily="2" charset="-122"/>
              <a:cs typeface="Arial" panose="020B0604020202020204" pitchFamily="34" charset="0"/>
            </a:endParaRPr>
          </a:p>
          <a:p>
            <a:pPr algn="just">
              <a:lnSpc>
                <a:spcPct val="80000"/>
              </a:lnSpc>
              <a:spcAft>
                <a:spcPts val="600"/>
              </a:spcAft>
            </a:pPr>
            <a:r>
              <a:rPr lang="en-GB" sz="950" dirty="0">
                <a:solidFill>
                  <a:srgbClr val="4F81BD"/>
                </a:solidFill>
                <a:latin typeface="Calibri" panose="020F0502020204030204" pitchFamily="34" charset="0"/>
                <a:ea typeface="SimSun" panose="02010600030101010101" pitchFamily="2" charset="-122"/>
                <a:cs typeface="Arial" panose="020B0604020202020204" pitchFamily="34" charset="0"/>
              </a:rPr>
              <a:t>Participants may have difficulty identifying reasons why violence, coercion and abuse occur. If the group reaches a standstill, try encouraging participants to view the situation from different perspectives: from the perspective of a person with psychosocial, intellectual or cognitive disability, an individual staff member, a security member of the security staff, or a person from the administration, and encourage them to think about the service policies, culture, etc. (e.g. ask: “What might cause a staff member or a family member to act abusively towards a person?”)</a:t>
            </a:r>
            <a:endParaRPr lang="x-none" sz="950" dirty="0">
              <a:latin typeface="Calibri" panose="020F0502020204030204" pitchFamily="34" charset="0"/>
              <a:ea typeface="SimSun" panose="02010600030101010101" pitchFamily="2" charset="-122"/>
              <a:cs typeface="Arial" panose="020B0604020202020204" pitchFamily="34" charset="0"/>
            </a:endParaRPr>
          </a:p>
          <a:p>
            <a:pPr algn="just">
              <a:lnSpc>
                <a:spcPct val="80000"/>
              </a:lnSpc>
              <a:spcAft>
                <a:spcPts val="600"/>
              </a:spcAft>
            </a:pPr>
            <a:r>
              <a:rPr lang="en-GB" sz="950" dirty="0">
                <a:solidFill>
                  <a:srgbClr val="4F81BD"/>
                </a:solidFill>
                <a:latin typeface="Calibri" panose="020F0502020204030204" pitchFamily="34" charset="0"/>
                <a:ea typeface="SimSun" panose="02010600030101010101" pitchFamily="2" charset="-122"/>
                <a:cs typeface="Arial" panose="020B0604020202020204" pitchFamily="34" charset="0"/>
              </a:rPr>
              <a:t>The facilitator should introduce the issue of mental health legislation which allows - and even in some cases makes compulsory - staff to use coercive practices in mental health and social services if it does not come up in the discussion.</a:t>
            </a:r>
            <a:endParaRPr lang="x-none" sz="950" dirty="0">
              <a:latin typeface="Calibri" panose="020F0502020204030204" pitchFamily="34" charset="0"/>
              <a:ea typeface="SimSun" panose="02010600030101010101" pitchFamily="2" charset="-122"/>
              <a:cs typeface="Arial" panose="020B0604020202020204" pitchFamily="34" charset="0"/>
            </a:endParaRPr>
          </a:p>
          <a:p>
            <a:pPr algn="just">
              <a:lnSpc>
                <a:spcPct val="80000"/>
              </a:lnSpc>
              <a:spcAft>
                <a:spcPts val="600"/>
              </a:spcAft>
            </a:pPr>
            <a:r>
              <a:rPr lang="en-GB" sz="950" dirty="0">
                <a:solidFill>
                  <a:srgbClr val="4F81BD"/>
                </a:solidFill>
                <a:latin typeface="Calibri" panose="020F0502020204030204" pitchFamily="34" charset="0"/>
                <a:ea typeface="SimSun" panose="02010600030101010101" pitchFamily="2" charset="-122"/>
                <a:cs typeface="Arial" panose="020B0604020202020204" pitchFamily="34" charset="0"/>
              </a:rPr>
              <a:t>The facilitator should also be prepared for participants bringing up that the behaviour of people using the services is responsible for the use of coercion or violence by staff. </a:t>
            </a:r>
            <a:endParaRPr lang="x-none" sz="950" dirty="0">
              <a:latin typeface="Calibri" panose="020F0502020204030204" pitchFamily="34" charset="0"/>
              <a:ea typeface="SimSun" panose="02010600030101010101" pitchFamily="2" charset="-122"/>
              <a:cs typeface="Arial" panose="020B0604020202020204" pitchFamily="34" charset="0"/>
            </a:endParaRPr>
          </a:p>
          <a:p>
            <a:pPr algn="just">
              <a:lnSpc>
                <a:spcPct val="80000"/>
              </a:lnSpc>
              <a:spcAft>
                <a:spcPts val="600"/>
              </a:spcAft>
            </a:pPr>
            <a:r>
              <a:rPr lang="en-GB" sz="950" dirty="0">
                <a:solidFill>
                  <a:srgbClr val="4F81BD"/>
                </a:solidFill>
                <a:latin typeface="Calibri" panose="020F0502020204030204" pitchFamily="34" charset="0"/>
                <a:ea typeface="SimSun" panose="02010600030101010101" pitchFamily="2" charset="-122"/>
                <a:cs typeface="Arial" panose="020B0604020202020204" pitchFamily="34" charset="0"/>
              </a:rPr>
              <a:t>A response to this argument may include that it is considered legitimate to use physical force in self-defence or to defend another person when the use of force is proportionate to the attempted act of violence. However, in many services, responses to behaviour that is perceived as violent are not in self-defence and are out of proportion with the threat of harm. </a:t>
            </a:r>
            <a:endParaRPr lang="x-none" sz="950" dirty="0">
              <a:latin typeface="Calibri" panose="020F0502020204030204" pitchFamily="34" charset="0"/>
              <a:ea typeface="SimSun" panose="02010600030101010101" pitchFamily="2" charset="-122"/>
              <a:cs typeface="Arial" panose="020B0604020202020204" pitchFamily="34" charset="0"/>
            </a:endParaRPr>
          </a:p>
          <a:p>
            <a:pPr algn="just">
              <a:lnSpc>
                <a:spcPct val="80000"/>
              </a:lnSpc>
              <a:spcAft>
                <a:spcPts val="600"/>
              </a:spcAft>
            </a:pPr>
            <a:r>
              <a:rPr lang="en-GB" sz="950" dirty="0">
                <a:solidFill>
                  <a:srgbClr val="4F81BD"/>
                </a:solidFill>
                <a:latin typeface="Calibri" panose="020F0502020204030204" pitchFamily="34" charset="0"/>
                <a:ea typeface="SimSun" panose="02010600030101010101" pitchFamily="2" charset="-122"/>
                <a:cs typeface="Arial" panose="020B0604020202020204" pitchFamily="34" charset="0"/>
              </a:rPr>
              <a:t>Therefore it is important that alternatives to coercive or abusive practices are implemented in order to safeguard the wellbeing of people using the services. Mental health and other practitioners and security staff, who have the primary responsibility to ensure safety in the service, need to be well trained in de-escalation techniques, human rights and in showing sensitivity to the concerns of people using services. People with psychosocial, intellectual or cognitive disabilities should also participate as trainers and be hired in services to help change the culture around coercion, violence and abuse (e.g. as peer supporters). The fact that individuals may act in a way that is perceived as challenging should not be a reason to resort to coercion, violence and abuse.</a:t>
            </a:r>
            <a:endParaRPr lang="x-none" sz="950" dirty="0">
              <a:latin typeface="Calibri" panose="020F0502020204030204" pitchFamily="34" charset="0"/>
              <a:ea typeface="SimSun" panose="02010600030101010101" pitchFamily="2" charset="-122"/>
              <a:cs typeface="Arial" panose="020B0604020202020204" pitchFamily="34" charset="0"/>
            </a:endParaRPr>
          </a:p>
          <a:p>
            <a:r>
              <a:rPr lang="en-GB" sz="950" dirty="0">
                <a:solidFill>
                  <a:srgbClr val="4F81BD"/>
                </a:solidFill>
                <a:latin typeface="Calibri" panose="020F0502020204030204" pitchFamily="34" charset="0"/>
                <a:ea typeface="SimSun" panose="02010600030101010101" pitchFamily="2" charset="-122"/>
                <a:cs typeface="Arial" panose="020B0604020202020204" pitchFamily="34" charset="0"/>
              </a:rPr>
              <a:t>Some reasons why violence, coercion and abusive practices occur include (but are not limited to):</a:t>
            </a:r>
            <a:endParaRPr lang="x-none" sz="950"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sz="950" dirty="0">
                <a:solidFill>
                  <a:srgbClr val="4F81BD"/>
                </a:solidFill>
                <a:latin typeface="Calibri" panose="020F0502020204030204" pitchFamily="34" charset="0"/>
                <a:ea typeface="SimSun" panose="02010600030101010101" pitchFamily="2" charset="-122"/>
                <a:cs typeface="Arial" panose="020B0604020202020204" pitchFamily="34" charset="0"/>
              </a:rPr>
              <a:t>People feel that it is the only way to “manage” behaviours perceived as challenging, and a lack of awareness of alternative methods.</a:t>
            </a:r>
            <a:endParaRPr lang="x-none" sz="950"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sz="950" dirty="0">
                <a:solidFill>
                  <a:srgbClr val="4F81BD"/>
                </a:solidFill>
                <a:latin typeface="Calibri" panose="020F0502020204030204" pitchFamily="34" charset="0"/>
                <a:ea typeface="SimSun" panose="02010600030101010101" pitchFamily="2" charset="-122"/>
                <a:cs typeface="Arial" panose="020B0604020202020204" pitchFamily="34" charset="0"/>
              </a:rPr>
              <a:t>People with psychosocial, intellectual or cognitive disabilities/users of mental health and social services are dehumanized in the eyes of practitioners and others.</a:t>
            </a:r>
            <a:endParaRPr lang="x-none" sz="950"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sz="950" dirty="0">
                <a:solidFill>
                  <a:srgbClr val="4F81BD"/>
                </a:solidFill>
                <a:latin typeface="Calibri" panose="020F0502020204030204" pitchFamily="34" charset="0"/>
                <a:ea typeface="SimSun" panose="02010600030101010101" pitchFamily="2" charset="-122"/>
                <a:cs typeface="Arial" panose="020B0604020202020204" pitchFamily="34" charset="0"/>
              </a:rPr>
              <a:t>There may be staffing shortages and a lack of time to support people individually.</a:t>
            </a:r>
            <a:endParaRPr lang="x-none" sz="950"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sz="950" dirty="0">
                <a:solidFill>
                  <a:srgbClr val="4F81BD"/>
                </a:solidFill>
                <a:latin typeface="Calibri" panose="020F0502020204030204" pitchFamily="34" charset="0"/>
                <a:ea typeface="SimSun" panose="02010600030101010101" pitchFamily="2" charset="-122"/>
                <a:cs typeface="Arial" panose="020B0604020202020204" pitchFamily="34" charset="0"/>
              </a:rPr>
              <a:t>People believe that it is justified/not a problem or that it is “therapeutic”.</a:t>
            </a:r>
            <a:endParaRPr lang="x-none" sz="950"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sz="950" dirty="0">
                <a:solidFill>
                  <a:srgbClr val="4F81BD"/>
                </a:solidFill>
                <a:latin typeface="Calibri" panose="020F0502020204030204" pitchFamily="34" charset="0"/>
                <a:ea typeface="SimSun" panose="02010600030101010101" pitchFamily="2" charset="-122"/>
                <a:cs typeface="Arial" panose="020B0604020202020204" pitchFamily="34" charset="0"/>
              </a:rPr>
              <a:t>The use of these practices has gone unchallenged in the past. </a:t>
            </a:r>
            <a:endParaRPr lang="x-none" sz="950"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sz="950" dirty="0">
                <a:solidFill>
                  <a:srgbClr val="4F81BD"/>
                </a:solidFill>
                <a:latin typeface="Calibri" panose="020F0502020204030204" pitchFamily="34" charset="0"/>
                <a:ea typeface="SimSun" panose="02010600030101010101" pitchFamily="2" charset="-122"/>
                <a:cs typeface="Arial" panose="020B0604020202020204" pitchFamily="34" charset="0"/>
              </a:rPr>
              <a:t>There is ingrained discrimination, or stereotypes, of people using services, including on the basis of their race, gender, age and other factors</a:t>
            </a:r>
            <a:endParaRPr lang="x-none" sz="950"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sz="950" dirty="0">
                <a:solidFill>
                  <a:srgbClr val="4F81BD"/>
                </a:solidFill>
                <a:latin typeface="Calibri" panose="020F0502020204030204" pitchFamily="34" charset="0"/>
                <a:ea typeface="SimSun" panose="02010600030101010101" pitchFamily="2" charset="-122"/>
                <a:cs typeface="Arial" panose="020B0604020202020204" pitchFamily="34" charset="0"/>
              </a:rPr>
              <a:t>There is fear for the safety of the person or others.</a:t>
            </a:r>
            <a:endParaRPr lang="x-none" sz="950"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sz="950" dirty="0">
                <a:solidFill>
                  <a:srgbClr val="4F81BD"/>
                </a:solidFill>
                <a:latin typeface="Calibri" panose="020F0502020204030204" pitchFamily="34" charset="0"/>
                <a:ea typeface="SimSun" panose="02010600030101010101" pitchFamily="2" charset="-122"/>
                <a:cs typeface="Arial" panose="020B0604020202020204" pitchFamily="34" charset="0"/>
              </a:rPr>
              <a:t>A lack of staff supervision and disciplinary action can lead to inappropriate behaviour or practices.</a:t>
            </a:r>
            <a:endParaRPr lang="x-none" sz="950"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sz="950" dirty="0">
                <a:solidFill>
                  <a:srgbClr val="4F81BD"/>
                </a:solidFill>
                <a:latin typeface="Calibri" panose="020F0502020204030204" pitchFamily="34" charset="0"/>
                <a:ea typeface="SimSun" panose="02010600030101010101" pitchFamily="2" charset="-122"/>
                <a:cs typeface="Arial" panose="020B0604020202020204" pitchFamily="34" charset="0"/>
              </a:rPr>
              <a:t>Services may be isolated from the community, with a lack of interactions and linkages between the services and the community and a lack of monitoring of services.</a:t>
            </a:r>
            <a:endParaRPr lang="x-none" sz="950"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sz="950" dirty="0">
                <a:solidFill>
                  <a:srgbClr val="4F81BD"/>
                </a:solidFill>
                <a:latin typeface="Calibri" panose="020F0502020204030204" pitchFamily="34" charset="0"/>
                <a:ea typeface="SimSun" panose="02010600030101010101" pitchFamily="2" charset="-122"/>
                <a:cs typeface="Arial" panose="020B0604020202020204" pitchFamily="34" charset="0"/>
              </a:rPr>
              <a:t>The practices are allowed by the service, by national law and policy or by courts.</a:t>
            </a:r>
            <a:endParaRPr lang="x-none" sz="950"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sz="950" dirty="0">
                <a:solidFill>
                  <a:srgbClr val="4F81BD"/>
                </a:solidFill>
                <a:latin typeface="Calibri" panose="020F0502020204030204" pitchFamily="34" charset="0"/>
                <a:ea typeface="SimSun" panose="02010600030101010101" pitchFamily="2" charset="-122"/>
                <a:cs typeface="Arial" panose="020B0604020202020204" pitchFamily="34" charset="0"/>
              </a:rPr>
              <a:t>Practitioners are not properly screened before being accepted for employment in the service (i.e. some may have a prior history of abuse, bullying or criminal activity).</a:t>
            </a:r>
            <a:endParaRPr lang="x-none" sz="950"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sz="950" dirty="0">
                <a:solidFill>
                  <a:srgbClr val="4F81BD"/>
                </a:solidFill>
                <a:latin typeface="Calibri" panose="020F0502020204030204" pitchFamily="34" charset="0"/>
                <a:ea typeface="SimSun" panose="02010600030101010101" pitchFamily="2" charset="-122"/>
                <a:cs typeface="Arial" panose="020B0604020202020204" pitchFamily="34" charset="0"/>
              </a:rPr>
              <a:t>People’s own experience of being mistreated in their lives,</a:t>
            </a:r>
            <a:endParaRPr lang="x-none" sz="950"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sz="950" dirty="0">
                <a:solidFill>
                  <a:srgbClr val="4F81BD"/>
                </a:solidFill>
                <a:latin typeface="Calibri" panose="020F0502020204030204" pitchFamily="34" charset="0"/>
                <a:ea typeface="SimSun" panose="02010600030101010101" pitchFamily="2" charset="-122"/>
                <a:cs typeface="Arial" panose="020B0604020202020204" pitchFamily="34" charset="0"/>
              </a:rPr>
              <a:t> may lead the to believe that some violence or abusive behaviours are normal or acceptable.</a:t>
            </a:r>
            <a:endParaRPr lang="x-none" sz="950"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sz="950" dirty="0">
                <a:solidFill>
                  <a:srgbClr val="4F81BD"/>
                </a:solidFill>
                <a:latin typeface="Calibri" panose="020F0502020204030204" pitchFamily="34" charset="0"/>
                <a:ea typeface="SimSun" panose="02010600030101010101" pitchFamily="2" charset="-122"/>
                <a:cs typeface="Arial" panose="020B0604020202020204" pitchFamily="34" charset="0"/>
              </a:rPr>
              <a:t>Staff feel overwhelmed at managing both their work and home life (extra jobs, financial stressors, family caregiving burden, etc.).</a:t>
            </a:r>
            <a:endParaRPr lang="x-none" sz="950"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sz="950" dirty="0">
                <a:solidFill>
                  <a:srgbClr val="4F81BD"/>
                </a:solidFill>
                <a:latin typeface="Calibri" panose="020F0502020204030204" pitchFamily="34" charset="0"/>
                <a:ea typeface="SimSun" panose="02010600030101010101" pitchFamily="2" charset="-122"/>
                <a:cs typeface="Arial" panose="020B0604020202020204" pitchFamily="34" charset="0"/>
              </a:rPr>
              <a:t>Psychological defences may play a role (e.g. staff project their feelings onto others or see others as different, partly due to diagnosis or labelling).</a:t>
            </a:r>
            <a:endParaRPr lang="x-none" sz="950"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600"/>
              </a:spcAft>
              <a:buFont typeface="Symbol" panose="05050102010706020507" pitchFamily="18" charset="2"/>
              <a:buChar char=""/>
            </a:pPr>
            <a:r>
              <a:rPr lang="en-GB" sz="950" dirty="0">
                <a:solidFill>
                  <a:srgbClr val="4F81BD"/>
                </a:solidFill>
                <a:latin typeface="Calibri" panose="020F0502020204030204" pitchFamily="34" charset="0"/>
                <a:ea typeface="SimSun" panose="02010600030101010101" pitchFamily="2" charset="-122"/>
                <a:cs typeface="Arial" panose="020B0604020202020204" pitchFamily="34" charset="0"/>
              </a:rPr>
              <a:t>There may be a lack of contact, trust and communication between people using the service and staff. </a:t>
            </a:r>
            <a:endParaRPr lang="x-none" sz="950" dirty="0">
              <a:latin typeface="Calibri" panose="020F0502020204030204" pitchFamily="34" charset="0"/>
              <a:ea typeface="SimSun" panose="02010600030101010101" pitchFamily="2" charset="-122"/>
              <a:cs typeface="Arial" panose="020B0604020202020204" pitchFamily="34" charset="0"/>
            </a:endParaRPr>
          </a:p>
          <a:p>
            <a:r>
              <a:rPr lang="en-GB" sz="950" dirty="0">
                <a:solidFill>
                  <a:srgbClr val="4F81BD"/>
                </a:solidFill>
                <a:latin typeface="Calibri" panose="020F0502020204030204" pitchFamily="34" charset="0"/>
                <a:ea typeface="SimSun" panose="02010600030101010101" pitchFamily="2" charset="-122"/>
                <a:cs typeface="Arial" panose="020B0604020202020204" pitchFamily="34" charset="0"/>
              </a:rPr>
              <a:t>Then show the slide below to participants and compare it with the answers written on the flipchart</a:t>
            </a:r>
            <a:endParaRPr lang="x-none" sz="950" dirty="0"/>
          </a:p>
        </p:txBody>
      </p:sp>
      <p:sp>
        <p:nvSpPr>
          <p:cNvPr id="4" name="Slide Number Placeholder 3"/>
          <p:cNvSpPr>
            <a:spLocks noGrp="1"/>
          </p:cNvSpPr>
          <p:nvPr>
            <p:ph type="sldNum" sz="quarter" idx="5"/>
          </p:nvPr>
        </p:nvSpPr>
        <p:spPr/>
        <p:txBody>
          <a:bodyPr/>
          <a:lstStyle/>
          <a:p>
            <a:fld id="{21A70AF2-C819-47A0-A399-EA1272036C6D}" type="slidenum">
              <a:rPr lang="x-none" smtClean="0"/>
              <a:t>41</a:t>
            </a:fld>
            <a:endParaRPr lang="x-none"/>
          </a:p>
        </p:txBody>
      </p:sp>
    </p:spTree>
    <p:extLst>
      <p:ext uri="{BB962C8B-B14F-4D97-AF65-F5344CB8AC3E}">
        <p14:creationId xmlns:p14="http://schemas.microsoft.com/office/powerpoint/2010/main" val="37565988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b="1" i="1" dirty="0">
                <a:latin typeface="Calibri" panose="020F0502020204030204" pitchFamily="34" charset="0"/>
                <a:ea typeface="SimSun" panose="02010600030101010101" pitchFamily="2" charset="-122"/>
                <a:cs typeface="Arial" panose="020B0604020202020204" pitchFamily="34" charset="0"/>
              </a:rPr>
              <a:t>Presentation: Reasons why violence, coercion and abuse occur in services (15 min.)</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Explain to participants that: </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We will look at some of the reasons why violence, coercion and abuse occur. You will recognize some of your responses on the following slides.</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Some of the reasons are linked to attitudes, others are linked to knowledge and skills (or lack of) and yet others are linked to management practices.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42</a:t>
            </a:fld>
            <a:endParaRPr lang="x-none"/>
          </a:p>
        </p:txBody>
      </p:sp>
    </p:spTree>
    <p:extLst>
      <p:ext uri="{BB962C8B-B14F-4D97-AF65-F5344CB8AC3E}">
        <p14:creationId xmlns:p14="http://schemas.microsoft.com/office/powerpoint/2010/main" val="161991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86063" y="419100"/>
            <a:ext cx="1285875" cy="723900"/>
          </a:xfrm>
        </p:spPr>
      </p:sp>
      <p:sp>
        <p:nvSpPr>
          <p:cNvPr id="3" name="Notes Placeholder 2"/>
          <p:cNvSpPr>
            <a:spLocks noGrp="1"/>
          </p:cNvSpPr>
          <p:nvPr>
            <p:ph type="body" idx="1"/>
          </p:nvPr>
        </p:nvSpPr>
        <p:spPr>
          <a:xfrm>
            <a:off x="571500" y="1371600"/>
            <a:ext cx="5737860" cy="7006590"/>
          </a:xfrm>
        </p:spPr>
        <p:txBody>
          <a:bodyPr/>
          <a:lstStyle/>
          <a:p>
            <a:pPr>
              <a:lnSpc>
                <a:spcPct val="115000"/>
              </a:lnSpc>
            </a:pPr>
            <a:r>
              <a:rPr lang="fr-CH" b="1" dirty="0">
                <a:latin typeface="Calibri" panose="020F0502020204030204" pitchFamily="34" charset="0"/>
                <a:ea typeface="SimSun" panose="02010600030101010101" pitchFamily="2" charset="-122"/>
                <a:cs typeface="Arial" panose="020B0604020202020204" pitchFamily="34" charset="0"/>
              </a:rPr>
              <a:t>ATTITUDE</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9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People believe that the use of violence, coercion or abuse is justified or necessary to control a behaviour perceived as challenging. This can be based on discriminatory beliefs about people with disabilities and other groups.</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9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People believe that sometimes practices such as seclusion and restraints are inevitable.</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9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Power dynamics (attitude and management).</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9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People believe that violence and coercion may be necessary to punish behaviours that are considered inappropriate.</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95000"/>
              </a:lnSpc>
              <a:spcBef>
                <a:spcPts val="0"/>
              </a:spcBef>
              <a:spcAft>
                <a:spcPts val="6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Misconception and discriminatory attitudes.</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indent="-228600">
              <a:lnSpc>
                <a:spcPct val="115000"/>
              </a:lnSpc>
            </a:pPr>
            <a:r>
              <a:rPr lang="fr-CH" b="1" dirty="0">
                <a:latin typeface="Calibri" panose="020F0502020204030204" pitchFamily="34" charset="0"/>
                <a:ea typeface="SimSun" panose="02010600030101010101" pitchFamily="2" charset="-122"/>
                <a:cs typeface="Arial" panose="020B0604020202020204" pitchFamily="34" charset="0"/>
              </a:rPr>
              <a:t>KNOWLEDGE AND SKILLS</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9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Insufficient understanding and education about the linkages between violence, trauma and mental health</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9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Belief that coercive practices are a form of treatment, that they </a:t>
            </a: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prevent harm or create safety.</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9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Insufficient training on building meaningful contact and supportive relations and on alternative strategies for defusing violent and challenging situations.</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9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People are not being informed and educated about human rights. </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95000"/>
              </a:lnSpc>
              <a:spcBef>
                <a:spcPts val="0"/>
              </a:spcBef>
              <a:spcAft>
                <a:spcPts val="6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There is no active learning from mistakes and complaints based on feedback from the person concerned about how they experienced the coercive event.</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indent="-228600">
              <a:lnSpc>
                <a:spcPct val="115000"/>
              </a:lnSpc>
            </a:pPr>
            <a:r>
              <a:rPr lang="fr-CH" b="1" dirty="0">
                <a:latin typeface="Calibri" panose="020F0502020204030204" pitchFamily="34" charset="0"/>
                <a:ea typeface="SimSun" panose="02010600030101010101" pitchFamily="2" charset="-122"/>
                <a:cs typeface="Arial" panose="020B0604020202020204" pitchFamily="34" charset="0"/>
              </a:rPr>
              <a:t>POLICY AND MANAGEMENT</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95000"/>
              </a:lnSpc>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There is a lack of supervision in the mental health or social service.</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228600" marR="0" lvl="0" indent="-228600">
              <a:lnSpc>
                <a:spcPct val="95000"/>
              </a:lnSpc>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Local/national legislation or policies permit these practices, and there is a lack of sanctions and remedies from courts.</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228600" marR="0" lvl="0" indent="-228600">
              <a:lnSpc>
                <a:spcPct val="95000"/>
              </a:lnSpc>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Service policy or protocols allow practices such as seclusion and restraint, involuntary admission and treatment etc. </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228600" marR="0" lvl="0" indent="-228600">
              <a:lnSpc>
                <a:spcPct val="95000"/>
              </a:lnSpc>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Abuses in services are not visible to the outside world due to lack of monitoring, services are isolated from the community, and there is a lack of interaction and linkages between the service and the community.</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228600" marR="0" lvl="0" indent="-228600">
              <a:lnSpc>
                <a:spcPct val="95000"/>
              </a:lnSpc>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There is a culture of violence, coercion and abuse in services.</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228600" marR="0" lvl="0" indent="-228600">
              <a:lnSpc>
                <a:spcPct val="95000"/>
              </a:lnSpc>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Prevention of violence, coercion or abuse within services is not a priority issue.</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228600" marR="0" lvl="0" indent="-228600">
              <a:lnSpc>
                <a:spcPct val="95000"/>
              </a:lnSpc>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There are not enough staff to manage tense, difficult or conflict situations adequately.</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228600" marR="0" lvl="0" indent="-228600">
              <a:lnSpc>
                <a:spcPct val="95000"/>
              </a:lnSpc>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Power imbalance between staff and people using services.</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228600" marR="0" lvl="0" indent="-228600">
              <a:lnSpc>
                <a:spcPct val="95000"/>
              </a:lnSpc>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People fear they may lose their job or face repercussions if they report abuses.</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228600" marR="0" lvl="0" indent="-228600">
              <a:lnSpc>
                <a:spcPct val="95000"/>
              </a:lnSpc>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The inappropriate design of the service (e.g. stressful, oppressive environment) is not suitable for fostering recovery and inclusion. </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228600" marR="0" lvl="0" indent="-228600">
              <a:lnSpc>
                <a:spcPct val="95000"/>
              </a:lnSpc>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The interests of service and providers (e.g. profit-making) are being prioritized over the interests and needs of people. </a:t>
            </a:r>
            <a:endParaRPr lang="x-none" dirty="0">
              <a:latin typeface="Calibri" panose="020F0502020204030204" pitchFamily="34" charset="0"/>
              <a:ea typeface="SimSun" panose="02010600030101010101" pitchFamily="2" charset="-122"/>
              <a:cs typeface="Times New Roman" panose="02020603050405020304" pitchFamily="18"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43</a:t>
            </a:fld>
            <a:endParaRPr lang="x-none"/>
          </a:p>
        </p:txBody>
      </p:sp>
    </p:spTree>
    <p:extLst>
      <p:ext uri="{BB962C8B-B14F-4D97-AF65-F5344CB8AC3E}">
        <p14:creationId xmlns:p14="http://schemas.microsoft.com/office/powerpoint/2010/main" val="34621400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To pre-empt the following topic on “Understanding attitudes and power relations”, engage participants in thinking about how violence, coercion and abuse can be prevented: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spcAft>
                <a:spcPts val="600"/>
              </a:spcAft>
            </a:pPr>
            <a:r>
              <a:rPr lang="en-GB" dirty="0">
                <a:latin typeface="Calibri" panose="020F0502020204030204" pitchFamily="34" charset="0"/>
                <a:ea typeface="SimSun" panose="02010600030101010101" pitchFamily="2" charset="-122"/>
                <a:cs typeface="Arial" panose="020B0604020202020204" pitchFamily="34" charset="0"/>
              </a:rPr>
              <a:t>As a group: think about instances of violence, coercion and abuse in mental health and social services that you have experienced, witnessed, heard or read about.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What are the factors that led to this incident? Think about factors ranging from the individual to the system-level.</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How do you think it affected all the persons involved, including people using the service, family and service staff?</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How could these incidents have been prevented and what could be changed now to prevent similar incidents from happening in the future?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Do you have any ideas about alternative strategies that can be used to avoid violence, abuse or coercive practices?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44</a:t>
            </a:fld>
            <a:endParaRPr lang="x-none"/>
          </a:p>
        </p:txBody>
      </p:sp>
    </p:spTree>
    <p:extLst>
      <p:ext uri="{BB962C8B-B14F-4D97-AF65-F5344CB8AC3E}">
        <p14:creationId xmlns:p14="http://schemas.microsoft.com/office/powerpoint/2010/main" val="42892514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0"/>
              </a:spcAft>
            </a:pPr>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en-GB"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0"/>
              </a:spcAft>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55 minutes.</a:t>
            </a:r>
            <a:endParaRPr lang="en-GB"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endParaRPr lang="en-GB"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purpose of this topic is to help participants to understand how some mental health and social services create an environment in which power imbalances exist and contribute to coercion, violence and abuse.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45</a:t>
            </a:fld>
            <a:endParaRPr lang="x-none"/>
          </a:p>
        </p:txBody>
      </p:sp>
    </p:spTree>
    <p:extLst>
      <p:ext uri="{BB962C8B-B14F-4D97-AF65-F5344CB8AC3E}">
        <p14:creationId xmlns:p14="http://schemas.microsoft.com/office/powerpoint/2010/main" val="30248038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Explain to participants that:</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600"/>
              </a:spcAft>
            </a:pPr>
            <a:r>
              <a:rPr lang="en-GB" dirty="0">
                <a:latin typeface="Calibri" panose="020F0502020204030204" pitchFamily="34" charset="0"/>
                <a:ea typeface="SimSun" panose="02010600030101010101" pitchFamily="2" charset="-122"/>
                <a:cs typeface="Arial" panose="020B0604020202020204" pitchFamily="34" charset="0"/>
              </a:rPr>
              <a:t>In this exercise, we will discuss the power dynamics in mental health and social services. </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Ask the group:</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nSpc>
                <a:spcPct val="115000"/>
              </a:lnSpc>
              <a:spcAft>
                <a:spcPts val="600"/>
              </a:spcAft>
              <a:buFont typeface="Arial" panose="020B0604020202020204" pitchFamily="34" charset="0"/>
              <a:buChar char="•"/>
            </a:pPr>
            <a:r>
              <a:rPr lang="en-GB" b="1" dirty="0">
                <a:latin typeface="Calibri" panose="020F0502020204030204" pitchFamily="34" charset="0"/>
                <a:ea typeface="SimSun" panose="02010600030101010101" pitchFamily="2" charset="-122"/>
                <a:cs typeface="Arial" panose="020B0604020202020204" pitchFamily="34" charset="0"/>
              </a:rPr>
              <a:t>What do you understand by the word power?</a:t>
            </a:r>
            <a:endParaRPr lang="x-none" b="1"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Some of the answers may include, but are not limited to:</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SzPts val="800"/>
              <a:buFont typeface="Calibri" panose="020F0502020204030204" pitchFamily="34" charset="0"/>
              <a:buChar char="●"/>
            </a:pPr>
            <a:r>
              <a:rPr lang="en-GB" dirty="0">
                <a:solidFill>
                  <a:srgbClr val="4F81BD"/>
                </a:solidFill>
                <a:latin typeface="Calibri" panose="020F0502020204030204" pitchFamily="34" charset="0"/>
                <a:ea typeface="SimSun" panose="02010600030101010101" pitchFamily="2" charset="-122"/>
                <a:cs typeface="Times New Roman" panose="02020603050405020304" pitchFamily="18" charset="0"/>
              </a:rPr>
              <a:t>Authority</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lnSpc>
                <a:spcPct val="115000"/>
              </a:lnSpc>
              <a:spcBef>
                <a:spcPts val="0"/>
              </a:spcBef>
              <a:spcAft>
                <a:spcPts val="0"/>
              </a:spcAft>
              <a:buSzPts val="800"/>
              <a:buFont typeface="Calibri" panose="020F0502020204030204" pitchFamily="34" charset="0"/>
              <a:buChar char="●"/>
            </a:pPr>
            <a:r>
              <a:rPr lang="en-GB" dirty="0">
                <a:solidFill>
                  <a:srgbClr val="4F81BD"/>
                </a:solidFill>
                <a:latin typeface="Calibri" panose="020F0502020204030204" pitchFamily="34" charset="0"/>
                <a:ea typeface="SimSun" panose="02010600030101010101" pitchFamily="2" charset="-122"/>
                <a:cs typeface="Times New Roman" panose="02020603050405020304" pitchFamily="18" charset="0"/>
              </a:rPr>
              <a:t>Force</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lnSpc>
                <a:spcPct val="115000"/>
              </a:lnSpc>
              <a:spcBef>
                <a:spcPts val="0"/>
              </a:spcBef>
              <a:spcAft>
                <a:spcPts val="0"/>
              </a:spcAft>
              <a:buSzPts val="800"/>
              <a:buFont typeface="Calibri" panose="020F0502020204030204" pitchFamily="34" charset="0"/>
              <a:buChar char="●"/>
            </a:pPr>
            <a:r>
              <a:rPr lang="en-GB" dirty="0">
                <a:solidFill>
                  <a:srgbClr val="4F81BD"/>
                </a:solidFill>
                <a:latin typeface="Calibri" panose="020F0502020204030204" pitchFamily="34" charset="0"/>
                <a:ea typeface="SimSun" panose="02010600030101010101" pitchFamily="2" charset="-122"/>
                <a:cs typeface="Times New Roman" panose="02020603050405020304" pitchFamily="18" charset="0"/>
              </a:rPr>
              <a:t>Control</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lnSpc>
                <a:spcPct val="115000"/>
              </a:lnSpc>
              <a:spcBef>
                <a:spcPts val="0"/>
              </a:spcBef>
              <a:spcAft>
                <a:spcPts val="0"/>
              </a:spcAft>
              <a:buSzPts val="800"/>
              <a:buFont typeface="Calibri" panose="020F0502020204030204" pitchFamily="34" charset="0"/>
              <a:buChar char="●"/>
            </a:pPr>
            <a:r>
              <a:rPr lang="en-GB" dirty="0">
                <a:solidFill>
                  <a:srgbClr val="4F81BD"/>
                </a:solidFill>
                <a:latin typeface="Calibri" panose="020F0502020204030204" pitchFamily="34" charset="0"/>
                <a:ea typeface="SimSun" panose="02010600030101010101" pitchFamily="2" charset="-122"/>
                <a:cs typeface="Times New Roman" panose="02020603050405020304" pitchFamily="18" charset="0"/>
              </a:rPr>
              <a:t>Hierarchy</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lnSpc>
                <a:spcPct val="115000"/>
              </a:lnSpc>
              <a:spcBef>
                <a:spcPts val="0"/>
              </a:spcBef>
              <a:spcAft>
                <a:spcPts val="0"/>
              </a:spcAft>
              <a:buSzPts val="800"/>
              <a:buFont typeface="Calibri" panose="020F0502020204030204" pitchFamily="34" charset="0"/>
              <a:buChar char="●"/>
            </a:pPr>
            <a:r>
              <a:rPr lang="en-GB" dirty="0">
                <a:solidFill>
                  <a:srgbClr val="4F81BD"/>
                </a:solidFill>
                <a:latin typeface="Calibri" panose="020F0502020204030204" pitchFamily="34" charset="0"/>
                <a:ea typeface="SimSun" panose="02010600030101010101" pitchFamily="2" charset="-122"/>
                <a:cs typeface="Times New Roman" panose="02020603050405020304" pitchFamily="18" charset="0"/>
              </a:rPr>
              <a:t>Unequal/unfair</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lnSpc>
                <a:spcPct val="115000"/>
              </a:lnSpc>
              <a:spcBef>
                <a:spcPts val="0"/>
              </a:spcBef>
              <a:spcAft>
                <a:spcPts val="0"/>
              </a:spcAft>
              <a:buSzPts val="800"/>
              <a:buFont typeface="Calibri" panose="020F0502020204030204" pitchFamily="34" charset="0"/>
              <a:buChar char="●"/>
            </a:pPr>
            <a:r>
              <a:rPr lang="en-GB" dirty="0">
                <a:solidFill>
                  <a:srgbClr val="4F81BD"/>
                </a:solidFill>
                <a:latin typeface="Calibri" panose="020F0502020204030204" pitchFamily="34" charset="0"/>
                <a:ea typeface="SimSun" panose="02010600030101010101" pitchFamily="2" charset="-122"/>
                <a:cs typeface="Times New Roman" panose="02020603050405020304" pitchFamily="18" charset="0"/>
              </a:rPr>
              <a:t>Repression</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lnSpc>
                <a:spcPct val="115000"/>
              </a:lnSpc>
              <a:spcBef>
                <a:spcPts val="0"/>
              </a:spcBef>
              <a:spcAft>
                <a:spcPts val="0"/>
              </a:spcAft>
              <a:buSzPts val="800"/>
              <a:buFont typeface="Calibri" panose="020F0502020204030204" pitchFamily="34" charset="0"/>
              <a:buChar char="●"/>
            </a:pPr>
            <a:r>
              <a:rPr lang="en-GB" dirty="0">
                <a:solidFill>
                  <a:srgbClr val="4F81BD"/>
                </a:solidFill>
                <a:latin typeface="Calibri" panose="020F0502020204030204" pitchFamily="34" charset="0"/>
                <a:ea typeface="SimSun" panose="02010600030101010101" pitchFamily="2" charset="-122"/>
                <a:cs typeface="Times New Roman" panose="02020603050405020304" pitchFamily="18" charset="0"/>
              </a:rPr>
              <a:t>Influence.</a:t>
            </a:r>
            <a:endParaRPr lang="x-none" dirty="0">
              <a:latin typeface="Calibri" panose="020F0502020204030204" pitchFamily="34" charset="0"/>
              <a:ea typeface="SimSun" panose="02010600030101010101" pitchFamily="2" charset="-122"/>
              <a:cs typeface="Times New Roman" panose="02020603050405020304" pitchFamily="18"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46</a:t>
            </a:fld>
            <a:endParaRPr lang="x-none"/>
          </a:p>
        </p:txBody>
      </p:sp>
    </p:spTree>
    <p:extLst>
      <p:ext uri="{BB962C8B-B14F-4D97-AF65-F5344CB8AC3E}">
        <p14:creationId xmlns:p14="http://schemas.microsoft.com/office/powerpoint/2010/main" val="4880151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In this presentation we shall explore what is meant by the “power dynamics” in mental health and social services. </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b="1" dirty="0"/>
              <a:t> </a:t>
            </a:r>
            <a:endParaRPr lang="x-none" dirty="0"/>
          </a:p>
          <a:p>
            <a:pPr>
              <a:lnSpc>
                <a:spcPct val="115000"/>
              </a:lnSpc>
            </a:pPr>
            <a:r>
              <a:rPr lang="en-GB" b="1" dirty="0"/>
              <a:t>What is power?</a:t>
            </a:r>
            <a:endParaRPr lang="x-none" dirty="0"/>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Power operates in everyone’s day-to-day lives, creating advantages and disadvantages that change over time and place. </a:t>
            </a: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Power is exerted and resisted at multiple levels, from the structural level (e.g. discriminatory policy) to individual interaction (e.g. racial slurs). </a:t>
            </a: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Power relations include “power over” others, but also “power with” others (when people work together as a collective) </a:t>
            </a:r>
            <a:r>
              <a:rPr lang="en-GB" i="1" dirty="0">
                <a:latin typeface="Calibri" panose="020F0502020204030204" pitchFamily="34" charset="0"/>
                <a:ea typeface="SimSun" panose="02010600030101010101" pitchFamily="2" charset="-122"/>
                <a:cs typeface="Arial" panose="020B0604020202020204" pitchFamily="34" charset="0"/>
              </a:rPr>
              <a:t>(</a:t>
            </a:r>
            <a:r>
              <a:rPr lang="en-GB" i="1" dirty="0">
                <a:latin typeface="Calibri" panose="020F0502020204030204" pitchFamily="34" charset="0"/>
                <a:ea typeface="SimSun" panose="02010600030101010101" pitchFamily="2" charset="-122"/>
                <a:cs typeface="Arial" panose="020B0604020202020204" pitchFamily="34" charset="0"/>
                <a:hlinkClick r:id="rId3" action="ppaction://hlinkfile" tooltip="Hankivsky O, 2012 #407"/>
              </a:rPr>
              <a:t>24</a:t>
            </a:r>
            <a:r>
              <a:rPr lang="en-GB" i="1" dirty="0">
                <a:latin typeface="Calibri" panose="020F0502020204030204" pitchFamily="34" charset="0"/>
                <a:ea typeface="SimSun" panose="02010600030101010101" pitchFamily="2" charset="-122"/>
                <a:cs typeface="Arial" panose="020B0604020202020204" pitchFamily="34" charset="0"/>
              </a:rPr>
              <a:t>)</a:t>
            </a:r>
            <a:r>
              <a:rPr lang="en-GB" dirty="0">
                <a:latin typeface="Calibri" panose="020F0502020204030204" pitchFamily="34" charset="0"/>
                <a:ea typeface="SimSun" panose="02010600030101010101" pitchFamily="2" charset="-122"/>
                <a:cs typeface="Arial" panose="020B0604020202020204" pitchFamily="34" charset="0"/>
              </a:rPr>
              <a:t>. </a:t>
            </a: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In other words, this often means being able to control or decide what someone can or cannot do and having a certain authority</a:t>
            </a:r>
            <a:r>
              <a:rPr lang="en-GB" b="1" dirty="0">
                <a:latin typeface="Calibri" panose="020F0502020204030204" pitchFamily="34" charset="0"/>
                <a:ea typeface="SimSun" panose="02010600030101010101" pitchFamily="2" charset="-122"/>
                <a:cs typeface="Arial" panose="020B0604020202020204" pitchFamily="34" charset="0"/>
              </a:rPr>
              <a:t> </a:t>
            </a:r>
            <a:r>
              <a:rPr lang="en-GB" dirty="0">
                <a:latin typeface="Calibri" panose="020F0502020204030204" pitchFamily="34" charset="0"/>
                <a:ea typeface="SimSun" panose="02010600030101010101" pitchFamily="2" charset="-122"/>
                <a:cs typeface="Arial" panose="020B0604020202020204" pitchFamily="34" charset="0"/>
              </a:rPr>
              <a:t>over something or someone. </a:t>
            </a: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Power imbalance can lead to violence, exploitation, coercion, abuse and cruel and degrading treatments.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47</a:t>
            </a:fld>
            <a:endParaRPr lang="x-none"/>
          </a:p>
        </p:txBody>
      </p:sp>
    </p:spTree>
    <p:extLst>
      <p:ext uri="{BB962C8B-B14F-4D97-AF65-F5344CB8AC3E}">
        <p14:creationId xmlns:p14="http://schemas.microsoft.com/office/powerpoint/2010/main" val="9755687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b="1" dirty="0">
                <a:latin typeface="Calibri" panose="020F0502020204030204" pitchFamily="34" charset="0"/>
                <a:ea typeface="SimSun" panose="02010600030101010101" pitchFamily="2" charset="-122"/>
                <a:cs typeface="Arial" panose="020B0604020202020204" pitchFamily="34" charset="0"/>
              </a:rPr>
              <a:t>What are power dynamics?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The term “power dynamics” refers to the different amounts of power that various people have in a given place.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Power dynamics also influence access to the delivery and experiences of mental health and social services.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In a mental health or social service, mental health and other practitioners have more power than people using the services. This is often referred to as a power imbalance.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48</a:t>
            </a:fld>
            <a:endParaRPr lang="x-none"/>
          </a:p>
        </p:txBody>
      </p:sp>
    </p:spTree>
    <p:extLst>
      <p:ext uri="{BB962C8B-B14F-4D97-AF65-F5344CB8AC3E}">
        <p14:creationId xmlns:p14="http://schemas.microsoft.com/office/powerpoint/2010/main" val="41664259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1108075"/>
            <a:ext cx="5508625" cy="3098800"/>
          </a:xfrm>
        </p:spPr>
      </p:sp>
      <p:sp>
        <p:nvSpPr>
          <p:cNvPr id="3" name="Notes Placeholder 2"/>
          <p:cNvSpPr>
            <a:spLocks noGrp="1"/>
          </p:cNvSpPr>
          <p:nvPr>
            <p:ph type="body" idx="1"/>
          </p:nvPr>
        </p:nvSpPr>
        <p:spPr>
          <a:xfrm>
            <a:off x="692150" y="4206875"/>
            <a:ext cx="5486400" cy="4478338"/>
          </a:xfrm>
        </p:spPr>
        <p:txBody>
          <a:bodyPr/>
          <a:lstStyle/>
          <a:p>
            <a:pPr>
              <a:lnSpc>
                <a:spcPct val="115000"/>
              </a:lnSpc>
            </a:pPr>
            <a:r>
              <a:rPr lang="en-GB" b="1" dirty="0">
                <a:latin typeface="Calibri" panose="020F0502020204030204" pitchFamily="34" charset="0"/>
                <a:ea typeface="SimSun" panose="02010600030101010101" pitchFamily="2" charset="-122"/>
                <a:cs typeface="Arial" panose="020B0604020202020204" pitchFamily="34" charset="0"/>
              </a:rPr>
              <a:t>Why are there differences in power?</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en-GB" dirty="0">
                <a:latin typeface="Calibri" panose="020F0502020204030204" pitchFamily="34" charset="0"/>
                <a:ea typeface="SimSun" panose="02010600030101010101" pitchFamily="2" charset="-122"/>
                <a:cs typeface="Arial" panose="020B0604020202020204" pitchFamily="34" charset="0"/>
              </a:rPr>
              <a:t>Many differences in power are due to the various roles and responsibilities of people in mental health or social services:</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6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Staff provide services, are responsible for running the services, and implement the service rules and procedures. In this sense, they inherently have power. </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6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In addition, staff are legally permitted and often required by law to use coercion. </a:t>
            </a:r>
          </a:p>
          <a:p>
            <a:pPr marL="228600" marR="0" lvl="0" indent="-228600">
              <a:lnSpc>
                <a:spcPct val="115000"/>
              </a:lnSpc>
              <a:spcBef>
                <a:spcPts val="0"/>
              </a:spcBef>
              <a:spcAft>
                <a:spcPts val="6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This renders people subjected to coercive practices powerless to defend themselves and change their situation and allows the staff to regard their wishes (e.g. concerning leaving the service, choices about care and treatment) as invalid and ignore them.</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6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The mere threat or possibility of being involuntarily detained and treated can often exacerbate the power imbalance: </a:t>
            </a:r>
          </a:p>
          <a:p>
            <a:pPr marL="685800" marR="0" lvl="1" indent="-228600">
              <a:lnSpc>
                <a:spcPct val="115000"/>
              </a:lnSpc>
              <a:spcBef>
                <a:spcPts val="0"/>
              </a:spcBef>
              <a:spcAft>
                <a:spcPts val="6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people know they need to adhere to what staff members offer or prescribe in order to avoid being involuntarily admitted and treated.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49</a:t>
            </a:fld>
            <a:endParaRPr lang="x-none"/>
          </a:p>
        </p:txBody>
      </p:sp>
    </p:spTree>
    <p:extLst>
      <p:ext uri="{BB962C8B-B14F-4D97-AF65-F5344CB8AC3E}">
        <p14:creationId xmlns:p14="http://schemas.microsoft.com/office/powerpoint/2010/main" val="816470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457200"/>
            <a:ext cx="5087937" cy="2862263"/>
          </a:xfrm>
        </p:spPr>
      </p:sp>
      <p:sp>
        <p:nvSpPr>
          <p:cNvPr id="3" name="Notes Placeholder 2"/>
          <p:cNvSpPr>
            <a:spLocks noGrp="1"/>
          </p:cNvSpPr>
          <p:nvPr>
            <p:ph type="body" idx="1"/>
          </p:nvPr>
        </p:nvSpPr>
        <p:spPr>
          <a:xfrm>
            <a:off x="685006" y="3319463"/>
            <a:ext cx="5878506" cy="5623226"/>
          </a:xfrm>
        </p:spPr>
        <p:txBody>
          <a:bodyPr/>
          <a:lstStyle/>
          <a:p>
            <a:pPr marL="171450" indent="-171450">
              <a:buFont typeface="Arial" panose="020B0604020202020204" pitchFamily="34" charset="0"/>
              <a:buChar char="•"/>
            </a:pPr>
            <a:r>
              <a:rPr lang="en-US" dirty="0"/>
              <a:t>We use the terms “people who are using” or “who have previously used” mental health and related services to refer to people who do not necessarily identify as having a disability but who have a variety of experiences applicable to this training.</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In addition, the use of the term “mental health and social services” in these modules refers to a wide range of services currently being provided by countries including, for example, community mental health </a:t>
            </a:r>
            <a:r>
              <a:rPr lang="en-US" dirty="0" err="1"/>
              <a:t>centres</a:t>
            </a:r>
            <a:r>
              <a:rPr lang="en-US" dirty="0"/>
              <a:t>, primary care clinics, outpatient services, psychiatric hospitals, psychiatric wards in general hospitals, rehabilitation </a:t>
            </a:r>
            <a:r>
              <a:rPr lang="en-US" dirty="0" err="1"/>
              <a:t>centres</a:t>
            </a:r>
            <a:r>
              <a:rPr lang="en-US" dirty="0"/>
              <a:t>, traditional healers, day care </a:t>
            </a:r>
            <a:r>
              <a:rPr lang="en-US" dirty="0" err="1"/>
              <a:t>centres</a:t>
            </a:r>
            <a:r>
              <a:rPr lang="en-US" dirty="0"/>
              <a:t>, homes for older people, and other “group” homes, as well as home-based services and services and supports offering alternatives to traditional mental health or social services, provided by a wide range of health and social care providers within public, private and nongovernmental sectors.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terminology adopted in this document has been selected for the sake of inclusiveness. </a:t>
            </a:r>
          </a:p>
          <a:p>
            <a:pPr marL="628650" lvl="1" indent="-171450">
              <a:buFont typeface="Arial" panose="020B0604020202020204" pitchFamily="34" charset="0"/>
              <a:buChar char="•"/>
            </a:pPr>
            <a:r>
              <a:rPr lang="en-US" dirty="0"/>
              <a:t>It is an individual choice to self-identify with certain expressions or concepts, but human rights still apply to everyone, everywhere. </a:t>
            </a:r>
          </a:p>
          <a:p>
            <a:pPr marL="628650" lvl="1" indent="-171450">
              <a:buFont typeface="Arial" panose="020B0604020202020204" pitchFamily="34" charset="0"/>
              <a:buChar char="•"/>
            </a:pPr>
            <a:r>
              <a:rPr lang="en-US" dirty="0"/>
              <a:t>Above all, a diagnosis or disability should never define a person. </a:t>
            </a:r>
          </a:p>
          <a:p>
            <a:pPr marL="628650" lvl="1" indent="-171450">
              <a:buFont typeface="Arial" panose="020B0604020202020204" pitchFamily="34" charset="0"/>
              <a:buChar char="•"/>
            </a:pPr>
            <a:r>
              <a:rPr lang="en-US" dirty="0"/>
              <a:t>We are all individuals, with a unique social context, personality, autonomy, dreams, goals and aspirations and relationships with others.</a:t>
            </a: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5</a:t>
            </a:fld>
            <a:endParaRPr lang="en-GB"/>
          </a:p>
        </p:txBody>
      </p:sp>
    </p:spTree>
    <p:extLst>
      <p:ext uri="{BB962C8B-B14F-4D97-AF65-F5344CB8AC3E}">
        <p14:creationId xmlns:p14="http://schemas.microsoft.com/office/powerpoint/2010/main" val="36817908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nSpc>
                <a:spcPct val="115000"/>
              </a:lnSpc>
              <a:spcAft>
                <a:spcPts val="1000"/>
              </a:spcAft>
              <a:buFont typeface="Arial" panose="020B0604020202020204" pitchFamily="34" charset="0"/>
              <a:buChar char="•"/>
            </a:pPr>
            <a:r>
              <a:rPr lang="en-GB" dirty="0">
                <a:solidFill>
                  <a:prstClr val="black"/>
                </a:solidFill>
                <a:latin typeface="Calibri" panose="020F0502020204030204" pitchFamily="34" charset="0"/>
                <a:ea typeface="SimSun" panose="02010600030101010101" pitchFamily="2" charset="-122"/>
                <a:cs typeface="Arial" panose="020B0604020202020204" pitchFamily="34" charset="0"/>
              </a:rPr>
              <a:t>Within the mental health or social service context, people using the services depend on staff for their well-being and to receive services. </a:t>
            </a:r>
          </a:p>
          <a:p>
            <a:pPr marL="171450" lvl="0" indent="-171450">
              <a:lnSpc>
                <a:spcPct val="115000"/>
              </a:lnSpc>
              <a:spcAft>
                <a:spcPts val="1000"/>
              </a:spcAft>
              <a:buFont typeface="Arial" panose="020B0604020202020204" pitchFamily="34" charset="0"/>
              <a:buChar char="•"/>
            </a:pPr>
            <a:r>
              <a:rPr lang="en-GB" dirty="0">
                <a:solidFill>
                  <a:prstClr val="black"/>
                </a:solidFill>
                <a:latin typeface="Calibri" panose="020F0502020204030204" pitchFamily="34" charset="0"/>
                <a:ea typeface="SimSun" panose="02010600030101010101" pitchFamily="2" charset="-122"/>
                <a:cs typeface="Arial" panose="020B0604020202020204" pitchFamily="34" charset="0"/>
              </a:rPr>
              <a:t>They require the expertise of staff for their treatment and care over which they often have no control. </a:t>
            </a:r>
          </a:p>
          <a:p>
            <a:pPr marL="171450" lvl="0" indent="-171450">
              <a:lnSpc>
                <a:spcPct val="115000"/>
              </a:lnSpc>
              <a:spcAft>
                <a:spcPts val="1000"/>
              </a:spcAft>
              <a:buFont typeface="Arial" panose="020B0604020202020204" pitchFamily="34" charset="0"/>
              <a:buChar char="•"/>
            </a:pPr>
            <a:r>
              <a:rPr lang="en-GB" dirty="0">
                <a:solidFill>
                  <a:prstClr val="black"/>
                </a:solidFill>
                <a:latin typeface="Calibri" panose="020F0502020204030204" pitchFamily="34" charset="0"/>
                <a:ea typeface="SimSun" panose="02010600030101010101" pitchFamily="2" charset="-122"/>
                <a:cs typeface="Arial" panose="020B0604020202020204" pitchFamily="34" charset="0"/>
              </a:rPr>
              <a:t>This dependence on staff and lack of control can put them at particularly high risk of coercion and violent and/or abusive treatment.</a:t>
            </a:r>
            <a:endParaRPr lang="x-none" dirty="0">
              <a:solidFill>
                <a:prstClr val="black"/>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50</a:t>
            </a:fld>
            <a:endParaRPr lang="x-none"/>
          </a:p>
        </p:txBody>
      </p:sp>
    </p:spTree>
    <p:extLst>
      <p:ext uri="{BB962C8B-B14F-4D97-AF65-F5344CB8AC3E}">
        <p14:creationId xmlns:p14="http://schemas.microsoft.com/office/powerpoint/2010/main" val="331564063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GB" dirty="0">
                <a:latin typeface="Calibri" panose="020F0502020204030204" pitchFamily="34" charset="0"/>
                <a:ea typeface="SimSun" panose="02010600030101010101" pitchFamily="2" charset="-122"/>
                <a:cs typeface="Arial" panose="020B0604020202020204" pitchFamily="34" charset="0"/>
              </a:rPr>
              <a:t>A number of factors can influence and exacerbate the power dynamics in mental health and social services: </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The type of clothing worn by staff (e.g. uniforms versus more casual clothing) and people using the services (service-issued/pyjamas versus personal clothing). </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The places where people eat meals (e.g. if staff have their own separate cafeteria or meal lounge); or separate staff toilets.</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The nature of communication between people (e.g. staff talk condescendingly to other people or ignore them/their views, wishes and opinions).</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Staff wear badges. </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Who is taking notes and/or keeping files?</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Who has authority and keys/swipe cards to lock certain areas (e.g. locked wards)?</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Who is expected to live their lives with written treatment plan, goals, etc. and who just gets to live their lives?</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Whose voice and opinion is heard and accepted with greater frequency?</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Whose needs are reflected in service policies, agendas and guidelines.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51</a:t>
            </a:fld>
            <a:endParaRPr lang="x-none"/>
          </a:p>
        </p:txBody>
      </p:sp>
    </p:spTree>
    <p:extLst>
      <p:ext uri="{BB962C8B-B14F-4D97-AF65-F5344CB8AC3E}">
        <p14:creationId xmlns:p14="http://schemas.microsoft.com/office/powerpoint/2010/main" val="34484974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Given the potential power dynamics in a service, the behaviour of staff towards people using the service has a huge impact on their rights as well as on their well-being and recovery.</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Identifying and preventing violence, coercion and abuse can happen only when people acknowledge the unequal power dynamics in a service and change their behaviour accordingly.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While the power dynamic cannot be eliminated completely – especially as long as laws allow for involuntary admission and treatment and other forms of coercion – it can nevertheless be recognized and limited.</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A respectful and supportive contact decreases chances of escalation and reduces the risk of violence, abuse and coercion. </a:t>
            </a:r>
          </a:p>
          <a:p>
            <a:pPr marL="171450"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All people deserve to be treated on an equal basis with others, and with dignity and respect.</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52</a:t>
            </a:fld>
            <a:endParaRPr lang="x-none"/>
          </a:p>
        </p:txBody>
      </p:sp>
    </p:spTree>
    <p:extLst>
      <p:ext uri="{BB962C8B-B14F-4D97-AF65-F5344CB8AC3E}">
        <p14:creationId xmlns:p14="http://schemas.microsoft.com/office/powerpoint/2010/main" val="148617830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b="1" i="1" dirty="0">
                <a:latin typeface="Calibri" panose="020F0502020204030204" pitchFamily="34" charset="0"/>
                <a:ea typeface="SimSun" panose="02010600030101010101" pitchFamily="2" charset="-122"/>
                <a:cs typeface="Arial" panose="020B0604020202020204" pitchFamily="34" charset="0"/>
              </a:rPr>
              <a:t>Exercise 5.2: What contributes to power dynamics? (35 min.)</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Ask the group the following questions:</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b="1" dirty="0">
                <a:latin typeface="Calibri" panose="020F0502020204030204" pitchFamily="34" charset="0"/>
                <a:ea typeface="SimSun" panose="02010600030101010101" pitchFamily="2" charset="-122"/>
                <a:cs typeface="Arial" panose="020B0604020202020204" pitchFamily="34" charset="0"/>
              </a:rPr>
              <a:t>What contributes to power dynamics in a mental health or social service?</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b="1"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Beliefs that a group or individual is “lesser than” another (e.g. less able, less intelligent, less deserving of rights, etc.).</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Social and structural exclusion of individuals and groups or segments of the population (e.g. discrimination based on gender as well as colonialism, sexism, racism, policies that do not address or worsen the experience of certain groups, etc.).</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Feeling powerless or resisting certain power dynamics.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53</a:t>
            </a:fld>
            <a:endParaRPr lang="x-none"/>
          </a:p>
        </p:txBody>
      </p:sp>
    </p:spTree>
    <p:extLst>
      <p:ext uri="{BB962C8B-B14F-4D97-AF65-F5344CB8AC3E}">
        <p14:creationId xmlns:p14="http://schemas.microsoft.com/office/powerpoint/2010/main" val="204436017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Font typeface="Symbol" panose="05050102010706020507" pitchFamily="18" charset="2"/>
              <a:buChar char=""/>
            </a:pPr>
            <a:r>
              <a:rPr lang="en-GB" b="1" dirty="0">
                <a:latin typeface="Calibri" panose="020F0502020204030204" pitchFamily="34" charset="0"/>
                <a:ea typeface="SimSun" panose="02010600030101010101" pitchFamily="2" charset="-122"/>
                <a:cs typeface="Arial" panose="020B0604020202020204" pitchFamily="34" charset="0"/>
              </a:rPr>
              <a:t>How might differences in the clothing people wear influence power dynamics?</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Clothing sets people apart from one another.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People wearing hospital clothes can increase the perception of being different (i.e. requiring treatment) and not of the same status as others.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Clothing can distinguish and create hierarchy.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54</a:t>
            </a:fld>
            <a:endParaRPr lang="x-none"/>
          </a:p>
        </p:txBody>
      </p:sp>
    </p:spTree>
    <p:extLst>
      <p:ext uri="{BB962C8B-B14F-4D97-AF65-F5344CB8AC3E}">
        <p14:creationId xmlns:p14="http://schemas.microsoft.com/office/powerpoint/2010/main" val="182102689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Font typeface="Symbol" panose="05050102010706020507" pitchFamily="18" charset="2"/>
              <a:buChar char=""/>
            </a:pPr>
            <a:r>
              <a:rPr lang="en-GB" b="1" dirty="0">
                <a:latin typeface="Calibri" panose="020F0502020204030204" pitchFamily="34" charset="0"/>
                <a:ea typeface="SimSun" panose="02010600030101010101" pitchFamily="2" charset="-122"/>
                <a:cs typeface="Arial" panose="020B0604020202020204" pitchFamily="34" charset="0"/>
              </a:rPr>
              <a:t>How might differences in the places where people eat lunch influence power dynamics?</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If people have separate dining facilities, it entrenches differences and helps create a “them and us ” environment.</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55</a:t>
            </a:fld>
            <a:endParaRPr lang="x-none"/>
          </a:p>
        </p:txBody>
      </p:sp>
    </p:spTree>
    <p:extLst>
      <p:ext uri="{BB962C8B-B14F-4D97-AF65-F5344CB8AC3E}">
        <p14:creationId xmlns:p14="http://schemas.microsoft.com/office/powerpoint/2010/main" val="270669971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Font typeface="Symbol" panose="05050102010706020507" pitchFamily="18" charset="2"/>
              <a:buChar char=""/>
            </a:pPr>
            <a:r>
              <a:rPr lang="en-GB" b="1" dirty="0">
                <a:latin typeface="Calibri" panose="020F0502020204030204" pitchFamily="34" charset="0"/>
                <a:ea typeface="SimSun" panose="02010600030101010101" pitchFamily="2" charset="-122"/>
                <a:cs typeface="Arial" panose="020B0604020202020204" pitchFamily="34" charset="0"/>
              </a:rPr>
              <a:t>How might the way in which staff listen and talk to people using the services influence power dynamics?</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When people are not listened to or heard they can feel powerless and not valued. Conversely, active listening and empathy can change power dynamics for the better.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Diagnosis and medical terms may make people feel dehumanized and imply that staff has the knowledge and power.</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56</a:t>
            </a:fld>
            <a:endParaRPr lang="x-none"/>
          </a:p>
        </p:txBody>
      </p:sp>
    </p:spTree>
    <p:extLst>
      <p:ext uri="{BB962C8B-B14F-4D97-AF65-F5344CB8AC3E}">
        <p14:creationId xmlns:p14="http://schemas.microsoft.com/office/powerpoint/2010/main" val="217953803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b="1" dirty="0">
                <a:latin typeface="Calibri" panose="020F0502020204030204" pitchFamily="34" charset="0"/>
                <a:ea typeface="SimSun" panose="02010600030101010101" pitchFamily="2" charset="-122"/>
                <a:cs typeface="Arial" panose="020B0604020202020204" pitchFamily="34" charset="0"/>
              </a:rPr>
              <a:t>What other examples can you think of that might influence power dynamics within services? </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Lack of personal freedoms and choice.</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Lack of privacy (e.g. other people coming into one’s personal space without permission).</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Needing to ask permission for everything.</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Curfews.</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Separate toilets.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57</a:t>
            </a:fld>
            <a:endParaRPr lang="x-none"/>
          </a:p>
        </p:txBody>
      </p:sp>
    </p:spTree>
    <p:extLst>
      <p:ext uri="{BB962C8B-B14F-4D97-AF65-F5344CB8AC3E}">
        <p14:creationId xmlns:p14="http://schemas.microsoft.com/office/powerpoint/2010/main" val="366813540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Font typeface="Symbol" panose="05050102010706020507" pitchFamily="18" charset="2"/>
              <a:buChar char=""/>
            </a:pPr>
            <a:r>
              <a:rPr lang="en-GB" b="1" dirty="0">
                <a:latin typeface="Calibri" panose="020F0502020204030204" pitchFamily="34" charset="0"/>
                <a:ea typeface="SimSun" panose="02010600030101010101" pitchFamily="2" charset="-122"/>
                <a:cs typeface="Arial" panose="020B0604020202020204" pitchFamily="34" charset="0"/>
              </a:rPr>
              <a:t>What are the power dynamics at play in your service?</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b="1" dirty="0">
                <a:latin typeface="Calibri" panose="020F0502020204030204" pitchFamily="34" charset="0"/>
                <a:ea typeface="SimSun" panose="02010600030101010101" pitchFamily="2" charset="-122"/>
                <a:cs typeface="Arial" panose="020B0604020202020204" pitchFamily="34" charset="0"/>
              </a:rPr>
              <a:t>Can you think of situations in your service where staff have power over people using the service or where people have little power to make their own decisions? </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Some answers might include:</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choices about treatment and care;</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visiting hours and access to family and friends;</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phone calls;</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when to go to sleep and to get up;</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going outside;</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going to occupational therapy;</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choice of food and when to eat;</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decisions about when to take a shower/bath etc;</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when to leave the service.</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58</a:t>
            </a:fld>
            <a:endParaRPr lang="x-none"/>
          </a:p>
        </p:txBody>
      </p:sp>
    </p:spTree>
    <p:extLst>
      <p:ext uri="{BB962C8B-B14F-4D97-AF65-F5344CB8AC3E}">
        <p14:creationId xmlns:p14="http://schemas.microsoft.com/office/powerpoint/2010/main" val="370758414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Font typeface="Symbol" panose="05050102010706020507" pitchFamily="18" charset="2"/>
              <a:buChar char=""/>
            </a:pPr>
            <a:r>
              <a:rPr lang="en-GB" b="1" dirty="0">
                <a:latin typeface="Calibri" panose="020F0502020204030204" pitchFamily="34" charset="0"/>
                <a:ea typeface="SimSun" panose="02010600030101010101" pitchFamily="2" charset="-122"/>
                <a:cs typeface="Arial" panose="020B0604020202020204" pitchFamily="34" charset="0"/>
              </a:rPr>
              <a:t>What repercussions may sometimes occur when people using the service do not comply with service rules or with instructions given to them?</a:t>
            </a:r>
            <a:endParaRPr lang="x-none" dirty="0">
              <a:latin typeface="Calibri" panose="020F0502020204030204" pitchFamily="34" charset="0"/>
              <a:ea typeface="SimSun" panose="02010600030101010101" pitchFamily="2" charset="-122"/>
              <a:cs typeface="Arial" panose="020B0604020202020204" pitchFamily="34" charset="0"/>
            </a:endParaRPr>
          </a:p>
          <a:p>
            <a:pPr marL="180340" marR="0">
              <a:lnSpc>
                <a:spcPct val="115000"/>
              </a:lnSpc>
              <a:spcBef>
                <a:spcPts val="0"/>
              </a:spcBef>
              <a:spcAft>
                <a:spcPts val="0"/>
              </a:spcAft>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physical or verbal abuse;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seclusion and restraints or other punishments;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forced detention and treatment;</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restrictions on leave;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delayed discharge (some people may comply with what they are told only to get out sooner);</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withholding of access to television, means of communication etc.</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59</a:t>
            </a:fld>
            <a:endParaRPr lang="x-none"/>
          </a:p>
        </p:txBody>
      </p:sp>
    </p:spTree>
    <p:extLst>
      <p:ext uri="{BB962C8B-B14F-4D97-AF65-F5344CB8AC3E}">
        <p14:creationId xmlns:p14="http://schemas.microsoft.com/office/powerpoint/2010/main" val="3244794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585" indent="-360585">
              <a:lnSpc>
                <a:spcPct val="115000"/>
              </a:lnSpc>
            </a:pPr>
            <a:r>
              <a:rPr lang="en-GB" sz="1200" dirty="0">
                <a:latin typeface="Calibri" panose="020F0502020204030204" pitchFamily="34" charset="0"/>
                <a:ea typeface="SimSun" panose="02010600030101010101" pitchFamily="2" charset="-122"/>
                <a:cs typeface="Arial" panose="020B0604020202020204" pitchFamily="34" charset="0"/>
              </a:rPr>
              <a:t>Learning objectives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60585" indent="-360585">
              <a:lnSpc>
                <a:spcPct val="115000"/>
              </a:lnSpc>
            </a:pPr>
            <a:r>
              <a:rPr lang="en-GB" sz="1200" b="1"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60585" indent="-360585">
              <a:lnSpc>
                <a:spcPct val="115000"/>
              </a:lnSpc>
            </a:pPr>
            <a:r>
              <a:rPr lang="en-GB" sz="1200" dirty="0">
                <a:latin typeface="Calibri" panose="020F0502020204030204" pitchFamily="34" charset="0"/>
                <a:ea typeface="MS Mincho" panose="02020609040205080304" pitchFamily="49" charset="-128"/>
                <a:cs typeface="Calibri" panose="020F0502020204030204" pitchFamily="34" charset="0"/>
              </a:rPr>
              <a:t>At the end of the training, participants will be able to:</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understand what human rights are, as well as the links between the different rights;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understand the origins and content of the Universal Declaration of Human Rights and how the rights it contains are still relevant today;</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recognize human rights violations in specific situations;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understand what makes groups of people at higher risk of human rights violations;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identify who defends human rights;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identify specific ways in which mental health workers and other professionals, people with psychosocial disabilities or intellectual or cognitive disabilities, families, care partners and other supporters can be agents of change and defenders of human rights.</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6</a:t>
            </a:fld>
            <a:endParaRPr lang="en-GB"/>
          </a:p>
        </p:txBody>
      </p:sp>
    </p:spTree>
    <p:extLst>
      <p:ext uri="{BB962C8B-B14F-4D97-AF65-F5344CB8AC3E}">
        <p14:creationId xmlns:p14="http://schemas.microsoft.com/office/powerpoint/2010/main" val="64868646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It is important to communicate the message that:</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Often, the reasons why people are not complying with service rules are not explored or taken seriously by staff. </a:t>
            </a: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Instead, this noncompliance is seen as being due to the person’s mental health condition or personality.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60</a:t>
            </a:fld>
            <a:endParaRPr lang="x-none"/>
          </a:p>
        </p:txBody>
      </p:sp>
    </p:spTree>
    <p:extLst>
      <p:ext uri="{BB962C8B-B14F-4D97-AF65-F5344CB8AC3E}">
        <p14:creationId xmlns:p14="http://schemas.microsoft.com/office/powerpoint/2010/main" val="360373861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Finally, ask participants:</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b="1" dirty="0">
                <a:latin typeface="Calibri" panose="020F0502020204030204" pitchFamily="34" charset="0"/>
                <a:ea typeface="SimSun" panose="02010600030101010101" pitchFamily="2" charset="-122"/>
                <a:cs typeface="Arial" panose="020B0604020202020204" pitchFamily="34" charset="0"/>
              </a:rPr>
              <a:t>What can be done to overcome this power imbalance?</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Encourage debate around this question as there may be a wide range of answers</a:t>
            </a:r>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61</a:t>
            </a:fld>
            <a:endParaRPr lang="x-none"/>
          </a:p>
        </p:txBody>
      </p:sp>
    </p:spTree>
    <p:extLst>
      <p:ext uri="{BB962C8B-B14F-4D97-AF65-F5344CB8AC3E}">
        <p14:creationId xmlns:p14="http://schemas.microsoft.com/office/powerpoint/2010/main" val="355416360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239713"/>
            <a:ext cx="4762500" cy="2679700"/>
          </a:xfrm>
        </p:spPr>
      </p:sp>
      <p:sp>
        <p:nvSpPr>
          <p:cNvPr id="3" name="Notes Placeholder 2"/>
          <p:cNvSpPr>
            <a:spLocks noGrp="1"/>
          </p:cNvSpPr>
          <p:nvPr>
            <p:ph type="body" idx="1"/>
          </p:nvPr>
        </p:nvSpPr>
        <p:spPr>
          <a:xfrm>
            <a:off x="330505" y="3161841"/>
            <a:ext cx="6081311" cy="5089793"/>
          </a:xfrm>
        </p:spPr>
        <p:txBody>
          <a:bodyPr/>
          <a:lstStyle/>
          <a:p>
            <a:pPr>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message to get across to participants is that:</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6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It is essential to acknowledge that due to the power imbalances and dynamics, people using services are at higher risk of violence, coercion and abuse.  </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lgn="just">
              <a:spcBef>
                <a:spcPts val="0"/>
              </a:spcBef>
              <a:spcAft>
                <a:spcPts val="6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Law that allows for involuntary admission and treatment in mental health and social services largely contributes to power imbalance and are not compliant with the CRPD.</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lgn="just">
              <a:spcBef>
                <a:spcPts val="0"/>
              </a:spcBef>
              <a:spcAft>
                <a:spcPts val="6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Changing practices within mental health and social services to end coercion, violence and abuse does not have to wait until such laws are repealed. </a:t>
            </a:r>
            <a:endParaRPr lang="en-US" dirty="0">
              <a:latin typeface="Calibri" panose="020F0502020204030204" pitchFamily="34" charset="0"/>
              <a:ea typeface="SimSun" panose="02010600030101010101" pitchFamily="2" charset="-122"/>
              <a:cs typeface="Arial" panose="020B0604020202020204" pitchFamily="34" charset="0"/>
            </a:endParaRPr>
          </a:p>
          <a:p>
            <a:pPr marL="228600" marR="0" lvl="0" indent="-228600" algn="just">
              <a:spcBef>
                <a:spcPts val="0"/>
              </a:spcBef>
              <a:spcAft>
                <a:spcPts val="6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Thinking about our own role, position or work is the first step towards addressing the power imbalance. </a:t>
            </a:r>
          </a:p>
          <a:p>
            <a:pPr marL="228600" marR="0" lvl="0" indent="-228600" algn="just">
              <a:spcBef>
                <a:spcPts val="0"/>
              </a:spcBef>
              <a:spcAft>
                <a:spcPts val="6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For service staff, this involves asking oneself questions such as:</a:t>
            </a:r>
          </a:p>
          <a:p>
            <a:pPr marL="800100" lvl="1" indent="-342900">
              <a:lnSpc>
                <a:spcPct val="115000"/>
              </a:lnSpc>
              <a:spcBef>
                <a:spcPts val="0"/>
              </a:spcBef>
              <a:spcAft>
                <a:spcPts val="6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“What knowledge, values and experiences do I bring to my work?”</a:t>
            </a:r>
          </a:p>
          <a:p>
            <a:pPr marL="800100" lvl="1" indent="-342900">
              <a:lnSpc>
                <a:spcPct val="115000"/>
              </a:lnSpc>
              <a:spcBef>
                <a:spcPts val="0"/>
              </a:spcBef>
              <a:spcAft>
                <a:spcPts val="6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“How has my upbringing, education or training shaped the way I see things?”</a:t>
            </a:r>
          </a:p>
          <a:p>
            <a:pPr marL="800100" lvl="1" indent="-342900">
              <a:lnSpc>
                <a:spcPct val="115000"/>
              </a:lnSpc>
              <a:spcBef>
                <a:spcPts val="0"/>
              </a:spcBef>
              <a:spcAft>
                <a:spcPts val="6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“How have my experiences of advantage and disadvantage shaped how I work?”</a:t>
            </a:r>
          </a:p>
          <a:p>
            <a:pPr marL="800100" lvl="1" indent="-342900">
              <a:lnSpc>
                <a:spcPct val="115000"/>
              </a:lnSpc>
              <a:spcBef>
                <a:spcPts val="0"/>
              </a:spcBef>
              <a:spcAft>
                <a:spcPts val="6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“Do I know how others might think about me or perceive me?”</a:t>
            </a:r>
            <a:r>
              <a:rPr lang="en-GB" i="1" dirty="0">
                <a:latin typeface="Calibri" panose="020F0502020204030204" pitchFamily="34" charset="0"/>
                <a:ea typeface="SimSun" panose="02010600030101010101" pitchFamily="2" charset="-122"/>
                <a:cs typeface="Arial" panose="020B0604020202020204" pitchFamily="34" charset="0"/>
              </a:rPr>
              <a:t>(</a:t>
            </a:r>
            <a:r>
              <a:rPr lang="en-GB" i="1" dirty="0">
                <a:latin typeface="Calibri" panose="020F0502020204030204" pitchFamily="34" charset="0"/>
                <a:ea typeface="SimSun" panose="02010600030101010101" pitchFamily="2" charset="-122"/>
                <a:cs typeface="Arial" panose="020B0604020202020204" pitchFamily="34" charset="0"/>
                <a:hlinkClick r:id="rId3" action="ppaction://hlinkfile" tooltip="Landy R,  #408"/>
              </a:rPr>
              <a:t>25</a:t>
            </a:r>
            <a:r>
              <a:rPr lang="en-GB" i="1" dirty="0">
                <a:latin typeface="Calibri" panose="020F0502020204030204" pitchFamily="34" charset="0"/>
                <a:ea typeface="SimSun" panose="02010600030101010101" pitchFamily="2" charset="-122"/>
                <a:cs typeface="Arial" panose="020B060402020202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6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Reducing power imbalance also entails staff becoming mindful of their own limitations and needs so that they do not become overwhelmed by challenging situations and can help de-escalate them.</a:t>
            </a:r>
            <a:endParaRPr lang="x-none" dirty="0">
              <a:latin typeface="Calibri" panose="020F0502020204030204" pitchFamily="34" charset="0"/>
              <a:ea typeface="SimSun" panose="02010600030101010101" pitchFamily="2" charset="-122"/>
              <a:cs typeface="Arial" panose="020B0604020202020204" pitchFamily="34" charset="0"/>
            </a:endParaRPr>
          </a:p>
          <a:p>
            <a:pPr algn="just">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Here, it may be necessary to have a short debrief session on how participants are feeling about the issues covered so far, as the previous discussions may have been emotionally difficult for some people.</a:t>
            </a:r>
            <a:endParaRPr lang="x-none" dirty="0">
              <a:latin typeface="Calibri" panose="020F0502020204030204" pitchFamily="34" charset="0"/>
              <a:ea typeface="SimSun" panose="02010600030101010101" pitchFamily="2" charset="-122"/>
              <a:cs typeface="Arial" panose="020B0604020202020204" pitchFamily="34" charset="0"/>
            </a:endParaRPr>
          </a:p>
        </p:txBody>
      </p:sp>
      <p:sp>
        <p:nvSpPr>
          <p:cNvPr id="4" name="Slide Number Placeholder 3"/>
          <p:cNvSpPr>
            <a:spLocks noGrp="1"/>
          </p:cNvSpPr>
          <p:nvPr>
            <p:ph type="sldNum" sz="quarter" idx="5"/>
          </p:nvPr>
        </p:nvSpPr>
        <p:spPr/>
        <p:txBody>
          <a:bodyPr/>
          <a:lstStyle/>
          <a:p>
            <a:fld id="{21A70AF2-C819-47A0-A399-EA1272036C6D}" type="slidenum">
              <a:rPr lang="x-none" smtClean="0"/>
              <a:t>62</a:t>
            </a:fld>
            <a:endParaRPr lang="x-none"/>
          </a:p>
        </p:txBody>
      </p:sp>
    </p:spTree>
    <p:extLst>
      <p:ext uri="{BB962C8B-B14F-4D97-AF65-F5344CB8AC3E}">
        <p14:creationId xmlns:p14="http://schemas.microsoft.com/office/powerpoint/2010/main" val="38899740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0"/>
              </a:spcAft>
            </a:pPr>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en-GB"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0"/>
              </a:spcAft>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30 minutes.</a:t>
            </a:r>
            <a:endParaRPr lang="en-GB" dirty="0">
              <a:latin typeface="Calibri" panose="020F0502020204030204" pitchFamily="34" charset="0"/>
              <a:ea typeface="SimSun" panose="02010600030101010101" pitchFamily="2" charset="-122"/>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21A70AF2-C819-47A0-A399-EA1272036C6D}" type="slidenum">
              <a:rPr lang="x-none" smtClean="0"/>
              <a:t>63</a:t>
            </a:fld>
            <a:endParaRPr lang="x-none"/>
          </a:p>
        </p:txBody>
      </p:sp>
    </p:spTree>
    <p:extLst>
      <p:ext uri="{BB962C8B-B14F-4D97-AF65-F5344CB8AC3E}">
        <p14:creationId xmlns:p14="http://schemas.microsoft.com/office/powerpoint/2010/main" val="90873107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38150"/>
            <a:ext cx="5486400" cy="3086100"/>
          </a:xfrm>
        </p:spPr>
      </p:sp>
      <p:sp>
        <p:nvSpPr>
          <p:cNvPr id="3" name="Notes Placeholder 2"/>
          <p:cNvSpPr>
            <a:spLocks noGrp="1"/>
          </p:cNvSpPr>
          <p:nvPr>
            <p:ph type="body" idx="1"/>
          </p:nvPr>
        </p:nvSpPr>
        <p:spPr>
          <a:xfrm>
            <a:off x="685800" y="3524250"/>
            <a:ext cx="5486400" cy="5181600"/>
          </a:xfrm>
        </p:spPr>
        <p:txBody>
          <a:bodyPr/>
          <a:lstStyle/>
          <a:p>
            <a:pPr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This presentation describes different ways in which people may react to tense situations. It distinguishes inappropriate and ineffective responses to tense situations from more appropriate and effective responses.</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It then identifies five key strategies which can be used to respond to these situations and thereby avoid the use of coercive and abusive practices.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Tense situations often lead to conflict situations that are sometimes “resolved” using force (e.g. violence and coercion).</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They typically result from miscommunications and misunderstandings. </a:t>
            </a:r>
          </a:p>
          <a:p>
            <a:pPr marL="171450"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They may also result from people “playing their roles” (e.g. the staff role of keeping control and maintaining order in the service) or even “good intentions” (e.g. staff being convinced that a treatment will be beneficial to the person). </a:t>
            </a:r>
          </a:p>
          <a:p>
            <a:pPr marL="171450"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They also often arise when people feel they are not being listened to or that their wishes are not being respected.</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Both staff and people using the service can be at the origin of a tense situation. </a:t>
            </a:r>
          </a:p>
          <a:p>
            <a:pPr marL="171450"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However, people using the service are much more likely to face a coercive or violent response.</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64</a:t>
            </a:fld>
            <a:endParaRPr lang="x-none"/>
          </a:p>
        </p:txBody>
      </p:sp>
    </p:spTree>
    <p:extLst>
      <p:ext uri="{BB962C8B-B14F-4D97-AF65-F5344CB8AC3E}">
        <p14:creationId xmlns:p14="http://schemas.microsoft.com/office/powerpoint/2010/main" val="415246249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GB" b="1" dirty="0">
                <a:latin typeface="Calibri" panose="020F0502020204030204" pitchFamily="34" charset="0"/>
                <a:ea typeface="SimSun" panose="02010600030101010101" pitchFamily="2" charset="-122"/>
                <a:cs typeface="Arial" panose="020B0604020202020204" pitchFamily="34" charset="0"/>
              </a:rPr>
              <a:t>When not handled appropriately,</a:t>
            </a:r>
            <a:r>
              <a:rPr lang="en-GB" dirty="0">
                <a:latin typeface="Calibri" panose="020F0502020204030204" pitchFamily="34" charset="0"/>
                <a:ea typeface="SimSun" panose="02010600030101010101" pitchFamily="2" charset="-122"/>
                <a:cs typeface="Arial" panose="020B0604020202020204" pitchFamily="34" charset="0"/>
              </a:rPr>
              <a:t> tense situations have the potential to evolve into a conflict. </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Examples of situations that can escalate into violence include: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A person feels that he or she is not being listened to and becomes annoyed and distressed.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A staff member gets frustrated when the person refuses treatment. </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Even issues that may appear unimportant may create conflict when not handled respectfully and supportively.</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65</a:t>
            </a:fld>
            <a:endParaRPr lang="x-none"/>
          </a:p>
        </p:txBody>
      </p:sp>
    </p:spTree>
    <p:extLst>
      <p:ext uri="{BB962C8B-B14F-4D97-AF65-F5344CB8AC3E}">
        <p14:creationId xmlns:p14="http://schemas.microsoft.com/office/powerpoint/2010/main" val="271756030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b="1" u="sng" dirty="0">
                <a:latin typeface="Calibri" panose="020F0502020204030204" pitchFamily="34" charset="0"/>
                <a:ea typeface="SimSun" panose="02010600030101010101" pitchFamily="2" charset="-122"/>
                <a:cs typeface="Arial" panose="020B0604020202020204" pitchFamily="34" charset="0"/>
              </a:rPr>
              <a:t>Inappropriate and ineffective responses or practices (a)</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b="1" dirty="0">
                <a:latin typeface="Calibri" panose="020F0502020204030204" pitchFamily="34" charset="0"/>
                <a:ea typeface="SimSun" panose="02010600030101010101" pitchFamily="2" charset="-122"/>
                <a:cs typeface="Arial" panose="020B0604020202020204" pitchFamily="34" charset="0"/>
              </a:rPr>
              <a:t>Shouting</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Shouting is often used to assert control, to be heard or “to make things clear”.</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Shouting can increase tension and make people feel even more distressed.</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b="1"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b="1" dirty="0">
                <a:latin typeface="Calibri" panose="020F0502020204030204" pitchFamily="34" charset="0"/>
                <a:ea typeface="SimSun" panose="02010600030101010101" pitchFamily="2" charset="-122"/>
                <a:cs typeface="Arial" panose="020B0604020202020204" pitchFamily="34" charset="0"/>
              </a:rPr>
              <a:t>Threats and intimidation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tabLst>
                <a:tab pos="457200" algn="l"/>
              </a:tabLst>
            </a:pPr>
            <a:r>
              <a:rPr lang="en-GB" dirty="0">
                <a:latin typeface="Calibri" panose="020F0502020204030204" pitchFamily="34" charset="0"/>
                <a:ea typeface="SimSun" panose="02010600030101010101" pitchFamily="2" charset="-122"/>
                <a:cs typeface="Arial" panose="020B0604020202020204" pitchFamily="34" charset="0"/>
              </a:rPr>
              <a:t>… are used to pressure and coerce people to do or not do something;</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tabLst>
                <a:tab pos="457200" algn="l"/>
              </a:tabLst>
            </a:pPr>
            <a:r>
              <a:rPr lang="en-GB" dirty="0">
                <a:latin typeface="Calibri" panose="020F0502020204030204" pitchFamily="34" charset="0"/>
                <a:ea typeface="SimSun" panose="02010600030101010101" pitchFamily="2" charset="-122"/>
                <a:cs typeface="Arial" panose="020B0604020202020204" pitchFamily="34" charset="0"/>
              </a:rPr>
              <a:t>… but they can make people feel helpless, despondent, afraid and demeaned.</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66</a:t>
            </a:fld>
            <a:endParaRPr lang="x-none"/>
          </a:p>
        </p:txBody>
      </p:sp>
    </p:spTree>
    <p:extLst>
      <p:ext uri="{BB962C8B-B14F-4D97-AF65-F5344CB8AC3E}">
        <p14:creationId xmlns:p14="http://schemas.microsoft.com/office/powerpoint/2010/main" val="239184214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15000"/>
              </a:lnSpc>
            </a:pPr>
            <a:r>
              <a:rPr lang="en-GB" b="1" u="sng" dirty="0">
                <a:solidFill>
                  <a:prstClr val="black"/>
                </a:solidFill>
                <a:latin typeface="Calibri" panose="020F0502020204030204" pitchFamily="34" charset="0"/>
                <a:ea typeface="SimSun" panose="02010600030101010101" pitchFamily="2" charset="-122"/>
                <a:cs typeface="Arial" panose="020B0604020202020204" pitchFamily="34" charset="0"/>
              </a:rPr>
              <a:t>Inappropriate and ineffective responses or practices (b)</a:t>
            </a:r>
            <a:endParaRPr lang="x-none"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a:lnSpc>
                <a:spcPct val="115000"/>
              </a:lnSpc>
            </a:pPr>
            <a:endParaRPr lang="en-GB" b="1"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b="1" dirty="0">
                <a:latin typeface="Calibri" panose="020F0502020204030204" pitchFamily="34" charset="0"/>
                <a:ea typeface="SimSun" panose="02010600030101010101" pitchFamily="2" charset="-122"/>
                <a:cs typeface="Arial" panose="020B0604020202020204" pitchFamily="34" charset="0"/>
              </a:rPr>
              <a:t>Forceful handling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tabLst>
                <a:tab pos="457200" algn="l"/>
              </a:tabLst>
            </a:pPr>
            <a:r>
              <a:rPr lang="en-GB" dirty="0">
                <a:latin typeface="Calibri" panose="020F0502020204030204" pitchFamily="34" charset="0"/>
                <a:ea typeface="SimSun" panose="02010600030101010101" pitchFamily="2" charset="-122"/>
                <a:cs typeface="Arial" panose="020B0604020202020204" pitchFamily="34" charset="0"/>
              </a:rPr>
              <a:t>… includes pushing, grabbing, pulling and other physical force.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tabLst>
                <a:tab pos="457200" algn="l"/>
              </a:tabLst>
            </a:pPr>
            <a:r>
              <a:rPr lang="en-GB" dirty="0">
                <a:latin typeface="Calibri" panose="020F0502020204030204" pitchFamily="34" charset="0"/>
                <a:ea typeface="SimSun" panose="02010600030101010101" pitchFamily="2" charset="-122"/>
                <a:cs typeface="Arial" panose="020B0604020202020204" pitchFamily="34" charset="0"/>
              </a:rPr>
              <a:t>… can cause injuries.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tabLst>
                <a:tab pos="457200" algn="l"/>
              </a:tabLst>
            </a:pPr>
            <a:r>
              <a:rPr lang="en-GB" dirty="0">
                <a:latin typeface="Calibri" panose="020F0502020204030204" pitchFamily="34" charset="0"/>
                <a:ea typeface="SimSun" panose="02010600030101010101" pitchFamily="2" charset="-122"/>
                <a:cs typeface="Arial" panose="020B0604020202020204" pitchFamily="34" charset="0"/>
              </a:rPr>
              <a:t>… can quickly escalate a situation to violence. </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b="1"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Forced medication:</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is often used to resolve a tense situation or to prevent people from behaving in a way that is perceived as challenging (e.g. sedation).</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can have negative impacts on people’s health.</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can seriously damage the relationship between the individual and staff members.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67</a:t>
            </a:fld>
            <a:endParaRPr lang="x-none"/>
          </a:p>
        </p:txBody>
      </p:sp>
    </p:spTree>
    <p:extLst>
      <p:ext uri="{BB962C8B-B14F-4D97-AF65-F5344CB8AC3E}">
        <p14:creationId xmlns:p14="http://schemas.microsoft.com/office/powerpoint/2010/main" val="318172839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77825"/>
            <a:ext cx="5486400" cy="3086100"/>
          </a:xfrm>
        </p:spPr>
      </p:sp>
      <p:sp>
        <p:nvSpPr>
          <p:cNvPr id="3" name="Notes Placeholder 2"/>
          <p:cNvSpPr>
            <a:spLocks noGrp="1"/>
          </p:cNvSpPr>
          <p:nvPr>
            <p:ph type="body" idx="1"/>
          </p:nvPr>
        </p:nvSpPr>
        <p:spPr>
          <a:xfrm>
            <a:off x="685800" y="3651041"/>
            <a:ext cx="5486400" cy="5034171"/>
          </a:xfrm>
        </p:spPr>
        <p:txBody>
          <a:bodyPr/>
          <a:lstStyle/>
          <a:p>
            <a:pPr lvl="0">
              <a:lnSpc>
                <a:spcPct val="115000"/>
              </a:lnSpc>
            </a:pPr>
            <a:r>
              <a:rPr lang="en-GB" b="1" u="sng" dirty="0">
                <a:solidFill>
                  <a:prstClr val="black"/>
                </a:solidFill>
                <a:latin typeface="Calibri" panose="020F0502020204030204" pitchFamily="34" charset="0"/>
                <a:ea typeface="SimSun" panose="02010600030101010101" pitchFamily="2" charset="-122"/>
                <a:cs typeface="Arial" panose="020B0604020202020204" pitchFamily="34" charset="0"/>
              </a:rPr>
              <a:t>Inappropriate and ineffective responses or practices (c)</a:t>
            </a:r>
            <a:endParaRPr lang="en-GB" b="1"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b="1" dirty="0">
                <a:latin typeface="Calibri" panose="020F0502020204030204" pitchFamily="34" charset="0"/>
                <a:ea typeface="SimSun" panose="02010600030101010101" pitchFamily="2" charset="-122"/>
                <a:cs typeface="Arial" panose="020B0604020202020204" pitchFamily="34" charset="0"/>
              </a:rPr>
              <a:t>Seclusion and restraint</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tabLst>
                <a:tab pos="457200" algn="l"/>
              </a:tabLst>
            </a:pPr>
            <a:r>
              <a:rPr lang="en-GB" dirty="0">
                <a:latin typeface="Calibri" panose="020F0502020204030204" pitchFamily="34" charset="0"/>
                <a:ea typeface="SimSun" panose="02010600030101010101" pitchFamily="2" charset="-122"/>
                <a:cs typeface="Arial" panose="020B0604020202020204" pitchFamily="34" charset="0"/>
              </a:rPr>
              <a:t>They often make the situation worse.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tabLst>
                <a:tab pos="457200" algn="l"/>
              </a:tabLst>
            </a:pPr>
            <a:r>
              <a:rPr lang="en-GB" dirty="0">
                <a:latin typeface="Calibri" panose="020F0502020204030204" pitchFamily="34" charset="0"/>
                <a:ea typeface="SimSun" panose="02010600030101010101" pitchFamily="2" charset="-122"/>
                <a:cs typeface="Arial" panose="020B0604020202020204" pitchFamily="34" charset="0"/>
              </a:rPr>
              <a:t>There is no evidence that these practices help individuals improve their self-control.</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tabLst>
                <a:tab pos="457200" algn="l"/>
              </a:tabLst>
            </a:pPr>
            <a:r>
              <a:rPr lang="en-GB" dirty="0">
                <a:latin typeface="Calibri" panose="020F0502020204030204" pitchFamily="34" charset="0"/>
                <a:ea typeface="SimSun" panose="02010600030101010101" pitchFamily="2" charset="-122"/>
                <a:cs typeface="Arial" panose="020B0604020202020204" pitchFamily="34" charset="0"/>
              </a:rPr>
              <a:t>There is no therapeutic benefit or long-term positive impact on behaviour change.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tabLst>
                <a:tab pos="457200" algn="l"/>
              </a:tabLst>
            </a:pPr>
            <a:r>
              <a:rPr lang="en-GB" dirty="0">
                <a:latin typeface="Calibri" panose="020F0502020204030204" pitchFamily="34" charset="0"/>
                <a:ea typeface="SimSun" panose="02010600030101010101" pitchFamily="2" charset="-122"/>
                <a:cs typeface="Arial" panose="020B0604020202020204" pitchFamily="34" charset="0"/>
              </a:rPr>
              <a:t>They can increase feelings of helplessness, fear, distress, frustration, anger and resentment.</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tabLst>
                <a:tab pos="457200" algn="l"/>
              </a:tabLst>
            </a:pPr>
            <a:r>
              <a:rPr lang="en-GB" dirty="0">
                <a:latin typeface="Calibri" panose="020F0502020204030204" pitchFamily="34" charset="0"/>
                <a:ea typeface="SimSun" panose="02010600030101010101" pitchFamily="2" charset="-122"/>
                <a:cs typeface="Arial" panose="020B0604020202020204" pitchFamily="34" charset="0"/>
              </a:rPr>
              <a:t>They can lead to deterioration of a person’s mental health and seriously hinder recovery.</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tabLst>
                <a:tab pos="457200" algn="l"/>
              </a:tabLst>
            </a:pPr>
            <a:r>
              <a:rPr lang="en-GB" dirty="0">
                <a:latin typeface="Calibri" panose="020F0502020204030204" pitchFamily="34" charset="0"/>
                <a:ea typeface="SimSun" panose="02010600030101010101" pitchFamily="2" charset="-122"/>
                <a:cs typeface="Arial" panose="020B0604020202020204" pitchFamily="34" charset="0"/>
              </a:rPr>
              <a:t>The practices can result in suffering, injury or even death of people who are using the services.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tabLst>
                <a:tab pos="457200" algn="l"/>
              </a:tabLst>
            </a:pPr>
            <a:r>
              <a:rPr lang="en-GB" dirty="0">
                <a:latin typeface="Calibri" panose="020F0502020204030204" pitchFamily="34" charset="0"/>
                <a:ea typeface="SimSun" panose="02010600030101010101" pitchFamily="2" charset="-122"/>
                <a:cs typeface="Arial" panose="020B0604020202020204" pitchFamily="34" charset="0"/>
              </a:rPr>
              <a:t>They can harm the therapeutic relationship between the individual and the staff member.</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tabLst>
                <a:tab pos="457200" algn="l"/>
              </a:tabLst>
            </a:pPr>
            <a:r>
              <a:rPr lang="en-GB" dirty="0">
                <a:latin typeface="Calibri" panose="020F0502020204030204" pitchFamily="34" charset="0"/>
                <a:ea typeface="SimSun" panose="02010600030101010101" pitchFamily="2" charset="-122"/>
                <a:cs typeface="Arial" panose="020B0604020202020204" pitchFamily="34" charset="0"/>
              </a:rPr>
              <a:t>They can also leave psychological wounds on staff members, family or others who witness or impose these measures.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68</a:t>
            </a:fld>
            <a:endParaRPr lang="x-none"/>
          </a:p>
        </p:txBody>
      </p:sp>
    </p:spTree>
    <p:extLst>
      <p:ext uri="{BB962C8B-B14F-4D97-AF65-F5344CB8AC3E}">
        <p14:creationId xmlns:p14="http://schemas.microsoft.com/office/powerpoint/2010/main" val="238393480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b="1" u="sng" dirty="0">
                <a:latin typeface="Calibri" panose="020F0502020204030204" pitchFamily="34" charset="0"/>
                <a:ea typeface="SimSun" panose="02010600030101010101" pitchFamily="2" charset="-122"/>
                <a:cs typeface="Arial" panose="020B0604020202020204" pitchFamily="34" charset="0"/>
              </a:rPr>
              <a:t>Appropriate and effective responses (a)</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Many people using mental health services have experienced trauma in their lives. When violence, coercion and abuses occur in mental health services, not only do the services fail to help people but they compound the original difficulties, by retraumatizing people using the service </a:t>
            </a:r>
            <a:r>
              <a:rPr lang="en-GB" i="1" dirty="0">
                <a:latin typeface="Calibri" panose="020F0502020204030204" pitchFamily="34" charset="0"/>
                <a:ea typeface="SimSun" panose="02010600030101010101" pitchFamily="2" charset="-122"/>
                <a:cs typeface="Arial" panose="020B0604020202020204" pitchFamily="34" charset="0"/>
              </a:rPr>
              <a:t>(</a:t>
            </a:r>
            <a:r>
              <a:rPr lang="en-GB" i="1" dirty="0">
                <a:latin typeface="Calibri" panose="020F0502020204030204" pitchFamily="34" charset="0"/>
                <a:ea typeface="SimSun" panose="02010600030101010101" pitchFamily="2" charset="-122"/>
                <a:cs typeface="Arial" panose="020B0604020202020204" pitchFamily="34" charset="0"/>
                <a:hlinkClick r:id="rId3" action="ppaction://hlinkfile" tooltip="Sweeney A, 2016 #396"/>
              </a:rPr>
              <a:t>26</a:t>
            </a:r>
            <a:r>
              <a:rPr lang="en-GB" i="1" dirty="0">
                <a:latin typeface="Calibri" panose="020F0502020204030204" pitchFamily="34" charset="0"/>
                <a:ea typeface="SimSun" panose="02010600030101010101" pitchFamily="2" charset="-122"/>
                <a:cs typeface="Arial" panose="020B0604020202020204" pitchFamily="34" charset="0"/>
              </a:rPr>
              <a:t>)</a:t>
            </a:r>
            <a:r>
              <a:rPr lang="en-GB" dirty="0">
                <a:latin typeface="Calibri" panose="020F0502020204030204" pitchFamily="34" charset="0"/>
                <a:ea typeface="SimSun" panose="02010600030101010101" pitchFamily="2" charset="-122"/>
                <a:cs typeface="Arial" panose="020B060402020202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It is very important that mental health and other practitioners learn how to react to tense situations in ways that are trauma-sensitive, not damaging or counter-productive. </a:t>
            </a:r>
          </a:p>
          <a:p>
            <a:pPr marL="171450"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A good start may be to ask the person in distress first what could bring relief (e.g. if there is a preferred person who could be contacted, or if there is a specific need). </a:t>
            </a:r>
          </a:p>
          <a:p>
            <a:pPr marL="171450"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Since most tension starts from discomfort and powerlessness, listening carefully and reducing powerlessness are key. </a:t>
            </a:r>
          </a:p>
          <a:p>
            <a:pPr marL="171450"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In addition, responding early reduces the chances that the situation escalates into a conflict.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69</a:t>
            </a:fld>
            <a:endParaRPr lang="x-none"/>
          </a:p>
        </p:txBody>
      </p:sp>
    </p:spTree>
    <p:extLst>
      <p:ext uri="{BB962C8B-B14F-4D97-AF65-F5344CB8AC3E}">
        <p14:creationId xmlns:p14="http://schemas.microsoft.com/office/powerpoint/2010/main" val="3589671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738188"/>
            <a:ext cx="5486400" cy="3086100"/>
          </a:xfrm>
        </p:spPr>
      </p:sp>
      <p:sp>
        <p:nvSpPr>
          <p:cNvPr id="3" name="Notes Placeholder 2"/>
          <p:cNvSpPr>
            <a:spLocks noGrp="1"/>
          </p:cNvSpPr>
          <p:nvPr>
            <p:ph type="body" idx="1"/>
          </p:nvPr>
        </p:nvSpPr>
        <p:spPr>
          <a:xfrm>
            <a:off x="685800" y="4002947"/>
            <a:ext cx="5486400" cy="4503607"/>
          </a:xfrm>
        </p:spPr>
        <p:txBody>
          <a:bodyPr/>
          <a:lstStyle/>
          <a:p>
            <a:pPr>
              <a:lnSpc>
                <a:spcPct val="115000"/>
              </a:lnSpc>
            </a:pPr>
            <a:r>
              <a:rPr lang="en-GB" b="1" dirty="0">
                <a:solidFill>
                  <a:srgbClr val="4F81BD"/>
                </a:solidFill>
                <a:latin typeface="Calibri" panose="020F0502020204030204" pitchFamily="34" charset="0"/>
                <a:ea typeface="SimSun" panose="02010600030101010101" pitchFamily="2" charset="-122"/>
                <a:cs typeface="Calibri" panose="020F0502020204030204" pitchFamily="34" charset="0"/>
              </a:rPr>
              <a:t>Topics covered </a:t>
            </a:r>
            <a:endParaRPr lang="x-none" dirty="0">
              <a:latin typeface="Calibri" panose="020F0502020204030204" pitchFamily="34" charset="0"/>
              <a:ea typeface="SimSun" panose="02010600030101010101" pitchFamily="2" charset="-122"/>
              <a:cs typeface="Arial" panose="020B0604020202020204" pitchFamily="34" charset="0"/>
            </a:endParaRPr>
          </a:p>
          <a:p>
            <a:r>
              <a:rPr lang="en-GB" sz="1200" b="1" kern="1200" dirty="0">
                <a:solidFill>
                  <a:schemeClr val="tx1"/>
                </a:solidFill>
                <a:effectLst/>
                <a:latin typeface="+mn-lt"/>
                <a:ea typeface="+mn-ea"/>
                <a:cs typeface="+mn-cs"/>
              </a:rPr>
              <a:t>Topic 1:</a:t>
            </a:r>
            <a:r>
              <a:rPr lang="en-GB" sz="1200" kern="1200" dirty="0">
                <a:solidFill>
                  <a:schemeClr val="tx1"/>
                </a:solidFill>
                <a:effectLst/>
                <a:latin typeface="+mn-lt"/>
                <a:ea typeface="+mn-ea"/>
                <a:cs typeface="+mn-cs"/>
              </a:rPr>
              <a:t> What are violence, coercion and abuse? (30 minutes)</a:t>
            </a:r>
          </a:p>
          <a:p>
            <a:r>
              <a:rPr lang="en-GB" sz="1200" b="1" kern="1200" dirty="0">
                <a:solidFill>
                  <a:schemeClr val="tx1"/>
                </a:solidFill>
                <a:effectLst/>
                <a:latin typeface="+mn-lt"/>
                <a:ea typeface="+mn-ea"/>
                <a:cs typeface="+mn-cs"/>
              </a:rPr>
              <a:t>Topic 2:</a:t>
            </a:r>
            <a:r>
              <a:rPr lang="en-GB" sz="1200" kern="1200" dirty="0">
                <a:solidFill>
                  <a:schemeClr val="tx1"/>
                </a:solidFill>
                <a:effectLst/>
                <a:latin typeface="+mn-lt"/>
                <a:ea typeface="+mn-ea"/>
                <a:cs typeface="+mn-cs"/>
              </a:rPr>
              <a:t> What does the CRPD say about violence, coercion and abuse? (20 minutes) </a:t>
            </a:r>
          </a:p>
          <a:p>
            <a:r>
              <a:rPr lang="en-GB" sz="1200" b="1" kern="1200" dirty="0">
                <a:solidFill>
                  <a:schemeClr val="tx1"/>
                </a:solidFill>
                <a:effectLst/>
                <a:latin typeface="+mn-lt"/>
                <a:ea typeface="+mn-ea"/>
                <a:cs typeface="+mn-cs"/>
              </a:rPr>
              <a:t>Topic 3</a:t>
            </a:r>
            <a:r>
              <a:rPr lang="en-GB" sz="1200" kern="1200" dirty="0">
                <a:solidFill>
                  <a:schemeClr val="tx1"/>
                </a:solidFill>
                <a:effectLst/>
                <a:latin typeface="+mn-lt"/>
                <a:ea typeface="+mn-ea"/>
                <a:cs typeface="+mn-cs"/>
              </a:rPr>
              <a:t>: What are the impacts of violence, coercion and abuse? (</a:t>
            </a:r>
            <a:r>
              <a:rPr lang="en-US" sz="1200" kern="1200" dirty="0">
                <a:solidFill>
                  <a:schemeClr val="tx1"/>
                </a:solidFill>
                <a:effectLst/>
                <a:latin typeface="+mn-lt"/>
                <a:ea typeface="+mn-ea"/>
                <a:cs typeface="+mn-cs"/>
              </a:rPr>
              <a:t>1 hour and 50 minutes or 1 hour and 25 minutes</a:t>
            </a:r>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Topic 4</a:t>
            </a:r>
            <a:r>
              <a:rPr lang="en-GB" sz="1200" kern="1200" dirty="0">
                <a:solidFill>
                  <a:schemeClr val="tx1"/>
                </a:solidFill>
                <a:effectLst/>
                <a:latin typeface="+mn-lt"/>
                <a:ea typeface="+mn-ea"/>
                <a:cs typeface="+mn-cs"/>
              </a:rPr>
              <a:t>: Why are these practices happening? (30 minutes) </a:t>
            </a:r>
          </a:p>
          <a:p>
            <a:r>
              <a:rPr lang="en-GB" sz="1200" b="1" kern="1200" dirty="0">
                <a:solidFill>
                  <a:schemeClr val="tx1"/>
                </a:solidFill>
                <a:effectLst/>
                <a:latin typeface="+mn-lt"/>
                <a:ea typeface="+mn-ea"/>
                <a:cs typeface="+mn-cs"/>
              </a:rPr>
              <a:t>Topic 5</a:t>
            </a:r>
            <a:r>
              <a:rPr lang="en-GB" sz="1200" kern="1200" dirty="0">
                <a:solidFill>
                  <a:schemeClr val="tx1"/>
                </a:solidFill>
                <a:effectLst/>
                <a:latin typeface="+mn-lt"/>
                <a:ea typeface="+mn-ea"/>
                <a:cs typeface="+mn-cs"/>
              </a:rPr>
              <a:t>: Understanding attitudes and power relations (55 minutes)</a:t>
            </a:r>
          </a:p>
          <a:p>
            <a:r>
              <a:rPr lang="en-GB" sz="1200" b="1" kern="1200" dirty="0">
                <a:solidFill>
                  <a:schemeClr val="tx1"/>
                </a:solidFill>
                <a:effectLst/>
                <a:latin typeface="+mn-lt"/>
                <a:ea typeface="+mn-ea"/>
                <a:cs typeface="+mn-cs"/>
              </a:rPr>
              <a:t>Topic 6</a:t>
            </a:r>
            <a:r>
              <a:rPr lang="en-GB" sz="1200" kern="1200" dirty="0">
                <a:solidFill>
                  <a:schemeClr val="tx1"/>
                </a:solidFill>
                <a:effectLst/>
                <a:latin typeface="+mn-lt"/>
                <a:ea typeface="+mn-ea"/>
                <a:cs typeface="+mn-cs"/>
              </a:rPr>
              <a:t>: Key strategies to avoid and defuse conflictual situations (30 minutes) </a:t>
            </a:r>
          </a:p>
          <a:p>
            <a:r>
              <a:rPr lang="en-GB" sz="1200" b="1" kern="1200" dirty="0">
                <a:solidFill>
                  <a:schemeClr val="tx1"/>
                </a:solidFill>
                <a:effectLst/>
                <a:latin typeface="+mn-lt"/>
                <a:ea typeface="+mn-ea"/>
                <a:cs typeface="+mn-cs"/>
              </a:rPr>
              <a:t>Topic 7</a:t>
            </a:r>
            <a:r>
              <a:rPr lang="en-GB" sz="1200" kern="1200" dirty="0">
                <a:solidFill>
                  <a:schemeClr val="tx1"/>
                </a:solidFill>
                <a:effectLst/>
                <a:latin typeface="+mn-lt"/>
                <a:ea typeface="+mn-ea"/>
                <a:cs typeface="+mn-cs"/>
              </a:rPr>
              <a:t>: Communication techniques (40 minutes) </a:t>
            </a:r>
          </a:p>
          <a:p>
            <a:r>
              <a:rPr lang="en-GB" sz="1200" b="1" kern="1200" dirty="0">
                <a:solidFill>
                  <a:schemeClr val="tx1"/>
                </a:solidFill>
                <a:effectLst/>
                <a:latin typeface="+mn-lt"/>
                <a:ea typeface="+mn-ea"/>
                <a:cs typeface="+mn-cs"/>
              </a:rPr>
              <a:t>Topic 8:</a:t>
            </a:r>
            <a:r>
              <a:rPr lang="en-GB" sz="1200" kern="1200" dirty="0">
                <a:solidFill>
                  <a:schemeClr val="tx1"/>
                </a:solidFill>
                <a:effectLst/>
                <a:latin typeface="+mn-lt"/>
                <a:ea typeface="+mn-ea"/>
                <a:cs typeface="+mn-cs"/>
              </a:rPr>
              <a:t> Supportive environments and the use of comfort rooms (5 minutes)</a:t>
            </a:r>
          </a:p>
          <a:p>
            <a:r>
              <a:rPr lang="en-GB" sz="1200" b="1" kern="1200" dirty="0">
                <a:solidFill>
                  <a:schemeClr val="tx1"/>
                </a:solidFill>
                <a:effectLst/>
                <a:latin typeface="+mn-lt"/>
                <a:ea typeface="+mn-ea"/>
                <a:cs typeface="+mn-cs"/>
              </a:rPr>
              <a:t>Topic 9:</a:t>
            </a:r>
            <a:r>
              <a:rPr lang="en-GB" sz="1200" kern="1200" dirty="0">
                <a:solidFill>
                  <a:schemeClr val="tx1"/>
                </a:solidFill>
                <a:effectLst/>
                <a:latin typeface="+mn-lt"/>
                <a:ea typeface="+mn-ea"/>
                <a:cs typeface="+mn-cs"/>
              </a:rPr>
              <a:t> Creating a “saying yes” and “can do” culture (10 minutes)</a:t>
            </a:r>
          </a:p>
          <a:p>
            <a:r>
              <a:rPr lang="en-GB" sz="1200" b="1" kern="1200" dirty="0">
                <a:solidFill>
                  <a:schemeClr val="tx1"/>
                </a:solidFill>
                <a:effectLst/>
                <a:latin typeface="+mn-lt"/>
                <a:ea typeface="+mn-ea"/>
                <a:cs typeface="+mn-cs"/>
              </a:rPr>
              <a:t>Topic 10:</a:t>
            </a:r>
            <a:r>
              <a:rPr lang="en-GB" sz="1200" kern="1200" dirty="0">
                <a:solidFill>
                  <a:schemeClr val="tx1"/>
                </a:solidFill>
                <a:effectLst/>
                <a:latin typeface="+mn-lt"/>
                <a:ea typeface="+mn-ea"/>
                <a:cs typeface="+mn-cs"/>
              </a:rPr>
              <a:t> Individualized plans to explore and respond to sensitivities and signs of distress (55 minutes)</a:t>
            </a:r>
          </a:p>
          <a:p>
            <a:r>
              <a:rPr lang="en-GB" sz="1200" b="1" kern="1200" dirty="0">
                <a:solidFill>
                  <a:schemeClr val="tx1"/>
                </a:solidFill>
                <a:effectLst/>
                <a:latin typeface="+mn-lt"/>
                <a:ea typeface="+mn-ea"/>
                <a:cs typeface="+mn-cs"/>
              </a:rPr>
              <a:t>Topic 11:</a:t>
            </a:r>
            <a:r>
              <a:rPr lang="en-GB" sz="1200" kern="1200" dirty="0">
                <a:solidFill>
                  <a:schemeClr val="tx1"/>
                </a:solidFill>
                <a:effectLst/>
                <a:latin typeface="+mn-lt"/>
                <a:ea typeface="+mn-ea"/>
                <a:cs typeface="+mn-cs"/>
              </a:rPr>
              <a:t> Response teams (1 hour)</a:t>
            </a:r>
          </a:p>
          <a:p>
            <a:r>
              <a:rPr lang="en-GB" sz="1200" b="1" kern="1200" dirty="0">
                <a:solidFill>
                  <a:schemeClr val="tx1"/>
                </a:solidFill>
                <a:effectLst/>
                <a:latin typeface="+mn-lt"/>
                <a:ea typeface="+mn-ea"/>
                <a:cs typeface="+mn-cs"/>
              </a:rPr>
              <a:t>Topic 12:</a:t>
            </a:r>
            <a:r>
              <a:rPr lang="en-GB" sz="1200" kern="1200" dirty="0">
                <a:solidFill>
                  <a:schemeClr val="tx1"/>
                </a:solidFill>
                <a:effectLst/>
                <a:latin typeface="+mn-lt"/>
                <a:ea typeface="+mn-ea"/>
                <a:cs typeface="+mn-cs"/>
              </a:rPr>
              <a:t> Complaints and reporting procedures (35 minutes)</a:t>
            </a:r>
          </a:p>
          <a:p>
            <a:r>
              <a:rPr lang="en-GB" sz="1200" b="1" kern="1200" dirty="0">
                <a:solidFill>
                  <a:schemeClr val="tx1"/>
                </a:solidFill>
                <a:effectLst/>
                <a:latin typeface="+mn-lt"/>
                <a:ea typeface="+mn-ea"/>
                <a:cs typeface="+mn-cs"/>
              </a:rPr>
              <a:t>Topic 13</a:t>
            </a:r>
            <a:r>
              <a:rPr lang="en-GB" sz="1200" kern="1200" dirty="0">
                <a:solidFill>
                  <a:schemeClr val="tx1"/>
                </a:solidFill>
                <a:effectLst/>
                <a:latin typeface="+mn-lt"/>
                <a:ea typeface="+mn-ea"/>
                <a:cs typeface="+mn-cs"/>
              </a:rPr>
              <a:t>: Stopping violence, coercion and abuse in my mental health or social service (25 minutes)</a:t>
            </a:r>
          </a:p>
          <a:p>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b="1" dirty="0">
                <a:latin typeface="Calibri" panose="020F0502020204030204" pitchFamily="34" charset="0"/>
                <a:ea typeface="SimSun" panose="02010600030101010101" pitchFamily="2" charset="-122"/>
                <a:cs typeface="Arial" panose="020B0604020202020204" pitchFamily="34" charset="0"/>
              </a:rPr>
              <a:t>Note: The issue of seclusion and restraint will be addressed in depth in the module </a:t>
            </a:r>
            <a:r>
              <a:rPr lang="en-GB" b="1" i="1" dirty="0">
                <a:latin typeface="Calibri" panose="020F0502020204030204" pitchFamily="34" charset="0"/>
                <a:ea typeface="SimSun" panose="02010600030101010101" pitchFamily="2" charset="-122"/>
                <a:cs typeface="Arial" panose="020B0604020202020204" pitchFamily="34" charset="0"/>
              </a:rPr>
              <a:t>Strategies to end seclusion and restraint.</a:t>
            </a:r>
          </a:p>
          <a:p>
            <a:pPr algn="just">
              <a:lnSpc>
                <a:spcPct val="115000"/>
              </a:lnSpc>
            </a:pPr>
            <a:endParaRPr lang="en-US" b="1" i="1"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US" b="1">
                <a:solidFill>
                  <a:srgbClr val="4F81BD"/>
                </a:solidFill>
                <a:latin typeface="Calibri" panose="020F0502020204030204" pitchFamily="34" charset="0"/>
                <a:ea typeface="SimSun" panose="02010600030101010101" pitchFamily="2" charset="-122"/>
                <a:cs typeface="Arial" panose="020B0604020202020204" pitchFamily="34" charset="0"/>
              </a:rPr>
              <a:t>For the full list of references included in the notes pages of these slides please refer to the corresponding Module.</a:t>
            </a:r>
          </a:p>
          <a:p>
            <a:pPr algn="just">
              <a:lnSpc>
                <a:spcPct val="115000"/>
              </a:lnSpc>
            </a:pP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BD97A2-91DA-4496-A4D1-D45E479C5CEF}" type="slidenum">
              <a:rPr kumimoji="0" 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x-non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809407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solidFill>
                  <a:prstClr val="black"/>
                </a:solidFill>
                <a:latin typeface="Calibri" panose="020F0502020204030204" pitchFamily="34" charset="0"/>
                <a:ea typeface="SimSun" panose="02010600030101010101" pitchFamily="2" charset="-122"/>
                <a:cs typeface="Arial" panose="020B0604020202020204" pitchFamily="34" charset="0"/>
              </a:rPr>
              <a:t>Appropriate and effective responses (b)</a:t>
            </a:r>
          </a:p>
          <a:p>
            <a:pPr algn="just">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An appropriate and effective response to a tense situation involves: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asking the person how they want to be supported/treated;</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treating the person concerned with respect and empathy;</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paying attention to prior history of trauma or abuse;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listening to their concerns and wishes;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trying to understand how they are feeling and acknowledging their feelings;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being patient and supportive;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being reassuring;</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giving the person space and time;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keeping calm;</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finding a nonviolent solution to problems.</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endParaRPr lang="en-GB"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When dealing with tense situations, it may be necessary to think about the safety of all the persons around (e.g. asking people whose presence is not necessary to leave the room or to stay at a safe distance).</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70</a:t>
            </a:fld>
            <a:endParaRPr lang="x-none"/>
          </a:p>
        </p:txBody>
      </p:sp>
    </p:spTree>
    <p:extLst>
      <p:ext uri="{BB962C8B-B14F-4D97-AF65-F5344CB8AC3E}">
        <p14:creationId xmlns:p14="http://schemas.microsoft.com/office/powerpoint/2010/main" val="223804041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b="1" dirty="0">
                <a:latin typeface="Calibri" panose="020F0502020204030204" pitchFamily="34" charset="0"/>
                <a:ea typeface="SimSun" panose="02010600030101010101" pitchFamily="2" charset="-122"/>
                <a:cs typeface="Arial" panose="020B0604020202020204" pitchFamily="34" charset="0"/>
              </a:rPr>
              <a:t>Recognizing and responding to sensitivities and signs of distress (a)</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b="1"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Sensitivities are situations or stimuli which can lead to a range of emotions depending on the person, including distress, frustration or anger. </a:t>
            </a:r>
          </a:p>
          <a:p>
            <a:pPr marL="171450"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Identifying sensitivities and signs of distress should not be undertaken only in relation to people using the services. </a:t>
            </a:r>
          </a:p>
          <a:p>
            <a:pPr marL="171450"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It should also be undertaken for staff, families and others because they too may have sensitivities and signs of distress that can be identified, in order to avoid the development of a conflict. </a:t>
            </a:r>
          </a:p>
          <a:p>
            <a:pPr marL="171450"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Staff in mental health or social services may also benefit from additional training on how to manage their own stress levels or anger and on remaining calm in difficult situations.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71</a:t>
            </a:fld>
            <a:endParaRPr lang="x-none"/>
          </a:p>
        </p:txBody>
      </p:sp>
    </p:spTree>
    <p:extLst>
      <p:ext uri="{BB962C8B-B14F-4D97-AF65-F5344CB8AC3E}">
        <p14:creationId xmlns:p14="http://schemas.microsoft.com/office/powerpoint/2010/main" val="333758045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15000"/>
              </a:lnSpc>
            </a:pPr>
            <a:r>
              <a:rPr lang="en-GB" b="1" dirty="0">
                <a:solidFill>
                  <a:prstClr val="black"/>
                </a:solidFill>
                <a:latin typeface="Calibri" panose="020F0502020204030204" pitchFamily="34" charset="0"/>
                <a:ea typeface="SimSun" panose="02010600030101010101" pitchFamily="2" charset="-122"/>
                <a:cs typeface="Arial" panose="020B0604020202020204" pitchFamily="34" charset="0"/>
              </a:rPr>
              <a:t>Recognizing and responding to sensitivities and signs of distress (b)</a:t>
            </a:r>
            <a:endParaRPr lang="x-none"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It is important to try and identify a person’s sensitivities and signs of distress, anger or frustration as soon as possible in order to prevent an escalation of the situation into a conflict. This needs to be done in a holistic and respectful way. </a:t>
            </a:r>
          </a:p>
          <a:p>
            <a:pPr marL="171450"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It is important not to consider sensitivities and signs of distress or anger as stimuli or behaviours that should simply be eliminated or suppressed. They may have a deeper meaning and explanation for people which it is important to try to understand. </a:t>
            </a:r>
          </a:p>
          <a:p>
            <a:pPr marL="171450"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In addition, sensitivities and signs of distress or anger are not necessarily the result of a specific situation but may be tied to deeper issues in the person’s life situation. </a:t>
            </a:r>
          </a:p>
          <a:p>
            <a:pPr marL="171450"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It may then be necessary to support the person to address these issues relating to the broader context.</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72</a:t>
            </a:fld>
            <a:endParaRPr lang="x-none"/>
          </a:p>
        </p:txBody>
      </p:sp>
    </p:spTree>
    <p:extLst>
      <p:ext uri="{BB962C8B-B14F-4D97-AF65-F5344CB8AC3E}">
        <p14:creationId xmlns:p14="http://schemas.microsoft.com/office/powerpoint/2010/main" val="391867607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419100"/>
            <a:ext cx="4797425" cy="2698750"/>
          </a:xfrm>
        </p:spPr>
      </p:sp>
      <p:sp>
        <p:nvSpPr>
          <p:cNvPr id="3" name="Notes Placeholder 2"/>
          <p:cNvSpPr>
            <a:spLocks noGrp="1"/>
          </p:cNvSpPr>
          <p:nvPr>
            <p:ph type="body" idx="1"/>
          </p:nvPr>
        </p:nvSpPr>
        <p:spPr>
          <a:xfrm>
            <a:off x="524678" y="3668617"/>
            <a:ext cx="5808643" cy="3934123"/>
          </a:xfrm>
        </p:spPr>
        <p:txBody>
          <a:bodyPr/>
          <a:lstStyle/>
          <a:p>
            <a:pPr lvl="0">
              <a:lnSpc>
                <a:spcPct val="115000"/>
              </a:lnSpc>
            </a:pPr>
            <a:r>
              <a:rPr lang="en-GB" b="1" dirty="0">
                <a:solidFill>
                  <a:prstClr val="black"/>
                </a:solidFill>
                <a:latin typeface="Calibri" panose="020F0502020204030204" pitchFamily="34" charset="0"/>
                <a:ea typeface="SimSun" panose="02010600030101010101" pitchFamily="2" charset="-122"/>
                <a:cs typeface="Arial" panose="020B0604020202020204" pitchFamily="34" charset="0"/>
              </a:rPr>
              <a:t>Recognizing and responding to sensitivities and signs of distress (c)</a:t>
            </a:r>
            <a:endParaRPr lang="x-none"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algn="just">
              <a:spcAft>
                <a:spcPts val="600"/>
              </a:spcAft>
            </a:pPr>
            <a:r>
              <a:rPr lang="en-GB" dirty="0">
                <a:latin typeface="Calibri" panose="020F0502020204030204" pitchFamily="34" charset="0"/>
                <a:ea typeface="SimSun" panose="02010600030101010101" pitchFamily="2" charset="-122"/>
                <a:cs typeface="Arial" panose="020B0604020202020204" pitchFamily="34" charset="0"/>
              </a:rPr>
              <a:t>Multiple sensitivities being activated within a short space of time can cause a person to experience great distress, and many people’s sensitivities being activated with high levels of distress can lead to a tense and conflictual situation. </a:t>
            </a:r>
            <a:endParaRPr lang="x-none" dirty="0">
              <a:latin typeface="Calibri" panose="020F0502020204030204" pitchFamily="34" charset="0"/>
              <a:ea typeface="SimSun" panose="02010600030101010101" pitchFamily="2" charset="-122"/>
              <a:cs typeface="Arial" panose="020B0604020202020204" pitchFamily="34" charset="0"/>
            </a:endParaRPr>
          </a:p>
          <a:p>
            <a:pPr>
              <a:spcAft>
                <a:spcPts val="600"/>
              </a:spcAft>
            </a:pPr>
            <a:r>
              <a:rPr lang="en-GB" dirty="0">
                <a:latin typeface="Calibri" panose="020F0502020204030204" pitchFamily="34" charset="0"/>
                <a:ea typeface="SimSun" panose="02010600030101010101" pitchFamily="2" charset="-122"/>
                <a:cs typeface="Arial" panose="020B0604020202020204" pitchFamily="34" charset="0"/>
              </a:rPr>
              <a:t>For example, some sensitivities might be:</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not feeling listened to</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people speaking disrespectfully to me</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other people using my things without permission</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loud noises</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being touched</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not having choice, control or input.</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en-US" dirty="0"/>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73</a:t>
            </a:fld>
            <a:endParaRPr lang="x-none"/>
          </a:p>
        </p:txBody>
      </p:sp>
    </p:spTree>
    <p:extLst>
      <p:ext uri="{BB962C8B-B14F-4D97-AF65-F5344CB8AC3E}">
        <p14:creationId xmlns:p14="http://schemas.microsoft.com/office/powerpoint/2010/main" val="24498656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2725" y="304800"/>
            <a:ext cx="3813175" cy="2144713"/>
          </a:xfrm>
        </p:spPr>
      </p:sp>
      <p:sp>
        <p:nvSpPr>
          <p:cNvPr id="3" name="Notes Placeholder 2"/>
          <p:cNvSpPr>
            <a:spLocks noGrp="1"/>
          </p:cNvSpPr>
          <p:nvPr>
            <p:ph type="body" idx="1"/>
          </p:nvPr>
        </p:nvSpPr>
        <p:spPr>
          <a:xfrm>
            <a:off x="487496" y="2918910"/>
            <a:ext cx="5486400" cy="5920740"/>
          </a:xfrm>
        </p:spPr>
        <p:txBody>
          <a:bodyPr/>
          <a:lstStyle/>
          <a:p>
            <a:pPr lvl="0">
              <a:lnSpc>
                <a:spcPct val="115000"/>
              </a:lnSpc>
            </a:pPr>
            <a:r>
              <a:rPr lang="en-GB" b="1" dirty="0">
                <a:solidFill>
                  <a:prstClr val="black"/>
                </a:solidFill>
                <a:latin typeface="Calibri" panose="020F0502020204030204" pitchFamily="34" charset="0"/>
                <a:ea typeface="SimSun" panose="02010600030101010101" pitchFamily="2" charset="-122"/>
                <a:cs typeface="Arial" panose="020B0604020202020204" pitchFamily="34" charset="0"/>
              </a:rPr>
              <a:t>Recognizing and responding to sensitivities and signs of distress (c)</a:t>
            </a:r>
            <a:endParaRPr lang="x-none"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171450" indent="-171450">
              <a:buFont typeface="Arial" panose="020B0604020202020204" pitchFamily="34" charset="0"/>
              <a:buChar char="•"/>
            </a:pPr>
            <a:r>
              <a:rPr lang="en-US" dirty="0"/>
              <a:t>Signs of distress are physical or outward signs that someone may be experiencing distress. </a:t>
            </a:r>
          </a:p>
          <a:p>
            <a:pPr marL="171450" indent="-171450">
              <a:buFont typeface="Arial" panose="020B0604020202020204" pitchFamily="34" charset="0"/>
              <a:buChar char="•"/>
            </a:pPr>
            <a:r>
              <a:rPr lang="en-US" dirty="0"/>
              <a:t>Physical signs of distress call for a sensitive and supportive response, with the aim of identifying and removing the cause of distress, providing comfort or otherwise assisting the person. </a:t>
            </a:r>
          </a:p>
          <a:p>
            <a:pPr marL="171450" indent="-171450">
              <a:buFont typeface="Arial" panose="020B0604020202020204" pitchFamily="34" charset="0"/>
              <a:buChar char="•"/>
            </a:pPr>
            <a:r>
              <a:rPr lang="en-US" dirty="0"/>
              <a:t>Some common examples include (27):</a:t>
            </a:r>
          </a:p>
          <a:p>
            <a:pPr marL="685800" lvl="1" indent="-228600">
              <a:buFont typeface="Arial" panose="020B0604020202020204" pitchFamily="34" charset="0"/>
              <a:buChar char="•"/>
            </a:pPr>
            <a:r>
              <a:rPr lang="en-US" dirty="0"/>
              <a:t>Restlessness</a:t>
            </a:r>
          </a:p>
          <a:p>
            <a:pPr marL="685800" lvl="1" indent="-228600">
              <a:buFont typeface="Arial" panose="020B0604020202020204" pitchFamily="34" charset="0"/>
              <a:buChar char="•"/>
            </a:pPr>
            <a:r>
              <a:rPr lang="en-US" dirty="0"/>
              <a:t>Agitation</a:t>
            </a:r>
          </a:p>
          <a:p>
            <a:pPr marL="685800" lvl="1" indent="-228600">
              <a:buFont typeface="Arial" panose="020B0604020202020204" pitchFamily="34" charset="0"/>
              <a:buChar char="•"/>
            </a:pPr>
            <a:r>
              <a:rPr lang="en-US" dirty="0"/>
              <a:t>Pacing</a:t>
            </a:r>
          </a:p>
          <a:p>
            <a:pPr marL="685800" lvl="1" indent="-228600">
              <a:buFont typeface="Arial" panose="020B0604020202020204" pitchFamily="34" charset="0"/>
              <a:buChar char="•"/>
            </a:pPr>
            <a:r>
              <a:rPr lang="en-US" dirty="0"/>
              <a:t>Shortness of breath or rapid breathing</a:t>
            </a:r>
          </a:p>
          <a:p>
            <a:pPr marL="685800" lvl="1" indent="-228600">
              <a:buFont typeface="Arial" panose="020B0604020202020204" pitchFamily="34" charset="0"/>
              <a:buChar char="•"/>
            </a:pPr>
            <a:r>
              <a:rPr lang="en-US" dirty="0"/>
              <a:t>Tightness in the chest</a:t>
            </a:r>
          </a:p>
          <a:p>
            <a:pPr marL="685800" lvl="1" indent="-228600">
              <a:buFont typeface="Arial" panose="020B0604020202020204" pitchFamily="34" charset="0"/>
              <a:buChar char="•"/>
            </a:pPr>
            <a:r>
              <a:rPr lang="en-US" dirty="0"/>
              <a:t>Sweating</a:t>
            </a:r>
          </a:p>
          <a:p>
            <a:pPr marL="685800" lvl="1" indent="-228600">
              <a:buFont typeface="Arial" panose="020B0604020202020204" pitchFamily="34" charset="0"/>
              <a:buChar char="•"/>
            </a:pPr>
            <a:r>
              <a:rPr lang="en-US" dirty="0"/>
              <a:t>Clenched teeth</a:t>
            </a:r>
          </a:p>
          <a:p>
            <a:pPr marL="685800" lvl="1" indent="-228600">
              <a:buFont typeface="Arial" panose="020B0604020202020204" pitchFamily="34" charset="0"/>
              <a:buChar char="•"/>
            </a:pPr>
            <a:r>
              <a:rPr lang="en-US" dirty="0"/>
              <a:t>Crying</a:t>
            </a:r>
          </a:p>
          <a:p>
            <a:pPr marL="685800" lvl="1" indent="-228600">
              <a:buFont typeface="Arial" panose="020B0604020202020204" pitchFamily="34" charset="0"/>
              <a:buChar char="•"/>
            </a:pPr>
            <a:r>
              <a:rPr lang="en-US" dirty="0"/>
              <a:t>Wringing hands</a:t>
            </a:r>
          </a:p>
          <a:p>
            <a:pPr marL="685800" lvl="1" indent="-228600">
              <a:buFont typeface="Arial" panose="020B0604020202020204" pitchFamily="34" charset="0"/>
              <a:buChar char="•"/>
            </a:pPr>
            <a:r>
              <a:rPr lang="en-US" dirty="0"/>
              <a:t>Rocking</a:t>
            </a:r>
          </a:p>
          <a:p>
            <a:pPr marL="685800" lvl="1" indent="-228600">
              <a:buFont typeface="Arial" panose="020B0604020202020204" pitchFamily="34" charset="0"/>
              <a:buChar char="•"/>
            </a:pPr>
            <a:r>
              <a:rPr lang="en-US" dirty="0"/>
              <a:t>Withdrawal, fear, irritation</a:t>
            </a:r>
          </a:p>
          <a:p>
            <a:pPr marL="685800" lvl="1" indent="-228600">
              <a:buFont typeface="Arial" panose="020B0604020202020204" pitchFamily="34" charset="0"/>
              <a:buChar char="•"/>
            </a:pPr>
            <a:r>
              <a:rPr lang="en-US" dirty="0"/>
              <a:t>Prolonged eye contact</a:t>
            </a:r>
          </a:p>
          <a:p>
            <a:pPr marL="685800" lvl="1" indent="-228600">
              <a:buFont typeface="Arial" panose="020B0604020202020204" pitchFamily="34" charset="0"/>
              <a:buChar char="•"/>
            </a:pPr>
            <a:r>
              <a:rPr lang="en-US" dirty="0"/>
              <a:t>Increased volume of speech</a:t>
            </a:r>
          </a:p>
          <a:p>
            <a:pPr marL="685800" lvl="1" indent="-228600">
              <a:buFont typeface="Arial" panose="020B0604020202020204" pitchFamily="34" charset="0"/>
              <a:buChar char="•"/>
            </a:pPr>
            <a:r>
              <a:rPr lang="en-US" dirty="0"/>
              <a:t>Aggression </a:t>
            </a:r>
          </a:p>
          <a:p>
            <a:pPr marL="685800" lvl="1" indent="-228600">
              <a:buFont typeface="Arial" panose="020B0604020202020204" pitchFamily="34" charset="0"/>
              <a:buChar char="•"/>
            </a:pPr>
            <a:r>
              <a:rPr lang="en-US" dirty="0"/>
              <a:t>Threatening harm.</a:t>
            </a: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74</a:t>
            </a:fld>
            <a:endParaRPr lang="x-none"/>
          </a:p>
        </p:txBody>
      </p:sp>
    </p:spTree>
    <p:extLst>
      <p:ext uri="{BB962C8B-B14F-4D97-AF65-F5344CB8AC3E}">
        <p14:creationId xmlns:p14="http://schemas.microsoft.com/office/powerpoint/2010/main" val="342550653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6200" y="1143000"/>
            <a:ext cx="3740150" cy="2103438"/>
          </a:xfrm>
        </p:spPr>
      </p:sp>
      <p:sp>
        <p:nvSpPr>
          <p:cNvPr id="3" name="Notes Placeholder 2"/>
          <p:cNvSpPr>
            <a:spLocks noGrp="1"/>
          </p:cNvSpPr>
          <p:nvPr>
            <p:ph type="body" idx="1"/>
          </p:nvPr>
        </p:nvSpPr>
        <p:spPr>
          <a:xfrm>
            <a:off x="685800" y="3646170"/>
            <a:ext cx="5486400" cy="4354830"/>
          </a:xfrm>
        </p:spPr>
        <p:txBody>
          <a:bodyPr/>
          <a:lstStyle/>
          <a:p>
            <a:pPr lvl="0">
              <a:lnSpc>
                <a:spcPct val="115000"/>
              </a:lnSpc>
            </a:pPr>
            <a:r>
              <a:rPr lang="en-GB" b="1" dirty="0">
                <a:solidFill>
                  <a:prstClr val="black"/>
                </a:solidFill>
                <a:latin typeface="Calibri" panose="020F0502020204030204" pitchFamily="34" charset="0"/>
                <a:ea typeface="SimSun" panose="02010600030101010101" pitchFamily="2" charset="-122"/>
                <a:cs typeface="Arial" panose="020B0604020202020204" pitchFamily="34" charset="0"/>
              </a:rPr>
              <a:t>Recognizing and responding to sensitivities and signs of distress (d)</a:t>
            </a:r>
            <a:endParaRPr lang="x-none"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200"/>
              </a:spcAft>
            </a:pPr>
            <a:r>
              <a:rPr lang="en-GB" dirty="0">
                <a:latin typeface="Calibri" panose="020F0502020204030204" pitchFamily="34" charset="0"/>
                <a:ea typeface="SimSun" panose="02010600030101010101" pitchFamily="2" charset="-122"/>
                <a:cs typeface="Arial" panose="020B0604020202020204" pitchFamily="34" charset="0"/>
              </a:rPr>
              <a:t>When sensitivities and signs of distress have been identified, key strategies exist to respond to the situation and to avoid and defuse conflictual situations. They include:</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tabLst>
                <a:tab pos="914400" algn="l"/>
              </a:tabLst>
            </a:pPr>
            <a:r>
              <a:rPr lang="en-GB" dirty="0">
                <a:latin typeface="Calibri" panose="020F0502020204030204" pitchFamily="34" charset="0"/>
                <a:ea typeface="SimSun" panose="02010600030101010101" pitchFamily="2" charset="-122"/>
                <a:cs typeface="Arial" panose="020B0604020202020204" pitchFamily="34" charset="0"/>
              </a:rPr>
              <a:t>Communication techniques</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tabLst>
                <a:tab pos="914400" algn="l"/>
              </a:tabLst>
            </a:pPr>
            <a:r>
              <a:rPr lang="en-GB" dirty="0">
                <a:latin typeface="Calibri" panose="020F0502020204030204" pitchFamily="34" charset="0"/>
                <a:ea typeface="SimSun" panose="02010600030101010101" pitchFamily="2" charset="-122"/>
                <a:cs typeface="Arial" panose="020B0604020202020204" pitchFamily="34" charset="0"/>
              </a:rPr>
              <a:t>Supportive environments and comfort rooms</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tabLst>
                <a:tab pos="914400" algn="l"/>
              </a:tabLst>
            </a:pPr>
            <a:r>
              <a:rPr lang="en-GB" dirty="0">
                <a:latin typeface="Calibri" panose="020F0502020204030204" pitchFamily="34" charset="0"/>
                <a:ea typeface="SimSun" panose="02010600030101010101" pitchFamily="2" charset="-122"/>
                <a:cs typeface="Arial" panose="020B0604020202020204" pitchFamily="34" charset="0"/>
              </a:rPr>
              <a:t>Creating a saying “yes” and “can do” culture</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tabLst>
                <a:tab pos="914400" algn="l"/>
              </a:tabLst>
            </a:pPr>
            <a:r>
              <a:rPr lang="en-GB" dirty="0">
                <a:latin typeface="Calibri" panose="020F0502020204030204" pitchFamily="34" charset="0"/>
                <a:ea typeface="SimSun" panose="02010600030101010101" pitchFamily="2" charset="-122"/>
                <a:cs typeface="Arial" panose="020B0604020202020204" pitchFamily="34" charset="0"/>
              </a:rPr>
              <a:t>Individualised plans to explore sensitivities and signs of distress </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1200"/>
              </a:spcAft>
              <a:tabLst>
                <a:tab pos="914400" algn="l"/>
              </a:tabLst>
            </a:pPr>
            <a:r>
              <a:rPr lang="en-GB" dirty="0">
                <a:latin typeface="Calibri" panose="020F0502020204030204" pitchFamily="34" charset="0"/>
                <a:ea typeface="SimSun" panose="02010600030101010101" pitchFamily="2" charset="-122"/>
                <a:cs typeface="Arial" panose="020B0604020202020204" pitchFamily="34" charset="0"/>
              </a:rPr>
              <a:t>Response teams.</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Each of these strategies will be elaborated in topics that follow. </a:t>
            </a:r>
          </a:p>
          <a:p>
            <a:pPr>
              <a:lnSpc>
                <a:spcPct val="115000"/>
              </a:lnSpc>
            </a:pPr>
            <a:endParaRPr lang="en-US"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These issues are also explored in more depth in the module on </a:t>
            </a:r>
            <a:r>
              <a:rPr lang="en-GB" i="1" dirty="0">
                <a:solidFill>
                  <a:srgbClr val="4F81BD"/>
                </a:solidFill>
                <a:latin typeface="Calibri" panose="020F0502020204030204" pitchFamily="34" charset="0"/>
                <a:ea typeface="SimSun" panose="02010600030101010101" pitchFamily="2" charset="-122"/>
                <a:cs typeface="Arial" panose="020B0604020202020204" pitchFamily="34" charset="0"/>
              </a:rPr>
              <a:t>Strategies to end seclusion and restraint </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and in the </a:t>
            </a:r>
            <a:r>
              <a:rPr lang="en-GB" i="1" dirty="0">
                <a:solidFill>
                  <a:srgbClr val="4F81BD"/>
                </a:solidFill>
                <a:latin typeface="Calibri" panose="020F0502020204030204" pitchFamily="34" charset="0"/>
                <a:ea typeface="SimSun" panose="02010600030101010101" pitchFamily="2" charset="-122"/>
                <a:cs typeface="Arial" panose="020B0604020202020204" pitchFamily="34" charset="0"/>
              </a:rPr>
              <a:t>Transforming services and promoting rights.</a:t>
            </a:r>
          </a:p>
          <a:p>
            <a:pPr>
              <a:lnSpc>
                <a:spcPct val="115000"/>
              </a:lnSpc>
            </a:pP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75</a:t>
            </a:fld>
            <a:endParaRPr lang="x-none"/>
          </a:p>
        </p:txBody>
      </p:sp>
    </p:spTree>
    <p:extLst>
      <p:ext uri="{BB962C8B-B14F-4D97-AF65-F5344CB8AC3E}">
        <p14:creationId xmlns:p14="http://schemas.microsoft.com/office/powerpoint/2010/main" val="261664785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0"/>
              </a:spcAft>
            </a:pPr>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en-GB"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0"/>
              </a:spcAft>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30 minutes.</a:t>
            </a:r>
            <a:endParaRPr lang="en-GB"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76</a:t>
            </a:fld>
            <a:endParaRPr lang="x-none"/>
          </a:p>
        </p:txBody>
      </p:sp>
    </p:spTree>
    <p:extLst>
      <p:ext uri="{BB962C8B-B14F-4D97-AF65-F5344CB8AC3E}">
        <p14:creationId xmlns:p14="http://schemas.microsoft.com/office/powerpoint/2010/main" val="233018366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b="1" i="1" dirty="0">
                <a:latin typeface="Calibri" panose="020F0502020204030204" pitchFamily="34" charset="0"/>
                <a:ea typeface="SimSun" panose="02010600030101010101" pitchFamily="2" charset="-122"/>
                <a:cs typeface="Arial" panose="020B0604020202020204" pitchFamily="34" charset="0"/>
              </a:rPr>
              <a:t>Presentation: Communication skills (15 min.)</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Good communication skills are essential for the day-to-day running of an effective service that is responsive to people’s needs. Staff should have time for communication and contact with the people using the service.</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Good communication skills are also essential when approaching a tense situation. Using these skills is one of the most effective ways of managing tense and conflictual situations in a way that is respectful and avoids coercive practices.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These techniques seek to make the person feel respected, listened to, valued and supported.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When people feel that they are being listened to, they are more likely to communicate more openly and clearly, allowing a peaceful resolution to the situation. Communication is interpersonal by nature. Therefore, if efforts to meaningful communication do not seem to succeed with one person, it is advisable to ask another (a colleague, a peer or other supporter) to try to make a meaningful contact.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77</a:t>
            </a:fld>
            <a:endParaRPr lang="x-none"/>
          </a:p>
        </p:txBody>
      </p:sp>
    </p:spTree>
    <p:extLst>
      <p:ext uri="{BB962C8B-B14F-4D97-AF65-F5344CB8AC3E}">
        <p14:creationId xmlns:p14="http://schemas.microsoft.com/office/powerpoint/2010/main" val="204363544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US" dirty="0">
                <a:latin typeface="Calibri" panose="020F0502020204030204" pitchFamily="34" charset="0"/>
                <a:ea typeface="SimSun" panose="02010600030101010101" pitchFamily="2" charset="-122"/>
                <a:cs typeface="Arial" panose="020B0604020202020204" pitchFamily="34" charset="0"/>
              </a:rPr>
              <a:t>Here is a quote about the importance of communication as a means of avoiding coercion:</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US" i="1"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457200" marR="0">
              <a:lnSpc>
                <a:spcPct val="115000"/>
              </a:lnSpc>
              <a:spcBef>
                <a:spcPts val="0"/>
              </a:spcBef>
              <a:spcAft>
                <a:spcPts val="0"/>
              </a:spcAft>
            </a:pPr>
            <a:r>
              <a:rPr lang="en-US" i="1" dirty="0">
                <a:latin typeface="Calibri" panose="020F0502020204030204" pitchFamily="34" charset="0"/>
                <a:ea typeface="SimSun" panose="02010600030101010101" pitchFamily="2" charset="-122"/>
                <a:cs typeface="Arial" panose="020B0604020202020204" pitchFamily="34" charset="0"/>
              </a:rPr>
              <a:t>“I’m not sure it’s the exact words that are most important, but rather, the </a:t>
            </a:r>
            <a:r>
              <a:rPr lang="en-US" b="1" i="1" dirty="0">
                <a:latin typeface="Calibri" panose="020F0502020204030204" pitchFamily="34" charset="0"/>
                <a:ea typeface="SimSun" panose="02010600030101010101" pitchFamily="2" charset="-122"/>
                <a:cs typeface="Arial" panose="020B0604020202020204" pitchFamily="34" charset="0"/>
              </a:rPr>
              <a:t>tone</a:t>
            </a:r>
            <a:r>
              <a:rPr lang="en-US" i="1" dirty="0">
                <a:latin typeface="Calibri" panose="020F0502020204030204" pitchFamily="34" charset="0"/>
                <a:ea typeface="SimSun" panose="02010600030101010101" pitchFamily="2" charset="-122"/>
                <a:cs typeface="Arial" panose="020B0604020202020204" pitchFamily="34" charset="0"/>
              </a:rPr>
              <a:t> of voice, </a:t>
            </a:r>
            <a:r>
              <a:rPr lang="en-US" b="1" i="1" dirty="0">
                <a:latin typeface="Calibri" panose="020F0502020204030204" pitchFamily="34" charset="0"/>
                <a:ea typeface="SimSun" panose="02010600030101010101" pitchFamily="2" charset="-122"/>
                <a:cs typeface="Arial" panose="020B0604020202020204" pitchFamily="34" charset="0"/>
              </a:rPr>
              <a:t>body language </a:t>
            </a:r>
            <a:r>
              <a:rPr lang="en-US" i="1" dirty="0">
                <a:latin typeface="Calibri" panose="020F0502020204030204" pitchFamily="34" charset="0"/>
                <a:ea typeface="SimSun" panose="02010600030101010101" pitchFamily="2" charset="-122"/>
                <a:cs typeface="Arial" panose="020B0604020202020204" pitchFamily="34" charset="0"/>
              </a:rPr>
              <a:t>and the physical </a:t>
            </a:r>
            <a:r>
              <a:rPr lang="en-US" b="1" i="1" dirty="0">
                <a:latin typeface="Calibri" panose="020F0502020204030204" pitchFamily="34" charset="0"/>
                <a:ea typeface="SimSun" panose="02010600030101010101" pitchFamily="2" charset="-122"/>
                <a:cs typeface="Arial" panose="020B0604020202020204" pitchFamily="34" charset="0"/>
              </a:rPr>
              <a:t>environment</a:t>
            </a:r>
            <a:r>
              <a:rPr lang="en-US" i="1" dirty="0">
                <a:latin typeface="Calibri" panose="020F0502020204030204" pitchFamily="34" charset="0"/>
                <a:ea typeface="SimSun" panose="02010600030101010101" pitchFamily="2" charset="-122"/>
                <a:cs typeface="Arial" panose="020B0604020202020204" pitchFamily="34" charset="0"/>
              </a:rPr>
              <a:t> of the verbalization…” (</a:t>
            </a:r>
            <a:r>
              <a:rPr lang="en-US" i="1" dirty="0">
                <a:solidFill>
                  <a:srgbClr val="0000FF"/>
                </a:solidFill>
                <a:latin typeface="Calibri" panose="020F0502020204030204" pitchFamily="34" charset="0"/>
                <a:ea typeface="SimSun" panose="02010600030101010101" pitchFamily="2" charset="-122"/>
                <a:cs typeface="Arial" panose="020B0604020202020204" pitchFamily="34" charset="0"/>
                <a:hlinkClick r:id="rId3" action="ppaction://hlinkfile" tooltip="Substance Abuse and Mental Health Servies Administration (SAMHSA), 2005 #117">
                  <a:extLst>
                    <a:ext uri="{A12FA001-AC4F-418D-AE19-62706E023703}">
                      <ahyp:hlinkClr xmlns:ahyp="http://schemas.microsoft.com/office/drawing/2018/hyperlinkcolor" val="tx"/>
                    </a:ext>
                  </a:extLst>
                </a:hlinkClick>
              </a:rPr>
              <a:t>28</a:t>
            </a:r>
            <a:r>
              <a:rPr lang="en-US" i="1" dirty="0">
                <a:latin typeface="Calibri" panose="020F0502020204030204" pitchFamily="34" charset="0"/>
                <a:ea typeface="SimSun" panose="02010600030101010101" pitchFamily="2" charset="-122"/>
                <a:cs typeface="Arial" panose="020B060402020202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i="1"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The quote highlights that there is a lot more to communication than the words that we use.</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i="1"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pPr>
            <a:r>
              <a:rPr lang="en-GB" dirty="0">
                <a:latin typeface="Calibri" panose="020F0502020204030204" pitchFamily="34" charset="0"/>
                <a:ea typeface="SimSun" panose="02010600030101010101" pitchFamily="2" charset="-122"/>
                <a:cs typeface="Arial" panose="020B0604020202020204" pitchFamily="34" charset="0"/>
              </a:rPr>
              <a:t>Good communication can help avoid and resolve tense situations.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78</a:t>
            </a:fld>
            <a:endParaRPr lang="x-none"/>
          </a:p>
        </p:txBody>
      </p:sp>
    </p:spTree>
    <p:extLst>
      <p:ext uri="{BB962C8B-B14F-4D97-AF65-F5344CB8AC3E}">
        <p14:creationId xmlns:p14="http://schemas.microsoft.com/office/powerpoint/2010/main" val="227188371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Communication should be: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GB" b="1" dirty="0">
                <a:latin typeface="Calibri" panose="020F0502020204030204" pitchFamily="34" charset="0"/>
                <a:ea typeface="SimSun" panose="02010600030101010101" pitchFamily="2" charset="-122"/>
                <a:cs typeface="Arial" panose="020B0604020202020204" pitchFamily="34" charset="0"/>
              </a:rPr>
              <a:t>Respectful</a:t>
            </a:r>
            <a:r>
              <a:rPr lang="en-GB" dirty="0">
                <a:latin typeface="Calibri" panose="020F0502020204030204" pitchFamily="34" charset="0"/>
                <a:ea typeface="SimSun" panose="02010600030101010101" pitchFamily="2" charset="-122"/>
                <a:cs typeface="Arial" panose="020B0604020202020204" pitchFamily="34" charset="0"/>
              </a:rPr>
              <a:t>: treating everyone in the situation with respect and dignity.</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GB" b="1" dirty="0">
                <a:latin typeface="Calibri" panose="020F0502020204030204" pitchFamily="34" charset="0"/>
                <a:ea typeface="SimSun" panose="02010600030101010101" pitchFamily="2" charset="-122"/>
                <a:cs typeface="Arial" panose="020B0604020202020204" pitchFamily="34" charset="0"/>
              </a:rPr>
              <a:t>Attentive</a:t>
            </a:r>
            <a:r>
              <a:rPr lang="en-GB" dirty="0">
                <a:latin typeface="Calibri" panose="020F0502020204030204" pitchFamily="34" charset="0"/>
                <a:ea typeface="SimSun" panose="02010600030101010101" pitchFamily="2" charset="-122"/>
                <a:cs typeface="Arial" panose="020B0604020202020204" pitchFamily="34" charset="0"/>
              </a:rPr>
              <a:t>: devoting full attention to the persons concerned.</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GB" b="1" dirty="0">
                <a:latin typeface="Calibri" panose="020F0502020204030204" pitchFamily="34" charset="0"/>
                <a:ea typeface="SimSun" panose="02010600030101010101" pitchFamily="2" charset="-122"/>
                <a:cs typeface="Arial" panose="020B0604020202020204" pitchFamily="34" charset="0"/>
              </a:rPr>
              <a:t>Affirming</a:t>
            </a:r>
            <a:r>
              <a:rPr lang="en-GB" dirty="0">
                <a:latin typeface="Calibri" panose="020F0502020204030204" pitchFamily="34" charset="0"/>
                <a:ea typeface="SimSun" panose="02010600030101010101" pitchFamily="2" charset="-122"/>
                <a:cs typeface="Arial" panose="020B0604020202020204" pitchFamily="34" charset="0"/>
              </a:rPr>
              <a:t>: supporting and encouraging people’s ability to find ways to calm themselves and resolve the situation.</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GB" b="1" dirty="0">
                <a:latin typeface="Calibri" panose="020F0502020204030204" pitchFamily="34" charset="0"/>
                <a:ea typeface="SimSun" panose="02010600030101010101" pitchFamily="2" charset="-122"/>
                <a:cs typeface="Arial" panose="020B0604020202020204" pitchFamily="34" charset="0"/>
              </a:rPr>
              <a:t>Positive</a:t>
            </a:r>
            <a:r>
              <a:rPr lang="en-GB" dirty="0">
                <a:latin typeface="Calibri" panose="020F0502020204030204" pitchFamily="34" charset="0"/>
                <a:ea typeface="SimSun" panose="02010600030101010101" pitchFamily="2" charset="-122"/>
                <a:cs typeface="Arial" panose="020B0604020202020204" pitchFamily="34" charset="0"/>
              </a:rPr>
              <a:t>: encouraging people to be confident that their situation can change or that they can find ways to overcome it.</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GB" b="1" dirty="0">
                <a:latin typeface="Calibri" panose="020F0502020204030204" pitchFamily="34" charset="0"/>
                <a:ea typeface="SimSun" panose="02010600030101010101" pitchFamily="2" charset="-122"/>
                <a:cs typeface="Arial" panose="020B0604020202020204" pitchFamily="34" charset="0"/>
              </a:rPr>
              <a:t>Empathetic</a:t>
            </a:r>
            <a:r>
              <a:rPr lang="en-GB" dirty="0">
                <a:latin typeface="Calibri" panose="020F0502020204030204" pitchFamily="34" charset="0"/>
                <a:ea typeface="SimSun" panose="02010600030101010101" pitchFamily="2" charset="-122"/>
                <a:cs typeface="Arial" panose="020B0604020202020204" pitchFamily="34" charset="0"/>
              </a:rPr>
              <a:t>: putting in effort to understand the thoughts and feelings of everyone involved.</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GB" b="1" dirty="0">
                <a:latin typeface="Calibri" panose="020F0502020204030204" pitchFamily="34" charset="0"/>
                <a:ea typeface="SimSun" panose="02010600030101010101" pitchFamily="2" charset="-122"/>
                <a:cs typeface="Arial" panose="020B0604020202020204" pitchFamily="34" charset="0"/>
              </a:rPr>
              <a:t>Patient</a:t>
            </a:r>
            <a:r>
              <a:rPr lang="en-GB" dirty="0">
                <a:latin typeface="Calibri" panose="020F0502020204030204" pitchFamily="34" charset="0"/>
                <a:ea typeface="SimSun" panose="02010600030101010101" pitchFamily="2" charset="-122"/>
                <a:cs typeface="Arial" panose="020B0604020202020204" pitchFamily="34" charset="0"/>
              </a:rPr>
              <a:t>: taking as much time as necessary to hear the concerns of the persons involved and to reach a fair and peaceful resolution to the situation.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1000"/>
              </a:spcAft>
              <a:buFont typeface="Arial" panose="020B0604020202020204" pitchFamily="34" charset="0"/>
              <a:buChar char="•"/>
            </a:pPr>
            <a:r>
              <a:rPr lang="en-GB" b="1" dirty="0">
                <a:latin typeface="Calibri" panose="020F0502020204030204" pitchFamily="34" charset="0"/>
                <a:ea typeface="SimSun" panose="02010600030101010101" pitchFamily="2" charset="-122"/>
                <a:cs typeface="Arial" panose="020B0604020202020204" pitchFamily="34" charset="0"/>
              </a:rPr>
              <a:t>Culturally sensitive</a:t>
            </a:r>
            <a:r>
              <a:rPr lang="en-GB" dirty="0">
                <a:latin typeface="Calibri" panose="020F0502020204030204" pitchFamily="34" charset="0"/>
                <a:ea typeface="SimSun" panose="02010600030101010101" pitchFamily="2" charset="-122"/>
                <a:cs typeface="Arial" panose="020B0604020202020204" pitchFamily="34" charset="0"/>
              </a:rPr>
              <a:t>: It is important to be mindful of a person’s background and history, recognizing that multiple factors have shaped their experiences and knowledge, such as culture, gender, migrant status, sexual orientation or other status.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79</a:t>
            </a:fld>
            <a:endParaRPr lang="x-none"/>
          </a:p>
        </p:txBody>
      </p:sp>
    </p:spTree>
    <p:extLst>
      <p:ext uri="{BB962C8B-B14F-4D97-AF65-F5344CB8AC3E}">
        <p14:creationId xmlns:p14="http://schemas.microsoft.com/office/powerpoint/2010/main" val="2670515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0"/>
              </a:spcAft>
            </a:pPr>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en-GB"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0"/>
              </a:spcAft>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30 minutes.</a:t>
            </a:r>
            <a:endParaRPr lang="en-GB"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endParaRPr lang="en-GB"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purpose of this section is for participants to explore the different types of violence, coercion and abuse that may be experienced in the mental health and social service setting.</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8</a:t>
            </a:fld>
            <a:endParaRPr lang="x-none"/>
          </a:p>
        </p:txBody>
      </p:sp>
    </p:spTree>
    <p:extLst>
      <p:ext uri="{BB962C8B-B14F-4D97-AF65-F5344CB8AC3E}">
        <p14:creationId xmlns:p14="http://schemas.microsoft.com/office/powerpoint/2010/main" val="288028478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Communication may also be improved by attention being paid to the structural elements contributing to mental health and the broader context of the individual (e.g., racism, poverty, welfare policies, contemporary forms of segregation, etc.) (</a:t>
            </a:r>
            <a:r>
              <a:rPr lang="en-GB" dirty="0">
                <a:latin typeface="Calibri" panose="020F0502020204030204" pitchFamily="34" charset="0"/>
                <a:ea typeface="SimSun" panose="02010600030101010101" pitchFamily="2" charset="-122"/>
                <a:cs typeface="Arial" panose="020B0604020202020204" pitchFamily="34" charset="0"/>
                <a:hlinkClick r:id="rId3" action="ppaction://hlinkfile" tooltip="Metzl JM, 2014 #409"/>
              </a:rPr>
              <a:t>29</a:t>
            </a:r>
            <a:r>
              <a:rPr lang="en-GB" dirty="0">
                <a:latin typeface="Calibri" panose="020F0502020204030204" pitchFamily="34" charset="0"/>
                <a:ea typeface="SimSun" panose="02010600030101010101" pitchFamily="2" charset="-122"/>
                <a:cs typeface="Arial" panose="020B0604020202020204" pitchFamily="34" charset="0"/>
              </a:rPr>
              <a:t>),(</a:t>
            </a:r>
            <a:r>
              <a:rPr lang="en-GB" dirty="0">
                <a:latin typeface="Calibri" panose="020F0502020204030204" pitchFamily="34" charset="0"/>
                <a:ea typeface="SimSun" panose="02010600030101010101" pitchFamily="2" charset="-122"/>
                <a:cs typeface="Arial" panose="020B0604020202020204" pitchFamily="34" charset="0"/>
                <a:hlinkClick r:id="rId4" action="ppaction://hlinkfile" tooltip="Donald CA, 2017 #410"/>
              </a:rPr>
              <a:t>30</a:t>
            </a:r>
            <a:r>
              <a:rPr lang="en-GB" dirty="0">
                <a:latin typeface="Calibri" panose="020F0502020204030204" pitchFamily="34" charset="0"/>
                <a:ea typeface="SimSun" panose="02010600030101010101" pitchFamily="2" charset="-122"/>
                <a:cs typeface="Arial" panose="020B0604020202020204" pitchFamily="34" charset="0"/>
              </a:rPr>
              <a:t>),(</a:t>
            </a:r>
            <a:r>
              <a:rPr lang="en-GB" dirty="0">
                <a:latin typeface="Calibri" panose="020F0502020204030204" pitchFamily="34" charset="0"/>
                <a:ea typeface="SimSun" panose="02010600030101010101" pitchFamily="2" charset="-122"/>
                <a:cs typeface="Arial" panose="020B0604020202020204" pitchFamily="34" charset="0"/>
                <a:hlinkClick r:id="rId5" action="ppaction://hlinkfile" tooltip="Jones N, 2015 #411"/>
              </a:rPr>
              <a:t>31</a:t>
            </a:r>
            <a:r>
              <a:rPr lang="en-GB" dirty="0">
                <a:latin typeface="Calibri" panose="020F0502020204030204" pitchFamily="34" charset="0"/>
                <a:ea typeface="SimSun" panose="02010600030101010101" pitchFamily="2" charset="-122"/>
                <a:cs typeface="Arial" panose="020B0604020202020204" pitchFamily="34" charset="0"/>
              </a:rPr>
              <a:t>). </a:t>
            </a:r>
          </a:p>
          <a:p>
            <a:pPr marL="171450"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This can include inviting people to share information related to their identities, contexts and needs as they feel relevant</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Good communication can be a skill that some people have naturally, while for others it takes more practice and training.</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80</a:t>
            </a:fld>
            <a:endParaRPr lang="x-none"/>
          </a:p>
        </p:txBody>
      </p:sp>
    </p:spTree>
    <p:extLst>
      <p:ext uri="{BB962C8B-B14F-4D97-AF65-F5344CB8AC3E}">
        <p14:creationId xmlns:p14="http://schemas.microsoft.com/office/powerpoint/2010/main" val="76916614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0"/>
              </a:spcAft>
            </a:pPr>
            <a:r>
              <a:rPr lang="en-GB" b="1" dirty="0">
                <a:latin typeface="Calibri" panose="020F0502020204030204" pitchFamily="34" charset="0"/>
                <a:ea typeface="SimSun" panose="02010600030101010101" pitchFamily="2" charset="-122"/>
                <a:cs typeface="Arial" panose="020B0604020202020204" pitchFamily="34" charset="0"/>
              </a:rPr>
              <a:t>Active listening (</a:t>
            </a:r>
            <a:r>
              <a:rPr lang="en-GB" b="1" dirty="0">
                <a:latin typeface="Calibri" panose="020F0502020204030204" pitchFamily="34" charset="0"/>
                <a:ea typeface="SimSun" panose="02010600030101010101" pitchFamily="2" charset="-122"/>
                <a:cs typeface="Arial" panose="020B0604020202020204" pitchFamily="34" charset="0"/>
                <a:hlinkClick r:id="rId3" action="ppaction://hlinkfile" tooltip="International Online Training Program On Intractable Conflict, 1998 #118"/>
              </a:rPr>
              <a:t>32</a:t>
            </a:r>
            <a:r>
              <a:rPr lang="en-GB" b="1" dirty="0">
                <a:latin typeface="Calibri" panose="020F0502020204030204" pitchFamily="34" charset="0"/>
                <a:ea typeface="SimSun" panose="02010600030101010101" pitchFamily="2" charset="-122"/>
                <a:cs typeface="Arial" panose="020B060402020202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Active listening is an essential aspect of good communication and helps people feel heard and understood. </a:t>
            </a:r>
          </a:p>
          <a:p>
            <a:pPr marL="171450"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Active listening is essential </a:t>
            </a:r>
            <a:r>
              <a:rPr lang="en-GB" u="sng" dirty="0">
                <a:latin typeface="Calibri" panose="020F0502020204030204" pitchFamily="34" charset="0"/>
                <a:ea typeface="SimSun" panose="02010600030101010101" pitchFamily="2" charset="-122"/>
                <a:cs typeface="Arial" panose="020B0604020202020204" pitchFamily="34" charset="0"/>
              </a:rPr>
              <a:t>for people using mental health and social services </a:t>
            </a:r>
            <a:r>
              <a:rPr lang="en-GB" dirty="0">
                <a:latin typeface="Calibri" panose="020F0502020204030204" pitchFamily="34" charset="0"/>
                <a:ea typeface="SimSun" panose="02010600030101010101" pitchFamily="2" charset="-122"/>
                <a:cs typeface="Arial" panose="020B0604020202020204" pitchFamily="34" charset="0"/>
              </a:rPr>
              <a:t>to have their concerns, story and views heard.</a:t>
            </a:r>
          </a:p>
          <a:p>
            <a:pPr marL="171450"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 For active listening to work, the listener need to be genuinely interested in what the speaker is saying.</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81</a:t>
            </a:fld>
            <a:endParaRPr lang="x-none"/>
          </a:p>
        </p:txBody>
      </p:sp>
    </p:spTree>
    <p:extLst>
      <p:ext uri="{BB962C8B-B14F-4D97-AF65-F5344CB8AC3E}">
        <p14:creationId xmlns:p14="http://schemas.microsoft.com/office/powerpoint/2010/main" val="242568498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6900" y="458788"/>
            <a:ext cx="5486400" cy="3086100"/>
          </a:xfrm>
        </p:spPr>
      </p:sp>
      <p:sp>
        <p:nvSpPr>
          <p:cNvPr id="3" name="Notes Placeholder 2"/>
          <p:cNvSpPr>
            <a:spLocks noGrp="1"/>
          </p:cNvSpPr>
          <p:nvPr>
            <p:ph type="body" idx="1"/>
          </p:nvPr>
        </p:nvSpPr>
        <p:spPr>
          <a:xfrm>
            <a:off x="430270" y="3544888"/>
            <a:ext cx="5819660" cy="5374260"/>
          </a:xfrm>
        </p:spPr>
        <p:txBody>
          <a:bodyPr/>
          <a:lstStyle/>
          <a:p>
            <a:pPr marL="228600" marR="0" lvl="0" indent="-228600">
              <a:spcBef>
                <a:spcPts val="0"/>
              </a:spcBef>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Active listening is a structured form of listening that focuses the attention on the speaker.</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The listener gives full attention to the speaker.</a:t>
            </a:r>
          </a:p>
          <a:p>
            <a:pPr marL="685800" lvl="1" indent="-228600">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 By paying full attention to the speaker, the listener will be able to ask relevant questions because they are actively engaged in the conversation. </a:t>
            </a:r>
          </a:p>
          <a:p>
            <a:pPr marL="685800" lvl="1" indent="-228600">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This is also important for building trust. </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Active listening can be demonstrated by non-verbal actions (nodding, looking in the eyes, open body language e.g. unfolded arms). </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Listener repeats in own words what they think the speaker has said (e.g., “It seems like you…”). </a:t>
            </a:r>
          </a:p>
          <a:p>
            <a:pPr marL="685800" lvl="1" indent="-228600">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This is important because very often we hear what we </a:t>
            </a:r>
            <a:r>
              <a:rPr lang="en-GB" i="1" dirty="0">
                <a:latin typeface="Calibri" panose="020F0502020204030204" pitchFamily="34" charset="0"/>
                <a:ea typeface="SimSun" panose="02010600030101010101" pitchFamily="2" charset="-122"/>
                <a:cs typeface="Arial" panose="020B0604020202020204" pitchFamily="34" charset="0"/>
              </a:rPr>
              <a:t>expect</a:t>
            </a:r>
            <a:r>
              <a:rPr lang="en-GB" dirty="0">
                <a:latin typeface="Calibri" panose="020F0502020204030204" pitchFamily="34" charset="0"/>
                <a:ea typeface="SimSun" panose="02010600030101010101" pitchFamily="2" charset="-122"/>
                <a:cs typeface="Arial" panose="020B0604020202020204" pitchFamily="34" charset="0"/>
              </a:rPr>
              <a:t> to hear rather than what has actually been said. </a:t>
            </a:r>
          </a:p>
          <a:p>
            <a:pPr marL="685800" lvl="1" indent="-228600">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So by paraphrasing what has been said, the listener can ensure that they have truly understood what the person has said. </a:t>
            </a:r>
          </a:p>
          <a:p>
            <a:pPr marL="685800" lvl="1" indent="-228600">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This is not about parroting what the person has said. It is about understanding the true or underlying meaning about what has been said.</a:t>
            </a:r>
            <a:endParaRPr lang="en-US" dirty="0">
              <a:latin typeface="Calibri" panose="020F0502020204030204" pitchFamily="34" charset="0"/>
              <a:ea typeface="SimSun" panose="02010600030101010101" pitchFamily="2" charset="-122"/>
              <a:cs typeface="Arial" panose="020B0604020202020204" pitchFamily="34" charset="0"/>
            </a:endParaRPr>
          </a:p>
          <a:p>
            <a:pPr marL="685800" lvl="1" indent="-228600">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The listener does not agree or disagree, but reaffirms what the speaker has said. </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This kind of dialogue leads to greater understanding of the thoughts, feelings and motivations of the speaker.</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82</a:t>
            </a:fld>
            <a:endParaRPr lang="x-none"/>
          </a:p>
        </p:txBody>
      </p:sp>
    </p:spTree>
    <p:extLst>
      <p:ext uri="{BB962C8B-B14F-4D97-AF65-F5344CB8AC3E}">
        <p14:creationId xmlns:p14="http://schemas.microsoft.com/office/powerpoint/2010/main" val="130217099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GB" b="1" dirty="0">
                <a:latin typeface="Calibri" panose="020F0502020204030204" pitchFamily="34" charset="0"/>
                <a:ea typeface="SimSun" panose="02010600030101010101" pitchFamily="2" charset="-122"/>
                <a:cs typeface="Arial" panose="020B0604020202020204" pitchFamily="34" charset="0"/>
              </a:rPr>
              <a:t>Benefits of active listening</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6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It promotes attentiveness and shows interest and respect for the person.</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6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It avoids misunderstandings.</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6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It encourages people to open up and say more by conveying that what they have to say has value.</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6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It encourages the expression of emotions and feelings.</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6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It prevents escalation of a situation.</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6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It is more likely to help develop a person-centred solution to a situation or problem.</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83</a:t>
            </a:fld>
            <a:endParaRPr lang="x-none"/>
          </a:p>
        </p:txBody>
      </p:sp>
    </p:spTree>
    <p:extLst>
      <p:ext uri="{BB962C8B-B14F-4D97-AF65-F5344CB8AC3E}">
        <p14:creationId xmlns:p14="http://schemas.microsoft.com/office/powerpoint/2010/main" val="117926188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97025" y="44450"/>
            <a:ext cx="3373438" cy="1898650"/>
          </a:xfrm>
        </p:spPr>
      </p:sp>
      <p:sp>
        <p:nvSpPr>
          <p:cNvPr id="3" name="Notes Placeholder 2"/>
          <p:cNvSpPr>
            <a:spLocks noGrp="1"/>
          </p:cNvSpPr>
          <p:nvPr>
            <p:ph type="body" idx="1"/>
          </p:nvPr>
        </p:nvSpPr>
        <p:spPr>
          <a:xfrm>
            <a:off x="330506" y="2184400"/>
            <a:ext cx="6356733" cy="6640111"/>
          </a:xfrm>
        </p:spPr>
        <p:txBody>
          <a:bodyPr/>
          <a:lstStyle/>
          <a:p>
            <a:pPr>
              <a:spcAft>
                <a:spcPts val="600"/>
              </a:spcAft>
            </a:pPr>
            <a:r>
              <a:rPr lang="en-GB" sz="1100" b="1" i="1" dirty="0">
                <a:latin typeface="Calibri" panose="020F0502020204030204" pitchFamily="34" charset="0"/>
                <a:ea typeface="SimSun" panose="02010600030101010101" pitchFamily="2" charset="-122"/>
                <a:cs typeface="Arial" panose="020B0604020202020204" pitchFamily="34" charset="0"/>
              </a:rPr>
              <a:t>Exercise 7.1: Phrases for calming a tense situation (</a:t>
            </a:r>
            <a:r>
              <a:rPr lang="en-GB" sz="1100" b="1" i="1" dirty="0">
                <a:latin typeface="Calibri" panose="020F0502020204030204" pitchFamily="34" charset="0"/>
                <a:ea typeface="SimSun" panose="02010600030101010101" pitchFamily="2" charset="-122"/>
                <a:cs typeface="Arial" panose="020B0604020202020204" pitchFamily="34" charset="0"/>
                <a:hlinkClick r:id="rId3" action="ppaction://hlinkfile" tooltip="Substance Abuse and Mental Health Servies Administration (SAMHSA), 2005 #119"/>
              </a:rPr>
              <a:t>33</a:t>
            </a:r>
            <a:r>
              <a:rPr lang="en-GB" sz="1100" b="1" i="1" dirty="0">
                <a:latin typeface="Calibri" panose="020F0502020204030204" pitchFamily="34" charset="0"/>
                <a:ea typeface="SimSun" panose="02010600030101010101" pitchFamily="2" charset="-122"/>
                <a:cs typeface="Arial" panose="020B0604020202020204" pitchFamily="34" charset="0"/>
              </a:rPr>
              <a:t>) (25 min.)</a:t>
            </a:r>
            <a:endParaRPr lang="x-none" sz="1100" dirty="0">
              <a:latin typeface="Calibri" panose="020F0502020204030204" pitchFamily="34" charset="0"/>
              <a:ea typeface="SimSun" panose="02010600030101010101" pitchFamily="2" charset="-122"/>
              <a:cs typeface="Arial" panose="020B0604020202020204" pitchFamily="34" charset="0"/>
            </a:endParaRPr>
          </a:p>
          <a:p>
            <a:pPr>
              <a:spcAft>
                <a:spcPts val="600"/>
              </a:spcAft>
            </a:pP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This exercise is designed to help participants to think about the reactions that everyone has to certain phrases. The exercise shows how common phrases used by mental health and other practitioners can evoke powerful (and, at times, negative) emotional responses.</a:t>
            </a:r>
            <a:endParaRPr lang="x-none" sz="1100" dirty="0">
              <a:latin typeface="Calibri" panose="020F0502020204030204" pitchFamily="34" charset="0"/>
              <a:ea typeface="SimSun" panose="02010600030101010101" pitchFamily="2" charset="-122"/>
              <a:cs typeface="Arial" panose="020B0604020202020204" pitchFamily="34" charset="0"/>
            </a:endParaRPr>
          </a:p>
          <a:p>
            <a:pPr>
              <a:spcAft>
                <a:spcPts val="600"/>
              </a:spcAft>
            </a:pPr>
            <a:r>
              <a:rPr lang="en-GB" sz="1100" b="1" dirty="0">
                <a:latin typeface="Calibri" panose="020F0502020204030204" pitchFamily="34" charset="0"/>
                <a:ea typeface="SimSun" panose="02010600030101010101" pitchFamily="2" charset="-122"/>
                <a:cs typeface="Arial" panose="020B0604020202020204" pitchFamily="34" charset="0"/>
              </a:rPr>
              <a:t>Read the following phrases:</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GB" sz="1100" dirty="0">
                <a:latin typeface="Calibri" panose="020F0502020204030204" pitchFamily="34" charset="0"/>
                <a:ea typeface="SimSun" panose="02010600030101010101" pitchFamily="2" charset="-122"/>
                <a:cs typeface="Arial" panose="020B0604020202020204" pitchFamily="34" charset="0"/>
              </a:rPr>
              <a:t>Would it be helpful to you if we sit down and talk about the problem together?</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GB" sz="1100" dirty="0">
                <a:latin typeface="Calibri" panose="020F0502020204030204" pitchFamily="34" charset="0"/>
                <a:ea typeface="SimSun" panose="02010600030101010101" pitchFamily="2" charset="-122"/>
                <a:cs typeface="Arial" panose="020B0604020202020204" pitchFamily="34" charset="0"/>
              </a:rPr>
              <a:t>If you don’t calm down, I will have to restrain you.</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GB" sz="1100" dirty="0">
                <a:latin typeface="Calibri" panose="020F0502020204030204" pitchFamily="34" charset="0"/>
                <a:ea typeface="SimSun" panose="02010600030101010101" pitchFamily="2" charset="-122"/>
                <a:cs typeface="Arial" panose="020B0604020202020204" pitchFamily="34" charset="0"/>
              </a:rPr>
              <a:t>You are going to be OK.</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GB" sz="1100" dirty="0">
                <a:latin typeface="Calibri" panose="020F0502020204030204" pitchFamily="34" charset="0"/>
                <a:ea typeface="SimSun" panose="02010600030101010101" pitchFamily="2" charset="-122"/>
                <a:cs typeface="Arial" panose="020B0604020202020204" pitchFamily="34" charset="0"/>
              </a:rPr>
              <a:t>Calm down!</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GB" sz="1100" dirty="0">
                <a:latin typeface="Calibri" panose="020F0502020204030204" pitchFamily="34" charset="0"/>
                <a:ea typeface="SimSun" panose="02010600030101010101" pitchFamily="2" charset="-122"/>
                <a:cs typeface="Arial" panose="020B0604020202020204" pitchFamily="34" charset="0"/>
              </a:rPr>
              <a:t>I am here to help you.</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GB" sz="1100" dirty="0">
                <a:latin typeface="Calibri" panose="020F0502020204030204" pitchFamily="34" charset="0"/>
                <a:ea typeface="SimSun" panose="02010600030101010101" pitchFamily="2" charset="-122"/>
                <a:cs typeface="Arial" panose="020B0604020202020204" pitchFamily="34" charset="0"/>
              </a:rPr>
              <a:t>You are being unreasonable.</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GB" sz="1100" dirty="0">
                <a:latin typeface="Calibri" panose="020F0502020204030204" pitchFamily="34" charset="0"/>
                <a:ea typeface="SimSun" panose="02010600030101010101" pitchFamily="2" charset="-122"/>
                <a:cs typeface="Arial" panose="020B0604020202020204" pitchFamily="34" charset="0"/>
              </a:rPr>
              <a:t>We can solve this problem together.</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GB" sz="1100" dirty="0">
                <a:latin typeface="Calibri" panose="020F0502020204030204" pitchFamily="34" charset="0"/>
                <a:ea typeface="SimSun" panose="02010600030101010101" pitchFamily="2" charset="-122"/>
                <a:cs typeface="Arial" panose="020B0604020202020204" pitchFamily="34" charset="0"/>
              </a:rPr>
              <a:t>Do you want to talk about how you are feeling?</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GB" sz="1100" dirty="0">
                <a:latin typeface="Calibri" panose="020F0502020204030204" pitchFamily="34" charset="0"/>
                <a:ea typeface="SimSun" panose="02010600030101010101" pitchFamily="2" charset="-122"/>
                <a:cs typeface="Arial" panose="020B0604020202020204" pitchFamily="34" charset="0"/>
              </a:rPr>
              <a:t>You are being childish.</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GB" sz="1100" dirty="0">
                <a:latin typeface="Calibri" panose="020F0502020204030204" pitchFamily="34" charset="0"/>
                <a:ea typeface="SimSun" panose="02010600030101010101" pitchFamily="2" charset="-122"/>
                <a:cs typeface="Arial" panose="020B0604020202020204" pitchFamily="34" charset="0"/>
              </a:rPr>
              <a:t>What can I do to help?</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mj-lt"/>
              <a:buAutoNum type="arabicPeriod"/>
            </a:pPr>
            <a:r>
              <a:rPr lang="en-GB" sz="1100" dirty="0">
                <a:latin typeface="Calibri" panose="020F0502020204030204" pitchFamily="34" charset="0"/>
                <a:ea typeface="SimSun" panose="02010600030101010101" pitchFamily="2" charset="-122"/>
                <a:cs typeface="Arial" panose="020B0604020202020204" pitchFamily="34" charset="0"/>
              </a:rPr>
              <a:t>You’re doing well.</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mj-lt"/>
              <a:buAutoNum type="arabicPeriod"/>
            </a:pPr>
            <a:r>
              <a:rPr lang="en-GB" sz="1100" dirty="0">
                <a:latin typeface="Calibri" panose="020F0502020204030204" pitchFamily="34" charset="0"/>
                <a:ea typeface="SimSun" panose="02010600030101010101" pitchFamily="2" charset="-122"/>
                <a:cs typeface="Arial" panose="020B0604020202020204" pitchFamily="34" charset="0"/>
              </a:rPr>
              <a:t>I know this is temporary and you will be feeling better soon.</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mj-lt"/>
              <a:buAutoNum type="arabicPeriod"/>
            </a:pPr>
            <a:r>
              <a:rPr lang="en-GB" sz="1100" dirty="0">
                <a:latin typeface="Calibri" panose="020F0502020204030204" pitchFamily="34" charset="0"/>
                <a:ea typeface="SimSun" panose="02010600030101010101" pitchFamily="2" charset="-122"/>
                <a:cs typeface="Arial" panose="020B0604020202020204" pitchFamily="34" charset="0"/>
              </a:rPr>
              <a:t>Count on me.</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mj-lt"/>
              <a:buAutoNum type="arabicPeriod"/>
            </a:pPr>
            <a:r>
              <a:rPr lang="en-GB" sz="1100" dirty="0">
                <a:latin typeface="Calibri" panose="020F0502020204030204" pitchFamily="34" charset="0"/>
                <a:ea typeface="SimSun" panose="02010600030101010101" pitchFamily="2" charset="-122"/>
                <a:cs typeface="Arial" panose="020B0604020202020204" pitchFamily="34" charset="0"/>
              </a:rPr>
              <a:t>You don’t have to prove anything to anybody.</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mj-lt"/>
              <a:buAutoNum type="arabicPeriod"/>
            </a:pPr>
            <a:r>
              <a:rPr lang="en-GB" sz="1100" dirty="0">
                <a:latin typeface="Calibri" panose="020F0502020204030204" pitchFamily="34" charset="0"/>
                <a:ea typeface="SimSun" panose="02010600030101010101" pitchFamily="2" charset="-122"/>
                <a:cs typeface="Arial" panose="020B0604020202020204" pitchFamily="34" charset="0"/>
              </a:rPr>
              <a:t>I know you will get through this.</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mj-lt"/>
              <a:buAutoNum type="arabicPeriod"/>
            </a:pPr>
            <a:r>
              <a:rPr lang="en-GB" sz="1100" dirty="0">
                <a:latin typeface="Calibri" panose="020F0502020204030204" pitchFamily="34" charset="0"/>
                <a:ea typeface="SimSun" panose="02010600030101010101" pitchFamily="2" charset="-122"/>
                <a:cs typeface="Arial" panose="020B0604020202020204" pitchFamily="34" charset="0"/>
              </a:rPr>
              <a:t>You are a very valuable person.</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mj-lt"/>
              <a:buAutoNum type="arabicPeriod"/>
            </a:pPr>
            <a:r>
              <a:rPr lang="en-GB" sz="1100" dirty="0">
                <a:latin typeface="Calibri" panose="020F0502020204030204" pitchFamily="34" charset="0"/>
                <a:ea typeface="SimSun" panose="02010600030101010101" pitchFamily="2" charset="-122"/>
                <a:cs typeface="Arial" panose="020B0604020202020204" pitchFamily="34" charset="0"/>
              </a:rPr>
              <a:t>Remember your achievements…not only your problems.</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mj-lt"/>
              <a:buAutoNum type="arabicPeriod"/>
            </a:pPr>
            <a:r>
              <a:rPr lang="en-GB" sz="1100" dirty="0">
                <a:latin typeface="Calibri" panose="020F0502020204030204" pitchFamily="34" charset="0"/>
                <a:ea typeface="SimSun" panose="02010600030101010101" pitchFamily="2" charset="-122"/>
                <a:cs typeface="Arial" panose="020B0604020202020204" pitchFamily="34" charset="0"/>
              </a:rPr>
              <a:t>Tell me what you want/need?</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mj-lt"/>
              <a:buAutoNum type="arabicPeriod"/>
            </a:pPr>
            <a:r>
              <a:rPr lang="en-GB" sz="1100" dirty="0">
                <a:latin typeface="Calibri" panose="020F0502020204030204" pitchFamily="34" charset="0"/>
                <a:ea typeface="SimSun" panose="02010600030101010101" pitchFamily="2" charset="-122"/>
                <a:cs typeface="Arial" panose="020B0604020202020204" pitchFamily="34" charset="0"/>
              </a:rPr>
              <a:t>I respect your views.</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mj-lt"/>
              <a:buAutoNum type="arabicPeriod"/>
            </a:pPr>
            <a:r>
              <a:rPr lang="en-GB" sz="1100" dirty="0">
                <a:latin typeface="Calibri" panose="020F0502020204030204" pitchFamily="34" charset="0"/>
                <a:ea typeface="SimSun" panose="02010600030101010101" pitchFamily="2" charset="-122"/>
                <a:cs typeface="Arial" panose="020B0604020202020204" pitchFamily="34" charset="0"/>
              </a:rPr>
              <a:t>We can work together through this.</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mj-lt"/>
              <a:buAutoNum type="arabicPeriod"/>
            </a:pPr>
            <a:r>
              <a:rPr lang="en-GB" sz="1100" dirty="0">
                <a:latin typeface="Calibri" panose="020F0502020204030204" pitchFamily="34" charset="0"/>
                <a:ea typeface="SimSun" panose="02010600030101010101" pitchFamily="2" charset="-122"/>
                <a:cs typeface="Arial" panose="020B0604020202020204" pitchFamily="34" charset="0"/>
              </a:rPr>
              <a:t>It’s OK to feel like that.</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mj-lt"/>
              <a:buAutoNum type="arabicPeriod"/>
            </a:pPr>
            <a:r>
              <a:rPr lang="en-GB" sz="1100" dirty="0">
                <a:latin typeface="Calibri" panose="020F0502020204030204" pitchFamily="34" charset="0"/>
                <a:ea typeface="SimSun" panose="02010600030101010101" pitchFamily="2" charset="-122"/>
                <a:cs typeface="Arial" panose="020B0604020202020204" pitchFamily="34" charset="0"/>
              </a:rPr>
              <a:t>Don’t give up.</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mj-lt"/>
              <a:buAutoNum type="arabicPeriod"/>
            </a:pPr>
            <a:r>
              <a:rPr lang="en-GB" sz="1100" dirty="0">
                <a:latin typeface="Calibri" panose="020F0502020204030204" pitchFamily="34" charset="0"/>
                <a:ea typeface="SimSun" panose="02010600030101010101" pitchFamily="2" charset="-122"/>
                <a:cs typeface="Arial" panose="020B0604020202020204" pitchFamily="34" charset="0"/>
              </a:rPr>
              <a:t>I can’t promise, but I’ll do my best to help.</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mj-lt"/>
              <a:buAutoNum type="arabicPeriod"/>
            </a:pPr>
            <a:r>
              <a:rPr lang="en-US" sz="1100" dirty="0">
                <a:latin typeface="Calibri" panose="020F0502020204030204" pitchFamily="34" charset="0"/>
                <a:ea typeface="SimSun" panose="02010600030101010101" pitchFamily="2" charset="-122"/>
                <a:cs typeface="Arial" panose="020B0604020202020204" pitchFamily="34" charset="0"/>
              </a:rPr>
              <a:t>You can have trust in yourself and your ability to recover</a:t>
            </a:r>
          </a:p>
          <a:p>
            <a:pPr marL="342900" marR="0" lvl="0" indent="-342900">
              <a:spcBef>
                <a:spcPts val="0"/>
              </a:spcBef>
              <a:spcAft>
                <a:spcPts val="0"/>
              </a:spcAft>
              <a:buFont typeface="+mj-lt"/>
              <a:buAutoNum type="arabicPeriod"/>
            </a:pPr>
            <a:endParaRPr lang="en-US" sz="1100"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Go through each phrase with participants, asking the following:</a:t>
            </a:r>
            <a:endParaRPr lang="x-none" sz="1100"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sz="1100" dirty="0">
                <a:latin typeface="Calibri" panose="020F0502020204030204" pitchFamily="34" charset="0"/>
                <a:ea typeface="SimSun" panose="02010600030101010101" pitchFamily="2" charset="-122"/>
                <a:cs typeface="Arial" panose="020B0604020202020204" pitchFamily="34" charset="0"/>
              </a:rPr>
              <a:t>How do these words make you feel?</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sz="1100" dirty="0">
                <a:latin typeface="Calibri" panose="020F0502020204030204" pitchFamily="34" charset="0"/>
                <a:ea typeface="SimSun" panose="02010600030101010101" pitchFamily="2" charset="-122"/>
                <a:cs typeface="Arial" panose="020B0604020202020204" pitchFamily="34" charset="0"/>
              </a:rPr>
              <a:t>Do you think this would be helpful in calming a tense situation? Why or why not?</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sz="1100" dirty="0">
                <a:latin typeface="Calibri" panose="020F0502020204030204" pitchFamily="34" charset="0"/>
                <a:ea typeface="SimSun" panose="02010600030101010101" pitchFamily="2" charset="-122"/>
                <a:cs typeface="Arial" panose="020B0604020202020204" pitchFamily="34" charset="0"/>
              </a:rPr>
              <a:t>Is there some phrase that works for everyone?</a:t>
            </a:r>
            <a:endParaRPr lang="x-none" sz="1100" dirty="0">
              <a:latin typeface="Calibri" panose="020F0502020204030204" pitchFamily="34" charset="0"/>
              <a:ea typeface="SimSun" panose="02010600030101010101" pitchFamily="2" charset="-122"/>
              <a:cs typeface="Arial" panose="020B0604020202020204" pitchFamily="34" charset="0"/>
            </a:endParaRPr>
          </a:p>
          <a:p>
            <a:pPr marR="0" lvl="0">
              <a:spcBef>
                <a:spcPts val="0"/>
              </a:spcBef>
              <a:spcAft>
                <a:spcPts val="0"/>
              </a:spcAft>
            </a:pPr>
            <a:endParaRPr lang="x-none" sz="1100" dirty="0">
              <a:latin typeface="Calibri" panose="020F0502020204030204" pitchFamily="34" charset="0"/>
              <a:ea typeface="SimSun" panose="02010600030101010101" pitchFamily="2" charset="-122"/>
              <a:cs typeface="Arial" panose="020B0604020202020204" pitchFamily="34" charset="0"/>
            </a:endParaRPr>
          </a:p>
          <a:p>
            <a:endParaRPr lang="x-none" sz="1100" dirty="0"/>
          </a:p>
        </p:txBody>
      </p:sp>
      <p:sp>
        <p:nvSpPr>
          <p:cNvPr id="4" name="Slide Number Placeholder 3"/>
          <p:cNvSpPr>
            <a:spLocks noGrp="1"/>
          </p:cNvSpPr>
          <p:nvPr>
            <p:ph type="sldNum" sz="quarter" idx="5"/>
          </p:nvPr>
        </p:nvSpPr>
        <p:spPr/>
        <p:txBody>
          <a:bodyPr/>
          <a:lstStyle/>
          <a:p>
            <a:fld id="{21A70AF2-C819-47A0-A399-EA1272036C6D}" type="slidenum">
              <a:rPr lang="x-none" smtClean="0"/>
              <a:t>84</a:t>
            </a:fld>
            <a:endParaRPr lang="x-none"/>
          </a:p>
        </p:txBody>
      </p:sp>
    </p:spTree>
    <p:extLst>
      <p:ext uri="{BB962C8B-B14F-4D97-AF65-F5344CB8AC3E}">
        <p14:creationId xmlns:p14="http://schemas.microsoft.com/office/powerpoint/2010/main" val="104893989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After going through all the phrases, ask participants the following:</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Do you currently use any of these types of phrases when you are confronted with a difficult situation?</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Can you think of other things to say that might help calm tense situations?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What are some things you have heard others say that are not helpful?</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Can you think of helpful words to say instead of these unhelpful things?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How can your tone of voice, body language and posture communicate beyond words?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85</a:t>
            </a:fld>
            <a:endParaRPr lang="x-none"/>
          </a:p>
        </p:txBody>
      </p:sp>
    </p:spTree>
    <p:extLst>
      <p:ext uri="{BB962C8B-B14F-4D97-AF65-F5344CB8AC3E}">
        <p14:creationId xmlns:p14="http://schemas.microsoft.com/office/powerpoint/2010/main" val="265413089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Finish this exercise telling participants the following:</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Even through these simple phrases we can see that the words that we use have power and make an important impact on how people feel. This is particularly true in tense situations.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Simple phrases like this can either make us feel calmer/less threatened, or else can make us feel more tense and upset.</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It is important to note that what may seem to be a helpful phrase to some people may not be to others. The context, culture, who is saying the phrase and also the intention behind the phrase all determine how it is received by others.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86</a:t>
            </a:fld>
            <a:endParaRPr lang="x-none"/>
          </a:p>
        </p:txBody>
      </p:sp>
    </p:spTree>
    <p:extLst>
      <p:ext uri="{BB962C8B-B14F-4D97-AF65-F5344CB8AC3E}">
        <p14:creationId xmlns:p14="http://schemas.microsoft.com/office/powerpoint/2010/main" val="394013020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0"/>
              </a:spcAft>
            </a:pPr>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en-GB"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0"/>
              </a:spcAft>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5 minutes.</a:t>
            </a:r>
            <a:endParaRPr lang="en-GB" dirty="0">
              <a:latin typeface="Calibri" panose="020F0502020204030204" pitchFamily="34" charset="0"/>
              <a:ea typeface="SimSun" panose="02010600030101010101" pitchFamily="2" charset="-122"/>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21A70AF2-C819-47A0-A399-EA1272036C6D}" type="slidenum">
              <a:rPr lang="x-none" smtClean="0"/>
              <a:t>87</a:t>
            </a:fld>
            <a:endParaRPr lang="x-none"/>
          </a:p>
        </p:txBody>
      </p:sp>
    </p:spTree>
    <p:extLst>
      <p:ext uri="{BB962C8B-B14F-4D97-AF65-F5344CB8AC3E}">
        <p14:creationId xmlns:p14="http://schemas.microsoft.com/office/powerpoint/2010/main" val="33682792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42371" y="4400550"/>
            <a:ext cx="6125378" cy="3983286"/>
          </a:xfrm>
        </p:spPr>
        <p:txBody>
          <a:bodyPr/>
          <a:lstStyle/>
          <a:p>
            <a:pPr>
              <a:lnSpc>
                <a:spcPct val="115000"/>
              </a:lnSpc>
            </a:pPr>
            <a:r>
              <a:rPr lang="en-GB" b="1" i="1" dirty="0">
                <a:latin typeface="Calibri" panose="020F0502020204030204" pitchFamily="34" charset="0"/>
                <a:ea typeface="SimSun" panose="02010600030101010101" pitchFamily="2" charset="-122"/>
                <a:cs typeface="Arial" panose="020B0604020202020204" pitchFamily="34" charset="0"/>
              </a:rPr>
              <a:t>Presentation: Supportive environments and comfort rooms (</a:t>
            </a:r>
            <a:r>
              <a:rPr lang="en-GB" b="1" i="1" dirty="0">
                <a:latin typeface="Calibri" panose="020F0502020204030204" pitchFamily="34" charset="0"/>
                <a:ea typeface="SimSun" panose="02010600030101010101" pitchFamily="2" charset="-122"/>
                <a:cs typeface="Arial" panose="020B0604020202020204" pitchFamily="34" charset="0"/>
                <a:hlinkClick r:id="rId3" action="ppaction://hlinkfile" tooltip="Champagne, 2004 #114"/>
              </a:rPr>
              <a:t>34</a:t>
            </a:r>
            <a:r>
              <a:rPr lang="en-GB" b="1" i="1" dirty="0">
                <a:latin typeface="Calibri" panose="020F0502020204030204" pitchFamily="34" charset="0"/>
                <a:ea typeface="SimSun" panose="02010600030101010101" pitchFamily="2" charset="-122"/>
                <a:cs typeface="Arial" panose="020B0604020202020204" pitchFamily="34" charset="0"/>
              </a:rPr>
              <a:t>) 5 min.</a:t>
            </a:r>
            <a:r>
              <a:rPr lang="en-GB" b="1" i="1"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12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The environment of a service may play a role in increasing or reducing tensions. </a:t>
            </a:r>
          </a:p>
          <a:p>
            <a:pPr marL="628650" lvl="1" indent="-171450" algn="just">
              <a:lnSpc>
                <a:spcPct val="115000"/>
              </a:lnSpc>
              <a:spcAft>
                <a:spcPts val="12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A coercive or oppressive environment may increase conflicts and escalation </a:t>
            </a:r>
          </a:p>
          <a:p>
            <a:pPr marL="628650" lvl="1" indent="-171450" algn="just">
              <a:lnSpc>
                <a:spcPct val="115000"/>
              </a:lnSpc>
              <a:spcAft>
                <a:spcPts val="12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while a comfortable and supportive environment may foster and support recovery, wellness, inclusion, hope, resilience, social interaction and so on.</a:t>
            </a:r>
          </a:p>
          <a:p>
            <a:pPr marL="171450" lvl="0" indent="-171450" algn="just">
              <a:lnSpc>
                <a:spcPct val="115000"/>
              </a:lnSpc>
              <a:spcAft>
                <a:spcPts val="12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While the overall environment should be supportive, a practical illustration may be to create a comfort room in the service. </a:t>
            </a:r>
          </a:p>
          <a:p>
            <a:pPr marL="628650" lvl="1" indent="-171450" algn="just">
              <a:lnSpc>
                <a:spcPct val="115000"/>
              </a:lnSpc>
              <a:spcAft>
                <a:spcPts val="12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A comfort room provides a sanctuary from stress and allows people to experience their feelings and relieve discomforts in privacy. It can be offered at any time and can help to prevent escalation.</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A comfort room should be used voluntarily, and must not be used as a place of seclusion. People should never be locked into the room or otherwise prevented from leaving.</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88</a:t>
            </a:fld>
            <a:endParaRPr lang="x-none"/>
          </a:p>
        </p:txBody>
      </p:sp>
    </p:spTree>
    <p:extLst>
      <p:ext uri="{BB962C8B-B14F-4D97-AF65-F5344CB8AC3E}">
        <p14:creationId xmlns:p14="http://schemas.microsoft.com/office/powerpoint/2010/main" val="118003586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Another example is the use of sensory approaches. Sensory approaches can sometimes be useful, depending on the person, to reduce anxiety and distress and to calm down. Sensory approaches are meant to stimulate different senses (touch, hearing, as smell, sight, taste).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Sensory approaches should also be used </a:t>
            </a:r>
            <a:r>
              <a:rPr lang="en-GB" b="1" u="sng" dirty="0">
                <a:latin typeface="Calibri" panose="020F0502020204030204" pitchFamily="34" charset="0"/>
                <a:ea typeface="SimSun" panose="02010600030101010101" pitchFamily="2" charset="-122"/>
                <a:cs typeface="Arial" panose="020B0604020202020204" pitchFamily="34" charset="0"/>
              </a:rPr>
              <a:t>only with the informed consent</a:t>
            </a:r>
            <a:r>
              <a:rPr lang="en-GB" dirty="0">
                <a:latin typeface="Calibri" panose="020F0502020204030204" pitchFamily="34" charset="0"/>
                <a:ea typeface="SimSun" panose="02010600030101010101" pitchFamily="2" charset="-122"/>
                <a:cs typeface="Arial" panose="020B0604020202020204" pitchFamily="34" charset="0"/>
              </a:rPr>
              <a:t> of the person and if identified by the person helpful.</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Some examples include:</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tabLst>
                <a:tab pos="270510" algn="l"/>
              </a:tabLst>
            </a:pPr>
            <a:r>
              <a:rPr lang="en-GB" dirty="0">
                <a:latin typeface="Calibri" panose="020F0502020204030204" pitchFamily="34" charset="0"/>
                <a:ea typeface="SimSun" panose="02010600030101010101" pitchFamily="2" charset="-122"/>
                <a:cs typeface="Arial" panose="020B0604020202020204" pitchFamily="34" charset="0"/>
              </a:rPr>
              <a:t>Music</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tabLst>
                <a:tab pos="270510" algn="l"/>
              </a:tabLst>
            </a:pPr>
            <a:r>
              <a:rPr lang="en-GB" dirty="0">
                <a:latin typeface="Calibri" panose="020F0502020204030204" pitchFamily="34" charset="0"/>
                <a:ea typeface="SimSun" panose="02010600030101010101" pitchFamily="2" charset="-122"/>
                <a:cs typeface="Arial" panose="020B0604020202020204" pitchFamily="34" charset="0"/>
              </a:rPr>
              <a:t>Massage</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tabLst>
                <a:tab pos="270510" algn="l"/>
              </a:tabLst>
            </a:pPr>
            <a:r>
              <a:rPr lang="en-GB" dirty="0">
                <a:latin typeface="Calibri" panose="020F0502020204030204" pitchFamily="34" charset="0"/>
                <a:ea typeface="SimSun" panose="02010600030101010101" pitchFamily="2" charset="-122"/>
                <a:cs typeface="Arial" panose="020B0604020202020204" pitchFamily="34" charset="0"/>
              </a:rPr>
              <a:t>Warm water</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tabLst>
                <a:tab pos="270510" algn="l"/>
              </a:tabLst>
            </a:pPr>
            <a:r>
              <a:rPr lang="en-GB" dirty="0">
                <a:latin typeface="Calibri" panose="020F0502020204030204" pitchFamily="34" charset="0"/>
                <a:ea typeface="SimSun" panose="02010600030101010101" pitchFamily="2" charset="-122"/>
                <a:cs typeface="Arial" panose="020B0604020202020204" pitchFamily="34" charset="0"/>
              </a:rPr>
              <a:t>Soft blankets, carpets or pillows</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tabLst>
                <a:tab pos="270510" algn="l"/>
              </a:tabLst>
            </a:pPr>
            <a:r>
              <a:rPr lang="en-GB" dirty="0">
                <a:latin typeface="Calibri" panose="020F0502020204030204" pitchFamily="34" charset="0"/>
                <a:ea typeface="SimSun" panose="02010600030101010101" pitchFamily="2" charset="-122"/>
                <a:cs typeface="Arial" panose="020B0604020202020204" pitchFamily="34" charset="0"/>
              </a:rPr>
              <a:t>Calming colours</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tabLst>
                <a:tab pos="270510" algn="l"/>
              </a:tabLst>
            </a:pPr>
            <a:r>
              <a:rPr lang="en-GB" dirty="0">
                <a:latin typeface="Calibri" panose="020F0502020204030204" pitchFamily="34" charset="0"/>
                <a:ea typeface="SimSun" panose="02010600030101010101" pitchFamily="2" charset="-122"/>
                <a:cs typeface="Arial" panose="020B0604020202020204" pitchFamily="34" charset="0"/>
              </a:rPr>
              <a:t>Low lighting</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tabLst>
                <a:tab pos="270510" algn="l"/>
              </a:tabLst>
            </a:pPr>
            <a:r>
              <a:rPr lang="en-GB" dirty="0">
                <a:latin typeface="Calibri" panose="020F0502020204030204" pitchFamily="34" charset="0"/>
                <a:ea typeface="SimSun" panose="02010600030101010101" pitchFamily="2" charset="-122"/>
                <a:cs typeface="Arial" panose="020B0604020202020204" pitchFamily="34" charset="0"/>
              </a:rPr>
              <a:t>Rocking chairs</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tabLst>
                <a:tab pos="270510" algn="l"/>
              </a:tabLst>
            </a:pPr>
            <a:r>
              <a:rPr lang="en-GB" dirty="0">
                <a:latin typeface="Calibri" panose="020F0502020204030204" pitchFamily="34" charset="0"/>
                <a:ea typeface="SimSun" panose="02010600030101010101" pitchFamily="2" charset="-122"/>
                <a:cs typeface="Arial" panose="020B0604020202020204" pitchFamily="34" charset="0"/>
              </a:rPr>
              <a:t>Aromatherapy</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tabLst>
                <a:tab pos="270510" algn="l"/>
              </a:tabLst>
            </a:pPr>
            <a:r>
              <a:rPr lang="en-GB" dirty="0">
                <a:latin typeface="Calibri" panose="020F0502020204030204" pitchFamily="34" charset="0"/>
                <a:ea typeface="SimSun" panose="02010600030101010101" pitchFamily="2" charset="-122"/>
                <a:cs typeface="Arial" panose="020B0604020202020204" pitchFamily="34" charset="0"/>
              </a:rPr>
              <a:t>Animals (if appropriate).</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89</a:t>
            </a:fld>
            <a:endParaRPr lang="x-none"/>
          </a:p>
        </p:txBody>
      </p:sp>
    </p:spTree>
    <p:extLst>
      <p:ext uri="{BB962C8B-B14F-4D97-AF65-F5344CB8AC3E}">
        <p14:creationId xmlns:p14="http://schemas.microsoft.com/office/powerpoint/2010/main" val="3495714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446088"/>
            <a:ext cx="4978400" cy="2800350"/>
          </a:xfrm>
        </p:spPr>
      </p:sp>
      <p:sp>
        <p:nvSpPr>
          <p:cNvPr id="3" name="Notes Placeholder 2"/>
          <p:cNvSpPr>
            <a:spLocks noGrp="1"/>
          </p:cNvSpPr>
          <p:nvPr>
            <p:ph type="body" idx="1"/>
          </p:nvPr>
        </p:nvSpPr>
        <p:spPr>
          <a:xfrm>
            <a:off x="464085" y="3414981"/>
            <a:ext cx="5929829" cy="4965164"/>
          </a:xfrm>
        </p:spPr>
        <p:txBody>
          <a:bodyPr/>
          <a:lstStyle/>
          <a:p>
            <a:pPr algn="just">
              <a:lnSpc>
                <a:spcPct val="115000"/>
              </a:lnSpc>
              <a:spcAft>
                <a:spcPts val="600"/>
              </a:spcAft>
            </a:pPr>
            <a:r>
              <a:rPr lang="en-GB" b="1" i="1" dirty="0">
                <a:latin typeface="Calibri" panose="020F0502020204030204" pitchFamily="34" charset="0"/>
                <a:ea typeface="SimSun" panose="02010600030101010101" pitchFamily="2" charset="-122"/>
                <a:cs typeface="Calibri" panose="020F0502020204030204" pitchFamily="34" charset="0"/>
              </a:rPr>
              <a:t>Presentation: Introduction to this module (5 min.)</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9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Although this module applies primarily to the context of mental health and social services, many of the topics and strategies discussed are also relevant for community settings. In particular, people may experience violence, coercion and abuse even before they access the service (e.g. in their home, at the police station, in the emergency service of a general hospital).</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9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The key purpose of mental health and social services is to promote mental health and well-being and to support people using the services. </a:t>
            </a:r>
          </a:p>
          <a:p>
            <a:pPr marL="171450" indent="-171450" algn="just">
              <a:lnSpc>
                <a:spcPct val="9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However, in services in countries across the world people are experiencing violence, abuse and coercive practices such as involuntary admission and treatment.</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9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To address these failures in mental health and related systems it is essential to work towards fostering a culture of safety, openness and transparency in services and to have strategies in place to prevent violence, coercion and abuse. </a:t>
            </a:r>
          </a:p>
          <a:p>
            <a:pPr marL="171450" indent="-171450" algn="just">
              <a:lnSpc>
                <a:spcPct val="9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When such events do occur, it is also necessary to address them immediately and in an effective way.</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9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An important way to stop these practices within services is to respect people’s rights under the Convention on the Rights of Persons with Disabilities (CRPD), including the right to make their own choices. </a:t>
            </a:r>
          </a:p>
          <a:p>
            <a:pPr marL="171450" indent="-171450" algn="just">
              <a:lnSpc>
                <a:spcPct val="9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This right also encompasses deciding if they want to receive support and where they want to receive it.</a:t>
            </a:r>
            <a:endParaRPr lang="x-none" dirty="0">
              <a:latin typeface="Calibri" panose="020F0502020204030204" pitchFamily="34" charset="0"/>
              <a:ea typeface="SimSun" panose="02010600030101010101" pitchFamily="2" charset="-122"/>
              <a:cs typeface="Arial" panose="020B0604020202020204" pitchFamily="34" charset="0"/>
            </a:endParaRPr>
          </a:p>
          <a:p>
            <a:pPr marL="628650" lvl="1"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This module provides the knowledge and tools to achieve these goals.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9</a:t>
            </a:fld>
            <a:endParaRPr lang="x-none"/>
          </a:p>
        </p:txBody>
      </p:sp>
    </p:spTree>
    <p:extLst>
      <p:ext uri="{BB962C8B-B14F-4D97-AF65-F5344CB8AC3E}">
        <p14:creationId xmlns:p14="http://schemas.microsoft.com/office/powerpoint/2010/main" val="180613914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0"/>
              </a:spcAft>
            </a:pPr>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en-GB"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0"/>
              </a:spcAft>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10 minutes.</a:t>
            </a:r>
            <a:endParaRPr lang="en-GB" dirty="0">
              <a:latin typeface="Calibri" panose="020F0502020204030204" pitchFamily="34" charset="0"/>
              <a:ea typeface="SimSun" panose="02010600030101010101" pitchFamily="2" charset="-122"/>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21A70AF2-C819-47A0-A399-EA1272036C6D}" type="slidenum">
              <a:rPr lang="x-none" smtClean="0"/>
              <a:t>90</a:t>
            </a:fld>
            <a:endParaRPr lang="x-none"/>
          </a:p>
        </p:txBody>
      </p:sp>
    </p:spTree>
    <p:extLst>
      <p:ext uri="{BB962C8B-B14F-4D97-AF65-F5344CB8AC3E}">
        <p14:creationId xmlns:p14="http://schemas.microsoft.com/office/powerpoint/2010/main" val="106154309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200"/>
              </a:spcAft>
            </a:pPr>
            <a:r>
              <a:rPr lang="en-GB" b="1" i="1" dirty="0">
                <a:latin typeface="Calibri" panose="020F0502020204030204" pitchFamily="34" charset="0"/>
                <a:ea typeface="SimSun" panose="02010600030101010101" pitchFamily="2" charset="-122"/>
                <a:cs typeface="Arial" panose="020B0604020202020204" pitchFamily="34" charset="0"/>
              </a:rPr>
              <a:t>Presentation: Creating a saying “yes” and “can do” culture (10 min.)</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12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Mental health and social services need to shift from a culture of “managing” and “controlling” people, to a recovery-oriented approach in which the aim is to support people and meet their needs, when they want support to do so (e.g. need for respite from difficult circumstances, need for human connection and comfort, need to work on recovery outside of one’s usual space and routine). In order to achieve such a cultural shift, it is essential for staff to work with people to meet their needs.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12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Often, however, on admission to a service, people using services with an institutional culture and people brought in against their will are required to surrender considerable control to the service staff. </a:t>
            </a: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91</a:t>
            </a:fld>
            <a:endParaRPr lang="x-none"/>
          </a:p>
        </p:txBody>
      </p:sp>
    </p:spTree>
    <p:extLst>
      <p:ext uri="{BB962C8B-B14F-4D97-AF65-F5344CB8AC3E}">
        <p14:creationId xmlns:p14="http://schemas.microsoft.com/office/powerpoint/2010/main" val="275526314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just"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lang="en-GB" dirty="0">
                <a:latin typeface="Calibri" panose="020F0502020204030204" pitchFamily="34" charset="0"/>
                <a:ea typeface="SimSun" panose="02010600030101010101" pitchFamily="2" charset="-122"/>
                <a:cs typeface="Arial" panose="020B0604020202020204" pitchFamily="34" charset="0"/>
              </a:rPr>
              <a:t>Being placed in a situation of loss of control and “dependency” on staff for their comfort, security, safety and well-being can cause fear, distress, anxiety and frustration and may lead to conflictual situations.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These feelings can be further increased by the fact that mental health and other practitioners often say “no” to people’s requests or delay meeting these requests, many times without explanation. </a:t>
            </a:r>
          </a:p>
          <a:p>
            <a:pPr marL="171450"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This may be due to heavy workloads, staff shortages, poor training or a belief that fulfilling a request is not in the “best interest” of the person. It may also be due to service regulations or a culture of unresponsiveness in the service more generally.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A useful strategy to make this cultural shift is to create a </a:t>
            </a:r>
            <a:r>
              <a:rPr lang="en-GB" b="1" i="1" dirty="0">
                <a:latin typeface="Calibri" panose="020F0502020204030204" pitchFamily="34" charset="0"/>
                <a:ea typeface="SimSun" panose="02010600030101010101" pitchFamily="2" charset="-122"/>
                <a:cs typeface="Arial" panose="020B0604020202020204" pitchFamily="34" charset="0"/>
              </a:rPr>
              <a:t>“</a:t>
            </a:r>
            <a:r>
              <a:rPr lang="en-GB" dirty="0">
                <a:latin typeface="Calibri" panose="020F0502020204030204" pitchFamily="34" charset="0"/>
                <a:ea typeface="SimSun" panose="02010600030101010101" pitchFamily="2" charset="-122"/>
                <a:cs typeface="Arial" panose="020B0604020202020204" pitchFamily="34" charset="0"/>
              </a:rPr>
              <a:t>saying yes” and “can do” culture within a service. This involves creating a </a:t>
            </a:r>
            <a:r>
              <a:rPr lang="en-GB" dirty="0" err="1">
                <a:latin typeface="Calibri" panose="020F0502020204030204" pitchFamily="34" charset="0"/>
                <a:ea typeface="SimSun" panose="02010600030101010101" pitchFamily="2" charset="-122"/>
                <a:cs typeface="Arial" panose="020B0604020202020204" pitchFamily="34" charset="0"/>
              </a:rPr>
              <a:t>nonjudgemental</a:t>
            </a:r>
            <a:r>
              <a:rPr lang="en-GB" dirty="0">
                <a:latin typeface="Calibri" panose="020F0502020204030204" pitchFamily="34" charset="0"/>
                <a:ea typeface="SimSun" panose="02010600030101010101" pitchFamily="2" charset="-122"/>
                <a:cs typeface="Arial" panose="020B0604020202020204" pitchFamily="34" charset="0"/>
              </a:rPr>
              <a:t> space to think through how decisions are reached and whether it is possible to say “yes” rather than “no” in response to a request from people who are using the services.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92</a:t>
            </a:fld>
            <a:endParaRPr lang="x-none"/>
          </a:p>
        </p:txBody>
      </p:sp>
    </p:spTree>
    <p:extLst>
      <p:ext uri="{BB962C8B-B14F-4D97-AF65-F5344CB8AC3E}">
        <p14:creationId xmlns:p14="http://schemas.microsoft.com/office/powerpoint/2010/main" val="85693372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Before saying “no” to requests from people who are using the services, staff members should first R.E.F.L.E.C.T </a:t>
            </a:r>
            <a:r>
              <a:rPr lang="en-GB" i="1" dirty="0">
                <a:latin typeface="Calibri" panose="020F0502020204030204" pitchFamily="34" charset="0"/>
                <a:ea typeface="SimSun" panose="02010600030101010101" pitchFamily="2" charset="-122"/>
                <a:cs typeface="Arial" panose="020B0604020202020204" pitchFamily="34" charset="0"/>
              </a:rPr>
              <a:t>(</a:t>
            </a:r>
            <a:r>
              <a:rPr lang="en-GB" i="1" dirty="0">
                <a:latin typeface="Calibri" panose="020F0502020204030204" pitchFamily="34" charset="0"/>
                <a:ea typeface="SimSun" panose="02010600030101010101" pitchFamily="2" charset="-122"/>
                <a:cs typeface="Arial" panose="020B0604020202020204" pitchFamily="34" charset="0"/>
                <a:hlinkClick r:id="rId3" action="ppaction://hlinkfile" tooltip="Ray, 2016 #189"/>
              </a:rPr>
              <a:t>35</a:t>
            </a:r>
            <a:r>
              <a:rPr lang="en-GB" i="1" dirty="0">
                <a:latin typeface="Calibri" panose="020F0502020204030204" pitchFamily="34" charset="0"/>
                <a:ea typeface="SimSun" panose="02010600030101010101" pitchFamily="2" charset="-122"/>
                <a:cs typeface="Arial" panose="020B0604020202020204" pitchFamily="34" charset="0"/>
              </a:rPr>
              <a:t>)</a:t>
            </a:r>
            <a:r>
              <a:rPr lang="en-GB" dirty="0">
                <a:latin typeface="Calibri" panose="020F0502020204030204" pitchFamily="34" charset="0"/>
                <a:ea typeface="SimSun" panose="02010600030101010101" pitchFamily="2" charset="-122"/>
                <a:cs typeface="Arial" panose="020B0604020202020204" pitchFamily="34" charset="0"/>
              </a:rPr>
              <a:t> on the request. Think about:</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457200" marR="0">
              <a:lnSpc>
                <a:spcPct val="115000"/>
              </a:lnSpc>
              <a:spcBef>
                <a:spcPts val="0"/>
              </a:spcBef>
              <a:spcAft>
                <a:spcPts val="0"/>
              </a:spcAft>
            </a:pPr>
            <a:r>
              <a:rPr lang="en-GB" b="1" dirty="0">
                <a:latin typeface="Calibri" panose="020F0502020204030204" pitchFamily="34" charset="0"/>
                <a:ea typeface="SimSun" panose="02010600030101010101" pitchFamily="2" charset="-122"/>
                <a:cs typeface="Arial" panose="020B0604020202020204" pitchFamily="34" charset="0"/>
              </a:rPr>
              <a:t>R</a:t>
            </a:r>
            <a:r>
              <a:rPr lang="en-GB" dirty="0">
                <a:latin typeface="Calibri" panose="020F0502020204030204" pitchFamily="34" charset="0"/>
                <a:ea typeface="SimSun" panose="02010600030101010101" pitchFamily="2" charset="-122"/>
                <a:cs typeface="Arial" panose="020B0604020202020204" pitchFamily="34" charset="0"/>
              </a:rPr>
              <a:t> – Reframe: What would it take to say yes?</a:t>
            </a:r>
            <a:endParaRPr lang="x-none" dirty="0">
              <a:latin typeface="Calibri" panose="020F0502020204030204" pitchFamily="34" charset="0"/>
              <a:ea typeface="SimSun" panose="02010600030101010101" pitchFamily="2" charset="-122"/>
              <a:cs typeface="Arial" panose="020B0604020202020204" pitchFamily="34" charset="0"/>
            </a:endParaRPr>
          </a:p>
          <a:p>
            <a:pPr marL="457200" marR="0">
              <a:lnSpc>
                <a:spcPct val="115000"/>
              </a:lnSpc>
              <a:spcBef>
                <a:spcPts val="0"/>
              </a:spcBef>
              <a:spcAft>
                <a:spcPts val="0"/>
              </a:spcAft>
            </a:pPr>
            <a:r>
              <a:rPr lang="en-GB" b="1" dirty="0">
                <a:latin typeface="Calibri" panose="020F0502020204030204" pitchFamily="34" charset="0"/>
                <a:ea typeface="SimSun" panose="02010600030101010101" pitchFamily="2" charset="-122"/>
                <a:cs typeface="Arial" panose="020B0604020202020204" pitchFamily="34" charset="0"/>
              </a:rPr>
              <a:t>E </a:t>
            </a:r>
            <a:r>
              <a:rPr lang="en-GB" dirty="0">
                <a:latin typeface="Calibri" panose="020F0502020204030204" pitchFamily="34" charset="0"/>
                <a:ea typeface="SimSun" panose="02010600030101010101" pitchFamily="2" charset="-122"/>
                <a:cs typeface="Arial" panose="020B0604020202020204" pitchFamily="34" charset="0"/>
              </a:rPr>
              <a:t>– Easy: Is “no” the easy option?</a:t>
            </a:r>
            <a:endParaRPr lang="x-none" dirty="0">
              <a:latin typeface="Calibri" panose="020F0502020204030204" pitchFamily="34" charset="0"/>
              <a:ea typeface="SimSun" panose="02010600030101010101" pitchFamily="2" charset="-122"/>
              <a:cs typeface="Arial" panose="020B0604020202020204" pitchFamily="34" charset="0"/>
            </a:endParaRPr>
          </a:p>
          <a:p>
            <a:pPr marL="457200" marR="0">
              <a:lnSpc>
                <a:spcPct val="115000"/>
              </a:lnSpc>
              <a:spcBef>
                <a:spcPts val="0"/>
              </a:spcBef>
              <a:spcAft>
                <a:spcPts val="0"/>
              </a:spcAft>
            </a:pPr>
            <a:r>
              <a:rPr lang="en-GB" b="1" dirty="0">
                <a:latin typeface="Calibri" panose="020F0502020204030204" pitchFamily="34" charset="0"/>
                <a:ea typeface="SimSun" panose="02010600030101010101" pitchFamily="2" charset="-122"/>
                <a:cs typeface="Arial" panose="020B0604020202020204" pitchFamily="34" charset="0"/>
              </a:rPr>
              <a:t>F</a:t>
            </a:r>
            <a:r>
              <a:rPr lang="en-GB" dirty="0">
                <a:latin typeface="Calibri" panose="020F0502020204030204" pitchFamily="34" charset="0"/>
                <a:ea typeface="SimSun" panose="02010600030101010101" pitchFamily="2" charset="-122"/>
                <a:cs typeface="Arial" panose="020B0604020202020204" pitchFamily="34" charset="0"/>
              </a:rPr>
              <a:t> – Feeling: What would it feel like for the person if I say “no”?</a:t>
            </a:r>
            <a:endParaRPr lang="x-none" dirty="0">
              <a:latin typeface="Calibri" panose="020F0502020204030204" pitchFamily="34" charset="0"/>
              <a:ea typeface="SimSun" panose="02010600030101010101" pitchFamily="2" charset="-122"/>
              <a:cs typeface="Arial" panose="020B0604020202020204" pitchFamily="34" charset="0"/>
            </a:endParaRPr>
          </a:p>
          <a:p>
            <a:pPr marL="457200" marR="0">
              <a:lnSpc>
                <a:spcPct val="115000"/>
              </a:lnSpc>
              <a:spcBef>
                <a:spcPts val="0"/>
              </a:spcBef>
              <a:spcAft>
                <a:spcPts val="0"/>
              </a:spcAft>
            </a:pPr>
            <a:r>
              <a:rPr lang="en-GB" b="1" dirty="0">
                <a:latin typeface="Calibri" panose="020F0502020204030204" pitchFamily="34" charset="0"/>
                <a:ea typeface="SimSun" panose="02010600030101010101" pitchFamily="2" charset="-122"/>
                <a:cs typeface="Arial" panose="020B0604020202020204" pitchFamily="34" charset="0"/>
              </a:rPr>
              <a:t>L</a:t>
            </a:r>
            <a:r>
              <a:rPr lang="en-GB" dirty="0">
                <a:latin typeface="Calibri" panose="020F0502020204030204" pitchFamily="34" charset="0"/>
                <a:ea typeface="SimSun" panose="02010600030101010101" pitchFamily="2" charset="-122"/>
                <a:cs typeface="Arial" panose="020B0604020202020204" pitchFamily="34" charset="0"/>
              </a:rPr>
              <a:t> – Listen: Have I really listened to the person concerned and what they are asking?</a:t>
            </a:r>
            <a:endParaRPr lang="x-none" dirty="0">
              <a:latin typeface="Calibri" panose="020F0502020204030204" pitchFamily="34" charset="0"/>
              <a:ea typeface="SimSun" panose="02010600030101010101" pitchFamily="2" charset="-122"/>
              <a:cs typeface="Arial" panose="020B0604020202020204" pitchFamily="34" charset="0"/>
            </a:endParaRPr>
          </a:p>
          <a:p>
            <a:pPr marL="457200" marR="0">
              <a:lnSpc>
                <a:spcPct val="115000"/>
              </a:lnSpc>
              <a:spcBef>
                <a:spcPts val="0"/>
              </a:spcBef>
              <a:spcAft>
                <a:spcPts val="0"/>
              </a:spcAft>
            </a:pPr>
            <a:r>
              <a:rPr lang="en-GB" b="1" dirty="0">
                <a:latin typeface="Calibri" panose="020F0502020204030204" pitchFamily="34" charset="0"/>
                <a:ea typeface="SimSun" panose="02010600030101010101" pitchFamily="2" charset="-122"/>
                <a:cs typeface="Arial" panose="020B0604020202020204" pitchFamily="34" charset="0"/>
              </a:rPr>
              <a:t>E</a:t>
            </a:r>
            <a:r>
              <a:rPr lang="en-GB" dirty="0">
                <a:latin typeface="Calibri" panose="020F0502020204030204" pitchFamily="34" charset="0"/>
                <a:ea typeface="SimSun" panose="02010600030101010101" pitchFamily="2" charset="-122"/>
                <a:cs typeface="Arial" panose="020B0604020202020204" pitchFamily="34" charset="0"/>
              </a:rPr>
              <a:t> – Explain: Can I explain to the person concerned why I am unable to meet their request?</a:t>
            </a:r>
            <a:endParaRPr lang="x-none" dirty="0">
              <a:latin typeface="Calibri" panose="020F0502020204030204" pitchFamily="34" charset="0"/>
              <a:ea typeface="SimSun" panose="02010600030101010101" pitchFamily="2" charset="-122"/>
              <a:cs typeface="Arial" panose="020B0604020202020204" pitchFamily="34" charset="0"/>
            </a:endParaRPr>
          </a:p>
          <a:p>
            <a:pPr marL="457200" marR="0">
              <a:lnSpc>
                <a:spcPct val="115000"/>
              </a:lnSpc>
              <a:spcBef>
                <a:spcPts val="0"/>
              </a:spcBef>
              <a:spcAft>
                <a:spcPts val="0"/>
              </a:spcAft>
            </a:pPr>
            <a:r>
              <a:rPr lang="en-GB" b="1" dirty="0">
                <a:latin typeface="Calibri" panose="020F0502020204030204" pitchFamily="34" charset="0"/>
                <a:ea typeface="SimSun" panose="02010600030101010101" pitchFamily="2" charset="-122"/>
                <a:cs typeface="Arial" panose="020B0604020202020204" pitchFamily="34" charset="0"/>
              </a:rPr>
              <a:t>C</a:t>
            </a:r>
            <a:r>
              <a:rPr lang="en-GB" dirty="0">
                <a:latin typeface="Calibri" panose="020F0502020204030204" pitchFamily="34" charset="0"/>
                <a:ea typeface="SimSun" panose="02010600030101010101" pitchFamily="2" charset="-122"/>
                <a:cs typeface="Arial" panose="020B0604020202020204" pitchFamily="34" charset="0"/>
              </a:rPr>
              <a:t> – Creative: Are there creative ways in which I could meet the request of the person?</a:t>
            </a:r>
            <a:endParaRPr lang="x-none" dirty="0">
              <a:latin typeface="Calibri" panose="020F0502020204030204" pitchFamily="34" charset="0"/>
              <a:ea typeface="SimSun" panose="02010600030101010101" pitchFamily="2" charset="-122"/>
              <a:cs typeface="Arial" panose="020B0604020202020204" pitchFamily="34" charset="0"/>
            </a:endParaRPr>
          </a:p>
          <a:p>
            <a:pPr marL="457200" marR="0">
              <a:lnSpc>
                <a:spcPct val="115000"/>
              </a:lnSpc>
              <a:spcBef>
                <a:spcPts val="0"/>
              </a:spcBef>
              <a:spcAft>
                <a:spcPts val="0"/>
              </a:spcAft>
            </a:pPr>
            <a:r>
              <a:rPr lang="en-GB" b="1" dirty="0">
                <a:latin typeface="Calibri" panose="020F0502020204030204" pitchFamily="34" charset="0"/>
                <a:ea typeface="SimSun" panose="02010600030101010101" pitchFamily="2" charset="-122"/>
                <a:cs typeface="Arial" panose="020B0604020202020204" pitchFamily="34" charset="0"/>
              </a:rPr>
              <a:t>T</a:t>
            </a:r>
            <a:r>
              <a:rPr lang="en-GB" dirty="0">
                <a:latin typeface="Calibri" panose="020F0502020204030204" pitchFamily="34" charset="0"/>
                <a:ea typeface="SimSun" panose="02010600030101010101" pitchFamily="2" charset="-122"/>
                <a:cs typeface="Arial" panose="020B0604020202020204" pitchFamily="34" charset="0"/>
              </a:rPr>
              <a:t> – Time: Am I giving enough time to consider the request?</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93</a:t>
            </a:fld>
            <a:endParaRPr lang="x-none"/>
          </a:p>
        </p:txBody>
      </p:sp>
    </p:spTree>
    <p:extLst>
      <p:ext uri="{BB962C8B-B14F-4D97-AF65-F5344CB8AC3E}">
        <p14:creationId xmlns:p14="http://schemas.microsoft.com/office/powerpoint/2010/main" val="142286530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It is important to acknowledge that sometimes services may not be able to meet certain needs, or may not be able to meet them immediately. This should be discussed with the person.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buFont typeface="Arial" panose="020B0604020202020204" pitchFamily="34" charset="0"/>
              <a:buChar char="•"/>
            </a:pP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In addition, service managers should make sure that service staff have the working conditions necessary to enable and empower them to engage effectively with, and meet the needs of, people using the service.</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94</a:t>
            </a:fld>
            <a:endParaRPr lang="x-none"/>
          </a:p>
        </p:txBody>
      </p:sp>
    </p:spTree>
    <p:extLst>
      <p:ext uri="{BB962C8B-B14F-4D97-AF65-F5344CB8AC3E}">
        <p14:creationId xmlns:p14="http://schemas.microsoft.com/office/powerpoint/2010/main" val="142235498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0"/>
              </a:spcAft>
            </a:pPr>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en-GB"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0"/>
              </a:spcAft>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55 minutes.</a:t>
            </a:r>
            <a:endParaRPr lang="en-GB"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95</a:t>
            </a:fld>
            <a:endParaRPr lang="x-none"/>
          </a:p>
        </p:txBody>
      </p:sp>
    </p:spTree>
    <p:extLst>
      <p:ext uri="{BB962C8B-B14F-4D97-AF65-F5344CB8AC3E}">
        <p14:creationId xmlns:p14="http://schemas.microsoft.com/office/powerpoint/2010/main" val="43877563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40675" y="4400549"/>
            <a:ext cx="5731525" cy="4192607"/>
          </a:xfrm>
        </p:spPr>
        <p:txBody>
          <a:bodyPr/>
          <a:lstStyle/>
          <a:p>
            <a:pPr>
              <a:spcAft>
                <a:spcPts val="1200"/>
              </a:spcAft>
            </a:pPr>
            <a:r>
              <a:rPr lang="en-GB" b="1" i="1" dirty="0">
                <a:latin typeface="Calibri" panose="020F0502020204030204" pitchFamily="34" charset="0"/>
                <a:ea typeface="SimSun" panose="02010600030101010101" pitchFamily="2" charset="-122"/>
                <a:cs typeface="Helvetica" panose="020B0604020202020204" pitchFamily="34" charset="0"/>
              </a:rPr>
              <a:t>Presentation</a:t>
            </a:r>
            <a:r>
              <a:rPr lang="en-GB" i="1" dirty="0">
                <a:latin typeface="Calibri" panose="020F0502020204030204" pitchFamily="34" charset="0"/>
                <a:ea typeface="SimSun" panose="02010600030101010101" pitchFamily="2" charset="-122"/>
                <a:cs typeface="Helvetica" panose="020B0604020202020204" pitchFamily="34" charset="0"/>
              </a:rPr>
              <a:t>:</a:t>
            </a:r>
            <a:r>
              <a:rPr lang="en-GB" sz="1400" i="1" dirty="0">
                <a:latin typeface="Helvetica" panose="020B0604020202020204" pitchFamily="34" charset="0"/>
                <a:ea typeface="SimSun" panose="02010600030101010101" pitchFamily="2" charset="-122"/>
                <a:cs typeface="Arial" panose="020B0604020202020204" pitchFamily="34" charset="0"/>
              </a:rPr>
              <a:t> </a:t>
            </a:r>
            <a:r>
              <a:rPr lang="en-GB" b="1" i="1" dirty="0">
                <a:latin typeface="Calibri" panose="020F0502020204030204" pitchFamily="34" charset="0"/>
                <a:ea typeface="SimSun" panose="02010600030101010101" pitchFamily="2" charset="-122"/>
                <a:cs typeface="Arial" panose="020B0604020202020204" pitchFamily="34" charset="0"/>
              </a:rPr>
              <a:t>Individualized plans to explore sensitivities and signs of distress (</a:t>
            </a:r>
            <a:r>
              <a:rPr lang="en-GB" b="1" i="1" dirty="0">
                <a:latin typeface="Calibri" panose="020F0502020204030204" pitchFamily="34" charset="0"/>
                <a:ea typeface="SimSun" panose="02010600030101010101" pitchFamily="2" charset="-122"/>
                <a:cs typeface="Arial" panose="020B0604020202020204" pitchFamily="34" charset="0"/>
                <a:hlinkClick r:id="rId3" action="ppaction://hlinkfile" tooltip="Substance Abuse and Mental Health Servies Administration (SAMHSA), 2005 #149"/>
              </a:rPr>
              <a:t>36</a:t>
            </a:r>
            <a:r>
              <a:rPr lang="en-GB" b="1" i="1" dirty="0">
                <a:latin typeface="Calibri" panose="020F0502020204030204" pitchFamily="34" charset="0"/>
                <a:ea typeface="SimSun" panose="02010600030101010101" pitchFamily="2" charset="-122"/>
                <a:cs typeface="Arial" panose="020B0604020202020204" pitchFamily="34" charset="0"/>
              </a:rPr>
              <a:t>) (15 min.)</a:t>
            </a:r>
            <a:endParaRPr lang="x-none" dirty="0">
              <a:latin typeface="Calibri" panose="020F0502020204030204" pitchFamily="34" charset="0"/>
              <a:ea typeface="SimSun" panose="02010600030101010101" pitchFamily="2" charset="-122"/>
              <a:cs typeface="Arial" panose="020B0604020202020204" pitchFamily="34" charset="0"/>
            </a:endParaRPr>
          </a:p>
          <a:p>
            <a:pPr>
              <a:spcAft>
                <a:spcPts val="1200"/>
              </a:spcAft>
            </a:pPr>
            <a:r>
              <a:rPr lang="en-GB" b="1" dirty="0">
                <a:latin typeface="Calibri" panose="020F0502020204030204" pitchFamily="34" charset="0"/>
                <a:ea typeface="SimSun" panose="02010600030101010101" pitchFamily="2" charset="-122"/>
                <a:cs typeface="Arial" panose="020B0604020202020204" pitchFamily="34" charset="0"/>
              </a:rPr>
              <a:t>What is an individualized plan?</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12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An individualized plan is a document in which the person identifies their sensitivities and signs of distress as well as strategies and actions that they themselves or others can take to respond to the situation and alleviate distress, anxiety, frustration or anger.</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12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It may not be relevant to develop specific individualized plans to explore sensitivities and signs of distress for all people – not all people will want or need them.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12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However, for some people, developing individualized plans may be useful for understanding what makes them feel distressed, anxious or angry and how others can respond in these situations in a way that is respectful of the person and of their wishes and preferences. </a:t>
            </a:r>
          </a:p>
          <a:p>
            <a:pPr marL="171450" indent="-171450" algn="just">
              <a:spcAft>
                <a:spcPts val="12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Some people may want to develop a plan on their own, while others may want to involve trusted persons in the process.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96</a:t>
            </a:fld>
            <a:endParaRPr lang="x-none"/>
          </a:p>
        </p:txBody>
      </p:sp>
    </p:spTree>
    <p:extLst>
      <p:ext uri="{BB962C8B-B14F-4D97-AF65-F5344CB8AC3E}">
        <p14:creationId xmlns:p14="http://schemas.microsoft.com/office/powerpoint/2010/main" val="298250233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Developing a plan is an opportunity for others to understand what the emotions and feelings of the person are in certain situations and to discuss effective ways to meet their needs when this situation occurs and in the longer term.</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Therefore individualized plans can help to resolve tense situations more effectively without the use of coercion, abuse or violence.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The person developing the plan should have the possibility to let all relevant people – including mental health and other practitioners, families and care partners – know about its existence so they know how to support the person in an effective and acceptable way.</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97</a:t>
            </a:fld>
            <a:endParaRPr lang="x-none"/>
          </a:p>
        </p:txBody>
      </p:sp>
    </p:spTree>
    <p:extLst>
      <p:ext uri="{BB962C8B-B14F-4D97-AF65-F5344CB8AC3E}">
        <p14:creationId xmlns:p14="http://schemas.microsoft.com/office/powerpoint/2010/main" val="341747137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Mental health and other practitioners, families and other supporters can also develop their own individualized plans; they too may have sensitivities that can affect their behaviour in conflictual situations. </a:t>
            </a:r>
          </a:p>
          <a:p>
            <a:pPr marL="171450"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It is important that they understand their own sensitivities and identify calming methods that also work for them so that they do not contribute to creating a tense situation or making a situation worse.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When an individualized plan is made well, for a person who is comfortable receiving this type of support for dealing with typical sources of distress, it can be beneficial to everyone concerned and can provide for a better environment within the mental health or social service or at home.</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98</a:t>
            </a:fld>
            <a:endParaRPr lang="x-none"/>
          </a:p>
        </p:txBody>
      </p:sp>
    </p:spTree>
    <p:extLst>
      <p:ext uri="{BB962C8B-B14F-4D97-AF65-F5344CB8AC3E}">
        <p14:creationId xmlns:p14="http://schemas.microsoft.com/office/powerpoint/2010/main" val="363408648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3725" y="327025"/>
            <a:ext cx="5046663" cy="2838450"/>
          </a:xfrm>
        </p:spPr>
      </p:sp>
      <p:sp>
        <p:nvSpPr>
          <p:cNvPr id="3" name="Notes Placeholder 2"/>
          <p:cNvSpPr>
            <a:spLocks noGrp="1"/>
          </p:cNvSpPr>
          <p:nvPr>
            <p:ph type="body" idx="1"/>
          </p:nvPr>
        </p:nvSpPr>
        <p:spPr>
          <a:xfrm>
            <a:off x="685800" y="3166110"/>
            <a:ext cx="5486400" cy="5109210"/>
          </a:xfrm>
        </p:spPr>
        <p:txBody>
          <a:bodyPr/>
          <a:lstStyle/>
          <a:p>
            <a:pPr algn="just">
              <a:lnSpc>
                <a:spcPct val="115000"/>
              </a:lnSpc>
            </a:pPr>
            <a:r>
              <a:rPr lang="en-GB" b="1" dirty="0">
                <a:latin typeface="Calibri" panose="020F0502020204030204" pitchFamily="34" charset="0"/>
                <a:ea typeface="SimSun" panose="02010600030101010101" pitchFamily="2" charset="-122"/>
                <a:cs typeface="Arial" panose="020B0604020202020204" pitchFamily="34" charset="0"/>
              </a:rPr>
              <a:t>Calming strategies should be introduced into the individualized plan</a:t>
            </a:r>
            <a:endParaRPr lang="en-GB"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After sensitivities and signs of distress have been identified, people should be encouraged and supported to explore what helps them to feel better and regain control. List these options in their individualized plans.</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nSpc>
                <a:spcPct val="11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Some examples might include:</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tabLst>
                <a:tab pos="360045" algn="l"/>
              </a:tabLst>
            </a:pPr>
            <a:r>
              <a:rPr lang="en-GB" dirty="0">
                <a:latin typeface="Calibri" panose="020F0502020204030204" pitchFamily="34" charset="0"/>
                <a:ea typeface="SimSun" panose="02010600030101010101" pitchFamily="2" charset="-122"/>
                <a:cs typeface="Arial" panose="020B0604020202020204" pitchFamily="34" charset="0"/>
              </a:rPr>
              <a:t>going for a walk/getting some fresh air</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tabLst>
                <a:tab pos="360045" algn="l"/>
              </a:tabLst>
            </a:pPr>
            <a:r>
              <a:rPr lang="en-GB" dirty="0">
                <a:latin typeface="Calibri" panose="020F0502020204030204" pitchFamily="34" charset="0"/>
                <a:ea typeface="SimSun" panose="02010600030101010101" pitchFamily="2" charset="-122"/>
                <a:cs typeface="Arial" panose="020B0604020202020204" pitchFamily="34" charset="0"/>
              </a:rPr>
              <a:t>having someone acknowledge my feelings</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tabLst>
                <a:tab pos="360045" algn="l"/>
              </a:tabLst>
            </a:pPr>
            <a:r>
              <a:rPr lang="en-GB" dirty="0">
                <a:latin typeface="Calibri" panose="020F0502020204030204" pitchFamily="34" charset="0"/>
                <a:ea typeface="SimSun" panose="02010600030101010101" pitchFamily="2" charset="-122"/>
                <a:cs typeface="Arial" panose="020B0604020202020204" pitchFamily="34" charset="0"/>
              </a:rPr>
              <a:t>taking slow, with deep breaths</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tabLst>
                <a:tab pos="360045" algn="l"/>
              </a:tabLst>
            </a:pPr>
            <a:r>
              <a:rPr lang="en-GB" dirty="0">
                <a:latin typeface="Calibri" panose="020F0502020204030204" pitchFamily="34" charset="0"/>
                <a:ea typeface="SimSun" panose="02010600030101010101" pitchFamily="2" charset="-122"/>
                <a:cs typeface="Arial" panose="020B0604020202020204" pitchFamily="34" charset="0"/>
              </a:rPr>
              <a:t>squeezing a ball or blanket</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tabLst>
                <a:tab pos="360045" algn="l"/>
              </a:tabLst>
            </a:pPr>
            <a:r>
              <a:rPr lang="en-GB" dirty="0">
                <a:latin typeface="Calibri" panose="020F0502020204030204" pitchFamily="34" charset="0"/>
                <a:ea typeface="SimSun" panose="02010600030101010101" pitchFamily="2" charset="-122"/>
                <a:cs typeface="Arial" panose="020B0604020202020204" pitchFamily="34" charset="0"/>
              </a:rPr>
              <a:t>being able to yell or cry</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tabLst>
                <a:tab pos="360045" algn="l"/>
              </a:tabLst>
            </a:pPr>
            <a:r>
              <a:rPr lang="en-GB" dirty="0">
                <a:latin typeface="Calibri" panose="020F0502020204030204" pitchFamily="34" charset="0"/>
                <a:ea typeface="SimSun" panose="02010600030101010101" pitchFamily="2" charset="-122"/>
                <a:cs typeface="Arial" panose="020B0604020202020204" pitchFamily="34" charset="0"/>
              </a:rPr>
              <a:t>spending time in the comfort room</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tabLst>
                <a:tab pos="360045" algn="l"/>
              </a:tabLst>
            </a:pPr>
            <a:r>
              <a:rPr lang="en-GB" dirty="0">
                <a:latin typeface="Calibri" panose="020F0502020204030204" pitchFamily="34" charset="0"/>
                <a:ea typeface="SimSun" panose="02010600030101010101" pitchFamily="2" charset="-122"/>
                <a:cs typeface="Arial" panose="020B0604020202020204" pitchFamily="34" charset="0"/>
              </a:rPr>
              <a:t>calling a friend or family member</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tabLst>
                <a:tab pos="360045" algn="l"/>
              </a:tabLst>
            </a:pPr>
            <a:r>
              <a:rPr lang="en-GB" dirty="0">
                <a:latin typeface="Calibri" panose="020F0502020204030204" pitchFamily="34" charset="0"/>
                <a:ea typeface="SimSun" panose="02010600030101010101" pitchFamily="2" charset="-122"/>
                <a:cs typeface="Arial" panose="020B0604020202020204" pitchFamily="34" charset="0"/>
              </a:rPr>
              <a:t>sports or exercise, </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tabLst>
                <a:tab pos="360045" algn="l"/>
              </a:tabLst>
            </a:pPr>
            <a:r>
              <a:rPr lang="en-GB" dirty="0">
                <a:latin typeface="Calibri" panose="020F0502020204030204" pitchFamily="34" charset="0"/>
                <a:ea typeface="SimSun" panose="02010600030101010101" pitchFamily="2" charset="-122"/>
                <a:cs typeface="Arial" panose="020B0604020202020204" pitchFamily="34" charset="0"/>
              </a:rPr>
              <a:t>music, art and creativity</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tabLst>
                <a:tab pos="360045" algn="l"/>
              </a:tabLst>
            </a:pPr>
            <a:r>
              <a:rPr lang="en-GB" dirty="0">
                <a:latin typeface="Calibri" panose="020F0502020204030204" pitchFamily="34" charset="0"/>
                <a:ea typeface="SimSun" panose="02010600030101010101" pitchFamily="2" charset="-122"/>
                <a:cs typeface="Arial" panose="020B0604020202020204" pitchFamily="34" charset="0"/>
              </a:rPr>
              <a:t>gardening </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tabLst>
                <a:tab pos="360045" algn="l"/>
              </a:tabLst>
            </a:pPr>
            <a:r>
              <a:rPr lang="en-GB" dirty="0">
                <a:latin typeface="Calibri" panose="020F0502020204030204" pitchFamily="34" charset="0"/>
                <a:ea typeface="SimSun" panose="02010600030101010101" pitchFamily="2" charset="-122"/>
                <a:cs typeface="Arial" panose="020B0604020202020204" pitchFamily="34" charset="0"/>
              </a:rPr>
              <a:t>pets and animals.</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If individualized plans are shared with service providers, they should be accessible during tense situations (e.g. people should be allowed to keep their own copy, have it on record in the service, on the online registry, etc.).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They can be developed as stand-alone documents or as part of an overall recovery plan or of an advance plan/directive.</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21A70AF2-C819-47A0-A399-EA1272036C6D}" type="slidenum">
              <a:rPr lang="x-none" smtClean="0"/>
              <a:t>99</a:t>
            </a:fld>
            <a:endParaRPr lang="x-none"/>
          </a:p>
        </p:txBody>
      </p:sp>
    </p:spTree>
    <p:extLst>
      <p:ext uri="{BB962C8B-B14F-4D97-AF65-F5344CB8AC3E}">
        <p14:creationId xmlns:p14="http://schemas.microsoft.com/office/powerpoint/2010/main" val="193361935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5.xml"/><Relationship Id="rId7" Type="http://schemas.openxmlformats.org/officeDocument/2006/relationships/image" Target="../media/image2.png"/><Relationship Id="rId2" Type="http://schemas.openxmlformats.org/officeDocument/2006/relationships/tags" Target="../tags/tag4.xml"/><Relationship Id="rId1" Type="http://schemas.openxmlformats.org/officeDocument/2006/relationships/themeOverride" Target="../theme/themeOverride1.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0.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themeOverride" Target="../theme/themeOverride11.xml"/><Relationship Id="rId5" Type="http://schemas.openxmlformats.org/officeDocument/2006/relationships/image" Target="../media/image4.emf"/><Relationship Id="rId4" Type="http://schemas.openxmlformats.org/officeDocument/2006/relationships/oleObject" Target="../embeddings/oleObject9.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hemeOverride" Target="../theme/themeOverride12.xml"/><Relationship Id="rId5" Type="http://schemas.openxmlformats.org/officeDocument/2006/relationships/image" Target="../media/image4.emf"/><Relationship Id="rId4" Type="http://schemas.openxmlformats.org/officeDocument/2006/relationships/oleObject" Target="../embeddings/oleObject10.bin"/></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3.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themeOverride" Target="../theme/themeOverride14.xml"/><Relationship Id="rId5" Type="http://schemas.openxmlformats.org/officeDocument/2006/relationships/image" Target="../media/image4.emf"/><Relationship Id="rId4" Type="http://schemas.openxmlformats.org/officeDocument/2006/relationships/oleObject" Target="../embeddings/oleObject11.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themeOverride" Target="../theme/themeOverride15.xml"/><Relationship Id="rId5" Type="http://schemas.openxmlformats.org/officeDocument/2006/relationships/image" Target="../media/image4.emf"/><Relationship Id="rId4" Type="http://schemas.openxmlformats.org/officeDocument/2006/relationships/oleObject" Target="../embeddings/oleObject12.bin"/></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6.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hemeOverride" Target="../theme/themeOverride17.xml"/><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8.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hemeOverride" Target="../theme/themeOverride19.xml"/><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hemeOverride" Target="../theme/themeOverride2.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hemeOverride" Target="../theme/themeOverride20.xml"/><Relationship Id="rId6" Type="http://schemas.openxmlformats.org/officeDocument/2006/relationships/image" Target="../media/image4.emf"/><Relationship Id="rId5" Type="http://schemas.openxmlformats.org/officeDocument/2006/relationships/oleObject" Target="../embeddings/oleObject15.bin"/><Relationship Id="rId4"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hemeOverride" Target="../theme/themeOverride3.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png"/><Relationship Id="rId2" Type="http://schemas.openxmlformats.org/officeDocument/2006/relationships/tags" Target="../tags/tag6.xml"/><Relationship Id="rId1" Type="http://schemas.openxmlformats.org/officeDocument/2006/relationships/themeOverride" Target="../theme/themeOverride4.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7.xml"/><Relationship Id="rId1" Type="http://schemas.openxmlformats.org/officeDocument/2006/relationships/themeOverride" Target="../theme/themeOverride5.xml"/><Relationship Id="rId6" Type="http://schemas.openxmlformats.org/officeDocument/2006/relationships/image" Target="../media/image3.png"/><Relationship Id="rId5" Type="http://schemas.openxmlformats.org/officeDocument/2006/relationships/image" Target="../media/image4.emf"/><Relationship Id="rId4" Type="http://schemas.openxmlformats.org/officeDocument/2006/relationships/oleObject" Target="../embeddings/oleObject4.bin"/></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9.xml"/><Relationship Id="rId7" Type="http://schemas.openxmlformats.org/officeDocument/2006/relationships/image" Target="../media/image1.emf"/><Relationship Id="rId2" Type="http://schemas.openxmlformats.org/officeDocument/2006/relationships/tags" Target="../tags/tag8.xml"/><Relationship Id="rId1" Type="http://schemas.openxmlformats.org/officeDocument/2006/relationships/themeOverride" Target="../theme/themeOverride6.xml"/><Relationship Id="rId6" Type="http://schemas.openxmlformats.org/officeDocument/2006/relationships/oleObject" Target="../embeddings/oleObject5.bin"/><Relationship Id="rId5" Type="http://schemas.openxmlformats.org/officeDocument/2006/relationships/slideMaster" Target="../slideMasters/slideMaster1.xml"/><Relationship Id="rId4" Type="http://schemas.openxmlformats.org/officeDocument/2006/relationships/tags" Target="../tags/tag10.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hemeOverride" Target="../theme/themeOverride7.x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hemeOverride" Target="../theme/themeOverride8.x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hemeOverride" Target="../theme/themeOverride9.x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Section Header - Internal" preserve="1" userDrawn="1">
  <p:cSld name="Section Header - Internal">
    <p:bg bwMode="gray">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53" imgH="353" progId="TCLayout.ActiveDocument.1">
                  <p:embed/>
                </p:oleObj>
              </mc:Choice>
              <mc:Fallback>
                <p:oleObj name="think-cell Slide" r:id="rId5" imgW="353" imgH="353"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5" name="Rectangle 24">
            <a:extLst>
              <a:ext uri="{FF2B5EF4-FFF2-40B4-BE49-F238E27FC236}">
                <a16:creationId xmlns:a16="http://schemas.microsoft.com/office/drawing/2014/main" id="{3E8E94F3-9FBF-45F5-9848-3D8FC241580A}"/>
              </a:ext>
            </a:extLst>
          </p:cNvPr>
          <p:cNvSpPr/>
          <p:nvPr userDrawn="1"/>
        </p:nvSpPr>
        <p:spPr>
          <a:xfrm>
            <a:off x="0" y="5558400"/>
            <a:ext cx="12192000" cy="12996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507206" y="720000"/>
            <a:ext cx="11088000" cy="2934000"/>
          </a:xfrm>
        </p:spPr>
        <p:txBody>
          <a:bodyPr anchor="b"/>
          <a:lstStyle>
            <a:lvl1pPr algn="l">
              <a:lnSpc>
                <a:spcPts val="6500"/>
              </a:lnSpc>
              <a:defRPr sz="6600">
                <a:solidFill>
                  <a:schemeClr val="accent1"/>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507205" y="3688350"/>
            <a:ext cx="11088000" cy="1617074"/>
          </a:xfrm>
          <a:prstGeom prst="rect">
            <a:avLst/>
          </a:prstGeom>
        </p:spPr>
        <p:txBody>
          <a:bodyPr lIns="0" rIns="0" anchor="t">
            <a:noAutofit/>
          </a:bodyPr>
          <a:lstStyle>
            <a:lvl1pPr marL="0" indent="0" algn="l">
              <a:buNone/>
              <a:defRPr lang="en-US" sz="4000" b="1" kern="1200" spc="-100" baseline="0" dirty="0">
                <a:solidFill>
                  <a:schemeClr val="accent2"/>
                </a:solidFill>
                <a:effectLst/>
                <a:latin typeface="+mj-lt"/>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Classification" hidden="1"/>
          <p:cNvSpPr txBox="1">
            <a:spLocks/>
          </p:cNvSpPr>
          <p:nvPr userDrawn="1">
            <p:custDataLst>
              <p:tags r:id="rId3"/>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pic>
        <p:nvPicPr>
          <p:cNvPr id="8" name="Picture 7">
            <a:extLst>
              <a:ext uri="{FF2B5EF4-FFF2-40B4-BE49-F238E27FC236}">
                <a16:creationId xmlns:a16="http://schemas.microsoft.com/office/drawing/2014/main" id="{BD9C1FFE-CE2F-FC43-95DF-C2C9DCE31DD7}"/>
              </a:ext>
            </a:extLst>
          </p:cNvPr>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5304" y="124468"/>
            <a:ext cx="1277726" cy="1428108"/>
          </a:xfrm>
          <a:prstGeom prst="rect">
            <a:avLst/>
          </a:prstGeom>
          <a:noFill/>
          <a:ln>
            <a:noFill/>
          </a:ln>
        </p:spPr>
      </p:pic>
      <p:pic>
        <p:nvPicPr>
          <p:cNvPr id="10" name="Picture 9" descr="https://extranet.who.int/datacol/answer_upload.asp?survey_id=475&amp;view_id=326&amp;question_id=15106&amp;answer_id=47397&amp;respondent_id=22063">
            <a:extLst>
              <a:ext uri="{FF2B5EF4-FFF2-40B4-BE49-F238E27FC236}">
                <a16:creationId xmlns:a16="http://schemas.microsoft.com/office/drawing/2014/main" id="{1AC5AAA3-0566-8D49-AA48-5D77450E64C2}"/>
              </a:ext>
            </a:extLst>
          </p:cNvPr>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9601200" y="163778"/>
            <a:ext cx="2395909" cy="842062"/>
          </a:xfrm>
          <a:prstGeom prst="rect">
            <a:avLst/>
          </a:prstGeom>
          <a:noFill/>
          <a:ln>
            <a:noFill/>
          </a:ln>
        </p:spPr>
      </p:pic>
    </p:spTree>
    <p:extLst>
      <p:ext uri="{BB962C8B-B14F-4D97-AF65-F5344CB8AC3E}">
        <p14:creationId xmlns:p14="http://schemas.microsoft.com/office/powerpoint/2010/main" val="2973728521"/>
      </p:ext>
    </p:extLst>
  </p:cSld>
  <p:clrMapOvr>
    <a:overrideClrMapping bg1="lt1" tx1="dk1" bg2="lt2" tx2="dk2" accent1="accent1" accent2="accent2" accent3="accent3" accent4="accent4" accent5="accent5" accent6="accent6" hlink="hlink" folHlink="folHlink"/>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Content" preserve="1" userDrawn="1">
  <p:cSld name="1_Title &amp;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07205" y="6623100"/>
            <a:ext cx="9018587" cy="216000"/>
          </a:xfrm>
          <a:prstGeom prst="rect">
            <a:avLst/>
          </a:prstGeom>
        </p:spPr>
        <p:txBody>
          <a:bodyPr/>
          <a:lstStyle/>
          <a:p>
            <a:r>
              <a:rPr lang="en-US"/>
              <a:t>Lonza Microbiome JV - media briefing  |  3 April 2019</a:t>
            </a:r>
          </a:p>
        </p:txBody>
      </p:sp>
      <p:sp>
        <p:nvSpPr>
          <p:cNvPr id="6" name="Slide Number Placeholder 5"/>
          <p:cNvSpPr>
            <a:spLocks noGrp="1"/>
          </p:cNvSpPr>
          <p:nvPr>
            <p:ph type="sldNum" sz="quarter" idx="12"/>
          </p:nvPr>
        </p:nvSpPr>
        <p:spPr>
          <a:xfrm>
            <a:off x="10034587" y="6623100"/>
            <a:ext cx="1648619" cy="216000"/>
          </a:xfrm>
          <a:prstGeom prst="rect">
            <a:avLst/>
          </a:prstGeom>
        </p:spPr>
        <p:txBody>
          <a:bodyPr/>
          <a:lstStyle/>
          <a:p>
            <a:fld id="{04260D4A-DEC1-45DD-8AB2-A3349BAAA59E}" type="slidenum">
              <a:rPr lang="en-US" smtClean="0"/>
              <a:pPr/>
              <a:t>‹#›</a:t>
            </a:fld>
            <a:endParaRPr lang="en-US"/>
          </a:p>
        </p:txBody>
      </p:sp>
      <p:sp>
        <p:nvSpPr>
          <p:cNvPr id="14"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10" name="Content Placeholder 9"/>
          <p:cNvSpPr>
            <a:spLocks noGrp="1"/>
          </p:cNvSpPr>
          <p:nvPr>
            <p:ph sz="quarter" idx="14"/>
          </p:nvPr>
        </p:nvSpPr>
        <p:spPr>
          <a:xfrm>
            <a:off x="506413" y="1739788"/>
            <a:ext cx="11174412" cy="45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36954239"/>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Footer Image" preserve="1" userDrawn="1">
  <p:cSld name="Content with Footer Imag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4696337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493" imgH="493" progId="TCLayout.ActiveDocument.1">
                  <p:embed/>
                </p:oleObj>
              </mc:Choice>
              <mc:Fallback>
                <p:oleObj name="think-cell Slide" r:id="rId4" imgW="493" imgH="493"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14">
            <a:extLst>
              <a:ext uri="{FF2B5EF4-FFF2-40B4-BE49-F238E27FC236}">
                <a16:creationId xmlns:a16="http://schemas.microsoft.com/office/drawing/2014/main" id="{29539C22-4094-45FE-99A0-CFA512581487}"/>
              </a:ext>
            </a:extLst>
          </p:cNvPr>
          <p:cNvSpPr/>
          <p:nvPr userDrawn="1"/>
        </p:nvSpPr>
        <p:spPr>
          <a:xfrm>
            <a:off x="0" y="5303520"/>
            <a:ext cx="12192000" cy="2538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16" name="Footer Placeholder 5"/>
          <p:cNvSpPr>
            <a:spLocks noGrp="1"/>
          </p:cNvSpPr>
          <p:nvPr>
            <p:ph type="ftr" sz="quarter" idx="11"/>
          </p:nvPr>
        </p:nvSpPr>
        <p:spPr>
          <a:xfrm>
            <a:off x="507205" y="5322420"/>
            <a:ext cx="9018587" cy="216000"/>
          </a:xfrm>
          <a:prstGeom prst="rect">
            <a:avLst/>
          </a:prstGeom>
        </p:spPr>
        <p:txBody>
          <a:bodyPr/>
          <a:lstStyle/>
          <a:p>
            <a:r>
              <a:rPr lang="en-US"/>
              <a:t>Lonza Microbiome JV - media briefing  |  3 April 2019</a:t>
            </a:r>
          </a:p>
        </p:txBody>
      </p:sp>
      <p:sp>
        <p:nvSpPr>
          <p:cNvPr id="17" name="Slide Number Placeholder 6"/>
          <p:cNvSpPr>
            <a:spLocks noGrp="1"/>
          </p:cNvSpPr>
          <p:nvPr>
            <p:ph type="sldNum" sz="quarter" idx="12"/>
          </p:nvPr>
        </p:nvSpPr>
        <p:spPr>
          <a:xfrm>
            <a:off x="10034587" y="5322420"/>
            <a:ext cx="1648619" cy="216000"/>
          </a:xfrm>
          <a:prstGeom prst="rect">
            <a:avLst/>
          </a:prstGeom>
        </p:spPr>
        <p:txBody>
          <a:bodyPr/>
          <a:lstStyle/>
          <a:p>
            <a:fld id="{1F160D6B-B452-452F-87E9-4ABE62E0932F}" type="slidenum">
              <a:rPr lang="en-US" smtClean="0"/>
              <a:pPr/>
              <a:t>‹#›</a:t>
            </a:fld>
            <a:endParaRPr lang="en-US"/>
          </a:p>
        </p:txBody>
      </p:sp>
      <p:sp>
        <p:nvSpPr>
          <p:cNvPr id="11"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13" name="Content Placeholder 3"/>
          <p:cNvSpPr>
            <a:spLocks noGrp="1"/>
          </p:cNvSpPr>
          <p:nvPr>
            <p:ph sz="quarter" idx="16"/>
          </p:nvPr>
        </p:nvSpPr>
        <p:spPr>
          <a:xfrm>
            <a:off x="506413" y="1739788"/>
            <a:ext cx="11174400" cy="31974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12" name="Rectangle 11">
            <a:extLst>
              <a:ext uri="{FF2B5EF4-FFF2-40B4-BE49-F238E27FC236}">
                <a16:creationId xmlns:a16="http://schemas.microsoft.com/office/drawing/2014/main" id="{CB2D54E0-3E1E-4F70-B38D-8ED3D23EEDB9}"/>
              </a:ext>
            </a:extLst>
          </p:cNvPr>
          <p:cNvSpPr>
            <a:spLocks/>
          </p:cNvSpPr>
          <p:nvPr userDrawn="1"/>
        </p:nvSpPr>
        <p:spPr>
          <a:xfrm>
            <a:off x="-1" y="5538419"/>
            <a:ext cx="12192000" cy="13195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a:solidFill>
                <a:schemeClr val="bg1"/>
              </a:solidFill>
            </a:endParaRPr>
          </a:p>
        </p:txBody>
      </p:sp>
      <p:sp>
        <p:nvSpPr>
          <p:cNvPr id="14" name="Picture Placeholder 6">
            <a:extLst>
              <a:ext uri="{FF2B5EF4-FFF2-40B4-BE49-F238E27FC236}">
                <a16:creationId xmlns:a16="http://schemas.microsoft.com/office/drawing/2014/main" id="{39602443-3D83-4C9B-8DEB-C3B2A2AF8DB6}"/>
              </a:ext>
            </a:extLst>
          </p:cNvPr>
          <p:cNvSpPr>
            <a:spLocks noGrp="1"/>
          </p:cNvSpPr>
          <p:nvPr>
            <p:ph type="pic" sz="quarter" idx="17"/>
          </p:nvPr>
        </p:nvSpPr>
        <p:spPr>
          <a:xfrm>
            <a:off x="0" y="5538420"/>
            <a:ext cx="12192000" cy="1319580"/>
          </a:xfrm>
        </p:spPr>
        <p:txBody>
          <a:bodyPr tIns="648000" anchor="ctr"/>
          <a:lstStyle>
            <a:lvl1pPr marL="0" indent="0" algn="ctr">
              <a:buNone/>
              <a:defRPr/>
            </a:lvl1pPr>
          </a:lstStyle>
          <a:p>
            <a:r>
              <a:rPr lang="en-US"/>
              <a:t>Click icon to add picture</a:t>
            </a:r>
          </a:p>
        </p:txBody>
      </p:sp>
    </p:spTree>
    <p:extLst>
      <p:ext uri="{BB962C8B-B14F-4D97-AF65-F5344CB8AC3E}">
        <p14:creationId xmlns:p14="http://schemas.microsoft.com/office/powerpoint/2010/main" val="99285834"/>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preserve="1" userDrawn="1">
  <p:cSld name="Two Content">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userDrawn="1">
            <p:custDataLst>
              <p:tags r:id="rId2"/>
            </p:custDataLst>
            <p:extLst>
              <p:ext uri="{D42A27DB-BD31-4B8C-83A1-F6EECF244321}">
                <p14:modId xmlns:p14="http://schemas.microsoft.com/office/powerpoint/2010/main" val="256624050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13" name="Object 1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2" name="Content Placeholder 11"/>
          <p:cNvSpPr>
            <a:spLocks noGrp="1"/>
          </p:cNvSpPr>
          <p:nvPr>
            <p:ph sz="quarter" idx="17"/>
          </p:nvPr>
        </p:nvSpPr>
        <p:spPr>
          <a:xfrm>
            <a:off x="6208813" y="1739788"/>
            <a:ext cx="5472000" cy="45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16"/>
          </p:nvPr>
        </p:nvSpPr>
        <p:spPr>
          <a:xfrm>
            <a:off x="506413" y="1739788"/>
            <a:ext cx="5472000" cy="45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507205" y="6623100"/>
            <a:ext cx="9018587" cy="216000"/>
          </a:xfrm>
          <a:prstGeom prst="rect">
            <a:avLst/>
          </a:prstGeom>
        </p:spPr>
        <p:txBody>
          <a:bodyPr/>
          <a:lstStyle/>
          <a:p>
            <a:r>
              <a:rPr lang="en-US"/>
              <a:t>Lonza Microbiome JV - media briefing  |  3 April 2019</a:t>
            </a:r>
          </a:p>
        </p:txBody>
      </p:sp>
      <p:sp>
        <p:nvSpPr>
          <p:cNvPr id="7" name="Slide Number Placeholder 6"/>
          <p:cNvSpPr>
            <a:spLocks noGrp="1"/>
          </p:cNvSpPr>
          <p:nvPr>
            <p:ph type="sldNum" sz="quarter" idx="12"/>
          </p:nvPr>
        </p:nvSpPr>
        <p:spPr>
          <a:xfrm>
            <a:off x="10034587" y="6623100"/>
            <a:ext cx="1648619" cy="216000"/>
          </a:xfrm>
          <a:prstGeom prst="rect">
            <a:avLst/>
          </a:prstGeom>
        </p:spPr>
        <p:txBody>
          <a:bodyPr/>
          <a:lstStyle/>
          <a:p>
            <a:fld id="{3ED22FC0-9634-43A5-A9BA-3774A5BBC19E}" type="slidenum">
              <a:rPr lang="en-US" smtClean="0"/>
              <a:pPr/>
              <a:t>‹#›</a:t>
            </a:fld>
            <a:endParaRPr lang="en-US"/>
          </a:p>
        </p:txBody>
      </p:sp>
      <p:sp>
        <p:nvSpPr>
          <p:cNvPr id="9"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77699533"/>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amp; Subheading" preserve="1" userDrawn="1">
  <p:cSld name="Two Content &amp; Subheadin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507205" y="6623100"/>
            <a:ext cx="9018587" cy="216000"/>
          </a:xfrm>
          <a:prstGeom prst="rect">
            <a:avLst/>
          </a:prstGeom>
        </p:spPr>
        <p:txBody>
          <a:bodyPr/>
          <a:lstStyle/>
          <a:p>
            <a:r>
              <a:rPr lang="en-US"/>
              <a:t>Lonza Microbiome JV - media briefing  |  3 April 2019</a:t>
            </a:r>
          </a:p>
        </p:txBody>
      </p:sp>
      <p:sp>
        <p:nvSpPr>
          <p:cNvPr id="7" name="Slide Number Placeholder 6"/>
          <p:cNvSpPr>
            <a:spLocks noGrp="1"/>
          </p:cNvSpPr>
          <p:nvPr>
            <p:ph type="sldNum" sz="quarter" idx="12"/>
          </p:nvPr>
        </p:nvSpPr>
        <p:spPr>
          <a:xfrm>
            <a:off x="10034587" y="6623100"/>
            <a:ext cx="1648619" cy="216000"/>
          </a:xfrm>
          <a:prstGeom prst="rect">
            <a:avLst/>
          </a:prstGeom>
        </p:spPr>
        <p:txBody>
          <a:bodyPr/>
          <a:lstStyle/>
          <a:p>
            <a:fld id="{DB4DF69D-9676-48A4-9665-621E7C899CF3}" type="slidenum">
              <a:rPr lang="en-US" smtClean="0"/>
              <a:pPr/>
              <a:t>‹#›</a:t>
            </a:fld>
            <a:endParaRPr lang="en-US"/>
          </a:p>
        </p:txBody>
      </p:sp>
      <p:sp>
        <p:nvSpPr>
          <p:cNvPr id="4" name="Text Placeholder 3"/>
          <p:cNvSpPr>
            <a:spLocks noGrp="1"/>
          </p:cNvSpPr>
          <p:nvPr>
            <p:ph type="body" sz="quarter" idx="16"/>
          </p:nvPr>
        </p:nvSpPr>
        <p:spPr>
          <a:xfrm>
            <a:off x="506413" y="1739788"/>
            <a:ext cx="5472000" cy="396000"/>
          </a:xfrm>
          <a:prstGeom prst="rect">
            <a:avLst/>
          </a:prstGeom>
        </p:spPr>
        <p:txBody>
          <a:bodyPr>
            <a:noAutofit/>
          </a:bodyPr>
          <a:lstStyle>
            <a:lvl1pPr marL="0" indent="0">
              <a:buNone/>
              <a:defRPr sz="1800" b="1">
                <a:solidFill>
                  <a:schemeClr val="accent2"/>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12" name="Text Placeholder 3"/>
          <p:cNvSpPr>
            <a:spLocks noGrp="1"/>
          </p:cNvSpPr>
          <p:nvPr>
            <p:ph type="body" sz="quarter" idx="17"/>
          </p:nvPr>
        </p:nvSpPr>
        <p:spPr>
          <a:xfrm>
            <a:off x="6208813" y="1739788"/>
            <a:ext cx="5472000" cy="396000"/>
          </a:xfrm>
          <a:prstGeom prst="rect">
            <a:avLst/>
          </a:prstGeom>
        </p:spPr>
        <p:txBody>
          <a:bodyPr>
            <a:noAutofit/>
          </a:bodyPr>
          <a:lstStyle>
            <a:lvl1pPr marL="0" indent="0">
              <a:buNone/>
              <a:defRPr sz="1800" b="1">
                <a:solidFill>
                  <a:schemeClr val="accent2"/>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11"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14" name="Content Placeholder 11"/>
          <p:cNvSpPr>
            <a:spLocks noGrp="1"/>
          </p:cNvSpPr>
          <p:nvPr>
            <p:ph sz="quarter" idx="18"/>
          </p:nvPr>
        </p:nvSpPr>
        <p:spPr>
          <a:xfrm>
            <a:off x="6208813" y="2172962"/>
            <a:ext cx="5472000" cy="4066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p:cNvSpPr>
            <a:spLocks noGrp="1"/>
          </p:cNvSpPr>
          <p:nvPr>
            <p:ph sz="quarter" idx="19"/>
          </p:nvPr>
        </p:nvSpPr>
        <p:spPr>
          <a:xfrm>
            <a:off x="506413" y="2172962"/>
            <a:ext cx="5472000" cy="4066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1016258"/>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with Footer Image" preserve="1" userDrawn="1">
  <p:cSld name="Two Content with Footer Imag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43984898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493" imgH="493" progId="TCLayout.ActiveDocument.1">
                  <p:embed/>
                </p:oleObj>
              </mc:Choice>
              <mc:Fallback>
                <p:oleObj name="think-cell Slide" r:id="rId4" imgW="493" imgH="493"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14">
            <a:extLst>
              <a:ext uri="{FF2B5EF4-FFF2-40B4-BE49-F238E27FC236}">
                <a16:creationId xmlns:a16="http://schemas.microsoft.com/office/drawing/2014/main" id="{29539C22-4094-45FE-99A0-CFA512581487}"/>
              </a:ext>
            </a:extLst>
          </p:cNvPr>
          <p:cNvSpPr/>
          <p:nvPr userDrawn="1"/>
        </p:nvSpPr>
        <p:spPr>
          <a:xfrm>
            <a:off x="0" y="5303520"/>
            <a:ext cx="12192000" cy="2538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16" name="Footer Placeholder 5"/>
          <p:cNvSpPr>
            <a:spLocks noGrp="1"/>
          </p:cNvSpPr>
          <p:nvPr>
            <p:ph type="ftr" sz="quarter" idx="11"/>
          </p:nvPr>
        </p:nvSpPr>
        <p:spPr>
          <a:xfrm>
            <a:off x="507205" y="5322420"/>
            <a:ext cx="9018587" cy="216000"/>
          </a:xfrm>
          <a:prstGeom prst="rect">
            <a:avLst/>
          </a:prstGeom>
        </p:spPr>
        <p:txBody>
          <a:bodyPr/>
          <a:lstStyle/>
          <a:p>
            <a:r>
              <a:rPr lang="en-US"/>
              <a:t>Lonza Microbiome JV - media briefing  |  3 April 2019</a:t>
            </a:r>
          </a:p>
        </p:txBody>
      </p:sp>
      <p:sp>
        <p:nvSpPr>
          <p:cNvPr id="17" name="Slide Number Placeholder 6"/>
          <p:cNvSpPr>
            <a:spLocks noGrp="1"/>
          </p:cNvSpPr>
          <p:nvPr>
            <p:ph type="sldNum" sz="quarter" idx="12"/>
          </p:nvPr>
        </p:nvSpPr>
        <p:spPr>
          <a:xfrm>
            <a:off x="10034587" y="5322420"/>
            <a:ext cx="1648619" cy="216000"/>
          </a:xfrm>
          <a:prstGeom prst="rect">
            <a:avLst/>
          </a:prstGeom>
        </p:spPr>
        <p:txBody>
          <a:bodyPr/>
          <a:lstStyle/>
          <a:p>
            <a:fld id="{766EB20B-6E07-40CD-9610-8509067025E0}" type="slidenum">
              <a:rPr lang="en-US" smtClean="0"/>
              <a:pPr/>
              <a:t>‹#›</a:t>
            </a:fld>
            <a:endParaRPr lang="en-US"/>
          </a:p>
        </p:txBody>
      </p:sp>
      <p:sp>
        <p:nvSpPr>
          <p:cNvPr id="11"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12" name="Content Placeholder 11"/>
          <p:cNvSpPr>
            <a:spLocks noGrp="1"/>
          </p:cNvSpPr>
          <p:nvPr>
            <p:ph sz="quarter" idx="17"/>
          </p:nvPr>
        </p:nvSpPr>
        <p:spPr>
          <a:xfrm>
            <a:off x="6208813" y="1739788"/>
            <a:ext cx="5472000" cy="31974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p:cNvSpPr>
            <a:spLocks noGrp="1"/>
          </p:cNvSpPr>
          <p:nvPr>
            <p:ph sz="quarter" idx="16"/>
          </p:nvPr>
        </p:nvSpPr>
        <p:spPr>
          <a:xfrm>
            <a:off x="506413" y="1739788"/>
            <a:ext cx="5472000" cy="31974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p>
            <a:r>
              <a:rPr lang="en-US"/>
              <a:t>Click to edit Master title style</a:t>
            </a:r>
          </a:p>
        </p:txBody>
      </p:sp>
      <p:sp>
        <p:nvSpPr>
          <p:cNvPr id="18" name="Rectangle 17">
            <a:extLst>
              <a:ext uri="{FF2B5EF4-FFF2-40B4-BE49-F238E27FC236}">
                <a16:creationId xmlns:a16="http://schemas.microsoft.com/office/drawing/2014/main" id="{5D1E51BA-E24D-4B4B-A497-99E485FACBC8}"/>
              </a:ext>
            </a:extLst>
          </p:cNvPr>
          <p:cNvSpPr>
            <a:spLocks/>
          </p:cNvSpPr>
          <p:nvPr userDrawn="1"/>
        </p:nvSpPr>
        <p:spPr>
          <a:xfrm>
            <a:off x="-1" y="5538419"/>
            <a:ext cx="12192000" cy="13195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a:solidFill>
                <a:schemeClr val="bg1"/>
              </a:solidFill>
            </a:endParaRPr>
          </a:p>
        </p:txBody>
      </p:sp>
      <p:sp>
        <p:nvSpPr>
          <p:cNvPr id="19" name="Picture Placeholder 6">
            <a:extLst>
              <a:ext uri="{FF2B5EF4-FFF2-40B4-BE49-F238E27FC236}">
                <a16:creationId xmlns:a16="http://schemas.microsoft.com/office/drawing/2014/main" id="{9C5CF255-E0CB-4777-BEE9-D8859B96E8F0}"/>
              </a:ext>
            </a:extLst>
          </p:cNvPr>
          <p:cNvSpPr>
            <a:spLocks noGrp="1"/>
          </p:cNvSpPr>
          <p:nvPr>
            <p:ph type="pic" sz="quarter" idx="18"/>
          </p:nvPr>
        </p:nvSpPr>
        <p:spPr>
          <a:xfrm>
            <a:off x="0" y="5538420"/>
            <a:ext cx="12192000" cy="1319580"/>
          </a:xfrm>
        </p:spPr>
        <p:txBody>
          <a:bodyPr tIns="648000" anchor="ctr"/>
          <a:lstStyle>
            <a:lvl1pPr marL="0" indent="0" algn="ctr">
              <a:buNone/>
              <a:defRPr/>
            </a:lvl1pPr>
          </a:lstStyle>
          <a:p>
            <a:r>
              <a:rPr lang="en-US"/>
              <a:t>Click icon to add picture</a:t>
            </a:r>
          </a:p>
        </p:txBody>
      </p:sp>
    </p:spTree>
    <p:extLst>
      <p:ext uri="{BB962C8B-B14F-4D97-AF65-F5344CB8AC3E}">
        <p14:creationId xmlns:p14="http://schemas.microsoft.com/office/powerpoint/2010/main" val="3802106798"/>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amp; Subheading with Footer Image" preserve="1" userDrawn="1">
  <p:cSld name="Two Content &amp; Subheading with Footer Imag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54712468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493" imgH="493" progId="TCLayout.ActiveDocument.1">
                  <p:embed/>
                </p:oleObj>
              </mc:Choice>
              <mc:Fallback>
                <p:oleObj name="think-cell Slide" r:id="rId4" imgW="493" imgH="493"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14">
            <a:extLst>
              <a:ext uri="{FF2B5EF4-FFF2-40B4-BE49-F238E27FC236}">
                <a16:creationId xmlns:a16="http://schemas.microsoft.com/office/drawing/2014/main" id="{29539C22-4094-45FE-99A0-CFA512581487}"/>
              </a:ext>
            </a:extLst>
          </p:cNvPr>
          <p:cNvSpPr/>
          <p:nvPr userDrawn="1"/>
        </p:nvSpPr>
        <p:spPr>
          <a:xfrm>
            <a:off x="0" y="5303520"/>
            <a:ext cx="12192000" cy="2538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16" name="Footer Placeholder 5"/>
          <p:cNvSpPr>
            <a:spLocks noGrp="1"/>
          </p:cNvSpPr>
          <p:nvPr>
            <p:ph type="ftr" sz="quarter" idx="11"/>
          </p:nvPr>
        </p:nvSpPr>
        <p:spPr>
          <a:xfrm>
            <a:off x="507205" y="5322420"/>
            <a:ext cx="9018587" cy="216000"/>
          </a:xfrm>
          <a:prstGeom prst="rect">
            <a:avLst/>
          </a:prstGeom>
        </p:spPr>
        <p:txBody>
          <a:bodyPr/>
          <a:lstStyle/>
          <a:p>
            <a:r>
              <a:rPr lang="en-US"/>
              <a:t>Lonza Microbiome JV - media briefing  |  3 April 2019</a:t>
            </a:r>
          </a:p>
        </p:txBody>
      </p:sp>
      <p:sp>
        <p:nvSpPr>
          <p:cNvPr id="17" name="Slide Number Placeholder 6"/>
          <p:cNvSpPr>
            <a:spLocks noGrp="1"/>
          </p:cNvSpPr>
          <p:nvPr>
            <p:ph type="sldNum" sz="quarter" idx="12"/>
          </p:nvPr>
        </p:nvSpPr>
        <p:spPr>
          <a:xfrm>
            <a:off x="10034587" y="5322420"/>
            <a:ext cx="1648619" cy="216000"/>
          </a:xfrm>
          <a:prstGeom prst="rect">
            <a:avLst/>
          </a:prstGeom>
        </p:spPr>
        <p:txBody>
          <a:bodyPr/>
          <a:lstStyle/>
          <a:p>
            <a:fld id="{8D0FA728-8260-4C2F-BD34-DE0A091495A5}" type="slidenum">
              <a:rPr lang="en-US" smtClean="0"/>
              <a:pPr/>
              <a:t>‹#›</a:t>
            </a:fld>
            <a:endParaRPr lang="en-US"/>
          </a:p>
        </p:txBody>
      </p:sp>
      <p:sp>
        <p:nvSpPr>
          <p:cNvPr id="18"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19" name="Text Placeholder 3"/>
          <p:cNvSpPr>
            <a:spLocks noGrp="1"/>
          </p:cNvSpPr>
          <p:nvPr>
            <p:ph type="body" sz="quarter" idx="16"/>
          </p:nvPr>
        </p:nvSpPr>
        <p:spPr>
          <a:xfrm>
            <a:off x="506413" y="1739788"/>
            <a:ext cx="5472000" cy="396000"/>
          </a:xfrm>
          <a:prstGeom prst="rect">
            <a:avLst/>
          </a:prstGeom>
        </p:spPr>
        <p:txBody>
          <a:bodyPr>
            <a:noAutofit/>
          </a:bodyPr>
          <a:lstStyle>
            <a:lvl1pPr marL="0" indent="0">
              <a:buNone/>
              <a:defRPr sz="1800" b="1">
                <a:solidFill>
                  <a:schemeClr val="accent2"/>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20" name="Text Placeholder 3"/>
          <p:cNvSpPr>
            <a:spLocks noGrp="1"/>
          </p:cNvSpPr>
          <p:nvPr>
            <p:ph type="body" sz="quarter" idx="17"/>
          </p:nvPr>
        </p:nvSpPr>
        <p:spPr>
          <a:xfrm>
            <a:off x="6208813" y="1739788"/>
            <a:ext cx="5472000" cy="396000"/>
          </a:xfrm>
          <a:prstGeom prst="rect">
            <a:avLst/>
          </a:prstGeom>
        </p:spPr>
        <p:txBody>
          <a:bodyPr>
            <a:noAutofit/>
          </a:bodyPr>
          <a:lstStyle>
            <a:lvl1pPr marL="0" indent="0">
              <a:buNone/>
              <a:defRPr sz="1800" b="1">
                <a:solidFill>
                  <a:schemeClr val="accent2"/>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21" name="Content Placeholder 11"/>
          <p:cNvSpPr>
            <a:spLocks noGrp="1"/>
          </p:cNvSpPr>
          <p:nvPr>
            <p:ph sz="quarter" idx="18"/>
          </p:nvPr>
        </p:nvSpPr>
        <p:spPr>
          <a:xfrm>
            <a:off x="6208813" y="2172962"/>
            <a:ext cx="5472000" cy="27642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3"/>
          <p:cNvSpPr>
            <a:spLocks noGrp="1"/>
          </p:cNvSpPr>
          <p:nvPr>
            <p:ph sz="quarter" idx="19"/>
          </p:nvPr>
        </p:nvSpPr>
        <p:spPr>
          <a:xfrm>
            <a:off x="506413" y="2172962"/>
            <a:ext cx="5472000" cy="27642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p>
            <a:r>
              <a:rPr lang="en-US"/>
              <a:t>Click to edit Master title style</a:t>
            </a:r>
          </a:p>
        </p:txBody>
      </p:sp>
      <p:sp>
        <p:nvSpPr>
          <p:cNvPr id="14" name="Rectangle 13">
            <a:extLst>
              <a:ext uri="{FF2B5EF4-FFF2-40B4-BE49-F238E27FC236}">
                <a16:creationId xmlns:a16="http://schemas.microsoft.com/office/drawing/2014/main" id="{B86F8A8D-F06D-4254-940A-4900AE70556F}"/>
              </a:ext>
            </a:extLst>
          </p:cNvPr>
          <p:cNvSpPr>
            <a:spLocks/>
          </p:cNvSpPr>
          <p:nvPr userDrawn="1"/>
        </p:nvSpPr>
        <p:spPr>
          <a:xfrm>
            <a:off x="-1" y="5538419"/>
            <a:ext cx="12192000" cy="13195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a:solidFill>
                <a:schemeClr val="bg1"/>
              </a:solidFill>
            </a:endParaRPr>
          </a:p>
        </p:txBody>
      </p:sp>
      <p:sp>
        <p:nvSpPr>
          <p:cNvPr id="23" name="Picture Placeholder 6">
            <a:extLst>
              <a:ext uri="{FF2B5EF4-FFF2-40B4-BE49-F238E27FC236}">
                <a16:creationId xmlns:a16="http://schemas.microsoft.com/office/drawing/2014/main" id="{44552720-1B07-4E51-89A6-86FF24149F89}"/>
              </a:ext>
            </a:extLst>
          </p:cNvPr>
          <p:cNvSpPr>
            <a:spLocks noGrp="1"/>
          </p:cNvSpPr>
          <p:nvPr>
            <p:ph type="pic" sz="quarter" idx="20"/>
          </p:nvPr>
        </p:nvSpPr>
        <p:spPr>
          <a:xfrm>
            <a:off x="0" y="5538420"/>
            <a:ext cx="12192000" cy="1319580"/>
          </a:xfrm>
        </p:spPr>
        <p:txBody>
          <a:bodyPr tIns="648000" anchor="ctr"/>
          <a:lstStyle>
            <a:lvl1pPr marL="0" indent="0" algn="ctr">
              <a:buNone/>
              <a:defRPr/>
            </a:lvl1pPr>
          </a:lstStyle>
          <a:p>
            <a:r>
              <a:rPr lang="en-US"/>
              <a:t>Click icon to add picture</a:t>
            </a:r>
          </a:p>
        </p:txBody>
      </p:sp>
    </p:spTree>
    <p:extLst>
      <p:ext uri="{BB962C8B-B14F-4D97-AF65-F5344CB8AC3E}">
        <p14:creationId xmlns:p14="http://schemas.microsoft.com/office/powerpoint/2010/main" val="1921565646"/>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ext &amp; Image" preserve="1" userDrawn="1">
  <p:cSld name="Text &amp;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ED0D464-5A16-420B-9773-6DD4CDBF333B}"/>
              </a:ext>
            </a:extLst>
          </p:cNvPr>
          <p:cNvSpPr>
            <a:spLocks noGrp="1"/>
          </p:cNvSpPr>
          <p:nvPr>
            <p:ph type="pic" sz="quarter" idx="13"/>
          </p:nvPr>
        </p:nvSpPr>
        <p:spPr>
          <a:xfrm>
            <a:off x="6208813" y="1739788"/>
            <a:ext cx="5472000" cy="3600000"/>
          </a:xfrm>
          <a:prstGeom prst="rect">
            <a:avLst/>
          </a:prstGeom>
          <a:solidFill>
            <a:schemeClr val="bg1">
              <a:lumMod val="95000"/>
            </a:schemeClr>
          </a:solidFill>
        </p:spPr>
        <p:txBody>
          <a:bodyPr/>
          <a:lstStyle>
            <a:lvl1pPr marL="0" indent="0">
              <a:buNone/>
              <a:defRPr/>
            </a:lvl1pPr>
          </a:lstStyle>
          <a:p>
            <a:r>
              <a:rPr lang="en-US"/>
              <a:t>Click icon to add picture</a:t>
            </a:r>
          </a:p>
        </p:txBody>
      </p:sp>
      <p:sp>
        <p:nvSpPr>
          <p:cNvPr id="6" name="Footer Placeholder 5"/>
          <p:cNvSpPr>
            <a:spLocks noGrp="1"/>
          </p:cNvSpPr>
          <p:nvPr>
            <p:ph type="ftr" sz="quarter" idx="11"/>
          </p:nvPr>
        </p:nvSpPr>
        <p:spPr>
          <a:xfrm>
            <a:off x="507205" y="6623100"/>
            <a:ext cx="9018587" cy="216000"/>
          </a:xfrm>
          <a:prstGeom prst="rect">
            <a:avLst/>
          </a:prstGeom>
        </p:spPr>
        <p:txBody>
          <a:bodyPr/>
          <a:lstStyle/>
          <a:p>
            <a:r>
              <a:rPr lang="en-US"/>
              <a:t>Lonza Microbiome JV - media briefing  |  3 April 2019</a:t>
            </a:r>
          </a:p>
        </p:txBody>
      </p:sp>
      <p:sp>
        <p:nvSpPr>
          <p:cNvPr id="7" name="Slide Number Placeholder 6"/>
          <p:cNvSpPr>
            <a:spLocks noGrp="1"/>
          </p:cNvSpPr>
          <p:nvPr>
            <p:ph type="sldNum" sz="quarter" idx="12"/>
          </p:nvPr>
        </p:nvSpPr>
        <p:spPr>
          <a:xfrm>
            <a:off x="10034587" y="6623100"/>
            <a:ext cx="1648619" cy="216000"/>
          </a:xfrm>
          <a:prstGeom prst="rect">
            <a:avLst/>
          </a:prstGeom>
        </p:spPr>
        <p:txBody>
          <a:bodyPr/>
          <a:lstStyle/>
          <a:p>
            <a:fld id="{02D2E3F0-9556-40D5-9E7E-C8276249C65E}" type="slidenum">
              <a:rPr lang="en-US" smtClean="0"/>
              <a:pPr/>
              <a:t>‹#›</a:t>
            </a:fld>
            <a:endParaRPr lang="en-US"/>
          </a:p>
        </p:txBody>
      </p:sp>
      <p:sp>
        <p:nvSpPr>
          <p:cNvPr id="10" name="Text Placeholder 13"/>
          <p:cNvSpPr>
            <a:spLocks noGrp="1"/>
          </p:cNvSpPr>
          <p:nvPr>
            <p:ph type="body" sz="quarter" idx="18"/>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14" name="Content Placeholder 3"/>
          <p:cNvSpPr>
            <a:spLocks noGrp="1"/>
          </p:cNvSpPr>
          <p:nvPr>
            <p:ph sz="quarter" idx="16"/>
          </p:nvPr>
        </p:nvSpPr>
        <p:spPr>
          <a:xfrm>
            <a:off x="506413" y="1739788"/>
            <a:ext cx="5472000" cy="45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154EE074-434E-419C-AD07-3EDE2AAF45E6}"/>
              </a:ext>
            </a:extLst>
          </p:cNvPr>
          <p:cNvSpPr>
            <a:spLocks noGrp="1"/>
          </p:cNvSpPr>
          <p:nvPr>
            <p:ph type="body" sz="quarter" idx="19"/>
          </p:nvPr>
        </p:nvSpPr>
        <p:spPr>
          <a:xfrm>
            <a:off x="6208813" y="5542310"/>
            <a:ext cx="5472000" cy="697479"/>
          </a:xfrm>
        </p:spPr>
        <p:txBody>
          <a:bodyPr/>
          <a:lstStyle>
            <a:lvl1pPr marL="0" indent="0">
              <a:spcAft>
                <a:spcPts val="0"/>
              </a:spcAft>
              <a:buFontTx/>
              <a:buNone/>
              <a:defRPr sz="1400" b="1">
                <a:solidFill>
                  <a:schemeClr val="accent2"/>
                </a:solidFill>
                <a:latin typeface="Calibri" panose="020F0502020204030204" pitchFamily="34" charset="0"/>
                <a:cs typeface="Calibri" panose="020F0502020204030204" pitchFamily="34" charset="0"/>
              </a:defRPr>
            </a:lvl1pPr>
            <a:lvl2pPr marL="198000" indent="-198000">
              <a:defRPr sz="1400"/>
            </a:lvl2pPr>
            <a:lvl3pPr>
              <a:defRPr sz="1400"/>
            </a:lvl3pPr>
            <a:lvl4pPr>
              <a:defRPr sz="1400"/>
            </a:lvl4pPr>
            <a:lvl5pPr>
              <a:defRPr sz="14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74505092"/>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preserve="1" userDrawn="1">
  <p:cSld name="1_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720801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Footer Placeholder 3"/>
          <p:cNvSpPr>
            <a:spLocks noGrp="1"/>
          </p:cNvSpPr>
          <p:nvPr>
            <p:ph type="ftr" sz="quarter" idx="11"/>
          </p:nvPr>
        </p:nvSpPr>
        <p:spPr>
          <a:xfrm>
            <a:off x="507205" y="6623100"/>
            <a:ext cx="9018587" cy="216000"/>
          </a:xfrm>
          <a:prstGeom prst="rect">
            <a:avLst/>
          </a:prstGeom>
        </p:spPr>
        <p:txBody>
          <a:bodyPr/>
          <a:lstStyle/>
          <a:p>
            <a:r>
              <a:rPr lang="en-US"/>
              <a:t>Lonza Microbiome JV - media briefing  |  3 April 2019</a:t>
            </a:r>
          </a:p>
        </p:txBody>
      </p:sp>
      <p:sp>
        <p:nvSpPr>
          <p:cNvPr id="5" name="Slide Number Placeholder 4"/>
          <p:cNvSpPr>
            <a:spLocks noGrp="1"/>
          </p:cNvSpPr>
          <p:nvPr>
            <p:ph type="sldNum" sz="quarter" idx="12"/>
          </p:nvPr>
        </p:nvSpPr>
        <p:spPr>
          <a:xfrm>
            <a:off x="10034587" y="6623100"/>
            <a:ext cx="1648619" cy="216000"/>
          </a:xfrm>
          <a:prstGeom prst="rect">
            <a:avLst/>
          </a:prstGeom>
        </p:spPr>
        <p:txBody>
          <a:bodyPr/>
          <a:lstStyle/>
          <a:p>
            <a:fld id="{F169E07F-9A80-405D-B06A-876E4D356B83}" type="slidenum">
              <a:rPr lang="en-US" smtClean="0"/>
              <a:pPr/>
              <a:t>‹#›</a:t>
            </a:fld>
            <a:endParaRPr lang="en-US"/>
          </a:p>
        </p:txBody>
      </p:sp>
      <p:sp>
        <p:nvSpPr>
          <p:cNvPr id="6"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46138008"/>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7205" y="6623100"/>
            <a:ext cx="9018587" cy="216000"/>
          </a:xfrm>
          <a:prstGeom prst="rect">
            <a:avLst/>
          </a:prstGeom>
        </p:spPr>
        <p:txBody>
          <a:bodyPr/>
          <a:lstStyle/>
          <a:p>
            <a:r>
              <a:rPr lang="en-US"/>
              <a:t>Lonza Microbiome JV - media briefing  |  3 April 2019</a:t>
            </a:r>
          </a:p>
        </p:txBody>
      </p:sp>
      <p:sp>
        <p:nvSpPr>
          <p:cNvPr id="4" name="Slide Number Placeholder 3"/>
          <p:cNvSpPr>
            <a:spLocks noGrp="1"/>
          </p:cNvSpPr>
          <p:nvPr>
            <p:ph type="sldNum" sz="quarter" idx="12"/>
          </p:nvPr>
        </p:nvSpPr>
        <p:spPr>
          <a:xfrm>
            <a:off x="10034587" y="6623100"/>
            <a:ext cx="1648619" cy="216000"/>
          </a:xfrm>
          <a:prstGeom prst="rect">
            <a:avLst/>
          </a:prstGeom>
        </p:spPr>
        <p:txBody>
          <a:bodyPr/>
          <a:lstStyle/>
          <a:p>
            <a:fld id="{6D047E35-150C-4319-9FA5-9DC1536F505F}" type="slidenum">
              <a:rPr lang="en-US" smtClean="0"/>
              <a:pPr/>
              <a:t>‹#›</a:t>
            </a:fld>
            <a:endParaRPr lang="en-US"/>
          </a:p>
        </p:txBody>
      </p:sp>
    </p:spTree>
    <p:extLst>
      <p:ext uri="{BB962C8B-B14F-4D97-AF65-F5344CB8AC3E}">
        <p14:creationId xmlns:p14="http://schemas.microsoft.com/office/powerpoint/2010/main" val="1333165784"/>
      </p:ext>
    </p:extLst>
  </p:cSld>
  <p:clrMapOvr>
    <a:masterClrMapping/>
  </p:clrMapOvr>
  <p:hf hdr="0"/>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Agenda" preserve="1" userDrawn="1">
  <p:cSld name="Agenda">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83405937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Footer Placeholder 3"/>
          <p:cNvSpPr>
            <a:spLocks noGrp="1"/>
          </p:cNvSpPr>
          <p:nvPr>
            <p:ph type="ftr" sz="quarter" idx="11"/>
          </p:nvPr>
        </p:nvSpPr>
        <p:spPr>
          <a:xfrm>
            <a:off x="507205" y="6623100"/>
            <a:ext cx="9018587" cy="216000"/>
          </a:xfrm>
          <a:prstGeom prst="rect">
            <a:avLst/>
          </a:prstGeom>
        </p:spPr>
        <p:txBody>
          <a:bodyPr/>
          <a:lstStyle/>
          <a:p>
            <a:r>
              <a:rPr lang="en-US"/>
              <a:t>Lonza Microbiome JV - media briefing  |  3 April 2019</a:t>
            </a:r>
          </a:p>
        </p:txBody>
      </p:sp>
      <p:sp>
        <p:nvSpPr>
          <p:cNvPr id="5" name="Slide Number Placeholder 4"/>
          <p:cNvSpPr>
            <a:spLocks noGrp="1"/>
          </p:cNvSpPr>
          <p:nvPr>
            <p:ph type="sldNum" sz="quarter" idx="12"/>
          </p:nvPr>
        </p:nvSpPr>
        <p:spPr>
          <a:xfrm>
            <a:off x="10034587" y="6623100"/>
            <a:ext cx="1648619" cy="216000"/>
          </a:xfrm>
          <a:prstGeom prst="rect">
            <a:avLst/>
          </a:prstGeom>
        </p:spPr>
        <p:txBody>
          <a:bodyPr/>
          <a:lstStyle/>
          <a:p>
            <a:fld id="{C17884EE-EDE3-44F5-A102-3C97972BE00F}" type="slidenum">
              <a:rPr lang="en-US" smtClean="0"/>
              <a:pPr/>
              <a:t>‹#›</a:t>
            </a:fld>
            <a:endParaRPr lang="en-US"/>
          </a:p>
        </p:txBody>
      </p:sp>
      <p:sp>
        <p:nvSpPr>
          <p:cNvPr id="6"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14790794"/>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mp; Content" preserve="1" userDrawn="1">
  <p:cSld name="Title &amp; Content">
    <p:spTree>
      <p:nvGrpSpPr>
        <p:cNvPr id="1" name=""/>
        <p:cNvGrpSpPr/>
        <p:nvPr/>
      </p:nvGrpSpPr>
      <p:grpSpPr>
        <a:xfrm>
          <a:off x="0" y="0"/>
          <a:ext cx="0" cy="0"/>
          <a:chOff x="0" y="0"/>
          <a:chExt cx="0" cy="0"/>
        </a:xfrm>
      </p:grpSpPr>
      <p:sp>
        <p:nvSpPr>
          <p:cNvPr id="14"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200" b="1" kern="1200" spc="-100" baseline="0" dirty="0">
                <a:solidFill>
                  <a:schemeClr val="accent2"/>
                </a:solidFill>
                <a:latin typeface="+mj-lt"/>
                <a:ea typeface="+mj-ea"/>
                <a:cs typeface="+mj-cs"/>
              </a:defRPr>
            </a:lvl1pPr>
          </a:lstStyle>
          <a:p>
            <a:pPr lvl="0"/>
            <a:r>
              <a:rPr lang="en-US"/>
              <a:t>Click to edit Master text styles</a:t>
            </a:r>
          </a:p>
        </p:txBody>
      </p:sp>
      <p:sp>
        <p:nvSpPr>
          <p:cNvPr id="10" name="Content Placeholder 9"/>
          <p:cNvSpPr>
            <a:spLocks noGrp="1"/>
          </p:cNvSpPr>
          <p:nvPr>
            <p:ph sz="quarter" idx="14"/>
          </p:nvPr>
        </p:nvSpPr>
        <p:spPr>
          <a:xfrm>
            <a:off x="507195" y="1511188"/>
            <a:ext cx="11174412" cy="4500000"/>
          </a:xfrm>
        </p:spPr>
        <p:txBody>
          <a:bodyPr/>
          <a:lstStyle>
            <a:lvl1pPr>
              <a:defRPr sz="22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defRPr sz="3000"/>
            </a:lvl1pPr>
          </a:lstStyle>
          <a:p>
            <a:r>
              <a:rPr lang="en-US"/>
              <a:t>Click to edit Master title style</a:t>
            </a:r>
            <a:endParaRPr lang="en-US" dirty="0"/>
          </a:p>
        </p:txBody>
      </p:sp>
      <p:pic>
        <p:nvPicPr>
          <p:cNvPr id="7" name="Picture 6" descr="https://extranet.who.int/datacol/answer_upload.asp?survey_id=475&amp;view_id=326&amp;question_id=15106&amp;answer_id=47397&amp;respondent_id=22063">
            <a:extLst>
              <a:ext uri="{FF2B5EF4-FFF2-40B4-BE49-F238E27FC236}">
                <a16:creationId xmlns:a16="http://schemas.microsoft.com/office/drawing/2014/main" id="{1DEB27EC-4EB5-604B-9474-66ADE046843D}"/>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180630" y="5912517"/>
            <a:ext cx="1873911" cy="606490"/>
          </a:xfrm>
          <a:prstGeom prst="rect">
            <a:avLst/>
          </a:prstGeom>
          <a:noFill/>
          <a:ln>
            <a:noFill/>
          </a:ln>
        </p:spPr>
      </p:pic>
      <p:pic>
        <p:nvPicPr>
          <p:cNvPr id="8" name="Picture 7">
            <a:extLst>
              <a:ext uri="{FF2B5EF4-FFF2-40B4-BE49-F238E27FC236}">
                <a16:creationId xmlns:a16="http://schemas.microsoft.com/office/drawing/2014/main" id="{C62BEDE9-A43C-A14D-BFE7-B85F455EE8F8}"/>
              </a:ext>
            </a:extLst>
          </p:cNvPr>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5436051"/>
            <a:ext cx="982980" cy="1122363"/>
          </a:xfrm>
          <a:prstGeom prst="rect">
            <a:avLst/>
          </a:prstGeom>
          <a:noFill/>
          <a:ln>
            <a:noFill/>
          </a:ln>
        </p:spPr>
      </p:pic>
      <p:sp>
        <p:nvSpPr>
          <p:cNvPr id="13" name="Slide Number Placeholder 1">
            <a:extLst>
              <a:ext uri="{FF2B5EF4-FFF2-40B4-BE49-F238E27FC236}">
                <a16:creationId xmlns:a16="http://schemas.microsoft.com/office/drawing/2014/main" id="{7E6315B5-6F39-784A-B0A5-46E7D3427B85}"/>
              </a:ext>
            </a:extLst>
          </p:cNvPr>
          <p:cNvSpPr txBox="1">
            <a:spLocks/>
          </p:cNvSpPr>
          <p:nvPr userDrawn="1"/>
        </p:nvSpPr>
        <p:spPr>
          <a:xfrm>
            <a:off x="10180630" y="6623100"/>
            <a:ext cx="1648619" cy="216000"/>
          </a:xfrm>
          <a:prstGeom prst="rect">
            <a:avLst/>
          </a:prstGeom>
        </p:spPr>
        <p:txBody>
          <a:bodyPr vert="horz" lIns="0" tIns="0" rIns="0" bIns="0" rtlCol="0" anchor="ctr" anchorCtr="0">
            <a:noAutofit/>
          </a:bodyPr>
          <a:lstStyle>
            <a:defPPr>
              <a:defRPr lang="x-none"/>
            </a:defPPr>
            <a:lvl1pPr marL="0" algn="r" defTabSz="914400" rtl="0" eaLnBrk="1" latinLnBrk="0" hangingPunct="1">
              <a:defRPr sz="1000" kern="1200">
                <a:solidFill>
                  <a:schemeClr val="bg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260D4A-DEC1-45DD-8AB2-A3349BAAA59E}" type="slidenum">
              <a:rPr lang="en-US" smtClean="0"/>
              <a:pPr/>
              <a:t>‹#›</a:t>
            </a:fld>
            <a:endParaRPr lang="en-US" dirty="0"/>
          </a:p>
        </p:txBody>
      </p:sp>
    </p:spTree>
    <p:extLst>
      <p:ext uri="{BB962C8B-B14F-4D97-AF65-F5344CB8AC3E}">
        <p14:creationId xmlns:p14="http://schemas.microsoft.com/office/powerpoint/2010/main" val="3089702571"/>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losing" preserve="1" userDrawn="1">
  <p:cSld name="Closin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8310221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60" imgH="360" progId="TCLayout.ActiveDocument.1">
                  <p:embed/>
                </p:oleObj>
              </mc:Choice>
              <mc:Fallback>
                <p:oleObj name="think-cell Slide" r:id="rId5" imgW="360" imgH="36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3E8E94F3-9FBF-45F5-9848-3D8FC241580A}"/>
              </a:ext>
            </a:extLst>
          </p:cNvPr>
          <p:cNvSpPr/>
          <p:nvPr userDrawn="1"/>
        </p:nvSpPr>
        <p:spPr>
          <a:xfrm>
            <a:off x="0" y="0"/>
            <a:ext cx="12192000" cy="68580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3" name="Footer Placeholder 2"/>
          <p:cNvSpPr>
            <a:spLocks noGrp="1"/>
          </p:cNvSpPr>
          <p:nvPr>
            <p:ph type="ftr" sz="quarter" idx="11"/>
          </p:nvPr>
        </p:nvSpPr>
        <p:spPr>
          <a:xfrm>
            <a:off x="507205" y="6623100"/>
            <a:ext cx="9018587" cy="216000"/>
          </a:xfrm>
          <a:prstGeom prst="rect">
            <a:avLst/>
          </a:prstGeom>
        </p:spPr>
        <p:txBody>
          <a:bodyPr/>
          <a:lstStyle/>
          <a:p>
            <a:r>
              <a:rPr lang="en-US"/>
              <a:t>Lonza Microbiome JV - media briefing  |  3 April 2019</a:t>
            </a:r>
          </a:p>
        </p:txBody>
      </p:sp>
      <p:sp>
        <p:nvSpPr>
          <p:cNvPr id="4" name="Slide Number Placeholder 3"/>
          <p:cNvSpPr>
            <a:spLocks noGrp="1"/>
          </p:cNvSpPr>
          <p:nvPr>
            <p:ph type="sldNum" sz="quarter" idx="12"/>
          </p:nvPr>
        </p:nvSpPr>
        <p:spPr>
          <a:xfrm>
            <a:off x="10034587" y="6623100"/>
            <a:ext cx="1648619" cy="216000"/>
          </a:xfrm>
          <a:prstGeom prst="rect">
            <a:avLst/>
          </a:prstGeom>
        </p:spPr>
        <p:txBody>
          <a:bodyPr/>
          <a:lstStyle/>
          <a:p>
            <a:fld id="{082FAF88-7A9D-4D47-9197-6E5F7D59321B}" type="slidenum">
              <a:rPr lang="en-US" smtClean="0"/>
              <a:pPr/>
              <a:t>‹#›</a:t>
            </a:fld>
            <a:endParaRPr lang="en-US"/>
          </a:p>
        </p:txBody>
      </p:sp>
      <p:sp>
        <p:nvSpPr>
          <p:cNvPr id="9" name="Text Placeholder 8"/>
          <p:cNvSpPr>
            <a:spLocks noGrp="1"/>
          </p:cNvSpPr>
          <p:nvPr>
            <p:ph type="body" sz="quarter" idx="13"/>
          </p:nvPr>
        </p:nvSpPr>
        <p:spPr>
          <a:xfrm>
            <a:off x="1295398" y="2547938"/>
            <a:ext cx="9579600" cy="1778400"/>
          </a:xfrm>
        </p:spPr>
        <p:txBody>
          <a:bodyPr/>
          <a:lstStyle>
            <a:lvl1pPr marL="0" indent="0" algn="ctr">
              <a:buNone/>
              <a:defRPr lang="en-US" sz="6600" b="1" kern="1200" spc="-182" dirty="0" smtClean="0">
                <a:solidFill>
                  <a:schemeClr val="bg1"/>
                </a:solidFill>
                <a:latin typeface="+mj-lt"/>
                <a:ea typeface="Arial" charset="0"/>
                <a:cs typeface="Arial" charset="0"/>
              </a:defRPr>
            </a:lvl1pPr>
            <a:lvl2pPr marL="0" indent="0" algn="ctr">
              <a:buNone/>
              <a:defRPr lang="en-US" sz="3600" b="1" kern="1200" spc="-136" dirty="0" smtClean="0">
                <a:solidFill>
                  <a:schemeClr val="bg1"/>
                </a:solidFill>
                <a:latin typeface="+mj-lt"/>
                <a:ea typeface="Arial" charset="0"/>
                <a:cs typeface="Arial" charset="0"/>
              </a:defRPr>
            </a:lvl2pPr>
            <a:lvl3pPr>
              <a:defRPr lang="en-US" sz="6600" b="1" kern="1200" spc="-182" dirty="0" smtClean="0">
                <a:solidFill>
                  <a:schemeClr val="bg1"/>
                </a:solidFill>
                <a:latin typeface="+mj-lt"/>
                <a:ea typeface="Arial" charset="0"/>
                <a:cs typeface="Arial" charset="0"/>
              </a:defRPr>
            </a:lvl3pPr>
            <a:lvl4pPr>
              <a:defRPr lang="en-US" sz="6600" b="1" kern="1200" spc="-182" dirty="0" smtClean="0">
                <a:solidFill>
                  <a:schemeClr val="bg1"/>
                </a:solidFill>
                <a:latin typeface="+mj-lt"/>
                <a:ea typeface="Arial" charset="0"/>
                <a:cs typeface="Arial" charset="0"/>
              </a:defRPr>
            </a:lvl4pPr>
            <a:lvl5pPr>
              <a:defRPr lang="en-US" sz="6600" b="1" kern="1200" spc="-182" dirty="0">
                <a:solidFill>
                  <a:schemeClr val="bg1"/>
                </a:solidFill>
                <a:latin typeface="+mj-lt"/>
                <a:ea typeface="Arial" charset="0"/>
                <a:cs typeface="Arial" charset="0"/>
              </a:defRPr>
            </a:lvl5pPr>
          </a:lstStyle>
          <a:p>
            <a:pPr lvl="0"/>
            <a:r>
              <a:rPr lang="en-US"/>
              <a:t>Click to edit Master text styles</a:t>
            </a:r>
          </a:p>
          <a:p>
            <a:pPr lvl="1"/>
            <a:r>
              <a:rPr lang="en-US"/>
              <a:t>Second level</a:t>
            </a:r>
          </a:p>
        </p:txBody>
      </p:sp>
      <p:sp>
        <p:nvSpPr>
          <p:cNvPr id="10" name="Classification" hidden="1"/>
          <p:cNvSpPr txBox="1">
            <a:spLocks/>
          </p:cNvSpPr>
          <p:nvPr userDrawn="1">
            <p:custDataLst>
              <p:tags r:id="rId3"/>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spTree>
    <p:extLst>
      <p:ext uri="{BB962C8B-B14F-4D97-AF65-F5344CB8AC3E}">
        <p14:creationId xmlns:p14="http://schemas.microsoft.com/office/powerpoint/2010/main" val="1921262501"/>
      </p:ext>
    </p:extLst>
  </p:cSld>
  <p:clrMapOvr>
    <a:masterClrMapping/>
  </p:clrMapOvr>
  <p:hf hdr="0"/>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22DE9-5F77-4538-9A47-EA21E6B19F97}"/>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30AB3F9C-D6E1-4D62-B01B-E65D1EF6B5D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D121EFFA-5052-45D6-9E12-3BE55EA15657}"/>
              </a:ext>
            </a:extLst>
          </p:cNvPr>
          <p:cNvSpPr>
            <a:spLocks noGrp="1"/>
          </p:cNvSpPr>
          <p:nvPr>
            <p:ph type="dt" sz="half" idx="10"/>
          </p:nvPr>
        </p:nvSpPr>
        <p:spPr/>
        <p:txBody>
          <a:bodyPr/>
          <a:lstStyle/>
          <a:p>
            <a:fld id="{DE55411E-BC08-44A7-8F62-F22372D5DCBC}" type="datetimeFigureOut">
              <a:rPr lang="x-none" smtClean="0"/>
              <a:t>12/4/2023</a:t>
            </a:fld>
            <a:endParaRPr lang="x-none"/>
          </a:p>
        </p:txBody>
      </p:sp>
      <p:sp>
        <p:nvSpPr>
          <p:cNvPr id="5" name="Footer Placeholder 4">
            <a:extLst>
              <a:ext uri="{FF2B5EF4-FFF2-40B4-BE49-F238E27FC236}">
                <a16:creationId xmlns:a16="http://schemas.microsoft.com/office/drawing/2014/main" id="{A20E105F-EDE1-4C00-A310-6FC5DAB62D9F}"/>
              </a:ext>
            </a:extLst>
          </p:cNvPr>
          <p:cNvSpPr>
            <a:spLocks noGrp="1"/>
          </p:cNvSpPr>
          <p:nvPr>
            <p:ph type="ftr" sz="quarter" idx="11"/>
          </p:nvPr>
        </p:nvSpPr>
        <p:spPr>
          <a:xfrm>
            <a:off x="507205" y="6623100"/>
            <a:ext cx="9018587" cy="216000"/>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id="{C110D5D1-95DA-48C5-8559-429A98FBF50B}"/>
              </a:ext>
            </a:extLst>
          </p:cNvPr>
          <p:cNvSpPr>
            <a:spLocks noGrp="1"/>
          </p:cNvSpPr>
          <p:nvPr>
            <p:ph type="sldNum" sz="quarter" idx="12"/>
          </p:nvPr>
        </p:nvSpPr>
        <p:spPr>
          <a:xfrm>
            <a:off x="10034587" y="6623100"/>
            <a:ext cx="1648619" cy="216000"/>
          </a:xfrm>
          <a:prstGeom prst="rect">
            <a:avLst/>
          </a:prstGeom>
        </p:spPr>
        <p:txBody>
          <a:bodyPr/>
          <a:lstStyle/>
          <a:p>
            <a:fld id="{39C7B30D-D25F-4DF3-AE47-BDF3EC9675EC}" type="slidenum">
              <a:rPr lang="x-none" smtClean="0"/>
              <a:t>‹#›</a:t>
            </a:fld>
            <a:endParaRPr lang="x-none"/>
          </a:p>
        </p:txBody>
      </p:sp>
      <p:pic>
        <p:nvPicPr>
          <p:cNvPr id="7" name="Picture 6">
            <a:extLst>
              <a:ext uri="{FF2B5EF4-FFF2-40B4-BE49-F238E27FC236}">
                <a16:creationId xmlns:a16="http://schemas.microsoft.com/office/drawing/2014/main" id="{CF95AEC8-AEE7-4D23-AE00-B67DCD8F3909}"/>
              </a:ext>
            </a:extLst>
          </p:cNvPr>
          <p:cNvPicPr>
            <a:picLocks noChangeAspect="1"/>
          </p:cNvPicPr>
          <p:nvPr userDrawn="1"/>
        </p:nvPicPr>
        <p:blipFill>
          <a:blip r:embed="rId2"/>
          <a:stretch>
            <a:fillRect/>
          </a:stretch>
        </p:blipFill>
        <p:spPr>
          <a:xfrm>
            <a:off x="0" y="5705776"/>
            <a:ext cx="841321" cy="1121761"/>
          </a:xfrm>
          <a:prstGeom prst="rect">
            <a:avLst/>
          </a:prstGeom>
        </p:spPr>
      </p:pic>
      <p:pic>
        <p:nvPicPr>
          <p:cNvPr id="8" name="Picture 7">
            <a:extLst>
              <a:ext uri="{FF2B5EF4-FFF2-40B4-BE49-F238E27FC236}">
                <a16:creationId xmlns:a16="http://schemas.microsoft.com/office/drawing/2014/main" id="{DB0EA716-85A3-434E-A3EB-584F97FD183A}"/>
              </a:ext>
            </a:extLst>
          </p:cNvPr>
          <p:cNvPicPr>
            <a:picLocks noChangeAspect="1"/>
          </p:cNvPicPr>
          <p:nvPr userDrawn="1"/>
        </p:nvPicPr>
        <p:blipFill>
          <a:blip r:embed="rId3"/>
          <a:stretch>
            <a:fillRect/>
          </a:stretch>
        </p:blipFill>
        <p:spPr>
          <a:xfrm>
            <a:off x="10215262" y="6223981"/>
            <a:ext cx="1871634" cy="603556"/>
          </a:xfrm>
          <a:prstGeom prst="rect">
            <a:avLst/>
          </a:prstGeom>
        </p:spPr>
      </p:pic>
    </p:spTree>
    <p:extLst>
      <p:ext uri="{BB962C8B-B14F-4D97-AF65-F5344CB8AC3E}">
        <p14:creationId xmlns:p14="http://schemas.microsoft.com/office/powerpoint/2010/main" val="41517194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CA10-C085-4206-AFB5-18755B644F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FAA974-0611-43C4-A30F-71BA28245B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87D47BC-B231-42C9-8F77-21A0F3808773}"/>
              </a:ext>
            </a:extLst>
          </p:cNvPr>
          <p:cNvSpPr>
            <a:spLocks noGrp="1"/>
          </p:cNvSpPr>
          <p:nvPr>
            <p:ph type="dt" sz="half" idx="10"/>
          </p:nvPr>
        </p:nvSpPr>
        <p:spPr/>
        <p:txBody>
          <a:bodyPr/>
          <a:lstStyle/>
          <a:p>
            <a:fld id="{DC34529C-DEF2-43B8-A498-F0054EBC91D9}" type="datetimeFigureOut">
              <a:rPr lang="en-US" smtClean="0"/>
              <a:t>4/12/2023</a:t>
            </a:fld>
            <a:endParaRPr lang="en-US"/>
          </a:p>
        </p:txBody>
      </p:sp>
      <p:sp>
        <p:nvSpPr>
          <p:cNvPr id="5" name="Footer Placeholder 4">
            <a:extLst>
              <a:ext uri="{FF2B5EF4-FFF2-40B4-BE49-F238E27FC236}">
                <a16:creationId xmlns:a16="http://schemas.microsoft.com/office/drawing/2014/main" id="{63CFF2B6-7746-4D3B-885E-284D900DE3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489FA9-6E54-4B03-AFAE-7A8452D0DAFB}"/>
              </a:ext>
            </a:extLst>
          </p:cNvPr>
          <p:cNvSpPr>
            <a:spLocks noGrp="1"/>
          </p:cNvSpPr>
          <p:nvPr>
            <p:ph type="sldNum" sz="quarter" idx="12"/>
          </p:nvPr>
        </p:nvSpPr>
        <p:spPr/>
        <p:txBody>
          <a:bodyPr/>
          <a:lstStyle/>
          <a:p>
            <a:fld id="{CFE7C01E-97B8-4569-8908-63AB0F06FED5}" type="slidenum">
              <a:rPr lang="en-US" smtClean="0"/>
              <a:t>‹#›</a:t>
            </a:fld>
            <a:endParaRPr lang="en-US"/>
          </a:p>
        </p:txBody>
      </p:sp>
    </p:spTree>
    <p:extLst>
      <p:ext uri="{BB962C8B-B14F-4D97-AF65-F5344CB8AC3E}">
        <p14:creationId xmlns:p14="http://schemas.microsoft.com/office/powerpoint/2010/main" val="175767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mp; Content" preserve="1" userDrawn="1">
  <p:cSld name="1_Title &amp; Content">
    <p:spTree>
      <p:nvGrpSpPr>
        <p:cNvPr id="1" name=""/>
        <p:cNvGrpSpPr/>
        <p:nvPr/>
      </p:nvGrpSpPr>
      <p:grpSpPr>
        <a:xfrm>
          <a:off x="0" y="0"/>
          <a:ext cx="0" cy="0"/>
          <a:chOff x="0" y="0"/>
          <a:chExt cx="0" cy="0"/>
        </a:xfrm>
      </p:grpSpPr>
      <p:sp>
        <p:nvSpPr>
          <p:cNvPr id="14"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200" b="1" kern="1200" spc="-100" baseline="0" dirty="0">
                <a:solidFill>
                  <a:schemeClr val="accent2"/>
                </a:solidFill>
                <a:latin typeface="+mj-lt"/>
                <a:ea typeface="+mj-ea"/>
                <a:cs typeface="+mj-cs"/>
              </a:defRPr>
            </a:lvl1pPr>
          </a:lstStyle>
          <a:p>
            <a:pPr lvl="0"/>
            <a:r>
              <a:rPr lang="en-US"/>
              <a:t>Click to edit Master text styles</a:t>
            </a:r>
          </a:p>
        </p:txBody>
      </p:sp>
      <p:sp>
        <p:nvSpPr>
          <p:cNvPr id="10" name="Content Placeholder 9"/>
          <p:cNvSpPr>
            <a:spLocks noGrp="1"/>
          </p:cNvSpPr>
          <p:nvPr>
            <p:ph sz="quarter" idx="14"/>
          </p:nvPr>
        </p:nvSpPr>
        <p:spPr>
          <a:xfrm>
            <a:off x="507195" y="1511188"/>
            <a:ext cx="11174412" cy="4500000"/>
          </a:xfrm>
        </p:spPr>
        <p:txBody>
          <a:bodyPr/>
          <a:lstStyle>
            <a:lvl1pPr marL="0" indent="0" algn="ctr">
              <a:buNone/>
              <a:defRPr sz="2500" b="1" i="1"/>
            </a:lvl1pPr>
            <a:lvl2pPr>
              <a:defRPr sz="2000" b="1" i="1"/>
            </a:lvl2pPr>
            <a:lvl3pPr>
              <a:defRPr sz="2000" b="1" i="1"/>
            </a:lvl3pPr>
            <a:lvl4pPr>
              <a:defRPr sz="2000" b="1" i="1"/>
            </a:lvl4pPr>
            <a:lvl5pPr>
              <a:defRPr sz="2000" b="1" i="1"/>
            </a:lvl5pPr>
          </a:lstStyle>
          <a:p>
            <a:pPr lvl="0"/>
            <a:endParaRPr lang="en-US" dirty="0"/>
          </a:p>
          <a:p>
            <a:pPr lvl="0"/>
            <a:endParaRPr lang="en-US" dirty="0"/>
          </a:p>
          <a:p>
            <a:pPr lvl="0"/>
            <a:endParaRPr lang="en-US" dirty="0"/>
          </a:p>
          <a:p>
            <a:pPr lvl="0"/>
            <a:r>
              <a:rPr lang="en-US" dirty="0"/>
              <a:t>Click to edit Master text styles</a:t>
            </a:r>
          </a:p>
        </p:txBody>
      </p:sp>
      <p:sp>
        <p:nvSpPr>
          <p:cNvPr id="2" name="Title 1"/>
          <p:cNvSpPr>
            <a:spLocks noGrp="1"/>
          </p:cNvSpPr>
          <p:nvPr>
            <p:ph type="title"/>
          </p:nvPr>
        </p:nvSpPr>
        <p:spPr/>
        <p:txBody>
          <a:bodyPr/>
          <a:lstStyle>
            <a:lvl1pPr>
              <a:defRPr sz="3000"/>
            </a:lvl1pPr>
          </a:lstStyle>
          <a:p>
            <a:r>
              <a:rPr lang="en-US"/>
              <a:t>Click to edit Master title style</a:t>
            </a:r>
            <a:endParaRPr lang="en-US" dirty="0"/>
          </a:p>
        </p:txBody>
      </p:sp>
      <p:pic>
        <p:nvPicPr>
          <p:cNvPr id="7" name="Picture 6" descr="https://extranet.who.int/datacol/answer_upload.asp?survey_id=475&amp;view_id=326&amp;question_id=15106&amp;answer_id=47397&amp;respondent_id=22063">
            <a:extLst>
              <a:ext uri="{FF2B5EF4-FFF2-40B4-BE49-F238E27FC236}">
                <a16:creationId xmlns:a16="http://schemas.microsoft.com/office/drawing/2014/main" id="{1DEB27EC-4EB5-604B-9474-66ADE046843D}"/>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180630" y="5912517"/>
            <a:ext cx="1873911" cy="606490"/>
          </a:xfrm>
          <a:prstGeom prst="rect">
            <a:avLst/>
          </a:prstGeom>
          <a:noFill/>
          <a:ln>
            <a:noFill/>
          </a:ln>
        </p:spPr>
      </p:pic>
      <p:pic>
        <p:nvPicPr>
          <p:cNvPr id="8" name="Picture 7">
            <a:extLst>
              <a:ext uri="{FF2B5EF4-FFF2-40B4-BE49-F238E27FC236}">
                <a16:creationId xmlns:a16="http://schemas.microsoft.com/office/drawing/2014/main" id="{C62BEDE9-A43C-A14D-BFE7-B85F455EE8F8}"/>
              </a:ext>
            </a:extLst>
          </p:cNvPr>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5436051"/>
            <a:ext cx="982980" cy="1122363"/>
          </a:xfrm>
          <a:prstGeom prst="rect">
            <a:avLst/>
          </a:prstGeom>
          <a:noFill/>
          <a:ln>
            <a:noFill/>
          </a:ln>
        </p:spPr>
      </p:pic>
      <p:sp>
        <p:nvSpPr>
          <p:cNvPr id="6" name="Slide Number Placeholder 5"/>
          <p:cNvSpPr>
            <a:spLocks noGrp="1"/>
          </p:cNvSpPr>
          <p:nvPr>
            <p:ph type="sldNum" sz="quarter" idx="12"/>
          </p:nvPr>
        </p:nvSpPr>
        <p:spPr>
          <a:xfrm>
            <a:off x="10034587" y="6623100"/>
            <a:ext cx="1648619" cy="216000"/>
          </a:xfrm>
          <a:prstGeom prst="rect">
            <a:avLst/>
          </a:prstGeom>
        </p:spPr>
        <p:txBody>
          <a:bodyPr/>
          <a:lstStyle/>
          <a:p>
            <a:fld id="{04260D4A-DEC1-45DD-8AB2-A3349BAAA59E}" type="slidenum">
              <a:rPr lang="en-US" smtClean="0"/>
              <a:pPr/>
              <a:t>‹#›</a:t>
            </a:fld>
            <a:endParaRPr lang="en-US"/>
          </a:p>
        </p:txBody>
      </p:sp>
      <p:sp>
        <p:nvSpPr>
          <p:cNvPr id="9" name="Slide Number Placeholder 1">
            <a:extLst>
              <a:ext uri="{FF2B5EF4-FFF2-40B4-BE49-F238E27FC236}">
                <a16:creationId xmlns:a16="http://schemas.microsoft.com/office/drawing/2014/main" id="{908D36E9-CC14-5647-8129-BDDE6AF6B455}"/>
              </a:ext>
            </a:extLst>
          </p:cNvPr>
          <p:cNvSpPr txBox="1">
            <a:spLocks/>
          </p:cNvSpPr>
          <p:nvPr userDrawn="1"/>
        </p:nvSpPr>
        <p:spPr>
          <a:xfrm>
            <a:off x="10180630" y="6623100"/>
            <a:ext cx="1648619" cy="216000"/>
          </a:xfrm>
          <a:prstGeom prst="rect">
            <a:avLst/>
          </a:prstGeom>
        </p:spPr>
        <p:txBody>
          <a:bodyPr vert="horz" lIns="0" tIns="0" rIns="0" bIns="0" rtlCol="0" anchor="ctr" anchorCtr="0">
            <a:noAutofit/>
          </a:bodyPr>
          <a:lstStyle>
            <a:defPPr>
              <a:defRPr lang="x-none"/>
            </a:defPPr>
            <a:lvl1pPr marL="0" algn="r" defTabSz="914400" rtl="0" eaLnBrk="1" latinLnBrk="0" hangingPunct="1">
              <a:defRPr sz="1000" kern="1200">
                <a:solidFill>
                  <a:schemeClr val="bg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260D4A-DEC1-45DD-8AB2-A3349BAAA59E}" type="slidenum">
              <a:rPr lang="en-US" smtClean="0"/>
              <a:pPr/>
              <a:t>‹#›</a:t>
            </a:fld>
            <a:endParaRPr lang="en-US" dirty="0"/>
          </a:p>
        </p:txBody>
      </p:sp>
    </p:spTree>
    <p:extLst>
      <p:ext uri="{BB962C8B-B14F-4D97-AF65-F5344CB8AC3E}">
        <p14:creationId xmlns:p14="http://schemas.microsoft.com/office/powerpoint/2010/main" val="73005718"/>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4818810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itle 6"/>
          <p:cNvSpPr>
            <a:spLocks noGrp="1"/>
          </p:cNvSpPr>
          <p:nvPr>
            <p:ph type="title"/>
          </p:nvPr>
        </p:nvSpPr>
        <p:spPr>
          <a:xfrm>
            <a:off x="507206" y="2313946"/>
            <a:ext cx="9792000" cy="432000"/>
          </a:xfrm>
        </p:spPr>
        <p:txBody>
          <a:bodyPr/>
          <a:lstStyle>
            <a:lvl1pPr>
              <a:defRPr sz="4000"/>
            </a:lvl1pPr>
          </a:lstStyle>
          <a:p>
            <a:r>
              <a:rPr lang="en-US"/>
              <a:t>Click to edit Master title style</a:t>
            </a:r>
            <a:endParaRPr lang="en-US" dirty="0"/>
          </a:p>
        </p:txBody>
      </p:sp>
      <p:pic>
        <p:nvPicPr>
          <p:cNvPr id="8" name="Picture 7">
            <a:extLst>
              <a:ext uri="{FF2B5EF4-FFF2-40B4-BE49-F238E27FC236}">
                <a16:creationId xmlns:a16="http://schemas.microsoft.com/office/drawing/2014/main" id="{1A157C42-A791-DD4B-8824-DD8855140549}"/>
              </a:ext>
            </a:extLst>
          </p:cNvPr>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5484177"/>
            <a:ext cx="982980" cy="1122363"/>
          </a:xfrm>
          <a:prstGeom prst="rect">
            <a:avLst/>
          </a:prstGeom>
          <a:noFill/>
          <a:ln>
            <a:noFill/>
          </a:ln>
        </p:spPr>
      </p:pic>
      <p:pic>
        <p:nvPicPr>
          <p:cNvPr id="9" name="Picture 8" descr="https://extranet.who.int/datacol/answer_upload.asp?survey_id=475&amp;view_id=326&amp;question_id=15106&amp;answer_id=47397&amp;respondent_id=22063">
            <a:extLst>
              <a:ext uri="{FF2B5EF4-FFF2-40B4-BE49-F238E27FC236}">
                <a16:creationId xmlns:a16="http://schemas.microsoft.com/office/drawing/2014/main" id="{CF037A7D-FDB1-DF4D-A296-8DCCB3F629A2}"/>
              </a:ext>
            </a:extLst>
          </p:cNvPr>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0180630" y="5912517"/>
            <a:ext cx="1873911" cy="606490"/>
          </a:xfrm>
          <a:prstGeom prst="rect">
            <a:avLst/>
          </a:prstGeom>
          <a:noFill/>
          <a:ln>
            <a:noFill/>
          </a:ln>
        </p:spPr>
      </p:pic>
      <p:sp>
        <p:nvSpPr>
          <p:cNvPr id="10" name="Slide Number Placeholder 5">
            <a:extLst>
              <a:ext uri="{FF2B5EF4-FFF2-40B4-BE49-F238E27FC236}">
                <a16:creationId xmlns:a16="http://schemas.microsoft.com/office/drawing/2014/main" id="{FCABCE7B-DECF-314E-A724-F9E872A5BF81}"/>
              </a:ext>
            </a:extLst>
          </p:cNvPr>
          <p:cNvSpPr>
            <a:spLocks noGrp="1"/>
          </p:cNvSpPr>
          <p:nvPr>
            <p:ph type="sldNum" sz="quarter" idx="12"/>
          </p:nvPr>
        </p:nvSpPr>
        <p:spPr>
          <a:xfrm>
            <a:off x="10034587" y="6623100"/>
            <a:ext cx="1648619" cy="216000"/>
          </a:xfrm>
          <a:prstGeom prst="rect">
            <a:avLst/>
          </a:prstGeom>
        </p:spPr>
        <p:txBody>
          <a:bodyPr/>
          <a:lstStyle/>
          <a:p>
            <a:fld id="{04260D4A-DEC1-45DD-8AB2-A3349BAAA59E}" type="slidenum">
              <a:rPr lang="en-US" smtClean="0"/>
              <a:pPr/>
              <a:t>‹#›</a:t>
            </a:fld>
            <a:endParaRPr lang="en-US"/>
          </a:p>
        </p:txBody>
      </p:sp>
    </p:spTree>
    <p:extLst>
      <p:ext uri="{BB962C8B-B14F-4D97-AF65-F5344CB8AC3E}">
        <p14:creationId xmlns:p14="http://schemas.microsoft.com/office/powerpoint/2010/main" val="889126211"/>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reserve="1" userDrawn="1">
  <p:cSld name="1_Two Content">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userDrawn="1">
            <p:custDataLst>
              <p:tags r:id="rId2"/>
            </p:custDataLst>
            <p:extLst>
              <p:ext uri="{D42A27DB-BD31-4B8C-83A1-F6EECF244321}">
                <p14:modId xmlns:p14="http://schemas.microsoft.com/office/powerpoint/2010/main" val="376029036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13" name="Object 1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2" name="Content Placeholder 11"/>
          <p:cNvSpPr>
            <a:spLocks noGrp="1"/>
          </p:cNvSpPr>
          <p:nvPr>
            <p:ph sz="quarter" idx="17"/>
          </p:nvPr>
        </p:nvSpPr>
        <p:spPr>
          <a:xfrm>
            <a:off x="6208813" y="1739788"/>
            <a:ext cx="5472000" cy="45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16"/>
          </p:nvPr>
        </p:nvSpPr>
        <p:spPr>
          <a:xfrm>
            <a:off x="506413" y="1739788"/>
            <a:ext cx="5472000" cy="450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a:xfrm>
            <a:off x="10034587" y="6623100"/>
            <a:ext cx="1648619" cy="216000"/>
          </a:xfrm>
          <a:prstGeom prst="rect">
            <a:avLst/>
          </a:prstGeom>
        </p:spPr>
        <p:txBody>
          <a:bodyPr/>
          <a:lstStyle/>
          <a:p>
            <a:fld id="{3ED22FC0-9634-43A5-A9BA-3774A5BBC19E}" type="slidenum">
              <a:rPr lang="en-US" smtClean="0"/>
              <a:pPr/>
              <a:t>‹#›</a:t>
            </a:fld>
            <a:endParaRPr lang="en-US"/>
          </a:p>
        </p:txBody>
      </p:sp>
      <p:sp>
        <p:nvSpPr>
          <p:cNvPr id="9"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p>
        </p:txBody>
      </p:sp>
      <p:pic>
        <p:nvPicPr>
          <p:cNvPr id="10" name="Picture 9" descr="https://extranet.who.int/datacol/answer_upload.asp?survey_id=475&amp;view_id=326&amp;question_id=15106&amp;answer_id=47397&amp;respondent_id=22063">
            <a:extLst>
              <a:ext uri="{FF2B5EF4-FFF2-40B4-BE49-F238E27FC236}">
                <a16:creationId xmlns:a16="http://schemas.microsoft.com/office/drawing/2014/main" id="{743BAC9B-92DB-0943-953A-CDD8B94C950B}"/>
              </a:ext>
            </a:extLst>
          </p:cNvPr>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0180630" y="5912517"/>
            <a:ext cx="1873911" cy="606490"/>
          </a:xfrm>
          <a:prstGeom prst="rect">
            <a:avLst/>
          </a:prstGeom>
          <a:noFill/>
          <a:ln>
            <a:noFill/>
          </a:ln>
        </p:spPr>
      </p:pic>
      <p:pic>
        <p:nvPicPr>
          <p:cNvPr id="11" name="Picture 10">
            <a:extLst>
              <a:ext uri="{FF2B5EF4-FFF2-40B4-BE49-F238E27FC236}">
                <a16:creationId xmlns:a16="http://schemas.microsoft.com/office/drawing/2014/main" id="{DE400620-BF18-F449-8186-530021EB6486}"/>
              </a:ext>
            </a:extLst>
          </p:cNvPr>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5484177"/>
            <a:ext cx="982980" cy="1122363"/>
          </a:xfrm>
          <a:prstGeom prst="rect">
            <a:avLst/>
          </a:prstGeom>
          <a:noFill/>
          <a:ln>
            <a:noFill/>
          </a:ln>
        </p:spPr>
      </p:pic>
    </p:spTree>
    <p:extLst>
      <p:ext uri="{BB962C8B-B14F-4D97-AF65-F5344CB8AC3E}">
        <p14:creationId xmlns:p14="http://schemas.microsoft.com/office/powerpoint/2010/main" val="4174316988"/>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Title Slide">
    <p:bg bwMode="gray">
      <p:bgPr>
        <a:solidFill>
          <a:schemeClr val="bg1">
            <a:lumMod val="85000"/>
          </a:schemeClr>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07057485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 imgW="353" imgH="353" progId="TCLayout.ActiveDocument.1">
                  <p:embed/>
                </p:oleObj>
              </mc:Choice>
              <mc:Fallback>
                <p:oleObj name="think-cell Slide" r:id="rId6" imgW="353" imgH="353" progId="TCLayout.ActiveDocument.1">
                  <p:embed/>
                  <p:pic>
                    <p:nvPicPr>
                      <p:cNvPr id="4" name="Object 3"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5" name="Rectangle 24">
            <a:extLst>
              <a:ext uri="{FF2B5EF4-FFF2-40B4-BE49-F238E27FC236}">
                <a16:creationId xmlns:a16="http://schemas.microsoft.com/office/drawing/2014/main" id="{3E8E94F3-9FBF-45F5-9848-3D8FC241580A}"/>
              </a:ext>
            </a:extLst>
          </p:cNvPr>
          <p:cNvSpPr/>
          <p:nvPr userDrawn="1"/>
        </p:nvSpPr>
        <p:spPr>
          <a:xfrm>
            <a:off x="0" y="5558400"/>
            <a:ext cx="12192000" cy="12996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507206" y="720000"/>
            <a:ext cx="11088000" cy="2934000"/>
          </a:xfrm>
        </p:spPr>
        <p:txBody>
          <a:bodyPr anchor="b"/>
          <a:lstStyle>
            <a:lvl1pPr algn="l">
              <a:lnSpc>
                <a:spcPts val="6500"/>
              </a:lnSpc>
              <a:defRPr sz="6600">
                <a:solidFill>
                  <a:schemeClr val="bg1"/>
                </a:solidFill>
                <a:effectLst/>
              </a:defRPr>
            </a:lvl1pPr>
          </a:lstStyle>
          <a:p>
            <a:r>
              <a:rPr lang="en-US"/>
              <a:t>Click to edit Master title style</a:t>
            </a:r>
          </a:p>
        </p:txBody>
      </p:sp>
      <p:sp>
        <p:nvSpPr>
          <p:cNvPr id="3" name="Subtitle 2"/>
          <p:cNvSpPr>
            <a:spLocks noGrp="1"/>
          </p:cNvSpPr>
          <p:nvPr>
            <p:ph type="subTitle" idx="1"/>
          </p:nvPr>
        </p:nvSpPr>
        <p:spPr>
          <a:xfrm>
            <a:off x="507205" y="3688350"/>
            <a:ext cx="11088000" cy="1617074"/>
          </a:xfrm>
          <a:prstGeom prst="rect">
            <a:avLst/>
          </a:prstGeom>
        </p:spPr>
        <p:txBody>
          <a:bodyPr lIns="0" rIns="0" anchor="t">
            <a:noAutofit/>
          </a:bodyPr>
          <a:lstStyle>
            <a:lvl1pPr marL="0" indent="0" algn="l">
              <a:buNone/>
              <a:defRPr lang="en-US" sz="4000" b="1" kern="1200" spc="-100" baseline="0" dirty="0">
                <a:solidFill>
                  <a:schemeClr val="bg1"/>
                </a:solidFill>
                <a:effectLst/>
                <a:latin typeface="+mj-lt"/>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a:xfrm>
            <a:off x="507206" y="6189212"/>
            <a:ext cx="11088000" cy="216000"/>
          </a:xfrm>
          <a:prstGeom prst="rect">
            <a:avLst/>
          </a:prstGeom>
        </p:spPr>
        <p:txBody>
          <a:bodyPr/>
          <a:lstStyle>
            <a:lvl1pPr>
              <a:defRPr>
                <a:solidFill>
                  <a:schemeClr val="bg1"/>
                </a:solidFill>
              </a:defRPr>
            </a:lvl1pPr>
          </a:lstStyle>
          <a:p>
            <a:r>
              <a:rPr lang="en-US"/>
              <a:t>Lonza Microbiome JV - media briefing  |  3 April 2019</a:t>
            </a:r>
          </a:p>
        </p:txBody>
      </p:sp>
      <p:pic>
        <p:nvPicPr>
          <p:cNvPr id="11" name="Picture 10"/>
          <p:cNvPicPr>
            <a:picLocks noChangeAspect="1"/>
          </p:cNvPicPr>
          <p:nvPr userDrawn="1">
            <p:custDataLst>
              <p:tags r:id="rId3"/>
            </p:custDataLst>
          </p:nvPr>
        </p:nvPicPr>
        <p:blipFill rotWithShape="1">
          <a:blip r:embed="rId8" cstate="screen">
            <a:extLst>
              <a:ext uri="{28A0092B-C50C-407E-A947-70E740481C1C}">
                <a14:useLocalDpi xmlns:a14="http://schemas.microsoft.com/office/drawing/2010/main"/>
              </a:ext>
            </a:extLst>
          </a:blip>
          <a:srcRect t="52019" b="11065"/>
          <a:stretch/>
        </p:blipFill>
        <p:spPr>
          <a:xfrm>
            <a:off x="10566637" y="319827"/>
            <a:ext cx="1400400" cy="539074"/>
          </a:xfrm>
          <a:prstGeom prst="rect">
            <a:avLst/>
          </a:prstGeom>
        </p:spPr>
      </p:pic>
      <p:sp>
        <p:nvSpPr>
          <p:cNvPr id="7" name="Picture Placeholder 6">
            <a:extLst>
              <a:ext uri="{FF2B5EF4-FFF2-40B4-BE49-F238E27FC236}">
                <a16:creationId xmlns:a16="http://schemas.microsoft.com/office/drawing/2014/main" id="{EA29A920-9560-4468-9FE3-AF0D9FBE7230}"/>
              </a:ext>
            </a:extLst>
          </p:cNvPr>
          <p:cNvSpPr>
            <a:spLocks noGrp="1"/>
          </p:cNvSpPr>
          <p:nvPr>
            <p:ph type="pic" sz="quarter" idx="12" hasCustomPrompt="1"/>
          </p:nvPr>
        </p:nvSpPr>
        <p:spPr>
          <a:xfrm>
            <a:off x="776" y="-1"/>
            <a:ext cx="12191224" cy="5557336"/>
          </a:xfrm>
        </p:spPr>
        <p:txBody>
          <a:bodyPr/>
          <a:lstStyle>
            <a:lvl1pPr marL="0" indent="0">
              <a:buNone/>
              <a:defRPr/>
            </a:lvl1pPr>
          </a:lstStyle>
          <a:p>
            <a:r>
              <a:rPr lang="en-US"/>
              <a:t> </a:t>
            </a:r>
          </a:p>
        </p:txBody>
      </p:sp>
      <p:sp>
        <p:nvSpPr>
          <p:cNvPr id="9" name="Classification" hidden="1"/>
          <p:cNvSpPr txBox="1">
            <a:spLocks/>
          </p:cNvSpPr>
          <p:nvPr userDrawn="1">
            <p:custDataLst>
              <p:tags r:id="rId4"/>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spTree>
    <p:extLst>
      <p:ext uri="{BB962C8B-B14F-4D97-AF65-F5344CB8AC3E}">
        <p14:creationId xmlns:p14="http://schemas.microsoft.com/office/powerpoint/2010/main" val="1558552291"/>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Section Header" preserve="1" userDrawn="1">
  <p:cSld name="Section Header">
    <p:bg>
      <p:bgPr>
        <a:gradFill>
          <a:gsLst>
            <a:gs pos="0">
              <a:schemeClr val="accent2"/>
            </a:gs>
            <a:gs pos="100000">
              <a:schemeClr val="accent1"/>
            </a:gs>
          </a:gsLst>
          <a:lin ang="0" scaled="0"/>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42958888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53" imgH="353" progId="TCLayout.ActiveDocument.1">
                  <p:embed/>
                </p:oleObj>
              </mc:Choice>
              <mc:Fallback>
                <p:oleObj name="think-cell Slide" r:id="rId5" imgW="353" imgH="353"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507207" y="720000"/>
            <a:ext cx="11088000" cy="2350800"/>
          </a:xfrm>
        </p:spPr>
        <p:txBody>
          <a:bodyPr anchor="b"/>
          <a:lstStyle>
            <a:lvl1pPr>
              <a:lnSpc>
                <a:spcPts val="6500"/>
              </a:lnSpc>
              <a:defRPr sz="6600">
                <a:solidFill>
                  <a:schemeClr val="bg1"/>
                </a:solidFill>
              </a:defRPr>
            </a:lvl1pPr>
          </a:lstStyle>
          <a:p>
            <a:r>
              <a:rPr lang="en-US"/>
              <a:t>Click to edit Master title style</a:t>
            </a:r>
          </a:p>
        </p:txBody>
      </p:sp>
      <p:sp>
        <p:nvSpPr>
          <p:cNvPr id="5" name="Footer Placeholder 4"/>
          <p:cNvSpPr>
            <a:spLocks noGrp="1"/>
          </p:cNvSpPr>
          <p:nvPr>
            <p:ph type="ftr" sz="quarter" idx="11"/>
          </p:nvPr>
        </p:nvSpPr>
        <p:spPr>
          <a:xfrm>
            <a:off x="507205" y="5013294"/>
            <a:ext cx="11088000" cy="216000"/>
          </a:xfrm>
          <a:prstGeom prst="rect">
            <a:avLst/>
          </a:prstGeom>
        </p:spPr>
        <p:txBody>
          <a:bodyPr/>
          <a:lstStyle>
            <a:lvl1pPr>
              <a:defRPr>
                <a:solidFill>
                  <a:schemeClr val="bg1"/>
                </a:solidFill>
              </a:defRPr>
            </a:lvl1pPr>
          </a:lstStyle>
          <a:p>
            <a:r>
              <a:rPr lang="en-US"/>
              <a:t>Lonza Microbiome JV - media briefing  |  3 April 2019</a:t>
            </a:r>
          </a:p>
        </p:txBody>
      </p:sp>
      <p:sp>
        <p:nvSpPr>
          <p:cNvPr id="8" name="Subtitle 2"/>
          <p:cNvSpPr>
            <a:spLocks noGrp="1"/>
          </p:cNvSpPr>
          <p:nvPr>
            <p:ph type="subTitle" idx="1"/>
          </p:nvPr>
        </p:nvSpPr>
        <p:spPr>
          <a:xfrm>
            <a:off x="507205" y="3097533"/>
            <a:ext cx="11088000" cy="1617074"/>
          </a:xfrm>
          <a:prstGeom prst="rect">
            <a:avLst/>
          </a:prstGeom>
        </p:spPr>
        <p:txBody>
          <a:bodyPr lIns="0" rIns="0" anchor="t">
            <a:noAutofit/>
          </a:bodyPr>
          <a:lstStyle>
            <a:lvl1pPr marL="0" indent="0" algn="l">
              <a:buNone/>
              <a:defRPr lang="en-US" sz="4000" b="1" kern="1200" spc="-100" baseline="0" dirty="0">
                <a:solidFill>
                  <a:schemeClr val="bg1"/>
                </a:solidFill>
                <a:effectLst/>
                <a:latin typeface="+mj-lt"/>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Rectangle 2">
            <a:extLst>
              <a:ext uri="{FF2B5EF4-FFF2-40B4-BE49-F238E27FC236}">
                <a16:creationId xmlns:a16="http://schemas.microsoft.com/office/drawing/2014/main" id="{35A64986-086E-4506-8BC0-4199515F6AEE}"/>
              </a:ext>
            </a:extLst>
          </p:cNvPr>
          <p:cNvSpPr>
            <a:spLocks/>
          </p:cNvSpPr>
          <p:nvPr userDrawn="1"/>
        </p:nvSpPr>
        <p:spPr>
          <a:xfrm>
            <a:off x="-1" y="5303519"/>
            <a:ext cx="12192000" cy="15544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a:solidFill>
                <a:schemeClr val="bg1"/>
              </a:solidFill>
            </a:endParaRPr>
          </a:p>
        </p:txBody>
      </p:sp>
      <p:sp>
        <p:nvSpPr>
          <p:cNvPr id="7" name="Picture Placeholder 6">
            <a:extLst>
              <a:ext uri="{FF2B5EF4-FFF2-40B4-BE49-F238E27FC236}">
                <a16:creationId xmlns:a16="http://schemas.microsoft.com/office/drawing/2014/main" id="{D1118E30-C84F-4ECE-B3F0-A514C0D64440}"/>
              </a:ext>
            </a:extLst>
          </p:cNvPr>
          <p:cNvSpPr>
            <a:spLocks noGrp="1"/>
          </p:cNvSpPr>
          <p:nvPr>
            <p:ph type="pic" sz="quarter" idx="12"/>
          </p:nvPr>
        </p:nvSpPr>
        <p:spPr>
          <a:xfrm>
            <a:off x="0" y="5303520"/>
            <a:ext cx="12192000" cy="1554480"/>
          </a:xfrm>
        </p:spPr>
        <p:txBody>
          <a:bodyPr tIns="648000" anchor="ctr"/>
          <a:lstStyle>
            <a:lvl1pPr marL="0" indent="0" algn="ctr">
              <a:buNone/>
              <a:defRPr/>
            </a:lvl1pPr>
          </a:lstStyle>
          <a:p>
            <a:r>
              <a:rPr lang="en-US"/>
              <a:t>Click icon to add picture</a:t>
            </a:r>
          </a:p>
        </p:txBody>
      </p:sp>
      <p:sp>
        <p:nvSpPr>
          <p:cNvPr id="10" name="Classification" hidden="1"/>
          <p:cNvSpPr txBox="1">
            <a:spLocks/>
          </p:cNvSpPr>
          <p:nvPr userDrawn="1">
            <p:custDataLst>
              <p:tags r:id="rId3"/>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spTree>
    <p:extLst>
      <p:ext uri="{BB962C8B-B14F-4D97-AF65-F5344CB8AC3E}">
        <p14:creationId xmlns:p14="http://schemas.microsoft.com/office/powerpoint/2010/main" val="1506341470"/>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itle Slide - Internal" preserve="1" userDrawn="1">
  <p:cSld name="Title Slide - Internal">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53" imgH="353" progId="TCLayout.ActiveDocument.1">
                  <p:embed/>
                </p:oleObj>
              </mc:Choice>
              <mc:Fallback>
                <p:oleObj name="think-cell Slide" r:id="rId5" imgW="353" imgH="353"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507207" y="720000"/>
            <a:ext cx="11088000" cy="2350800"/>
          </a:xfrm>
        </p:spPr>
        <p:txBody>
          <a:bodyPr anchor="b"/>
          <a:lstStyle>
            <a:lvl1pPr>
              <a:lnSpc>
                <a:spcPts val="6500"/>
              </a:lnSpc>
              <a:defRPr sz="6600">
                <a:solidFill>
                  <a:schemeClr val="accent1"/>
                </a:solidFill>
              </a:defRPr>
            </a:lvl1pPr>
          </a:lstStyle>
          <a:p>
            <a:r>
              <a:rPr lang="en-US"/>
              <a:t>Click to edit Master title style</a:t>
            </a:r>
          </a:p>
        </p:txBody>
      </p:sp>
      <p:sp>
        <p:nvSpPr>
          <p:cNvPr id="5" name="Footer Placeholder 4"/>
          <p:cNvSpPr>
            <a:spLocks noGrp="1"/>
          </p:cNvSpPr>
          <p:nvPr>
            <p:ph type="ftr" sz="quarter" idx="11"/>
          </p:nvPr>
        </p:nvSpPr>
        <p:spPr>
          <a:xfrm>
            <a:off x="507205" y="5013294"/>
            <a:ext cx="11088000" cy="216000"/>
          </a:xfrm>
          <a:prstGeom prst="rect">
            <a:avLst/>
          </a:prstGeom>
        </p:spPr>
        <p:txBody>
          <a:bodyPr/>
          <a:lstStyle>
            <a:lvl1pPr>
              <a:defRPr>
                <a:solidFill>
                  <a:schemeClr val="accent1"/>
                </a:solidFill>
              </a:defRPr>
            </a:lvl1pPr>
          </a:lstStyle>
          <a:p>
            <a:r>
              <a:rPr lang="en-US"/>
              <a:t>Lonza Microbiome JV - media briefing  |  3 April 2019</a:t>
            </a:r>
          </a:p>
        </p:txBody>
      </p:sp>
      <p:sp>
        <p:nvSpPr>
          <p:cNvPr id="8" name="Subtitle 2"/>
          <p:cNvSpPr>
            <a:spLocks noGrp="1"/>
          </p:cNvSpPr>
          <p:nvPr>
            <p:ph type="subTitle" idx="1"/>
          </p:nvPr>
        </p:nvSpPr>
        <p:spPr>
          <a:xfrm>
            <a:off x="507205" y="3097533"/>
            <a:ext cx="11088000" cy="1617074"/>
          </a:xfrm>
          <a:prstGeom prst="rect">
            <a:avLst/>
          </a:prstGeom>
        </p:spPr>
        <p:txBody>
          <a:bodyPr lIns="0" rIns="0" anchor="t">
            <a:noAutofit/>
          </a:bodyPr>
          <a:lstStyle>
            <a:lvl1pPr marL="0" indent="0" algn="l">
              <a:buNone/>
              <a:defRPr lang="en-US" sz="4000" b="1" kern="1200" spc="-100" baseline="0" dirty="0">
                <a:solidFill>
                  <a:schemeClr val="accent2"/>
                </a:solidFill>
                <a:effectLst/>
                <a:latin typeface="+mj-lt"/>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Rectangle 8">
            <a:extLst>
              <a:ext uri="{FF2B5EF4-FFF2-40B4-BE49-F238E27FC236}">
                <a16:creationId xmlns:a16="http://schemas.microsoft.com/office/drawing/2014/main" id="{092397B8-F9BC-43C0-88B4-BA4387BCC22D}"/>
              </a:ext>
            </a:extLst>
          </p:cNvPr>
          <p:cNvSpPr>
            <a:spLocks/>
          </p:cNvSpPr>
          <p:nvPr userDrawn="1"/>
        </p:nvSpPr>
        <p:spPr>
          <a:xfrm>
            <a:off x="-1" y="5303519"/>
            <a:ext cx="12192000" cy="15544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a:solidFill>
                <a:schemeClr val="bg1"/>
              </a:solidFill>
            </a:endParaRPr>
          </a:p>
        </p:txBody>
      </p:sp>
      <p:sp>
        <p:nvSpPr>
          <p:cNvPr id="12" name="Picture Placeholder 6">
            <a:extLst>
              <a:ext uri="{FF2B5EF4-FFF2-40B4-BE49-F238E27FC236}">
                <a16:creationId xmlns:a16="http://schemas.microsoft.com/office/drawing/2014/main" id="{33E50F41-ABD8-415B-91AA-C043E8A69846}"/>
              </a:ext>
            </a:extLst>
          </p:cNvPr>
          <p:cNvSpPr>
            <a:spLocks noGrp="1"/>
          </p:cNvSpPr>
          <p:nvPr>
            <p:ph type="pic" sz="quarter" idx="12"/>
          </p:nvPr>
        </p:nvSpPr>
        <p:spPr>
          <a:xfrm>
            <a:off x="0" y="5303520"/>
            <a:ext cx="12192000" cy="1554480"/>
          </a:xfrm>
        </p:spPr>
        <p:txBody>
          <a:bodyPr tIns="648000" anchor="ctr"/>
          <a:lstStyle>
            <a:lvl1pPr marL="0" indent="0" algn="ctr">
              <a:buNone/>
              <a:defRPr/>
            </a:lvl1pPr>
          </a:lstStyle>
          <a:p>
            <a:r>
              <a:rPr lang="en-US"/>
              <a:t>Click icon to add picture</a:t>
            </a:r>
          </a:p>
        </p:txBody>
      </p:sp>
      <p:sp>
        <p:nvSpPr>
          <p:cNvPr id="11" name="Classification" hidden="1"/>
          <p:cNvSpPr txBox="1">
            <a:spLocks/>
          </p:cNvSpPr>
          <p:nvPr userDrawn="1">
            <p:custDataLst>
              <p:tags r:id="rId3"/>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spTree>
    <p:extLst>
      <p:ext uri="{BB962C8B-B14F-4D97-AF65-F5344CB8AC3E}">
        <p14:creationId xmlns:p14="http://schemas.microsoft.com/office/powerpoint/2010/main" val="2743959817"/>
      </p:ext>
    </p:extLst>
  </p:cSld>
  <p:clrMapOvr>
    <a:overrideClrMapping bg1="lt1" tx1="dk1" bg2="lt2" tx2="dk2" accent1="accent1" accent2="accent2" accent3="accent3" accent4="accent4" accent5="accent5" accent6="accent6" hlink="hlink" folHlink="folHlink"/>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Section Header - Internal" preserve="1" userDrawn="1">
  <p:cSld name="1_Section Header - Internal">
    <p:bg bwMode="gray">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53" imgH="353" progId="TCLayout.ActiveDocument.1">
                  <p:embed/>
                </p:oleObj>
              </mc:Choice>
              <mc:Fallback>
                <p:oleObj name="think-cell Slide" r:id="rId5" imgW="353" imgH="353"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5" name="Rectangle 24">
            <a:extLst>
              <a:ext uri="{FF2B5EF4-FFF2-40B4-BE49-F238E27FC236}">
                <a16:creationId xmlns:a16="http://schemas.microsoft.com/office/drawing/2014/main" id="{3E8E94F3-9FBF-45F5-9848-3D8FC241580A}"/>
              </a:ext>
            </a:extLst>
          </p:cNvPr>
          <p:cNvSpPr/>
          <p:nvPr userDrawn="1"/>
        </p:nvSpPr>
        <p:spPr>
          <a:xfrm>
            <a:off x="0" y="5558400"/>
            <a:ext cx="12192000" cy="12996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507206" y="720000"/>
            <a:ext cx="11088000" cy="2934000"/>
          </a:xfrm>
        </p:spPr>
        <p:txBody>
          <a:bodyPr anchor="b"/>
          <a:lstStyle>
            <a:lvl1pPr algn="l">
              <a:lnSpc>
                <a:spcPts val="6500"/>
              </a:lnSpc>
              <a:defRPr sz="6600">
                <a:solidFill>
                  <a:schemeClr val="accent1"/>
                </a:solidFill>
                <a:effectLst/>
              </a:defRPr>
            </a:lvl1pPr>
          </a:lstStyle>
          <a:p>
            <a:r>
              <a:rPr lang="en-US"/>
              <a:t>Click to edit Master title style</a:t>
            </a:r>
          </a:p>
        </p:txBody>
      </p:sp>
      <p:sp>
        <p:nvSpPr>
          <p:cNvPr id="3" name="Subtitle 2"/>
          <p:cNvSpPr>
            <a:spLocks noGrp="1"/>
          </p:cNvSpPr>
          <p:nvPr>
            <p:ph type="subTitle" idx="1"/>
          </p:nvPr>
        </p:nvSpPr>
        <p:spPr>
          <a:xfrm>
            <a:off x="507205" y="3688350"/>
            <a:ext cx="11088000" cy="1617074"/>
          </a:xfrm>
          <a:prstGeom prst="rect">
            <a:avLst/>
          </a:prstGeom>
        </p:spPr>
        <p:txBody>
          <a:bodyPr lIns="0" rIns="0" anchor="t">
            <a:noAutofit/>
          </a:bodyPr>
          <a:lstStyle>
            <a:lvl1pPr marL="0" indent="0" algn="l">
              <a:buNone/>
              <a:defRPr lang="en-US" sz="4000" b="1" kern="1200" spc="-100" baseline="0" dirty="0">
                <a:solidFill>
                  <a:schemeClr val="accent2"/>
                </a:solidFill>
                <a:effectLst/>
                <a:latin typeface="+mj-lt"/>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a:xfrm>
            <a:off x="507206" y="6189212"/>
            <a:ext cx="11088000" cy="216000"/>
          </a:xfrm>
          <a:prstGeom prst="rect">
            <a:avLst/>
          </a:prstGeom>
        </p:spPr>
        <p:txBody>
          <a:bodyPr/>
          <a:lstStyle>
            <a:lvl1pPr>
              <a:defRPr>
                <a:solidFill>
                  <a:schemeClr val="bg1"/>
                </a:solidFill>
              </a:defRPr>
            </a:lvl1pPr>
          </a:lstStyle>
          <a:p>
            <a:r>
              <a:rPr lang="en-US"/>
              <a:t>Lonza Microbiome JV - media briefing  |  3 April 2019</a:t>
            </a:r>
          </a:p>
        </p:txBody>
      </p:sp>
      <p:sp>
        <p:nvSpPr>
          <p:cNvPr id="9" name="Classification" hidden="1"/>
          <p:cNvSpPr txBox="1">
            <a:spLocks/>
          </p:cNvSpPr>
          <p:nvPr userDrawn="1">
            <p:custDataLst>
              <p:tags r:id="rId3"/>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spTree>
    <p:extLst>
      <p:ext uri="{BB962C8B-B14F-4D97-AF65-F5344CB8AC3E}">
        <p14:creationId xmlns:p14="http://schemas.microsoft.com/office/powerpoint/2010/main" val="128264223"/>
      </p:ext>
    </p:extLst>
  </p:cSld>
  <p:clrMapOvr>
    <a:overrideClrMapping bg1="lt1" tx1="dk1" bg2="lt2" tx2="dk2" accent1="accent1" accent2="accent2" accent3="accent3" accent4="accent4" accent5="accent5" accent6="accent6" hlink="hlink" folHlink="folHlink"/>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3.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28"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29539C22-4094-45FE-99A0-CFA512581487}"/>
              </a:ext>
            </a:extLst>
          </p:cNvPr>
          <p:cNvSpPr/>
          <p:nvPr userDrawn="1"/>
        </p:nvSpPr>
        <p:spPr>
          <a:xfrm>
            <a:off x="0" y="6604200"/>
            <a:ext cx="12192000" cy="2538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graphicFrame>
        <p:nvGraphicFramePr>
          <p:cNvPr id="7" name="Object 6" hidden="1"/>
          <p:cNvGraphicFramePr>
            <a:graphicFrameLocks noChangeAspect="1"/>
          </p:cNvGraphicFramePr>
          <p:nvPr userDrawn="1">
            <p:custDataLst>
              <p:tags r:id="rId24"/>
            </p:custDataLst>
            <p:extLst>
              <p:ext uri="{D42A27DB-BD31-4B8C-83A1-F6EECF244321}">
                <p14:modId xmlns:p14="http://schemas.microsoft.com/office/powerpoint/2010/main" val="23919870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7" imgW="353" imgH="353" progId="TCLayout.ActiveDocument.1">
                  <p:embed/>
                </p:oleObj>
              </mc:Choice>
              <mc:Fallback>
                <p:oleObj name="think-cell Slide" r:id="rId27" imgW="353" imgH="353" progId="TCLayout.ActiveDocument.1">
                  <p:embed/>
                  <p:pic>
                    <p:nvPicPr>
                      <p:cNvPr id="7" name="Object 6" hidden="1"/>
                      <p:cNvPicPr/>
                      <p:nvPr/>
                    </p:nvPicPr>
                    <p:blipFill>
                      <a:blip r:embed="rId28"/>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507206" y="506412"/>
            <a:ext cx="9792000" cy="432000"/>
          </a:xfrm>
          <a:prstGeom prst="rect">
            <a:avLst/>
          </a:prstGeom>
        </p:spPr>
        <p:txBody>
          <a:bodyPr vert="horz" lIns="0" tIns="0" rIns="0" bIns="0" rtlCol="0" anchor="t" anchorCtr="0">
            <a:noAutofit/>
          </a:bodyPr>
          <a:lstStyle/>
          <a:p>
            <a:r>
              <a:rPr lang="en-US"/>
              <a:t>Click to edit Master title style</a:t>
            </a:r>
          </a:p>
        </p:txBody>
      </p:sp>
      <p:sp>
        <p:nvSpPr>
          <p:cNvPr id="6" name="Slide Number Placeholder 5"/>
          <p:cNvSpPr>
            <a:spLocks noGrp="1"/>
          </p:cNvSpPr>
          <p:nvPr>
            <p:ph type="sldNum" sz="quarter" idx="4"/>
          </p:nvPr>
        </p:nvSpPr>
        <p:spPr>
          <a:xfrm>
            <a:off x="10034587" y="6623100"/>
            <a:ext cx="1648619" cy="216000"/>
          </a:xfrm>
          <a:prstGeom prst="rect">
            <a:avLst/>
          </a:prstGeom>
        </p:spPr>
        <p:txBody>
          <a:bodyPr vert="horz" lIns="0" tIns="0" rIns="0" bIns="0" rtlCol="0" anchor="ctr" anchorCtr="0">
            <a:noAutofit/>
          </a:bodyPr>
          <a:lstStyle>
            <a:lvl1pPr algn="r">
              <a:defRPr sz="1000">
                <a:solidFill>
                  <a:schemeClr val="bg1"/>
                </a:solidFill>
                <a:latin typeface="Calibri" panose="020F0502020204030204" pitchFamily="34" charset="0"/>
                <a:cs typeface="Calibri" panose="020F0502020204030204" pitchFamily="34" charset="0"/>
              </a:defRPr>
            </a:lvl1pPr>
          </a:lstStyle>
          <a:p>
            <a:fld id="{7FB918AD-5F4D-49AE-B18F-E06A9462217A}" type="slidenum">
              <a:rPr lang="en-US" smtClean="0"/>
              <a:pPr/>
              <a:t>‹#›</a:t>
            </a:fld>
            <a:endParaRPr lang="en-US"/>
          </a:p>
        </p:txBody>
      </p:sp>
      <p:sp>
        <p:nvSpPr>
          <p:cNvPr id="10" name="Text Placeholder 9"/>
          <p:cNvSpPr>
            <a:spLocks noGrp="1"/>
          </p:cNvSpPr>
          <p:nvPr>
            <p:ph type="body" idx="1"/>
          </p:nvPr>
        </p:nvSpPr>
        <p:spPr>
          <a:xfrm>
            <a:off x="507205" y="1739788"/>
            <a:ext cx="11175995" cy="4500000"/>
          </a:xfrm>
          <a:prstGeom prst="rect">
            <a:avLst/>
          </a:prstGeom>
        </p:spPr>
        <p:txBody>
          <a:bodyPr vert="horz" lIns="0" tIns="46800" rIns="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xtSource">
            <a:extLst>
              <a:ext uri="{FF2B5EF4-FFF2-40B4-BE49-F238E27FC236}">
                <a16:creationId xmlns:a16="http://schemas.microsoft.com/office/drawing/2014/main" id="{96CEB2EB-90E8-444A-934C-7B59C14ECE37}"/>
              </a:ext>
            </a:extLst>
          </p:cNvPr>
          <p:cNvSpPr txBox="1"/>
          <p:nvPr userDrawn="1">
            <p:custDataLst>
              <p:tags r:id="rId25"/>
            </p:custDataLst>
          </p:nvPr>
        </p:nvSpPr>
        <p:spPr bwMode="gray">
          <a:xfrm>
            <a:off x="507204" y="6085900"/>
            <a:ext cx="11175995" cy="153888"/>
          </a:xfrm>
          <a:prstGeom prst="rect">
            <a:avLst/>
          </a:prstGeom>
          <a:noFill/>
        </p:spPr>
        <p:txBody>
          <a:bodyPr wrap="square" lIns="0" tIns="0" rIns="0" bIns="0" rtlCol="0" anchor="b">
            <a:spAutoFit/>
          </a:bodyPr>
          <a:lstStyle/>
          <a:p>
            <a:pPr algn="l"/>
            <a:r>
              <a:rPr lang="en-US" sz="1000">
                <a:solidFill>
                  <a:schemeClr val="tx1"/>
                </a:solidFill>
              </a:rPr>
              <a:t> </a:t>
            </a:r>
          </a:p>
        </p:txBody>
      </p:sp>
      <p:sp>
        <p:nvSpPr>
          <p:cNvPr id="11" name="Classification" hidden="1"/>
          <p:cNvSpPr txBox="1">
            <a:spLocks/>
          </p:cNvSpPr>
          <p:nvPr userDrawn="1">
            <p:custDataLst>
              <p:tags r:id="rId26"/>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spTree>
    <p:extLst>
      <p:ext uri="{BB962C8B-B14F-4D97-AF65-F5344CB8AC3E}">
        <p14:creationId xmlns:p14="http://schemas.microsoft.com/office/powerpoint/2010/main" val="2917160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92" r:id="rId3"/>
    <p:sldLayoutId id="2147483675" r:id="rId4"/>
    <p:sldLayoutId id="2147483693"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 id="2147483694" r:id="rId22"/>
  </p:sldLayoutIdLst>
  <p:hf hdr="0"/>
  <p:txStyles>
    <p:titleStyle>
      <a:lvl1pPr algn="l" defTabSz="914400" rtl="0" eaLnBrk="1" latinLnBrk="0" hangingPunct="1">
        <a:lnSpc>
          <a:spcPts val="3300"/>
        </a:lnSpc>
        <a:spcBef>
          <a:spcPct val="0"/>
        </a:spcBef>
        <a:buNone/>
        <a:defRPr sz="2800" b="1" kern="1200" spc="-100" baseline="0">
          <a:solidFill>
            <a:schemeClr val="accent1"/>
          </a:solidFill>
          <a:latin typeface="+mj-lt"/>
          <a:ea typeface="+mj-ea"/>
          <a:cs typeface="+mj-cs"/>
        </a:defRPr>
      </a:lvl1pPr>
    </p:titleStyle>
    <p:bodyStyle>
      <a:lvl1pPr marL="28575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Calibri" panose="020F0502020204030204" pitchFamily="34" charset="0"/>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b="0" kern="1200" baseline="0" dirty="0" smtClean="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kern="1200" baseline="0" dirty="0" smtClean="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42">
          <p15:clr>
            <a:srgbClr val="F26B43"/>
          </p15:clr>
        </p15:guide>
        <p15:guide id="2" pos="3840">
          <p15:clr>
            <a:srgbClr val="F26B43"/>
          </p15:clr>
        </p15:guide>
        <p15:guide id="3" pos="320">
          <p15:clr>
            <a:srgbClr val="F26B43"/>
          </p15:clr>
        </p15:guide>
        <p15:guide id="4" pos="7360">
          <p15:clr>
            <a:srgbClr val="F26B43"/>
          </p15:clr>
        </p15:guide>
        <p15:guide id="5" orient="horz" pos="319">
          <p15:clr>
            <a:srgbClr val="F26B43"/>
          </p15:clr>
        </p15:guide>
        <p15:guide id="6" orient="horz" pos="4001">
          <p15:clr>
            <a:srgbClr val="F26B43"/>
          </p15:clr>
        </p15:guide>
        <p15:guide id="7" orient="horz" pos="1200">
          <p15:clr>
            <a:srgbClr val="F26B43"/>
          </p15:clr>
        </p15:guide>
        <p15:guide id="8" orient="horz" pos="2160">
          <p15:clr>
            <a:srgbClr val="F26B43"/>
          </p15:clr>
        </p15:guide>
        <p15:guide id="9" pos="3761">
          <p15:clr>
            <a:srgbClr val="F26B43"/>
          </p15:clr>
        </p15:guide>
        <p15:guide id="10" pos="3920">
          <p15:clr>
            <a:srgbClr val="F26B43"/>
          </p15:clr>
        </p15:guide>
        <p15:guide id="11" pos="2718">
          <p15:clr>
            <a:srgbClr val="F26B43"/>
          </p15:clr>
        </p15:guide>
        <p15:guide id="12" pos="2560">
          <p15:clr>
            <a:srgbClr val="F26B43"/>
          </p15:clr>
        </p15:guide>
        <p15:guide id="13" pos="1518">
          <p15:clr>
            <a:srgbClr val="F26B43"/>
          </p15:clr>
        </p15:guide>
        <p15:guide id="14" pos="1360">
          <p15:clr>
            <a:srgbClr val="F26B43"/>
          </p15:clr>
        </p15:guide>
        <p15:guide id="15" pos="4961">
          <p15:clr>
            <a:srgbClr val="F26B43"/>
          </p15:clr>
        </p15:guide>
        <p15:guide id="16" pos="5120">
          <p15:clr>
            <a:srgbClr val="F26B43"/>
          </p15:clr>
        </p15:guide>
        <p15:guide id="17" pos="6163">
          <p15:clr>
            <a:srgbClr val="F26B43"/>
          </p15:clr>
        </p15:guide>
        <p15:guide id="18" pos="632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creativecommons.org/licenses/by-nc-sa/3.0/igo/"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hyperlink" Target="http://www.abc.net.au/news/2017-05-01/bupa-adelaide-nursing-home-accused-of-poor-care/8487694" TargetMode="External"/><Relationship Id="rId3" Type="http://schemas.openxmlformats.org/officeDocument/2006/relationships/hyperlink" Target="https://youtu.be/NZBxI9pNYHw" TargetMode="External"/><Relationship Id="rId7" Type="http://schemas.openxmlformats.org/officeDocument/2006/relationships/hyperlink" Target="https://youtu.be/slr_SvB1uyU"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s://youtu.be/wTGV4s2fktQ" TargetMode="External"/><Relationship Id="rId5" Type="http://schemas.openxmlformats.org/officeDocument/2006/relationships/hyperlink" Target="https://youtu.be/8kZMaUZ7wm0" TargetMode="External"/><Relationship Id="rId4" Type="http://schemas.openxmlformats.org/officeDocument/2006/relationships/hyperlink" Target="http://www.bbc.com/news/uk-england-37427665"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2CD1F2-D650-4424-A62C-57538559B475}"/>
              </a:ext>
            </a:extLst>
          </p:cNvPr>
          <p:cNvSpPr/>
          <p:nvPr/>
        </p:nvSpPr>
        <p:spPr>
          <a:xfrm>
            <a:off x="14514" y="5002306"/>
            <a:ext cx="12192000" cy="18705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dirty="0" err="1">
              <a:solidFill>
                <a:schemeClr val="bg1"/>
              </a:solidFill>
            </a:endParaRPr>
          </a:p>
        </p:txBody>
      </p:sp>
      <p:pic>
        <p:nvPicPr>
          <p:cNvPr id="5" name="Picture 3">
            <a:extLst>
              <a:ext uri="{FF2B5EF4-FFF2-40B4-BE49-F238E27FC236}">
                <a16:creationId xmlns:a16="http://schemas.microsoft.com/office/drawing/2014/main" id="{9A6E0113-B30B-4220-8312-A5C03502240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8" t="16821" r="-268" b="40992"/>
          <a:stretch/>
        </p:blipFill>
        <p:spPr bwMode="auto">
          <a:xfrm>
            <a:off x="-14514" y="0"/>
            <a:ext cx="12221028" cy="3429000"/>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sx="0" sy="0" algn="ctr" rotWithShape="0">
                    <a:srgbClr val="DCD6D4">
                      <a:alpha val="0"/>
                    </a:srgbClr>
                  </a:outerShdw>
                </a:effectLst>
              </a14:hiddenEffects>
            </a:ext>
          </a:extLst>
        </p:spPr>
      </p:pic>
      <p:grpSp>
        <p:nvGrpSpPr>
          <p:cNvPr id="6" name="Group 5">
            <a:extLst>
              <a:ext uri="{FF2B5EF4-FFF2-40B4-BE49-F238E27FC236}">
                <a16:creationId xmlns:a16="http://schemas.microsoft.com/office/drawing/2014/main" id="{E9DFEB22-E759-4243-81A0-025B8746DE33}"/>
              </a:ext>
            </a:extLst>
          </p:cNvPr>
          <p:cNvGrpSpPr/>
          <p:nvPr/>
        </p:nvGrpSpPr>
        <p:grpSpPr>
          <a:xfrm>
            <a:off x="395133" y="2745561"/>
            <a:ext cx="8405966" cy="2143938"/>
            <a:chOff x="438676" y="5057052"/>
            <a:chExt cx="7030682" cy="2029099"/>
          </a:xfrm>
        </p:grpSpPr>
        <p:sp>
          <p:nvSpPr>
            <p:cNvPr id="7" name="Text Box 4">
              <a:extLst>
                <a:ext uri="{FF2B5EF4-FFF2-40B4-BE49-F238E27FC236}">
                  <a16:creationId xmlns:a16="http://schemas.microsoft.com/office/drawing/2014/main" id="{71C7B2CF-40C4-4F8D-9157-A9B81ECA204C}"/>
                </a:ext>
              </a:extLst>
            </p:cNvPr>
            <p:cNvSpPr txBox="1">
              <a:spLocks noChangeArrowheads="1"/>
            </p:cNvSpPr>
            <p:nvPr/>
          </p:nvSpPr>
          <p:spPr bwMode="auto">
            <a:xfrm>
              <a:off x="438676" y="5367549"/>
              <a:ext cx="6746222" cy="1718602"/>
            </a:xfrm>
            <a:prstGeom prst="rect">
              <a:avLst/>
            </a:prstGeom>
            <a:solidFill>
              <a:srgbClr val="00B0F0"/>
            </a:solidFill>
            <a:ln>
              <a:noFill/>
            </a:ln>
            <a:effectLst>
              <a:outerShdw blurRad="50800" dist="38100" dir="2700000" algn="tl" rotWithShape="0">
                <a:srgbClr val="000000">
                  <a:alpha val="39999"/>
                </a:srgbClr>
              </a:outerShdw>
            </a:effectLst>
            <a:extLst>
              <a:ext uri="{91240B29-F687-4F45-9708-019B960494DF}">
                <a14:hiddenLine xmlns:a14="http://schemas.microsoft.com/office/drawing/2010/main" w="57150" algn="ctr">
                  <a:solidFill>
                    <a:srgbClr val="FFFFFE"/>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5">
              <a:extLst>
                <a:ext uri="{FF2B5EF4-FFF2-40B4-BE49-F238E27FC236}">
                  <a16:creationId xmlns:a16="http://schemas.microsoft.com/office/drawing/2014/main" id="{13783919-5700-4482-AC88-BBF203D64302}"/>
                </a:ext>
              </a:extLst>
            </p:cNvPr>
            <p:cNvSpPr txBox="1">
              <a:spLocks noChangeArrowheads="1"/>
            </p:cNvSpPr>
            <p:nvPr/>
          </p:nvSpPr>
          <p:spPr bwMode="auto">
            <a:xfrm>
              <a:off x="505516" y="5057052"/>
              <a:ext cx="6963842" cy="1169798"/>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34925" lvl="0" indent="0" algn="l" defTabSz="914400" rtl="0" eaLnBrk="0" fontAlgn="base" latinLnBrk="0" hangingPunct="0">
                <a:lnSpc>
                  <a:spcPct val="128000"/>
                </a:lnSpc>
                <a:spcBef>
                  <a:spcPct val="0"/>
                </a:spcBef>
                <a:spcAft>
                  <a:spcPct val="0"/>
                </a:spcAft>
                <a:buClrTx/>
                <a:buSzTx/>
                <a:buFontTx/>
                <a:buNone/>
                <a:tabLst/>
              </a:pPr>
              <a:endParaRPr kumimoji="0" lang="en-US" altLang="en-US" sz="2400" b="1" i="0" u="none" strike="noStrike" cap="none" normalizeH="0" baseline="0" dirty="0">
                <a:ln>
                  <a:noFill/>
                </a:ln>
                <a:solidFill>
                  <a:srgbClr val="FFFFFE"/>
                </a:solidFill>
                <a:effectLst/>
                <a:latin typeface="Calibri" panose="020F0502020204030204" pitchFamily="34" charset="0"/>
              </a:endParaRPr>
            </a:p>
            <a:p>
              <a:pPr lvl="0" eaLnBrk="0" fontAlgn="base" hangingPunct="0">
                <a:spcBef>
                  <a:spcPct val="0"/>
                </a:spcBef>
                <a:spcAft>
                  <a:spcPct val="0"/>
                </a:spcAft>
              </a:pPr>
              <a:r>
                <a:rPr kumimoji="0" lang="en-US" altLang="en-US" sz="4800" b="1" i="0" u="none" strike="noStrike" cap="none" normalizeH="0" baseline="0" dirty="0" err="1">
                  <a:ln>
                    <a:noFill/>
                  </a:ln>
                  <a:solidFill>
                    <a:srgbClr val="FFFFFE"/>
                  </a:solidFill>
                  <a:effectLst/>
                  <a:latin typeface="Calibri" panose="020F0502020204030204" pitchFamily="34" charset="0"/>
                </a:rPr>
                <a:t>Protecció</a:t>
              </a:r>
              <a:r>
                <a:rPr kumimoji="0" lang="en-US" altLang="en-US" sz="4800" b="1" i="0" u="none" strike="noStrike" cap="none" normalizeH="0" baseline="0" dirty="0">
                  <a:ln>
                    <a:noFill/>
                  </a:ln>
                  <a:solidFill>
                    <a:srgbClr val="FFFFFE"/>
                  </a:solidFill>
                  <a:effectLst/>
                  <a:latin typeface="Calibri" panose="020F0502020204030204" pitchFamily="34" charset="0"/>
                </a:rPr>
                <a:t> contra la </a:t>
              </a:r>
              <a:r>
                <a:rPr kumimoji="0" lang="en-US" altLang="en-US" sz="4800" b="1" i="0" u="none" strike="noStrike" cap="none" normalizeH="0" baseline="0" dirty="0" err="1">
                  <a:ln>
                    <a:noFill/>
                  </a:ln>
                  <a:solidFill>
                    <a:srgbClr val="FFFFFE"/>
                  </a:solidFill>
                  <a:effectLst/>
                  <a:latin typeface="Calibri" panose="020F0502020204030204" pitchFamily="34" charset="0"/>
                </a:rPr>
                <a:t>coacció</a:t>
              </a:r>
              <a:r>
                <a:rPr kumimoji="0" lang="en-US" altLang="en-US" sz="4800" b="1" i="0" u="none" strike="noStrike" cap="none" normalizeH="0" baseline="0" dirty="0">
                  <a:ln>
                    <a:noFill/>
                  </a:ln>
                  <a:solidFill>
                    <a:srgbClr val="FFFFFE"/>
                  </a:solidFill>
                  <a:effectLst/>
                  <a:latin typeface="Calibri" panose="020F0502020204030204" pitchFamily="34" charset="0"/>
                </a:rPr>
                <a:t>, la </a:t>
              </a:r>
              <a:r>
                <a:rPr kumimoji="0" lang="en-US" altLang="en-US" sz="4800" b="1" i="0" u="none" strike="noStrike" cap="none" normalizeH="0" baseline="0" dirty="0" err="1">
                  <a:ln>
                    <a:noFill/>
                  </a:ln>
                  <a:solidFill>
                    <a:srgbClr val="FFFFFE"/>
                  </a:solidFill>
                  <a:effectLst/>
                  <a:latin typeface="Calibri" panose="020F0502020204030204" pitchFamily="34" charset="0"/>
                </a:rPr>
                <a:t>violència</a:t>
              </a:r>
              <a:r>
                <a:rPr kumimoji="0" lang="en-US" altLang="en-US" sz="4800" b="1" i="0" u="none" strike="noStrike" cap="none" normalizeH="0" baseline="0" dirty="0">
                  <a:ln>
                    <a:noFill/>
                  </a:ln>
                  <a:solidFill>
                    <a:srgbClr val="FFFFFE"/>
                  </a:solidFill>
                  <a:effectLst/>
                  <a:latin typeface="Calibri" panose="020F0502020204030204" pitchFamily="34" charset="0"/>
                </a:rPr>
                <a:t> </a:t>
              </a:r>
              <a:r>
                <a:rPr lang="en-US" altLang="en-US" sz="4800" b="1" dirty="0" err="1">
                  <a:solidFill>
                    <a:srgbClr val="FFFFFE"/>
                  </a:solidFill>
                  <a:latin typeface="Calibri" panose="020F0502020204030204" pitchFamily="34" charset="0"/>
                </a:rPr>
                <a:t>i</a:t>
              </a:r>
              <a:r>
                <a:rPr kumimoji="0" lang="en-US" altLang="en-US" sz="4800" b="1" i="0" u="none" strike="noStrike" cap="none" normalizeH="0" baseline="0" dirty="0">
                  <a:ln>
                    <a:noFill/>
                  </a:ln>
                  <a:solidFill>
                    <a:srgbClr val="FFFFFE"/>
                  </a:solidFill>
                  <a:effectLst/>
                  <a:latin typeface="Calibri" panose="020F0502020204030204" pitchFamily="34" charset="0"/>
                </a:rPr>
                <a:t> el </a:t>
              </a:r>
              <a:r>
                <a:rPr kumimoji="0" lang="en-US" altLang="en-US" sz="4800" b="1" i="0" u="none" strike="noStrike" cap="none" normalizeH="0" baseline="0" dirty="0" err="1">
                  <a:ln>
                    <a:noFill/>
                  </a:ln>
                  <a:solidFill>
                    <a:srgbClr val="FFFFFE"/>
                  </a:solidFill>
                  <a:effectLst/>
                  <a:latin typeface="Calibri" panose="020F0502020204030204" pitchFamily="34" charset="0"/>
                </a:rPr>
                <a:t>maltractament</a:t>
              </a:r>
              <a:endParaRPr kumimoji="0" lang="en-US" altLang="en-US" sz="4800" b="1" i="0" u="none" strike="noStrike" cap="none" normalizeH="0" baseline="0" dirty="0">
                <a:ln>
                  <a:noFill/>
                </a:ln>
                <a:solidFill>
                  <a:srgbClr val="FFFFFE"/>
                </a:solidFill>
                <a:effectLst/>
                <a:latin typeface="Calibri" panose="020F0502020204030204" pitchFamily="34" charset="0"/>
              </a:endParaRPr>
            </a:p>
          </p:txBody>
        </p:sp>
      </p:grpSp>
      <p:sp>
        <p:nvSpPr>
          <p:cNvPr id="9" name="Rectangle 6">
            <a:extLst>
              <a:ext uri="{FF2B5EF4-FFF2-40B4-BE49-F238E27FC236}">
                <a16:creationId xmlns:a16="http://schemas.microsoft.com/office/drawing/2014/main" id="{3B18EFA3-65A5-4B8E-B37E-CC057EFE6E71}"/>
              </a:ext>
            </a:extLst>
          </p:cNvPr>
          <p:cNvSpPr>
            <a:spLocks noChangeArrowheads="1"/>
          </p:cNvSpPr>
          <p:nvPr/>
        </p:nvSpPr>
        <p:spPr bwMode="auto">
          <a:xfrm rot="16200000">
            <a:off x="4974267" y="-359385"/>
            <a:ext cx="2243467" cy="12221030"/>
          </a:xfrm>
          <a:prstGeom prst="rect">
            <a:avLst/>
          </a:prstGeom>
          <a:gradFill rotWithShape="1">
            <a:gsLst>
              <a:gs pos="0">
                <a:srgbClr val="00B0F0">
                  <a:gamma/>
                  <a:shade val="60000"/>
                  <a:invGamma/>
                </a:srgbClr>
              </a:gs>
              <a:gs pos="100000">
                <a:srgbClr val="00B0F0">
                  <a:alpha val="0"/>
                </a:srgbClr>
              </a:gs>
            </a:gsLst>
            <a:lin ang="0" scaled="1"/>
          </a:gradFill>
          <a:ln w="31750" algn="ctr">
            <a:solidFill>
              <a:srgbClr val="DCD6D4">
                <a:alpha val="0"/>
              </a:srgbClr>
            </a:solidFill>
            <a:miter lim="800000"/>
            <a:headEnd/>
            <a:tailEnd/>
          </a:ln>
          <a:effectLst/>
          <a:extLst>
            <a:ext uri="{AF507438-7753-43E0-B8FC-AC1667EBCBE1}">
              <a14:hiddenEffects xmlns:a14="http://schemas.microsoft.com/office/drawing/2010/main">
                <a:effectLst>
                  <a:outerShdw blurRad="63500"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10" name="Picture 11" descr="WHO-EN-W-H">
            <a:extLst>
              <a:ext uri="{FF2B5EF4-FFF2-40B4-BE49-F238E27FC236}">
                <a16:creationId xmlns:a16="http://schemas.microsoft.com/office/drawing/2014/main" id="{FDC5E04E-B654-4B88-A451-D5DA12E536F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60995" y="5751130"/>
            <a:ext cx="2025434" cy="61996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12" name="Text Box 13">
            <a:extLst>
              <a:ext uri="{FF2B5EF4-FFF2-40B4-BE49-F238E27FC236}">
                <a16:creationId xmlns:a16="http://schemas.microsoft.com/office/drawing/2014/main" id="{52C9B636-449C-4024-AA96-839452621A79}"/>
              </a:ext>
            </a:extLst>
          </p:cNvPr>
          <p:cNvSpPr txBox="1">
            <a:spLocks noChangeArrowheads="1"/>
          </p:cNvSpPr>
          <p:nvPr/>
        </p:nvSpPr>
        <p:spPr bwMode="auto">
          <a:xfrm>
            <a:off x="8801099" y="0"/>
            <a:ext cx="3390901" cy="514692"/>
          </a:xfrm>
          <a:prstGeom prst="rect">
            <a:avLst/>
          </a:prstGeom>
          <a:solidFill>
            <a:srgbClr val="00B0F0"/>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57150" algn="ctr">
                <a:solidFill>
                  <a:srgbClr val="FFFFFE"/>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800" b="0" u="none" strike="noStrike" cap="none" normalizeH="0" baseline="0" dirty="0" err="1">
                <a:ln>
                  <a:noFill/>
                </a:ln>
                <a:solidFill>
                  <a:srgbClr val="FFFFFE"/>
                </a:solidFill>
                <a:effectLst/>
                <a:latin typeface="Calibri" panose="020F0502020204030204" pitchFamily="34" charset="0"/>
              </a:rPr>
              <a:t>Diapositives</a:t>
            </a:r>
            <a:r>
              <a:rPr kumimoji="0" lang="en-GB" altLang="en-US" sz="2800" b="0" u="none" strike="noStrike" cap="none" normalizeH="0" dirty="0">
                <a:ln>
                  <a:noFill/>
                </a:ln>
                <a:solidFill>
                  <a:srgbClr val="FFFFFE"/>
                </a:solidFill>
                <a:effectLst/>
                <a:latin typeface="Calibri" panose="020F0502020204030204" pitchFamily="34" charset="0"/>
              </a:rPr>
              <a:t> del curs</a:t>
            </a:r>
            <a:endParaRPr kumimoji="0" lang="en-US" altLang="en-US" sz="2800" b="0" u="none" strike="noStrike" cap="none" normalizeH="0" baseline="0" dirty="0">
              <a:ln>
                <a:noFill/>
              </a:ln>
              <a:solidFill>
                <a:schemeClr val="tx1"/>
              </a:solidFill>
              <a:effectLst/>
              <a:latin typeface="Arial" panose="020B0604020202020204" pitchFamily="34" charset="0"/>
            </a:endParaRPr>
          </a:p>
        </p:txBody>
      </p:sp>
      <p:grpSp>
        <p:nvGrpSpPr>
          <p:cNvPr id="13" name="Group 12">
            <a:extLst>
              <a:ext uri="{FF2B5EF4-FFF2-40B4-BE49-F238E27FC236}">
                <a16:creationId xmlns:a16="http://schemas.microsoft.com/office/drawing/2014/main" id="{1F14302D-0490-428C-AD6D-5551D5EB7ACF}"/>
              </a:ext>
            </a:extLst>
          </p:cNvPr>
          <p:cNvGrpSpPr/>
          <p:nvPr/>
        </p:nvGrpSpPr>
        <p:grpSpPr>
          <a:xfrm>
            <a:off x="10685742" y="5441619"/>
            <a:ext cx="1292431" cy="1238986"/>
            <a:chOff x="158998" y="5422506"/>
            <a:chExt cx="1133135" cy="1128709"/>
          </a:xfrm>
        </p:grpSpPr>
        <p:pic>
          <p:nvPicPr>
            <p:cNvPr id="14" name="Picture 8">
              <a:extLst>
                <a:ext uri="{FF2B5EF4-FFF2-40B4-BE49-F238E27FC236}">
                  <a16:creationId xmlns:a16="http://schemas.microsoft.com/office/drawing/2014/main" id="{1731102D-11F1-445F-848D-177849BD53B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8998" y="5422506"/>
              <a:ext cx="1133135" cy="939657"/>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15" name="TextBox 14">
              <a:extLst>
                <a:ext uri="{FF2B5EF4-FFF2-40B4-BE49-F238E27FC236}">
                  <a16:creationId xmlns:a16="http://schemas.microsoft.com/office/drawing/2014/main" id="{299B5348-9AA1-4F5F-8DFD-6A4E61A04D04}"/>
                </a:ext>
              </a:extLst>
            </p:cNvPr>
            <p:cNvSpPr txBox="1"/>
            <p:nvPr/>
          </p:nvSpPr>
          <p:spPr>
            <a:xfrm>
              <a:off x="290136" y="6375666"/>
              <a:ext cx="870857" cy="175549"/>
            </a:xfrm>
            <a:prstGeom prst="rect">
              <a:avLst/>
            </a:prstGeom>
            <a:noFill/>
          </p:spPr>
          <p:txBody>
            <a:bodyPr wrap="square" lIns="0" tIns="0" rIns="0" bIns="0" rtlCol="0">
              <a:noAutofit/>
            </a:bodyPr>
            <a:lstStyle/>
            <a:p>
              <a:pPr algn="ctr"/>
              <a:r>
                <a:rPr lang="en-US" sz="1400" dirty="0">
                  <a:solidFill>
                    <a:srgbClr val="FF0000"/>
                  </a:solidFill>
                </a:rPr>
                <a:t>QualityRights</a:t>
              </a:r>
            </a:p>
          </p:txBody>
        </p:sp>
      </p:grpSp>
      <p:sp>
        <p:nvSpPr>
          <p:cNvPr id="2" name="Text Box 2">
            <a:extLst>
              <a:ext uri="{FF2B5EF4-FFF2-40B4-BE49-F238E27FC236}">
                <a16:creationId xmlns:a16="http://schemas.microsoft.com/office/drawing/2014/main" id="{8D831CA2-97ED-4188-AC51-968860B9906C}"/>
              </a:ext>
            </a:extLst>
          </p:cNvPr>
          <p:cNvSpPr txBox="1">
            <a:spLocks noChangeArrowheads="1"/>
          </p:cNvSpPr>
          <p:nvPr/>
        </p:nvSpPr>
        <p:spPr bwMode="auto">
          <a:xfrm>
            <a:off x="461972" y="4889499"/>
            <a:ext cx="8339127" cy="525463"/>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lvl="0" eaLnBrk="0" fontAlgn="base" hangingPunct="0">
              <a:spcBef>
                <a:spcPct val="0"/>
              </a:spcBef>
              <a:spcAft>
                <a:spcPct val="0"/>
              </a:spcAft>
            </a:pPr>
            <a:r>
              <a:rPr lang="es-ES" altLang="en-US" sz="3000" dirty="0" err="1">
                <a:solidFill>
                  <a:srgbClr val="00B0F0"/>
                </a:solidFill>
                <a:latin typeface="Calibri" panose="020F0502020204030204" pitchFamily="34" charset="0"/>
              </a:rPr>
              <a:t>Formació</a:t>
            </a:r>
            <a:r>
              <a:rPr lang="es-ES" altLang="en-US" sz="3000" dirty="0">
                <a:solidFill>
                  <a:srgbClr val="00B0F0"/>
                </a:solidFill>
                <a:latin typeface="Calibri" panose="020F0502020204030204" pitchFamily="34" charset="0"/>
              </a:rPr>
              <a:t> </a:t>
            </a:r>
            <a:r>
              <a:rPr lang="es-ES" altLang="en-US" sz="3000" dirty="0" err="1">
                <a:solidFill>
                  <a:srgbClr val="00B0F0"/>
                </a:solidFill>
                <a:latin typeface="Calibri" panose="020F0502020204030204" pitchFamily="34" charset="0"/>
              </a:rPr>
              <a:t>bàsica</a:t>
            </a:r>
            <a:r>
              <a:rPr lang="es-ES" altLang="en-US" sz="3000" dirty="0">
                <a:solidFill>
                  <a:srgbClr val="00B0F0"/>
                </a:solidFill>
                <a:latin typeface="Calibri" panose="020F0502020204030204" pitchFamily="34" charset="0"/>
              </a:rPr>
              <a:t> de </a:t>
            </a:r>
            <a:r>
              <a:rPr lang="es-ES" altLang="en-US" sz="3000" dirty="0" err="1">
                <a:solidFill>
                  <a:srgbClr val="00B0F0"/>
                </a:solidFill>
                <a:latin typeface="Calibri" panose="020F0502020204030204" pitchFamily="34" charset="0"/>
              </a:rPr>
              <a:t>Quality</a:t>
            </a:r>
            <a:r>
              <a:rPr lang="es-ES" altLang="en-US" sz="3000" dirty="0">
                <a:solidFill>
                  <a:srgbClr val="00B0F0"/>
                </a:solidFill>
                <a:latin typeface="Calibri" panose="020F0502020204030204" pitchFamily="34" charset="0"/>
              </a:rPr>
              <a:t> </a:t>
            </a:r>
            <a:r>
              <a:rPr lang="es-ES" altLang="en-US" sz="3000" dirty="0" err="1">
                <a:solidFill>
                  <a:srgbClr val="00B0F0"/>
                </a:solidFill>
                <a:latin typeface="Calibri" panose="020F0502020204030204" pitchFamily="34" charset="0"/>
              </a:rPr>
              <a:t>Rights</a:t>
            </a:r>
            <a:r>
              <a:rPr lang="es-ES" altLang="en-US" sz="3000" dirty="0">
                <a:solidFill>
                  <a:srgbClr val="00B0F0"/>
                </a:solidFill>
                <a:latin typeface="Calibri" panose="020F0502020204030204" pitchFamily="34" charset="0"/>
              </a:rPr>
              <a:t> de </a:t>
            </a:r>
            <a:r>
              <a:rPr lang="es-ES" altLang="en-US" sz="3000" dirty="0" err="1">
                <a:solidFill>
                  <a:srgbClr val="00B0F0"/>
                </a:solidFill>
                <a:latin typeface="Calibri" panose="020F0502020204030204" pitchFamily="34" charset="0"/>
              </a:rPr>
              <a:t>l’OMS</a:t>
            </a:r>
            <a:r>
              <a:rPr lang="es-ES" altLang="en-US" sz="3000" dirty="0">
                <a:solidFill>
                  <a:srgbClr val="00B0F0"/>
                </a:solidFill>
                <a:latin typeface="Calibri" panose="020F0502020204030204" pitchFamily="34" charset="0"/>
              </a:rPr>
              <a:t>: </a:t>
            </a:r>
          </a:p>
          <a:p>
            <a:pPr lvl="0" eaLnBrk="0" fontAlgn="base" hangingPunct="0">
              <a:spcBef>
                <a:spcPct val="0"/>
              </a:spcBef>
              <a:spcAft>
                <a:spcPct val="0"/>
              </a:spcAft>
            </a:pPr>
            <a:r>
              <a:rPr lang="en-GB" altLang="en-US" sz="3000" dirty="0" err="1">
                <a:solidFill>
                  <a:srgbClr val="00B0F0"/>
                </a:solidFill>
                <a:latin typeface="Calibri" panose="020F0502020204030204" pitchFamily="34" charset="0"/>
              </a:rPr>
              <a:t>salut</a:t>
            </a:r>
            <a:r>
              <a:rPr lang="en-GB" altLang="en-US" sz="3000" dirty="0">
                <a:solidFill>
                  <a:srgbClr val="00B0F0"/>
                </a:solidFill>
                <a:latin typeface="Calibri" panose="020F0502020204030204" pitchFamily="34" charset="0"/>
              </a:rPr>
              <a:t> mental </a:t>
            </a:r>
            <a:r>
              <a:rPr lang="en-GB" altLang="en-US" sz="3000" dirty="0" err="1">
                <a:solidFill>
                  <a:srgbClr val="00B0F0"/>
                </a:solidFill>
                <a:latin typeface="Calibri" panose="020F0502020204030204" pitchFamily="34" charset="0"/>
              </a:rPr>
              <a:t>i</a:t>
            </a:r>
            <a:r>
              <a:rPr lang="en-GB" altLang="en-US" sz="3000" dirty="0">
                <a:solidFill>
                  <a:srgbClr val="00B0F0"/>
                </a:solidFill>
                <a:latin typeface="Calibri" panose="020F0502020204030204" pitchFamily="34" charset="0"/>
              </a:rPr>
              <a:t> </a:t>
            </a:r>
            <a:r>
              <a:rPr lang="en-GB" altLang="en-US" sz="3000" dirty="0" err="1">
                <a:solidFill>
                  <a:srgbClr val="00B0F0"/>
                </a:solidFill>
                <a:latin typeface="Calibri" panose="020F0502020204030204" pitchFamily="34" charset="0"/>
              </a:rPr>
              <a:t>serveis</a:t>
            </a:r>
            <a:r>
              <a:rPr lang="en-GB" altLang="en-US" sz="3000" dirty="0">
                <a:solidFill>
                  <a:srgbClr val="00B0F0"/>
                </a:solidFill>
                <a:latin typeface="Calibri" panose="020F0502020204030204" pitchFamily="34" charset="0"/>
              </a:rPr>
              <a:t> socials</a:t>
            </a:r>
            <a:endParaRPr lang="en-US" altLang="en-US" dirty="0">
              <a:latin typeface="Arial" panose="020B0604020202020204" pitchFamily="34" charset="0"/>
            </a:endParaRPr>
          </a:p>
        </p:txBody>
      </p:sp>
      <p:sp>
        <p:nvSpPr>
          <p:cNvPr id="4" name="Text Box 2">
            <a:extLst>
              <a:ext uri="{FF2B5EF4-FFF2-40B4-BE49-F238E27FC236}">
                <a16:creationId xmlns:a16="http://schemas.microsoft.com/office/drawing/2014/main" id="{D7E62671-12F7-4AB4-B452-72A81A898E00}"/>
              </a:ext>
            </a:extLst>
          </p:cNvPr>
          <p:cNvSpPr txBox="1">
            <a:spLocks noChangeArrowheads="1"/>
          </p:cNvSpPr>
          <p:nvPr/>
        </p:nvSpPr>
        <p:spPr bwMode="auto">
          <a:xfrm>
            <a:off x="10931638" y="3178174"/>
            <a:ext cx="1509712" cy="250826"/>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FFFFFE"/>
                </a:solidFill>
                <a:effectLst/>
                <a:latin typeface="Calibri" panose="020F0502020204030204" pitchFamily="34" charset="0"/>
              </a:rPr>
              <a:t>CBM/Cathy </a:t>
            </a:r>
            <a:r>
              <a:rPr kumimoji="0" lang="en-US" altLang="en-US" sz="1000" b="0" i="0" u="none" strike="noStrike" cap="none" normalizeH="0" baseline="0" dirty="0" err="1">
                <a:ln>
                  <a:noFill/>
                </a:ln>
                <a:solidFill>
                  <a:srgbClr val="FFFFFE"/>
                </a:solidFill>
                <a:effectLst/>
                <a:latin typeface="Calibri" panose="020F0502020204030204" pitchFamily="34" charset="0"/>
              </a:rPr>
              <a:t>Greenblat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1" name="Imatge 10">
            <a:extLst>
              <a:ext uri="{FF2B5EF4-FFF2-40B4-BE49-F238E27FC236}">
                <a16:creationId xmlns:a16="http://schemas.microsoft.com/office/drawing/2014/main" id="{2D17C2B9-F586-A301-D69F-2EEE8604C3E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9229" y="5950467"/>
            <a:ext cx="1720165" cy="442641"/>
          </a:xfrm>
          <a:prstGeom prst="rect">
            <a:avLst/>
          </a:prstGeom>
        </p:spPr>
      </p:pic>
    </p:spTree>
    <p:extLst>
      <p:ext uri="{BB962C8B-B14F-4D97-AF65-F5344CB8AC3E}">
        <p14:creationId xmlns:p14="http://schemas.microsoft.com/office/powerpoint/2010/main" val="1362350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FC71F7-959D-41D7-8E40-1E93A50DB9C2}"/>
              </a:ext>
            </a:extLst>
          </p:cNvPr>
          <p:cNvSpPr>
            <a:spLocks noGrp="1"/>
          </p:cNvSpPr>
          <p:nvPr>
            <p:ph sz="quarter" idx="14"/>
          </p:nvPr>
        </p:nvSpPr>
        <p:spPr>
          <a:xfrm>
            <a:off x="507195" y="1511188"/>
            <a:ext cx="11096976" cy="4500000"/>
          </a:xfrm>
        </p:spPr>
        <p:txBody>
          <a:bodyPr/>
          <a:lstStyle/>
          <a:p>
            <a:pPr algn="just"/>
            <a:r>
              <a:rPr lang="ca-ES" dirty="0"/>
              <a:t>La necessitat d’abordar els problemes de violència, coacció i maltractament als serveis socials i de salut mental no implica que</a:t>
            </a:r>
            <a:r>
              <a:rPr lang="en-GB" dirty="0"/>
              <a:t>: </a:t>
            </a:r>
          </a:p>
          <a:p>
            <a:pPr lvl="3" algn="just"/>
            <a:r>
              <a:rPr lang="ca-ES" sz="2200" dirty="0"/>
              <a:t>les persones amb discapacitat psicosocial, intel·lectual o cognitiva siguin inherentment violentes</a:t>
            </a:r>
            <a:r>
              <a:rPr lang="en-GB" sz="2200" dirty="0"/>
              <a:t>. </a:t>
            </a:r>
          </a:p>
          <a:p>
            <a:pPr lvl="3" algn="just"/>
            <a:r>
              <a:rPr lang="ca-ES" sz="2200" dirty="0"/>
              <a:t>tots els tipus de serveis i tots els professionals de la salut mental i d’altres àmbits relacionats exerceixin sistemàticament violència i maltractament</a:t>
            </a:r>
            <a:r>
              <a:rPr lang="en-GB" sz="2200" dirty="0"/>
              <a:t>. </a:t>
            </a:r>
            <a:endParaRPr lang="x-none" sz="2200" dirty="0"/>
          </a:p>
        </p:txBody>
      </p:sp>
      <p:sp>
        <p:nvSpPr>
          <p:cNvPr id="2" name="Title 1">
            <a:extLst>
              <a:ext uri="{FF2B5EF4-FFF2-40B4-BE49-F238E27FC236}">
                <a16:creationId xmlns:a16="http://schemas.microsoft.com/office/drawing/2014/main" id="{929AF639-E7D8-4551-B22D-B7366470855C}"/>
              </a:ext>
            </a:extLst>
          </p:cNvPr>
          <p:cNvSpPr>
            <a:spLocks noGrp="1"/>
          </p:cNvSpPr>
          <p:nvPr>
            <p:ph type="title"/>
          </p:nvPr>
        </p:nvSpPr>
        <p:spPr/>
        <p:txBody>
          <a:bodyPr/>
          <a:lstStyle/>
          <a:p>
            <a:r>
              <a:rPr lang="en-GB" dirty="0" err="1"/>
              <a:t>Presentació</a:t>
            </a:r>
            <a:r>
              <a:rPr lang="en-GB" dirty="0"/>
              <a:t>: </a:t>
            </a:r>
            <a:r>
              <a:rPr lang="en-GB" dirty="0" err="1"/>
              <a:t>Introducció</a:t>
            </a:r>
            <a:r>
              <a:rPr lang="en-GB" dirty="0"/>
              <a:t> al </a:t>
            </a:r>
            <a:r>
              <a:rPr lang="en-GB" dirty="0" err="1"/>
              <a:t>mòdul</a:t>
            </a:r>
            <a:r>
              <a:rPr lang="en-GB" dirty="0"/>
              <a:t> - 2</a:t>
            </a:r>
            <a:endParaRPr lang="x-none" dirty="0"/>
          </a:p>
        </p:txBody>
      </p:sp>
    </p:spTree>
    <p:extLst>
      <p:ext uri="{BB962C8B-B14F-4D97-AF65-F5344CB8AC3E}">
        <p14:creationId xmlns:p14="http://schemas.microsoft.com/office/powerpoint/2010/main" val="160432159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15D7CEC-209A-C54B-BB04-0F62F8B710DC}"/>
              </a:ext>
            </a:extLst>
          </p:cNvPr>
          <p:cNvSpPr>
            <a:spLocks noGrp="1"/>
          </p:cNvSpPr>
          <p:nvPr>
            <p:ph type="body" sz="quarter" idx="13"/>
          </p:nvPr>
        </p:nvSpPr>
        <p:spPr>
          <a:xfrm>
            <a:off x="507207" y="1379748"/>
            <a:ext cx="11174400" cy="360000"/>
          </a:xfrm>
        </p:spPr>
        <p:txBody>
          <a:bodyPr/>
          <a:lstStyle/>
          <a:p>
            <a:r>
              <a:rPr lang="es-ES" dirty="0"/>
              <a:t>El </a:t>
            </a:r>
            <a:r>
              <a:rPr lang="es-ES" dirty="0" err="1"/>
              <a:t>pla</a:t>
            </a:r>
            <a:r>
              <a:rPr lang="es-ES" dirty="0"/>
              <a:t> </a:t>
            </a:r>
            <a:r>
              <a:rPr lang="es-ES" dirty="0" err="1"/>
              <a:t>individualitzat</a:t>
            </a:r>
            <a:r>
              <a:rPr lang="es-ES" dirty="0"/>
              <a:t> ha de </a:t>
            </a:r>
            <a:r>
              <a:rPr lang="es-ES" dirty="0" err="1"/>
              <a:t>preveure</a:t>
            </a:r>
            <a:r>
              <a:rPr lang="es-ES" dirty="0"/>
              <a:t> </a:t>
            </a:r>
            <a:r>
              <a:rPr lang="es-ES" dirty="0" err="1"/>
              <a:t>estratègies</a:t>
            </a:r>
            <a:r>
              <a:rPr lang="es-ES" dirty="0"/>
              <a:t> per </a:t>
            </a:r>
            <a:r>
              <a:rPr lang="es-ES" dirty="0" err="1"/>
              <a:t>relaxar</a:t>
            </a:r>
            <a:r>
              <a:rPr lang="es-ES" dirty="0"/>
              <a:t>-se </a:t>
            </a:r>
            <a:r>
              <a:rPr lang="en-US" dirty="0"/>
              <a:t>(b)</a:t>
            </a:r>
          </a:p>
        </p:txBody>
      </p:sp>
      <p:sp>
        <p:nvSpPr>
          <p:cNvPr id="3" name="Content Placeholder 2">
            <a:extLst>
              <a:ext uri="{FF2B5EF4-FFF2-40B4-BE49-F238E27FC236}">
                <a16:creationId xmlns:a16="http://schemas.microsoft.com/office/drawing/2014/main" id="{333ADB1B-0E76-475B-8E4E-10059404F057}"/>
              </a:ext>
            </a:extLst>
          </p:cNvPr>
          <p:cNvSpPr>
            <a:spLocks noGrp="1"/>
          </p:cNvSpPr>
          <p:nvPr>
            <p:ph sz="quarter" idx="14"/>
          </p:nvPr>
        </p:nvSpPr>
        <p:spPr>
          <a:xfrm>
            <a:off x="507195" y="1872344"/>
            <a:ext cx="11174412" cy="4138844"/>
          </a:xfrm>
        </p:spPr>
        <p:txBody>
          <a:bodyPr/>
          <a:lstStyle/>
          <a:p>
            <a:pPr algn="just"/>
            <a:r>
              <a:rPr lang="ca-ES" dirty="0"/>
              <a:t>En resum: 	</a:t>
            </a:r>
            <a:endParaRPr lang="es-ES" dirty="0"/>
          </a:p>
          <a:p>
            <a:pPr lvl="2" algn="just"/>
            <a:r>
              <a:rPr lang="ca-ES" dirty="0"/>
              <a:t>Els plans individualitzats són únics per a cada persona</a:t>
            </a:r>
            <a:r>
              <a:rPr lang="en-US" dirty="0"/>
              <a:t>. </a:t>
            </a:r>
          </a:p>
          <a:p>
            <a:pPr lvl="2" algn="just"/>
            <a:r>
              <a:rPr lang="ca-ES" dirty="0"/>
              <a:t>Prioritzen les necessitats de l’individu per sobre de les del servei. </a:t>
            </a:r>
          </a:p>
          <a:p>
            <a:pPr lvl="2" algn="just"/>
            <a:r>
              <a:rPr lang="ca-ES" dirty="0"/>
              <a:t>Sovint, els serveis opten per seguir procediments o fer les coses fàcils. </a:t>
            </a:r>
          </a:p>
          <a:p>
            <a:pPr lvl="2" algn="just"/>
            <a:r>
              <a:rPr lang="ca-ES" dirty="0"/>
              <a:t>Un pla exigeix adaptabilitat, flexibilitat i també creativitat</a:t>
            </a:r>
            <a:r>
              <a:rPr lang="es-ES" dirty="0"/>
              <a:t>. </a:t>
            </a:r>
          </a:p>
          <a:p>
            <a:pPr lvl="2" algn="just"/>
            <a:r>
              <a:rPr lang="ca-ES" dirty="0"/>
              <a:t>Els plans individualitzats els desenvolupa la persona interessada, que també pot decidir implicar-hi altres persones</a:t>
            </a:r>
            <a:r>
              <a:rPr lang="en-US" dirty="0"/>
              <a:t>.</a:t>
            </a:r>
          </a:p>
          <a:p>
            <a:pPr lvl="2" algn="just" fontAlgn="base"/>
            <a:r>
              <a:rPr lang="ca-ES" dirty="0"/>
              <a:t>Els plans individualitzats identifiquen les sensibilitats i els signes de malestar. </a:t>
            </a:r>
            <a:endParaRPr lang="es-ES" dirty="0"/>
          </a:p>
          <a:p>
            <a:pPr lvl="2" algn="just"/>
            <a:r>
              <a:rPr lang="ca-ES" dirty="0"/>
              <a:t>Els plans individualitzats preveuen estratègies per respondre a les sensibilitats abans que una situació s’agreugi</a:t>
            </a:r>
            <a:r>
              <a:rPr lang="en-US" dirty="0"/>
              <a:t>. </a:t>
            </a:r>
          </a:p>
          <a:p>
            <a:pPr algn="just"/>
            <a:endParaRPr lang="x-none" dirty="0"/>
          </a:p>
        </p:txBody>
      </p:sp>
      <p:sp>
        <p:nvSpPr>
          <p:cNvPr id="7" name="Title 1">
            <a:extLst>
              <a:ext uri="{FF2B5EF4-FFF2-40B4-BE49-F238E27FC236}">
                <a16:creationId xmlns:a16="http://schemas.microsoft.com/office/drawing/2014/main" id="{1ABC87E4-2CB1-4827-8D25-7DED3172316B}"/>
              </a:ext>
            </a:extLst>
          </p:cNvPr>
          <p:cNvSpPr>
            <a:spLocks noGrp="1"/>
          </p:cNvSpPr>
          <p:nvPr>
            <p:ph type="title"/>
          </p:nvPr>
        </p:nvSpPr>
        <p:spPr>
          <a:xfrm>
            <a:off x="507205" y="506412"/>
            <a:ext cx="11124813" cy="407988"/>
          </a:xfrm>
        </p:spPr>
        <p:txBody>
          <a:bodyPr/>
          <a:lstStyle/>
          <a:p>
            <a:r>
              <a:rPr lang="ca-ES" dirty="0"/>
              <a:t>Presentació: Plans individualitzats per explorar les sensibilitats i els signes de malestar </a:t>
            </a:r>
            <a:r>
              <a:rPr lang="en-GB" dirty="0"/>
              <a:t>– 5</a:t>
            </a:r>
            <a:endParaRPr lang="x-none" dirty="0"/>
          </a:p>
        </p:txBody>
      </p:sp>
    </p:spTree>
    <p:extLst>
      <p:ext uri="{BB962C8B-B14F-4D97-AF65-F5344CB8AC3E}">
        <p14:creationId xmlns:p14="http://schemas.microsoft.com/office/powerpoint/2010/main" val="24713887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93F2B0-625A-48A0-A7F7-6E773A6D3AA4}"/>
              </a:ext>
            </a:extLst>
          </p:cNvPr>
          <p:cNvSpPr>
            <a:spLocks noGrp="1"/>
          </p:cNvSpPr>
          <p:nvPr>
            <p:ph sz="quarter" idx="14"/>
          </p:nvPr>
        </p:nvSpPr>
        <p:spPr/>
        <p:txBody>
          <a:bodyPr/>
          <a:lstStyle/>
          <a:p>
            <a:r>
              <a:rPr lang="ca-ES" dirty="0"/>
              <a:t>Comenceu l’exercici fent que una persona interrogui l’altra sobre què la fa sentir alterada, nerviosa, frustrada o enfadada. </a:t>
            </a:r>
            <a:endParaRPr lang="es-ES" dirty="0"/>
          </a:p>
          <a:p>
            <a:endParaRPr lang="es-ES" dirty="0"/>
          </a:p>
          <a:p>
            <a:r>
              <a:rPr lang="ca-ES" dirty="0"/>
              <a:t>A continuació, debateu què l’ajuda a relaxar-se durant les situacions d’estrès. </a:t>
            </a:r>
            <a:endParaRPr lang="es-ES" dirty="0"/>
          </a:p>
          <a:p>
            <a:pPr marL="0" indent="0">
              <a:buNone/>
            </a:pPr>
            <a:endParaRPr lang="es-ES" dirty="0"/>
          </a:p>
        </p:txBody>
      </p:sp>
      <p:sp>
        <p:nvSpPr>
          <p:cNvPr id="2" name="Title 1">
            <a:extLst>
              <a:ext uri="{FF2B5EF4-FFF2-40B4-BE49-F238E27FC236}">
                <a16:creationId xmlns:a16="http://schemas.microsoft.com/office/drawing/2014/main" id="{7302A377-1B84-4D56-B939-9A2082C18805}"/>
              </a:ext>
            </a:extLst>
          </p:cNvPr>
          <p:cNvSpPr>
            <a:spLocks noGrp="1"/>
          </p:cNvSpPr>
          <p:nvPr>
            <p:ph type="title"/>
          </p:nvPr>
        </p:nvSpPr>
        <p:spPr/>
        <p:txBody>
          <a:bodyPr/>
          <a:lstStyle/>
          <a:p>
            <a:r>
              <a:rPr lang="es-ES" dirty="0" err="1"/>
              <a:t>Exercici</a:t>
            </a:r>
            <a:r>
              <a:rPr lang="es-ES" dirty="0"/>
              <a:t> 10.1: Elaborar </a:t>
            </a:r>
            <a:r>
              <a:rPr lang="es-ES" dirty="0" err="1"/>
              <a:t>plans</a:t>
            </a:r>
            <a:r>
              <a:rPr lang="es-ES" dirty="0"/>
              <a:t> </a:t>
            </a:r>
            <a:r>
              <a:rPr lang="es-ES" dirty="0" err="1"/>
              <a:t>individualitzats</a:t>
            </a:r>
            <a:r>
              <a:rPr lang="es-ES" dirty="0"/>
              <a:t> </a:t>
            </a:r>
            <a:r>
              <a:rPr lang="en-GB" dirty="0"/>
              <a:t>- 1 </a:t>
            </a:r>
            <a:endParaRPr lang="x-none" dirty="0"/>
          </a:p>
        </p:txBody>
      </p:sp>
    </p:spTree>
    <p:extLst>
      <p:ext uri="{BB962C8B-B14F-4D97-AF65-F5344CB8AC3E}">
        <p14:creationId xmlns:p14="http://schemas.microsoft.com/office/powerpoint/2010/main" val="254262827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87EB96-1E05-4060-9495-EC3F077607CD}"/>
              </a:ext>
            </a:extLst>
          </p:cNvPr>
          <p:cNvSpPr>
            <a:spLocks noGrp="1"/>
          </p:cNvSpPr>
          <p:nvPr>
            <p:ph sz="quarter" idx="14"/>
          </p:nvPr>
        </p:nvSpPr>
        <p:spPr/>
        <p:txBody>
          <a:bodyPr/>
          <a:lstStyle/>
          <a:p>
            <a:r>
              <a:rPr lang="ca-ES" u="sng" dirty="0"/>
              <a:t>Interrogueu la vostra parella:</a:t>
            </a:r>
            <a:r>
              <a:rPr lang="ca-ES" dirty="0"/>
              <a:t> </a:t>
            </a:r>
            <a:endParaRPr lang="es-ES" dirty="0"/>
          </a:p>
          <a:p>
            <a:pPr marL="0" indent="0">
              <a:buNone/>
            </a:pPr>
            <a:r>
              <a:rPr lang="ca-ES" dirty="0"/>
              <a:t>A) Què et fa sentir frustrat, nerviós o enfadat? </a:t>
            </a:r>
            <a:endParaRPr lang="es-ES" dirty="0"/>
          </a:p>
          <a:p>
            <a:pPr marL="0" indent="0" fontAlgn="base">
              <a:buNone/>
            </a:pPr>
            <a:r>
              <a:rPr lang="es-ES" dirty="0"/>
              <a:t>B) </a:t>
            </a:r>
            <a:r>
              <a:rPr lang="ca-ES" dirty="0"/>
              <a:t>Què t’ajuda a calmar-te en situacions d’estrès? </a:t>
            </a:r>
            <a:endParaRPr lang="es-ES" dirty="0"/>
          </a:p>
          <a:p>
            <a:pPr marL="0" lvl="0" indent="0" fontAlgn="base">
              <a:buNone/>
            </a:pPr>
            <a:endParaRPr lang="es-ES" dirty="0"/>
          </a:p>
          <a:p>
            <a:pPr marL="0" lvl="0" indent="0">
              <a:buNone/>
            </a:pPr>
            <a:endParaRPr lang="x-none" dirty="0"/>
          </a:p>
        </p:txBody>
      </p:sp>
      <p:sp>
        <p:nvSpPr>
          <p:cNvPr id="2" name="Title 1">
            <a:extLst>
              <a:ext uri="{FF2B5EF4-FFF2-40B4-BE49-F238E27FC236}">
                <a16:creationId xmlns:a16="http://schemas.microsoft.com/office/drawing/2014/main" id="{580CDCF1-2A1A-4AC1-B3C5-D92D68B487E4}"/>
              </a:ext>
            </a:extLst>
          </p:cNvPr>
          <p:cNvSpPr>
            <a:spLocks noGrp="1"/>
          </p:cNvSpPr>
          <p:nvPr>
            <p:ph type="title"/>
          </p:nvPr>
        </p:nvSpPr>
        <p:spPr/>
        <p:txBody>
          <a:bodyPr/>
          <a:lstStyle/>
          <a:p>
            <a:r>
              <a:rPr lang="es-ES" dirty="0" err="1"/>
              <a:t>Exercici</a:t>
            </a:r>
            <a:r>
              <a:rPr lang="es-ES" dirty="0"/>
              <a:t> 10.1: Elaborar </a:t>
            </a:r>
            <a:r>
              <a:rPr lang="es-ES" dirty="0" err="1"/>
              <a:t>plans</a:t>
            </a:r>
            <a:r>
              <a:rPr lang="es-ES" dirty="0"/>
              <a:t> </a:t>
            </a:r>
            <a:r>
              <a:rPr lang="es-ES" dirty="0" err="1"/>
              <a:t>individualitzats</a:t>
            </a:r>
            <a:r>
              <a:rPr lang="es-ES" dirty="0"/>
              <a:t> </a:t>
            </a:r>
            <a:r>
              <a:rPr lang="en-GB" dirty="0"/>
              <a:t>- 2</a:t>
            </a:r>
            <a:endParaRPr lang="x-none" dirty="0"/>
          </a:p>
        </p:txBody>
      </p:sp>
    </p:spTree>
    <p:extLst>
      <p:ext uri="{BB962C8B-B14F-4D97-AF65-F5344CB8AC3E}">
        <p14:creationId xmlns:p14="http://schemas.microsoft.com/office/powerpoint/2010/main" val="251001605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148FDA-C429-4522-9CD8-B2F140511C50}"/>
              </a:ext>
            </a:extLst>
          </p:cNvPr>
          <p:cNvSpPr>
            <a:spLocks noGrp="1"/>
          </p:cNvSpPr>
          <p:nvPr>
            <p:ph sz="quarter" idx="14"/>
          </p:nvPr>
        </p:nvSpPr>
        <p:spPr/>
        <p:txBody>
          <a:bodyPr/>
          <a:lstStyle/>
          <a:p>
            <a:r>
              <a:rPr lang="ca-ES" dirty="0"/>
              <a:t>Després de debatre estratègies com les esmentades, feu servir l’annex 2 per elaborar un pla individualitzat amb la vostra parella. </a:t>
            </a:r>
            <a:endParaRPr lang="es-ES" dirty="0"/>
          </a:p>
          <a:p>
            <a:pPr lvl="2" fontAlgn="base"/>
            <a:r>
              <a:rPr lang="ca-ES" dirty="0"/>
              <a:t>Recolliu-hi una llista de les sensibilitats i els signes de malestar. </a:t>
            </a:r>
            <a:endParaRPr lang="es-ES" dirty="0"/>
          </a:p>
          <a:p>
            <a:pPr lvl="2" fontAlgn="base"/>
            <a:r>
              <a:rPr lang="ca-ES" dirty="0"/>
              <a:t>Recolliu-hi també les estratègies per calmar-vos. </a:t>
            </a:r>
            <a:endParaRPr lang="es-ES" dirty="0"/>
          </a:p>
          <a:p>
            <a:pPr marL="346075" lvl="2" indent="0" algn="just" fontAlgn="base">
              <a:buNone/>
            </a:pPr>
            <a:endParaRPr lang="es-ES" sz="2200" dirty="0"/>
          </a:p>
          <a:p>
            <a:pPr algn="just"/>
            <a:endParaRPr lang="x-none" dirty="0"/>
          </a:p>
        </p:txBody>
      </p:sp>
      <p:sp>
        <p:nvSpPr>
          <p:cNvPr id="2" name="Title 1">
            <a:extLst>
              <a:ext uri="{FF2B5EF4-FFF2-40B4-BE49-F238E27FC236}">
                <a16:creationId xmlns:a16="http://schemas.microsoft.com/office/drawing/2014/main" id="{72094C00-C911-45B2-9458-B1458E56B373}"/>
              </a:ext>
            </a:extLst>
          </p:cNvPr>
          <p:cNvSpPr>
            <a:spLocks noGrp="1"/>
          </p:cNvSpPr>
          <p:nvPr>
            <p:ph type="title"/>
          </p:nvPr>
        </p:nvSpPr>
        <p:spPr/>
        <p:txBody>
          <a:bodyPr/>
          <a:lstStyle/>
          <a:p>
            <a:r>
              <a:rPr lang="es-ES" dirty="0" err="1"/>
              <a:t>Exercici</a:t>
            </a:r>
            <a:r>
              <a:rPr lang="es-ES" dirty="0"/>
              <a:t> 10.1: Elaborar </a:t>
            </a:r>
            <a:r>
              <a:rPr lang="es-ES" dirty="0" err="1"/>
              <a:t>plans</a:t>
            </a:r>
            <a:r>
              <a:rPr lang="es-ES" dirty="0"/>
              <a:t> </a:t>
            </a:r>
            <a:r>
              <a:rPr lang="es-ES" dirty="0" err="1"/>
              <a:t>individualitzats</a:t>
            </a:r>
            <a:r>
              <a:rPr lang="es-ES" dirty="0"/>
              <a:t> </a:t>
            </a:r>
            <a:r>
              <a:rPr lang="en-GB" dirty="0"/>
              <a:t>- 3</a:t>
            </a:r>
            <a:endParaRPr lang="x-none" dirty="0"/>
          </a:p>
        </p:txBody>
      </p:sp>
    </p:spTree>
    <p:extLst>
      <p:ext uri="{BB962C8B-B14F-4D97-AF65-F5344CB8AC3E}">
        <p14:creationId xmlns:p14="http://schemas.microsoft.com/office/powerpoint/2010/main" val="366834631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2D7A2-186F-4A99-BBFE-9C07A5D09AD8}"/>
              </a:ext>
            </a:extLst>
          </p:cNvPr>
          <p:cNvSpPr>
            <a:spLocks noGrp="1"/>
          </p:cNvSpPr>
          <p:nvPr>
            <p:ph type="title"/>
          </p:nvPr>
        </p:nvSpPr>
        <p:spPr/>
        <p:txBody>
          <a:bodyPr/>
          <a:lstStyle/>
          <a:p>
            <a:r>
              <a:rPr lang="es-ES" dirty="0"/>
              <a:t>Tema 11. </a:t>
            </a:r>
            <a:r>
              <a:rPr lang="ca-ES" dirty="0"/>
              <a:t>Equips de resposta</a:t>
            </a:r>
            <a:endParaRPr lang="es-ES" dirty="0"/>
          </a:p>
        </p:txBody>
      </p:sp>
    </p:spTree>
    <p:extLst>
      <p:ext uri="{BB962C8B-B14F-4D97-AF65-F5344CB8AC3E}">
        <p14:creationId xmlns:p14="http://schemas.microsoft.com/office/powerpoint/2010/main" val="56122594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2D53471-9638-6948-9C83-841109B91A6D}"/>
              </a:ext>
            </a:extLst>
          </p:cNvPr>
          <p:cNvSpPr>
            <a:spLocks noGrp="1"/>
          </p:cNvSpPr>
          <p:nvPr>
            <p:ph type="body" sz="quarter" idx="13"/>
          </p:nvPr>
        </p:nvSpPr>
        <p:spPr/>
        <p:txBody>
          <a:bodyPr/>
          <a:lstStyle/>
          <a:p>
            <a:pPr algn="just"/>
            <a:r>
              <a:rPr lang="en-GB" dirty="0"/>
              <a:t> </a:t>
            </a:r>
            <a:r>
              <a:rPr lang="ca-ES" dirty="0"/>
              <a:t>Què és un equip de resposta</a:t>
            </a:r>
            <a:r>
              <a:rPr lang="es-ES" dirty="0"/>
              <a:t>? </a:t>
            </a:r>
            <a:r>
              <a:rPr lang="en-US" dirty="0"/>
              <a:t>(a)</a:t>
            </a:r>
          </a:p>
        </p:txBody>
      </p:sp>
      <p:sp>
        <p:nvSpPr>
          <p:cNvPr id="3" name="Content Placeholder 2">
            <a:extLst>
              <a:ext uri="{FF2B5EF4-FFF2-40B4-BE49-F238E27FC236}">
                <a16:creationId xmlns:a16="http://schemas.microsoft.com/office/drawing/2014/main" id="{FD3CAF59-039D-45D6-B08D-515635940E1E}"/>
              </a:ext>
            </a:extLst>
          </p:cNvPr>
          <p:cNvSpPr>
            <a:spLocks noGrp="1"/>
          </p:cNvSpPr>
          <p:nvPr>
            <p:ph sz="quarter" idx="14"/>
          </p:nvPr>
        </p:nvSpPr>
        <p:spPr/>
        <p:txBody>
          <a:bodyPr/>
          <a:lstStyle/>
          <a:p>
            <a:pPr algn="just"/>
            <a:r>
              <a:rPr lang="ca-ES" dirty="0"/>
              <a:t>Els equips de resposta es fan servir en diversos països</a:t>
            </a:r>
            <a:r>
              <a:rPr lang="es-ES" dirty="0"/>
              <a:t>, </a:t>
            </a:r>
            <a:r>
              <a:rPr lang="ca-ES" dirty="0"/>
              <a:t>on han aconseguit una reducció molt notable de l’ús de les mesures coercitives als hospitals psiquiàtrics i a les unitats psiquiàtriques</a:t>
            </a:r>
            <a:r>
              <a:rPr lang="en-GB" dirty="0"/>
              <a:t>.</a:t>
            </a:r>
            <a:endParaRPr lang="x-none" dirty="0"/>
          </a:p>
          <a:p>
            <a:pPr algn="just"/>
            <a:r>
              <a:rPr lang="ca-ES" dirty="0"/>
              <a:t>Un equip de resposta és un grup bàsic d’especialistes experimentats, responsables d’intervenir o respondre quan és probable que es produeixi una situació d’emergència considerada «ingovernable» per les persones presents. </a:t>
            </a:r>
            <a:endParaRPr lang="es-ES" dirty="0"/>
          </a:p>
          <a:p>
            <a:pPr algn="just"/>
            <a:r>
              <a:rPr lang="ca-ES" dirty="0"/>
              <a:t>Els equips de resposta estan entrenats per respondre a les situacions conflictives mitjançant eines de comunicació i </a:t>
            </a:r>
            <a:r>
              <a:rPr lang="ca-ES" dirty="0" err="1"/>
              <a:t>desescalada</a:t>
            </a:r>
            <a:r>
              <a:rPr lang="ca-ES" dirty="0"/>
              <a:t> destinades a calmar la situació i resoldre-la amb seguretat</a:t>
            </a:r>
            <a:r>
              <a:rPr lang="en-US" dirty="0"/>
              <a:t>. </a:t>
            </a:r>
          </a:p>
          <a:p>
            <a:pPr algn="just"/>
            <a:r>
              <a:rPr lang="ca-ES" dirty="0"/>
              <a:t>A mesura que els equips de resposta adquireixen més experiència pràctica, la seva eficàcia per alleujar situacions de conflictivitat augmenta amb el temps. </a:t>
            </a:r>
            <a:r>
              <a:rPr lang="en-US" dirty="0"/>
              <a:t> </a:t>
            </a:r>
          </a:p>
        </p:txBody>
      </p:sp>
      <p:sp>
        <p:nvSpPr>
          <p:cNvPr id="2" name="Title 1">
            <a:extLst>
              <a:ext uri="{FF2B5EF4-FFF2-40B4-BE49-F238E27FC236}">
                <a16:creationId xmlns:a16="http://schemas.microsoft.com/office/drawing/2014/main" id="{7BB2837A-E9BB-47C2-8C1E-458206B1DC5E}"/>
              </a:ext>
            </a:extLst>
          </p:cNvPr>
          <p:cNvSpPr>
            <a:spLocks noGrp="1"/>
          </p:cNvSpPr>
          <p:nvPr>
            <p:ph type="title"/>
          </p:nvPr>
        </p:nvSpPr>
        <p:spPr/>
        <p:txBody>
          <a:bodyPr/>
          <a:lstStyle/>
          <a:p>
            <a:r>
              <a:rPr lang="ca-ES" dirty="0"/>
              <a:t>Presentació: Equips de resposta </a:t>
            </a:r>
            <a:r>
              <a:rPr lang="en-GB" dirty="0"/>
              <a:t>- 1</a:t>
            </a:r>
            <a:endParaRPr lang="x-none" dirty="0"/>
          </a:p>
        </p:txBody>
      </p:sp>
    </p:spTree>
    <p:extLst>
      <p:ext uri="{BB962C8B-B14F-4D97-AF65-F5344CB8AC3E}">
        <p14:creationId xmlns:p14="http://schemas.microsoft.com/office/powerpoint/2010/main" val="99277322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ED98F5E-661D-E644-AFBD-0089B447914C}"/>
              </a:ext>
            </a:extLst>
          </p:cNvPr>
          <p:cNvSpPr>
            <a:spLocks noGrp="1"/>
          </p:cNvSpPr>
          <p:nvPr>
            <p:ph type="body" sz="quarter" idx="13"/>
          </p:nvPr>
        </p:nvSpPr>
        <p:spPr/>
        <p:txBody>
          <a:bodyPr/>
          <a:lstStyle/>
          <a:p>
            <a:r>
              <a:rPr lang="ca-ES" dirty="0"/>
              <a:t>Què és un equip de resposta</a:t>
            </a:r>
            <a:r>
              <a:rPr lang="es-ES" dirty="0"/>
              <a:t>? </a:t>
            </a:r>
            <a:r>
              <a:rPr lang="en-US" dirty="0"/>
              <a:t>(b)</a:t>
            </a:r>
          </a:p>
        </p:txBody>
      </p:sp>
      <p:sp>
        <p:nvSpPr>
          <p:cNvPr id="3" name="Content Placeholder 2">
            <a:extLst>
              <a:ext uri="{FF2B5EF4-FFF2-40B4-BE49-F238E27FC236}">
                <a16:creationId xmlns:a16="http://schemas.microsoft.com/office/drawing/2014/main" id="{4D25A1CC-981D-4348-905D-0772B22D445C}"/>
              </a:ext>
            </a:extLst>
          </p:cNvPr>
          <p:cNvSpPr>
            <a:spLocks noGrp="1"/>
          </p:cNvSpPr>
          <p:nvPr>
            <p:ph sz="quarter" idx="14"/>
          </p:nvPr>
        </p:nvSpPr>
        <p:spPr/>
        <p:txBody>
          <a:bodyPr/>
          <a:lstStyle/>
          <a:p>
            <a:pPr algn="just"/>
            <a:r>
              <a:rPr lang="es-ES" dirty="0"/>
              <a:t>La </a:t>
            </a:r>
            <a:r>
              <a:rPr lang="es-ES" dirty="0" err="1"/>
              <a:t>missió</a:t>
            </a:r>
            <a:r>
              <a:rPr lang="es-ES" dirty="0"/>
              <a:t> de </a:t>
            </a:r>
            <a:r>
              <a:rPr lang="es-ES" dirty="0" err="1"/>
              <a:t>l’equip</a:t>
            </a:r>
            <a:r>
              <a:rPr lang="es-ES" dirty="0"/>
              <a:t> de </a:t>
            </a:r>
            <a:r>
              <a:rPr lang="es-ES" dirty="0" err="1"/>
              <a:t>resposta</a:t>
            </a:r>
            <a:r>
              <a:rPr lang="es-ES" dirty="0"/>
              <a:t> </a:t>
            </a:r>
            <a:r>
              <a:rPr lang="es-ES" dirty="0" err="1"/>
              <a:t>és</a:t>
            </a:r>
            <a:r>
              <a:rPr lang="es-ES" dirty="0"/>
              <a:t> </a:t>
            </a:r>
            <a:r>
              <a:rPr lang="es-ES" dirty="0" err="1"/>
              <a:t>respondre</a:t>
            </a:r>
            <a:r>
              <a:rPr lang="es-ES" dirty="0"/>
              <a:t> </a:t>
            </a:r>
            <a:r>
              <a:rPr lang="es-ES" dirty="0" err="1"/>
              <a:t>sempre</a:t>
            </a:r>
            <a:r>
              <a:rPr lang="es-ES" dirty="0"/>
              <a:t> a les </a:t>
            </a:r>
            <a:r>
              <a:rPr lang="es-ES" dirty="0" err="1"/>
              <a:t>situacions</a:t>
            </a:r>
            <a:r>
              <a:rPr lang="es-ES" dirty="0"/>
              <a:t> </a:t>
            </a:r>
            <a:r>
              <a:rPr lang="es-ES" dirty="0" err="1"/>
              <a:t>conflictives</a:t>
            </a:r>
            <a:r>
              <a:rPr lang="es-ES" dirty="0"/>
              <a:t> </a:t>
            </a:r>
            <a:r>
              <a:rPr lang="es-ES" dirty="0" err="1"/>
              <a:t>d’una</a:t>
            </a:r>
            <a:r>
              <a:rPr lang="es-ES" dirty="0"/>
              <a:t> manera no violenta i no coercitiva</a:t>
            </a:r>
            <a:r>
              <a:rPr lang="en-GB" dirty="0"/>
              <a:t>. </a:t>
            </a:r>
          </a:p>
          <a:p>
            <a:pPr lvl="1" algn="just"/>
            <a:r>
              <a:rPr lang="es-ES" sz="2200" dirty="0" err="1"/>
              <a:t>És</a:t>
            </a:r>
            <a:r>
              <a:rPr lang="es-ES" sz="2200" dirty="0"/>
              <a:t> </a:t>
            </a:r>
            <a:r>
              <a:rPr lang="es-ES" sz="2200" dirty="0" err="1"/>
              <a:t>important</a:t>
            </a:r>
            <a:r>
              <a:rPr lang="es-ES" sz="2200" dirty="0"/>
              <a:t> </a:t>
            </a:r>
            <a:r>
              <a:rPr lang="es-ES" sz="2200" dirty="0" err="1"/>
              <a:t>assegurar</a:t>
            </a:r>
            <a:r>
              <a:rPr lang="es-ES" sz="2200" dirty="0"/>
              <a:t>-se que </a:t>
            </a:r>
            <a:r>
              <a:rPr lang="es-ES" sz="2200" dirty="0" err="1"/>
              <a:t>l’equip</a:t>
            </a:r>
            <a:r>
              <a:rPr lang="es-ES" sz="2200" dirty="0"/>
              <a:t> de </a:t>
            </a:r>
            <a:r>
              <a:rPr lang="es-ES" sz="2200" dirty="0" err="1"/>
              <a:t>resposta</a:t>
            </a:r>
            <a:r>
              <a:rPr lang="es-ES" sz="2200" dirty="0"/>
              <a:t> no </a:t>
            </a:r>
            <a:r>
              <a:rPr lang="es-ES" sz="2200" dirty="0" err="1"/>
              <a:t>evolucioni</a:t>
            </a:r>
            <a:r>
              <a:rPr lang="es-ES" sz="2200" dirty="0"/>
              <a:t> </a:t>
            </a:r>
            <a:r>
              <a:rPr lang="es-ES" sz="2200" dirty="0" err="1"/>
              <a:t>amb</a:t>
            </a:r>
            <a:r>
              <a:rPr lang="es-ES" sz="2200" dirty="0"/>
              <a:t> el </a:t>
            </a:r>
            <a:r>
              <a:rPr lang="es-ES" sz="2200" dirty="0" err="1"/>
              <a:t>pas</a:t>
            </a:r>
            <a:r>
              <a:rPr lang="es-ES" sz="2200" dirty="0"/>
              <a:t> del </a:t>
            </a:r>
            <a:r>
              <a:rPr lang="es-ES" sz="2200" dirty="0" err="1"/>
              <a:t>temps</a:t>
            </a:r>
            <a:r>
              <a:rPr lang="es-ES" sz="2200" dirty="0"/>
              <a:t> en un </a:t>
            </a:r>
            <a:r>
              <a:rPr lang="es-ES" sz="2200" dirty="0" err="1"/>
              <a:t>equip</a:t>
            </a:r>
            <a:r>
              <a:rPr lang="es-ES" sz="2200" dirty="0"/>
              <a:t> que </a:t>
            </a:r>
            <a:r>
              <a:rPr lang="es-ES" sz="2200" dirty="0" err="1"/>
              <a:t>faci</a:t>
            </a:r>
            <a:r>
              <a:rPr lang="es-ES" sz="2200" dirty="0"/>
              <a:t> servir mesures </a:t>
            </a:r>
            <a:r>
              <a:rPr lang="es-ES" sz="2200" dirty="0" err="1"/>
              <a:t>coercitives</a:t>
            </a:r>
            <a:r>
              <a:rPr lang="es-ES" sz="2200" dirty="0"/>
              <a:t> i violentes per abordar les </a:t>
            </a:r>
            <a:r>
              <a:rPr lang="es-ES" sz="2200" dirty="0" err="1"/>
              <a:t>situacions</a:t>
            </a:r>
            <a:r>
              <a:rPr lang="es-ES" sz="2200" dirty="0"/>
              <a:t> de </a:t>
            </a:r>
            <a:r>
              <a:rPr lang="es-ES" sz="2200" dirty="0" err="1"/>
              <a:t>tensió</a:t>
            </a:r>
            <a:r>
              <a:rPr lang="es-ES" sz="2200" dirty="0"/>
              <a:t> i </a:t>
            </a:r>
            <a:r>
              <a:rPr lang="es-ES" sz="2200" dirty="0" err="1"/>
              <a:t>conflictivitat</a:t>
            </a:r>
            <a:r>
              <a:rPr lang="es-ES" sz="2200" dirty="0"/>
              <a:t>. </a:t>
            </a:r>
            <a:r>
              <a:rPr lang="en-GB" sz="2200" dirty="0"/>
              <a:t>. </a:t>
            </a:r>
          </a:p>
          <a:p>
            <a:pPr lvl="1" algn="just"/>
            <a:r>
              <a:rPr lang="ca-ES" sz="2200" dirty="0"/>
              <a:t>És important destacar que la intervenció d’un equip de resposta només és necessària en determinades situacions de crisi en què altres estratègies no són adequades o no han funcionat</a:t>
            </a:r>
            <a:r>
              <a:rPr lang="en-GB" sz="2200" dirty="0"/>
              <a:t>. </a:t>
            </a:r>
          </a:p>
          <a:p>
            <a:pPr lvl="1" algn="just"/>
            <a:r>
              <a:rPr lang="ca-ES" sz="2200" dirty="0"/>
              <a:t>En molts casos, les persones senzillament poden necessitar temps i espai per superar el seu malestar totes soles o amb l’ajuda del personal i altres persones. </a:t>
            </a:r>
            <a:endParaRPr lang="x-none" sz="2200" dirty="0"/>
          </a:p>
          <a:p>
            <a:pPr algn="just"/>
            <a:endParaRPr lang="x-none" dirty="0"/>
          </a:p>
        </p:txBody>
      </p:sp>
      <p:sp>
        <p:nvSpPr>
          <p:cNvPr id="2" name="Title 1">
            <a:extLst>
              <a:ext uri="{FF2B5EF4-FFF2-40B4-BE49-F238E27FC236}">
                <a16:creationId xmlns:a16="http://schemas.microsoft.com/office/drawing/2014/main" id="{E7365B21-E996-496C-B301-9CED407D1F82}"/>
              </a:ext>
            </a:extLst>
          </p:cNvPr>
          <p:cNvSpPr>
            <a:spLocks noGrp="1"/>
          </p:cNvSpPr>
          <p:nvPr>
            <p:ph type="title"/>
          </p:nvPr>
        </p:nvSpPr>
        <p:spPr/>
        <p:txBody>
          <a:bodyPr/>
          <a:lstStyle/>
          <a:p>
            <a:r>
              <a:rPr lang="ca-ES" dirty="0"/>
              <a:t>Presentació: Equips de resposta </a:t>
            </a:r>
            <a:r>
              <a:rPr lang="en-GB" dirty="0"/>
              <a:t>- 2</a:t>
            </a:r>
            <a:endParaRPr lang="x-none" dirty="0"/>
          </a:p>
        </p:txBody>
      </p:sp>
    </p:spTree>
    <p:extLst>
      <p:ext uri="{BB962C8B-B14F-4D97-AF65-F5344CB8AC3E}">
        <p14:creationId xmlns:p14="http://schemas.microsoft.com/office/powerpoint/2010/main" val="152179608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6764314-BBF1-A049-9217-E9C79BB927C8}"/>
              </a:ext>
            </a:extLst>
          </p:cNvPr>
          <p:cNvSpPr>
            <a:spLocks noGrp="1"/>
          </p:cNvSpPr>
          <p:nvPr>
            <p:ph type="body" sz="quarter" idx="13"/>
          </p:nvPr>
        </p:nvSpPr>
        <p:spPr/>
        <p:txBody>
          <a:bodyPr/>
          <a:lstStyle/>
          <a:p>
            <a:r>
              <a:rPr lang="ca-ES" dirty="0"/>
              <a:t>Qui pot formar part d’un equip de resposta? </a:t>
            </a:r>
            <a:endParaRPr lang="es-ES" dirty="0"/>
          </a:p>
        </p:txBody>
      </p:sp>
      <p:sp>
        <p:nvSpPr>
          <p:cNvPr id="3" name="Content Placeholder 2">
            <a:extLst>
              <a:ext uri="{FF2B5EF4-FFF2-40B4-BE49-F238E27FC236}">
                <a16:creationId xmlns:a16="http://schemas.microsoft.com/office/drawing/2014/main" id="{968263DF-9F65-46AF-9F37-A33DA98CBB1F}"/>
              </a:ext>
            </a:extLst>
          </p:cNvPr>
          <p:cNvSpPr>
            <a:spLocks noGrp="1"/>
          </p:cNvSpPr>
          <p:nvPr>
            <p:ph sz="quarter" idx="14"/>
          </p:nvPr>
        </p:nvSpPr>
        <p:spPr>
          <a:xfrm>
            <a:off x="574157" y="1382233"/>
            <a:ext cx="11107449" cy="4628955"/>
          </a:xfrm>
        </p:spPr>
        <p:txBody>
          <a:bodyPr/>
          <a:lstStyle/>
          <a:p>
            <a:pPr algn="just"/>
            <a:r>
              <a:rPr lang="ca-ES" sz="2000" dirty="0"/>
              <a:t>El grup pot incloure: </a:t>
            </a:r>
            <a:endParaRPr lang="es-ES" sz="2000" dirty="0"/>
          </a:p>
          <a:p>
            <a:pPr lvl="1" algn="just" fontAlgn="base"/>
            <a:r>
              <a:rPr lang="ca-ES" dirty="0"/>
              <a:t>Professionals de la salut mental i altres àmbits (personal d’assistència, d’infermeria, cos mèdic, etc.). </a:t>
            </a:r>
            <a:endParaRPr lang="es-ES" dirty="0"/>
          </a:p>
          <a:p>
            <a:pPr lvl="1" algn="just" fontAlgn="base"/>
            <a:r>
              <a:rPr lang="ca-ES" dirty="0"/>
              <a:t>Altres membres (inclosos companys, activistes comunitaris i familiars o altres cuidadors). </a:t>
            </a:r>
            <a:endParaRPr lang="es-ES" dirty="0"/>
          </a:p>
          <a:p>
            <a:pPr lvl="1" algn="just" fontAlgn="base"/>
            <a:r>
              <a:rPr lang="ca-ES" dirty="0"/>
              <a:t>Hi ha un grup bàsic assignat cada dia al servei, per cobrir dies i nits. </a:t>
            </a:r>
            <a:endParaRPr lang="es-ES" dirty="0"/>
          </a:p>
          <a:p>
            <a:pPr lvl="1" algn="just" fontAlgn="base"/>
            <a:r>
              <a:rPr lang="ca-ES" dirty="0"/>
              <a:t>A més, també hi ha membres de guàrdia: </a:t>
            </a:r>
            <a:endParaRPr lang="es-ES" dirty="0"/>
          </a:p>
          <a:p>
            <a:pPr lvl="3" algn="just" fontAlgn="base"/>
            <a:r>
              <a:rPr lang="ca-ES" dirty="0"/>
              <a:t>Aquests no romanen d’una manera permanent al servei. </a:t>
            </a:r>
            <a:endParaRPr lang="es-ES" dirty="0"/>
          </a:p>
          <a:p>
            <a:pPr lvl="3" algn="just" fontAlgn="base"/>
            <a:r>
              <a:rPr lang="ca-ES" dirty="0"/>
              <a:t>Se’ls crida només si se’ls necessita. </a:t>
            </a:r>
            <a:endParaRPr lang="es-ES" dirty="0"/>
          </a:p>
          <a:p>
            <a:pPr lvl="3" algn="just"/>
            <a:r>
              <a:rPr lang="ca-ES" dirty="0"/>
              <a:t>Se’ls avisa amb poc temps i han de ser capaços de presentar-se al lloc de l’emergència ràpidament</a:t>
            </a:r>
            <a:r>
              <a:rPr lang="es-ES" dirty="0"/>
              <a:t>.</a:t>
            </a:r>
          </a:p>
          <a:p>
            <a:pPr algn="just"/>
            <a:r>
              <a:rPr lang="ca-ES" sz="2000" dirty="0"/>
              <a:t>És important assegurar-se que la composició de l’equip de resposta es faci a mida de les necessitats de les persones</a:t>
            </a:r>
            <a:r>
              <a:rPr lang="en-US" sz="2000" dirty="0"/>
              <a:t>.</a:t>
            </a:r>
          </a:p>
          <a:p>
            <a:pPr algn="just"/>
            <a:endParaRPr lang="x-none" sz="2000" dirty="0"/>
          </a:p>
        </p:txBody>
      </p:sp>
      <p:sp>
        <p:nvSpPr>
          <p:cNvPr id="2" name="Title 1">
            <a:extLst>
              <a:ext uri="{FF2B5EF4-FFF2-40B4-BE49-F238E27FC236}">
                <a16:creationId xmlns:a16="http://schemas.microsoft.com/office/drawing/2014/main" id="{52419495-6DD0-4545-B0B9-873221BA067C}"/>
              </a:ext>
            </a:extLst>
          </p:cNvPr>
          <p:cNvSpPr>
            <a:spLocks noGrp="1"/>
          </p:cNvSpPr>
          <p:nvPr>
            <p:ph type="title"/>
          </p:nvPr>
        </p:nvSpPr>
        <p:spPr/>
        <p:txBody>
          <a:bodyPr/>
          <a:lstStyle/>
          <a:p>
            <a:r>
              <a:rPr lang="ca-ES" dirty="0"/>
              <a:t>Presentació: Equips de resposta </a:t>
            </a:r>
            <a:r>
              <a:rPr lang="en-GB" dirty="0"/>
              <a:t>- 3</a:t>
            </a:r>
            <a:endParaRPr lang="x-none" dirty="0"/>
          </a:p>
        </p:txBody>
      </p:sp>
    </p:spTree>
    <p:extLst>
      <p:ext uri="{BB962C8B-B14F-4D97-AF65-F5344CB8AC3E}">
        <p14:creationId xmlns:p14="http://schemas.microsoft.com/office/powerpoint/2010/main" val="129371730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62F511B-2C5A-B44A-AB6F-B7F3FF4269B0}"/>
              </a:ext>
            </a:extLst>
          </p:cNvPr>
          <p:cNvSpPr>
            <a:spLocks noGrp="1"/>
          </p:cNvSpPr>
          <p:nvPr>
            <p:ph type="body" sz="quarter" idx="13"/>
          </p:nvPr>
        </p:nvSpPr>
        <p:spPr/>
        <p:txBody>
          <a:bodyPr/>
          <a:lstStyle/>
          <a:p>
            <a:r>
              <a:rPr lang="ca-ES" dirty="0"/>
              <a:t>Com treballa un equip de resposta?</a:t>
            </a:r>
            <a:r>
              <a:rPr lang="es-ES" dirty="0"/>
              <a:t> </a:t>
            </a:r>
            <a:r>
              <a:rPr lang="en-US" dirty="0"/>
              <a:t>(a)</a:t>
            </a:r>
          </a:p>
        </p:txBody>
      </p:sp>
      <p:sp>
        <p:nvSpPr>
          <p:cNvPr id="3" name="Content Placeholder 2">
            <a:extLst>
              <a:ext uri="{FF2B5EF4-FFF2-40B4-BE49-F238E27FC236}">
                <a16:creationId xmlns:a16="http://schemas.microsoft.com/office/drawing/2014/main" id="{EE5539AA-8BA2-497D-9B63-71CC339BACF2}"/>
              </a:ext>
            </a:extLst>
          </p:cNvPr>
          <p:cNvSpPr>
            <a:spLocks noGrp="1"/>
          </p:cNvSpPr>
          <p:nvPr>
            <p:ph sz="quarter" idx="14"/>
          </p:nvPr>
        </p:nvSpPr>
        <p:spPr/>
        <p:txBody>
          <a:bodyPr/>
          <a:lstStyle/>
          <a:p>
            <a:pPr algn="just"/>
            <a:r>
              <a:rPr lang="ca-ES" dirty="0"/>
              <a:t>Els equips de resposta acudeixen a l’indret de la situació d’emergència en poc temps. </a:t>
            </a:r>
            <a:endParaRPr lang="es-ES" dirty="0"/>
          </a:p>
          <a:p>
            <a:pPr algn="just"/>
            <a:r>
              <a:rPr lang="ca-ES" dirty="0"/>
              <a:t>La intervenció principal consisteix a establir una relació no intrusiva, no controladora, no conflictiva i activament empàtica amb les persones implicades </a:t>
            </a:r>
            <a:r>
              <a:rPr lang="ca-ES" u="sng" dirty="0"/>
              <a:t>sense recórrer a l’ús</a:t>
            </a:r>
            <a:r>
              <a:rPr lang="ca-ES" dirty="0"/>
              <a:t> de mesures restrictives</a:t>
            </a:r>
            <a:r>
              <a:rPr lang="en-US" dirty="0"/>
              <a:t>.</a:t>
            </a:r>
          </a:p>
          <a:p>
            <a:pPr algn="just"/>
            <a:r>
              <a:rPr lang="ca-ES" dirty="0"/>
              <a:t>L’equip de resposta comença per adoptar un abordatge basat en la recuperació d’una manera immediata. L’equip demostra esperança, tranquil·litat, positivisme i confiança en la seva capacitat per aturar, evitar o </a:t>
            </a:r>
            <a:r>
              <a:rPr lang="ca-ES" dirty="0" err="1"/>
              <a:t>desescalar</a:t>
            </a:r>
            <a:r>
              <a:rPr lang="ca-ES" dirty="0"/>
              <a:t> una situació de crisi amb professionalitat i sense violència</a:t>
            </a:r>
            <a:r>
              <a:rPr lang="en-US" dirty="0"/>
              <a:t>. </a:t>
            </a:r>
          </a:p>
          <a:p>
            <a:pPr algn="just"/>
            <a:r>
              <a:rPr lang="ca-ES" dirty="0"/>
              <a:t>Els membres de l’equip treballen per construir una relació amb les persones implicades, col·laborant-hi per entendre les circumstàncies immediates i el rerefons rellevant que han precipitat la crisi.</a:t>
            </a:r>
            <a:r>
              <a:rPr lang="en-US" dirty="0"/>
              <a:t> </a:t>
            </a:r>
          </a:p>
          <a:p>
            <a:pPr algn="just"/>
            <a:endParaRPr lang="x-none" dirty="0"/>
          </a:p>
        </p:txBody>
      </p:sp>
      <p:sp>
        <p:nvSpPr>
          <p:cNvPr id="2" name="Title 1">
            <a:extLst>
              <a:ext uri="{FF2B5EF4-FFF2-40B4-BE49-F238E27FC236}">
                <a16:creationId xmlns:a16="http://schemas.microsoft.com/office/drawing/2014/main" id="{B92DEACF-E523-4627-9216-3CA2026AE53C}"/>
              </a:ext>
            </a:extLst>
          </p:cNvPr>
          <p:cNvSpPr>
            <a:spLocks noGrp="1"/>
          </p:cNvSpPr>
          <p:nvPr>
            <p:ph type="title"/>
          </p:nvPr>
        </p:nvSpPr>
        <p:spPr/>
        <p:txBody>
          <a:bodyPr/>
          <a:lstStyle/>
          <a:p>
            <a:r>
              <a:rPr lang="ca-ES" dirty="0"/>
              <a:t>Presentació: Equips de resposta </a:t>
            </a:r>
            <a:r>
              <a:rPr lang="en-GB" dirty="0"/>
              <a:t>- 4</a:t>
            </a:r>
            <a:endParaRPr lang="x-none" dirty="0"/>
          </a:p>
        </p:txBody>
      </p:sp>
    </p:spTree>
    <p:extLst>
      <p:ext uri="{BB962C8B-B14F-4D97-AF65-F5344CB8AC3E}">
        <p14:creationId xmlns:p14="http://schemas.microsoft.com/office/powerpoint/2010/main" val="382242884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94E2D21-9820-DD44-B0F8-7B5CB5E319B1}"/>
              </a:ext>
            </a:extLst>
          </p:cNvPr>
          <p:cNvSpPr>
            <a:spLocks noGrp="1"/>
          </p:cNvSpPr>
          <p:nvPr>
            <p:ph type="body" sz="quarter" idx="13"/>
          </p:nvPr>
        </p:nvSpPr>
        <p:spPr/>
        <p:txBody>
          <a:bodyPr/>
          <a:lstStyle/>
          <a:p>
            <a:r>
              <a:rPr lang="ca-ES" dirty="0"/>
              <a:t>Com treballa un equip de resposta? </a:t>
            </a:r>
            <a:r>
              <a:rPr lang="en-US" dirty="0"/>
              <a:t>(b)</a:t>
            </a:r>
          </a:p>
        </p:txBody>
      </p:sp>
      <p:sp>
        <p:nvSpPr>
          <p:cNvPr id="3" name="Content Placeholder 2">
            <a:extLst>
              <a:ext uri="{FF2B5EF4-FFF2-40B4-BE49-F238E27FC236}">
                <a16:creationId xmlns:a16="http://schemas.microsoft.com/office/drawing/2014/main" id="{27180DF0-7BB7-4047-8487-0FC549D1CA69}"/>
              </a:ext>
            </a:extLst>
          </p:cNvPr>
          <p:cNvSpPr>
            <a:spLocks noGrp="1"/>
          </p:cNvSpPr>
          <p:nvPr>
            <p:ph sz="quarter" idx="14"/>
          </p:nvPr>
        </p:nvSpPr>
        <p:spPr/>
        <p:txBody>
          <a:bodyPr/>
          <a:lstStyle/>
          <a:p>
            <a:pPr algn="just"/>
            <a:r>
              <a:rPr lang="ca-ES" dirty="0"/>
              <a:t>Les persones poden optar per donar a l’equip de resposta accés als seus plans individualitzats, plans de decisions anticipades i/o plans de recuperació perquè pugui determinar quina és la resposta més eficaç d’acord amb la seva voluntat i preferències. </a:t>
            </a:r>
          </a:p>
          <a:p>
            <a:pPr algn="just"/>
            <a:r>
              <a:rPr lang="ca-ES" dirty="0"/>
              <a:t>L’equip de resposta també ha de demanar si la persona té plans de decisions anticipades o algun representant amb qui es pot contactar. </a:t>
            </a:r>
            <a:endParaRPr lang="es-ES" dirty="0"/>
          </a:p>
          <a:p>
            <a:pPr algn="just"/>
            <a:r>
              <a:rPr lang="ca-ES" dirty="0"/>
              <a:t>S’ha de permetre als equips de resposta que es prenguin tot el temps necessari per resoldre una situació concreta. </a:t>
            </a:r>
            <a:endParaRPr lang="es-ES" dirty="0"/>
          </a:p>
          <a:p>
            <a:pPr marL="0" indent="0" algn="just">
              <a:buNone/>
            </a:pPr>
            <a:endParaRPr lang="x-none" dirty="0"/>
          </a:p>
        </p:txBody>
      </p:sp>
      <p:sp>
        <p:nvSpPr>
          <p:cNvPr id="2" name="Title 1">
            <a:extLst>
              <a:ext uri="{FF2B5EF4-FFF2-40B4-BE49-F238E27FC236}">
                <a16:creationId xmlns:a16="http://schemas.microsoft.com/office/drawing/2014/main" id="{01EAB9D4-6615-4985-A658-3944554D04EE}"/>
              </a:ext>
            </a:extLst>
          </p:cNvPr>
          <p:cNvSpPr>
            <a:spLocks noGrp="1"/>
          </p:cNvSpPr>
          <p:nvPr>
            <p:ph type="title"/>
          </p:nvPr>
        </p:nvSpPr>
        <p:spPr/>
        <p:txBody>
          <a:bodyPr/>
          <a:lstStyle/>
          <a:p>
            <a:r>
              <a:rPr lang="ca-ES" dirty="0"/>
              <a:t>Presentació: Equips de resposta </a:t>
            </a:r>
            <a:r>
              <a:rPr lang="en-GB" dirty="0"/>
              <a:t>- 5</a:t>
            </a:r>
            <a:endParaRPr lang="x-none" dirty="0"/>
          </a:p>
        </p:txBody>
      </p:sp>
    </p:spTree>
    <p:extLst>
      <p:ext uri="{BB962C8B-B14F-4D97-AF65-F5344CB8AC3E}">
        <p14:creationId xmlns:p14="http://schemas.microsoft.com/office/powerpoint/2010/main" val="389779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2DBDBC-8AEC-445D-AB55-E585EFF35CCD}"/>
              </a:ext>
            </a:extLst>
          </p:cNvPr>
          <p:cNvSpPr>
            <a:spLocks noGrp="1"/>
          </p:cNvSpPr>
          <p:nvPr>
            <p:ph sz="quarter" idx="14"/>
          </p:nvPr>
        </p:nvSpPr>
        <p:spPr/>
        <p:txBody>
          <a:bodyPr/>
          <a:lstStyle/>
          <a:p>
            <a:endParaRPr lang="en-US" dirty="0"/>
          </a:p>
          <a:p>
            <a:endParaRPr lang="en-US" dirty="0"/>
          </a:p>
          <a:p>
            <a:r>
              <a:rPr lang="es-ES" dirty="0" err="1"/>
              <a:t>Podeu</a:t>
            </a:r>
            <a:r>
              <a:rPr lang="es-ES" dirty="0"/>
              <a:t> donar </a:t>
            </a:r>
            <a:r>
              <a:rPr lang="es-ES" dirty="0" err="1"/>
              <a:t>exemples</a:t>
            </a:r>
            <a:r>
              <a:rPr lang="es-ES" dirty="0"/>
              <a:t> de </a:t>
            </a:r>
            <a:r>
              <a:rPr lang="es-ES" dirty="0" err="1"/>
              <a:t>violència</a:t>
            </a:r>
            <a:r>
              <a:rPr lang="es-ES" dirty="0"/>
              <a:t>, </a:t>
            </a:r>
            <a:r>
              <a:rPr lang="es-ES" dirty="0" err="1"/>
              <a:t>coacció</a:t>
            </a:r>
            <a:r>
              <a:rPr lang="es-ES" dirty="0"/>
              <a:t> i </a:t>
            </a:r>
            <a:r>
              <a:rPr lang="es-ES" dirty="0" err="1"/>
              <a:t>maltractament</a:t>
            </a:r>
            <a:r>
              <a:rPr lang="es-ES" dirty="0"/>
              <a:t> que es </a:t>
            </a:r>
            <a:r>
              <a:rPr lang="es-ES" dirty="0" err="1"/>
              <a:t>produeixin</a:t>
            </a:r>
            <a:r>
              <a:rPr lang="es-ES" dirty="0"/>
              <a:t> en </a:t>
            </a:r>
            <a:r>
              <a:rPr lang="es-ES" dirty="0" err="1"/>
              <a:t>l’àmbit</a:t>
            </a:r>
            <a:r>
              <a:rPr lang="es-ES" dirty="0"/>
              <a:t> </a:t>
            </a:r>
            <a:r>
              <a:rPr lang="es-ES" dirty="0" err="1"/>
              <a:t>dels</a:t>
            </a:r>
            <a:r>
              <a:rPr lang="es-ES" dirty="0"/>
              <a:t> </a:t>
            </a:r>
            <a:r>
              <a:rPr lang="es-ES" dirty="0" err="1"/>
              <a:t>serveis</a:t>
            </a:r>
            <a:r>
              <a:rPr lang="es-ES" dirty="0"/>
              <a:t> </a:t>
            </a:r>
            <a:r>
              <a:rPr lang="es-ES" dirty="0" err="1"/>
              <a:t>amb</a:t>
            </a:r>
            <a:r>
              <a:rPr lang="es-ES" dirty="0"/>
              <a:t> </a:t>
            </a:r>
            <a:r>
              <a:rPr lang="es-ES" dirty="0" err="1"/>
              <a:t>què</a:t>
            </a:r>
            <a:r>
              <a:rPr lang="es-ES" dirty="0"/>
              <a:t> </a:t>
            </a:r>
            <a:r>
              <a:rPr lang="es-ES" dirty="0" err="1"/>
              <a:t>esteu</a:t>
            </a:r>
            <a:r>
              <a:rPr lang="es-ES" dirty="0"/>
              <a:t> </a:t>
            </a:r>
            <a:r>
              <a:rPr lang="es-ES" dirty="0" err="1"/>
              <a:t>familiaritzats</a:t>
            </a:r>
            <a:r>
              <a:rPr lang="es-ES" dirty="0"/>
              <a:t>? </a:t>
            </a:r>
            <a:endParaRPr lang="x-none" dirty="0"/>
          </a:p>
        </p:txBody>
      </p:sp>
      <p:sp>
        <p:nvSpPr>
          <p:cNvPr id="2" name="Title 1">
            <a:extLst>
              <a:ext uri="{FF2B5EF4-FFF2-40B4-BE49-F238E27FC236}">
                <a16:creationId xmlns:a16="http://schemas.microsoft.com/office/drawing/2014/main" id="{F403FB69-8F11-4E34-BB08-290ACCF00B50}"/>
              </a:ext>
            </a:extLst>
          </p:cNvPr>
          <p:cNvSpPr>
            <a:spLocks noGrp="1"/>
          </p:cNvSpPr>
          <p:nvPr>
            <p:ph type="title"/>
          </p:nvPr>
        </p:nvSpPr>
        <p:spPr>
          <a:xfrm>
            <a:off x="507206" y="506412"/>
            <a:ext cx="10571920" cy="429253"/>
          </a:xfrm>
        </p:spPr>
        <p:txBody>
          <a:bodyPr/>
          <a:lstStyle/>
          <a:p>
            <a:r>
              <a:rPr lang="ca-ES" dirty="0"/>
              <a:t>Exercici 1.1. Formes de violència, coacció i maltractament </a:t>
            </a:r>
            <a:r>
              <a:rPr lang="en-GB" dirty="0"/>
              <a:t>  </a:t>
            </a:r>
            <a:endParaRPr lang="x-none" dirty="0"/>
          </a:p>
        </p:txBody>
      </p:sp>
      <p:sp>
        <p:nvSpPr>
          <p:cNvPr id="8" name="Slide Number Placeholder 1">
            <a:extLst>
              <a:ext uri="{FF2B5EF4-FFF2-40B4-BE49-F238E27FC236}">
                <a16:creationId xmlns:a16="http://schemas.microsoft.com/office/drawing/2014/main" id="{63EA43FA-A720-BF47-8ED7-112C0F4778E3}"/>
              </a:ext>
            </a:extLst>
          </p:cNvPr>
          <p:cNvSpPr>
            <a:spLocks noGrp="1"/>
          </p:cNvSpPr>
          <p:nvPr>
            <p:ph type="sldNum" sz="quarter" idx="12"/>
          </p:nvPr>
        </p:nvSpPr>
        <p:spPr>
          <a:xfrm>
            <a:off x="10034587" y="6623100"/>
            <a:ext cx="1648619" cy="216000"/>
          </a:xfrm>
        </p:spPr>
        <p:txBody>
          <a:bodyPr/>
          <a:lstStyle/>
          <a:p>
            <a:fld id="{04260D4A-DEC1-45DD-8AB2-A3349BAAA59E}" type="slidenum">
              <a:rPr lang="en-US" smtClean="0"/>
              <a:pPr/>
              <a:t>11</a:t>
            </a:fld>
            <a:endParaRPr lang="en-US" dirty="0"/>
          </a:p>
        </p:txBody>
      </p:sp>
    </p:spTree>
    <p:extLst>
      <p:ext uri="{BB962C8B-B14F-4D97-AF65-F5344CB8AC3E}">
        <p14:creationId xmlns:p14="http://schemas.microsoft.com/office/powerpoint/2010/main" val="310288394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AD47F53-583C-3B40-8E6B-48DCE0A16C37}"/>
              </a:ext>
            </a:extLst>
          </p:cNvPr>
          <p:cNvSpPr>
            <a:spLocks noGrp="1"/>
          </p:cNvSpPr>
          <p:nvPr>
            <p:ph type="body" sz="quarter" idx="13"/>
          </p:nvPr>
        </p:nvSpPr>
        <p:spPr/>
        <p:txBody>
          <a:bodyPr/>
          <a:lstStyle/>
          <a:p>
            <a:r>
              <a:rPr lang="ca-ES" dirty="0"/>
              <a:t>Com treballa un equip de resposta? </a:t>
            </a:r>
            <a:r>
              <a:rPr lang="en-US" dirty="0"/>
              <a:t>(c)</a:t>
            </a:r>
          </a:p>
        </p:txBody>
      </p:sp>
      <p:sp>
        <p:nvSpPr>
          <p:cNvPr id="3" name="Content Placeholder 2">
            <a:extLst>
              <a:ext uri="{FF2B5EF4-FFF2-40B4-BE49-F238E27FC236}">
                <a16:creationId xmlns:a16="http://schemas.microsoft.com/office/drawing/2014/main" id="{0358A9B4-EA89-4420-BF66-02E76D2500C7}"/>
              </a:ext>
            </a:extLst>
          </p:cNvPr>
          <p:cNvSpPr>
            <a:spLocks noGrp="1"/>
          </p:cNvSpPr>
          <p:nvPr>
            <p:ph sz="quarter" idx="14"/>
          </p:nvPr>
        </p:nvSpPr>
        <p:spPr/>
        <p:txBody>
          <a:bodyPr/>
          <a:lstStyle/>
          <a:p>
            <a:pPr marL="0" indent="0" algn="just">
              <a:buNone/>
            </a:pPr>
            <a:r>
              <a:rPr lang="ca-ES" dirty="0"/>
              <a:t>Una vegada resolta la situació</a:t>
            </a:r>
            <a:r>
              <a:rPr lang="es-ES" dirty="0"/>
              <a:t>: </a:t>
            </a:r>
          </a:p>
          <a:p>
            <a:pPr algn="just"/>
            <a:r>
              <a:rPr lang="ca-ES" dirty="0"/>
              <a:t>Els membres de l’equip de resposta han de mantenir una reunió informativa posterior a l’incident per analitzar la seva resposta i el resultat, i determinar què va funcionar, què no va funcionar i com es podrien abordar millor alguns aspectes si té lloc una situació semblant</a:t>
            </a:r>
            <a:r>
              <a:rPr lang="en-GB" dirty="0"/>
              <a:t>.</a:t>
            </a:r>
            <a:endParaRPr lang="x-none" dirty="0"/>
          </a:p>
          <a:p>
            <a:pPr lvl="0" algn="just" fontAlgn="base"/>
            <a:r>
              <a:rPr lang="ca-ES" dirty="0"/>
              <a:t>Convé dur a terme una reunió informativa a part amb la persona que ha tingut la crisi quan aquesta se senti preparada per fer-ho, amb la finalitat d’entendre millor què li va passar, què va causar el seu malestar, a què va respondre la seva reacció i en quina mesura creu que l’equip de resposta va reaccionar adequadament a la situació i quins aspectes es podrien millorar. </a:t>
            </a:r>
            <a:endParaRPr lang="es-ES" dirty="0"/>
          </a:p>
        </p:txBody>
      </p:sp>
      <p:sp>
        <p:nvSpPr>
          <p:cNvPr id="2" name="Title 1">
            <a:extLst>
              <a:ext uri="{FF2B5EF4-FFF2-40B4-BE49-F238E27FC236}">
                <a16:creationId xmlns:a16="http://schemas.microsoft.com/office/drawing/2014/main" id="{D8CA5A5E-2EBD-4772-BDC9-396BE579359F}"/>
              </a:ext>
            </a:extLst>
          </p:cNvPr>
          <p:cNvSpPr>
            <a:spLocks noGrp="1"/>
          </p:cNvSpPr>
          <p:nvPr>
            <p:ph type="title"/>
          </p:nvPr>
        </p:nvSpPr>
        <p:spPr/>
        <p:txBody>
          <a:bodyPr/>
          <a:lstStyle/>
          <a:p>
            <a:r>
              <a:rPr lang="ca-ES" dirty="0"/>
              <a:t>Presentació: Equips de resposta </a:t>
            </a:r>
            <a:r>
              <a:rPr lang="en-GB" dirty="0"/>
              <a:t>- 6</a:t>
            </a:r>
            <a:endParaRPr lang="x-none" dirty="0"/>
          </a:p>
        </p:txBody>
      </p:sp>
    </p:spTree>
    <p:extLst>
      <p:ext uri="{BB962C8B-B14F-4D97-AF65-F5344CB8AC3E}">
        <p14:creationId xmlns:p14="http://schemas.microsoft.com/office/powerpoint/2010/main" val="51813398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36DA386-8AD0-5646-A947-9981308E60FC}"/>
              </a:ext>
            </a:extLst>
          </p:cNvPr>
          <p:cNvSpPr>
            <a:spLocks noGrp="1"/>
          </p:cNvSpPr>
          <p:nvPr>
            <p:ph type="body" sz="quarter" idx="13"/>
          </p:nvPr>
        </p:nvSpPr>
        <p:spPr/>
        <p:txBody>
          <a:bodyPr/>
          <a:lstStyle/>
          <a:p>
            <a:r>
              <a:rPr lang="ca-ES" dirty="0"/>
              <a:t>Com treballa un equip de resposta? </a:t>
            </a:r>
            <a:r>
              <a:rPr lang="en-US" dirty="0"/>
              <a:t>(d)</a:t>
            </a:r>
          </a:p>
        </p:txBody>
      </p:sp>
      <p:sp>
        <p:nvSpPr>
          <p:cNvPr id="3" name="Content Placeholder 2">
            <a:extLst>
              <a:ext uri="{FF2B5EF4-FFF2-40B4-BE49-F238E27FC236}">
                <a16:creationId xmlns:a16="http://schemas.microsoft.com/office/drawing/2014/main" id="{9AA1B5F0-996F-4BBA-9296-3F8FAE1EE045}"/>
              </a:ext>
            </a:extLst>
          </p:cNvPr>
          <p:cNvSpPr>
            <a:spLocks noGrp="1"/>
          </p:cNvSpPr>
          <p:nvPr>
            <p:ph sz="quarter" idx="14"/>
          </p:nvPr>
        </p:nvSpPr>
        <p:spPr/>
        <p:txBody>
          <a:bodyPr/>
          <a:lstStyle/>
          <a:p>
            <a:pPr algn="just" fontAlgn="base"/>
            <a:r>
              <a:rPr lang="ca-ES" dirty="0"/>
              <a:t>És recomanable oferir a les persones implicades l’oportunitat d’escriure la seva perspectiva personal sobre l’incident i sobre com s’hauria de procedir en situacions similars en el futur. </a:t>
            </a:r>
            <a:endParaRPr lang="es-ES" dirty="0"/>
          </a:p>
          <a:p>
            <a:pPr algn="just" fontAlgn="base"/>
            <a:r>
              <a:rPr lang="ca-ES" dirty="0"/>
              <a:t>Aquesta sessió dona també l’oportunitat per desenvolupar i revisar els plans individualitzats. </a:t>
            </a:r>
            <a:endParaRPr lang="es-ES" dirty="0"/>
          </a:p>
          <a:p>
            <a:pPr algn="just"/>
            <a:r>
              <a:rPr lang="ca-ES" dirty="0"/>
              <a:t>Això ofereix una oportunitat valuosa per a l’entesa mútua</a:t>
            </a:r>
            <a:endParaRPr lang="es-ES" dirty="0"/>
          </a:p>
          <a:p>
            <a:pPr marL="0" indent="0" algn="just">
              <a:buNone/>
            </a:pPr>
            <a:endParaRPr lang="x-none" dirty="0"/>
          </a:p>
        </p:txBody>
      </p:sp>
      <p:sp>
        <p:nvSpPr>
          <p:cNvPr id="2" name="Title 1">
            <a:extLst>
              <a:ext uri="{FF2B5EF4-FFF2-40B4-BE49-F238E27FC236}">
                <a16:creationId xmlns:a16="http://schemas.microsoft.com/office/drawing/2014/main" id="{EA00D5C6-18A4-4482-89D6-EF76F35FEDCC}"/>
              </a:ext>
            </a:extLst>
          </p:cNvPr>
          <p:cNvSpPr>
            <a:spLocks noGrp="1"/>
          </p:cNvSpPr>
          <p:nvPr>
            <p:ph type="title"/>
          </p:nvPr>
        </p:nvSpPr>
        <p:spPr/>
        <p:txBody>
          <a:bodyPr/>
          <a:lstStyle/>
          <a:p>
            <a:r>
              <a:rPr lang="ca-ES" dirty="0"/>
              <a:t>Presentació: Equips de resposta </a:t>
            </a:r>
            <a:r>
              <a:rPr lang="en-GB" dirty="0"/>
              <a:t>- 7</a:t>
            </a:r>
            <a:endParaRPr lang="x-none" dirty="0"/>
          </a:p>
        </p:txBody>
      </p:sp>
    </p:spTree>
    <p:extLst>
      <p:ext uri="{BB962C8B-B14F-4D97-AF65-F5344CB8AC3E}">
        <p14:creationId xmlns:p14="http://schemas.microsoft.com/office/powerpoint/2010/main" val="278815138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63015F-00AD-466D-9B6F-F153156B8061}"/>
              </a:ext>
            </a:extLst>
          </p:cNvPr>
          <p:cNvSpPr>
            <a:spLocks noGrp="1"/>
          </p:cNvSpPr>
          <p:nvPr>
            <p:ph sz="quarter" idx="14"/>
          </p:nvPr>
        </p:nvSpPr>
        <p:spPr/>
        <p:txBody>
          <a:bodyPr/>
          <a:lstStyle/>
          <a:p>
            <a:pPr algn="just"/>
            <a:r>
              <a:rPr lang="ca-ES" dirty="0"/>
              <a:t>Qui hi podeu involucrar? </a:t>
            </a:r>
          </a:p>
          <a:p>
            <a:pPr algn="just"/>
            <a:r>
              <a:rPr lang="ca-ES" dirty="0"/>
              <a:t>Com es pot implicar persones que no formin part del personal en l’equip de resposta?</a:t>
            </a:r>
            <a:r>
              <a:rPr lang="es-ES" dirty="0"/>
              <a:t> </a:t>
            </a:r>
          </a:p>
          <a:p>
            <a:pPr lvl="0" algn="just" fontAlgn="base"/>
            <a:r>
              <a:rPr lang="ca-ES" dirty="0"/>
              <a:t>Quines habilitats creieu que han de tenir els integrants de l’equip de resposta? </a:t>
            </a:r>
            <a:endParaRPr lang="es-ES" dirty="0"/>
          </a:p>
          <a:p>
            <a:pPr lvl="0" algn="just" fontAlgn="base"/>
            <a:r>
              <a:rPr lang="ca-ES" dirty="0"/>
              <a:t>Com es podria organitzar la formació per a aquest equip? </a:t>
            </a:r>
            <a:endParaRPr lang="es-ES" dirty="0"/>
          </a:p>
          <a:p>
            <a:pPr lvl="0" algn="just" fontAlgn="base"/>
            <a:r>
              <a:rPr lang="ca-ES" dirty="0"/>
              <a:t>Comporta alguna despesa l’organització d’un equip de resposta i, en cas afirmatiu, com es pot finançar? </a:t>
            </a:r>
            <a:endParaRPr lang="es-ES" dirty="0"/>
          </a:p>
          <a:p>
            <a:pPr lvl="0" algn="just" fontAlgn="base"/>
            <a:endParaRPr lang="es-ES" dirty="0"/>
          </a:p>
        </p:txBody>
      </p:sp>
      <p:sp>
        <p:nvSpPr>
          <p:cNvPr id="2" name="Title 1">
            <a:extLst>
              <a:ext uri="{FF2B5EF4-FFF2-40B4-BE49-F238E27FC236}">
                <a16:creationId xmlns:a16="http://schemas.microsoft.com/office/drawing/2014/main" id="{D4E8632C-2647-43DA-805B-9782093E2C2F}"/>
              </a:ext>
            </a:extLst>
          </p:cNvPr>
          <p:cNvSpPr>
            <a:spLocks noGrp="1"/>
          </p:cNvSpPr>
          <p:nvPr>
            <p:ph type="title"/>
          </p:nvPr>
        </p:nvSpPr>
        <p:spPr/>
        <p:txBody>
          <a:bodyPr/>
          <a:lstStyle/>
          <a:p>
            <a:r>
              <a:rPr lang="ca-ES" dirty="0"/>
              <a:t>Exercici 11.1. Constituir un equip de resposta</a:t>
            </a:r>
            <a:endParaRPr lang="x-none" dirty="0"/>
          </a:p>
        </p:txBody>
      </p:sp>
    </p:spTree>
    <p:extLst>
      <p:ext uri="{BB962C8B-B14F-4D97-AF65-F5344CB8AC3E}">
        <p14:creationId xmlns:p14="http://schemas.microsoft.com/office/powerpoint/2010/main" val="108842652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F80A8-8D01-4A5C-9ADA-FD399E1192E1}"/>
              </a:ext>
            </a:extLst>
          </p:cNvPr>
          <p:cNvSpPr>
            <a:spLocks noGrp="1"/>
          </p:cNvSpPr>
          <p:nvPr>
            <p:ph type="title"/>
          </p:nvPr>
        </p:nvSpPr>
        <p:spPr>
          <a:xfrm>
            <a:off x="507206" y="2313946"/>
            <a:ext cx="10805836" cy="578110"/>
          </a:xfrm>
        </p:spPr>
        <p:txBody>
          <a:bodyPr/>
          <a:lstStyle/>
          <a:p>
            <a:pPr>
              <a:lnSpc>
                <a:spcPct val="100000"/>
              </a:lnSpc>
            </a:pPr>
            <a:r>
              <a:rPr lang="en-GB" dirty="0" err="1"/>
              <a:t>Tema</a:t>
            </a:r>
            <a:r>
              <a:rPr lang="en-GB" dirty="0"/>
              <a:t> 12. </a:t>
            </a:r>
            <a:r>
              <a:rPr lang="ca-ES" dirty="0"/>
              <a:t>Procediments de presentació de queixes i informes</a:t>
            </a:r>
            <a:br>
              <a:rPr lang="es-ES" dirty="0"/>
            </a:br>
            <a:endParaRPr lang="x-none" dirty="0"/>
          </a:p>
        </p:txBody>
      </p:sp>
    </p:spTree>
    <p:extLst>
      <p:ext uri="{BB962C8B-B14F-4D97-AF65-F5344CB8AC3E}">
        <p14:creationId xmlns:p14="http://schemas.microsoft.com/office/powerpoint/2010/main" val="97956684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4893F4-3F66-4657-9907-0F8C2627B503}"/>
              </a:ext>
            </a:extLst>
          </p:cNvPr>
          <p:cNvSpPr>
            <a:spLocks noGrp="1"/>
          </p:cNvSpPr>
          <p:nvPr>
            <p:ph sz="quarter" idx="14"/>
          </p:nvPr>
        </p:nvSpPr>
        <p:spPr>
          <a:xfrm>
            <a:off x="507195" y="1567542"/>
            <a:ext cx="11174412" cy="4443645"/>
          </a:xfrm>
        </p:spPr>
        <p:txBody>
          <a:bodyPr/>
          <a:lstStyle/>
          <a:p>
            <a:pPr algn="just"/>
            <a:r>
              <a:rPr lang="ca-ES" dirty="0"/>
              <a:t>És fonamental establir un procediment per presentar queixes i denunciar coacció, violència o maltractament per evitar i posar fi a l’existència d’abusos. </a:t>
            </a:r>
          </a:p>
          <a:p>
            <a:pPr algn="just"/>
            <a:r>
              <a:rPr lang="ca-ES" dirty="0"/>
              <a:t>Els procediments de presentació de queixes i informes han de tenir en compte els drets que preveu la CDPD i garantir la prohibició de pràctiques com l’hospitalització i el tractament forçosos, l’aïllament i la contenció</a:t>
            </a:r>
            <a:r>
              <a:rPr lang="es-ES" dirty="0"/>
              <a:t>. </a:t>
            </a:r>
            <a:endParaRPr lang="en-US" dirty="0"/>
          </a:p>
          <a:p>
            <a:pPr algn="just"/>
            <a:r>
              <a:rPr lang="ca-ES" dirty="0"/>
              <a:t>Molts mecanismes de presentació de queixes i informes dels països no protegeixen com cal els drets previstos a la CDPD. </a:t>
            </a:r>
          </a:p>
          <a:p>
            <a:pPr algn="just"/>
            <a:r>
              <a:rPr lang="ca-ES" dirty="0"/>
              <a:t>És important exigir que aquests organismes i mecanismes incorporin plenament els principis de la CDPD a fi de garantir una protecció eficaç dels drets de les persones</a:t>
            </a:r>
            <a:r>
              <a:rPr lang="en-US" dirty="0"/>
              <a:t>.</a:t>
            </a:r>
          </a:p>
          <a:p>
            <a:pPr algn="just"/>
            <a:endParaRPr lang="x-none" dirty="0"/>
          </a:p>
        </p:txBody>
      </p:sp>
      <p:sp>
        <p:nvSpPr>
          <p:cNvPr id="2" name="Title 1">
            <a:extLst>
              <a:ext uri="{FF2B5EF4-FFF2-40B4-BE49-F238E27FC236}">
                <a16:creationId xmlns:a16="http://schemas.microsoft.com/office/drawing/2014/main" id="{CFB0DD49-FE0B-408F-9AC9-4029AE112F9F}"/>
              </a:ext>
            </a:extLst>
          </p:cNvPr>
          <p:cNvSpPr>
            <a:spLocks noGrp="1"/>
          </p:cNvSpPr>
          <p:nvPr>
            <p:ph type="title"/>
          </p:nvPr>
        </p:nvSpPr>
        <p:spPr>
          <a:xfrm>
            <a:off x="507205" y="506412"/>
            <a:ext cx="11252403" cy="407988"/>
          </a:xfrm>
        </p:spPr>
        <p:txBody>
          <a:bodyPr/>
          <a:lstStyle/>
          <a:p>
            <a:r>
              <a:rPr lang="es-ES" dirty="0" err="1"/>
              <a:t>Presentació</a:t>
            </a:r>
            <a:r>
              <a:rPr lang="es-ES" dirty="0"/>
              <a:t>: </a:t>
            </a:r>
            <a:r>
              <a:rPr lang="es-ES" dirty="0" err="1"/>
              <a:t>Procediment</a:t>
            </a:r>
            <a:r>
              <a:rPr lang="es-ES" dirty="0"/>
              <a:t> per presentar </a:t>
            </a:r>
            <a:r>
              <a:rPr lang="es-ES" dirty="0" err="1"/>
              <a:t>queixes</a:t>
            </a:r>
            <a:r>
              <a:rPr lang="es-ES" dirty="0"/>
              <a:t> i denunciar </a:t>
            </a:r>
            <a:r>
              <a:rPr lang="es-ES" dirty="0" err="1"/>
              <a:t>coacció</a:t>
            </a:r>
            <a:r>
              <a:rPr lang="es-ES" dirty="0"/>
              <a:t>, </a:t>
            </a:r>
            <a:r>
              <a:rPr lang="es-ES" dirty="0" err="1"/>
              <a:t>violència</a:t>
            </a:r>
            <a:r>
              <a:rPr lang="es-ES" dirty="0"/>
              <a:t> o </a:t>
            </a:r>
            <a:r>
              <a:rPr lang="es-ES" dirty="0" err="1"/>
              <a:t>maltractament</a:t>
            </a:r>
            <a:r>
              <a:rPr lang="es-ES" dirty="0"/>
              <a:t> </a:t>
            </a:r>
            <a:r>
              <a:rPr lang="en-GB" dirty="0"/>
              <a:t>- 1</a:t>
            </a:r>
            <a:endParaRPr lang="x-none" dirty="0"/>
          </a:p>
        </p:txBody>
      </p:sp>
    </p:spTree>
    <p:extLst>
      <p:ext uri="{BB962C8B-B14F-4D97-AF65-F5344CB8AC3E}">
        <p14:creationId xmlns:p14="http://schemas.microsoft.com/office/powerpoint/2010/main" val="299089624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EC51E2A-5ADD-1C4A-B8F6-92498B9D421A}"/>
              </a:ext>
            </a:extLst>
          </p:cNvPr>
          <p:cNvSpPr>
            <a:spLocks noGrp="1"/>
          </p:cNvSpPr>
          <p:nvPr>
            <p:ph type="body" sz="quarter" idx="13"/>
          </p:nvPr>
        </p:nvSpPr>
        <p:spPr>
          <a:xfrm>
            <a:off x="507207" y="1363706"/>
            <a:ext cx="11174400" cy="360000"/>
          </a:xfrm>
        </p:spPr>
        <p:txBody>
          <a:bodyPr/>
          <a:lstStyle/>
          <a:p>
            <a:r>
              <a:rPr lang="ca-ES" dirty="0"/>
              <a:t>Elements d’un procediment de denúncia eficaç </a:t>
            </a:r>
            <a:r>
              <a:rPr lang="en-US" dirty="0"/>
              <a:t>(a)</a:t>
            </a:r>
          </a:p>
        </p:txBody>
      </p:sp>
      <p:sp>
        <p:nvSpPr>
          <p:cNvPr id="3" name="Content Placeholder 2">
            <a:extLst>
              <a:ext uri="{FF2B5EF4-FFF2-40B4-BE49-F238E27FC236}">
                <a16:creationId xmlns:a16="http://schemas.microsoft.com/office/drawing/2014/main" id="{E02E3BF9-02CD-41A6-A721-C7F3122A968D}"/>
              </a:ext>
            </a:extLst>
          </p:cNvPr>
          <p:cNvSpPr>
            <a:spLocks noGrp="1"/>
          </p:cNvSpPr>
          <p:nvPr>
            <p:ph sz="quarter" idx="14"/>
          </p:nvPr>
        </p:nvSpPr>
        <p:spPr>
          <a:xfrm>
            <a:off x="507195" y="1812758"/>
            <a:ext cx="11174412" cy="4198430"/>
          </a:xfrm>
        </p:spPr>
        <p:txBody>
          <a:bodyPr/>
          <a:lstStyle/>
          <a:p>
            <a:pPr algn="just"/>
            <a:r>
              <a:rPr lang="ca-ES" sz="2000" dirty="0"/>
              <a:t>Tot procediment ha de ser independent dels serveis socials i de salut mental i de l’Administració. </a:t>
            </a:r>
          </a:p>
          <a:p>
            <a:pPr algn="just"/>
            <a:r>
              <a:rPr lang="ca-ES" sz="2000" dirty="0"/>
              <a:t>Les persones usuàries poden ser reticents a presentar una queixa o denúncia per un tracte abusiu, per lleu o greu que sigui l’incident, per les possibles repercussions negatives per al seu tractament i atenció i per por de represàlies. </a:t>
            </a:r>
            <a:endParaRPr lang="en-US" sz="2000" dirty="0"/>
          </a:p>
          <a:p>
            <a:pPr algn="just"/>
            <a:r>
              <a:rPr lang="ca-ES" sz="2000" dirty="0"/>
              <a:t>Entre els organismes independents s’inclouen les oficines dels defensors del poble i el síndic de greuges, institucions o comissions de drets humans i altres institucions pertinents. </a:t>
            </a:r>
          </a:p>
          <a:p>
            <a:pPr algn="just"/>
            <a:r>
              <a:rPr lang="ca-ES" sz="2000" dirty="0"/>
              <a:t>Un organisme o persona independent també pot ser eficaç si té la base al si del mateix servei de salut mental. </a:t>
            </a:r>
          </a:p>
          <a:p>
            <a:pPr algn="just"/>
            <a:r>
              <a:rPr lang="ca-ES" sz="2000" dirty="0"/>
              <a:t>La clau rau en què l’organisme o la persona mantinguin la seva independència plena i no es vegin sotmesos a pressió per part del personal ni influenciats per l’entorn</a:t>
            </a:r>
            <a:r>
              <a:rPr lang="en-US" sz="2000" dirty="0"/>
              <a:t>.</a:t>
            </a:r>
          </a:p>
          <a:p>
            <a:pPr algn="just"/>
            <a:endParaRPr lang="x-none" sz="2000" dirty="0"/>
          </a:p>
        </p:txBody>
      </p:sp>
      <p:sp>
        <p:nvSpPr>
          <p:cNvPr id="7" name="Title 1">
            <a:extLst>
              <a:ext uri="{FF2B5EF4-FFF2-40B4-BE49-F238E27FC236}">
                <a16:creationId xmlns:a16="http://schemas.microsoft.com/office/drawing/2014/main" id="{CFB0DD49-FE0B-408F-9AC9-4029AE112F9F}"/>
              </a:ext>
            </a:extLst>
          </p:cNvPr>
          <p:cNvSpPr>
            <a:spLocks noGrp="1"/>
          </p:cNvSpPr>
          <p:nvPr>
            <p:ph type="title"/>
          </p:nvPr>
        </p:nvSpPr>
        <p:spPr>
          <a:xfrm>
            <a:off x="507205" y="441098"/>
            <a:ext cx="11252403" cy="407988"/>
          </a:xfrm>
        </p:spPr>
        <p:txBody>
          <a:bodyPr/>
          <a:lstStyle/>
          <a:p>
            <a:r>
              <a:rPr lang="es-ES" dirty="0" err="1"/>
              <a:t>Presentació</a:t>
            </a:r>
            <a:r>
              <a:rPr lang="es-ES" dirty="0"/>
              <a:t>: </a:t>
            </a:r>
            <a:r>
              <a:rPr lang="es-ES" dirty="0" err="1"/>
              <a:t>Procediment</a:t>
            </a:r>
            <a:r>
              <a:rPr lang="es-ES" dirty="0"/>
              <a:t> per presentar </a:t>
            </a:r>
            <a:r>
              <a:rPr lang="es-ES" dirty="0" err="1"/>
              <a:t>queixes</a:t>
            </a:r>
            <a:r>
              <a:rPr lang="es-ES" dirty="0"/>
              <a:t> i denunciar </a:t>
            </a:r>
            <a:r>
              <a:rPr lang="es-ES" dirty="0" err="1"/>
              <a:t>coacció</a:t>
            </a:r>
            <a:r>
              <a:rPr lang="es-ES" dirty="0"/>
              <a:t>, </a:t>
            </a:r>
            <a:r>
              <a:rPr lang="es-ES" dirty="0" err="1"/>
              <a:t>violència</a:t>
            </a:r>
            <a:r>
              <a:rPr lang="es-ES" dirty="0"/>
              <a:t> o </a:t>
            </a:r>
            <a:r>
              <a:rPr lang="es-ES" dirty="0" err="1"/>
              <a:t>maltractament</a:t>
            </a:r>
            <a:r>
              <a:rPr lang="es-ES" dirty="0"/>
              <a:t> </a:t>
            </a:r>
            <a:r>
              <a:rPr lang="en-GB" dirty="0"/>
              <a:t>- 2</a:t>
            </a:r>
            <a:endParaRPr lang="x-none" dirty="0"/>
          </a:p>
        </p:txBody>
      </p:sp>
    </p:spTree>
    <p:extLst>
      <p:ext uri="{BB962C8B-B14F-4D97-AF65-F5344CB8AC3E}">
        <p14:creationId xmlns:p14="http://schemas.microsoft.com/office/powerpoint/2010/main" val="109876579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BB9284F-06AC-8C47-9F85-472AFDB7B97D}"/>
              </a:ext>
            </a:extLst>
          </p:cNvPr>
          <p:cNvSpPr>
            <a:spLocks noGrp="1"/>
          </p:cNvSpPr>
          <p:nvPr>
            <p:ph type="body" sz="quarter" idx="13"/>
          </p:nvPr>
        </p:nvSpPr>
        <p:spPr>
          <a:xfrm>
            <a:off x="507207" y="1331622"/>
            <a:ext cx="11174400" cy="360000"/>
          </a:xfrm>
        </p:spPr>
        <p:txBody>
          <a:bodyPr/>
          <a:lstStyle/>
          <a:p>
            <a:r>
              <a:rPr lang="ca-ES" dirty="0"/>
              <a:t>Elements d’un procediment de denúncia eficaç </a:t>
            </a:r>
            <a:r>
              <a:rPr lang="en-US" dirty="0"/>
              <a:t>(b)</a:t>
            </a:r>
          </a:p>
        </p:txBody>
      </p:sp>
      <p:sp>
        <p:nvSpPr>
          <p:cNvPr id="3" name="Content Placeholder 2">
            <a:extLst>
              <a:ext uri="{FF2B5EF4-FFF2-40B4-BE49-F238E27FC236}">
                <a16:creationId xmlns:a16="http://schemas.microsoft.com/office/drawing/2014/main" id="{B1B27DAF-19A4-413A-9A36-DDFF62035C60}"/>
              </a:ext>
            </a:extLst>
          </p:cNvPr>
          <p:cNvSpPr>
            <a:spLocks noGrp="1"/>
          </p:cNvSpPr>
          <p:nvPr>
            <p:ph sz="quarter" idx="14"/>
          </p:nvPr>
        </p:nvSpPr>
        <p:spPr>
          <a:xfrm>
            <a:off x="507195" y="1850570"/>
            <a:ext cx="11174412" cy="4160617"/>
          </a:xfrm>
        </p:spPr>
        <p:txBody>
          <a:bodyPr/>
          <a:lstStyle/>
          <a:p>
            <a:pPr algn="just"/>
            <a:r>
              <a:rPr lang="ca-ES" dirty="0"/>
              <a:t>A més de la independència, altres aspectes fonamentals són </a:t>
            </a:r>
            <a:r>
              <a:rPr lang="es-ES" dirty="0"/>
              <a:t>: </a:t>
            </a:r>
          </a:p>
          <a:p>
            <a:pPr lvl="2" fontAlgn="base"/>
            <a:r>
              <a:rPr lang="ca-ES" sz="2200" dirty="0"/>
              <a:t>L’accessibilitat als mecanismes de queixa. </a:t>
            </a:r>
            <a:endParaRPr lang="es-ES" sz="2200" dirty="0"/>
          </a:p>
          <a:p>
            <a:pPr lvl="2" fontAlgn="base"/>
            <a:r>
              <a:rPr lang="ca-ES" sz="2200" dirty="0"/>
              <a:t>L’ajuda de persones de confiança per ajudar una persona, d’acord amb les seves preferències i necessitats, a posar una queixa o a denunciar pràctiques violentes o abusives. </a:t>
            </a:r>
            <a:endParaRPr lang="es-ES" sz="2200" dirty="0"/>
          </a:p>
          <a:p>
            <a:pPr lvl="2" fontAlgn="base"/>
            <a:r>
              <a:rPr lang="ca-ES" sz="2200" dirty="0"/>
              <a:t>La realització d’una investigació eficaç i real sobre la queixa. </a:t>
            </a:r>
            <a:endParaRPr lang="es-ES" sz="2200" dirty="0"/>
          </a:p>
          <a:p>
            <a:pPr lvl="2"/>
            <a:r>
              <a:rPr lang="ca-ES" sz="2200" dirty="0"/>
              <a:t>Un processament i una resposta a les queixes oportuns</a:t>
            </a:r>
            <a:r>
              <a:rPr lang="es-ES" sz="2200" dirty="0"/>
              <a:t>. </a:t>
            </a:r>
            <a:endParaRPr lang="en-US" sz="2200" dirty="0"/>
          </a:p>
          <a:p>
            <a:pPr algn="just"/>
            <a:r>
              <a:rPr lang="ca-ES" dirty="0"/>
              <a:t>A més, també s’hauria d’habilitar l’opció de poder posar queixes directament al servei, ja que són una oportunitat per millorar. </a:t>
            </a:r>
            <a:endParaRPr lang="es-ES" dirty="0"/>
          </a:p>
          <a:p>
            <a:pPr marL="0" indent="0" algn="just">
              <a:buNone/>
            </a:pPr>
            <a:endParaRPr lang="en-US" dirty="0"/>
          </a:p>
        </p:txBody>
      </p:sp>
      <p:sp>
        <p:nvSpPr>
          <p:cNvPr id="7" name="Title 1">
            <a:extLst>
              <a:ext uri="{FF2B5EF4-FFF2-40B4-BE49-F238E27FC236}">
                <a16:creationId xmlns:a16="http://schemas.microsoft.com/office/drawing/2014/main" id="{CFB0DD49-FE0B-408F-9AC9-4029AE112F9F}"/>
              </a:ext>
            </a:extLst>
          </p:cNvPr>
          <p:cNvSpPr>
            <a:spLocks noGrp="1"/>
          </p:cNvSpPr>
          <p:nvPr>
            <p:ph type="title"/>
          </p:nvPr>
        </p:nvSpPr>
        <p:spPr>
          <a:xfrm>
            <a:off x="463663" y="375784"/>
            <a:ext cx="11252403" cy="407988"/>
          </a:xfrm>
        </p:spPr>
        <p:txBody>
          <a:bodyPr/>
          <a:lstStyle/>
          <a:p>
            <a:r>
              <a:rPr lang="es-ES" dirty="0" err="1"/>
              <a:t>Presentació</a:t>
            </a:r>
            <a:r>
              <a:rPr lang="es-ES" dirty="0"/>
              <a:t>: </a:t>
            </a:r>
            <a:r>
              <a:rPr lang="es-ES" dirty="0" err="1"/>
              <a:t>Procediment</a:t>
            </a:r>
            <a:r>
              <a:rPr lang="es-ES" dirty="0"/>
              <a:t> per presentar </a:t>
            </a:r>
            <a:r>
              <a:rPr lang="es-ES" dirty="0" err="1"/>
              <a:t>queixes</a:t>
            </a:r>
            <a:r>
              <a:rPr lang="es-ES" dirty="0"/>
              <a:t> i denunciar </a:t>
            </a:r>
            <a:r>
              <a:rPr lang="es-ES" dirty="0" err="1"/>
              <a:t>coacció</a:t>
            </a:r>
            <a:r>
              <a:rPr lang="es-ES" dirty="0"/>
              <a:t>, </a:t>
            </a:r>
            <a:r>
              <a:rPr lang="es-ES" dirty="0" err="1"/>
              <a:t>violència</a:t>
            </a:r>
            <a:r>
              <a:rPr lang="es-ES" dirty="0"/>
              <a:t> o </a:t>
            </a:r>
            <a:r>
              <a:rPr lang="es-ES" dirty="0" err="1"/>
              <a:t>maltractament</a:t>
            </a:r>
            <a:r>
              <a:rPr lang="es-ES" dirty="0"/>
              <a:t> </a:t>
            </a:r>
            <a:r>
              <a:rPr lang="en-GB" dirty="0"/>
              <a:t>- 3</a:t>
            </a:r>
            <a:endParaRPr lang="x-none" dirty="0"/>
          </a:p>
        </p:txBody>
      </p:sp>
    </p:spTree>
    <p:extLst>
      <p:ext uri="{BB962C8B-B14F-4D97-AF65-F5344CB8AC3E}">
        <p14:creationId xmlns:p14="http://schemas.microsoft.com/office/powerpoint/2010/main" val="254202953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7DC6EE4-895B-A748-9576-2F9919934D01}"/>
              </a:ext>
            </a:extLst>
          </p:cNvPr>
          <p:cNvSpPr>
            <a:spLocks noGrp="1"/>
          </p:cNvSpPr>
          <p:nvPr>
            <p:ph type="body" sz="quarter" idx="13"/>
          </p:nvPr>
        </p:nvSpPr>
        <p:spPr>
          <a:xfrm>
            <a:off x="507207" y="1331622"/>
            <a:ext cx="11174400" cy="360000"/>
          </a:xfrm>
        </p:spPr>
        <p:txBody>
          <a:bodyPr/>
          <a:lstStyle/>
          <a:p>
            <a:r>
              <a:rPr lang="ca-ES" dirty="0"/>
              <a:t>Casos greus que són preocupants des d’un punt de vista jurídic</a:t>
            </a:r>
            <a:endParaRPr lang="es-ES" dirty="0"/>
          </a:p>
        </p:txBody>
      </p:sp>
      <p:sp>
        <p:nvSpPr>
          <p:cNvPr id="3" name="Content Placeholder 2">
            <a:extLst>
              <a:ext uri="{FF2B5EF4-FFF2-40B4-BE49-F238E27FC236}">
                <a16:creationId xmlns:a16="http://schemas.microsoft.com/office/drawing/2014/main" id="{A32AD212-E2E0-4C01-A3D7-3BDEA70E5D07}"/>
              </a:ext>
            </a:extLst>
          </p:cNvPr>
          <p:cNvSpPr>
            <a:spLocks noGrp="1"/>
          </p:cNvSpPr>
          <p:nvPr>
            <p:ph sz="quarter" idx="14"/>
          </p:nvPr>
        </p:nvSpPr>
        <p:spPr>
          <a:xfrm>
            <a:off x="507195" y="1925052"/>
            <a:ext cx="11174412" cy="4086135"/>
          </a:xfrm>
        </p:spPr>
        <p:txBody>
          <a:bodyPr/>
          <a:lstStyle/>
          <a:p>
            <a:pPr algn="just"/>
            <a:r>
              <a:rPr lang="ca-ES" dirty="0"/>
              <a:t>Algunes denúncies per violència, coacció o maltractament van per la via ) i requereixen investigacions i procediments criminals</a:t>
            </a:r>
            <a:r>
              <a:rPr lang="en-US" dirty="0"/>
              <a:t>. </a:t>
            </a:r>
          </a:p>
          <a:p>
            <a:pPr algn="just"/>
            <a:r>
              <a:rPr lang="ca-ES" dirty="0"/>
              <a:t>Aquests casos s’han de denunciar directament a la policia, a més de denunciar-los a l’organisme independent encarregat de temes de violència, coacció i queixes</a:t>
            </a:r>
            <a:r>
              <a:rPr lang="en-US" dirty="0"/>
              <a:t>.</a:t>
            </a:r>
          </a:p>
          <a:p>
            <a:pPr algn="just"/>
            <a:r>
              <a:rPr lang="ca-ES" dirty="0"/>
              <a:t>La legislació penal i civil estatal també s’ha d’aplicar als incidents que es donen als serveis socials i de salut mental amb la finalitat de protegir les persones usuàries de la violència i el maltractament</a:t>
            </a:r>
            <a:r>
              <a:rPr lang="en-US" dirty="0"/>
              <a:t>. </a:t>
            </a:r>
          </a:p>
          <a:p>
            <a:pPr algn="just"/>
            <a:r>
              <a:rPr lang="ca-ES" dirty="0"/>
              <a:t>La policia, els tribunals i altres organismes haurien de rebre formació per tractar les queixes i denúncies</a:t>
            </a:r>
            <a:r>
              <a:rPr lang="en-US" dirty="0"/>
              <a:t>.</a:t>
            </a:r>
          </a:p>
          <a:p>
            <a:pPr algn="just"/>
            <a:endParaRPr lang="x-none" dirty="0"/>
          </a:p>
        </p:txBody>
      </p:sp>
      <p:sp>
        <p:nvSpPr>
          <p:cNvPr id="7" name="Title 1">
            <a:extLst>
              <a:ext uri="{FF2B5EF4-FFF2-40B4-BE49-F238E27FC236}">
                <a16:creationId xmlns:a16="http://schemas.microsoft.com/office/drawing/2014/main" id="{CFB0DD49-FE0B-408F-9AC9-4029AE112F9F}"/>
              </a:ext>
            </a:extLst>
          </p:cNvPr>
          <p:cNvSpPr>
            <a:spLocks noGrp="1"/>
          </p:cNvSpPr>
          <p:nvPr>
            <p:ph type="title"/>
          </p:nvPr>
        </p:nvSpPr>
        <p:spPr>
          <a:xfrm>
            <a:off x="507205" y="506412"/>
            <a:ext cx="11252403" cy="407988"/>
          </a:xfrm>
        </p:spPr>
        <p:txBody>
          <a:bodyPr/>
          <a:lstStyle/>
          <a:p>
            <a:r>
              <a:rPr lang="es-ES" dirty="0" err="1"/>
              <a:t>Presentació</a:t>
            </a:r>
            <a:r>
              <a:rPr lang="es-ES" dirty="0"/>
              <a:t>: </a:t>
            </a:r>
            <a:r>
              <a:rPr lang="es-ES" dirty="0" err="1"/>
              <a:t>Procediment</a:t>
            </a:r>
            <a:r>
              <a:rPr lang="es-ES" dirty="0"/>
              <a:t> per presentar </a:t>
            </a:r>
            <a:r>
              <a:rPr lang="es-ES" dirty="0" err="1"/>
              <a:t>queixes</a:t>
            </a:r>
            <a:r>
              <a:rPr lang="es-ES" dirty="0"/>
              <a:t> i denunciar </a:t>
            </a:r>
            <a:r>
              <a:rPr lang="es-ES" dirty="0" err="1"/>
              <a:t>coacció</a:t>
            </a:r>
            <a:r>
              <a:rPr lang="es-ES" dirty="0"/>
              <a:t>, </a:t>
            </a:r>
            <a:r>
              <a:rPr lang="es-ES" dirty="0" err="1"/>
              <a:t>violència</a:t>
            </a:r>
            <a:r>
              <a:rPr lang="es-ES" dirty="0"/>
              <a:t> o </a:t>
            </a:r>
            <a:r>
              <a:rPr lang="es-ES" dirty="0" err="1"/>
              <a:t>maltractament</a:t>
            </a:r>
            <a:r>
              <a:rPr lang="es-ES" dirty="0"/>
              <a:t> </a:t>
            </a:r>
            <a:r>
              <a:rPr lang="en-GB" dirty="0"/>
              <a:t>- 4</a:t>
            </a:r>
            <a:endParaRPr lang="x-none" dirty="0"/>
          </a:p>
        </p:txBody>
      </p:sp>
    </p:spTree>
    <p:extLst>
      <p:ext uri="{BB962C8B-B14F-4D97-AF65-F5344CB8AC3E}">
        <p14:creationId xmlns:p14="http://schemas.microsoft.com/office/powerpoint/2010/main" val="214561452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5776A1-568C-4821-B6CB-7861F4E5F396}"/>
              </a:ext>
            </a:extLst>
          </p:cNvPr>
          <p:cNvSpPr>
            <a:spLocks noGrp="1"/>
          </p:cNvSpPr>
          <p:nvPr>
            <p:ph sz="quarter" idx="14"/>
          </p:nvPr>
        </p:nvSpPr>
        <p:spPr>
          <a:xfrm>
            <a:off x="507195" y="1741714"/>
            <a:ext cx="11174412" cy="4269473"/>
          </a:xfrm>
        </p:spPr>
        <p:txBody>
          <a:bodyPr/>
          <a:lstStyle/>
          <a:p>
            <a:pPr algn="just"/>
            <a:r>
              <a:rPr lang="es-ES" dirty="0"/>
              <a:t>Resulta </a:t>
            </a:r>
            <a:r>
              <a:rPr lang="ca-ES" dirty="0"/>
              <a:t>útil convidar un organisme o servei independent a dur a terme comprovacions periòdiques i regulars en què els membres de l’organisme investigador parlin amb persones usuàries dels serveis, amb les seves famílies i amb els membres del personal. </a:t>
            </a:r>
            <a:endParaRPr lang="es-ES" dirty="0"/>
          </a:p>
          <a:p>
            <a:pPr algn="just"/>
            <a:r>
              <a:rPr lang="ca-ES" dirty="0"/>
              <a:t>Els serveis socials i de salut mental poden ser creatius a l’hora de desplegar altres mecanismes per permetre que les persones presentin queixes d’una manera en què se sentin segures</a:t>
            </a:r>
            <a:r>
              <a:rPr lang="en-US" dirty="0"/>
              <a:t>.</a:t>
            </a:r>
          </a:p>
          <a:p>
            <a:pPr algn="just"/>
            <a:endParaRPr lang="x-none" dirty="0"/>
          </a:p>
        </p:txBody>
      </p:sp>
      <p:sp>
        <p:nvSpPr>
          <p:cNvPr id="2" name="Title 1">
            <a:extLst>
              <a:ext uri="{FF2B5EF4-FFF2-40B4-BE49-F238E27FC236}">
                <a16:creationId xmlns:a16="http://schemas.microsoft.com/office/drawing/2014/main" id="{67F689C4-6585-4687-B321-8D4958D5788F}"/>
              </a:ext>
            </a:extLst>
          </p:cNvPr>
          <p:cNvSpPr>
            <a:spLocks noGrp="1"/>
          </p:cNvSpPr>
          <p:nvPr>
            <p:ph type="title"/>
          </p:nvPr>
        </p:nvSpPr>
        <p:spPr>
          <a:xfrm>
            <a:off x="507205" y="506411"/>
            <a:ext cx="11124813" cy="471783"/>
          </a:xfrm>
        </p:spPr>
        <p:txBody>
          <a:bodyPr/>
          <a:lstStyle/>
          <a:p>
            <a:r>
              <a:rPr lang="es-ES" dirty="0" err="1"/>
              <a:t>Presentació</a:t>
            </a:r>
            <a:r>
              <a:rPr lang="es-ES" dirty="0"/>
              <a:t>: </a:t>
            </a:r>
            <a:r>
              <a:rPr lang="es-ES" dirty="0" err="1"/>
              <a:t>Estratègies</a:t>
            </a:r>
            <a:r>
              <a:rPr lang="es-ES" dirty="0"/>
              <a:t> </a:t>
            </a:r>
            <a:r>
              <a:rPr lang="es-ES" dirty="0" err="1"/>
              <a:t>complementàries</a:t>
            </a:r>
            <a:r>
              <a:rPr lang="es-ES" dirty="0"/>
              <a:t> per </a:t>
            </a:r>
            <a:r>
              <a:rPr lang="es-ES" dirty="0" err="1"/>
              <a:t>tractar</a:t>
            </a:r>
            <a:r>
              <a:rPr lang="es-ES" dirty="0"/>
              <a:t> les </a:t>
            </a:r>
            <a:r>
              <a:rPr lang="es-ES" dirty="0" err="1"/>
              <a:t>queixes</a:t>
            </a:r>
            <a:r>
              <a:rPr lang="es-ES" dirty="0"/>
              <a:t> i </a:t>
            </a:r>
            <a:r>
              <a:rPr lang="es-ES" dirty="0" err="1"/>
              <a:t>denúncies</a:t>
            </a:r>
            <a:r>
              <a:rPr lang="es-ES" dirty="0"/>
              <a:t> per </a:t>
            </a:r>
            <a:r>
              <a:rPr lang="es-ES" dirty="0" err="1"/>
              <a:t>coacció</a:t>
            </a:r>
            <a:r>
              <a:rPr lang="es-ES" dirty="0"/>
              <a:t>, </a:t>
            </a:r>
            <a:r>
              <a:rPr lang="es-ES" dirty="0" err="1"/>
              <a:t>violència</a:t>
            </a:r>
            <a:r>
              <a:rPr lang="es-ES" dirty="0"/>
              <a:t> o </a:t>
            </a:r>
            <a:r>
              <a:rPr lang="es-ES" dirty="0" err="1"/>
              <a:t>maltractament</a:t>
            </a:r>
            <a:r>
              <a:rPr lang="es-ES" dirty="0"/>
              <a:t> </a:t>
            </a:r>
            <a:r>
              <a:rPr lang="en-GB" dirty="0"/>
              <a:t>- 1</a:t>
            </a:r>
            <a:endParaRPr lang="x-none" dirty="0"/>
          </a:p>
        </p:txBody>
      </p:sp>
    </p:spTree>
    <p:extLst>
      <p:ext uri="{BB962C8B-B14F-4D97-AF65-F5344CB8AC3E}">
        <p14:creationId xmlns:p14="http://schemas.microsoft.com/office/powerpoint/2010/main" val="281752528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33C06E1-7680-254A-8701-00C7BD6DE581}"/>
              </a:ext>
            </a:extLst>
          </p:cNvPr>
          <p:cNvSpPr>
            <a:spLocks noGrp="1"/>
          </p:cNvSpPr>
          <p:nvPr>
            <p:ph type="body" sz="quarter" idx="13"/>
          </p:nvPr>
        </p:nvSpPr>
        <p:spPr>
          <a:xfrm>
            <a:off x="507207" y="1246562"/>
            <a:ext cx="11174400" cy="360000"/>
          </a:xfrm>
        </p:spPr>
        <p:txBody>
          <a:bodyPr/>
          <a:lstStyle/>
          <a:p>
            <a:r>
              <a:rPr lang="ca-ES" dirty="0"/>
              <a:t>Cultura de serveis </a:t>
            </a:r>
            <a:endParaRPr lang="es-ES" dirty="0"/>
          </a:p>
        </p:txBody>
      </p:sp>
      <p:sp>
        <p:nvSpPr>
          <p:cNvPr id="3" name="Content Placeholder 2">
            <a:extLst>
              <a:ext uri="{FF2B5EF4-FFF2-40B4-BE49-F238E27FC236}">
                <a16:creationId xmlns:a16="http://schemas.microsoft.com/office/drawing/2014/main" id="{2A23E132-1A0E-40C8-ABAA-962E66778189}"/>
              </a:ext>
            </a:extLst>
          </p:cNvPr>
          <p:cNvSpPr>
            <a:spLocks noGrp="1"/>
          </p:cNvSpPr>
          <p:nvPr>
            <p:ph sz="quarter" idx="14"/>
          </p:nvPr>
        </p:nvSpPr>
        <p:spPr>
          <a:xfrm>
            <a:off x="595423" y="1743740"/>
            <a:ext cx="11086184" cy="4267448"/>
          </a:xfrm>
        </p:spPr>
        <p:txBody>
          <a:bodyPr/>
          <a:lstStyle/>
          <a:p>
            <a:pPr algn="just">
              <a:spcAft>
                <a:spcPts val="600"/>
              </a:spcAft>
            </a:pPr>
            <a:r>
              <a:rPr lang="ca-ES" sz="1800" dirty="0"/>
              <a:t>Un mecanisme de denúncia de violència, coacció i maltractament ha d’estar apuntalat per una cultura de millora dels serveis socials i de salut mental</a:t>
            </a:r>
            <a:r>
              <a:rPr lang="en-US" sz="1800" dirty="0"/>
              <a:t>.</a:t>
            </a:r>
          </a:p>
          <a:p>
            <a:pPr algn="just">
              <a:spcAft>
                <a:spcPts val="600"/>
              </a:spcAft>
            </a:pPr>
            <a:r>
              <a:rPr lang="ca-ES" sz="1800" dirty="0"/>
              <a:t>Una cultura de millora de la qualitat dels serveis comporta: </a:t>
            </a:r>
            <a:endParaRPr lang="es-ES" sz="1800" dirty="0"/>
          </a:p>
          <a:p>
            <a:pPr lvl="2" algn="just" fontAlgn="base">
              <a:spcAft>
                <a:spcPts val="600"/>
              </a:spcAft>
            </a:pPr>
            <a:r>
              <a:rPr lang="ca-ES" sz="1800" dirty="0"/>
              <a:t>Garantir que les persones són conscients dels seus drets i de com i on poden posar queixes. </a:t>
            </a:r>
            <a:endParaRPr lang="es-ES" sz="1800" dirty="0"/>
          </a:p>
          <a:p>
            <a:pPr lvl="2" algn="just">
              <a:spcAft>
                <a:spcPts val="600"/>
              </a:spcAft>
            </a:pPr>
            <a:r>
              <a:rPr lang="ca-ES" sz="1800" dirty="0"/>
              <a:t>Consultar de manera proactiva les opinions i observacions de les persones</a:t>
            </a:r>
            <a:r>
              <a:rPr lang="en-US" sz="1800" dirty="0"/>
              <a:t>. </a:t>
            </a:r>
          </a:p>
          <a:p>
            <a:pPr lvl="2" algn="just" fontAlgn="base">
              <a:spcAft>
                <a:spcPts val="600"/>
              </a:spcAft>
            </a:pPr>
            <a:r>
              <a:rPr lang="ca-ES" sz="1800" dirty="0"/>
              <a:t>Encoratjar les persones a expressar-se i garantir-los que les seves opinions es valoren. </a:t>
            </a:r>
            <a:endParaRPr lang="es-ES" sz="1800" dirty="0"/>
          </a:p>
          <a:p>
            <a:pPr lvl="2" algn="just" fontAlgn="base">
              <a:spcAft>
                <a:spcPts val="600"/>
              </a:spcAft>
            </a:pPr>
            <a:r>
              <a:rPr lang="ca-ES" sz="1800" dirty="0"/>
              <a:t>Proporcionar més suport a les persones que tenen queixes o discrepàncies amb el servei que utilitzen, si és la seva voluntat. </a:t>
            </a:r>
          </a:p>
          <a:p>
            <a:pPr lvl="2" algn="just" fontAlgn="base">
              <a:spcAft>
                <a:spcPts val="600"/>
              </a:spcAft>
            </a:pPr>
            <a:r>
              <a:rPr lang="ca-ES" sz="1800" dirty="0"/>
              <a:t>Establir procediments de queixa justos i transparents.</a:t>
            </a:r>
            <a:endParaRPr lang="es-ES" sz="1800" dirty="0"/>
          </a:p>
          <a:p>
            <a:pPr lvl="2" algn="just">
              <a:spcAft>
                <a:spcPts val="600"/>
              </a:spcAft>
            </a:pPr>
            <a:r>
              <a:rPr lang="es-ES" sz="1800" dirty="0"/>
              <a:t>Crear una cultura de </a:t>
            </a:r>
            <a:r>
              <a:rPr lang="es-ES" sz="1800" dirty="0" err="1"/>
              <a:t>serveis</a:t>
            </a:r>
            <a:r>
              <a:rPr lang="es-ES" sz="1800" dirty="0"/>
              <a:t> que </a:t>
            </a:r>
            <a:r>
              <a:rPr lang="es-ES" sz="1800" dirty="0" err="1"/>
              <a:t>valori</a:t>
            </a:r>
            <a:r>
              <a:rPr lang="es-ES" sz="1800" dirty="0"/>
              <a:t> la </a:t>
            </a:r>
            <a:r>
              <a:rPr lang="es-ES" sz="1800" dirty="0" err="1"/>
              <a:t>seguretat</a:t>
            </a:r>
            <a:r>
              <a:rPr lang="es-ES" sz="1800" dirty="0"/>
              <a:t> i el </a:t>
            </a:r>
            <a:r>
              <a:rPr lang="es-ES" sz="1800" dirty="0" err="1"/>
              <a:t>benestar</a:t>
            </a:r>
            <a:r>
              <a:rPr lang="es-ES" sz="1800" dirty="0"/>
              <a:t> de totes les persones del </a:t>
            </a:r>
            <a:r>
              <a:rPr lang="es-ES" sz="1800" dirty="0" err="1"/>
              <a:t>servei</a:t>
            </a:r>
            <a:r>
              <a:rPr lang="es-ES" sz="1800" dirty="0"/>
              <a:t>.</a:t>
            </a:r>
          </a:p>
          <a:p>
            <a:pPr lvl="2" algn="just">
              <a:spcAft>
                <a:spcPts val="600"/>
              </a:spcAft>
            </a:pPr>
            <a:r>
              <a:rPr lang="es-ES" sz="1800" dirty="0"/>
              <a:t>Propiciar </a:t>
            </a:r>
            <a:r>
              <a:rPr lang="es-ES" sz="1800" dirty="0" err="1"/>
              <a:t>actituds</a:t>
            </a:r>
            <a:r>
              <a:rPr lang="es-ES" sz="1800" dirty="0"/>
              <a:t> entre </a:t>
            </a:r>
            <a:r>
              <a:rPr lang="es-ES" sz="1800" dirty="0" err="1"/>
              <a:t>els</a:t>
            </a:r>
            <a:r>
              <a:rPr lang="es-ES" sz="1800" dirty="0"/>
              <a:t> </a:t>
            </a:r>
            <a:r>
              <a:rPr lang="es-ES" sz="1800" dirty="0" err="1"/>
              <a:t>professionals</a:t>
            </a:r>
            <a:r>
              <a:rPr lang="es-ES" sz="1800" dirty="0"/>
              <a:t> de la </a:t>
            </a:r>
            <a:r>
              <a:rPr lang="es-ES" sz="1800" dirty="0" err="1"/>
              <a:t>salut</a:t>
            </a:r>
            <a:r>
              <a:rPr lang="es-ES" sz="1800" dirty="0"/>
              <a:t> mental i </a:t>
            </a:r>
            <a:r>
              <a:rPr lang="es-ES" sz="1800" dirty="0" err="1"/>
              <a:t>altres</a:t>
            </a:r>
            <a:r>
              <a:rPr lang="es-ES" sz="1800" dirty="0"/>
              <a:t> </a:t>
            </a:r>
            <a:r>
              <a:rPr lang="es-ES" sz="1800" dirty="0" err="1"/>
              <a:t>àmbits</a:t>
            </a:r>
            <a:r>
              <a:rPr lang="es-ES" sz="1800" dirty="0"/>
              <a:t> que </a:t>
            </a:r>
            <a:r>
              <a:rPr lang="es-ES" sz="1800" dirty="0" err="1"/>
              <a:t>vegin</a:t>
            </a:r>
            <a:r>
              <a:rPr lang="es-ES" sz="1800" dirty="0"/>
              <a:t> les </a:t>
            </a:r>
            <a:r>
              <a:rPr lang="es-ES" sz="1800" dirty="0" err="1"/>
              <a:t>queixes</a:t>
            </a:r>
            <a:r>
              <a:rPr lang="es-ES" sz="1800" dirty="0"/>
              <a:t> </a:t>
            </a:r>
            <a:r>
              <a:rPr lang="es-ES" sz="1800" dirty="0" err="1"/>
              <a:t>com</a:t>
            </a:r>
            <a:r>
              <a:rPr lang="es-ES" sz="1800" dirty="0"/>
              <a:t> a </a:t>
            </a:r>
            <a:r>
              <a:rPr lang="es-ES" sz="1800" dirty="0" err="1"/>
              <a:t>oportunitats</a:t>
            </a:r>
            <a:r>
              <a:rPr lang="es-ES" sz="1800" dirty="0"/>
              <a:t> per al </a:t>
            </a:r>
            <a:r>
              <a:rPr lang="es-ES" sz="1800" dirty="0" err="1"/>
              <a:t>creixement</a:t>
            </a:r>
            <a:r>
              <a:rPr lang="es-ES" sz="1800" dirty="0"/>
              <a:t> i la </a:t>
            </a:r>
            <a:r>
              <a:rPr lang="es-ES" sz="1800" dirty="0" err="1"/>
              <a:t>millora</a:t>
            </a:r>
            <a:r>
              <a:rPr lang="es-ES" sz="1800" dirty="0"/>
              <a:t> </a:t>
            </a:r>
            <a:r>
              <a:rPr lang="es-ES" sz="1800" dirty="0" err="1"/>
              <a:t>dels</a:t>
            </a:r>
            <a:r>
              <a:rPr lang="es-ES" sz="1800" dirty="0"/>
              <a:t> </a:t>
            </a:r>
            <a:r>
              <a:rPr lang="es-ES" sz="1800" dirty="0" err="1"/>
              <a:t>serveis</a:t>
            </a:r>
            <a:r>
              <a:rPr lang="es-ES" sz="1800" dirty="0"/>
              <a:t>. </a:t>
            </a:r>
          </a:p>
          <a:p>
            <a:pPr lvl="2" algn="just">
              <a:spcAft>
                <a:spcPts val="600"/>
              </a:spcAft>
            </a:pPr>
            <a:r>
              <a:rPr lang="es-ES" sz="1800" dirty="0"/>
              <a:t>Garantir a les persones </a:t>
            </a:r>
            <a:r>
              <a:rPr lang="es-ES" sz="1800" dirty="0" err="1"/>
              <a:t>l’accés</a:t>
            </a:r>
            <a:r>
              <a:rPr lang="es-ES" sz="1800" dirty="0"/>
              <a:t> a </a:t>
            </a:r>
            <a:r>
              <a:rPr lang="es-ES" sz="1800" dirty="0" err="1"/>
              <a:t>serveis</a:t>
            </a:r>
            <a:r>
              <a:rPr lang="es-ES" sz="1800" dirty="0"/>
              <a:t> de defensa </a:t>
            </a:r>
            <a:r>
              <a:rPr lang="es-ES" sz="1800" dirty="0" err="1"/>
              <a:t>dels</a:t>
            </a:r>
            <a:r>
              <a:rPr lang="es-ES" sz="1800" dirty="0"/>
              <a:t> </a:t>
            </a:r>
            <a:r>
              <a:rPr lang="es-ES" sz="1800" dirty="0" err="1"/>
              <a:t>pacients</a:t>
            </a:r>
            <a:r>
              <a:rPr lang="es-ES" sz="1800" dirty="0"/>
              <a:t> </a:t>
            </a:r>
            <a:r>
              <a:rPr lang="es-ES" sz="1800" dirty="0" err="1"/>
              <a:t>independents</a:t>
            </a:r>
            <a:r>
              <a:rPr lang="es-ES" sz="1800" dirty="0"/>
              <a:t>. </a:t>
            </a:r>
          </a:p>
          <a:p>
            <a:pPr lvl="2" algn="just">
              <a:spcAft>
                <a:spcPts val="600"/>
              </a:spcAft>
            </a:pPr>
            <a:r>
              <a:rPr lang="es-ES" sz="1800" dirty="0" err="1"/>
              <a:t>Oferir</a:t>
            </a:r>
            <a:r>
              <a:rPr lang="es-ES" sz="1800" dirty="0"/>
              <a:t> </a:t>
            </a:r>
            <a:r>
              <a:rPr lang="es-ES" sz="1800" dirty="0" err="1"/>
              <a:t>formació</a:t>
            </a:r>
            <a:r>
              <a:rPr lang="es-ES" sz="1800" dirty="0"/>
              <a:t> </a:t>
            </a:r>
            <a:r>
              <a:rPr lang="es-ES" sz="1800" dirty="0" err="1"/>
              <a:t>adequada</a:t>
            </a:r>
            <a:r>
              <a:rPr lang="es-ES" sz="1800" dirty="0"/>
              <a:t> i </a:t>
            </a:r>
            <a:r>
              <a:rPr lang="es-ES" sz="1800" dirty="0" err="1"/>
              <a:t>rellevant</a:t>
            </a:r>
            <a:r>
              <a:rPr lang="es-ES" sz="1800" dirty="0"/>
              <a:t> </a:t>
            </a:r>
            <a:r>
              <a:rPr lang="en-US" sz="1800" dirty="0"/>
              <a:t>.</a:t>
            </a:r>
          </a:p>
        </p:txBody>
      </p:sp>
      <p:sp>
        <p:nvSpPr>
          <p:cNvPr id="6" name="Title 1">
            <a:extLst>
              <a:ext uri="{FF2B5EF4-FFF2-40B4-BE49-F238E27FC236}">
                <a16:creationId xmlns:a16="http://schemas.microsoft.com/office/drawing/2014/main" id="{67F689C4-6585-4687-B321-8D4958D5788F}"/>
              </a:ext>
            </a:extLst>
          </p:cNvPr>
          <p:cNvSpPr>
            <a:spLocks noGrp="1"/>
          </p:cNvSpPr>
          <p:nvPr>
            <p:ph type="title"/>
          </p:nvPr>
        </p:nvSpPr>
        <p:spPr>
          <a:xfrm>
            <a:off x="507205" y="378820"/>
            <a:ext cx="11124813" cy="471783"/>
          </a:xfrm>
        </p:spPr>
        <p:txBody>
          <a:bodyPr/>
          <a:lstStyle/>
          <a:p>
            <a:r>
              <a:rPr lang="es-ES" dirty="0" err="1"/>
              <a:t>Presentació</a:t>
            </a:r>
            <a:r>
              <a:rPr lang="es-ES" dirty="0"/>
              <a:t>: </a:t>
            </a:r>
            <a:r>
              <a:rPr lang="es-ES" dirty="0" err="1"/>
              <a:t>Estratègies</a:t>
            </a:r>
            <a:r>
              <a:rPr lang="es-ES" dirty="0"/>
              <a:t> </a:t>
            </a:r>
            <a:r>
              <a:rPr lang="es-ES" dirty="0" err="1"/>
              <a:t>complementàries</a:t>
            </a:r>
            <a:r>
              <a:rPr lang="es-ES" dirty="0"/>
              <a:t> per </a:t>
            </a:r>
            <a:r>
              <a:rPr lang="es-ES" dirty="0" err="1"/>
              <a:t>tractar</a:t>
            </a:r>
            <a:r>
              <a:rPr lang="es-ES" dirty="0"/>
              <a:t> les </a:t>
            </a:r>
            <a:r>
              <a:rPr lang="es-ES" dirty="0" err="1"/>
              <a:t>queixes</a:t>
            </a:r>
            <a:r>
              <a:rPr lang="es-ES" dirty="0"/>
              <a:t> i </a:t>
            </a:r>
            <a:r>
              <a:rPr lang="es-ES" dirty="0" err="1"/>
              <a:t>denúncies</a:t>
            </a:r>
            <a:r>
              <a:rPr lang="es-ES" dirty="0"/>
              <a:t> per </a:t>
            </a:r>
            <a:r>
              <a:rPr lang="es-ES" dirty="0" err="1"/>
              <a:t>coacció</a:t>
            </a:r>
            <a:r>
              <a:rPr lang="es-ES" dirty="0"/>
              <a:t>, </a:t>
            </a:r>
            <a:r>
              <a:rPr lang="es-ES" dirty="0" err="1"/>
              <a:t>violència</a:t>
            </a:r>
            <a:r>
              <a:rPr lang="es-ES" dirty="0"/>
              <a:t> o </a:t>
            </a:r>
            <a:r>
              <a:rPr lang="es-ES" dirty="0" err="1"/>
              <a:t>maltractament</a:t>
            </a:r>
            <a:r>
              <a:rPr lang="es-ES" dirty="0"/>
              <a:t> </a:t>
            </a:r>
            <a:r>
              <a:rPr lang="en-GB" dirty="0"/>
              <a:t>- 2</a:t>
            </a:r>
            <a:endParaRPr lang="x-none" dirty="0"/>
          </a:p>
        </p:txBody>
      </p:sp>
    </p:spTree>
    <p:extLst>
      <p:ext uri="{BB962C8B-B14F-4D97-AF65-F5344CB8AC3E}">
        <p14:creationId xmlns:p14="http://schemas.microsoft.com/office/powerpoint/2010/main" val="2002179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FD4BB0-C927-4B3C-8E91-E30067777F0D}"/>
              </a:ext>
            </a:extLst>
          </p:cNvPr>
          <p:cNvSpPr>
            <a:spLocks noGrp="1"/>
          </p:cNvSpPr>
          <p:nvPr>
            <p:ph sz="quarter" idx="14"/>
          </p:nvPr>
        </p:nvSpPr>
        <p:spPr>
          <a:xfrm>
            <a:off x="507195" y="1233377"/>
            <a:ext cx="11174412" cy="4777811"/>
          </a:xfrm>
        </p:spPr>
        <p:txBody>
          <a:bodyPr/>
          <a:lstStyle/>
          <a:p>
            <a:pPr algn="just"/>
            <a:r>
              <a:rPr lang="ca-ES" dirty="0"/>
              <a:t>S’entén per </a:t>
            </a:r>
            <a:r>
              <a:rPr lang="ca-ES" i="1" dirty="0"/>
              <a:t>violència</a:t>
            </a:r>
            <a:r>
              <a:rPr lang="ca-ES" dirty="0"/>
              <a:t> l’ús intencionat de força física o de poder (amenaça o de fet) que causa o té moltes probabilitats de causar una lesió, la mort, dany psicològic o privació</a:t>
            </a:r>
            <a:r>
              <a:rPr lang="en-US" dirty="0"/>
              <a:t>. </a:t>
            </a:r>
          </a:p>
          <a:p>
            <a:pPr algn="just"/>
            <a:r>
              <a:rPr lang="ca-ES" dirty="0"/>
              <a:t>La </a:t>
            </a:r>
            <a:r>
              <a:rPr lang="ca-ES" i="1" dirty="0"/>
              <a:t>coacció</a:t>
            </a:r>
            <a:r>
              <a:rPr lang="ca-ES" dirty="0"/>
              <a:t> es pot entendre com qualsevol acció o pràctica adoptada que no s’adeqüi a la voluntat de la persona per obligar-la a comportar-se o deixar de comportar-se d’una determinada manera</a:t>
            </a:r>
            <a:r>
              <a:rPr lang="en-US" dirty="0"/>
              <a:t>. </a:t>
            </a:r>
          </a:p>
          <a:p>
            <a:pPr lvl="3" algn="just"/>
            <a:r>
              <a:rPr lang="ca-ES" sz="2200" dirty="0"/>
              <a:t>En alguns casos, la legislació nacional pot autoritzar l’ús de la coacció</a:t>
            </a:r>
            <a:r>
              <a:rPr lang="en-US" sz="2200" dirty="0"/>
              <a:t>.</a:t>
            </a:r>
          </a:p>
          <a:p>
            <a:pPr algn="just"/>
            <a:r>
              <a:rPr lang="ca-ES" dirty="0"/>
              <a:t>En alguns casos, la legislació nacional pot autoritzar l’ús de la coacció</a:t>
            </a:r>
            <a:r>
              <a:rPr lang="en-US" dirty="0"/>
              <a:t>. </a:t>
            </a:r>
          </a:p>
          <a:p>
            <a:pPr algn="just"/>
            <a:r>
              <a:rPr lang="ca-ES" dirty="0"/>
              <a:t>Les accions dutes a terme d’una manera coactiva acostumen a percebre’s com a violentes. </a:t>
            </a:r>
          </a:p>
          <a:p>
            <a:pPr algn="just"/>
            <a:r>
              <a:rPr lang="ca-ES" dirty="0"/>
              <a:t>De la mateixa manera, per posar en pràctica una coacció sovint es requereix un determinat grau de violència</a:t>
            </a:r>
            <a:r>
              <a:rPr lang="en-US" dirty="0"/>
              <a:t>.</a:t>
            </a:r>
            <a:endParaRPr lang="x-none" dirty="0"/>
          </a:p>
        </p:txBody>
      </p:sp>
      <p:sp>
        <p:nvSpPr>
          <p:cNvPr id="2" name="Title 1">
            <a:extLst>
              <a:ext uri="{FF2B5EF4-FFF2-40B4-BE49-F238E27FC236}">
                <a16:creationId xmlns:a16="http://schemas.microsoft.com/office/drawing/2014/main" id="{D8648F47-81CF-4F4E-B86E-C16409B71A47}"/>
              </a:ext>
            </a:extLst>
          </p:cNvPr>
          <p:cNvSpPr>
            <a:spLocks noGrp="1"/>
          </p:cNvSpPr>
          <p:nvPr>
            <p:ph type="title"/>
          </p:nvPr>
        </p:nvSpPr>
        <p:spPr>
          <a:xfrm>
            <a:off x="507206" y="506412"/>
            <a:ext cx="11231138" cy="386723"/>
          </a:xfrm>
        </p:spPr>
        <p:txBody>
          <a:bodyPr/>
          <a:lstStyle/>
          <a:p>
            <a:r>
              <a:rPr lang="ca-ES" sz="2800" dirty="0"/>
              <a:t>Presentació: Què són la violència, la coacció i el maltractament? </a:t>
            </a:r>
            <a:r>
              <a:rPr lang="en-GB" sz="2900" dirty="0"/>
              <a:t>- 1</a:t>
            </a:r>
            <a:endParaRPr lang="x-none" sz="2900" dirty="0"/>
          </a:p>
        </p:txBody>
      </p:sp>
    </p:spTree>
    <p:extLst>
      <p:ext uri="{BB962C8B-B14F-4D97-AF65-F5344CB8AC3E}">
        <p14:creationId xmlns:p14="http://schemas.microsoft.com/office/powerpoint/2010/main" val="412468620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517C2F-7129-4B9D-88D4-CD2CAA8E077F}"/>
              </a:ext>
            </a:extLst>
          </p:cNvPr>
          <p:cNvSpPr>
            <a:spLocks noGrp="1"/>
          </p:cNvSpPr>
          <p:nvPr>
            <p:ph sz="quarter" idx="14"/>
          </p:nvPr>
        </p:nvSpPr>
        <p:spPr/>
        <p:txBody>
          <a:bodyPr/>
          <a:lstStyle/>
          <a:p>
            <a:endParaRPr lang="en-US" dirty="0"/>
          </a:p>
          <a:p>
            <a:r>
              <a:rPr lang="pt-BR" dirty="0"/>
              <a:t>Com </a:t>
            </a:r>
            <a:r>
              <a:rPr lang="pt-BR" dirty="0" err="1"/>
              <a:t>poden</a:t>
            </a:r>
            <a:r>
              <a:rPr lang="pt-BR" dirty="0"/>
              <a:t> </a:t>
            </a:r>
            <a:r>
              <a:rPr lang="pt-BR" dirty="0" err="1"/>
              <a:t>els</a:t>
            </a:r>
            <a:r>
              <a:rPr lang="pt-BR" dirty="0"/>
              <a:t> </a:t>
            </a:r>
            <a:r>
              <a:rPr lang="pt-BR" dirty="0" err="1"/>
              <a:t>serveis</a:t>
            </a:r>
            <a:r>
              <a:rPr lang="pt-BR" dirty="0"/>
              <a:t> </a:t>
            </a:r>
            <a:r>
              <a:rPr lang="pt-BR" dirty="0" err="1"/>
              <a:t>socials</a:t>
            </a:r>
            <a:r>
              <a:rPr lang="pt-BR" dirty="0"/>
              <a:t> i de </a:t>
            </a:r>
            <a:r>
              <a:rPr lang="pt-BR" dirty="0" err="1"/>
              <a:t>salut</a:t>
            </a:r>
            <a:r>
              <a:rPr lang="pt-BR" dirty="0"/>
              <a:t> mental facilitar </a:t>
            </a:r>
            <a:r>
              <a:rPr lang="pt-BR" dirty="0" err="1"/>
              <a:t>l’accés</a:t>
            </a:r>
            <a:r>
              <a:rPr lang="pt-BR" dirty="0"/>
              <a:t> a </a:t>
            </a:r>
            <a:r>
              <a:rPr lang="pt-BR" dirty="0" err="1"/>
              <a:t>mecanismes</a:t>
            </a:r>
            <a:r>
              <a:rPr lang="pt-BR" dirty="0"/>
              <a:t> </a:t>
            </a:r>
            <a:r>
              <a:rPr lang="pt-BR" dirty="0" err="1"/>
              <a:t>externs</a:t>
            </a:r>
            <a:r>
              <a:rPr lang="pt-BR" dirty="0"/>
              <a:t> de </a:t>
            </a:r>
            <a:r>
              <a:rPr lang="pt-BR" dirty="0" err="1"/>
              <a:t>presentació</a:t>
            </a:r>
            <a:r>
              <a:rPr lang="pt-BR" dirty="0"/>
              <a:t> de queixes? </a:t>
            </a:r>
            <a:endParaRPr lang="x-none" dirty="0"/>
          </a:p>
        </p:txBody>
      </p:sp>
      <p:sp>
        <p:nvSpPr>
          <p:cNvPr id="2" name="Title 1">
            <a:extLst>
              <a:ext uri="{FF2B5EF4-FFF2-40B4-BE49-F238E27FC236}">
                <a16:creationId xmlns:a16="http://schemas.microsoft.com/office/drawing/2014/main" id="{BC11D75C-FEC9-430E-A559-67A6E94E8E39}"/>
              </a:ext>
            </a:extLst>
          </p:cNvPr>
          <p:cNvSpPr>
            <a:spLocks noGrp="1"/>
          </p:cNvSpPr>
          <p:nvPr>
            <p:ph type="title"/>
          </p:nvPr>
        </p:nvSpPr>
        <p:spPr/>
        <p:txBody>
          <a:bodyPr/>
          <a:lstStyle/>
          <a:p>
            <a:r>
              <a:rPr lang="ca-ES" dirty="0"/>
              <a:t>Exercici 12.1: Accés a mecanismes de queixa externs</a:t>
            </a:r>
            <a:endParaRPr lang="x-none" dirty="0"/>
          </a:p>
        </p:txBody>
      </p:sp>
    </p:spTree>
    <p:extLst>
      <p:ext uri="{BB962C8B-B14F-4D97-AF65-F5344CB8AC3E}">
        <p14:creationId xmlns:p14="http://schemas.microsoft.com/office/powerpoint/2010/main" val="87494799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11B6F-F3ED-44A7-806B-E257C7479FF7}"/>
              </a:ext>
            </a:extLst>
          </p:cNvPr>
          <p:cNvSpPr>
            <a:spLocks noGrp="1"/>
          </p:cNvSpPr>
          <p:nvPr>
            <p:ph type="title"/>
          </p:nvPr>
        </p:nvSpPr>
        <p:spPr>
          <a:xfrm>
            <a:off x="507206" y="2313946"/>
            <a:ext cx="11146078" cy="344194"/>
          </a:xfrm>
        </p:spPr>
        <p:txBody>
          <a:bodyPr/>
          <a:lstStyle/>
          <a:p>
            <a:pPr>
              <a:lnSpc>
                <a:spcPct val="100000"/>
              </a:lnSpc>
            </a:pPr>
            <a:r>
              <a:rPr lang="es-ES" dirty="0"/>
              <a:t>Tema 13. </a:t>
            </a:r>
            <a:r>
              <a:rPr lang="ca-ES" dirty="0"/>
              <a:t>Com es pot posar fi a la violència, la coacció i el maltractament al meu servei social o de salut mental </a:t>
            </a:r>
            <a:endParaRPr lang="x-none" dirty="0"/>
          </a:p>
        </p:txBody>
      </p:sp>
    </p:spTree>
    <p:extLst>
      <p:ext uri="{BB962C8B-B14F-4D97-AF65-F5344CB8AC3E}">
        <p14:creationId xmlns:p14="http://schemas.microsoft.com/office/powerpoint/2010/main" val="403196280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A1508AF-A85A-5D48-84BF-D6E0FCAAFA80}"/>
              </a:ext>
            </a:extLst>
          </p:cNvPr>
          <p:cNvSpPr>
            <a:spLocks noGrp="1"/>
          </p:cNvSpPr>
          <p:nvPr>
            <p:ph type="body" sz="quarter" idx="13"/>
          </p:nvPr>
        </p:nvSpPr>
        <p:spPr>
          <a:xfrm>
            <a:off x="507207" y="1347664"/>
            <a:ext cx="11174400" cy="360000"/>
          </a:xfrm>
        </p:spPr>
        <p:txBody>
          <a:bodyPr/>
          <a:lstStyle/>
          <a:p>
            <a:r>
              <a:rPr lang="ca-ES" dirty="0"/>
              <a:t>L’exemple de </a:t>
            </a:r>
            <a:r>
              <a:rPr lang="ca-ES" dirty="0" err="1"/>
              <a:t>Pennsilvània</a:t>
            </a:r>
            <a:r>
              <a:rPr lang="ca-ES" dirty="0"/>
              <a:t> </a:t>
            </a:r>
            <a:r>
              <a:rPr lang="en-GB" dirty="0"/>
              <a:t>(a)</a:t>
            </a:r>
            <a:endParaRPr lang="en-US" dirty="0"/>
          </a:p>
        </p:txBody>
      </p:sp>
      <p:sp>
        <p:nvSpPr>
          <p:cNvPr id="3" name="Content Placeholder 2">
            <a:extLst>
              <a:ext uri="{FF2B5EF4-FFF2-40B4-BE49-F238E27FC236}">
                <a16:creationId xmlns:a16="http://schemas.microsoft.com/office/drawing/2014/main" id="{501CFABA-28B0-48F5-B92D-6B0F78775716}"/>
              </a:ext>
            </a:extLst>
          </p:cNvPr>
          <p:cNvSpPr>
            <a:spLocks noGrp="1"/>
          </p:cNvSpPr>
          <p:nvPr>
            <p:ph sz="quarter" idx="14"/>
          </p:nvPr>
        </p:nvSpPr>
        <p:spPr>
          <a:xfrm>
            <a:off x="507195" y="1892968"/>
            <a:ext cx="11174412" cy="4118220"/>
          </a:xfrm>
        </p:spPr>
        <p:txBody>
          <a:bodyPr/>
          <a:lstStyle/>
          <a:p>
            <a:pPr algn="just"/>
            <a:r>
              <a:rPr lang="ca-ES" dirty="0"/>
              <a:t>A la dècada de 1990, el Departament de Benestar Públic de </a:t>
            </a:r>
            <a:r>
              <a:rPr lang="ca-ES" dirty="0" err="1"/>
              <a:t>Pennsilvània</a:t>
            </a:r>
            <a:r>
              <a:rPr lang="ca-ES" dirty="0"/>
              <a:t> (Estats Units) va instituir un programa actiu per reduir i, en última instància, eliminar l’aïllament i la contenció als centres de salut mental i psiquiàtrics. </a:t>
            </a:r>
          </a:p>
          <a:p>
            <a:pPr algn="just"/>
            <a:r>
              <a:rPr lang="ca-ES" dirty="0"/>
              <a:t>D’uns anys ençà ja no es practica l’aïllament a cap dels hospitals i s’hi aplica un abordatge de contenció zero</a:t>
            </a:r>
            <a:r>
              <a:rPr lang="en-US" dirty="0"/>
              <a:t>. </a:t>
            </a:r>
          </a:p>
          <a:p>
            <a:pPr algn="just"/>
            <a:r>
              <a:rPr lang="ca-ES" dirty="0"/>
              <a:t>El programa es va fer efectiu mitjançant una combinació de formació, supervisió, revisió de les polítiques, canvi cultural, transparència de les dades, ús d’equips de resposta i adopció d’un abordatge basat en la recuperació</a:t>
            </a:r>
            <a:r>
              <a:rPr lang="en-US" dirty="0"/>
              <a:t>. </a:t>
            </a:r>
          </a:p>
        </p:txBody>
      </p:sp>
      <p:sp>
        <p:nvSpPr>
          <p:cNvPr id="2" name="Title 1">
            <a:extLst>
              <a:ext uri="{FF2B5EF4-FFF2-40B4-BE49-F238E27FC236}">
                <a16:creationId xmlns:a16="http://schemas.microsoft.com/office/drawing/2014/main" id="{D1FD99D7-5D6D-4491-8648-9F80C8425B82}"/>
              </a:ext>
            </a:extLst>
          </p:cNvPr>
          <p:cNvSpPr>
            <a:spLocks noGrp="1"/>
          </p:cNvSpPr>
          <p:nvPr>
            <p:ph type="title"/>
          </p:nvPr>
        </p:nvSpPr>
        <p:spPr>
          <a:xfrm>
            <a:off x="507205" y="506412"/>
            <a:ext cx="10912161" cy="514314"/>
          </a:xfrm>
        </p:spPr>
        <p:txBody>
          <a:bodyPr/>
          <a:lstStyle/>
          <a:p>
            <a:r>
              <a:rPr lang="es-ES" dirty="0" err="1"/>
              <a:t>Presentació</a:t>
            </a:r>
            <a:r>
              <a:rPr lang="es-ES" dirty="0"/>
              <a:t>  p</a:t>
            </a:r>
            <a:r>
              <a:rPr lang="ca-ES" dirty="0" err="1"/>
              <a:t>osar</a:t>
            </a:r>
            <a:r>
              <a:rPr lang="ca-ES" dirty="0"/>
              <a:t> fi a les pràctiques abusives als serveis és possible! - 1</a:t>
            </a:r>
            <a:endParaRPr lang="x-none" dirty="0"/>
          </a:p>
        </p:txBody>
      </p:sp>
    </p:spTree>
    <p:extLst>
      <p:ext uri="{BB962C8B-B14F-4D97-AF65-F5344CB8AC3E}">
        <p14:creationId xmlns:p14="http://schemas.microsoft.com/office/powerpoint/2010/main" val="18818313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038E913-F878-124D-AB3A-7CC16ACD9745}"/>
              </a:ext>
            </a:extLst>
          </p:cNvPr>
          <p:cNvSpPr>
            <a:spLocks noGrp="1"/>
          </p:cNvSpPr>
          <p:nvPr>
            <p:ph type="body" sz="quarter" idx="13"/>
          </p:nvPr>
        </p:nvSpPr>
        <p:spPr>
          <a:xfrm>
            <a:off x="507207" y="1379376"/>
            <a:ext cx="11174400" cy="360000"/>
          </a:xfrm>
        </p:spPr>
        <p:txBody>
          <a:bodyPr/>
          <a:lstStyle/>
          <a:p>
            <a:r>
              <a:rPr lang="ca-ES" dirty="0"/>
              <a:t>L’exemple de </a:t>
            </a:r>
            <a:r>
              <a:rPr lang="ca-ES" dirty="0" err="1"/>
              <a:t>Pennsilvània</a:t>
            </a:r>
            <a:r>
              <a:rPr lang="ca-ES" dirty="0"/>
              <a:t> </a:t>
            </a:r>
            <a:r>
              <a:rPr lang="en-GB" dirty="0"/>
              <a:t>(b)</a:t>
            </a:r>
            <a:endParaRPr lang="en-US" dirty="0"/>
          </a:p>
        </p:txBody>
      </p:sp>
      <p:sp>
        <p:nvSpPr>
          <p:cNvPr id="3" name="Content Placeholder 2">
            <a:extLst>
              <a:ext uri="{FF2B5EF4-FFF2-40B4-BE49-F238E27FC236}">
                <a16:creationId xmlns:a16="http://schemas.microsoft.com/office/drawing/2014/main" id="{4D09E336-C447-4442-9607-CE65A855CD83}"/>
              </a:ext>
            </a:extLst>
          </p:cNvPr>
          <p:cNvSpPr>
            <a:spLocks noGrp="1"/>
          </p:cNvSpPr>
          <p:nvPr>
            <p:ph sz="quarter" idx="14"/>
          </p:nvPr>
        </p:nvSpPr>
        <p:spPr>
          <a:xfrm>
            <a:off x="507195" y="1941094"/>
            <a:ext cx="11174412" cy="4070093"/>
          </a:xfrm>
        </p:spPr>
        <p:txBody>
          <a:bodyPr/>
          <a:lstStyle/>
          <a:p>
            <a:pPr algn="just"/>
            <a:r>
              <a:rPr lang="ca-ES" dirty="0"/>
              <a:t>Els estudis que van avaluar l’impacte del programa entre 2001 i 2010 van demostrar una reducció significativa en l’ús de l’aïllament i la contenció durant aquest període en tot l’estat. </a:t>
            </a:r>
          </a:p>
          <a:p>
            <a:pPr algn="just"/>
            <a:r>
              <a:rPr lang="ca-ES" dirty="0"/>
              <a:t>En el període comprès per l’estudi, l’ús de medicació no programada com a indicador de l’ús de la contenció farmacològica també va disminuir. </a:t>
            </a:r>
          </a:p>
          <a:p>
            <a:pPr algn="just"/>
            <a:r>
              <a:rPr lang="ca-ES" dirty="0"/>
              <a:t>A més, en contra del que es temia, no van augmentar els atacs al personal; en determinats casos, el nombre d’atacs al personal fins i tot va disminuir</a:t>
            </a:r>
            <a:r>
              <a:rPr lang="en-US" dirty="0"/>
              <a:t>. </a:t>
            </a:r>
          </a:p>
          <a:p>
            <a:pPr algn="just"/>
            <a:endParaRPr lang="x-none" dirty="0"/>
          </a:p>
        </p:txBody>
      </p:sp>
      <p:sp>
        <p:nvSpPr>
          <p:cNvPr id="7" name="Title 1">
            <a:extLst>
              <a:ext uri="{FF2B5EF4-FFF2-40B4-BE49-F238E27FC236}">
                <a16:creationId xmlns:a16="http://schemas.microsoft.com/office/drawing/2014/main" id="{D1FD99D7-5D6D-4491-8648-9F80C8425B82}"/>
              </a:ext>
            </a:extLst>
          </p:cNvPr>
          <p:cNvSpPr>
            <a:spLocks noGrp="1"/>
          </p:cNvSpPr>
          <p:nvPr>
            <p:ph type="title"/>
          </p:nvPr>
        </p:nvSpPr>
        <p:spPr>
          <a:xfrm>
            <a:off x="507205" y="506412"/>
            <a:ext cx="10912161" cy="514314"/>
          </a:xfrm>
        </p:spPr>
        <p:txBody>
          <a:bodyPr/>
          <a:lstStyle/>
          <a:p>
            <a:r>
              <a:rPr lang="es-ES" dirty="0" err="1"/>
              <a:t>Presentació</a:t>
            </a:r>
            <a:r>
              <a:rPr lang="es-ES" dirty="0"/>
              <a:t>  p</a:t>
            </a:r>
            <a:r>
              <a:rPr lang="ca-ES" dirty="0" err="1"/>
              <a:t>osar</a:t>
            </a:r>
            <a:r>
              <a:rPr lang="ca-ES" dirty="0"/>
              <a:t> fi a les pràctiques abusives als serveis és possible! </a:t>
            </a:r>
            <a:r>
              <a:rPr lang="en-GB" dirty="0"/>
              <a:t>- 2</a:t>
            </a:r>
            <a:endParaRPr lang="x-none" dirty="0"/>
          </a:p>
        </p:txBody>
      </p:sp>
    </p:spTree>
    <p:extLst>
      <p:ext uri="{BB962C8B-B14F-4D97-AF65-F5344CB8AC3E}">
        <p14:creationId xmlns:p14="http://schemas.microsoft.com/office/powerpoint/2010/main" val="270829939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9A12B8-9C6E-4EA6-8F86-7EB96F3E0F08}"/>
              </a:ext>
            </a:extLst>
          </p:cNvPr>
          <p:cNvSpPr>
            <a:spLocks noGrp="1"/>
          </p:cNvSpPr>
          <p:nvPr>
            <p:ph sz="quarter" idx="14"/>
          </p:nvPr>
        </p:nvSpPr>
        <p:spPr>
          <a:xfrm>
            <a:off x="507195" y="1894114"/>
            <a:ext cx="11174412" cy="4117074"/>
          </a:xfrm>
        </p:spPr>
        <p:txBody>
          <a:bodyPr/>
          <a:lstStyle/>
          <a:p>
            <a:pPr algn="just"/>
            <a:r>
              <a:rPr lang="ca-ES" dirty="0"/>
              <a:t>Estratègies per evitar la coacció, la violència i el maltractament </a:t>
            </a:r>
            <a:r>
              <a:rPr lang="es-ES" dirty="0"/>
              <a:t>: </a:t>
            </a:r>
          </a:p>
          <a:p>
            <a:pPr lvl="2" algn="just"/>
            <a:r>
              <a:rPr lang="es-ES" sz="2200" dirty="0" err="1"/>
              <a:t>Tècniques</a:t>
            </a:r>
            <a:r>
              <a:rPr lang="es-ES" sz="2200" dirty="0"/>
              <a:t> de </a:t>
            </a:r>
            <a:r>
              <a:rPr lang="es-ES" sz="2200" dirty="0" err="1"/>
              <a:t>comunicació</a:t>
            </a:r>
            <a:endParaRPr lang="es-ES" sz="2200" dirty="0"/>
          </a:p>
          <a:p>
            <a:pPr lvl="2" algn="just"/>
            <a:r>
              <a:rPr lang="es-ES" sz="2200" dirty="0" err="1"/>
              <a:t>Entorns</a:t>
            </a:r>
            <a:r>
              <a:rPr lang="es-ES" sz="2200" dirty="0"/>
              <a:t> </a:t>
            </a:r>
            <a:r>
              <a:rPr lang="es-ES" sz="2200" dirty="0" err="1"/>
              <a:t>d’acompanyament</a:t>
            </a:r>
            <a:r>
              <a:rPr lang="es-ES" sz="2200" dirty="0"/>
              <a:t>, </a:t>
            </a:r>
            <a:r>
              <a:rPr lang="es-ES" sz="2200" dirty="0" err="1"/>
              <a:t>incloent</a:t>
            </a:r>
            <a:r>
              <a:rPr lang="es-ES" sz="2200" dirty="0"/>
              <a:t>-hi sales de </a:t>
            </a:r>
            <a:r>
              <a:rPr lang="es-ES" sz="2200" dirty="0" err="1"/>
              <a:t>benestar</a:t>
            </a:r>
            <a:r>
              <a:rPr lang="es-ES" sz="2200" dirty="0"/>
              <a:t> </a:t>
            </a:r>
          </a:p>
          <a:p>
            <a:pPr lvl="2" algn="just"/>
            <a:r>
              <a:rPr lang="es-ES" sz="2200" dirty="0" err="1"/>
              <a:t>Establiment</a:t>
            </a:r>
            <a:r>
              <a:rPr lang="es-ES" sz="2200" dirty="0"/>
              <a:t> </a:t>
            </a:r>
            <a:r>
              <a:rPr lang="es-ES" sz="2200" dirty="0" err="1"/>
              <a:t>d’una</a:t>
            </a:r>
            <a:r>
              <a:rPr lang="es-ES" sz="2200" dirty="0"/>
              <a:t> cultura del «sí» i del «sí que es </a:t>
            </a:r>
            <a:r>
              <a:rPr lang="es-ES" sz="2200" dirty="0" err="1"/>
              <a:t>pot</a:t>
            </a:r>
            <a:r>
              <a:rPr lang="es-ES" sz="2200" dirty="0"/>
              <a:t>» </a:t>
            </a:r>
          </a:p>
          <a:p>
            <a:pPr lvl="2" algn="just"/>
            <a:r>
              <a:rPr lang="es-ES" sz="2200" dirty="0" err="1"/>
              <a:t>Plans</a:t>
            </a:r>
            <a:r>
              <a:rPr lang="es-ES" sz="2200" dirty="0"/>
              <a:t> </a:t>
            </a:r>
            <a:r>
              <a:rPr lang="es-ES" sz="2200" dirty="0" err="1"/>
              <a:t>individualitzats</a:t>
            </a:r>
            <a:r>
              <a:rPr lang="es-ES" sz="2200" dirty="0"/>
              <a:t> per explorar </a:t>
            </a:r>
            <a:r>
              <a:rPr lang="es-ES" sz="2200" dirty="0" err="1"/>
              <a:t>sensibilitats</a:t>
            </a:r>
            <a:r>
              <a:rPr lang="es-ES" sz="2200" dirty="0"/>
              <a:t> i signes de malestar</a:t>
            </a:r>
          </a:p>
          <a:p>
            <a:pPr lvl="2" algn="just"/>
            <a:r>
              <a:rPr lang="es-ES" sz="2200" dirty="0" err="1"/>
              <a:t>Equips</a:t>
            </a:r>
            <a:r>
              <a:rPr lang="es-ES" sz="2200" dirty="0"/>
              <a:t> de </a:t>
            </a:r>
            <a:r>
              <a:rPr lang="es-ES" sz="2200" dirty="0" err="1"/>
              <a:t>resposta</a:t>
            </a:r>
            <a:endParaRPr lang="es-ES" sz="2200" dirty="0"/>
          </a:p>
          <a:p>
            <a:pPr algn="just"/>
            <a:endParaRPr lang="x-none" dirty="0"/>
          </a:p>
        </p:txBody>
      </p:sp>
      <p:sp>
        <p:nvSpPr>
          <p:cNvPr id="2" name="Title 1">
            <a:extLst>
              <a:ext uri="{FF2B5EF4-FFF2-40B4-BE49-F238E27FC236}">
                <a16:creationId xmlns:a16="http://schemas.microsoft.com/office/drawing/2014/main" id="{BDB4AD42-F5DE-4161-87E5-308070C87800}"/>
              </a:ext>
            </a:extLst>
          </p:cNvPr>
          <p:cNvSpPr>
            <a:spLocks noGrp="1"/>
          </p:cNvSpPr>
          <p:nvPr>
            <p:ph type="title"/>
          </p:nvPr>
        </p:nvSpPr>
        <p:spPr>
          <a:xfrm>
            <a:off x="507205" y="506412"/>
            <a:ext cx="11167343" cy="556844"/>
          </a:xfrm>
        </p:spPr>
        <p:txBody>
          <a:bodyPr/>
          <a:lstStyle/>
          <a:p>
            <a:r>
              <a:rPr lang="es-ES" dirty="0" err="1"/>
              <a:t>Presentació</a:t>
            </a:r>
            <a:r>
              <a:rPr lang="es-ES" dirty="0"/>
              <a:t>: </a:t>
            </a:r>
            <a:r>
              <a:rPr lang="es-ES" dirty="0" err="1"/>
              <a:t>Recapitulació</a:t>
            </a:r>
            <a:r>
              <a:rPr lang="es-ES" dirty="0"/>
              <a:t> de les </a:t>
            </a:r>
            <a:r>
              <a:rPr lang="es-ES" dirty="0" err="1"/>
              <a:t>estratègies</a:t>
            </a:r>
            <a:r>
              <a:rPr lang="es-ES" dirty="0"/>
              <a:t> per </a:t>
            </a:r>
            <a:r>
              <a:rPr lang="es-ES" dirty="0" err="1"/>
              <a:t>entendre</a:t>
            </a:r>
            <a:r>
              <a:rPr lang="es-ES" dirty="0"/>
              <a:t> la </a:t>
            </a:r>
            <a:r>
              <a:rPr lang="es-ES" dirty="0" err="1"/>
              <a:t>violència</a:t>
            </a:r>
            <a:r>
              <a:rPr lang="es-ES" dirty="0"/>
              <a:t>, la </a:t>
            </a:r>
            <a:r>
              <a:rPr lang="es-ES" dirty="0" err="1"/>
              <a:t>coacció</a:t>
            </a:r>
            <a:r>
              <a:rPr lang="es-ES" dirty="0"/>
              <a:t> i el </a:t>
            </a:r>
            <a:r>
              <a:rPr lang="es-ES" dirty="0" err="1"/>
              <a:t>maltractament</a:t>
            </a:r>
            <a:r>
              <a:rPr lang="es-ES" dirty="0"/>
              <a:t> i posar-hi fi </a:t>
            </a:r>
            <a:endParaRPr lang="x-none" dirty="0"/>
          </a:p>
        </p:txBody>
      </p:sp>
      <p:sp>
        <p:nvSpPr>
          <p:cNvPr id="4" name="Text Placeholder 5">
            <a:extLst>
              <a:ext uri="{FF2B5EF4-FFF2-40B4-BE49-F238E27FC236}">
                <a16:creationId xmlns:a16="http://schemas.microsoft.com/office/drawing/2014/main" id="{B038E913-F878-124D-AB3A-7CC16ACD9745}"/>
              </a:ext>
            </a:extLst>
          </p:cNvPr>
          <p:cNvSpPr>
            <a:spLocks noGrp="1"/>
          </p:cNvSpPr>
          <p:nvPr>
            <p:ph type="body" sz="quarter" idx="13"/>
          </p:nvPr>
        </p:nvSpPr>
        <p:spPr>
          <a:xfrm>
            <a:off x="507207" y="1379376"/>
            <a:ext cx="11174400" cy="360000"/>
          </a:xfrm>
        </p:spPr>
        <p:txBody>
          <a:bodyPr/>
          <a:lstStyle/>
          <a:p>
            <a:r>
              <a:rPr lang="ca-ES" dirty="0"/>
              <a:t>Abordatge de les dinàmiques de poder </a:t>
            </a:r>
            <a:endParaRPr lang="es-ES" dirty="0"/>
          </a:p>
        </p:txBody>
      </p:sp>
    </p:spTree>
    <p:extLst>
      <p:ext uri="{BB962C8B-B14F-4D97-AF65-F5344CB8AC3E}">
        <p14:creationId xmlns:p14="http://schemas.microsoft.com/office/powerpoint/2010/main" val="116257690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2F48CF-DFE7-42CF-B1BE-039B730234BF}"/>
              </a:ext>
            </a:extLst>
          </p:cNvPr>
          <p:cNvSpPr>
            <a:spLocks noGrp="1"/>
          </p:cNvSpPr>
          <p:nvPr>
            <p:ph sz="quarter" idx="14"/>
          </p:nvPr>
        </p:nvSpPr>
        <p:spPr/>
        <p:txBody>
          <a:bodyPr/>
          <a:lstStyle/>
          <a:p>
            <a:endParaRPr lang="en-US" dirty="0"/>
          </a:p>
          <a:p>
            <a:endParaRPr lang="en-US" dirty="0"/>
          </a:p>
          <a:p>
            <a:r>
              <a:rPr lang="es-ES" dirty="0" err="1"/>
              <a:t>Què</a:t>
            </a:r>
            <a:r>
              <a:rPr lang="es-ES" dirty="0"/>
              <a:t> </a:t>
            </a:r>
            <a:r>
              <a:rPr lang="es-ES" dirty="0" err="1"/>
              <a:t>podeu</a:t>
            </a:r>
            <a:r>
              <a:rPr lang="es-ES" dirty="0"/>
              <a:t> </a:t>
            </a:r>
            <a:r>
              <a:rPr lang="es-ES" dirty="0" err="1"/>
              <a:t>fer</a:t>
            </a:r>
            <a:r>
              <a:rPr lang="es-ES" dirty="0"/>
              <a:t> per evitar el </a:t>
            </a:r>
            <a:r>
              <a:rPr lang="es-ES" dirty="0" err="1"/>
              <a:t>maltractament</a:t>
            </a:r>
            <a:r>
              <a:rPr lang="es-ES" dirty="0"/>
              <a:t> al </a:t>
            </a:r>
            <a:r>
              <a:rPr lang="es-ES" dirty="0" err="1"/>
              <a:t>vostre</a:t>
            </a:r>
            <a:r>
              <a:rPr lang="es-ES" dirty="0"/>
              <a:t> </a:t>
            </a:r>
            <a:r>
              <a:rPr lang="es-ES" dirty="0" err="1"/>
              <a:t>servei</a:t>
            </a:r>
            <a:r>
              <a:rPr lang="es-ES" dirty="0"/>
              <a:t>? </a:t>
            </a:r>
            <a:endParaRPr lang="x-none" dirty="0"/>
          </a:p>
        </p:txBody>
      </p:sp>
      <p:sp>
        <p:nvSpPr>
          <p:cNvPr id="2" name="Title 1">
            <a:extLst>
              <a:ext uri="{FF2B5EF4-FFF2-40B4-BE49-F238E27FC236}">
                <a16:creationId xmlns:a16="http://schemas.microsoft.com/office/drawing/2014/main" id="{24A2EFD5-0C6D-445B-BE68-D385AA69ACFB}"/>
              </a:ext>
            </a:extLst>
          </p:cNvPr>
          <p:cNvSpPr>
            <a:spLocks noGrp="1"/>
          </p:cNvSpPr>
          <p:nvPr>
            <p:ph type="title"/>
          </p:nvPr>
        </p:nvSpPr>
        <p:spPr>
          <a:xfrm>
            <a:off x="507205" y="506411"/>
            <a:ext cx="11103547" cy="471783"/>
          </a:xfrm>
        </p:spPr>
        <p:txBody>
          <a:bodyPr/>
          <a:lstStyle/>
          <a:p>
            <a:r>
              <a:rPr lang="ca-ES" dirty="0"/>
              <a:t>Exercici 13.1: Què podeu fer vosaltres per evitar la violència, la coacció i el maltractament?</a:t>
            </a:r>
            <a:endParaRPr lang="x-none" dirty="0"/>
          </a:p>
        </p:txBody>
      </p:sp>
    </p:spTree>
    <p:extLst>
      <p:ext uri="{BB962C8B-B14F-4D97-AF65-F5344CB8AC3E}">
        <p14:creationId xmlns:p14="http://schemas.microsoft.com/office/powerpoint/2010/main" val="143381336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00E65F-C555-47E3-96EF-2187EA64CD2B}"/>
              </a:ext>
            </a:extLst>
          </p:cNvPr>
          <p:cNvSpPr>
            <a:spLocks noGrp="1"/>
          </p:cNvSpPr>
          <p:nvPr>
            <p:ph sz="quarter" idx="14"/>
          </p:nvPr>
        </p:nvSpPr>
        <p:spPr/>
        <p:txBody>
          <a:bodyPr/>
          <a:lstStyle/>
          <a:p>
            <a:endParaRPr lang="en-US" dirty="0"/>
          </a:p>
          <a:p>
            <a:endParaRPr lang="en-US" dirty="0"/>
          </a:p>
          <a:p>
            <a:r>
              <a:rPr lang="es-ES" dirty="0" err="1"/>
              <a:t>Quins</a:t>
            </a:r>
            <a:r>
              <a:rPr lang="es-ES" dirty="0"/>
              <a:t> </a:t>
            </a:r>
            <a:r>
              <a:rPr lang="es-ES" dirty="0" err="1"/>
              <a:t>són</a:t>
            </a:r>
            <a:r>
              <a:rPr lang="es-ES" dirty="0"/>
              <a:t> </a:t>
            </a:r>
            <a:r>
              <a:rPr lang="es-ES" dirty="0" err="1"/>
              <a:t>els</a:t>
            </a:r>
            <a:r>
              <a:rPr lang="es-ES" dirty="0"/>
              <a:t> tres </a:t>
            </a:r>
            <a:r>
              <a:rPr lang="es-ES" dirty="0" err="1"/>
              <a:t>punts</a:t>
            </a:r>
            <a:r>
              <a:rPr lang="es-ES" dirty="0"/>
              <a:t> </a:t>
            </a:r>
            <a:r>
              <a:rPr lang="es-ES" dirty="0" err="1"/>
              <a:t>clau</a:t>
            </a:r>
            <a:r>
              <a:rPr lang="es-ES" dirty="0"/>
              <a:t> que </a:t>
            </a:r>
            <a:r>
              <a:rPr lang="es-ES" dirty="0" err="1"/>
              <a:t>heu</a:t>
            </a:r>
            <a:r>
              <a:rPr lang="es-ES" dirty="0"/>
              <a:t> </a:t>
            </a:r>
            <a:r>
              <a:rPr lang="es-ES" dirty="0" err="1"/>
              <a:t>après</a:t>
            </a:r>
            <a:r>
              <a:rPr lang="es-ES" dirty="0"/>
              <a:t> en </a:t>
            </a:r>
            <a:r>
              <a:rPr lang="es-ES" dirty="0" err="1"/>
              <a:t>aquesta</a:t>
            </a:r>
            <a:r>
              <a:rPr lang="es-ES" dirty="0"/>
              <a:t> </a:t>
            </a:r>
            <a:r>
              <a:rPr lang="es-ES" dirty="0" err="1"/>
              <a:t>sessió</a:t>
            </a:r>
            <a:r>
              <a:rPr lang="es-ES" dirty="0"/>
              <a:t>? </a:t>
            </a:r>
            <a:endParaRPr lang="x-none" dirty="0"/>
          </a:p>
        </p:txBody>
      </p:sp>
      <p:sp>
        <p:nvSpPr>
          <p:cNvPr id="2" name="Title 1">
            <a:extLst>
              <a:ext uri="{FF2B5EF4-FFF2-40B4-BE49-F238E27FC236}">
                <a16:creationId xmlns:a16="http://schemas.microsoft.com/office/drawing/2014/main" id="{DD11E853-BE72-4E05-8AD0-E5986FA54411}"/>
              </a:ext>
            </a:extLst>
          </p:cNvPr>
          <p:cNvSpPr>
            <a:spLocks noGrp="1"/>
          </p:cNvSpPr>
          <p:nvPr>
            <p:ph type="title"/>
          </p:nvPr>
        </p:nvSpPr>
        <p:spPr/>
        <p:txBody>
          <a:bodyPr/>
          <a:lstStyle/>
          <a:p>
            <a:r>
              <a:rPr lang="es-ES" dirty="0" err="1"/>
              <a:t>Presentació</a:t>
            </a:r>
            <a:r>
              <a:rPr lang="es-ES" dirty="0"/>
              <a:t>: </a:t>
            </a:r>
            <a:r>
              <a:rPr lang="es-ES" dirty="0" err="1"/>
              <a:t>Conclusió</a:t>
            </a:r>
            <a:r>
              <a:rPr lang="es-ES" dirty="0"/>
              <a:t> de la </a:t>
            </a:r>
            <a:r>
              <a:rPr lang="es-ES" dirty="0" err="1"/>
              <a:t>sessió</a:t>
            </a:r>
            <a:r>
              <a:rPr lang="es-ES" dirty="0"/>
              <a:t> </a:t>
            </a:r>
            <a:r>
              <a:rPr lang="en-GB" dirty="0"/>
              <a:t>- 1</a:t>
            </a:r>
            <a:endParaRPr lang="x-none" dirty="0"/>
          </a:p>
        </p:txBody>
      </p:sp>
    </p:spTree>
    <p:extLst>
      <p:ext uri="{BB962C8B-B14F-4D97-AF65-F5344CB8AC3E}">
        <p14:creationId xmlns:p14="http://schemas.microsoft.com/office/powerpoint/2010/main" val="193322419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64E233C-47B4-3847-B3FE-17D80ED17E72}"/>
              </a:ext>
            </a:extLst>
          </p:cNvPr>
          <p:cNvSpPr>
            <a:spLocks noGrp="1"/>
          </p:cNvSpPr>
          <p:nvPr>
            <p:ph type="body" sz="quarter" idx="13"/>
          </p:nvPr>
        </p:nvSpPr>
        <p:spPr/>
        <p:txBody>
          <a:bodyPr/>
          <a:lstStyle/>
          <a:p>
            <a:r>
              <a:rPr lang="ca-ES" dirty="0"/>
              <a:t>Missatges per recordar</a:t>
            </a:r>
            <a:endParaRPr lang="en-US" dirty="0"/>
          </a:p>
        </p:txBody>
      </p:sp>
      <p:sp>
        <p:nvSpPr>
          <p:cNvPr id="3" name="Content Placeholder 2">
            <a:extLst>
              <a:ext uri="{FF2B5EF4-FFF2-40B4-BE49-F238E27FC236}">
                <a16:creationId xmlns:a16="http://schemas.microsoft.com/office/drawing/2014/main" id="{6EA3EFDF-ACD2-4408-998A-894D3BDF9E07}"/>
              </a:ext>
            </a:extLst>
          </p:cNvPr>
          <p:cNvSpPr>
            <a:spLocks noGrp="1"/>
          </p:cNvSpPr>
          <p:nvPr>
            <p:ph sz="quarter" idx="14"/>
          </p:nvPr>
        </p:nvSpPr>
        <p:spPr>
          <a:xfrm>
            <a:off x="552893" y="1382852"/>
            <a:ext cx="11128714" cy="4500000"/>
          </a:xfrm>
        </p:spPr>
        <p:txBody>
          <a:bodyPr/>
          <a:lstStyle/>
          <a:p>
            <a:pPr lvl="0" algn="just" fontAlgn="base"/>
            <a:r>
              <a:rPr lang="ca-ES" sz="2000" dirty="0"/>
              <a:t>Tothom mereix ser tractat amb respecte i dignitat en tot moment. </a:t>
            </a:r>
            <a:endParaRPr lang="es-ES" sz="2000" dirty="0"/>
          </a:p>
          <a:p>
            <a:pPr lvl="0" algn="just" fontAlgn="base"/>
            <a:r>
              <a:rPr lang="ca-ES" sz="2000" dirty="0"/>
              <a:t>La coacció, la violència i el maltractament són vulneracions de la CDPD i no s’haurien de produir mai als serveis socials i de salut mental. Tothom ha de treballar creativament per posar fi a aquestes pràctiques. </a:t>
            </a:r>
            <a:endParaRPr lang="es-ES" sz="2000" dirty="0"/>
          </a:p>
          <a:p>
            <a:pPr lvl="0" algn="just" fontAlgn="base"/>
            <a:r>
              <a:rPr lang="ca-ES" sz="2000" dirty="0"/>
              <a:t>Es produeixen dinàmiques de poder desiguals en tots els serveis </a:t>
            </a:r>
            <a:r>
              <a:rPr lang="en-US" sz="2000" dirty="0"/>
              <a:t>. </a:t>
            </a:r>
            <a:r>
              <a:rPr lang="ca-ES" sz="2000" dirty="0"/>
              <a:t>Els professionals de la salut mental i d’altres àmbits ho han de tenir en compte i provar de compensar aquest desequilibri quan interaccionen amb les persones usuàries. </a:t>
            </a:r>
            <a:endParaRPr lang="es-ES" sz="2000" dirty="0"/>
          </a:p>
          <a:p>
            <a:pPr lvl="0" algn="just" fontAlgn="base"/>
            <a:r>
              <a:rPr lang="ca-ES" sz="2000" dirty="0"/>
              <a:t>Hi ha moltes opcions per evitar la violència, la coacció i el maltractament als serveis socials i de salut mental, com ara proporcionar a les persones una manera de denunciar amb seguretat aquestes pràctiques abusives i assegurar-se que les seves queixes es gestionin i se solucionin d’una manera eficaç i adequada. </a:t>
            </a:r>
            <a:endParaRPr lang="es-ES" sz="2000" dirty="0"/>
          </a:p>
          <a:p>
            <a:pPr algn="just"/>
            <a:r>
              <a:rPr lang="ca-ES" sz="2000" dirty="0"/>
              <a:t>Tots tenim un paper en la prevenció de la violència, la coacció i el maltractament als serveis socials i de salut mental. Posar-lo en pràctica ajudarà a crear un entorn en què es promoguin els drets, el benestar i la recuperació de les persones, a més de generar un entorn més segur i millor per al personal dels serveis. Tothom al servei en sortirà beneficiat! </a:t>
            </a:r>
            <a:endParaRPr lang="x-none" sz="2000" dirty="0"/>
          </a:p>
        </p:txBody>
      </p:sp>
      <p:sp>
        <p:nvSpPr>
          <p:cNvPr id="2" name="Title 1">
            <a:extLst>
              <a:ext uri="{FF2B5EF4-FFF2-40B4-BE49-F238E27FC236}">
                <a16:creationId xmlns:a16="http://schemas.microsoft.com/office/drawing/2014/main" id="{5824A116-690D-43BC-A2D2-71A9F17E0BA4}"/>
              </a:ext>
            </a:extLst>
          </p:cNvPr>
          <p:cNvSpPr>
            <a:spLocks noGrp="1"/>
          </p:cNvSpPr>
          <p:nvPr>
            <p:ph type="title"/>
          </p:nvPr>
        </p:nvSpPr>
        <p:spPr/>
        <p:txBody>
          <a:bodyPr/>
          <a:lstStyle/>
          <a:p>
            <a:r>
              <a:rPr lang="es-ES" dirty="0" err="1"/>
              <a:t>Presentació</a:t>
            </a:r>
            <a:r>
              <a:rPr lang="es-ES" dirty="0"/>
              <a:t>: </a:t>
            </a:r>
            <a:r>
              <a:rPr lang="es-ES" dirty="0" err="1"/>
              <a:t>Conclusió</a:t>
            </a:r>
            <a:r>
              <a:rPr lang="es-ES" dirty="0"/>
              <a:t> de la </a:t>
            </a:r>
            <a:r>
              <a:rPr lang="es-ES" dirty="0" err="1"/>
              <a:t>sessió</a:t>
            </a:r>
            <a:r>
              <a:rPr lang="es-ES" dirty="0"/>
              <a:t> -</a:t>
            </a:r>
            <a:r>
              <a:rPr lang="en-GB" dirty="0"/>
              <a:t> 2</a:t>
            </a:r>
            <a:endParaRPr lang="x-none" dirty="0"/>
          </a:p>
        </p:txBody>
      </p:sp>
    </p:spTree>
    <p:extLst>
      <p:ext uri="{BB962C8B-B14F-4D97-AF65-F5344CB8AC3E}">
        <p14:creationId xmlns:p14="http://schemas.microsoft.com/office/powerpoint/2010/main" val="279594942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8E1532-5FBB-4BC2-8AF0-F7770504A975}"/>
              </a:ext>
            </a:extLst>
          </p:cNvPr>
          <p:cNvSpPr>
            <a:spLocks noGrp="1"/>
          </p:cNvSpPr>
          <p:nvPr>
            <p:ph type="sldNum" sz="quarter" idx="12"/>
          </p:nvPr>
        </p:nvSpPr>
        <p:spPr/>
        <p:txBody>
          <a:bodyPr/>
          <a:lstStyle/>
          <a:p>
            <a:endParaRPr lang="en-US" dirty="0"/>
          </a:p>
        </p:txBody>
      </p:sp>
      <p:sp>
        <p:nvSpPr>
          <p:cNvPr id="5" name="Title 4">
            <a:extLst>
              <a:ext uri="{FF2B5EF4-FFF2-40B4-BE49-F238E27FC236}">
                <a16:creationId xmlns:a16="http://schemas.microsoft.com/office/drawing/2014/main" id="{37E5D594-0227-4A58-95CF-6089CF326135}"/>
              </a:ext>
            </a:extLst>
          </p:cNvPr>
          <p:cNvSpPr>
            <a:spLocks noGrp="1"/>
          </p:cNvSpPr>
          <p:nvPr>
            <p:ph type="title"/>
          </p:nvPr>
        </p:nvSpPr>
        <p:spPr/>
        <p:txBody>
          <a:bodyPr/>
          <a:lstStyle/>
          <a:p>
            <a:r>
              <a:rPr lang="en-US" dirty="0" err="1"/>
              <a:t>Reconeixements</a:t>
            </a:r>
            <a:endParaRPr lang="en-US" dirty="0"/>
          </a:p>
        </p:txBody>
      </p:sp>
    </p:spTree>
    <p:extLst>
      <p:ext uri="{BB962C8B-B14F-4D97-AF65-F5344CB8AC3E}">
        <p14:creationId xmlns:p14="http://schemas.microsoft.com/office/powerpoint/2010/main" val="3471903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4F5A7C-78C4-47C5-AE7B-375BFECBEC96}"/>
              </a:ext>
            </a:extLst>
          </p:cNvPr>
          <p:cNvSpPr>
            <a:spLocks noGrp="1"/>
          </p:cNvSpPr>
          <p:nvPr>
            <p:ph sz="quarter" idx="14"/>
          </p:nvPr>
        </p:nvSpPr>
        <p:spPr>
          <a:xfrm>
            <a:off x="507195" y="1254642"/>
            <a:ext cx="11174412" cy="4756546"/>
          </a:xfrm>
        </p:spPr>
        <p:txBody>
          <a:bodyPr/>
          <a:lstStyle/>
          <a:p>
            <a:pPr algn="just"/>
            <a:r>
              <a:rPr lang="ca-ES" dirty="0"/>
              <a:t>Alguns exemples de violència i coacció </a:t>
            </a:r>
            <a:r>
              <a:rPr lang="en-GB" dirty="0"/>
              <a:t>:</a:t>
            </a:r>
            <a:r>
              <a:rPr lang="es-ES" dirty="0"/>
              <a:t> </a:t>
            </a:r>
          </a:p>
          <a:p>
            <a:pPr lvl="2" algn="just" fontAlgn="base"/>
            <a:r>
              <a:rPr lang="ca-ES" sz="2200" dirty="0"/>
              <a:t>L’aïllament i l’ús de mesures restrictives, inclosa la contenció física amb les mans, la contenció mecànica o l’ús de medicació per controlar el comportament d’una persona (contenció farmacològica). </a:t>
            </a:r>
            <a:endParaRPr lang="es-ES" sz="2200" dirty="0"/>
          </a:p>
          <a:p>
            <a:pPr lvl="2" algn="just" fontAlgn="base"/>
            <a:r>
              <a:rPr lang="ca-ES" sz="2200" dirty="0"/>
              <a:t>L’hospitalització forçosa als serveis socials i de salut mental i el tractament forçós.</a:t>
            </a:r>
            <a:endParaRPr lang="es-ES" sz="2200" dirty="0"/>
          </a:p>
          <a:p>
            <a:pPr lvl="2" algn="just" fontAlgn="base"/>
            <a:r>
              <a:rPr lang="ca-ES" sz="2200" dirty="0"/>
              <a:t>El tractament forçós a la comunitat. </a:t>
            </a:r>
            <a:endParaRPr lang="es-ES" sz="2200" dirty="0"/>
          </a:p>
          <a:p>
            <a:pPr lvl="2" algn="just" fontAlgn="base"/>
            <a:r>
              <a:rPr lang="ca-ES" sz="2200" dirty="0"/>
              <a:t>La violència i la coacció econòmiques (és a dir, controlar els recursos d’una persona per obligar-la a actuar en contra de la seva voluntat).</a:t>
            </a:r>
          </a:p>
          <a:p>
            <a:pPr lvl="2" algn="just" fontAlgn="base"/>
            <a:r>
              <a:rPr lang="ca-ES" sz="2200" dirty="0"/>
              <a:t>L’esterilització, l’anticoncepció o l’avortament involuntaris.</a:t>
            </a:r>
            <a:endParaRPr lang="x-none" sz="2200" dirty="0"/>
          </a:p>
          <a:p>
            <a:pPr algn="just"/>
            <a:endParaRPr lang="x-none" dirty="0"/>
          </a:p>
        </p:txBody>
      </p:sp>
      <p:sp>
        <p:nvSpPr>
          <p:cNvPr id="5" name="Title 1">
            <a:extLst>
              <a:ext uri="{FF2B5EF4-FFF2-40B4-BE49-F238E27FC236}">
                <a16:creationId xmlns:a16="http://schemas.microsoft.com/office/drawing/2014/main" id="{D8648F47-81CF-4F4E-B86E-C16409B71A47}"/>
              </a:ext>
            </a:extLst>
          </p:cNvPr>
          <p:cNvSpPr>
            <a:spLocks noGrp="1"/>
          </p:cNvSpPr>
          <p:nvPr>
            <p:ph type="title"/>
          </p:nvPr>
        </p:nvSpPr>
        <p:spPr>
          <a:xfrm>
            <a:off x="507206" y="506412"/>
            <a:ext cx="11231138" cy="386723"/>
          </a:xfrm>
        </p:spPr>
        <p:txBody>
          <a:bodyPr/>
          <a:lstStyle/>
          <a:p>
            <a:r>
              <a:rPr lang="ca-ES" sz="2800" dirty="0"/>
              <a:t>Presentació: Què són la violència, la coacció i el maltractament? </a:t>
            </a:r>
            <a:r>
              <a:rPr lang="en-GB" sz="2800" dirty="0"/>
              <a:t>- 2</a:t>
            </a:r>
            <a:endParaRPr lang="x-none" sz="2800" dirty="0"/>
          </a:p>
        </p:txBody>
      </p:sp>
    </p:spTree>
    <p:extLst>
      <p:ext uri="{BB962C8B-B14F-4D97-AF65-F5344CB8AC3E}">
        <p14:creationId xmlns:p14="http://schemas.microsoft.com/office/powerpoint/2010/main" val="2802711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E15754-4F7E-43D4-B58E-B6C10842FD05}"/>
              </a:ext>
            </a:extLst>
          </p:cNvPr>
          <p:cNvSpPr>
            <a:spLocks noGrp="1"/>
          </p:cNvSpPr>
          <p:nvPr>
            <p:ph sz="quarter" idx="14"/>
          </p:nvPr>
        </p:nvSpPr>
        <p:spPr/>
        <p:txBody>
          <a:bodyPr/>
          <a:lstStyle/>
          <a:p>
            <a:pPr algn="just"/>
            <a:r>
              <a:rPr lang="ca-ES" dirty="0"/>
              <a:t>La violència i la coacció poden ser més subtils. Per exemple: </a:t>
            </a:r>
            <a:endParaRPr lang="es-ES" dirty="0"/>
          </a:p>
          <a:p>
            <a:pPr lvl="2" algn="just" fontAlgn="base"/>
            <a:r>
              <a:rPr lang="ca-ES" sz="2200" dirty="0"/>
              <a:t>Induir una persona a pensar que les seves accions tindran conseqüències negatives o que s’adoptaran accions contra ella o que se li negaran algunes coses  si no accepta un tractament. </a:t>
            </a:r>
            <a:endParaRPr lang="es-ES" sz="2200" dirty="0"/>
          </a:p>
          <a:p>
            <a:pPr lvl="2" algn="just"/>
            <a:r>
              <a:rPr lang="ca-ES" sz="2200" dirty="0"/>
              <a:t>Donar a una persona medicació sense el seu consentiment.</a:t>
            </a:r>
            <a:endParaRPr lang="x-none" sz="2200" dirty="0"/>
          </a:p>
        </p:txBody>
      </p:sp>
      <p:sp>
        <p:nvSpPr>
          <p:cNvPr id="5" name="Title 1">
            <a:extLst>
              <a:ext uri="{FF2B5EF4-FFF2-40B4-BE49-F238E27FC236}">
                <a16:creationId xmlns:a16="http://schemas.microsoft.com/office/drawing/2014/main" id="{D8648F47-81CF-4F4E-B86E-C16409B71A47}"/>
              </a:ext>
            </a:extLst>
          </p:cNvPr>
          <p:cNvSpPr>
            <a:spLocks noGrp="1"/>
          </p:cNvSpPr>
          <p:nvPr>
            <p:ph type="title"/>
          </p:nvPr>
        </p:nvSpPr>
        <p:spPr>
          <a:xfrm>
            <a:off x="507206" y="506412"/>
            <a:ext cx="11231138" cy="386723"/>
          </a:xfrm>
        </p:spPr>
        <p:txBody>
          <a:bodyPr/>
          <a:lstStyle/>
          <a:p>
            <a:r>
              <a:rPr lang="ca-ES" sz="2800" dirty="0"/>
              <a:t>Presentació: Què són la violència, la coacció i el maltractament? </a:t>
            </a:r>
            <a:r>
              <a:rPr lang="en-GB" sz="2800" dirty="0"/>
              <a:t>- 3</a:t>
            </a:r>
            <a:endParaRPr lang="x-none" sz="2800" dirty="0"/>
          </a:p>
        </p:txBody>
      </p:sp>
    </p:spTree>
    <p:extLst>
      <p:ext uri="{BB962C8B-B14F-4D97-AF65-F5344CB8AC3E}">
        <p14:creationId xmlns:p14="http://schemas.microsoft.com/office/powerpoint/2010/main" val="1247610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0E6526-739C-427F-B987-2D0B65542E95}"/>
              </a:ext>
            </a:extLst>
          </p:cNvPr>
          <p:cNvSpPr>
            <a:spLocks noGrp="1"/>
          </p:cNvSpPr>
          <p:nvPr>
            <p:ph sz="quarter" idx="14"/>
          </p:nvPr>
        </p:nvSpPr>
        <p:spPr>
          <a:xfrm>
            <a:off x="507195" y="1318437"/>
            <a:ext cx="11174412" cy="4692751"/>
          </a:xfrm>
        </p:spPr>
        <p:txBody>
          <a:bodyPr/>
          <a:lstStyle/>
          <a:p>
            <a:pPr algn="just"/>
            <a:r>
              <a:rPr lang="ca-ES" dirty="0"/>
              <a:t>Els organismes i experts de les Nacions Unides han determinat que l’ús de pràctiques coactives en el context de la salut mental —com el tractament forçós, l’aïllament i les mesures restrictives i la TEC i la psicocirurgia sense consentiment informat— poden considerar-se una forma de tortura i maltractament</a:t>
            </a:r>
            <a:r>
              <a:rPr lang="en-US" dirty="0"/>
              <a:t>. </a:t>
            </a:r>
          </a:p>
          <a:p>
            <a:pPr algn="just"/>
            <a:r>
              <a:rPr lang="ca-ES" dirty="0"/>
              <a:t>El relator especial sobre tortura de l’ONU ha declarat que l’aïllament en soledat de «qualsevol durada imposat a una persona amb discapacitat mental constitueix un tracte cruel, inhumà i degradant» i que les mesures restrictives, fins i tot aplicades durant un breu lapse, poden constituir tortura i maltractament.</a:t>
            </a:r>
            <a:r>
              <a:rPr lang="es-ES" dirty="0"/>
              <a:t>.</a:t>
            </a:r>
          </a:p>
          <a:p>
            <a:pPr algn="just"/>
            <a:r>
              <a:rPr lang="ca-ES" dirty="0"/>
              <a:t>El relator especial ha exigit «la prohibició absoluta de les contencions i l’aïllament»</a:t>
            </a:r>
            <a:r>
              <a:rPr lang="en-US" dirty="0"/>
              <a:t>. </a:t>
            </a:r>
          </a:p>
          <a:p>
            <a:pPr algn="just"/>
            <a:r>
              <a:rPr lang="ca-ES" dirty="0"/>
              <a:t>La TEC no s’hauria d’aplicar sense el consentiment informat i mai en la seva forma sense modificar</a:t>
            </a:r>
            <a:r>
              <a:rPr lang="en-US" dirty="0"/>
              <a:t>.</a:t>
            </a:r>
          </a:p>
          <a:p>
            <a:pPr algn="just"/>
            <a:endParaRPr lang="x-none" dirty="0"/>
          </a:p>
        </p:txBody>
      </p:sp>
      <p:sp>
        <p:nvSpPr>
          <p:cNvPr id="5" name="Title 1">
            <a:extLst>
              <a:ext uri="{FF2B5EF4-FFF2-40B4-BE49-F238E27FC236}">
                <a16:creationId xmlns:a16="http://schemas.microsoft.com/office/drawing/2014/main" id="{D8648F47-81CF-4F4E-B86E-C16409B71A47}"/>
              </a:ext>
            </a:extLst>
          </p:cNvPr>
          <p:cNvSpPr>
            <a:spLocks noGrp="1"/>
          </p:cNvSpPr>
          <p:nvPr>
            <p:ph type="title"/>
          </p:nvPr>
        </p:nvSpPr>
        <p:spPr>
          <a:xfrm>
            <a:off x="507206" y="506412"/>
            <a:ext cx="11231138" cy="386723"/>
          </a:xfrm>
        </p:spPr>
        <p:txBody>
          <a:bodyPr/>
          <a:lstStyle/>
          <a:p>
            <a:r>
              <a:rPr lang="ca-ES" sz="2800" dirty="0"/>
              <a:t>Presentació: Què són la violència, la coacció i el maltractament? </a:t>
            </a:r>
            <a:r>
              <a:rPr lang="en-GB" sz="2800" dirty="0"/>
              <a:t>- 4</a:t>
            </a:r>
            <a:endParaRPr lang="x-none" sz="2800" dirty="0"/>
          </a:p>
        </p:txBody>
      </p:sp>
    </p:spTree>
    <p:extLst>
      <p:ext uri="{BB962C8B-B14F-4D97-AF65-F5344CB8AC3E}">
        <p14:creationId xmlns:p14="http://schemas.microsoft.com/office/powerpoint/2010/main" val="2033645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38EBA6-2643-490A-8DA2-22E520FCD158}"/>
              </a:ext>
            </a:extLst>
          </p:cNvPr>
          <p:cNvSpPr>
            <a:spLocks noGrp="1"/>
          </p:cNvSpPr>
          <p:nvPr>
            <p:ph sz="quarter" idx="14"/>
          </p:nvPr>
        </p:nvSpPr>
        <p:spPr/>
        <p:txBody>
          <a:bodyPr/>
          <a:lstStyle/>
          <a:p>
            <a:pPr marL="0" lvl="0" indent="0" algn="just" fontAlgn="base">
              <a:buNone/>
            </a:pPr>
            <a:r>
              <a:rPr lang="ca-ES" b="1" dirty="0"/>
              <a:t>Violència i maltractament físics</a:t>
            </a:r>
            <a:r>
              <a:rPr lang="ca-ES" dirty="0"/>
              <a:t>: </a:t>
            </a:r>
          </a:p>
          <a:p>
            <a:pPr lvl="0" algn="just" fontAlgn="base"/>
            <a:r>
              <a:rPr lang="ca-ES" dirty="0"/>
              <a:t>Qualsevol contacte intencionat i no volgut contra una persona que pugui o no infligir-li lesions o danys al cos, incloent-hi cops, empentes, estrebades, cops de peu, esgarrapades, bufetades, agafar-la per la roba o per la cara, llançar-li objectes i immobilitzar-la. </a:t>
            </a:r>
            <a:endParaRPr lang="es-ES" dirty="0"/>
          </a:p>
          <a:p>
            <a:pPr algn="just"/>
            <a:endParaRPr lang="x-none" dirty="0"/>
          </a:p>
        </p:txBody>
      </p:sp>
      <p:sp>
        <p:nvSpPr>
          <p:cNvPr id="5" name="Title 1">
            <a:extLst>
              <a:ext uri="{FF2B5EF4-FFF2-40B4-BE49-F238E27FC236}">
                <a16:creationId xmlns:a16="http://schemas.microsoft.com/office/drawing/2014/main" id="{D8648F47-81CF-4F4E-B86E-C16409B71A47}"/>
              </a:ext>
            </a:extLst>
          </p:cNvPr>
          <p:cNvSpPr>
            <a:spLocks noGrp="1"/>
          </p:cNvSpPr>
          <p:nvPr>
            <p:ph type="title"/>
          </p:nvPr>
        </p:nvSpPr>
        <p:spPr>
          <a:xfrm>
            <a:off x="507206" y="506412"/>
            <a:ext cx="11231138" cy="386723"/>
          </a:xfrm>
        </p:spPr>
        <p:txBody>
          <a:bodyPr/>
          <a:lstStyle/>
          <a:p>
            <a:r>
              <a:rPr lang="ca-ES" sz="2800" dirty="0"/>
              <a:t>Presentació: Què són la violència, la coacció i el maltractament? </a:t>
            </a:r>
            <a:r>
              <a:rPr lang="en-GB" sz="2800" dirty="0"/>
              <a:t>- 5</a:t>
            </a:r>
            <a:endParaRPr lang="x-none" sz="2800" dirty="0"/>
          </a:p>
        </p:txBody>
      </p:sp>
    </p:spTree>
    <p:extLst>
      <p:ext uri="{BB962C8B-B14F-4D97-AF65-F5344CB8AC3E}">
        <p14:creationId xmlns:p14="http://schemas.microsoft.com/office/powerpoint/2010/main" val="2710803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E4BBDC-7FD6-4981-B83C-8C9910A985F6}"/>
              </a:ext>
            </a:extLst>
          </p:cNvPr>
          <p:cNvSpPr>
            <a:spLocks noGrp="1"/>
          </p:cNvSpPr>
          <p:nvPr>
            <p:ph sz="quarter" idx="14"/>
          </p:nvPr>
        </p:nvSpPr>
        <p:spPr/>
        <p:txBody>
          <a:bodyPr/>
          <a:lstStyle/>
          <a:p>
            <a:pPr marL="0" lvl="0" indent="0" algn="just">
              <a:buNone/>
            </a:pPr>
            <a:r>
              <a:rPr lang="ca-ES" b="1" dirty="0"/>
              <a:t>Violència i maltractament psicològics/emocionals</a:t>
            </a:r>
            <a:r>
              <a:rPr lang="ca-ES" dirty="0"/>
              <a:t>:</a:t>
            </a:r>
          </a:p>
          <a:p>
            <a:pPr algn="just"/>
            <a:r>
              <a:rPr lang="ca-ES" dirty="0"/>
              <a:t>Comportament destinat a controlar i sotmetre una altra persona mitjançant la por, la humiliació, la intimidació, el càstig i el trauma emocional</a:t>
            </a:r>
            <a:r>
              <a:rPr lang="en-GB" dirty="0"/>
              <a:t>.</a:t>
            </a:r>
          </a:p>
          <a:p>
            <a:pPr lvl="0" algn="just"/>
            <a:r>
              <a:rPr lang="ca-ES" dirty="0"/>
              <a:t>Conducta que erosiona la sensació de vàlua personal de la persona</a:t>
            </a:r>
            <a:r>
              <a:rPr lang="en-GB" dirty="0"/>
              <a:t>. </a:t>
            </a:r>
          </a:p>
          <a:p>
            <a:pPr lvl="0" algn="just"/>
            <a:r>
              <a:rPr lang="es-ES" dirty="0"/>
              <a:t>El </a:t>
            </a:r>
            <a:r>
              <a:rPr lang="ca-ES" dirty="0"/>
              <a:t>fet que el maltractament psicològic o emocional no comporti contacte o força físics no significa que no sigui extremament perjudicial</a:t>
            </a:r>
            <a:r>
              <a:rPr lang="en-GB" dirty="0"/>
              <a:t>.</a:t>
            </a:r>
            <a:endParaRPr lang="x-none" dirty="0"/>
          </a:p>
          <a:p>
            <a:pPr algn="just"/>
            <a:endParaRPr lang="x-none" dirty="0"/>
          </a:p>
        </p:txBody>
      </p:sp>
      <p:sp>
        <p:nvSpPr>
          <p:cNvPr id="5" name="Title 1">
            <a:extLst>
              <a:ext uri="{FF2B5EF4-FFF2-40B4-BE49-F238E27FC236}">
                <a16:creationId xmlns:a16="http://schemas.microsoft.com/office/drawing/2014/main" id="{D8648F47-81CF-4F4E-B86E-C16409B71A47}"/>
              </a:ext>
            </a:extLst>
          </p:cNvPr>
          <p:cNvSpPr>
            <a:spLocks noGrp="1"/>
          </p:cNvSpPr>
          <p:nvPr>
            <p:ph type="title"/>
          </p:nvPr>
        </p:nvSpPr>
        <p:spPr>
          <a:xfrm>
            <a:off x="507206" y="506412"/>
            <a:ext cx="11231138" cy="386723"/>
          </a:xfrm>
        </p:spPr>
        <p:txBody>
          <a:bodyPr/>
          <a:lstStyle/>
          <a:p>
            <a:r>
              <a:rPr lang="ca-ES" sz="2800" dirty="0"/>
              <a:t>Presentació: Què són la violència, la coacció i el maltractament? </a:t>
            </a:r>
            <a:r>
              <a:rPr lang="en-GB" sz="2800" dirty="0"/>
              <a:t>- 6</a:t>
            </a:r>
            <a:endParaRPr lang="x-none" sz="2800" dirty="0"/>
          </a:p>
        </p:txBody>
      </p:sp>
    </p:spTree>
    <p:extLst>
      <p:ext uri="{BB962C8B-B14F-4D97-AF65-F5344CB8AC3E}">
        <p14:creationId xmlns:p14="http://schemas.microsoft.com/office/powerpoint/2010/main" val="1322636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3C0939-6FC9-4B68-BF03-7875F64EA0A5}"/>
              </a:ext>
            </a:extLst>
          </p:cNvPr>
          <p:cNvSpPr>
            <a:spLocks noGrp="1"/>
          </p:cNvSpPr>
          <p:nvPr>
            <p:ph sz="quarter" idx="14"/>
          </p:nvPr>
        </p:nvSpPr>
        <p:spPr/>
        <p:txBody>
          <a:bodyPr/>
          <a:lstStyle/>
          <a:p>
            <a:pPr marL="0" lvl="0" indent="0" algn="just" fontAlgn="base">
              <a:buNone/>
            </a:pPr>
            <a:r>
              <a:rPr lang="ca-ES" b="1" dirty="0"/>
              <a:t>Violència i maltractament verbals</a:t>
            </a:r>
            <a:r>
              <a:rPr lang="ca-ES" dirty="0"/>
              <a:t>: </a:t>
            </a:r>
          </a:p>
          <a:p>
            <a:pPr algn="just" fontAlgn="base"/>
            <a:r>
              <a:rPr lang="ca-ES" dirty="0"/>
              <a:t>Ús d’un llenguatge denigrant, destructiu, </a:t>
            </a:r>
            <a:r>
              <a:rPr lang="ca-ES" dirty="0" err="1"/>
              <a:t>infantilitzador</a:t>
            </a:r>
            <a:r>
              <a:rPr lang="ca-ES" dirty="0"/>
              <a:t>, condescendent o agressiu, com l’ús d’insults, crits, paraules agressives, discriminatòries o irrespectuoses, llenguatge groller o amenaces, amb la finalitat de fer esclatar deliberadament la còlera o suscitar la por en l’altra persona. </a:t>
            </a:r>
            <a:endParaRPr lang="es-ES" dirty="0"/>
          </a:p>
          <a:p>
            <a:pPr algn="just"/>
            <a:endParaRPr lang="x-none" dirty="0"/>
          </a:p>
        </p:txBody>
      </p:sp>
      <p:sp>
        <p:nvSpPr>
          <p:cNvPr id="5" name="Title 1">
            <a:extLst>
              <a:ext uri="{FF2B5EF4-FFF2-40B4-BE49-F238E27FC236}">
                <a16:creationId xmlns:a16="http://schemas.microsoft.com/office/drawing/2014/main" id="{D8648F47-81CF-4F4E-B86E-C16409B71A47}"/>
              </a:ext>
            </a:extLst>
          </p:cNvPr>
          <p:cNvSpPr>
            <a:spLocks noGrp="1"/>
          </p:cNvSpPr>
          <p:nvPr>
            <p:ph type="title"/>
          </p:nvPr>
        </p:nvSpPr>
        <p:spPr>
          <a:xfrm>
            <a:off x="507206" y="506412"/>
            <a:ext cx="11231138" cy="386723"/>
          </a:xfrm>
        </p:spPr>
        <p:txBody>
          <a:bodyPr/>
          <a:lstStyle/>
          <a:p>
            <a:r>
              <a:rPr lang="ca-ES" sz="2800" dirty="0"/>
              <a:t>Presentació: Què són la violència, la coacció i el maltractament? </a:t>
            </a:r>
            <a:r>
              <a:rPr lang="en-GB" sz="2800" dirty="0"/>
              <a:t>- 7</a:t>
            </a:r>
            <a:endParaRPr lang="x-none" sz="2800" dirty="0"/>
          </a:p>
        </p:txBody>
      </p:sp>
    </p:spTree>
    <p:extLst>
      <p:ext uri="{BB962C8B-B14F-4D97-AF65-F5344CB8AC3E}">
        <p14:creationId xmlns:p14="http://schemas.microsoft.com/office/powerpoint/2010/main" val="27823089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BF2B1E-EC9A-4247-A288-B8517AC96A90}"/>
              </a:ext>
            </a:extLst>
          </p:cNvPr>
          <p:cNvSpPr>
            <a:spLocks noGrp="1"/>
          </p:cNvSpPr>
          <p:nvPr>
            <p:ph sz="quarter" idx="14"/>
          </p:nvPr>
        </p:nvSpPr>
        <p:spPr/>
        <p:txBody>
          <a:bodyPr/>
          <a:lstStyle/>
          <a:p>
            <a:pPr marL="0" lvl="0" indent="0" algn="just">
              <a:buNone/>
            </a:pPr>
            <a:r>
              <a:rPr lang="ca-ES" b="1" dirty="0"/>
              <a:t>Violència i abusos sexuals</a:t>
            </a:r>
            <a:r>
              <a:rPr lang="ca-ES" dirty="0"/>
              <a:t>:</a:t>
            </a:r>
          </a:p>
          <a:p>
            <a:pPr algn="just"/>
            <a:r>
              <a:rPr lang="ca-ES" dirty="0"/>
              <a:t>Qualsevol acció no desitjada que impliqui un element sexual. Per exemple, violació (és a dir, penetració amb qualsevol part del cos o objecte), agressió sexual, tocament sexual no desitjat de qualsevol part del cos (vestit o despullat); assetjament sexual, induir una persona vulnerable a participar en activitats sexuals, inclosos actes sexuals amb una altra persona; o mantenir activitat sexual intencionadament davant d’una persona vulnerable.</a:t>
            </a:r>
            <a:endParaRPr lang="en-GB" dirty="0"/>
          </a:p>
          <a:p>
            <a:pPr algn="just"/>
            <a:r>
              <a:rPr lang="ca-ES" dirty="0"/>
              <a:t>Altres pràctiques, com escorcollar una persona despullada o forçar-la a romandre dreta nua davant d’altres (per exemple, per dutxar-se), també poden constituir violència sexual</a:t>
            </a:r>
            <a:r>
              <a:rPr lang="es-ES" dirty="0"/>
              <a:t>. </a:t>
            </a:r>
          </a:p>
          <a:p>
            <a:pPr marL="0" lvl="0" indent="0" algn="just">
              <a:buNone/>
            </a:pPr>
            <a:endParaRPr lang="x-none" dirty="0"/>
          </a:p>
          <a:p>
            <a:pPr algn="just"/>
            <a:endParaRPr lang="x-none" dirty="0"/>
          </a:p>
        </p:txBody>
      </p:sp>
      <p:sp>
        <p:nvSpPr>
          <p:cNvPr id="5" name="Title 1">
            <a:extLst>
              <a:ext uri="{FF2B5EF4-FFF2-40B4-BE49-F238E27FC236}">
                <a16:creationId xmlns:a16="http://schemas.microsoft.com/office/drawing/2014/main" id="{D8648F47-81CF-4F4E-B86E-C16409B71A47}"/>
              </a:ext>
            </a:extLst>
          </p:cNvPr>
          <p:cNvSpPr>
            <a:spLocks noGrp="1"/>
          </p:cNvSpPr>
          <p:nvPr>
            <p:ph type="title"/>
          </p:nvPr>
        </p:nvSpPr>
        <p:spPr>
          <a:xfrm>
            <a:off x="507206" y="506412"/>
            <a:ext cx="11231138" cy="386723"/>
          </a:xfrm>
        </p:spPr>
        <p:txBody>
          <a:bodyPr/>
          <a:lstStyle/>
          <a:p>
            <a:r>
              <a:rPr lang="ca-ES" sz="2800" dirty="0"/>
              <a:t>Presentació: Què són la violència, la coacció i el maltractament? </a:t>
            </a:r>
            <a:r>
              <a:rPr lang="en-GB" sz="2800" dirty="0"/>
              <a:t>- 8</a:t>
            </a:r>
            <a:endParaRPr lang="x-none" sz="2800" dirty="0"/>
          </a:p>
        </p:txBody>
      </p:sp>
    </p:spTree>
    <p:extLst>
      <p:ext uri="{BB962C8B-B14F-4D97-AF65-F5344CB8AC3E}">
        <p14:creationId xmlns:p14="http://schemas.microsoft.com/office/powerpoint/2010/main" val="4091833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2B701CE-A042-47A7-9A0D-FC64D72B236F}"/>
              </a:ext>
            </a:extLst>
          </p:cNvPr>
          <p:cNvSpPr/>
          <p:nvPr/>
        </p:nvSpPr>
        <p:spPr>
          <a:xfrm>
            <a:off x="546847" y="195876"/>
            <a:ext cx="11098306" cy="5665654"/>
          </a:xfrm>
          <a:prstGeom prst="rect">
            <a:avLst/>
          </a:prstGeom>
        </p:spPr>
        <p:txBody>
          <a:bodyPr wrap="square">
            <a:spAutoFit/>
          </a:bodyPr>
          <a:lstStyle/>
          <a:p>
            <a:pPr algn="just" fontAlgn="base"/>
            <a:r>
              <a:rPr lang="en-GB" sz="1000" dirty="0">
                <a:latin typeface="Calibri" panose="020F0502020204030204" pitchFamily="34" charset="0"/>
                <a:ea typeface="Times New Roman" panose="02020603050405020304" pitchFamily="18" charset="0"/>
                <a:cs typeface="Calibri" panose="020F0502020204030204" pitchFamily="34" charset="0"/>
              </a:rPr>
              <a:t> </a:t>
            </a:r>
            <a:endParaRPr lang="en-US" sz="1000" dirty="0">
              <a:latin typeface="Calibri" panose="020F0502020204030204" pitchFamily="34" charset="0"/>
              <a:ea typeface="Times New Roman" panose="02020603050405020304" pitchFamily="18" charset="0"/>
              <a:cs typeface="Calibri" panose="020F0502020204030204" pitchFamily="34" charset="0"/>
            </a:endParaRPr>
          </a:p>
          <a:p>
            <a:r>
              <a:rPr lang="es-ES" sz="1400" b="1" dirty="0">
                <a:effectLst/>
                <a:latin typeface="Calibri" panose="020F0502020204030204" pitchFamily="34" charset="0"/>
                <a:ea typeface="Calibri" panose="020F0502020204030204" pitchFamily="34" charset="0"/>
                <a:cs typeface="Times New Roman" panose="02020603050405020304" pitchFamily="18" charset="0"/>
              </a:rPr>
              <a:t>2022, </a:t>
            </a:r>
            <a:r>
              <a:rPr lang="es-ES" sz="1400" dirty="0">
                <a:effectLst/>
                <a:latin typeface="Calibri" panose="020F0502020204030204" pitchFamily="34" charset="0"/>
                <a:ea typeface="Calibri" panose="020F0502020204030204" pitchFamily="34" charset="0"/>
                <a:cs typeface="Times New Roman" panose="02020603050405020304" pitchFamily="18" charset="0"/>
              </a:rPr>
              <a:t>©</a:t>
            </a:r>
            <a:r>
              <a:rPr lang="es-ES" sz="1400" b="1" dirty="0">
                <a:effectLst/>
                <a:latin typeface="Calibri" panose="020F0502020204030204" pitchFamily="34" charset="0"/>
                <a:ea typeface="Calibri" panose="020F0502020204030204" pitchFamily="34" charset="0"/>
                <a:cs typeface="Times New Roman" panose="02020603050405020304" pitchFamily="18" charset="0"/>
              </a:rPr>
              <a:t>Generalitat de Catalunya</a:t>
            </a:r>
          </a:p>
          <a:p>
            <a:endParaRPr lang="ca-ES" sz="1400"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endParaRPr lang="en-US" sz="1000" dirty="0">
              <a:latin typeface="Calibri" panose="020F0502020204030204" pitchFamily="34" charset="0"/>
              <a:ea typeface="Times New Roman" panose="02020603050405020304" pitchFamily="18" charset="0"/>
              <a:cs typeface="Calibri" panose="020F0502020204030204" pitchFamily="34" charset="0"/>
            </a:endParaRPr>
          </a:p>
          <a:p>
            <a:endParaRPr lang="es-ES" sz="1000" dirty="0"/>
          </a:p>
          <a:p>
            <a:endParaRPr lang="es-ES" sz="1000" dirty="0"/>
          </a:p>
          <a:p>
            <a:endParaRPr lang="es-ES" sz="1000" dirty="0"/>
          </a:p>
          <a:p>
            <a:r>
              <a:rPr lang="es-ES" sz="1400" dirty="0" err="1">
                <a:effectLst/>
                <a:latin typeface="Calibri Light" panose="020F0302020204030204" pitchFamily="34" charset="0"/>
                <a:ea typeface="Calibri" panose="020F0502020204030204" pitchFamily="34" charset="0"/>
                <a:cs typeface="Calibri Light" panose="020F0302020204030204" pitchFamily="34" charset="0"/>
              </a:rPr>
              <a:t>Aquesta</a:t>
            </a:r>
            <a:r>
              <a:rPr lang="es-ES" sz="1400" dirty="0">
                <a:effectLst/>
                <a:latin typeface="Calibri Light" panose="020F0302020204030204" pitchFamily="34" charset="0"/>
                <a:ea typeface="Calibri" panose="020F0502020204030204" pitchFamily="34" charset="0"/>
                <a:cs typeface="Calibri Light" panose="020F0302020204030204" pitchFamily="34" charset="0"/>
              </a:rPr>
              <a:t> </a:t>
            </a:r>
            <a:r>
              <a:rPr lang="es-ES" sz="1400" dirty="0" err="1">
                <a:effectLst/>
                <a:latin typeface="Calibri Light" panose="020F0302020204030204" pitchFamily="34" charset="0"/>
                <a:ea typeface="Calibri" panose="020F0502020204030204" pitchFamily="34" charset="0"/>
                <a:cs typeface="Calibri Light" panose="020F0302020204030204" pitchFamily="34" charset="0"/>
              </a:rPr>
              <a:t>publicació</a:t>
            </a:r>
            <a:r>
              <a:rPr lang="es-ES" sz="1400" dirty="0">
                <a:effectLst/>
                <a:latin typeface="Calibri Light" panose="020F0302020204030204" pitchFamily="34" charset="0"/>
                <a:ea typeface="Calibri" panose="020F0502020204030204" pitchFamily="34" charset="0"/>
                <a:cs typeface="Calibri Light" panose="020F0302020204030204" pitchFamily="34" charset="0"/>
              </a:rPr>
              <a:t> </a:t>
            </a:r>
            <a:r>
              <a:rPr lang="es-ES" sz="1400" dirty="0" err="1">
                <a:effectLst/>
                <a:latin typeface="Calibri Light" panose="020F0302020204030204" pitchFamily="34" charset="0"/>
                <a:ea typeface="Calibri" panose="020F0502020204030204" pitchFamily="34" charset="0"/>
                <a:cs typeface="Calibri Light" panose="020F0302020204030204" pitchFamily="34" charset="0"/>
              </a:rPr>
              <a:t>és</a:t>
            </a:r>
            <a:r>
              <a:rPr lang="es-ES" sz="1400" dirty="0">
                <a:effectLst/>
                <a:latin typeface="Calibri Light" panose="020F0302020204030204" pitchFamily="34" charset="0"/>
                <a:ea typeface="Calibri" panose="020F0502020204030204" pitchFamily="34" charset="0"/>
                <a:cs typeface="Calibri Light" panose="020F0302020204030204" pitchFamily="34" charset="0"/>
              </a:rPr>
              <a:t> una </a:t>
            </a:r>
            <a:r>
              <a:rPr lang="es-ES" sz="1400" dirty="0" err="1">
                <a:effectLst/>
                <a:latin typeface="Calibri Light" panose="020F0302020204030204" pitchFamily="34" charset="0"/>
                <a:ea typeface="Calibri" panose="020F0502020204030204" pitchFamily="34" charset="0"/>
                <a:cs typeface="Calibri Light" panose="020F0302020204030204" pitchFamily="34" charset="0"/>
              </a:rPr>
              <a:t>traducció</a:t>
            </a:r>
            <a:r>
              <a:rPr lang="es-ES" sz="1400" dirty="0">
                <a:effectLst/>
                <a:latin typeface="Calibri Light" panose="020F0302020204030204" pitchFamily="34" charset="0"/>
                <a:ea typeface="Calibri" panose="020F0502020204030204" pitchFamily="34" charset="0"/>
                <a:cs typeface="Calibri Light" panose="020F0302020204030204" pitchFamily="34" charset="0"/>
              </a:rPr>
              <a:t>, </a:t>
            </a:r>
            <a:r>
              <a:rPr lang="es-ES" sz="1400" dirty="0" err="1">
                <a:effectLst/>
                <a:latin typeface="Calibri Light" panose="020F0302020204030204" pitchFamily="34" charset="0"/>
                <a:ea typeface="Calibri" panose="020F0502020204030204" pitchFamily="34" charset="0"/>
                <a:cs typeface="Calibri Light" panose="020F0302020204030204" pitchFamily="34" charset="0"/>
              </a:rPr>
              <a:t>d’acord</a:t>
            </a:r>
            <a:r>
              <a:rPr lang="es-ES" sz="1400" dirty="0">
                <a:effectLst/>
                <a:latin typeface="Calibri Light" panose="020F0302020204030204" pitchFamily="34" charset="0"/>
                <a:ea typeface="Calibri" panose="020F0502020204030204" pitchFamily="34" charset="0"/>
                <a:cs typeface="Calibri Light" panose="020F0302020204030204" pitchFamily="34" charset="0"/>
              </a:rPr>
              <a:t> </a:t>
            </a:r>
            <a:r>
              <a:rPr lang="es-ES" sz="1400" dirty="0" err="1">
                <a:effectLst/>
                <a:latin typeface="Calibri Light" panose="020F0302020204030204" pitchFamily="34" charset="0"/>
                <a:ea typeface="Calibri" panose="020F0502020204030204" pitchFamily="34" charset="0"/>
                <a:cs typeface="Calibri Light" panose="020F0302020204030204" pitchFamily="34" charset="0"/>
              </a:rPr>
              <a:t>amb</a:t>
            </a:r>
            <a:r>
              <a:rPr lang="es-ES" sz="1400" dirty="0">
                <a:effectLst/>
                <a:latin typeface="Calibri Light" panose="020F0302020204030204" pitchFamily="34" charset="0"/>
                <a:ea typeface="Calibri" panose="020F0502020204030204" pitchFamily="34" charset="0"/>
                <a:cs typeface="Calibri Light" panose="020F0302020204030204" pitchFamily="34" charset="0"/>
              </a:rPr>
              <a:t> la </a:t>
            </a:r>
            <a:r>
              <a:rPr lang="es-ES" sz="1400" dirty="0" err="1">
                <a:effectLst/>
                <a:latin typeface="Calibri Light" panose="020F0302020204030204" pitchFamily="34" charset="0"/>
                <a:ea typeface="Calibri" panose="020F0502020204030204" pitchFamily="34" charset="0"/>
                <a:cs typeface="Calibri Light" panose="020F0302020204030204" pitchFamily="34" charset="0"/>
              </a:rPr>
              <a:t>llicència</a:t>
            </a:r>
            <a:r>
              <a:rPr lang="es-ES" sz="1400" dirty="0">
                <a:effectLst/>
                <a:latin typeface="Calibri Light" panose="020F0302020204030204" pitchFamily="34" charset="0"/>
                <a:ea typeface="Calibri" panose="020F0502020204030204" pitchFamily="34" charset="0"/>
                <a:cs typeface="Calibri Light" panose="020F0302020204030204" pitchFamily="34" charset="0"/>
              </a:rPr>
              <a:t> de Creative </a:t>
            </a:r>
            <a:r>
              <a:rPr lang="es-ES" sz="1400" dirty="0" err="1">
                <a:effectLst/>
                <a:latin typeface="Calibri Light" panose="020F0302020204030204" pitchFamily="34" charset="0"/>
                <a:ea typeface="Calibri" panose="020F0502020204030204" pitchFamily="34" charset="0"/>
                <a:cs typeface="Calibri Light" panose="020F0302020204030204" pitchFamily="34" charset="0"/>
              </a:rPr>
              <a:t>Commons</a:t>
            </a:r>
            <a:r>
              <a:rPr lang="es-ES" sz="1400" dirty="0">
                <a:effectLst/>
                <a:latin typeface="Calibri Light" panose="020F0302020204030204" pitchFamily="34" charset="0"/>
                <a:ea typeface="Calibri" panose="020F0502020204030204" pitchFamily="34" charset="0"/>
                <a:cs typeface="Calibri Light" panose="020F0302020204030204" pitchFamily="34" charset="0"/>
              </a:rPr>
              <a:t>  </a:t>
            </a:r>
            <a:r>
              <a:rPr lang="es-ES" sz="1400" u="sng" dirty="0">
                <a:solidFill>
                  <a:srgbClr val="0563C1"/>
                </a:solidFill>
                <a:effectLst/>
                <a:latin typeface="Calibri Light" panose="020F0302020204030204" pitchFamily="34" charset="0"/>
                <a:ea typeface="Calibri" panose="020F0502020204030204" pitchFamily="34" charset="0"/>
                <a:cs typeface="Calibri Light" panose="020F0302020204030204" pitchFamily="34" charset="0"/>
                <a:hlinkClick r:id="rId3"/>
              </a:rPr>
              <a:t>CC BY-NC-SA 3.0  IGO</a:t>
            </a:r>
            <a:r>
              <a:rPr lang="es-ES" sz="1400" dirty="0">
                <a:effectLst/>
                <a:latin typeface="Calibri Light" panose="020F0302020204030204" pitchFamily="34" charset="0"/>
                <a:ea typeface="Calibri" panose="020F0502020204030204" pitchFamily="34" charset="0"/>
                <a:cs typeface="Calibri Light" panose="020F0302020204030204" pitchFamily="34" charset="0"/>
              </a:rPr>
              <a:t>, del </a:t>
            </a:r>
            <a:r>
              <a:rPr lang="es-ES" sz="1400" dirty="0" err="1">
                <a:effectLst/>
                <a:latin typeface="Calibri Light" panose="020F0302020204030204" pitchFamily="34" charset="0"/>
                <a:ea typeface="Calibri" panose="020F0502020204030204" pitchFamily="34" charset="0"/>
                <a:cs typeface="Calibri Light" panose="020F0302020204030204" pitchFamily="34" charset="0"/>
              </a:rPr>
              <a:t>text</a:t>
            </a:r>
            <a:r>
              <a:rPr lang="es-ES" sz="1400" dirty="0">
                <a:effectLst/>
                <a:latin typeface="Calibri Light" panose="020F0302020204030204" pitchFamily="34" charset="0"/>
                <a:ea typeface="Calibri" panose="020F0502020204030204" pitchFamily="34" charset="0"/>
                <a:cs typeface="Calibri Light" panose="020F0302020204030204" pitchFamily="34" charset="0"/>
              </a:rPr>
              <a:t> original de </a:t>
            </a:r>
            <a:r>
              <a:rPr lang="es-ES" sz="1400" dirty="0" err="1">
                <a:effectLst/>
                <a:latin typeface="Calibri Light" panose="020F0302020204030204" pitchFamily="34" charset="0"/>
                <a:ea typeface="Calibri" panose="020F0502020204030204" pitchFamily="34" charset="0"/>
                <a:cs typeface="Calibri Light" panose="020F0302020204030204" pitchFamily="34" charset="0"/>
              </a:rPr>
              <a:t>l’OMS</a:t>
            </a:r>
            <a:r>
              <a:rPr lang="es-ES" sz="1400" dirty="0">
                <a:effectLst/>
                <a:latin typeface="Calibri Light" panose="020F0302020204030204" pitchFamily="34" charset="0"/>
                <a:ea typeface="Calibri" panose="020F0502020204030204" pitchFamily="34" charset="0"/>
                <a:cs typeface="Calibri Light" panose="020F0302020204030204" pitchFamily="34" charset="0"/>
              </a:rPr>
              <a:t> </a:t>
            </a:r>
            <a:r>
              <a:rPr lang="es-ES" sz="1400" dirty="0" err="1">
                <a:effectLst/>
                <a:latin typeface="Calibri Light" panose="020F0302020204030204" pitchFamily="34" charset="0"/>
                <a:ea typeface="Calibri" panose="020F0502020204030204" pitchFamily="34" charset="0"/>
                <a:cs typeface="Calibri Light" panose="020F0302020204030204" pitchFamily="34" charset="0"/>
              </a:rPr>
              <a:t>escrit</a:t>
            </a:r>
            <a:r>
              <a:rPr lang="es-ES" sz="1400" dirty="0">
                <a:effectLst/>
                <a:latin typeface="Calibri Light" panose="020F0302020204030204" pitchFamily="34" charset="0"/>
                <a:ea typeface="Calibri" panose="020F0502020204030204" pitchFamily="34" charset="0"/>
                <a:cs typeface="Calibri Light" panose="020F0302020204030204" pitchFamily="34" charset="0"/>
              </a:rPr>
              <a:t> en </a:t>
            </a:r>
            <a:r>
              <a:rPr lang="es-ES" sz="1400" dirty="0" err="1">
                <a:effectLst/>
                <a:latin typeface="Calibri Light" panose="020F0302020204030204" pitchFamily="34" charset="0"/>
                <a:ea typeface="Calibri" panose="020F0502020204030204" pitchFamily="34" charset="0"/>
                <a:cs typeface="Calibri Light" panose="020F0302020204030204" pitchFamily="34" charset="0"/>
              </a:rPr>
              <a:t>anglès</a:t>
            </a:r>
            <a:r>
              <a:rPr lang="es-AR" sz="1400" dirty="0">
                <a:solidFill>
                  <a:srgbClr val="0E0E0E"/>
                </a:solidFill>
                <a:effectLst/>
                <a:latin typeface="Calibri Light" panose="020F0302020204030204" pitchFamily="34" charset="0"/>
                <a:ea typeface="Calibri" panose="020F0502020204030204" pitchFamily="34" charset="0"/>
                <a:cs typeface="Calibri Light" panose="020F0302020204030204" pitchFamily="34" charset="0"/>
              </a:rPr>
              <a:t>.</a:t>
            </a:r>
            <a:endParaRPr lang="ca-ES" sz="1400" dirty="0">
              <a:effectLst/>
              <a:latin typeface="Calibri Light" panose="020F0302020204030204" pitchFamily="34" charset="0"/>
              <a:ea typeface="Calibri" panose="020F0502020204030204" pitchFamily="34" charset="0"/>
              <a:cs typeface="Calibri Light" panose="020F0302020204030204" pitchFamily="34" charset="0"/>
            </a:endParaRPr>
          </a:p>
          <a:p>
            <a:r>
              <a:rPr lang="es-AR" sz="1400" dirty="0">
                <a:solidFill>
                  <a:srgbClr val="0E0E0E"/>
                </a:solidFill>
                <a:effectLst/>
                <a:latin typeface="Calibri Light" panose="020F0302020204030204" pitchFamily="34" charset="0"/>
                <a:ea typeface="Calibri" panose="020F0502020204030204" pitchFamily="34" charset="0"/>
                <a:cs typeface="Calibri Light" panose="020F0302020204030204" pitchFamily="34" charset="0"/>
              </a:rPr>
              <a:t> </a:t>
            </a:r>
            <a:endParaRPr lang="ca-ES" sz="1400" dirty="0">
              <a:effectLst/>
              <a:latin typeface="Calibri Light" panose="020F0302020204030204" pitchFamily="34" charset="0"/>
              <a:ea typeface="Calibri" panose="020F0502020204030204" pitchFamily="34" charset="0"/>
              <a:cs typeface="Calibri Light" panose="020F0302020204030204" pitchFamily="34" charset="0"/>
            </a:endParaRPr>
          </a:p>
          <a:p>
            <a:pPr>
              <a:spcAft>
                <a:spcPts val="500"/>
              </a:spcAft>
            </a:pPr>
            <a:r>
              <a:rPr lang="ca-ES" sz="1400" dirty="0">
                <a:effectLst/>
                <a:latin typeface="Calibri Light" panose="020F0302020204030204" pitchFamily="34" charset="0"/>
                <a:ea typeface="Calibri" panose="020F0502020204030204" pitchFamily="34" charset="0"/>
                <a:cs typeface="Calibri Light" panose="020F0302020204030204" pitchFamily="34" charset="0"/>
              </a:rPr>
              <a:t>Aquesta traducció no és obra de de l’OMS, i per tant no es fa responsable del contingut ni de l’exactitud de la traducció</a:t>
            </a:r>
            <a:r>
              <a:rPr lang="es-AR" sz="1400" dirty="0">
                <a:solidFill>
                  <a:srgbClr val="0E0E0E"/>
                </a:solidFill>
                <a:effectLst/>
                <a:latin typeface="Calibri Light" panose="020F0302020204030204" pitchFamily="34" charset="0"/>
                <a:ea typeface="Calibri" panose="020F0502020204030204" pitchFamily="34" charset="0"/>
                <a:cs typeface="Calibri Light" panose="020F0302020204030204" pitchFamily="34" charset="0"/>
              </a:rPr>
              <a:t>. </a:t>
            </a:r>
            <a:r>
              <a:rPr lang="en-US" sz="1400" dirty="0" err="1">
                <a:solidFill>
                  <a:srgbClr val="0E0E0E"/>
                </a:solidFill>
                <a:effectLst/>
                <a:latin typeface="Calibri Light" panose="020F0302020204030204" pitchFamily="34" charset="0"/>
                <a:ea typeface="Calibri" panose="020F0502020204030204" pitchFamily="34" charset="0"/>
                <a:cs typeface="Calibri Light" panose="020F0302020204030204" pitchFamily="34" charset="0"/>
              </a:rPr>
              <a:t>L’</a:t>
            </a:r>
            <a:r>
              <a:rPr lang="en-US" sz="1400" dirty="0" err="1">
                <a:solidFill>
                  <a:srgbClr val="222222"/>
                </a:solidFill>
                <a:effectLst/>
                <a:latin typeface="Calibri Light" panose="020F0302020204030204" pitchFamily="34" charset="0"/>
                <a:ea typeface="Calibri" panose="020F0502020204030204" pitchFamily="34" charset="0"/>
                <a:cs typeface="Calibri Light" panose="020F0302020204030204" pitchFamily="34" charset="0"/>
              </a:rPr>
              <a:t>edició</a:t>
            </a:r>
            <a:r>
              <a:rPr lang="en-US" sz="1400" dirty="0">
                <a:solidFill>
                  <a:srgbClr val="222222"/>
                </a:solidFill>
                <a:effectLst/>
                <a:latin typeface="Calibri Light" panose="020F0302020204030204" pitchFamily="34" charset="0"/>
                <a:ea typeface="Calibri" panose="020F0502020204030204" pitchFamily="34" charset="0"/>
                <a:cs typeface="Calibri Light" panose="020F0302020204030204" pitchFamily="34" charset="0"/>
              </a:rPr>
              <a:t> </a:t>
            </a:r>
            <a:r>
              <a:rPr lang="en-US" sz="1400" dirty="0">
                <a:solidFill>
                  <a:srgbClr val="0E0E0E"/>
                </a:solidFill>
                <a:effectLst/>
                <a:latin typeface="Calibri Light" panose="020F0302020204030204" pitchFamily="34" charset="0"/>
                <a:ea typeface="Calibri" panose="020F0502020204030204" pitchFamily="34" charset="0"/>
                <a:cs typeface="Calibri Light" panose="020F0302020204030204" pitchFamily="34" charset="0"/>
              </a:rPr>
              <a:t>original </a:t>
            </a:r>
            <a:r>
              <a:rPr lang="en-US" sz="1400" dirty="0" err="1">
                <a:solidFill>
                  <a:srgbClr val="0E0E0E"/>
                </a:solidFill>
                <a:effectLst/>
                <a:latin typeface="Calibri Light" panose="020F0302020204030204" pitchFamily="34" charset="0"/>
                <a:ea typeface="Calibri" panose="020F0502020204030204" pitchFamily="34" charset="0"/>
                <a:cs typeface="Calibri Light" panose="020F0302020204030204" pitchFamily="34" charset="0"/>
              </a:rPr>
              <a:t>en</a:t>
            </a:r>
            <a:r>
              <a:rPr lang="en-US" sz="1400" dirty="0">
                <a:solidFill>
                  <a:srgbClr val="0E0E0E"/>
                </a:solidFill>
                <a:effectLst/>
                <a:latin typeface="Calibri Light" panose="020F0302020204030204" pitchFamily="34" charset="0"/>
                <a:ea typeface="Calibri" panose="020F0502020204030204" pitchFamily="34" charset="0"/>
                <a:cs typeface="Calibri Light" panose="020F0302020204030204" pitchFamily="34" charset="0"/>
              </a:rPr>
              <a:t> </a:t>
            </a:r>
            <a:r>
              <a:rPr lang="en-US" sz="1400" dirty="0" err="1">
                <a:solidFill>
                  <a:srgbClr val="0E0E0E"/>
                </a:solidFill>
                <a:effectLst/>
                <a:latin typeface="Calibri Light" panose="020F0302020204030204" pitchFamily="34" charset="0"/>
                <a:ea typeface="Calibri" panose="020F0502020204030204" pitchFamily="34" charset="0"/>
                <a:cs typeface="Calibri Light" panose="020F0302020204030204" pitchFamily="34" charset="0"/>
              </a:rPr>
              <a:t>anglès</a:t>
            </a:r>
            <a:r>
              <a:rPr lang="en-US" sz="1400" dirty="0">
                <a:solidFill>
                  <a:srgbClr val="0E0E0E"/>
                </a:solidFill>
                <a:effectLst/>
                <a:latin typeface="Calibri Light" panose="020F0302020204030204" pitchFamily="34" charset="0"/>
                <a:ea typeface="Calibri" panose="020F0502020204030204" pitchFamily="34" charset="0"/>
                <a:cs typeface="Calibri Light" panose="020F0302020204030204" pitchFamily="34" charset="0"/>
              </a:rPr>
              <a:t> </a:t>
            </a:r>
            <a:r>
              <a:rPr lang="en-US" sz="1400" i="1" dirty="0">
                <a:effectLst/>
                <a:latin typeface="Calibri Light" panose="020F0302020204030204" pitchFamily="34" charset="0"/>
                <a:ea typeface="Calibri" panose="020F0502020204030204" pitchFamily="34" charset="0"/>
                <a:cs typeface="Calibri Light" panose="020F0302020204030204" pitchFamily="34" charset="0"/>
              </a:rPr>
              <a:t>Freedom from coercion, violence and abuse. WHO </a:t>
            </a:r>
            <a:r>
              <a:rPr lang="en-US" sz="1400" i="1" dirty="0" err="1">
                <a:effectLst/>
                <a:latin typeface="Calibri Light" panose="020F0302020204030204" pitchFamily="34" charset="0"/>
                <a:ea typeface="Calibri" panose="020F0502020204030204" pitchFamily="34" charset="0"/>
                <a:cs typeface="Calibri Light" panose="020F0302020204030204" pitchFamily="34" charset="0"/>
              </a:rPr>
              <a:t>QualityRights</a:t>
            </a:r>
            <a:r>
              <a:rPr lang="en-US" sz="1400" i="1" dirty="0">
                <a:effectLst/>
                <a:latin typeface="Calibri Light" panose="020F0302020204030204" pitchFamily="34" charset="0"/>
                <a:ea typeface="Calibri" panose="020F0502020204030204" pitchFamily="34" charset="0"/>
                <a:cs typeface="Calibri Light" panose="020F0302020204030204" pitchFamily="34" charset="0"/>
              </a:rPr>
              <a:t> Core training: mental health and social services. Course guide. </a:t>
            </a:r>
            <a:r>
              <a:rPr lang="en-US" sz="1400" dirty="0">
                <a:effectLst/>
                <a:latin typeface="Calibri Light" panose="020F0302020204030204" pitchFamily="34" charset="0"/>
                <a:ea typeface="Calibri" panose="020F0502020204030204" pitchFamily="34" charset="0"/>
                <a:cs typeface="Calibri Light" panose="020F0302020204030204" pitchFamily="34" charset="0"/>
              </a:rPr>
              <a:t>Geneva: World Health Organization; 2019</a:t>
            </a:r>
            <a:r>
              <a:rPr lang="en-US" sz="1400" dirty="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 </a:t>
            </a:r>
            <a:r>
              <a:rPr lang="ca-ES" sz="1400" dirty="0">
                <a:effectLst/>
                <a:latin typeface="Calibri Light" panose="020F0302020204030204" pitchFamily="34" charset="0"/>
                <a:ea typeface="Calibri" panose="020F0502020204030204" pitchFamily="34" charset="0"/>
                <a:cs typeface="Calibri Light" panose="020F0302020204030204" pitchFamily="34" charset="0"/>
              </a:rPr>
              <a:t>és el text autèntic i vinculant</a:t>
            </a:r>
            <a:r>
              <a:rPr lang="en-US" sz="1400" dirty="0">
                <a:solidFill>
                  <a:srgbClr val="222222"/>
                </a:solidFill>
                <a:effectLst/>
                <a:latin typeface="Calibri Light" panose="020F0302020204030204" pitchFamily="34" charset="0"/>
                <a:ea typeface="Calibri" panose="020F0502020204030204" pitchFamily="34" charset="0"/>
                <a:cs typeface="Calibri Light" panose="020F0302020204030204" pitchFamily="34" charset="0"/>
              </a:rPr>
              <a:t>.</a:t>
            </a:r>
            <a:endParaRPr lang="ca-ES" sz="1400" dirty="0">
              <a:effectLst/>
              <a:latin typeface="Calibri Light" panose="020F0302020204030204" pitchFamily="34" charset="0"/>
              <a:ea typeface="Calibri" panose="020F0502020204030204" pitchFamily="34" charset="0"/>
              <a:cs typeface="Calibri Light" panose="020F0302020204030204" pitchFamily="34" charset="0"/>
            </a:endParaRPr>
          </a:p>
          <a:p>
            <a:r>
              <a:rPr lang="en-US" sz="1400" dirty="0">
                <a:effectLst/>
                <a:latin typeface="Calibri Light" panose="020F0302020204030204" pitchFamily="34" charset="0"/>
                <a:ea typeface="Calibri" panose="020F0502020204030204" pitchFamily="34" charset="0"/>
                <a:cs typeface="Calibri Light" panose="020F0302020204030204" pitchFamily="34" charset="0"/>
              </a:rPr>
              <a:t> </a:t>
            </a:r>
            <a:endParaRPr lang="ca-ES" sz="1400" dirty="0">
              <a:effectLst/>
              <a:latin typeface="Calibri Light" panose="020F0302020204030204" pitchFamily="34" charset="0"/>
              <a:ea typeface="Calibri" panose="020F0502020204030204" pitchFamily="34" charset="0"/>
              <a:cs typeface="Calibri Light" panose="020F0302020204030204" pitchFamily="34" charset="0"/>
            </a:endParaRPr>
          </a:p>
          <a:p>
            <a:r>
              <a:rPr lang="es-ES" sz="1400" b="1" dirty="0">
                <a:effectLst/>
                <a:latin typeface="Calibri Light" panose="020F0302020204030204" pitchFamily="34" charset="0"/>
                <a:ea typeface="Calibri" panose="020F0502020204030204" pitchFamily="34" charset="0"/>
                <a:cs typeface="Calibri Light" panose="020F0302020204030204" pitchFamily="34" charset="0"/>
              </a:rPr>
              <a:t>Edita: </a:t>
            </a:r>
            <a:endParaRPr lang="ca-ES" sz="1400" dirty="0">
              <a:effectLst/>
              <a:latin typeface="Calibri Light" panose="020F0302020204030204" pitchFamily="34" charset="0"/>
              <a:ea typeface="Calibri" panose="020F0502020204030204" pitchFamily="34" charset="0"/>
              <a:cs typeface="Calibri Light" panose="020F0302020204030204" pitchFamily="34" charset="0"/>
            </a:endParaRPr>
          </a:p>
          <a:p>
            <a:r>
              <a:rPr lang="es-ES" sz="1400" dirty="0">
                <a:effectLst/>
                <a:latin typeface="Calibri Light" panose="020F0302020204030204" pitchFamily="34" charset="0"/>
                <a:ea typeface="Calibri" panose="020F0502020204030204" pitchFamily="34" charset="0"/>
                <a:cs typeface="Calibri Light" panose="020F0302020204030204" pitchFamily="34" charset="0"/>
              </a:rPr>
              <a:t>Pacte Nacional de Salut Mental. Generalitat de Catalunya.</a:t>
            </a:r>
            <a:endParaRPr lang="ca-ES" sz="1400" dirty="0">
              <a:effectLst/>
              <a:latin typeface="Calibri Light" panose="020F0302020204030204" pitchFamily="34" charset="0"/>
              <a:ea typeface="Calibri" panose="020F0502020204030204" pitchFamily="34" charset="0"/>
              <a:cs typeface="Calibri Light" panose="020F0302020204030204" pitchFamily="34" charset="0"/>
            </a:endParaRPr>
          </a:p>
          <a:p>
            <a:r>
              <a:rPr lang="es-ES" sz="1400" dirty="0">
                <a:effectLst/>
                <a:latin typeface="Calibri Light" panose="020F0302020204030204" pitchFamily="34" charset="0"/>
                <a:ea typeface="Calibri" panose="020F0502020204030204" pitchFamily="34" charset="0"/>
                <a:cs typeface="Calibri Light" panose="020F0302020204030204" pitchFamily="34" charset="0"/>
              </a:rPr>
              <a:t> </a:t>
            </a:r>
            <a:endParaRPr lang="ca-ES" sz="1400" dirty="0">
              <a:effectLst/>
              <a:latin typeface="Calibri Light" panose="020F0302020204030204" pitchFamily="34" charset="0"/>
              <a:ea typeface="Calibri" panose="020F0502020204030204" pitchFamily="34" charset="0"/>
              <a:cs typeface="Calibri Light" panose="020F0302020204030204" pitchFamily="34" charset="0"/>
            </a:endParaRPr>
          </a:p>
          <a:p>
            <a:r>
              <a:rPr lang="es-ES" sz="1400" b="1" dirty="0" err="1">
                <a:effectLst/>
                <a:latin typeface="Calibri Light" panose="020F0302020204030204" pitchFamily="34" charset="0"/>
                <a:ea typeface="Calibri" panose="020F0502020204030204" pitchFamily="34" charset="0"/>
                <a:cs typeface="Calibri Light" panose="020F0302020204030204" pitchFamily="34" charset="0"/>
              </a:rPr>
              <a:t>Traducció</a:t>
            </a:r>
            <a:r>
              <a:rPr lang="es-ES" sz="1400" b="1" dirty="0">
                <a:effectLst/>
                <a:latin typeface="Calibri Light" panose="020F0302020204030204" pitchFamily="34" charset="0"/>
                <a:ea typeface="Calibri" panose="020F0502020204030204" pitchFamily="34" charset="0"/>
                <a:cs typeface="Calibri Light" panose="020F0302020204030204" pitchFamily="34" charset="0"/>
              </a:rPr>
              <a:t>: </a:t>
            </a:r>
            <a:endParaRPr lang="ca-ES" sz="1400" dirty="0">
              <a:effectLst/>
              <a:latin typeface="Calibri Light" panose="020F0302020204030204" pitchFamily="34" charset="0"/>
              <a:ea typeface="Calibri" panose="020F0502020204030204" pitchFamily="34" charset="0"/>
              <a:cs typeface="Calibri Light" panose="020F0302020204030204" pitchFamily="34" charset="0"/>
            </a:endParaRPr>
          </a:p>
          <a:p>
            <a:r>
              <a:rPr lang="es-ES" sz="1400" dirty="0" err="1">
                <a:effectLst/>
                <a:latin typeface="Calibri Light" panose="020F0302020204030204" pitchFamily="34" charset="0"/>
                <a:ea typeface="Calibri" panose="020F0502020204030204" pitchFamily="34" charset="0"/>
                <a:cs typeface="Calibri Light" panose="020F0302020204030204" pitchFamily="34" charset="0"/>
              </a:rPr>
              <a:t>Servei</a:t>
            </a:r>
            <a:r>
              <a:rPr lang="es-ES" sz="1400" dirty="0">
                <a:effectLst/>
                <a:latin typeface="Calibri Light" panose="020F0302020204030204" pitchFamily="34" charset="0"/>
                <a:ea typeface="Calibri" panose="020F0502020204030204" pitchFamily="34" charset="0"/>
                <a:cs typeface="Calibri Light" panose="020F0302020204030204" pitchFamily="34" charset="0"/>
              </a:rPr>
              <a:t> de </a:t>
            </a:r>
            <a:r>
              <a:rPr lang="es-ES" sz="1400" dirty="0" err="1">
                <a:effectLst/>
                <a:latin typeface="Calibri Light" panose="020F0302020204030204" pitchFamily="34" charset="0"/>
                <a:ea typeface="Calibri" panose="020F0502020204030204" pitchFamily="34" charset="0"/>
                <a:cs typeface="Calibri Light" panose="020F0302020204030204" pitchFamily="34" charset="0"/>
              </a:rPr>
              <a:t>Planificació</a:t>
            </a:r>
            <a:r>
              <a:rPr lang="es-ES" sz="1400" dirty="0">
                <a:effectLst/>
                <a:latin typeface="Calibri Light" panose="020F0302020204030204" pitchFamily="34" charset="0"/>
                <a:ea typeface="Calibri" panose="020F0502020204030204" pitchFamily="34" charset="0"/>
                <a:cs typeface="Calibri Light" panose="020F0302020204030204" pitchFamily="34" charset="0"/>
              </a:rPr>
              <a:t> Lingüística del </a:t>
            </a:r>
            <a:r>
              <a:rPr lang="es-ES" sz="1400" dirty="0" err="1">
                <a:effectLst/>
                <a:latin typeface="Calibri Light" panose="020F0302020204030204" pitchFamily="34" charset="0"/>
                <a:ea typeface="Calibri" panose="020F0502020204030204" pitchFamily="34" charset="0"/>
                <a:cs typeface="Calibri Light" panose="020F0302020204030204" pitchFamily="34" charset="0"/>
              </a:rPr>
              <a:t>Departament</a:t>
            </a:r>
            <a:r>
              <a:rPr lang="es-ES" sz="1400" dirty="0">
                <a:effectLst/>
                <a:latin typeface="Calibri Light" panose="020F0302020204030204" pitchFamily="34" charset="0"/>
                <a:ea typeface="Calibri" panose="020F0502020204030204" pitchFamily="34" charset="0"/>
                <a:cs typeface="Calibri Light" panose="020F0302020204030204" pitchFamily="34" charset="0"/>
              </a:rPr>
              <a:t> de Salut.</a:t>
            </a:r>
            <a:endParaRPr lang="ca-ES" sz="1400" dirty="0">
              <a:effectLst/>
              <a:latin typeface="Calibri Light" panose="020F0302020204030204" pitchFamily="34" charset="0"/>
              <a:ea typeface="Calibri" panose="020F0502020204030204" pitchFamily="34" charset="0"/>
              <a:cs typeface="Calibri Light" panose="020F0302020204030204" pitchFamily="34" charset="0"/>
            </a:endParaRPr>
          </a:p>
          <a:p>
            <a:r>
              <a:rPr lang="es-ES" sz="1400" dirty="0">
                <a:effectLst/>
                <a:latin typeface="Calibri Light" panose="020F0302020204030204" pitchFamily="34" charset="0"/>
                <a:ea typeface="Calibri" panose="020F0502020204030204" pitchFamily="34" charset="0"/>
                <a:cs typeface="Calibri Light" panose="020F0302020204030204" pitchFamily="34" charset="0"/>
              </a:rPr>
              <a:t> </a:t>
            </a:r>
            <a:endParaRPr lang="ca-ES" sz="1400" dirty="0">
              <a:effectLst/>
              <a:latin typeface="Calibri Light" panose="020F0302020204030204" pitchFamily="34" charset="0"/>
              <a:ea typeface="Calibri" panose="020F0502020204030204" pitchFamily="34" charset="0"/>
              <a:cs typeface="Calibri Light" panose="020F0302020204030204" pitchFamily="34" charset="0"/>
            </a:endParaRPr>
          </a:p>
          <a:p>
            <a:r>
              <a:rPr lang="es-ES" sz="1400" b="1" dirty="0">
                <a:effectLst/>
                <a:latin typeface="Calibri Light" panose="020F0302020204030204" pitchFamily="34" charset="0"/>
                <a:ea typeface="Calibri" panose="020F0502020204030204" pitchFamily="34" charset="0"/>
                <a:cs typeface="Calibri Light" panose="020F0302020204030204" pitchFamily="34" charset="0"/>
              </a:rPr>
              <a:t>Primera </a:t>
            </a:r>
            <a:r>
              <a:rPr lang="es-ES" sz="1400" b="1" dirty="0" err="1">
                <a:effectLst/>
                <a:latin typeface="Calibri Light" panose="020F0302020204030204" pitchFamily="34" charset="0"/>
                <a:ea typeface="Calibri" panose="020F0502020204030204" pitchFamily="34" charset="0"/>
                <a:cs typeface="Calibri Light" panose="020F0302020204030204" pitchFamily="34" charset="0"/>
              </a:rPr>
              <a:t>edició</a:t>
            </a:r>
            <a:r>
              <a:rPr lang="es-ES" sz="1400" b="1" dirty="0">
                <a:effectLst/>
                <a:latin typeface="Calibri Light" panose="020F0302020204030204" pitchFamily="34" charset="0"/>
                <a:ea typeface="Calibri" panose="020F0502020204030204" pitchFamily="34" charset="0"/>
                <a:cs typeface="Calibri Light" panose="020F0302020204030204" pitchFamily="34" charset="0"/>
              </a:rPr>
              <a:t>: </a:t>
            </a:r>
            <a:endParaRPr lang="ca-ES" sz="1400" dirty="0">
              <a:effectLst/>
              <a:latin typeface="Calibri Light" panose="020F0302020204030204" pitchFamily="34" charset="0"/>
              <a:ea typeface="Calibri" panose="020F0502020204030204" pitchFamily="34" charset="0"/>
              <a:cs typeface="Calibri Light" panose="020F0302020204030204" pitchFamily="34" charset="0"/>
            </a:endParaRPr>
          </a:p>
          <a:p>
            <a:r>
              <a:rPr lang="es-ES" sz="1400" dirty="0">
                <a:latin typeface="Calibri Light" panose="020F0302020204030204" pitchFamily="34" charset="0"/>
                <a:ea typeface="Calibri" panose="020F0502020204030204" pitchFamily="34" charset="0"/>
                <a:cs typeface="Calibri Light" panose="020F0302020204030204" pitchFamily="34" charset="0"/>
              </a:rPr>
              <a:t>O</a:t>
            </a:r>
            <a:r>
              <a:rPr lang="es-ES" sz="1400" dirty="0">
                <a:effectLst/>
                <a:latin typeface="Calibri Light" panose="020F0302020204030204" pitchFamily="34" charset="0"/>
                <a:ea typeface="Calibri" panose="020F0502020204030204" pitchFamily="34" charset="0"/>
                <a:cs typeface="Calibri Light" panose="020F0302020204030204" pitchFamily="34" charset="0"/>
              </a:rPr>
              <a:t>ctubre de 2022</a:t>
            </a:r>
            <a:endParaRPr lang="ca-ES" sz="1400" dirty="0">
              <a:effectLst/>
              <a:latin typeface="Calibri Light" panose="020F0302020204030204" pitchFamily="34" charset="0"/>
              <a:ea typeface="Calibri" panose="020F0502020204030204" pitchFamily="34" charset="0"/>
              <a:cs typeface="Calibri Light" panose="020F0302020204030204" pitchFamily="34" charset="0"/>
            </a:endParaRPr>
          </a:p>
          <a:p>
            <a:endParaRPr lang="es-ES" sz="1400" dirty="0"/>
          </a:p>
          <a:p>
            <a:r>
              <a:rPr lang="es-ES" sz="1400" dirty="0"/>
              <a:t>La </a:t>
            </a:r>
            <a:r>
              <a:rPr lang="es-ES" sz="1400" dirty="0" err="1"/>
              <a:t>guia</a:t>
            </a:r>
            <a:r>
              <a:rPr lang="es-ES" sz="1400" dirty="0"/>
              <a:t> del </a:t>
            </a:r>
            <a:r>
              <a:rPr lang="es-ES" sz="1400" dirty="0" err="1"/>
              <a:t>curs</a:t>
            </a:r>
            <a:r>
              <a:rPr lang="es-ES" sz="1400" dirty="0"/>
              <a:t> </a:t>
            </a:r>
            <a:r>
              <a:rPr lang="es-ES" sz="1400" dirty="0" err="1"/>
              <a:t>està</a:t>
            </a:r>
            <a:r>
              <a:rPr lang="es-ES" sz="1400" dirty="0"/>
              <a:t> disponible aquí: https://supportgirona.cat/quality-rights</a:t>
            </a:r>
          </a:p>
          <a:p>
            <a:pPr algn="just" fontAlgn="base"/>
            <a:br>
              <a:rPr lang="en-US" sz="1400" dirty="0">
                <a:solidFill>
                  <a:srgbClr val="4F81BD"/>
                </a:solidFill>
                <a:latin typeface="Calibri" panose="020F0502020204030204" pitchFamily="34" charset="0"/>
                <a:ea typeface="Times New Roman" panose="02020603050405020304" pitchFamily="18" charset="0"/>
                <a:cs typeface="Calibri" panose="020F0502020204030204" pitchFamily="34" charset="0"/>
              </a:rPr>
            </a:br>
            <a:r>
              <a:rPr lang="en-US" sz="1400" dirty="0" err="1">
                <a:latin typeface="Calibri" panose="020F0502020204030204" pitchFamily="34" charset="0"/>
                <a:ea typeface="Times New Roman" panose="02020603050405020304" pitchFamily="18" charset="0"/>
                <a:cs typeface="Calibri" panose="020F0502020204030204" pitchFamily="34" charset="0"/>
              </a:rPr>
              <a:t>Foto</a:t>
            </a:r>
            <a:r>
              <a:rPr lang="en-US" sz="1400" dirty="0">
                <a:latin typeface="Calibri" panose="020F0502020204030204" pitchFamily="34" charset="0"/>
                <a:ea typeface="Times New Roman" panose="02020603050405020304" pitchFamily="18" charset="0"/>
                <a:cs typeface="Calibri" panose="020F0502020204030204" pitchFamily="34" charset="0"/>
              </a:rPr>
              <a:t> de </a:t>
            </a:r>
            <a:r>
              <a:rPr lang="en-US" sz="1400" dirty="0" err="1">
                <a:latin typeface="Calibri" panose="020F0502020204030204" pitchFamily="34" charset="0"/>
                <a:ea typeface="Times New Roman" panose="02020603050405020304" pitchFamily="18" charset="0"/>
                <a:cs typeface="Calibri" panose="020F0502020204030204" pitchFamily="34" charset="0"/>
              </a:rPr>
              <a:t>portada</a:t>
            </a:r>
            <a:r>
              <a:rPr lang="en-US" sz="1400" dirty="0">
                <a:latin typeface="Calibri" panose="020F0502020204030204" pitchFamily="34" charset="0"/>
                <a:ea typeface="Times New Roman" panose="02020603050405020304" pitchFamily="18" charset="0"/>
                <a:cs typeface="Calibri" panose="020F0502020204030204" pitchFamily="34" charset="0"/>
              </a:rPr>
              <a:t>. Cathy </a:t>
            </a:r>
            <a:r>
              <a:rPr lang="en-US" sz="1400" dirty="0" err="1">
                <a:latin typeface="Calibri" panose="020F0502020204030204" pitchFamily="34" charset="0"/>
                <a:ea typeface="Times New Roman" panose="02020603050405020304" pitchFamily="18" charset="0"/>
                <a:cs typeface="Calibri" panose="020F0502020204030204" pitchFamily="34" charset="0"/>
              </a:rPr>
              <a:t>Greenblat</a:t>
            </a:r>
            <a:endParaRPr lang="en-US" sz="1400" dirty="0">
              <a:latin typeface="Calibri" panose="020F0502020204030204" pitchFamily="34" charset="0"/>
              <a:ea typeface="Times New Roman" panose="02020603050405020304" pitchFamily="18" charset="0"/>
              <a:cs typeface="Calibri" panose="020F0502020204030204" pitchFamily="34" charset="0"/>
            </a:endParaRPr>
          </a:p>
          <a:p>
            <a:pPr algn="just" fontAlgn="base"/>
            <a:r>
              <a:rPr lang="en-US" sz="1400" dirty="0">
                <a:latin typeface="Calibri" panose="020F0502020204030204" pitchFamily="34" charset="0"/>
                <a:ea typeface="Times New Roman" panose="02020603050405020304" pitchFamily="18" charset="0"/>
                <a:cs typeface="Calibri" panose="020F0502020204030204" pitchFamily="34" charset="0"/>
              </a:rPr>
              <a:t> </a:t>
            </a:r>
            <a:endParaRPr lang="en-US" sz="1400" dirty="0">
              <a:latin typeface="Calibri" panose="020F0502020204030204" pitchFamily="34" charset="0"/>
              <a:cs typeface="Calibri" panose="020F0502020204030204" pitchFamily="34" charset="0"/>
            </a:endParaRPr>
          </a:p>
        </p:txBody>
      </p:sp>
      <p:pic>
        <p:nvPicPr>
          <p:cNvPr id="2" name="Imagen 1">
            <a:extLst>
              <a:ext uri="{FF2B5EF4-FFF2-40B4-BE49-F238E27FC236}">
                <a16:creationId xmlns:a16="http://schemas.microsoft.com/office/drawing/2014/main" id="{6548D62D-8D48-60D6-5043-9D2ADCF5E1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454" y="784529"/>
            <a:ext cx="1029335" cy="363855"/>
          </a:xfrm>
          <a:prstGeom prst="rect">
            <a:avLst/>
          </a:prstGeom>
        </p:spPr>
      </p:pic>
    </p:spTree>
    <p:extLst>
      <p:ext uri="{BB962C8B-B14F-4D97-AF65-F5344CB8AC3E}">
        <p14:creationId xmlns:p14="http://schemas.microsoft.com/office/powerpoint/2010/main" val="3850191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77914E-AEAD-4154-9C42-BC37A2F5323A}"/>
              </a:ext>
            </a:extLst>
          </p:cNvPr>
          <p:cNvSpPr>
            <a:spLocks noGrp="1"/>
          </p:cNvSpPr>
          <p:nvPr>
            <p:ph sz="quarter" idx="14"/>
          </p:nvPr>
        </p:nvSpPr>
        <p:spPr/>
        <p:txBody>
          <a:bodyPr/>
          <a:lstStyle/>
          <a:p>
            <a:pPr marL="0" lvl="0" indent="0" algn="just">
              <a:buNone/>
            </a:pPr>
            <a:r>
              <a:rPr lang="ca-ES" b="1" dirty="0"/>
              <a:t>Tracte negligent</a:t>
            </a:r>
            <a:r>
              <a:rPr lang="ca-ES" dirty="0"/>
              <a:t>:</a:t>
            </a:r>
          </a:p>
          <a:p>
            <a:pPr algn="just"/>
            <a:r>
              <a:rPr lang="ca-ES" dirty="0"/>
              <a:t>S’entén per </a:t>
            </a:r>
            <a:r>
              <a:rPr lang="ca-ES" i="1" dirty="0"/>
              <a:t>tracte negligent</a:t>
            </a:r>
            <a:r>
              <a:rPr lang="ca-ES" dirty="0"/>
              <a:t> desatendre, de manera deliberada o involuntària, les necessitats bàsiques d’una persona, ja siguin físiques, emocionals, socials o mèdiques, com ara ignorar la persona o no ajudar-la amb les necessitats bàsiques diàries</a:t>
            </a:r>
            <a:r>
              <a:rPr lang="es-ES" dirty="0"/>
              <a:t>, </a:t>
            </a:r>
            <a:r>
              <a:rPr lang="ca-ES" dirty="0"/>
              <a:t>no proporcionar-li menjar, aigua o higiene o no prestar-li accés als serveis i ajuda. </a:t>
            </a:r>
            <a:endParaRPr lang="es-ES" dirty="0"/>
          </a:p>
          <a:p>
            <a:pPr algn="just"/>
            <a:endParaRPr lang="x-none" dirty="0"/>
          </a:p>
        </p:txBody>
      </p:sp>
      <p:sp>
        <p:nvSpPr>
          <p:cNvPr id="5" name="Title 1">
            <a:extLst>
              <a:ext uri="{FF2B5EF4-FFF2-40B4-BE49-F238E27FC236}">
                <a16:creationId xmlns:a16="http://schemas.microsoft.com/office/drawing/2014/main" id="{D8648F47-81CF-4F4E-B86E-C16409B71A47}"/>
              </a:ext>
            </a:extLst>
          </p:cNvPr>
          <p:cNvSpPr>
            <a:spLocks noGrp="1"/>
          </p:cNvSpPr>
          <p:nvPr>
            <p:ph type="title"/>
          </p:nvPr>
        </p:nvSpPr>
        <p:spPr>
          <a:xfrm>
            <a:off x="507206" y="506412"/>
            <a:ext cx="11231138" cy="386723"/>
          </a:xfrm>
        </p:spPr>
        <p:txBody>
          <a:bodyPr/>
          <a:lstStyle/>
          <a:p>
            <a:r>
              <a:rPr lang="ca-ES" sz="2800" dirty="0"/>
              <a:t>Presentació: Què són la violència, la coacció i el maltractament? </a:t>
            </a:r>
            <a:r>
              <a:rPr lang="en-GB" sz="2800" dirty="0"/>
              <a:t>- 9</a:t>
            </a:r>
            <a:endParaRPr lang="x-none" sz="2800" dirty="0"/>
          </a:p>
        </p:txBody>
      </p:sp>
    </p:spTree>
    <p:extLst>
      <p:ext uri="{BB962C8B-B14F-4D97-AF65-F5344CB8AC3E}">
        <p14:creationId xmlns:p14="http://schemas.microsoft.com/office/powerpoint/2010/main" val="24455224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17C0F8-0C8B-43FC-9421-2EF07FE6F1F9}"/>
              </a:ext>
            </a:extLst>
          </p:cNvPr>
          <p:cNvSpPr>
            <a:spLocks noGrp="1"/>
          </p:cNvSpPr>
          <p:nvPr>
            <p:ph sz="quarter" idx="14"/>
          </p:nvPr>
        </p:nvSpPr>
        <p:spPr>
          <a:xfrm>
            <a:off x="507195" y="1360967"/>
            <a:ext cx="11174412" cy="4650221"/>
          </a:xfrm>
        </p:spPr>
        <p:txBody>
          <a:bodyPr/>
          <a:lstStyle/>
          <a:p>
            <a:pPr marL="0" indent="0" algn="just">
              <a:buNone/>
            </a:pPr>
            <a:r>
              <a:rPr lang="ca-ES" b="1" dirty="0"/>
              <a:t>Interseccions del gènere amb la violència, la coacció i el maltractament</a:t>
            </a:r>
            <a:r>
              <a:rPr lang="en-US" b="1" dirty="0"/>
              <a:t>:</a:t>
            </a:r>
          </a:p>
          <a:p>
            <a:pPr lvl="1" algn="just"/>
            <a:r>
              <a:rPr lang="ca-ES" dirty="0"/>
              <a:t>Diversos factors socials, inclòs el gènere, poden incrementar el risc de violència, coacció i maltractament tant dins com fora dels serveis de salut mental</a:t>
            </a:r>
            <a:r>
              <a:rPr lang="en-US" dirty="0"/>
              <a:t>. </a:t>
            </a:r>
          </a:p>
          <a:p>
            <a:pPr lvl="1" algn="just"/>
            <a:r>
              <a:rPr lang="ca-ES" dirty="0"/>
              <a:t>Les dones i les nenes experimenten altes taxes de violència i agressió sexual, fins i tot en institucions de salut mental, i les dones i les nenes amb discapacitat psicosocial corren un risc més alt de violència</a:t>
            </a:r>
            <a:r>
              <a:rPr lang="en-US" dirty="0"/>
              <a:t>.</a:t>
            </a:r>
          </a:p>
          <a:p>
            <a:pPr lvl="1" algn="just"/>
            <a:r>
              <a:rPr lang="ca-ES" dirty="0"/>
              <a:t>Les persones </a:t>
            </a:r>
            <a:r>
              <a:rPr lang="ca-ES" dirty="0" err="1"/>
              <a:t>transgènere</a:t>
            </a:r>
            <a:r>
              <a:rPr lang="ca-ES" dirty="0"/>
              <a:t> poden patir elevades taxes de violència, assetjament i maltractament, fins i tot a l’hora d’accedir als serveis de salut i en l’àmbit dels serveis de salut mental</a:t>
            </a:r>
            <a:r>
              <a:rPr lang="en-US" dirty="0"/>
              <a:t>. </a:t>
            </a:r>
          </a:p>
          <a:p>
            <a:pPr lvl="1" algn="just"/>
            <a:r>
              <a:rPr lang="ca-ES" dirty="0"/>
              <a:t>L’ús de mesures restrictives com la contenció pot variar en funció del gènere en els serveis</a:t>
            </a:r>
            <a:r>
              <a:rPr lang="en-US" dirty="0"/>
              <a:t>.</a:t>
            </a:r>
          </a:p>
          <a:p>
            <a:pPr lvl="1" algn="just"/>
            <a:r>
              <a:rPr lang="es-ES" b="1" dirty="0" err="1"/>
              <a:t>Moltes</a:t>
            </a:r>
            <a:r>
              <a:rPr lang="es-ES" b="1" dirty="0"/>
              <a:t> </a:t>
            </a:r>
            <a:r>
              <a:rPr lang="es-ES" b="1" dirty="0" err="1"/>
              <a:t>d’aquestes</a:t>
            </a:r>
            <a:r>
              <a:rPr lang="es-ES" b="1" dirty="0"/>
              <a:t> formes de </a:t>
            </a:r>
            <a:r>
              <a:rPr lang="es-ES" b="1" dirty="0" err="1"/>
              <a:t>violència</a:t>
            </a:r>
            <a:r>
              <a:rPr lang="es-ES" b="1" dirty="0"/>
              <a:t> i de </a:t>
            </a:r>
            <a:r>
              <a:rPr lang="es-ES" b="1" dirty="0" err="1"/>
              <a:t>maltractament</a:t>
            </a:r>
            <a:r>
              <a:rPr lang="es-ES" b="1" dirty="0"/>
              <a:t> es </a:t>
            </a:r>
            <a:r>
              <a:rPr lang="es-ES" b="1" dirty="0" err="1"/>
              <a:t>produeixen</a:t>
            </a:r>
            <a:r>
              <a:rPr lang="es-ES" b="1" dirty="0"/>
              <a:t> </a:t>
            </a:r>
            <a:r>
              <a:rPr lang="es-ES" b="1" dirty="0" err="1"/>
              <a:t>dins</a:t>
            </a:r>
            <a:r>
              <a:rPr lang="es-ES" b="1" dirty="0"/>
              <a:t> </a:t>
            </a:r>
            <a:r>
              <a:rPr lang="es-ES" b="1" dirty="0" err="1"/>
              <a:t>dels</a:t>
            </a:r>
            <a:r>
              <a:rPr lang="es-ES" b="1" dirty="0"/>
              <a:t> </a:t>
            </a:r>
            <a:r>
              <a:rPr lang="es-ES" b="1" dirty="0" err="1"/>
              <a:t>serveis</a:t>
            </a:r>
            <a:r>
              <a:rPr lang="es-ES" b="1" dirty="0"/>
              <a:t> </a:t>
            </a:r>
            <a:r>
              <a:rPr lang="es-ES" b="1" dirty="0" err="1"/>
              <a:t>socials</a:t>
            </a:r>
            <a:r>
              <a:rPr lang="es-ES" b="1" dirty="0"/>
              <a:t> i de </a:t>
            </a:r>
            <a:r>
              <a:rPr lang="es-ES" b="1" dirty="0" err="1"/>
              <a:t>salut</a:t>
            </a:r>
            <a:r>
              <a:rPr lang="es-ES" b="1" dirty="0"/>
              <a:t> mental</a:t>
            </a:r>
            <a:r>
              <a:rPr lang="en-GB" b="1" dirty="0"/>
              <a:t>.</a:t>
            </a:r>
            <a:endParaRPr lang="x-none" b="1" dirty="0"/>
          </a:p>
          <a:p>
            <a:pPr lvl="1" algn="just"/>
            <a:endParaRPr lang="en-US" dirty="0"/>
          </a:p>
        </p:txBody>
      </p:sp>
      <p:sp>
        <p:nvSpPr>
          <p:cNvPr id="5" name="Title 1">
            <a:extLst>
              <a:ext uri="{FF2B5EF4-FFF2-40B4-BE49-F238E27FC236}">
                <a16:creationId xmlns:a16="http://schemas.microsoft.com/office/drawing/2014/main" id="{D8648F47-81CF-4F4E-B86E-C16409B71A47}"/>
              </a:ext>
            </a:extLst>
          </p:cNvPr>
          <p:cNvSpPr>
            <a:spLocks noGrp="1"/>
          </p:cNvSpPr>
          <p:nvPr>
            <p:ph type="title"/>
          </p:nvPr>
        </p:nvSpPr>
        <p:spPr>
          <a:xfrm>
            <a:off x="507205" y="506412"/>
            <a:ext cx="11401259" cy="514313"/>
          </a:xfrm>
        </p:spPr>
        <p:txBody>
          <a:bodyPr/>
          <a:lstStyle/>
          <a:p>
            <a:r>
              <a:rPr lang="ca-ES" sz="2800" dirty="0"/>
              <a:t>Presentació: Què són la violència, la coacció i el maltractament? </a:t>
            </a:r>
            <a:r>
              <a:rPr lang="en-GB" sz="2800" dirty="0"/>
              <a:t>- 10</a:t>
            </a:r>
            <a:endParaRPr lang="x-none" sz="2800" dirty="0"/>
          </a:p>
        </p:txBody>
      </p:sp>
    </p:spTree>
    <p:extLst>
      <p:ext uri="{BB962C8B-B14F-4D97-AF65-F5344CB8AC3E}">
        <p14:creationId xmlns:p14="http://schemas.microsoft.com/office/powerpoint/2010/main" val="5127022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5E61C-53A5-4F64-BC0A-D94559736236}"/>
              </a:ext>
            </a:extLst>
          </p:cNvPr>
          <p:cNvSpPr>
            <a:spLocks noGrp="1"/>
          </p:cNvSpPr>
          <p:nvPr>
            <p:ph type="title"/>
          </p:nvPr>
        </p:nvSpPr>
        <p:spPr>
          <a:xfrm>
            <a:off x="507206" y="2313946"/>
            <a:ext cx="10997222" cy="471784"/>
          </a:xfrm>
        </p:spPr>
        <p:txBody>
          <a:bodyPr>
            <a:normAutofit fontScale="90000"/>
          </a:bodyPr>
          <a:lstStyle/>
          <a:p>
            <a:r>
              <a:rPr lang="es-ES" dirty="0"/>
              <a:t>Tema 2. </a:t>
            </a:r>
            <a:r>
              <a:rPr lang="ca-ES" dirty="0"/>
              <a:t>Què diu la CDPD sobre la violència, la coacció i el maltractament? </a:t>
            </a:r>
            <a:endParaRPr lang="es-ES" dirty="0"/>
          </a:p>
        </p:txBody>
      </p:sp>
      <p:sp>
        <p:nvSpPr>
          <p:cNvPr id="4" name="Slide Number Placeholder 1">
            <a:extLst>
              <a:ext uri="{FF2B5EF4-FFF2-40B4-BE49-F238E27FC236}">
                <a16:creationId xmlns:a16="http://schemas.microsoft.com/office/drawing/2014/main" id="{94211A92-A73B-0740-B97B-B37EA59B193B}"/>
              </a:ext>
            </a:extLst>
          </p:cNvPr>
          <p:cNvSpPr>
            <a:spLocks noGrp="1"/>
          </p:cNvSpPr>
          <p:nvPr>
            <p:ph type="sldNum" sz="quarter" idx="12"/>
          </p:nvPr>
        </p:nvSpPr>
        <p:spPr>
          <a:xfrm>
            <a:off x="10034587" y="6623100"/>
            <a:ext cx="1648619" cy="216000"/>
          </a:xfrm>
        </p:spPr>
        <p:txBody>
          <a:bodyPr/>
          <a:lstStyle/>
          <a:p>
            <a:fld id="{04260D4A-DEC1-45DD-8AB2-A3349BAAA59E}" type="slidenum">
              <a:rPr lang="en-US" smtClean="0"/>
              <a:pPr/>
              <a:t>22</a:t>
            </a:fld>
            <a:endParaRPr lang="en-US" dirty="0"/>
          </a:p>
        </p:txBody>
      </p:sp>
    </p:spTree>
    <p:extLst>
      <p:ext uri="{BB962C8B-B14F-4D97-AF65-F5344CB8AC3E}">
        <p14:creationId xmlns:p14="http://schemas.microsoft.com/office/powerpoint/2010/main" val="11208574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F1FFA3-FB49-49D1-B4C0-338A2030FFFD}"/>
              </a:ext>
            </a:extLst>
          </p:cNvPr>
          <p:cNvSpPr>
            <a:spLocks noGrp="1"/>
          </p:cNvSpPr>
          <p:nvPr>
            <p:ph sz="quarter" idx="14"/>
          </p:nvPr>
        </p:nvSpPr>
        <p:spPr/>
        <p:txBody>
          <a:bodyPr/>
          <a:lstStyle/>
          <a:p>
            <a:endParaRPr lang="en-GB" dirty="0"/>
          </a:p>
          <a:p>
            <a:r>
              <a:rPr lang="es-ES" dirty="0" err="1"/>
              <a:t>Què</a:t>
            </a:r>
            <a:r>
              <a:rPr lang="es-ES" dirty="0"/>
              <a:t> </a:t>
            </a:r>
            <a:r>
              <a:rPr lang="es-ES" dirty="0" err="1"/>
              <a:t>diu</a:t>
            </a:r>
            <a:r>
              <a:rPr lang="es-ES" dirty="0"/>
              <a:t> la CDPD sobre la </a:t>
            </a:r>
            <a:r>
              <a:rPr lang="es-ES" dirty="0" err="1"/>
              <a:t>violència</a:t>
            </a:r>
            <a:r>
              <a:rPr lang="es-ES" dirty="0"/>
              <a:t>, la </a:t>
            </a:r>
            <a:r>
              <a:rPr lang="es-ES" dirty="0" err="1"/>
              <a:t>coacció</a:t>
            </a:r>
            <a:r>
              <a:rPr lang="es-ES" dirty="0"/>
              <a:t> i el </a:t>
            </a:r>
            <a:r>
              <a:rPr lang="es-ES" dirty="0" err="1"/>
              <a:t>maltractament</a:t>
            </a:r>
            <a:r>
              <a:rPr lang="es-ES" dirty="0"/>
              <a:t>? </a:t>
            </a:r>
            <a:endParaRPr lang="x-none" dirty="0"/>
          </a:p>
        </p:txBody>
      </p:sp>
      <p:sp>
        <p:nvSpPr>
          <p:cNvPr id="2" name="Title 1">
            <a:extLst>
              <a:ext uri="{FF2B5EF4-FFF2-40B4-BE49-F238E27FC236}">
                <a16:creationId xmlns:a16="http://schemas.microsoft.com/office/drawing/2014/main" id="{B7BB5A2F-C321-4257-BEF7-512783FC5E9A}"/>
              </a:ext>
            </a:extLst>
          </p:cNvPr>
          <p:cNvSpPr>
            <a:spLocks noGrp="1"/>
          </p:cNvSpPr>
          <p:nvPr>
            <p:ph type="title"/>
          </p:nvPr>
        </p:nvSpPr>
        <p:spPr/>
        <p:txBody>
          <a:bodyPr/>
          <a:lstStyle/>
          <a:p>
            <a:r>
              <a:rPr lang="es-ES" dirty="0" err="1"/>
              <a:t>Exercici</a:t>
            </a:r>
            <a:r>
              <a:rPr lang="es-ES" dirty="0"/>
              <a:t> 2.1. </a:t>
            </a:r>
            <a:r>
              <a:rPr lang="es-ES" dirty="0" err="1"/>
              <a:t>Revisió</a:t>
            </a:r>
            <a:r>
              <a:rPr lang="es-ES" dirty="0"/>
              <a:t> de la CDPD </a:t>
            </a:r>
            <a:endParaRPr lang="x-none" dirty="0"/>
          </a:p>
        </p:txBody>
      </p:sp>
      <p:sp>
        <p:nvSpPr>
          <p:cNvPr id="7" name="Slide Number Placeholder 1">
            <a:extLst>
              <a:ext uri="{FF2B5EF4-FFF2-40B4-BE49-F238E27FC236}">
                <a16:creationId xmlns:a16="http://schemas.microsoft.com/office/drawing/2014/main" id="{6513990A-22D0-6D49-AC04-483031231746}"/>
              </a:ext>
            </a:extLst>
          </p:cNvPr>
          <p:cNvSpPr>
            <a:spLocks noGrp="1"/>
          </p:cNvSpPr>
          <p:nvPr>
            <p:ph type="sldNum" sz="quarter" idx="12"/>
          </p:nvPr>
        </p:nvSpPr>
        <p:spPr>
          <a:xfrm>
            <a:off x="10034587" y="6623100"/>
            <a:ext cx="1648619" cy="216000"/>
          </a:xfrm>
        </p:spPr>
        <p:txBody>
          <a:bodyPr/>
          <a:lstStyle/>
          <a:p>
            <a:fld id="{04260D4A-DEC1-45DD-8AB2-A3349BAAA59E}" type="slidenum">
              <a:rPr lang="en-US" smtClean="0"/>
              <a:pPr/>
              <a:t>23</a:t>
            </a:fld>
            <a:endParaRPr lang="en-US" dirty="0"/>
          </a:p>
        </p:txBody>
      </p:sp>
    </p:spTree>
    <p:extLst>
      <p:ext uri="{BB962C8B-B14F-4D97-AF65-F5344CB8AC3E}">
        <p14:creationId xmlns:p14="http://schemas.microsoft.com/office/powerpoint/2010/main" val="21986019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067DA1-A6A1-4BDA-A903-9C96FEEF75C1}"/>
              </a:ext>
            </a:extLst>
          </p:cNvPr>
          <p:cNvSpPr>
            <a:spLocks noGrp="1"/>
          </p:cNvSpPr>
          <p:nvPr>
            <p:ph sz="quarter" idx="14"/>
          </p:nvPr>
        </p:nvSpPr>
        <p:spPr>
          <a:xfrm>
            <a:off x="507195" y="1786270"/>
            <a:ext cx="11174412" cy="4224918"/>
          </a:xfrm>
        </p:spPr>
        <p:txBody>
          <a:bodyPr/>
          <a:lstStyle/>
          <a:p>
            <a:pPr algn="just"/>
            <a:r>
              <a:rPr lang="ca-ES" dirty="0"/>
              <a:t>La CDPD protegeix les persones contra la violència, l’explotació, el maltractament, el tracte negligent i la coacció. </a:t>
            </a:r>
            <a:endParaRPr lang="es-ES" dirty="0"/>
          </a:p>
          <a:p>
            <a:pPr algn="just"/>
            <a:r>
              <a:rPr lang="ca-ES" dirty="0"/>
              <a:t>Tots els articles de la Convenció estan interrelacionats i són pertinents en aquest tema. Malgrat això, aquí només presentem els articles que s’hi relacionen més directament. </a:t>
            </a:r>
            <a:endParaRPr lang="es-ES" dirty="0"/>
          </a:p>
          <a:p>
            <a:pPr algn="just"/>
            <a:endParaRPr lang="x-none" dirty="0"/>
          </a:p>
        </p:txBody>
      </p:sp>
      <p:sp>
        <p:nvSpPr>
          <p:cNvPr id="2" name="Title 1">
            <a:extLst>
              <a:ext uri="{FF2B5EF4-FFF2-40B4-BE49-F238E27FC236}">
                <a16:creationId xmlns:a16="http://schemas.microsoft.com/office/drawing/2014/main" id="{12F2796A-DC35-4FCE-81BA-2EC9EDB78279}"/>
              </a:ext>
            </a:extLst>
          </p:cNvPr>
          <p:cNvSpPr>
            <a:spLocks noGrp="1"/>
          </p:cNvSpPr>
          <p:nvPr>
            <p:ph type="title"/>
          </p:nvPr>
        </p:nvSpPr>
        <p:spPr>
          <a:xfrm>
            <a:off x="507206" y="506412"/>
            <a:ext cx="11188608" cy="450518"/>
          </a:xfrm>
        </p:spPr>
        <p:txBody>
          <a:bodyPr/>
          <a:lstStyle/>
          <a:p>
            <a:r>
              <a:rPr lang="ca-ES" dirty="0"/>
              <a:t>Presentació: articles de la Convenció sobre els drets de les persones amb discapacitat de les Nacions Unides </a:t>
            </a:r>
            <a:r>
              <a:rPr lang="es-ES" dirty="0"/>
              <a:t>- 1 </a:t>
            </a:r>
            <a:endParaRPr lang="x-none" dirty="0"/>
          </a:p>
        </p:txBody>
      </p:sp>
    </p:spTree>
    <p:extLst>
      <p:ext uri="{BB962C8B-B14F-4D97-AF65-F5344CB8AC3E}">
        <p14:creationId xmlns:p14="http://schemas.microsoft.com/office/powerpoint/2010/main" val="232056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50B2D46-15FF-8442-9FAD-3B93CB6FDCB6}"/>
              </a:ext>
            </a:extLst>
          </p:cNvPr>
          <p:cNvSpPr>
            <a:spLocks noGrp="1"/>
          </p:cNvSpPr>
          <p:nvPr>
            <p:ph type="body" sz="quarter" idx="13"/>
          </p:nvPr>
        </p:nvSpPr>
        <p:spPr>
          <a:xfrm>
            <a:off x="507207" y="1379748"/>
            <a:ext cx="11174400" cy="360000"/>
          </a:xfrm>
        </p:spPr>
        <p:txBody>
          <a:bodyPr/>
          <a:lstStyle/>
          <a:p>
            <a:r>
              <a:rPr lang="ca-ES" dirty="0"/>
              <a:t>Article 10. Dret a la vida </a:t>
            </a:r>
            <a:endParaRPr lang="es-ES" dirty="0"/>
          </a:p>
        </p:txBody>
      </p:sp>
      <p:sp>
        <p:nvSpPr>
          <p:cNvPr id="3" name="Content Placeholder 2">
            <a:extLst>
              <a:ext uri="{FF2B5EF4-FFF2-40B4-BE49-F238E27FC236}">
                <a16:creationId xmlns:a16="http://schemas.microsoft.com/office/drawing/2014/main" id="{C8101ABE-9DE4-4058-A93C-E4ACF69D4258}"/>
              </a:ext>
            </a:extLst>
          </p:cNvPr>
          <p:cNvSpPr>
            <a:spLocks noGrp="1"/>
          </p:cNvSpPr>
          <p:nvPr>
            <p:ph sz="quarter" idx="14"/>
          </p:nvPr>
        </p:nvSpPr>
        <p:spPr>
          <a:xfrm>
            <a:off x="507195" y="1871330"/>
            <a:ext cx="11174412" cy="4139858"/>
          </a:xfrm>
        </p:spPr>
        <p:txBody>
          <a:bodyPr/>
          <a:lstStyle/>
          <a:p>
            <a:pPr marL="0" indent="0" algn="just">
              <a:buNone/>
            </a:pPr>
            <a:endParaRPr lang="en-US" dirty="0"/>
          </a:p>
          <a:p>
            <a:pPr algn="just"/>
            <a:r>
              <a:rPr lang="ca-ES" dirty="0"/>
              <a:t>L’article 10 insta els països a adoptar mesures per protegir el dret a la vida de les persones amb discapacitat. </a:t>
            </a:r>
            <a:endParaRPr lang="es-ES" dirty="0"/>
          </a:p>
          <a:p>
            <a:pPr algn="just"/>
            <a:r>
              <a:rPr lang="ca-ES" dirty="0"/>
              <a:t>Posar fi a la violència, la coacció i el maltractament, que poden comportar la mort, és una mesura important per protegir el dret a la vida. </a:t>
            </a:r>
            <a:endParaRPr lang="es-ES" dirty="0"/>
          </a:p>
          <a:p>
            <a:pPr marL="0" indent="0" algn="just">
              <a:buNone/>
            </a:pPr>
            <a:endParaRPr lang="x-none" dirty="0"/>
          </a:p>
          <a:p>
            <a:pPr algn="just"/>
            <a:endParaRPr lang="x-none" dirty="0"/>
          </a:p>
        </p:txBody>
      </p:sp>
      <p:sp>
        <p:nvSpPr>
          <p:cNvPr id="7" name="Title 1">
            <a:extLst>
              <a:ext uri="{FF2B5EF4-FFF2-40B4-BE49-F238E27FC236}">
                <a16:creationId xmlns:a16="http://schemas.microsoft.com/office/drawing/2014/main" id="{12F2796A-DC35-4FCE-81BA-2EC9EDB78279}"/>
              </a:ext>
            </a:extLst>
          </p:cNvPr>
          <p:cNvSpPr>
            <a:spLocks noGrp="1"/>
          </p:cNvSpPr>
          <p:nvPr>
            <p:ph type="title"/>
          </p:nvPr>
        </p:nvSpPr>
        <p:spPr>
          <a:xfrm>
            <a:off x="507206" y="506412"/>
            <a:ext cx="11188608" cy="450518"/>
          </a:xfrm>
        </p:spPr>
        <p:txBody>
          <a:bodyPr/>
          <a:lstStyle/>
          <a:p>
            <a:r>
              <a:rPr lang="ca-ES" dirty="0"/>
              <a:t>Presentació: articles de la Convenció sobre els drets de les persones amb discapacitat de les Nacions Unides </a:t>
            </a:r>
            <a:r>
              <a:rPr lang="es-ES" dirty="0"/>
              <a:t>- 2 </a:t>
            </a:r>
            <a:endParaRPr lang="x-none" dirty="0"/>
          </a:p>
        </p:txBody>
      </p:sp>
    </p:spTree>
    <p:extLst>
      <p:ext uri="{BB962C8B-B14F-4D97-AF65-F5344CB8AC3E}">
        <p14:creationId xmlns:p14="http://schemas.microsoft.com/office/powerpoint/2010/main" val="11382083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476C2A4-A052-B74A-A34D-208FCA8A3485}"/>
              </a:ext>
            </a:extLst>
          </p:cNvPr>
          <p:cNvSpPr>
            <a:spLocks noGrp="1"/>
          </p:cNvSpPr>
          <p:nvPr>
            <p:ph type="body" sz="quarter" idx="13"/>
          </p:nvPr>
        </p:nvSpPr>
        <p:spPr>
          <a:xfrm>
            <a:off x="507207" y="1379748"/>
            <a:ext cx="11174400" cy="360000"/>
          </a:xfrm>
        </p:spPr>
        <p:txBody>
          <a:bodyPr/>
          <a:lstStyle/>
          <a:p>
            <a:r>
              <a:rPr lang="ca-ES" dirty="0"/>
              <a:t>Article 12. Igual reconeixement com a persones davant la llei</a:t>
            </a:r>
            <a:endParaRPr lang="es-ES" dirty="0"/>
          </a:p>
        </p:txBody>
      </p:sp>
      <p:sp>
        <p:nvSpPr>
          <p:cNvPr id="3" name="Content Placeholder 2">
            <a:extLst>
              <a:ext uri="{FF2B5EF4-FFF2-40B4-BE49-F238E27FC236}">
                <a16:creationId xmlns:a16="http://schemas.microsoft.com/office/drawing/2014/main" id="{E4D2BB2E-6793-4C46-A038-F03CAE94307D}"/>
              </a:ext>
            </a:extLst>
          </p:cNvPr>
          <p:cNvSpPr>
            <a:spLocks noGrp="1"/>
          </p:cNvSpPr>
          <p:nvPr>
            <p:ph sz="quarter" idx="14"/>
          </p:nvPr>
        </p:nvSpPr>
        <p:spPr>
          <a:xfrm>
            <a:off x="595423" y="1860884"/>
            <a:ext cx="11086184" cy="4150304"/>
          </a:xfrm>
        </p:spPr>
        <p:txBody>
          <a:bodyPr/>
          <a:lstStyle/>
          <a:p>
            <a:pPr lvl="0" algn="just"/>
            <a:r>
              <a:rPr lang="ca-ES" sz="1900" dirty="0"/>
              <a:t>L’article 12 estableix que les persones amb discapacitat tenen dret al reconeixement de la seva capacitat jurídica, és a dir, dret a adoptar les seves pròpies decisions i que aquestes decisions es respectin</a:t>
            </a:r>
            <a:r>
              <a:rPr lang="en-US" sz="1900" dirty="0"/>
              <a:t>. </a:t>
            </a:r>
          </a:p>
          <a:p>
            <a:pPr lvl="2" algn="just"/>
            <a:r>
              <a:rPr lang="ca-ES" sz="1900" dirty="0"/>
              <a:t>Protegeix les persones amb discapacitat contra moltes formes de violència, coacció i maltractament</a:t>
            </a:r>
            <a:r>
              <a:rPr lang="en-US" sz="1900" dirty="0"/>
              <a:t>. </a:t>
            </a:r>
          </a:p>
          <a:p>
            <a:pPr lvl="0" algn="just"/>
            <a:r>
              <a:rPr lang="ca-ES" sz="1900" dirty="0"/>
              <a:t>L’article 12 és especialment important per a l’objectiu de crear igualtat i protecció contra qualsevol tipus de discriminació, exclusió o tractament o intervenció forçosos i involuntaris pel fet que atorga a les persones el dret a decidir sobre qualsevol aspecte de la seva vida</a:t>
            </a:r>
            <a:r>
              <a:rPr lang="en-US" sz="1900" dirty="0"/>
              <a:t>.  </a:t>
            </a:r>
            <a:endParaRPr lang="x-none" sz="1900" dirty="0"/>
          </a:p>
          <a:p>
            <a:pPr lvl="0" algn="just"/>
            <a:r>
              <a:rPr lang="ca-ES" sz="1900" dirty="0"/>
              <a:t>Sovint, la llei pot permetre aplicar pràctiques coercitives en contra de les persones amb discapacitat, al·legant que es consideren «beneficioses» per a la persona i/o que la persona no té prou capacitats per prendre decisions</a:t>
            </a:r>
            <a:r>
              <a:rPr lang="en-US" sz="1900" dirty="0"/>
              <a:t>. </a:t>
            </a:r>
            <a:endParaRPr lang="x-none" sz="1900" dirty="0"/>
          </a:p>
          <a:p>
            <a:pPr lvl="0" algn="just"/>
            <a:r>
              <a:rPr lang="ca-ES" sz="1900" dirty="0"/>
              <a:t>L’article 12 requereix als estats sobirans que garanteixin que els professionals dels serveis, els familiars i altres cuidadors respectin les decisions de la persona i evitin fer intervencions en contra de la seva voluntat</a:t>
            </a:r>
            <a:r>
              <a:rPr lang="en-US" sz="1900" dirty="0"/>
              <a:t>.</a:t>
            </a:r>
            <a:endParaRPr lang="x-none" sz="1900" dirty="0"/>
          </a:p>
          <a:p>
            <a:pPr algn="just"/>
            <a:endParaRPr lang="x-none" sz="1900" dirty="0"/>
          </a:p>
        </p:txBody>
      </p:sp>
      <p:sp>
        <p:nvSpPr>
          <p:cNvPr id="7" name="Title 1">
            <a:extLst>
              <a:ext uri="{FF2B5EF4-FFF2-40B4-BE49-F238E27FC236}">
                <a16:creationId xmlns:a16="http://schemas.microsoft.com/office/drawing/2014/main" id="{12F2796A-DC35-4FCE-81BA-2EC9EDB78279}"/>
              </a:ext>
            </a:extLst>
          </p:cNvPr>
          <p:cNvSpPr>
            <a:spLocks noGrp="1"/>
          </p:cNvSpPr>
          <p:nvPr>
            <p:ph type="title"/>
          </p:nvPr>
        </p:nvSpPr>
        <p:spPr>
          <a:xfrm>
            <a:off x="507206" y="506412"/>
            <a:ext cx="11188608" cy="450518"/>
          </a:xfrm>
        </p:spPr>
        <p:txBody>
          <a:bodyPr/>
          <a:lstStyle/>
          <a:p>
            <a:r>
              <a:rPr lang="ca-ES" dirty="0"/>
              <a:t>Presentació: articles de la Convenció sobre els drets de les persones amb discapacitat de les Nacions Unides </a:t>
            </a:r>
            <a:r>
              <a:rPr lang="es-ES" dirty="0"/>
              <a:t>- 3 </a:t>
            </a:r>
            <a:endParaRPr lang="x-none" dirty="0"/>
          </a:p>
        </p:txBody>
      </p:sp>
    </p:spTree>
    <p:extLst>
      <p:ext uri="{BB962C8B-B14F-4D97-AF65-F5344CB8AC3E}">
        <p14:creationId xmlns:p14="http://schemas.microsoft.com/office/powerpoint/2010/main" val="22003420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22DA7DA-6629-9546-ABFF-B0546BE14A60}"/>
              </a:ext>
            </a:extLst>
          </p:cNvPr>
          <p:cNvSpPr>
            <a:spLocks noGrp="1"/>
          </p:cNvSpPr>
          <p:nvPr>
            <p:ph type="body" sz="quarter" idx="13"/>
          </p:nvPr>
        </p:nvSpPr>
        <p:spPr>
          <a:xfrm>
            <a:off x="507207" y="1443916"/>
            <a:ext cx="11174400" cy="360000"/>
          </a:xfrm>
        </p:spPr>
        <p:txBody>
          <a:bodyPr/>
          <a:lstStyle/>
          <a:p>
            <a:r>
              <a:rPr lang="ca-ES" dirty="0"/>
              <a:t>Article 14. Llibertat i seguretat de la persona</a:t>
            </a:r>
            <a:endParaRPr lang="es-ES" dirty="0"/>
          </a:p>
        </p:txBody>
      </p:sp>
      <p:sp>
        <p:nvSpPr>
          <p:cNvPr id="3" name="Content Placeholder 2">
            <a:extLst>
              <a:ext uri="{FF2B5EF4-FFF2-40B4-BE49-F238E27FC236}">
                <a16:creationId xmlns:a16="http://schemas.microsoft.com/office/drawing/2014/main" id="{93CD856D-B4C4-49F8-8715-0F61AB94B03F}"/>
              </a:ext>
            </a:extLst>
          </p:cNvPr>
          <p:cNvSpPr>
            <a:spLocks noGrp="1"/>
          </p:cNvSpPr>
          <p:nvPr>
            <p:ph sz="quarter" idx="14"/>
          </p:nvPr>
        </p:nvSpPr>
        <p:spPr>
          <a:xfrm>
            <a:off x="544285" y="1925054"/>
            <a:ext cx="11137321" cy="4086134"/>
          </a:xfrm>
        </p:spPr>
        <p:txBody>
          <a:bodyPr/>
          <a:lstStyle/>
          <a:p>
            <a:pPr lvl="0" algn="just"/>
            <a:r>
              <a:rPr lang="ca-ES" dirty="0"/>
              <a:t>El Comitè sobre els drets de les persones amb discapacitat, que supervisa l’aplicació de la CDPD per part dels estats, ha establert clarament que l’article 14 prohibeix l’internament involuntari en els serveis socials i de salut mental</a:t>
            </a:r>
            <a:r>
              <a:rPr lang="en-US" dirty="0"/>
              <a:t>.</a:t>
            </a:r>
            <a:endParaRPr lang="x-none" dirty="0"/>
          </a:p>
          <a:p>
            <a:pPr lvl="0" algn="just"/>
            <a:r>
              <a:rPr lang="ca-ES" dirty="0"/>
              <a:t>L’internament en aquests serveis sovint va acompanyat de violència, coacció i maltractament</a:t>
            </a:r>
            <a:r>
              <a:rPr lang="en-US" dirty="0"/>
              <a:t>. </a:t>
            </a:r>
            <a:endParaRPr lang="x-none" dirty="0"/>
          </a:p>
          <a:p>
            <a:pPr lvl="0" algn="just"/>
            <a:r>
              <a:rPr lang="ca-ES" dirty="0"/>
              <a:t>L’internament és perjudicial perquè priva les persones de llibertat i les posa sota control aliè, amb la qual cosa es tallen els seus vincles amb la comunitat</a:t>
            </a:r>
            <a:r>
              <a:rPr lang="en-US" dirty="0"/>
              <a:t>. </a:t>
            </a:r>
          </a:p>
          <a:p>
            <a:pPr lvl="0" algn="just"/>
            <a:r>
              <a:rPr lang="ca-ES" dirty="0"/>
              <a:t>Darrere de portes tancades, la violència i el maltractament poden passar desapercebuts i produir-se sense destorbs</a:t>
            </a:r>
            <a:r>
              <a:rPr lang="en-US" dirty="0"/>
              <a:t>. </a:t>
            </a:r>
          </a:p>
          <a:p>
            <a:pPr lvl="0" algn="just"/>
            <a:r>
              <a:rPr lang="ca-ES" dirty="0"/>
              <a:t>Prohibir l’internament involuntari en els àmbits de la salut mental i d’altres àmbits que s’hi relacionen evita que es produeixin moltes formes de violència, coacció i maltractament</a:t>
            </a:r>
            <a:r>
              <a:rPr lang="en-US" dirty="0"/>
              <a:t>.</a:t>
            </a:r>
            <a:endParaRPr lang="x-none" dirty="0"/>
          </a:p>
          <a:p>
            <a:pPr algn="just"/>
            <a:endParaRPr lang="x-none" dirty="0"/>
          </a:p>
        </p:txBody>
      </p:sp>
      <p:sp>
        <p:nvSpPr>
          <p:cNvPr id="7" name="Title 1">
            <a:extLst>
              <a:ext uri="{FF2B5EF4-FFF2-40B4-BE49-F238E27FC236}">
                <a16:creationId xmlns:a16="http://schemas.microsoft.com/office/drawing/2014/main" id="{12F2796A-DC35-4FCE-81BA-2EC9EDB78279}"/>
              </a:ext>
            </a:extLst>
          </p:cNvPr>
          <p:cNvSpPr>
            <a:spLocks noGrp="1"/>
          </p:cNvSpPr>
          <p:nvPr>
            <p:ph type="title"/>
          </p:nvPr>
        </p:nvSpPr>
        <p:spPr>
          <a:xfrm>
            <a:off x="507206" y="506412"/>
            <a:ext cx="11188608" cy="450518"/>
          </a:xfrm>
        </p:spPr>
        <p:txBody>
          <a:bodyPr/>
          <a:lstStyle/>
          <a:p>
            <a:r>
              <a:rPr lang="ca-ES" dirty="0"/>
              <a:t>Presentació: articles de la Convenció sobre els drets de les persones amb discapacitat de les Nacions Unides </a:t>
            </a:r>
            <a:r>
              <a:rPr lang="es-ES" dirty="0"/>
              <a:t>- 4 </a:t>
            </a:r>
            <a:endParaRPr lang="x-none" dirty="0"/>
          </a:p>
        </p:txBody>
      </p:sp>
    </p:spTree>
    <p:extLst>
      <p:ext uri="{BB962C8B-B14F-4D97-AF65-F5344CB8AC3E}">
        <p14:creationId xmlns:p14="http://schemas.microsoft.com/office/powerpoint/2010/main" val="35161380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81BC6F8-701C-6D42-B9E4-2223B6584150}"/>
              </a:ext>
            </a:extLst>
          </p:cNvPr>
          <p:cNvSpPr>
            <a:spLocks noGrp="1"/>
          </p:cNvSpPr>
          <p:nvPr>
            <p:ph type="body" sz="quarter" idx="13"/>
          </p:nvPr>
        </p:nvSpPr>
        <p:spPr>
          <a:xfrm>
            <a:off x="435428" y="1876899"/>
            <a:ext cx="11206686" cy="343787"/>
          </a:xfrm>
        </p:spPr>
        <p:txBody>
          <a:bodyPr/>
          <a:lstStyle/>
          <a:p>
            <a:r>
              <a:rPr lang="es-ES" dirty="0"/>
              <a:t> </a:t>
            </a:r>
            <a:r>
              <a:rPr lang="ca-ES" dirty="0"/>
              <a:t>Article 15. Protecció contra la tortura i altres tractes o penes cruels, inhumans o degradants</a:t>
            </a:r>
            <a:endParaRPr lang="es-ES" dirty="0"/>
          </a:p>
          <a:p>
            <a:endParaRPr lang="es-ES" dirty="0"/>
          </a:p>
        </p:txBody>
      </p:sp>
      <p:sp>
        <p:nvSpPr>
          <p:cNvPr id="3" name="Content Placeholder 2">
            <a:extLst>
              <a:ext uri="{FF2B5EF4-FFF2-40B4-BE49-F238E27FC236}">
                <a16:creationId xmlns:a16="http://schemas.microsoft.com/office/drawing/2014/main" id="{7F05966C-65EA-4450-B0BB-12849FF1BCFE}"/>
              </a:ext>
            </a:extLst>
          </p:cNvPr>
          <p:cNvSpPr>
            <a:spLocks noGrp="1"/>
          </p:cNvSpPr>
          <p:nvPr>
            <p:ph sz="quarter" idx="14"/>
          </p:nvPr>
        </p:nvSpPr>
        <p:spPr>
          <a:xfrm>
            <a:off x="507195" y="2294020"/>
            <a:ext cx="11174412" cy="3717167"/>
          </a:xfrm>
        </p:spPr>
        <p:txBody>
          <a:bodyPr/>
          <a:lstStyle/>
          <a:p>
            <a:pPr algn="just"/>
            <a:r>
              <a:rPr lang="en-US" dirty="0"/>
              <a:t> </a:t>
            </a:r>
            <a:r>
              <a:rPr lang="es-ES" dirty="0"/>
              <a:t> </a:t>
            </a:r>
            <a:r>
              <a:rPr lang="ca-ES" dirty="0"/>
              <a:t>L’article 15 declara que les persones amb discapacitat no han de</a:t>
            </a:r>
            <a:r>
              <a:rPr lang="en-US" dirty="0"/>
              <a:t>:</a:t>
            </a:r>
          </a:p>
          <a:p>
            <a:pPr lvl="2" algn="just"/>
            <a:r>
              <a:rPr lang="ca-ES" sz="2200" dirty="0"/>
              <a:t>ser tractades amb crueltat ni torturades (per exemple, colpejades, agredides sexualment o sotmeses a TEC o medicació forçosa)</a:t>
            </a:r>
            <a:r>
              <a:rPr lang="es-ES" sz="2200" dirty="0"/>
              <a:t>. </a:t>
            </a:r>
          </a:p>
          <a:p>
            <a:pPr lvl="2" algn="just"/>
            <a:r>
              <a:rPr lang="ca-ES" sz="2200" dirty="0"/>
              <a:t>ser sotmeses a experimentació mèdica o científica, tret que donin el seu consentiment lliure i informat per fer-ho</a:t>
            </a:r>
            <a:r>
              <a:rPr lang="en-US" sz="2200" dirty="0"/>
              <a:t>. </a:t>
            </a:r>
            <a:endParaRPr lang="x-none" sz="2200" dirty="0"/>
          </a:p>
        </p:txBody>
      </p:sp>
      <p:sp>
        <p:nvSpPr>
          <p:cNvPr id="7" name="Title 1">
            <a:extLst>
              <a:ext uri="{FF2B5EF4-FFF2-40B4-BE49-F238E27FC236}">
                <a16:creationId xmlns:a16="http://schemas.microsoft.com/office/drawing/2014/main" id="{12F2796A-DC35-4FCE-81BA-2EC9EDB78279}"/>
              </a:ext>
            </a:extLst>
          </p:cNvPr>
          <p:cNvSpPr>
            <a:spLocks noGrp="1"/>
          </p:cNvSpPr>
          <p:nvPr>
            <p:ph type="title"/>
          </p:nvPr>
        </p:nvSpPr>
        <p:spPr>
          <a:xfrm>
            <a:off x="507206" y="506412"/>
            <a:ext cx="11188608" cy="450518"/>
          </a:xfrm>
        </p:spPr>
        <p:txBody>
          <a:bodyPr/>
          <a:lstStyle/>
          <a:p>
            <a:r>
              <a:rPr lang="ca-ES" dirty="0"/>
              <a:t>Presentació: articles de la Convenció sobre els drets de les persones amb discapacitat de les Nacions Unides </a:t>
            </a:r>
            <a:r>
              <a:rPr lang="es-ES" dirty="0"/>
              <a:t>- 5</a:t>
            </a:r>
            <a:endParaRPr lang="x-none" dirty="0"/>
          </a:p>
        </p:txBody>
      </p:sp>
    </p:spTree>
    <p:extLst>
      <p:ext uri="{BB962C8B-B14F-4D97-AF65-F5344CB8AC3E}">
        <p14:creationId xmlns:p14="http://schemas.microsoft.com/office/powerpoint/2010/main" val="29894063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5FA1106-19E1-274A-A2FB-A6CEC6C55C26}"/>
              </a:ext>
            </a:extLst>
          </p:cNvPr>
          <p:cNvSpPr>
            <a:spLocks noGrp="1"/>
          </p:cNvSpPr>
          <p:nvPr>
            <p:ph type="body" sz="quarter" idx="13"/>
          </p:nvPr>
        </p:nvSpPr>
        <p:spPr>
          <a:xfrm>
            <a:off x="507207" y="1363706"/>
            <a:ext cx="11174400" cy="360000"/>
          </a:xfrm>
        </p:spPr>
        <p:txBody>
          <a:bodyPr/>
          <a:lstStyle/>
          <a:p>
            <a:r>
              <a:rPr lang="ca-ES" dirty="0"/>
              <a:t>Article 16. Protecció contra l'explotació, la violència i el maltractament</a:t>
            </a:r>
            <a:endParaRPr lang="es-ES" dirty="0"/>
          </a:p>
        </p:txBody>
      </p:sp>
      <p:sp>
        <p:nvSpPr>
          <p:cNvPr id="3" name="Content Placeholder 2">
            <a:extLst>
              <a:ext uri="{FF2B5EF4-FFF2-40B4-BE49-F238E27FC236}">
                <a16:creationId xmlns:a16="http://schemas.microsoft.com/office/drawing/2014/main" id="{0498DEC2-6829-4DB3-AD5A-29DAB8C6CC26}"/>
              </a:ext>
            </a:extLst>
          </p:cNvPr>
          <p:cNvSpPr>
            <a:spLocks noGrp="1"/>
          </p:cNvSpPr>
          <p:nvPr>
            <p:ph sz="quarter" idx="14"/>
          </p:nvPr>
        </p:nvSpPr>
        <p:spPr>
          <a:xfrm>
            <a:off x="507195" y="1769978"/>
            <a:ext cx="11174412" cy="4038009"/>
          </a:xfrm>
        </p:spPr>
        <p:txBody>
          <a:bodyPr/>
          <a:lstStyle/>
          <a:p>
            <a:pPr algn="just">
              <a:spcAft>
                <a:spcPts val="600"/>
              </a:spcAft>
            </a:pPr>
            <a:r>
              <a:rPr lang="ca-ES" sz="2000" dirty="0"/>
              <a:t>L’explotació, la violència i el maltractament poden adoptar nombroses formes i es poden produir tant en àmbit de l’atenció de salut com en la comunitat</a:t>
            </a:r>
            <a:r>
              <a:rPr lang="en-GB" sz="2000" dirty="0"/>
              <a:t>. </a:t>
            </a:r>
          </a:p>
          <a:p>
            <a:pPr algn="just">
              <a:spcAft>
                <a:spcPts val="600"/>
              </a:spcAft>
            </a:pPr>
            <a:r>
              <a:rPr lang="ca-ES" sz="2000" dirty="0"/>
              <a:t>L’article 16 estableix que s’han de tenir en compte el gènere, l’edat i la discapacitat per protegir les persones de l’explotació, la violència i els abusos i que cal proporcionar serveis i suports que fomentin la recuperació de les persones que els han patit.</a:t>
            </a:r>
            <a:endParaRPr lang="es-ES" sz="2000" dirty="0"/>
          </a:p>
          <a:p>
            <a:pPr algn="just">
              <a:spcAft>
                <a:spcPts val="600"/>
              </a:spcAft>
            </a:pPr>
            <a:r>
              <a:rPr lang="ca-ES" sz="2000" dirty="0"/>
              <a:t>L’article 16 requereix als Estats que</a:t>
            </a:r>
            <a:r>
              <a:rPr lang="en-GB" sz="2000" dirty="0"/>
              <a:t>:</a:t>
            </a:r>
            <a:endParaRPr lang="x-none" sz="2000" dirty="0"/>
          </a:p>
          <a:p>
            <a:pPr lvl="3" algn="just">
              <a:spcAft>
                <a:spcPts val="600"/>
              </a:spcAft>
            </a:pPr>
            <a:r>
              <a:rPr lang="ca-ES" sz="1900" dirty="0"/>
              <a:t>despleguin lleis i normativa i que adoptin altres mesures necessàries per protegir les persones amb discapacitat de l’explotació, la violència i el maltractament tant en l’àmbit domèstic com en el comunitari</a:t>
            </a:r>
            <a:r>
              <a:rPr lang="en-GB" sz="1900" dirty="0"/>
              <a:t>.</a:t>
            </a:r>
            <a:endParaRPr lang="x-none" sz="1900" dirty="0"/>
          </a:p>
          <a:p>
            <a:pPr lvl="3" algn="just">
              <a:spcAft>
                <a:spcPts val="600"/>
              </a:spcAft>
            </a:pPr>
            <a:r>
              <a:rPr lang="ca-ES" sz="1900" dirty="0"/>
              <a:t>donin suport i informació a les persones amb discapacitat i als seus familiars i cuidadors per permetre’ls reconèixer i denunciar l’explotació i els abusos</a:t>
            </a:r>
            <a:r>
              <a:rPr lang="en-GB" sz="1900" dirty="0"/>
              <a:t>.</a:t>
            </a:r>
            <a:endParaRPr lang="x-none" sz="1900" dirty="0"/>
          </a:p>
          <a:p>
            <a:pPr lvl="3" algn="just">
              <a:spcAft>
                <a:spcPts val="600"/>
              </a:spcAft>
            </a:pPr>
            <a:r>
              <a:rPr lang="ca-ES" sz="1900" dirty="0"/>
              <a:t>garanteixin que els serveis per a les persones amb discapacitat siguin supervisats adequadament</a:t>
            </a:r>
            <a:r>
              <a:rPr lang="es-ES" sz="1900" dirty="0"/>
              <a:t>.</a:t>
            </a:r>
          </a:p>
          <a:p>
            <a:pPr lvl="3" algn="just">
              <a:spcAft>
                <a:spcPts val="600"/>
              </a:spcAft>
            </a:pPr>
            <a:r>
              <a:rPr lang="ca-ES" sz="1900" dirty="0"/>
              <a:t>desenvolupin polítiques i que despleguin lleis i altres mesures per garantir que els abusos s’investiguin i que els </a:t>
            </a:r>
            <a:r>
              <a:rPr lang="ca-ES" sz="1900" dirty="0" err="1"/>
              <a:t>maltractadors</a:t>
            </a:r>
            <a:r>
              <a:rPr lang="ca-ES" sz="1900" dirty="0"/>
              <a:t> siguin jutjats pels tribunals</a:t>
            </a:r>
            <a:r>
              <a:rPr lang="es-ES" sz="1900" dirty="0"/>
              <a:t>.</a:t>
            </a:r>
            <a:endParaRPr lang="x-none" sz="1900" dirty="0"/>
          </a:p>
        </p:txBody>
      </p:sp>
      <p:sp>
        <p:nvSpPr>
          <p:cNvPr id="7" name="Title 1">
            <a:extLst>
              <a:ext uri="{FF2B5EF4-FFF2-40B4-BE49-F238E27FC236}">
                <a16:creationId xmlns:a16="http://schemas.microsoft.com/office/drawing/2014/main" id="{12F2796A-DC35-4FCE-81BA-2EC9EDB78279}"/>
              </a:ext>
            </a:extLst>
          </p:cNvPr>
          <p:cNvSpPr>
            <a:spLocks noGrp="1"/>
          </p:cNvSpPr>
          <p:nvPr>
            <p:ph type="title"/>
          </p:nvPr>
        </p:nvSpPr>
        <p:spPr>
          <a:xfrm>
            <a:off x="507206" y="506412"/>
            <a:ext cx="11188608" cy="450518"/>
          </a:xfrm>
        </p:spPr>
        <p:txBody>
          <a:bodyPr/>
          <a:lstStyle/>
          <a:p>
            <a:r>
              <a:rPr lang="ca-ES" dirty="0"/>
              <a:t>Presentació: articles de la Convenció sobre els drets de les persones amb discapacitat de les Nacions Unides </a:t>
            </a:r>
            <a:r>
              <a:rPr lang="es-ES" dirty="0"/>
              <a:t>- 6</a:t>
            </a:r>
            <a:endParaRPr lang="x-none" dirty="0"/>
          </a:p>
        </p:txBody>
      </p:sp>
    </p:spTree>
    <p:extLst>
      <p:ext uri="{BB962C8B-B14F-4D97-AF65-F5344CB8AC3E}">
        <p14:creationId xmlns:p14="http://schemas.microsoft.com/office/powerpoint/2010/main" val="1905769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47C981-A946-5040-83F9-812B9EF562E3}"/>
              </a:ext>
            </a:extLst>
          </p:cNvPr>
          <p:cNvSpPr>
            <a:spLocks noGrp="1"/>
          </p:cNvSpPr>
          <p:nvPr>
            <p:ph type="sldNum" sz="quarter" idx="4294967295"/>
          </p:nvPr>
        </p:nvSpPr>
        <p:spPr>
          <a:xfrm>
            <a:off x="10034587" y="6623100"/>
            <a:ext cx="1648619" cy="216000"/>
          </a:xfrm>
          <a:prstGeom prst="rect">
            <a:avLst/>
          </a:prstGeom>
        </p:spPr>
        <p:txBody>
          <a:bodyPr/>
          <a:lstStyle/>
          <a:p>
            <a:fld id="{04260D4A-DEC1-45DD-8AB2-A3349BAAA59E}" type="slidenum">
              <a:rPr lang="es-ES" smtClean="0"/>
              <a:pPr/>
              <a:t>3</a:t>
            </a:fld>
            <a:endParaRPr lang="es-ES" dirty="0"/>
          </a:p>
        </p:txBody>
      </p:sp>
      <p:sp>
        <p:nvSpPr>
          <p:cNvPr id="3" name="Text Placeholder 2">
            <a:extLst>
              <a:ext uri="{FF2B5EF4-FFF2-40B4-BE49-F238E27FC236}">
                <a16:creationId xmlns:a16="http://schemas.microsoft.com/office/drawing/2014/main" id="{397488A8-B1A9-6840-9D65-1086A084D422}"/>
              </a:ext>
            </a:extLst>
          </p:cNvPr>
          <p:cNvSpPr>
            <a:spLocks noGrp="1"/>
          </p:cNvSpPr>
          <p:nvPr>
            <p:ph type="body" sz="quarter" idx="13"/>
          </p:nvPr>
        </p:nvSpPr>
        <p:spPr>
          <a:xfrm>
            <a:off x="536014" y="981308"/>
            <a:ext cx="11150464" cy="1092820"/>
          </a:xfrm>
        </p:spPr>
        <p:txBody>
          <a:bodyPr anchor="t"/>
          <a:lstStyle/>
          <a:p>
            <a:pPr marL="0" indent="0" algn="just">
              <a:lnSpc>
                <a:spcPct val="100000"/>
              </a:lnSpc>
            </a:pPr>
            <a:r>
              <a:rPr lang="ca-ES" sz="2000" dirty="0"/>
              <a:t>OBJECTIUS: millorar la qualitat de l’atenció i del suport que es presten en els serveis socials i de salut mental i promoure els drets humans de les persones amb discapacitat psicosocial, intel·lectual o cognitiva </a:t>
            </a:r>
          </a:p>
        </p:txBody>
      </p:sp>
      <p:sp>
        <p:nvSpPr>
          <p:cNvPr id="4" name="Content Placeholder 3">
            <a:extLst>
              <a:ext uri="{FF2B5EF4-FFF2-40B4-BE49-F238E27FC236}">
                <a16:creationId xmlns:a16="http://schemas.microsoft.com/office/drawing/2014/main" id="{CF518A3A-5970-3A47-9B31-2D448B5DE3D2}"/>
              </a:ext>
            </a:extLst>
          </p:cNvPr>
          <p:cNvSpPr>
            <a:spLocks noGrp="1"/>
          </p:cNvSpPr>
          <p:nvPr>
            <p:ph sz="quarter" idx="14"/>
          </p:nvPr>
        </p:nvSpPr>
        <p:spPr>
          <a:xfrm>
            <a:off x="507195" y="1918009"/>
            <a:ext cx="11174412" cy="4148253"/>
          </a:xfrm>
        </p:spPr>
        <p:txBody>
          <a:bodyPr/>
          <a:lstStyle/>
          <a:p>
            <a:pPr algn="just">
              <a:lnSpc>
                <a:spcPct val="100000"/>
              </a:lnSpc>
            </a:pPr>
            <a:r>
              <a:rPr lang="ca-ES" sz="2050" dirty="0"/>
              <a:t>Crear capacitat per combatre l’estigmatització i la discriminació i per promoure els drets humans i la recuperació. </a:t>
            </a:r>
          </a:p>
          <a:p>
            <a:pPr algn="just">
              <a:lnSpc>
                <a:spcPct val="100000"/>
              </a:lnSpc>
            </a:pPr>
            <a:r>
              <a:rPr lang="ca-ES" sz="2050" dirty="0"/>
              <a:t>Millorar la qualitat de l’atenció i de les condicions dels drets humans en els serveis socials i de salut mental.</a:t>
            </a:r>
          </a:p>
          <a:p>
            <a:pPr algn="just">
              <a:lnSpc>
                <a:spcPct val="100000"/>
              </a:lnSpc>
            </a:pPr>
            <a:r>
              <a:rPr lang="ca-ES" sz="2050" dirty="0"/>
              <a:t>Crear uns serveis basats en la comunitat i orientats a la recuperació que respectin i promoguin els drets humans.</a:t>
            </a:r>
          </a:p>
          <a:p>
            <a:pPr algn="just">
              <a:lnSpc>
                <a:spcPct val="100000"/>
              </a:lnSpc>
            </a:pPr>
            <a:r>
              <a:rPr lang="ca-ES" sz="2050" dirty="0"/>
              <a:t>Donar suport al desenvolupament d’un moviment de la societat civil per promoure i influir en la formulació de polítiques. </a:t>
            </a:r>
          </a:p>
          <a:p>
            <a:pPr algn="just">
              <a:lnSpc>
                <a:spcPct val="100000"/>
              </a:lnSpc>
            </a:pPr>
            <a:r>
              <a:rPr lang="ca-ES" sz="2050" dirty="0"/>
              <a:t>Reformar polítiques i lleis nacionals en consonància amb la Convenció sobre els drets de les persones amb discapacitat i altres estàndards internacionals en matèria de drets humans. </a:t>
            </a:r>
          </a:p>
        </p:txBody>
      </p:sp>
      <p:sp>
        <p:nvSpPr>
          <p:cNvPr id="5" name="Title 4">
            <a:extLst>
              <a:ext uri="{FF2B5EF4-FFF2-40B4-BE49-F238E27FC236}">
                <a16:creationId xmlns:a16="http://schemas.microsoft.com/office/drawing/2014/main" id="{8FCE2748-BCA5-4345-950C-C31F8A345DE3}"/>
              </a:ext>
            </a:extLst>
          </p:cNvPr>
          <p:cNvSpPr>
            <a:spLocks noGrp="1"/>
          </p:cNvSpPr>
          <p:nvPr>
            <p:ph type="title"/>
          </p:nvPr>
        </p:nvSpPr>
        <p:spPr/>
        <p:txBody>
          <a:bodyPr/>
          <a:lstStyle/>
          <a:p>
            <a:r>
              <a:rPr lang="ca-ES" b="1" dirty="0" err="1"/>
              <a:t>Quality</a:t>
            </a:r>
            <a:r>
              <a:rPr lang="ca-ES" b="1" dirty="0"/>
              <a:t> </a:t>
            </a:r>
            <a:r>
              <a:rPr lang="ca-ES" b="1" dirty="0" err="1"/>
              <a:t>Rights</a:t>
            </a:r>
            <a:r>
              <a:rPr lang="ca-ES" b="1" dirty="0"/>
              <a:t> de l’OMS: </a:t>
            </a:r>
            <a:r>
              <a:rPr lang="ca-ES" dirty="0"/>
              <a:t>objectius i propòsits</a:t>
            </a:r>
            <a:endParaRPr lang="ca-ES" b="1" dirty="0"/>
          </a:p>
        </p:txBody>
      </p:sp>
    </p:spTree>
    <p:extLst>
      <p:ext uri="{BB962C8B-B14F-4D97-AF65-F5344CB8AC3E}">
        <p14:creationId xmlns:p14="http://schemas.microsoft.com/office/powerpoint/2010/main" val="27641062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6AB95EC-983B-4E4A-A488-57E731228102}"/>
              </a:ext>
            </a:extLst>
          </p:cNvPr>
          <p:cNvSpPr>
            <a:spLocks noGrp="1"/>
          </p:cNvSpPr>
          <p:nvPr>
            <p:ph type="body" sz="quarter" idx="13"/>
          </p:nvPr>
        </p:nvSpPr>
        <p:spPr>
          <a:xfrm>
            <a:off x="507207" y="1411832"/>
            <a:ext cx="11174400" cy="360000"/>
          </a:xfrm>
        </p:spPr>
        <p:txBody>
          <a:bodyPr/>
          <a:lstStyle/>
          <a:p>
            <a:r>
              <a:rPr lang="ca-ES" dirty="0"/>
              <a:t>Article 17. Protecció de la integritat personal</a:t>
            </a:r>
            <a:endParaRPr lang="es-ES" dirty="0"/>
          </a:p>
        </p:txBody>
      </p:sp>
      <p:sp>
        <p:nvSpPr>
          <p:cNvPr id="3" name="Content Placeholder 2">
            <a:extLst>
              <a:ext uri="{FF2B5EF4-FFF2-40B4-BE49-F238E27FC236}">
                <a16:creationId xmlns:a16="http://schemas.microsoft.com/office/drawing/2014/main" id="{32DFFF84-1E33-4277-B258-F5F3DADBEA04}"/>
              </a:ext>
            </a:extLst>
          </p:cNvPr>
          <p:cNvSpPr>
            <a:spLocks noGrp="1"/>
          </p:cNvSpPr>
          <p:nvPr>
            <p:ph sz="quarter" idx="14"/>
          </p:nvPr>
        </p:nvSpPr>
        <p:spPr>
          <a:xfrm>
            <a:off x="507195" y="2069432"/>
            <a:ext cx="11174412" cy="3941756"/>
          </a:xfrm>
        </p:spPr>
        <p:txBody>
          <a:bodyPr/>
          <a:lstStyle/>
          <a:p>
            <a:pPr algn="just"/>
            <a:r>
              <a:rPr lang="ca-ES" dirty="0"/>
              <a:t>L’article 17 estableix que les persones amb discapacitat tenen dret que es respecti la seva integritat física i mental en igualtat de condicions amb les altres</a:t>
            </a:r>
            <a:r>
              <a:rPr lang="en-US" dirty="0"/>
              <a:t>. </a:t>
            </a:r>
            <a:endParaRPr lang="x-none" dirty="0"/>
          </a:p>
          <a:p>
            <a:pPr lvl="3" algn="just"/>
            <a:r>
              <a:rPr lang="ca-ES" sz="2200" dirty="0"/>
              <a:t>Això vol dir que cal respectar el seu cos i ment. </a:t>
            </a:r>
            <a:endParaRPr lang="es-ES" sz="2200" dirty="0"/>
          </a:p>
          <a:p>
            <a:pPr lvl="3" algn="just"/>
            <a:r>
              <a:rPr lang="ca-ES" sz="2200" dirty="0"/>
              <a:t>Per exemple, no se les pot colpejar ni violar i no se les ha de sotmetre a cap tractament ni intervenció sense el seu consentiment</a:t>
            </a:r>
            <a:r>
              <a:rPr lang="en-US" sz="2200" dirty="0"/>
              <a:t>.</a:t>
            </a:r>
            <a:endParaRPr lang="x-none" sz="2200" dirty="0"/>
          </a:p>
          <a:p>
            <a:pPr algn="just"/>
            <a:r>
              <a:rPr lang="es-ES" dirty="0"/>
              <a:t>En cualquier forma, la violencia, la coacción y el maltrato vulneran los derechos humanos y afectan profundamente la salud y el bienestar individuales</a:t>
            </a:r>
            <a:r>
              <a:rPr lang="en-GB" dirty="0"/>
              <a:t>. </a:t>
            </a:r>
            <a:endParaRPr lang="x-none" dirty="0"/>
          </a:p>
          <a:p>
            <a:pPr algn="just"/>
            <a:endParaRPr lang="x-none" dirty="0"/>
          </a:p>
        </p:txBody>
      </p:sp>
      <p:sp>
        <p:nvSpPr>
          <p:cNvPr id="7" name="Title 1">
            <a:extLst>
              <a:ext uri="{FF2B5EF4-FFF2-40B4-BE49-F238E27FC236}">
                <a16:creationId xmlns:a16="http://schemas.microsoft.com/office/drawing/2014/main" id="{12F2796A-DC35-4FCE-81BA-2EC9EDB78279}"/>
              </a:ext>
            </a:extLst>
          </p:cNvPr>
          <p:cNvSpPr>
            <a:spLocks noGrp="1"/>
          </p:cNvSpPr>
          <p:nvPr>
            <p:ph type="title"/>
          </p:nvPr>
        </p:nvSpPr>
        <p:spPr>
          <a:xfrm>
            <a:off x="507206" y="506412"/>
            <a:ext cx="11188608" cy="450518"/>
          </a:xfrm>
        </p:spPr>
        <p:txBody>
          <a:bodyPr/>
          <a:lstStyle/>
          <a:p>
            <a:r>
              <a:rPr lang="ca-ES" dirty="0"/>
              <a:t>Presentació: articles de la Convenció sobre els drets de les persones amb discapacitat de les Nacions Unides </a:t>
            </a:r>
            <a:r>
              <a:rPr lang="es-ES" dirty="0"/>
              <a:t>- 7 </a:t>
            </a:r>
            <a:endParaRPr lang="x-none" dirty="0"/>
          </a:p>
        </p:txBody>
      </p:sp>
    </p:spTree>
    <p:extLst>
      <p:ext uri="{BB962C8B-B14F-4D97-AF65-F5344CB8AC3E}">
        <p14:creationId xmlns:p14="http://schemas.microsoft.com/office/powerpoint/2010/main" val="37004577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44954-5AD9-4057-897D-65432BDC29D9}"/>
              </a:ext>
            </a:extLst>
          </p:cNvPr>
          <p:cNvSpPr>
            <a:spLocks noGrp="1"/>
          </p:cNvSpPr>
          <p:nvPr>
            <p:ph type="title"/>
          </p:nvPr>
        </p:nvSpPr>
        <p:spPr>
          <a:xfrm>
            <a:off x="507205" y="2313945"/>
            <a:ext cx="10975957" cy="493049"/>
          </a:xfrm>
        </p:spPr>
        <p:txBody>
          <a:bodyPr/>
          <a:lstStyle/>
          <a:p>
            <a:r>
              <a:rPr lang="es-ES" dirty="0"/>
              <a:t>Tema 3. </a:t>
            </a:r>
            <a:r>
              <a:rPr lang="ca-ES" dirty="0"/>
              <a:t>Quins efectes tenen la violència, la coacció i el maltractament? </a:t>
            </a:r>
            <a:br>
              <a:rPr lang="es-ES" dirty="0"/>
            </a:br>
            <a:endParaRPr lang="es-ES" dirty="0"/>
          </a:p>
        </p:txBody>
      </p:sp>
      <p:sp>
        <p:nvSpPr>
          <p:cNvPr id="6" name="Slide Number Placeholder 1">
            <a:extLst>
              <a:ext uri="{FF2B5EF4-FFF2-40B4-BE49-F238E27FC236}">
                <a16:creationId xmlns:a16="http://schemas.microsoft.com/office/drawing/2014/main" id="{DC8E69DA-37FF-2947-8D7E-9E5ED77AB66F}"/>
              </a:ext>
            </a:extLst>
          </p:cNvPr>
          <p:cNvSpPr>
            <a:spLocks noGrp="1"/>
          </p:cNvSpPr>
          <p:nvPr>
            <p:ph type="sldNum" sz="quarter" idx="12"/>
          </p:nvPr>
        </p:nvSpPr>
        <p:spPr>
          <a:xfrm>
            <a:off x="10034587" y="6623100"/>
            <a:ext cx="1648619" cy="216000"/>
          </a:xfrm>
        </p:spPr>
        <p:txBody>
          <a:bodyPr/>
          <a:lstStyle/>
          <a:p>
            <a:fld id="{04260D4A-DEC1-45DD-8AB2-A3349BAAA59E}" type="slidenum">
              <a:rPr lang="en-US" smtClean="0"/>
              <a:pPr/>
              <a:t>31</a:t>
            </a:fld>
            <a:endParaRPr lang="en-US" dirty="0"/>
          </a:p>
        </p:txBody>
      </p:sp>
    </p:spTree>
    <p:extLst>
      <p:ext uri="{BB962C8B-B14F-4D97-AF65-F5344CB8AC3E}">
        <p14:creationId xmlns:p14="http://schemas.microsoft.com/office/powerpoint/2010/main" val="1800171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53B830-B1E9-4160-8A2F-DD0F37E93583}"/>
              </a:ext>
            </a:extLst>
          </p:cNvPr>
          <p:cNvSpPr>
            <a:spLocks noGrp="1"/>
          </p:cNvSpPr>
          <p:nvPr>
            <p:ph sz="quarter" idx="14"/>
          </p:nvPr>
        </p:nvSpPr>
        <p:spPr/>
        <p:txBody>
          <a:bodyPr/>
          <a:lstStyle/>
          <a:p>
            <a:pPr lvl="0" algn="just"/>
            <a:r>
              <a:rPr lang="es-ES" dirty="0"/>
              <a:t>La </a:t>
            </a:r>
            <a:r>
              <a:rPr lang="ca-ES" dirty="0"/>
              <a:t>CDPD incorpora molts articles dedicats a la protecció de les persones contra la violència, el maltractament i les pràctiques coercitives</a:t>
            </a:r>
            <a:r>
              <a:rPr lang="en-GB" dirty="0"/>
              <a:t>.</a:t>
            </a:r>
            <a:endParaRPr lang="x-none" dirty="0"/>
          </a:p>
          <a:p>
            <a:pPr lvl="0" algn="just" fontAlgn="base"/>
            <a:r>
              <a:rPr lang="es-ES" dirty="0"/>
              <a:t>La CDPD </a:t>
            </a:r>
            <a:r>
              <a:rPr lang="ca-ES" dirty="0"/>
              <a:t>també explica què han de fer els països per evitar aquestes pràctiques i protegir les persones.</a:t>
            </a:r>
            <a:r>
              <a:rPr lang="es-ES" dirty="0"/>
              <a:t> </a:t>
            </a:r>
          </a:p>
          <a:p>
            <a:pPr lvl="0" algn="just" fontAlgn="base"/>
            <a:r>
              <a:rPr lang="ca-ES" dirty="0"/>
              <a:t>Sovint, les persones despleguen aquestes pràctiques sense parar-se a pensar en les conseqüències reals de les seves accions sobre la persona implicada. </a:t>
            </a:r>
            <a:endParaRPr lang="es-ES" dirty="0"/>
          </a:p>
          <a:p>
            <a:pPr lvl="0" algn="just" fontAlgn="base"/>
            <a:r>
              <a:rPr lang="ca-ES" dirty="0"/>
              <a:t>Per poder posar fi a aquestes pràctiques (i a les actituds i creences que les propicien), és important tenir en compte, entendre i assimilar l’impacte que aquesta violència, coacció i maltractament tenen en les persones. </a:t>
            </a:r>
            <a:endParaRPr lang="es-ES" dirty="0"/>
          </a:p>
          <a:p>
            <a:pPr algn="just"/>
            <a:endParaRPr lang="x-none" dirty="0"/>
          </a:p>
        </p:txBody>
      </p:sp>
      <p:sp>
        <p:nvSpPr>
          <p:cNvPr id="2" name="Title 1">
            <a:extLst>
              <a:ext uri="{FF2B5EF4-FFF2-40B4-BE49-F238E27FC236}">
                <a16:creationId xmlns:a16="http://schemas.microsoft.com/office/drawing/2014/main" id="{4BA4D6C2-384F-41EF-A7B8-33337500E51A}"/>
              </a:ext>
            </a:extLst>
          </p:cNvPr>
          <p:cNvSpPr>
            <a:spLocks noGrp="1"/>
          </p:cNvSpPr>
          <p:nvPr>
            <p:ph type="title"/>
          </p:nvPr>
        </p:nvSpPr>
        <p:spPr>
          <a:xfrm>
            <a:off x="507206" y="506412"/>
            <a:ext cx="11337464" cy="493048"/>
          </a:xfrm>
        </p:spPr>
        <p:txBody>
          <a:bodyPr/>
          <a:lstStyle/>
          <a:p>
            <a:r>
              <a:rPr lang="ca-ES" dirty="0"/>
              <a:t>Exercici 3.1: Experiències personals en relació amb les repercussions de la violència, la coacció i el maltractament </a:t>
            </a:r>
            <a:r>
              <a:rPr lang="en-GB" dirty="0"/>
              <a:t>- 1</a:t>
            </a:r>
            <a:endParaRPr lang="x-none" dirty="0"/>
          </a:p>
        </p:txBody>
      </p:sp>
    </p:spTree>
    <p:extLst>
      <p:ext uri="{BB962C8B-B14F-4D97-AF65-F5344CB8AC3E}">
        <p14:creationId xmlns:p14="http://schemas.microsoft.com/office/powerpoint/2010/main" val="40769801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1A1D3DE-4BBB-544A-9E0C-2398CE41109A}"/>
              </a:ext>
            </a:extLst>
          </p:cNvPr>
          <p:cNvSpPr>
            <a:spLocks noGrp="1"/>
          </p:cNvSpPr>
          <p:nvPr>
            <p:ph type="body" sz="quarter" idx="13"/>
          </p:nvPr>
        </p:nvSpPr>
        <p:spPr>
          <a:xfrm>
            <a:off x="507207" y="1424762"/>
            <a:ext cx="11174400" cy="361508"/>
          </a:xfrm>
        </p:spPr>
        <p:txBody>
          <a:bodyPr/>
          <a:lstStyle/>
          <a:p>
            <a:r>
              <a:rPr lang="en-GB" dirty="0" err="1"/>
              <a:t>Opció</a:t>
            </a:r>
            <a:r>
              <a:rPr lang="en-GB" dirty="0"/>
              <a:t> 1</a:t>
            </a:r>
            <a:endParaRPr lang="x-none"/>
          </a:p>
        </p:txBody>
      </p:sp>
      <p:sp>
        <p:nvSpPr>
          <p:cNvPr id="3" name="Content Placeholder 2">
            <a:extLst>
              <a:ext uri="{FF2B5EF4-FFF2-40B4-BE49-F238E27FC236}">
                <a16:creationId xmlns:a16="http://schemas.microsoft.com/office/drawing/2014/main" id="{3CCE1ACA-B2D2-4115-B754-1720731FE4CF}"/>
              </a:ext>
            </a:extLst>
          </p:cNvPr>
          <p:cNvSpPr>
            <a:spLocks noGrp="1"/>
          </p:cNvSpPr>
          <p:nvPr>
            <p:ph sz="quarter" idx="14"/>
          </p:nvPr>
        </p:nvSpPr>
        <p:spPr>
          <a:xfrm>
            <a:off x="507195" y="1909010"/>
            <a:ext cx="11174412" cy="4102177"/>
          </a:xfrm>
        </p:spPr>
        <p:txBody>
          <a:bodyPr/>
          <a:lstStyle/>
          <a:p>
            <a:r>
              <a:rPr lang="ca-ES" dirty="0"/>
              <a:t>Debat cara a cara amb persones que han patit coacció, violència i maltractament.</a:t>
            </a:r>
            <a:endParaRPr lang="es-ES" dirty="0"/>
          </a:p>
          <a:p>
            <a:pPr marL="0" indent="0">
              <a:buNone/>
            </a:pPr>
            <a:endParaRPr lang="es-ES" dirty="0"/>
          </a:p>
        </p:txBody>
      </p:sp>
      <p:sp>
        <p:nvSpPr>
          <p:cNvPr id="7" name="Title 1">
            <a:extLst>
              <a:ext uri="{FF2B5EF4-FFF2-40B4-BE49-F238E27FC236}">
                <a16:creationId xmlns:a16="http://schemas.microsoft.com/office/drawing/2014/main" id="{4BA4D6C2-384F-41EF-A7B8-33337500E51A}"/>
              </a:ext>
            </a:extLst>
          </p:cNvPr>
          <p:cNvSpPr>
            <a:spLocks noGrp="1"/>
          </p:cNvSpPr>
          <p:nvPr>
            <p:ph type="title"/>
          </p:nvPr>
        </p:nvSpPr>
        <p:spPr>
          <a:xfrm>
            <a:off x="507206" y="506412"/>
            <a:ext cx="11337464" cy="493048"/>
          </a:xfrm>
        </p:spPr>
        <p:txBody>
          <a:bodyPr/>
          <a:lstStyle/>
          <a:p>
            <a:r>
              <a:rPr lang="ca-ES" dirty="0"/>
              <a:t>Exercici 3.1: Experiències personals en relació amb les repercussions de la violència, la coacció i el maltractament </a:t>
            </a:r>
            <a:r>
              <a:rPr lang="en-GB" dirty="0"/>
              <a:t>- 2</a:t>
            </a:r>
            <a:endParaRPr lang="x-none" dirty="0"/>
          </a:p>
        </p:txBody>
      </p:sp>
    </p:spTree>
    <p:extLst>
      <p:ext uri="{BB962C8B-B14F-4D97-AF65-F5344CB8AC3E}">
        <p14:creationId xmlns:p14="http://schemas.microsoft.com/office/powerpoint/2010/main" val="40052022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CE3C0C0-DA38-D44F-A317-DDC55F6189C1}"/>
              </a:ext>
            </a:extLst>
          </p:cNvPr>
          <p:cNvSpPr>
            <a:spLocks noGrp="1"/>
          </p:cNvSpPr>
          <p:nvPr>
            <p:ph type="body" sz="quarter" idx="13"/>
          </p:nvPr>
        </p:nvSpPr>
        <p:spPr>
          <a:xfrm>
            <a:off x="507207" y="1379748"/>
            <a:ext cx="11174400" cy="360000"/>
          </a:xfrm>
        </p:spPr>
        <p:txBody>
          <a:bodyPr/>
          <a:lstStyle/>
          <a:p>
            <a:r>
              <a:rPr lang="en-GB" dirty="0" err="1"/>
              <a:t>Opció</a:t>
            </a:r>
            <a:r>
              <a:rPr lang="en-GB" dirty="0"/>
              <a:t> 2: </a:t>
            </a:r>
            <a:r>
              <a:rPr lang="ca-ES" dirty="0"/>
              <a:t>Vídeos sobre violència, coacció i maltractament en els serveis </a:t>
            </a:r>
            <a:endParaRPr lang="en-GB" dirty="0"/>
          </a:p>
        </p:txBody>
      </p:sp>
      <p:sp>
        <p:nvSpPr>
          <p:cNvPr id="3" name="Content Placeholder 2">
            <a:extLst>
              <a:ext uri="{FF2B5EF4-FFF2-40B4-BE49-F238E27FC236}">
                <a16:creationId xmlns:a16="http://schemas.microsoft.com/office/drawing/2014/main" id="{715C4572-772F-4389-9583-A4EE6A81B8A0}"/>
              </a:ext>
            </a:extLst>
          </p:cNvPr>
          <p:cNvSpPr>
            <a:spLocks noGrp="1"/>
          </p:cNvSpPr>
          <p:nvPr>
            <p:ph sz="quarter" idx="14"/>
          </p:nvPr>
        </p:nvSpPr>
        <p:spPr>
          <a:xfrm>
            <a:off x="742383" y="1977656"/>
            <a:ext cx="11019433" cy="4033532"/>
          </a:xfrm>
        </p:spPr>
        <p:txBody>
          <a:bodyPr/>
          <a:lstStyle/>
          <a:p>
            <a:pPr lvl="0"/>
            <a:r>
              <a:rPr lang="en-GB" sz="2000" i="1" dirty="0"/>
              <a:t>Women institutionalized against their will in India</a:t>
            </a:r>
            <a:r>
              <a:rPr lang="en-GB" sz="2000" dirty="0"/>
              <a:t>. 2013 </a:t>
            </a:r>
            <a:r>
              <a:rPr lang="en-GB" sz="2000" dirty="0">
                <a:hlinkClick r:id="rId3">
                  <a:extLst>
                    <a:ext uri="{A12FA001-AC4F-418D-AE19-62706E023703}">
                      <ahyp:hlinkClr xmlns:ahyp="http://schemas.microsoft.com/office/drawing/2018/hyperlinkcolor" val="tx"/>
                    </a:ext>
                  </a:extLst>
                </a:hlinkClick>
              </a:rPr>
              <a:t>https://youtu.be/NZBxI9pNYHw</a:t>
            </a:r>
            <a:r>
              <a:rPr lang="en-GB" sz="2000" dirty="0"/>
              <a:t>   </a:t>
            </a:r>
          </a:p>
          <a:p>
            <a:pPr lvl="0"/>
            <a:r>
              <a:rPr lang="en-GB" sz="2000" i="1" dirty="0"/>
              <a:t>I</a:t>
            </a:r>
            <a:r>
              <a:rPr lang="en-GB" sz="2000" dirty="0"/>
              <a:t> </a:t>
            </a:r>
            <a:r>
              <a:rPr lang="en-GB" sz="2000" i="1" dirty="0"/>
              <a:t>couldn't move. I couldn't breathe</a:t>
            </a:r>
            <a:r>
              <a:rPr lang="en-GB" sz="2000" dirty="0"/>
              <a:t>. BBC News. </a:t>
            </a:r>
            <a:r>
              <a:rPr lang="en-GB" sz="2000" dirty="0">
                <a:hlinkClick r:id="rId4">
                  <a:extLst>
                    <a:ext uri="{A12FA001-AC4F-418D-AE19-62706E023703}">
                      <ahyp:hlinkClr xmlns:ahyp="http://schemas.microsoft.com/office/drawing/2018/hyperlinkcolor" val="tx"/>
                    </a:ext>
                  </a:extLst>
                </a:hlinkClick>
              </a:rPr>
              <a:t>http://www.bbc.com/news/uk-england-37427665</a:t>
            </a:r>
            <a:r>
              <a:rPr lang="en-GB" sz="2000" dirty="0"/>
              <a:t>.</a:t>
            </a:r>
            <a:endParaRPr lang="x-none" sz="2000" dirty="0"/>
          </a:p>
          <a:p>
            <a:pPr lvl="0"/>
            <a:r>
              <a:rPr lang="en-GB" sz="2000" i="1" dirty="0"/>
              <a:t>Open Paradigm Project </a:t>
            </a:r>
            <a:r>
              <a:rPr lang="en-GB" sz="2000" dirty="0"/>
              <a:t>– Dorothy Dundas. 2013 </a:t>
            </a:r>
            <a:r>
              <a:rPr lang="en-GB" sz="2000" dirty="0">
                <a:hlinkClick r:id="rId5">
                  <a:extLst>
                    <a:ext uri="{A12FA001-AC4F-418D-AE19-62706E023703}">
                      <ahyp:hlinkClr xmlns:ahyp="http://schemas.microsoft.com/office/drawing/2018/hyperlinkcolor" val="tx"/>
                    </a:ext>
                  </a:extLst>
                </a:hlinkClick>
              </a:rPr>
              <a:t>https://youtu.be/8kZMaUZ7wm0</a:t>
            </a:r>
            <a:r>
              <a:rPr lang="en-GB" sz="2000" dirty="0"/>
              <a:t>   .</a:t>
            </a:r>
            <a:endParaRPr lang="x-none" sz="2000" dirty="0"/>
          </a:p>
          <a:p>
            <a:pPr lvl="0"/>
            <a:r>
              <a:rPr lang="en-GB" sz="2000" i="1" dirty="0"/>
              <a:t>Ghana: abuse of people with disabilities</a:t>
            </a:r>
            <a:r>
              <a:rPr lang="en-GB" sz="2000" dirty="0"/>
              <a:t>.  Human Rights Watch, 2012. </a:t>
            </a:r>
            <a:r>
              <a:rPr lang="en-GB" sz="2000" dirty="0">
                <a:hlinkClick r:id="rId6">
                  <a:extLst>
                    <a:ext uri="{A12FA001-AC4F-418D-AE19-62706E023703}">
                      <ahyp:hlinkClr xmlns:ahyp="http://schemas.microsoft.com/office/drawing/2018/hyperlinkcolor" val="tx"/>
                    </a:ext>
                  </a:extLst>
                </a:hlinkClick>
              </a:rPr>
              <a:t>https://youtu.be/wTGV4s2fktQ</a:t>
            </a:r>
            <a:r>
              <a:rPr lang="en-GB" sz="2000" dirty="0"/>
              <a:t> </a:t>
            </a:r>
          </a:p>
          <a:p>
            <a:pPr lvl="0"/>
            <a:r>
              <a:rPr lang="en-GB" sz="2000" i="1" dirty="0"/>
              <a:t>Uganda: people with psychosocial disabilities demand, “End the abuse!”. </a:t>
            </a:r>
            <a:r>
              <a:rPr lang="en-GB" sz="2000" dirty="0"/>
              <a:t>MDAC, 2016. </a:t>
            </a:r>
            <a:r>
              <a:rPr lang="en-GB" sz="2000" dirty="0">
                <a:hlinkClick r:id="rId7">
                  <a:extLst>
                    <a:ext uri="{A12FA001-AC4F-418D-AE19-62706E023703}">
                      <ahyp:hlinkClr xmlns:ahyp="http://schemas.microsoft.com/office/drawing/2018/hyperlinkcolor" val="tx"/>
                    </a:ext>
                  </a:extLst>
                </a:hlinkClick>
              </a:rPr>
              <a:t>https://youtu.be/slr_SvB1uyU</a:t>
            </a:r>
            <a:r>
              <a:rPr lang="en-GB" sz="2000" dirty="0"/>
              <a:t> </a:t>
            </a:r>
          </a:p>
          <a:p>
            <a:pPr lvl="0"/>
            <a:r>
              <a:rPr lang="en-GB" sz="2000" i="1" dirty="0"/>
              <a:t>Bupa Adelaide nursing home accused of poor care following death of resident</a:t>
            </a:r>
            <a:r>
              <a:rPr lang="en-GB" sz="2000" dirty="0"/>
              <a:t>. ABC Australia, 2017. </a:t>
            </a:r>
            <a:r>
              <a:rPr lang="en-GB" sz="2000" dirty="0">
                <a:hlinkClick r:id="rId8">
                  <a:extLst>
                    <a:ext uri="{A12FA001-AC4F-418D-AE19-62706E023703}">
                      <ahyp:hlinkClr xmlns:ahyp="http://schemas.microsoft.com/office/drawing/2018/hyperlinkcolor" val="tx"/>
                    </a:ext>
                  </a:extLst>
                </a:hlinkClick>
              </a:rPr>
              <a:t>http://www.abc.net.au/news/2017-05-01/bupa-adelaide-nursing-home-accused-of-poor-care/8487694</a:t>
            </a:r>
            <a:r>
              <a:rPr lang="en-GB" sz="2000" dirty="0"/>
              <a:t>.</a:t>
            </a:r>
            <a:endParaRPr lang="x-none" sz="2000" dirty="0"/>
          </a:p>
        </p:txBody>
      </p:sp>
      <p:sp>
        <p:nvSpPr>
          <p:cNvPr id="7" name="Title 1">
            <a:extLst>
              <a:ext uri="{FF2B5EF4-FFF2-40B4-BE49-F238E27FC236}">
                <a16:creationId xmlns:a16="http://schemas.microsoft.com/office/drawing/2014/main" id="{4BA4D6C2-384F-41EF-A7B8-33337500E51A}"/>
              </a:ext>
            </a:extLst>
          </p:cNvPr>
          <p:cNvSpPr>
            <a:spLocks noGrp="1"/>
          </p:cNvSpPr>
          <p:nvPr>
            <p:ph type="title"/>
          </p:nvPr>
        </p:nvSpPr>
        <p:spPr>
          <a:xfrm>
            <a:off x="507206" y="506412"/>
            <a:ext cx="11337464" cy="493048"/>
          </a:xfrm>
        </p:spPr>
        <p:txBody>
          <a:bodyPr/>
          <a:lstStyle/>
          <a:p>
            <a:r>
              <a:rPr lang="ca-ES" dirty="0"/>
              <a:t>Exercici 3.1: Experiències personals en relació amb les repercussions de la violència, la coacció i el maltractament </a:t>
            </a:r>
            <a:r>
              <a:rPr lang="en-GB" dirty="0"/>
              <a:t>- 3</a:t>
            </a:r>
            <a:endParaRPr lang="x-none" dirty="0"/>
          </a:p>
        </p:txBody>
      </p:sp>
    </p:spTree>
    <p:extLst>
      <p:ext uri="{BB962C8B-B14F-4D97-AF65-F5344CB8AC3E}">
        <p14:creationId xmlns:p14="http://schemas.microsoft.com/office/powerpoint/2010/main" val="9174703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3565C1F-E2BA-0A41-9E84-5D03FB3495BB}"/>
              </a:ext>
            </a:extLst>
          </p:cNvPr>
          <p:cNvSpPr>
            <a:spLocks noGrp="1"/>
          </p:cNvSpPr>
          <p:nvPr>
            <p:ph type="body" sz="quarter" idx="13"/>
          </p:nvPr>
        </p:nvSpPr>
        <p:spPr>
          <a:xfrm>
            <a:off x="493559" y="1102004"/>
            <a:ext cx="11174400" cy="360000"/>
          </a:xfrm>
        </p:spPr>
        <p:txBody>
          <a:bodyPr/>
          <a:lstStyle/>
          <a:p>
            <a:r>
              <a:rPr lang="en-GB" dirty="0" err="1"/>
              <a:t>Opció</a:t>
            </a:r>
            <a:r>
              <a:rPr lang="en-GB" dirty="0"/>
              <a:t> 3: </a:t>
            </a:r>
            <a:r>
              <a:rPr lang="ca-ES" dirty="0"/>
              <a:t>Citacions de persones que hagin patit violència, coacció i maltractament </a:t>
            </a:r>
            <a:endParaRPr lang="en-GB" dirty="0"/>
          </a:p>
        </p:txBody>
      </p:sp>
      <p:sp>
        <p:nvSpPr>
          <p:cNvPr id="3" name="Content Placeholder 2">
            <a:extLst>
              <a:ext uri="{FF2B5EF4-FFF2-40B4-BE49-F238E27FC236}">
                <a16:creationId xmlns:a16="http://schemas.microsoft.com/office/drawing/2014/main" id="{F7E618A4-B276-48CA-8AC0-581985E6AC37}"/>
              </a:ext>
            </a:extLst>
          </p:cNvPr>
          <p:cNvSpPr>
            <a:spLocks noGrp="1"/>
          </p:cNvSpPr>
          <p:nvPr>
            <p:ph sz="quarter" idx="14"/>
          </p:nvPr>
        </p:nvSpPr>
        <p:spPr>
          <a:xfrm>
            <a:off x="609599" y="1632857"/>
            <a:ext cx="10885715" cy="4310744"/>
          </a:xfrm>
        </p:spPr>
        <p:txBody>
          <a:bodyPr/>
          <a:lstStyle/>
          <a:p>
            <a:pPr marL="0" indent="0" algn="just">
              <a:buNone/>
            </a:pPr>
            <a:r>
              <a:rPr lang="ca-ES" sz="1800" dirty="0"/>
              <a:t>«Prenia molt </a:t>
            </a:r>
            <a:r>
              <a:rPr lang="ca-ES" sz="1800" dirty="0" err="1"/>
              <a:t>Valium</a:t>
            </a:r>
            <a:r>
              <a:rPr lang="ca-ES" sz="1800" dirty="0"/>
              <a:t>, no prou per estar inconscient, però, si afegim el seu efecte sedant al meu jo ja derrotat, podria dir-se que era com un titella…, com un gos maltractat que no s’hauria estremit amb una altra puntada de peu. Estava molt malament i, per tant, era molt fàcil que em maltractessin… No tenia sentit dir-ho a ningú. Qui es creu la paraula d’una pacient mental, d’una interna mental, enfront de la d’un membre del personal que fa molt de temps que hi treballa i aparentment és molt respectat pels seus col·legues? Els depredadors tenen camp obert en aquest tipus d’entorn. Qui escoltarà l’opinió d’algú que ha estat en una institució de salut mental?»</a:t>
            </a:r>
            <a:r>
              <a:rPr lang="ca-ES" sz="1800" i="1" dirty="0"/>
              <a:t> (17) </a:t>
            </a:r>
            <a:r>
              <a:rPr lang="ca-ES" sz="1800" b="1" i="1" dirty="0" err="1"/>
              <a:t>Catherine</a:t>
            </a:r>
            <a:r>
              <a:rPr lang="ca-ES" sz="1800" b="1" i="1" dirty="0"/>
              <a:t>, antiga usuària de serveis de salut mental</a:t>
            </a:r>
            <a:r>
              <a:rPr lang="ca-ES" sz="1800" b="1" dirty="0"/>
              <a:t> </a:t>
            </a:r>
            <a:endParaRPr lang="es-ES" sz="1800" b="1" dirty="0"/>
          </a:p>
          <a:p>
            <a:pPr marL="0" indent="0" algn="just">
              <a:buNone/>
            </a:pPr>
            <a:r>
              <a:rPr lang="ca-ES" sz="1800" dirty="0"/>
              <a:t>«La TEC va ser un atac violent i perjudicial tant per al meu cervell com per a la meva ànima. Va fer que estigués emocionalment pitjor, no millor. Vaig quedar-me catatònica i amb una por angoixant a morir.» </a:t>
            </a:r>
            <a:r>
              <a:rPr lang="ca-ES" sz="1800" i="1" dirty="0"/>
              <a:t>(18) </a:t>
            </a:r>
            <a:r>
              <a:rPr lang="ca-ES" sz="1800" b="1" i="1" dirty="0" err="1"/>
              <a:t>Dorothy</a:t>
            </a:r>
            <a:r>
              <a:rPr lang="ca-ES" sz="1800" b="1" dirty="0"/>
              <a:t>  </a:t>
            </a:r>
            <a:endParaRPr lang="es-ES" sz="1800" b="1" dirty="0"/>
          </a:p>
          <a:p>
            <a:pPr marL="0" indent="0" algn="just">
              <a:buNone/>
            </a:pPr>
            <a:r>
              <a:rPr lang="ca-ES" sz="1800" dirty="0"/>
              <a:t>«Després d’obrir el pany i arrossegar-me allà dins, em van dir: “No pots quedar-te amb la roba per raons de seguretat”. I em van obligar a despullar-me. I no van deixar d’enregistrar-me en vídeo en cap moment. Per a una noia que se sentia incòmoda i que era allà per un tema de violència domèstica, l’únic que van aconseguir va ser intensificar el meu odi.» </a:t>
            </a:r>
            <a:r>
              <a:rPr lang="ca-ES" sz="1800" i="1" dirty="0"/>
              <a:t>(19) </a:t>
            </a:r>
            <a:r>
              <a:rPr lang="ca-ES" sz="1800" b="1" i="1" dirty="0"/>
              <a:t>Dona que va patir aïllament i mesures restrictives en l’adolescència</a:t>
            </a:r>
            <a:r>
              <a:rPr lang="ca-ES" sz="1800" b="1" dirty="0"/>
              <a:t> </a:t>
            </a:r>
            <a:endParaRPr lang="es-ES" sz="1800" b="1" dirty="0"/>
          </a:p>
          <a:p>
            <a:pPr marL="0" indent="0" algn="just">
              <a:buNone/>
            </a:pPr>
            <a:endParaRPr lang="es-ES" sz="1800" dirty="0"/>
          </a:p>
        </p:txBody>
      </p:sp>
      <p:sp>
        <p:nvSpPr>
          <p:cNvPr id="7" name="Title 1">
            <a:extLst>
              <a:ext uri="{FF2B5EF4-FFF2-40B4-BE49-F238E27FC236}">
                <a16:creationId xmlns:a16="http://schemas.microsoft.com/office/drawing/2014/main" id="{4BA4D6C2-384F-41EF-A7B8-33337500E51A}"/>
              </a:ext>
            </a:extLst>
          </p:cNvPr>
          <p:cNvSpPr>
            <a:spLocks noGrp="1"/>
          </p:cNvSpPr>
          <p:nvPr>
            <p:ph type="title"/>
          </p:nvPr>
        </p:nvSpPr>
        <p:spPr>
          <a:xfrm>
            <a:off x="493558" y="274400"/>
            <a:ext cx="11337464" cy="493048"/>
          </a:xfrm>
        </p:spPr>
        <p:txBody>
          <a:bodyPr/>
          <a:lstStyle/>
          <a:p>
            <a:r>
              <a:rPr lang="ca-ES" dirty="0"/>
              <a:t>Exercici 3.1: Experiències personals en relació amb les repercussions de la violència, la coacció i el maltractament </a:t>
            </a:r>
            <a:r>
              <a:rPr lang="en-GB" dirty="0"/>
              <a:t>- 4</a:t>
            </a:r>
            <a:endParaRPr lang="x-none" dirty="0"/>
          </a:p>
        </p:txBody>
      </p:sp>
    </p:spTree>
    <p:extLst>
      <p:ext uri="{BB962C8B-B14F-4D97-AF65-F5344CB8AC3E}">
        <p14:creationId xmlns:p14="http://schemas.microsoft.com/office/powerpoint/2010/main" val="21538093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3565C1F-E2BA-0A41-9E84-5D03FB3495BB}"/>
              </a:ext>
            </a:extLst>
          </p:cNvPr>
          <p:cNvSpPr>
            <a:spLocks noGrp="1"/>
          </p:cNvSpPr>
          <p:nvPr>
            <p:ph type="body" sz="quarter" idx="13"/>
          </p:nvPr>
        </p:nvSpPr>
        <p:spPr>
          <a:xfrm>
            <a:off x="493559" y="1102004"/>
            <a:ext cx="11174400" cy="360000"/>
          </a:xfrm>
        </p:spPr>
        <p:txBody>
          <a:bodyPr/>
          <a:lstStyle/>
          <a:p>
            <a:r>
              <a:rPr lang="en-GB" dirty="0" err="1"/>
              <a:t>Opció</a:t>
            </a:r>
            <a:r>
              <a:rPr lang="en-GB" dirty="0"/>
              <a:t> 3: </a:t>
            </a:r>
            <a:r>
              <a:rPr lang="ca-ES" dirty="0"/>
              <a:t>Citacions de persones que hagin patit violència, coacció i maltractament </a:t>
            </a:r>
            <a:endParaRPr lang="en-GB" dirty="0"/>
          </a:p>
        </p:txBody>
      </p:sp>
      <p:sp>
        <p:nvSpPr>
          <p:cNvPr id="3" name="Content Placeholder 2">
            <a:extLst>
              <a:ext uri="{FF2B5EF4-FFF2-40B4-BE49-F238E27FC236}">
                <a16:creationId xmlns:a16="http://schemas.microsoft.com/office/drawing/2014/main" id="{F7E618A4-B276-48CA-8AC0-581985E6AC37}"/>
              </a:ext>
            </a:extLst>
          </p:cNvPr>
          <p:cNvSpPr>
            <a:spLocks noGrp="1"/>
          </p:cNvSpPr>
          <p:nvPr>
            <p:ph sz="quarter" idx="14"/>
          </p:nvPr>
        </p:nvSpPr>
        <p:spPr>
          <a:xfrm>
            <a:off x="653143" y="1632857"/>
            <a:ext cx="10863943" cy="4310744"/>
          </a:xfrm>
        </p:spPr>
        <p:txBody>
          <a:bodyPr/>
          <a:lstStyle/>
          <a:p>
            <a:pPr marL="0" indent="0" algn="just">
              <a:buNone/>
            </a:pPr>
            <a:r>
              <a:rPr lang="ca-ES" sz="1800" dirty="0"/>
              <a:t>Les infermeres ens obligaven a prendre’ns la medicació davant seu. De vegades, si em queixava perquè eren massa pastilles, la infermera me les ficava per força a la boca i m’acariciava la gola per fer-me-les empassar, com si estigués alimentant un gos… Una nit em vaig despertar i no podia moure’m: tenia molt de mal a tot el cos. Va venir una infermera i em va clavar una injecció sense ni tan sols treure’m la roba. Et tracten pitjor que als animals; és una realitat alternativa.»</a:t>
            </a:r>
            <a:r>
              <a:rPr lang="ca-ES" sz="1800" i="1" dirty="0"/>
              <a:t> (20)</a:t>
            </a:r>
            <a:r>
              <a:rPr lang="ca-ES" sz="1800" dirty="0"/>
              <a:t> </a:t>
            </a:r>
            <a:r>
              <a:rPr lang="ca-ES" sz="1800" b="1" i="1" dirty="0"/>
              <a:t>Dona de 46 anys amb una suposada discapacitat psicosocial, Delhi, 25 d’agost de 2013 </a:t>
            </a:r>
            <a:endParaRPr lang="es-ES" sz="1800" b="1" dirty="0"/>
          </a:p>
          <a:p>
            <a:pPr marL="0" indent="0" algn="just">
              <a:buNone/>
            </a:pPr>
            <a:r>
              <a:rPr lang="ca-ES" sz="1800" dirty="0"/>
              <a:t>«Vaig estar tancat a… l’hospital durant un any, i em van tenir un mes assegut, lligat a una cadira mirant la paret. Per què? Perquè era un “perill” per a mi mateix. Em deslligaven 20 minuts al dia i em feien caminar en cercles al voltant de la cadira lligat amb una corda. Em van prendre tots els efectes personals, fins i tot l’anell de casament. Només portava posada una camisa blanca. El meu psiquiatre i el personal es mofaven de mi, m’anomenaven… “gos”. Al final vaig acabar trencant-me. Vaig començar a barbotejar. [El psiquiatre] em va ficar en una sala de silenci. Hi havia excrements a terra i a les parets, em van donar un pal de fregar i em van ordenar que els netegés. Vaig intentar fugir, però em van agafar i em van tornar a aplicar mesures de contenció… Al final vaig aprendre què havia de dir i com havia de comportar-me perquè em donessin l’alta. Vaig fingir perquè em deixessin sortir. Ara fa vint anys. Encara estic traumatitzat…» </a:t>
            </a:r>
            <a:r>
              <a:rPr lang="ca-ES" sz="1800" i="1" dirty="0"/>
              <a:t>(21) </a:t>
            </a:r>
            <a:r>
              <a:rPr lang="ca-ES" sz="1800" b="1" i="1" dirty="0"/>
              <a:t>W. Martin </a:t>
            </a:r>
            <a:endParaRPr lang="es-ES" sz="1800" b="1" dirty="0"/>
          </a:p>
          <a:p>
            <a:pPr marL="0" indent="0" algn="just">
              <a:buNone/>
            </a:pPr>
            <a:endParaRPr lang="es-ES" sz="1800" dirty="0"/>
          </a:p>
        </p:txBody>
      </p:sp>
      <p:sp>
        <p:nvSpPr>
          <p:cNvPr id="7" name="Title 1">
            <a:extLst>
              <a:ext uri="{FF2B5EF4-FFF2-40B4-BE49-F238E27FC236}">
                <a16:creationId xmlns:a16="http://schemas.microsoft.com/office/drawing/2014/main" id="{4BA4D6C2-384F-41EF-A7B8-33337500E51A}"/>
              </a:ext>
            </a:extLst>
          </p:cNvPr>
          <p:cNvSpPr>
            <a:spLocks noGrp="1"/>
          </p:cNvSpPr>
          <p:nvPr>
            <p:ph type="title"/>
          </p:nvPr>
        </p:nvSpPr>
        <p:spPr>
          <a:xfrm>
            <a:off x="493558" y="274400"/>
            <a:ext cx="11337464" cy="493048"/>
          </a:xfrm>
        </p:spPr>
        <p:txBody>
          <a:bodyPr/>
          <a:lstStyle/>
          <a:p>
            <a:r>
              <a:rPr lang="ca-ES" dirty="0"/>
              <a:t>Exercici 3.1: Experiències personals en relació amb les repercussions de la violència, la coacció i el maltractament </a:t>
            </a:r>
            <a:r>
              <a:rPr lang="en-GB" dirty="0"/>
              <a:t>- 5</a:t>
            </a:r>
            <a:endParaRPr lang="x-none" dirty="0"/>
          </a:p>
        </p:txBody>
      </p:sp>
    </p:spTree>
    <p:extLst>
      <p:ext uri="{BB962C8B-B14F-4D97-AF65-F5344CB8AC3E}">
        <p14:creationId xmlns:p14="http://schemas.microsoft.com/office/powerpoint/2010/main" val="33204868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3565C1F-E2BA-0A41-9E84-5D03FB3495BB}"/>
              </a:ext>
            </a:extLst>
          </p:cNvPr>
          <p:cNvSpPr>
            <a:spLocks noGrp="1"/>
          </p:cNvSpPr>
          <p:nvPr>
            <p:ph type="body" sz="quarter" idx="13"/>
          </p:nvPr>
        </p:nvSpPr>
        <p:spPr>
          <a:xfrm>
            <a:off x="493559" y="1102004"/>
            <a:ext cx="11174400" cy="360000"/>
          </a:xfrm>
        </p:spPr>
        <p:txBody>
          <a:bodyPr/>
          <a:lstStyle/>
          <a:p>
            <a:r>
              <a:rPr lang="en-GB" dirty="0" err="1"/>
              <a:t>Opció</a:t>
            </a:r>
            <a:r>
              <a:rPr lang="en-GB" dirty="0"/>
              <a:t> 3: </a:t>
            </a:r>
            <a:r>
              <a:rPr lang="ca-ES" dirty="0"/>
              <a:t>Citacions de persones que hagin patit violència, coacció i maltractament </a:t>
            </a:r>
            <a:endParaRPr lang="en-GB" dirty="0"/>
          </a:p>
        </p:txBody>
      </p:sp>
      <p:sp>
        <p:nvSpPr>
          <p:cNvPr id="3" name="Content Placeholder 2">
            <a:extLst>
              <a:ext uri="{FF2B5EF4-FFF2-40B4-BE49-F238E27FC236}">
                <a16:creationId xmlns:a16="http://schemas.microsoft.com/office/drawing/2014/main" id="{F7E618A4-B276-48CA-8AC0-581985E6AC37}"/>
              </a:ext>
            </a:extLst>
          </p:cNvPr>
          <p:cNvSpPr>
            <a:spLocks noGrp="1"/>
          </p:cNvSpPr>
          <p:nvPr>
            <p:ph sz="quarter" idx="14"/>
          </p:nvPr>
        </p:nvSpPr>
        <p:spPr>
          <a:xfrm>
            <a:off x="544287" y="1785257"/>
            <a:ext cx="11038114" cy="4158344"/>
          </a:xfrm>
        </p:spPr>
        <p:txBody>
          <a:bodyPr/>
          <a:lstStyle/>
          <a:p>
            <a:pPr marL="0" indent="0" algn="just">
              <a:buNone/>
            </a:pPr>
            <a:r>
              <a:rPr lang="ca-ES" sz="1800" dirty="0"/>
              <a:t>«Era molt difícil ser allà dins tot el dia. Comptava els dies per sortir-ne. De vegades, si et negues a prendre la medicació o et tornes agressiu amb els guàrdies, et peguen amb un pal i et donen mastegots. Em vaig alegrar d’anar-me’n. Em sentia com un presoner allà dins. Quan en vaig sortir vaig tenir la sensació que recuperava la llibertat. </a:t>
            </a:r>
            <a:endParaRPr lang="es-ES" sz="1800" dirty="0"/>
          </a:p>
          <a:p>
            <a:pPr marL="0" indent="0" algn="just">
              <a:buNone/>
            </a:pPr>
            <a:r>
              <a:rPr lang="ca-ES" sz="1800" dirty="0"/>
              <a:t>Les vaig portar [les cadenes] 45 dies. Algú va aconseguir escapar del centre i, després d’allò, a uns quants ens van encadenar per evitar que provéssim de fugir també. Ara hi ha un pacient encadenat a la finestra. Diuen [el personal] que va intentar fugir, i l’han encadenat.» </a:t>
            </a:r>
            <a:r>
              <a:rPr lang="ca-ES" sz="1800" i="1" dirty="0"/>
              <a:t>(22) </a:t>
            </a:r>
            <a:r>
              <a:rPr lang="ca-ES" sz="1800" b="1" i="1" dirty="0" err="1"/>
              <a:t>Abdi</a:t>
            </a:r>
            <a:r>
              <a:rPr lang="ca-ES" sz="1800" b="1" i="1" dirty="0"/>
              <a:t>, </a:t>
            </a:r>
            <a:r>
              <a:rPr lang="ca-ES" sz="1800" b="1" i="1" dirty="0" err="1"/>
              <a:t>Somalilàndia</a:t>
            </a:r>
            <a:r>
              <a:rPr lang="ca-ES" sz="1800" b="1" dirty="0"/>
              <a:t> </a:t>
            </a:r>
            <a:endParaRPr lang="es-ES" sz="1800" b="1" dirty="0"/>
          </a:p>
          <a:p>
            <a:pPr marL="0" indent="0" algn="just">
              <a:buNone/>
            </a:pPr>
            <a:endParaRPr lang="es-ES" sz="1800" dirty="0"/>
          </a:p>
        </p:txBody>
      </p:sp>
      <p:sp>
        <p:nvSpPr>
          <p:cNvPr id="7" name="Title 1">
            <a:extLst>
              <a:ext uri="{FF2B5EF4-FFF2-40B4-BE49-F238E27FC236}">
                <a16:creationId xmlns:a16="http://schemas.microsoft.com/office/drawing/2014/main" id="{4BA4D6C2-384F-41EF-A7B8-33337500E51A}"/>
              </a:ext>
            </a:extLst>
          </p:cNvPr>
          <p:cNvSpPr>
            <a:spLocks noGrp="1"/>
          </p:cNvSpPr>
          <p:nvPr>
            <p:ph type="title"/>
          </p:nvPr>
        </p:nvSpPr>
        <p:spPr>
          <a:xfrm>
            <a:off x="493558" y="274400"/>
            <a:ext cx="11337464" cy="493048"/>
          </a:xfrm>
        </p:spPr>
        <p:txBody>
          <a:bodyPr/>
          <a:lstStyle/>
          <a:p>
            <a:r>
              <a:rPr lang="ca-ES" dirty="0"/>
              <a:t>Exercici 3.1: Experiències personals en relació amb les repercussions de la violència, la coacció i el maltractament </a:t>
            </a:r>
            <a:r>
              <a:rPr lang="en-GB" dirty="0"/>
              <a:t>- 6</a:t>
            </a:r>
            <a:endParaRPr lang="x-none" dirty="0"/>
          </a:p>
        </p:txBody>
      </p:sp>
    </p:spTree>
    <p:extLst>
      <p:ext uri="{BB962C8B-B14F-4D97-AF65-F5344CB8AC3E}">
        <p14:creationId xmlns:p14="http://schemas.microsoft.com/office/powerpoint/2010/main" val="33204868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A4EBC2-C67A-4CFE-B75B-C859332D1080}"/>
              </a:ext>
            </a:extLst>
          </p:cNvPr>
          <p:cNvSpPr>
            <a:spLocks noGrp="1"/>
          </p:cNvSpPr>
          <p:nvPr>
            <p:ph sz="quarter" idx="14"/>
          </p:nvPr>
        </p:nvSpPr>
        <p:spPr>
          <a:xfrm>
            <a:off x="507195" y="1594884"/>
            <a:ext cx="11174412" cy="4416304"/>
          </a:xfrm>
        </p:spPr>
        <p:txBody>
          <a:bodyPr/>
          <a:lstStyle/>
          <a:p>
            <a:pPr algn="just"/>
            <a:r>
              <a:rPr lang="ca-ES" b="1" dirty="0"/>
              <a:t>Quines són algunes de les conseqüències que creieu que poden tenir aquestes pràctiques violentes, coactives i abusives?</a:t>
            </a:r>
            <a:r>
              <a:rPr lang="ca-ES" dirty="0"/>
              <a:t> </a:t>
            </a:r>
          </a:p>
          <a:p>
            <a:pPr algn="just"/>
            <a:r>
              <a:rPr lang="ca-ES" dirty="0"/>
              <a:t>Durant el debat, subratlla l’impacte no només per a les persones que pateixen aquestes pràctiques, sinó també per als professionals de la salut mental i altres àmbits, per als cuidadors, per als familiars i per a la resta de les persones implicades</a:t>
            </a:r>
            <a:r>
              <a:rPr lang="en-US" dirty="0"/>
              <a:t>.</a:t>
            </a:r>
          </a:p>
          <a:p>
            <a:pPr algn="just"/>
            <a:endParaRPr lang="x-none" dirty="0"/>
          </a:p>
        </p:txBody>
      </p:sp>
      <p:sp>
        <p:nvSpPr>
          <p:cNvPr id="2" name="Title 1">
            <a:extLst>
              <a:ext uri="{FF2B5EF4-FFF2-40B4-BE49-F238E27FC236}">
                <a16:creationId xmlns:a16="http://schemas.microsoft.com/office/drawing/2014/main" id="{9B73F399-6865-4D6A-84C8-2369CE90B6C5}"/>
              </a:ext>
            </a:extLst>
          </p:cNvPr>
          <p:cNvSpPr>
            <a:spLocks noGrp="1"/>
          </p:cNvSpPr>
          <p:nvPr>
            <p:ph type="title"/>
          </p:nvPr>
        </p:nvSpPr>
        <p:spPr>
          <a:xfrm>
            <a:off x="507205" y="506411"/>
            <a:ext cx="11103547" cy="471783"/>
          </a:xfrm>
        </p:spPr>
        <p:txBody>
          <a:bodyPr/>
          <a:lstStyle/>
          <a:p>
            <a:r>
              <a:rPr lang="ca-ES" dirty="0"/>
              <a:t>Exercici 3.2: La violència, la coacció i el maltractament tenen conseqüències </a:t>
            </a:r>
            <a:r>
              <a:rPr lang="en-GB" dirty="0"/>
              <a:t>- 1</a:t>
            </a:r>
            <a:endParaRPr lang="x-none" dirty="0"/>
          </a:p>
        </p:txBody>
      </p:sp>
    </p:spTree>
    <p:extLst>
      <p:ext uri="{BB962C8B-B14F-4D97-AF65-F5344CB8AC3E}">
        <p14:creationId xmlns:p14="http://schemas.microsoft.com/office/powerpoint/2010/main" val="26445150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5C185A-EAD7-4F60-A4A5-85835F4E3B79}"/>
              </a:ext>
            </a:extLst>
          </p:cNvPr>
          <p:cNvSpPr>
            <a:spLocks noGrp="1"/>
          </p:cNvSpPr>
          <p:nvPr>
            <p:ph sz="quarter" idx="14"/>
          </p:nvPr>
        </p:nvSpPr>
        <p:spPr/>
        <p:txBody>
          <a:bodyPr/>
          <a:lstStyle/>
          <a:p>
            <a:pPr algn="just"/>
            <a:r>
              <a:rPr lang="ca-ES" dirty="0"/>
              <a:t>Les persones que ja han suportat violència i maltractament a les seves vides —a més de mesures restrictives als serveis, com ara aïllament i contenció, i els sentiments associats de pèrdua de control, desconfiança, por i humiliació que comporten— poden tenir la sensació que tenen molt poques opcions, tret de defensar-se, fins i tot amb violència, d’una nova intervenció coercitiva. </a:t>
            </a:r>
          </a:p>
          <a:p>
            <a:pPr algn="just"/>
            <a:endParaRPr lang="es-ES" dirty="0"/>
          </a:p>
          <a:p>
            <a:pPr marL="0" indent="0" algn="just">
              <a:buNone/>
            </a:pPr>
            <a:r>
              <a:rPr lang="ca-ES" b="1" dirty="0"/>
              <a:t>«Si volem que la gent deixi de comportar-se violentament, potser hauríem de deixar de tractar-la violentament.» </a:t>
            </a:r>
          </a:p>
          <a:p>
            <a:pPr marL="0" indent="0" algn="just">
              <a:buNone/>
            </a:pPr>
            <a:r>
              <a:rPr lang="es-ES" b="1" i="1" dirty="0"/>
              <a:t>- </a:t>
            </a:r>
            <a:r>
              <a:rPr lang="ca-ES" i="1" dirty="0" err="1"/>
              <a:t>Sera</a:t>
            </a:r>
            <a:r>
              <a:rPr lang="ca-ES" i="1" dirty="0"/>
              <a:t> </a:t>
            </a:r>
            <a:r>
              <a:rPr lang="ca-ES" i="1" dirty="0" err="1"/>
              <a:t>Davidow</a:t>
            </a:r>
            <a:r>
              <a:rPr lang="ca-ES" i="1" dirty="0"/>
              <a:t>, directora de la Western </a:t>
            </a:r>
            <a:r>
              <a:rPr lang="ca-ES" i="1" dirty="0" err="1"/>
              <a:t>Mass</a:t>
            </a:r>
            <a:r>
              <a:rPr lang="ca-ES" i="1" dirty="0"/>
              <a:t> </a:t>
            </a:r>
            <a:r>
              <a:rPr lang="ca-ES" i="1" dirty="0" err="1"/>
              <a:t>Recovery</a:t>
            </a:r>
            <a:r>
              <a:rPr lang="ca-ES" i="1" dirty="0"/>
              <a:t> </a:t>
            </a:r>
            <a:r>
              <a:rPr lang="ca-ES" i="1" dirty="0" err="1"/>
              <a:t>Learning</a:t>
            </a:r>
            <a:r>
              <a:rPr lang="ca-ES" i="1" dirty="0"/>
              <a:t> </a:t>
            </a:r>
            <a:r>
              <a:rPr lang="ca-ES" i="1" dirty="0" err="1"/>
              <a:t>Community</a:t>
            </a:r>
            <a:r>
              <a:rPr lang="ca-ES" i="1" dirty="0"/>
              <a:t>, </a:t>
            </a:r>
            <a:r>
              <a:rPr lang="ca-ES" i="1" dirty="0" err="1"/>
              <a:t>Massachusetts</a:t>
            </a:r>
            <a:r>
              <a:rPr lang="ca-ES" i="1" dirty="0"/>
              <a:t>, EUA </a:t>
            </a:r>
            <a:r>
              <a:rPr lang="en-US" dirty="0"/>
              <a:t> </a:t>
            </a:r>
          </a:p>
        </p:txBody>
      </p:sp>
      <p:sp>
        <p:nvSpPr>
          <p:cNvPr id="5" name="Title 1">
            <a:extLst>
              <a:ext uri="{FF2B5EF4-FFF2-40B4-BE49-F238E27FC236}">
                <a16:creationId xmlns:a16="http://schemas.microsoft.com/office/drawing/2014/main" id="{9B73F399-6865-4D6A-84C8-2369CE90B6C5}"/>
              </a:ext>
            </a:extLst>
          </p:cNvPr>
          <p:cNvSpPr>
            <a:spLocks noGrp="1"/>
          </p:cNvSpPr>
          <p:nvPr>
            <p:ph type="title"/>
          </p:nvPr>
        </p:nvSpPr>
        <p:spPr>
          <a:xfrm>
            <a:off x="507205" y="506411"/>
            <a:ext cx="11103547" cy="471783"/>
          </a:xfrm>
        </p:spPr>
        <p:txBody>
          <a:bodyPr/>
          <a:lstStyle/>
          <a:p>
            <a:r>
              <a:rPr lang="ca-ES" dirty="0"/>
              <a:t>Exercici 3.2: La violència, la coacció i el maltractament tenen conseqüències </a:t>
            </a:r>
            <a:r>
              <a:rPr lang="en-GB" dirty="0"/>
              <a:t>- 2</a:t>
            </a:r>
            <a:endParaRPr lang="x-none" dirty="0"/>
          </a:p>
        </p:txBody>
      </p:sp>
    </p:spTree>
    <p:extLst>
      <p:ext uri="{BB962C8B-B14F-4D97-AF65-F5344CB8AC3E}">
        <p14:creationId xmlns:p14="http://schemas.microsoft.com/office/powerpoint/2010/main" val="296597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179F51-D437-1F4C-8EAD-ED6FA6252BFA}"/>
              </a:ext>
            </a:extLst>
          </p:cNvPr>
          <p:cNvSpPr>
            <a:spLocks noGrp="1"/>
          </p:cNvSpPr>
          <p:nvPr>
            <p:ph type="sldNum" sz="quarter" idx="4294967295"/>
          </p:nvPr>
        </p:nvSpPr>
        <p:spPr>
          <a:xfrm>
            <a:off x="10034587" y="6623100"/>
            <a:ext cx="1648619" cy="216000"/>
          </a:xfrm>
          <a:prstGeom prst="rect">
            <a:avLst/>
          </a:prstGeom>
        </p:spPr>
        <p:txBody>
          <a:bodyPr/>
          <a:lstStyle/>
          <a:p>
            <a:fld id="{04260D4A-DEC1-45DD-8AB2-A3349BAAA59E}" type="slidenum">
              <a:rPr lang="en-US" smtClean="0"/>
              <a:pPr/>
              <a:t>4</a:t>
            </a:fld>
            <a:endParaRPr lang="en-US"/>
          </a:p>
        </p:txBody>
      </p:sp>
      <p:sp>
        <p:nvSpPr>
          <p:cNvPr id="4" name="Content Placeholder 3">
            <a:extLst>
              <a:ext uri="{FF2B5EF4-FFF2-40B4-BE49-F238E27FC236}">
                <a16:creationId xmlns:a16="http://schemas.microsoft.com/office/drawing/2014/main" id="{63F448A5-EAD9-3D4B-9AA0-2B112E03FD3A}"/>
              </a:ext>
            </a:extLst>
          </p:cNvPr>
          <p:cNvSpPr>
            <a:spLocks noGrp="1"/>
          </p:cNvSpPr>
          <p:nvPr>
            <p:ph sz="quarter" idx="14"/>
          </p:nvPr>
        </p:nvSpPr>
        <p:spPr>
          <a:xfrm>
            <a:off x="507195" y="1315844"/>
            <a:ext cx="11132355" cy="4695344"/>
          </a:xfrm>
        </p:spPr>
        <p:txBody>
          <a:bodyPr/>
          <a:lstStyle/>
          <a:p>
            <a:pPr algn="just">
              <a:lnSpc>
                <a:spcPct val="100000"/>
              </a:lnSpc>
              <a:spcBef>
                <a:spcPts val="1200"/>
              </a:spcBef>
              <a:spcAft>
                <a:spcPts val="1200"/>
              </a:spcAft>
            </a:pPr>
            <a:r>
              <a:rPr lang="ca-ES" sz="2100" dirty="0"/>
              <a:t>Cada persona pot emprar termes diferents en contextos diferents.</a:t>
            </a:r>
            <a:endParaRPr lang="ca-ES" sz="2100" dirty="0">
              <a:ea typeface="MS Mincho" panose="02020609040205080304" pitchFamily="49" charset="-128"/>
              <a:cs typeface="Arial" panose="020B0604020202020204" pitchFamily="34" charset="0"/>
            </a:endParaRPr>
          </a:p>
          <a:p>
            <a:pPr algn="just">
              <a:lnSpc>
                <a:spcPct val="100000"/>
              </a:lnSpc>
              <a:spcBef>
                <a:spcPts val="1200"/>
              </a:spcBef>
              <a:spcAft>
                <a:spcPts val="1200"/>
              </a:spcAft>
            </a:pPr>
            <a:r>
              <a:rPr lang="ca-ES" sz="2100" dirty="0"/>
              <a:t>El terme discapacitat psicosocial s’ha adoptat per incloure les persones que han rebut un diagnòstic relacionat amb la salut mental o que s’identifiquen amb aquest terme.</a:t>
            </a:r>
          </a:p>
          <a:p>
            <a:pPr algn="just">
              <a:lnSpc>
                <a:spcPct val="100000"/>
              </a:lnSpc>
              <a:spcBef>
                <a:spcPts val="1200"/>
              </a:spcBef>
              <a:spcAft>
                <a:spcPts val="1200"/>
              </a:spcAft>
            </a:pPr>
            <a:r>
              <a:rPr lang="ca-ES" sz="2100" dirty="0"/>
              <a:t>Els termes discapacitat cognitiva i discapacitat intel·lectual han estat concebuts per referir-se a les persones que han rebut un diagnòstic relacionat específicament amb la seva funció cognitiva o intel·lectual, com ara, a tall d’exemple, la demència i l’autisme.</a:t>
            </a:r>
          </a:p>
          <a:p>
            <a:pPr algn="just">
              <a:lnSpc>
                <a:spcPct val="100000"/>
              </a:lnSpc>
              <a:spcBef>
                <a:spcPts val="1200"/>
              </a:spcBef>
              <a:spcAft>
                <a:spcPts val="1200"/>
              </a:spcAft>
            </a:pPr>
            <a:r>
              <a:rPr lang="ca-ES" sz="2100" dirty="0"/>
              <a:t>L’ús del terme </a:t>
            </a:r>
            <a:r>
              <a:rPr lang="ca-ES" sz="2100" i="1" dirty="0"/>
              <a:t>discapacitat</a:t>
            </a:r>
            <a:r>
              <a:rPr lang="ca-ES" sz="2100" dirty="0"/>
              <a:t> és important en aquest context perquè posa de manifest els significatius obstacles que dificulten la participació plena i efectiva en la societat de les persones amb discapacitat—real o percebuda— i el fet que aquestes estan emparades per la CDPD. </a:t>
            </a:r>
          </a:p>
          <a:p>
            <a:pPr lvl="3" algn="just">
              <a:lnSpc>
                <a:spcPct val="100000"/>
              </a:lnSpc>
              <a:spcBef>
                <a:spcPts val="1200"/>
              </a:spcBef>
              <a:spcAft>
                <a:spcPts val="1200"/>
              </a:spcAft>
            </a:pPr>
            <a:r>
              <a:rPr lang="ca-ES" sz="2100" dirty="0"/>
              <a:t>L’ús del terme </a:t>
            </a:r>
            <a:r>
              <a:rPr lang="ca-ES" sz="2100" i="1" dirty="0"/>
              <a:t>discapacitat</a:t>
            </a:r>
            <a:r>
              <a:rPr lang="ca-ES" sz="2100" dirty="0"/>
              <a:t> en aquest context no implica que les persones tinguin cap deficiència ni trastorn.</a:t>
            </a:r>
          </a:p>
        </p:txBody>
      </p:sp>
      <p:sp>
        <p:nvSpPr>
          <p:cNvPr id="5" name="Title 4">
            <a:extLst>
              <a:ext uri="{FF2B5EF4-FFF2-40B4-BE49-F238E27FC236}">
                <a16:creationId xmlns:a16="http://schemas.microsoft.com/office/drawing/2014/main" id="{2468FFF6-EF76-7A4A-A2D1-8D66BF622425}"/>
              </a:ext>
            </a:extLst>
          </p:cNvPr>
          <p:cNvSpPr>
            <a:spLocks noGrp="1"/>
          </p:cNvSpPr>
          <p:nvPr>
            <p:ph type="title"/>
          </p:nvPr>
        </p:nvSpPr>
        <p:spPr>
          <a:xfrm>
            <a:off x="507205" y="506412"/>
            <a:ext cx="11174399" cy="432000"/>
          </a:xfrm>
        </p:spPr>
        <p:txBody>
          <a:bodyPr>
            <a:noAutofit/>
          </a:bodyPr>
          <a:lstStyle/>
          <a:p>
            <a:r>
              <a:rPr lang="ca-ES" dirty="0"/>
              <a:t>Nota preliminar sobre el llenguatge - 1</a:t>
            </a:r>
          </a:p>
        </p:txBody>
      </p:sp>
    </p:spTree>
    <p:extLst>
      <p:ext uri="{BB962C8B-B14F-4D97-AF65-F5344CB8AC3E}">
        <p14:creationId xmlns:p14="http://schemas.microsoft.com/office/powerpoint/2010/main" val="2431007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C4C1A-181E-4073-98F6-AA5AA830A422}"/>
              </a:ext>
            </a:extLst>
          </p:cNvPr>
          <p:cNvSpPr>
            <a:spLocks noGrp="1"/>
          </p:cNvSpPr>
          <p:nvPr>
            <p:ph type="title"/>
          </p:nvPr>
        </p:nvSpPr>
        <p:spPr>
          <a:xfrm>
            <a:off x="507205" y="2313946"/>
            <a:ext cx="11167343" cy="344194"/>
          </a:xfrm>
        </p:spPr>
        <p:txBody>
          <a:bodyPr/>
          <a:lstStyle/>
          <a:p>
            <a:pPr>
              <a:lnSpc>
                <a:spcPct val="100000"/>
              </a:lnSpc>
            </a:pPr>
            <a:r>
              <a:rPr lang="es-ES" dirty="0"/>
              <a:t>Tema 4. </a:t>
            </a:r>
            <a:r>
              <a:rPr lang="ca-ES" dirty="0"/>
              <a:t>Per què es produeixen aquestes pràctiques?</a:t>
            </a:r>
            <a:endParaRPr lang="es-ES" dirty="0"/>
          </a:p>
        </p:txBody>
      </p:sp>
      <p:sp>
        <p:nvSpPr>
          <p:cNvPr id="7" name="Slide Number Placeholder 6">
            <a:extLst>
              <a:ext uri="{FF2B5EF4-FFF2-40B4-BE49-F238E27FC236}">
                <a16:creationId xmlns:a16="http://schemas.microsoft.com/office/drawing/2014/main" id="{C715E1E5-D457-FA41-8206-E519AB986F11}"/>
              </a:ext>
            </a:extLst>
          </p:cNvPr>
          <p:cNvSpPr>
            <a:spLocks noGrp="1"/>
          </p:cNvSpPr>
          <p:nvPr>
            <p:ph type="sldNum" sz="quarter" idx="12"/>
          </p:nvPr>
        </p:nvSpPr>
        <p:spPr>
          <a:xfrm>
            <a:off x="10034587" y="6623100"/>
            <a:ext cx="1648619" cy="216000"/>
          </a:xfrm>
          <a:prstGeom prst="rect">
            <a:avLst/>
          </a:prstGeom>
        </p:spPr>
        <p:txBody>
          <a:bodyPr/>
          <a:lstStyle/>
          <a:p>
            <a:fld id="{3ED22FC0-9634-43A5-A9BA-3774A5BBC19E}" type="slidenum">
              <a:rPr lang="en-US" smtClean="0"/>
              <a:pPr/>
              <a:t>40</a:t>
            </a:fld>
            <a:endParaRPr lang="en-US"/>
          </a:p>
        </p:txBody>
      </p:sp>
    </p:spTree>
    <p:extLst>
      <p:ext uri="{BB962C8B-B14F-4D97-AF65-F5344CB8AC3E}">
        <p14:creationId xmlns:p14="http://schemas.microsoft.com/office/powerpoint/2010/main" val="32729796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938863-8066-4FE3-96B7-D6EA63F1D432}"/>
              </a:ext>
            </a:extLst>
          </p:cNvPr>
          <p:cNvSpPr>
            <a:spLocks noGrp="1"/>
          </p:cNvSpPr>
          <p:nvPr>
            <p:ph sz="quarter" idx="14"/>
          </p:nvPr>
        </p:nvSpPr>
        <p:spPr/>
        <p:txBody>
          <a:bodyPr/>
          <a:lstStyle/>
          <a:p>
            <a:endParaRPr lang="en-US" dirty="0"/>
          </a:p>
          <a:p>
            <a:endParaRPr lang="en-US" dirty="0"/>
          </a:p>
          <a:p>
            <a:r>
              <a:rPr lang="ca-ES" dirty="0"/>
              <a:t>Quines són algunes de les raons per les quals es produeixen violència, coacció i maltractaments? </a:t>
            </a:r>
            <a:endParaRPr lang="es-ES" dirty="0"/>
          </a:p>
          <a:p>
            <a:endParaRPr lang="x-none" dirty="0"/>
          </a:p>
        </p:txBody>
      </p:sp>
      <p:sp>
        <p:nvSpPr>
          <p:cNvPr id="2" name="Title 1">
            <a:extLst>
              <a:ext uri="{FF2B5EF4-FFF2-40B4-BE49-F238E27FC236}">
                <a16:creationId xmlns:a16="http://schemas.microsoft.com/office/drawing/2014/main" id="{B793BEDF-F040-4325-9901-DAC3D3CDDCCF}"/>
              </a:ext>
            </a:extLst>
          </p:cNvPr>
          <p:cNvSpPr>
            <a:spLocks noGrp="1"/>
          </p:cNvSpPr>
          <p:nvPr>
            <p:ph type="title"/>
          </p:nvPr>
        </p:nvSpPr>
        <p:spPr>
          <a:xfrm>
            <a:off x="507206" y="506412"/>
            <a:ext cx="10997222" cy="514314"/>
          </a:xfrm>
        </p:spPr>
        <p:txBody>
          <a:bodyPr/>
          <a:lstStyle/>
          <a:p>
            <a:r>
              <a:rPr lang="es-ES" dirty="0" err="1"/>
              <a:t>Exercici</a:t>
            </a:r>
            <a:r>
              <a:rPr lang="es-ES" dirty="0"/>
              <a:t> 4.1: </a:t>
            </a:r>
            <a:r>
              <a:rPr lang="es-ES" dirty="0" err="1"/>
              <a:t>Motius</a:t>
            </a:r>
            <a:r>
              <a:rPr lang="es-ES" dirty="0"/>
              <a:t> de </a:t>
            </a:r>
            <a:r>
              <a:rPr lang="es-ES" dirty="0" err="1"/>
              <a:t>l’ús</a:t>
            </a:r>
            <a:r>
              <a:rPr lang="es-ES" dirty="0"/>
              <a:t> de la </a:t>
            </a:r>
            <a:r>
              <a:rPr lang="es-ES" dirty="0" err="1"/>
              <a:t>violència</a:t>
            </a:r>
            <a:r>
              <a:rPr lang="es-ES" dirty="0"/>
              <a:t>, la </a:t>
            </a:r>
            <a:r>
              <a:rPr lang="es-ES" dirty="0" err="1"/>
              <a:t>coacció</a:t>
            </a:r>
            <a:r>
              <a:rPr lang="es-ES" dirty="0"/>
              <a:t> i el </a:t>
            </a:r>
            <a:r>
              <a:rPr lang="es-ES" dirty="0" err="1"/>
              <a:t>maltractament</a:t>
            </a:r>
            <a:r>
              <a:rPr lang="es-ES" dirty="0"/>
              <a:t> </a:t>
            </a:r>
            <a:r>
              <a:rPr lang="es-ES" dirty="0" err="1"/>
              <a:t>als</a:t>
            </a:r>
            <a:r>
              <a:rPr lang="es-ES" dirty="0"/>
              <a:t> </a:t>
            </a:r>
            <a:r>
              <a:rPr lang="es-ES" dirty="0" err="1"/>
              <a:t>serveis</a:t>
            </a:r>
            <a:r>
              <a:rPr lang="es-ES" dirty="0"/>
              <a:t> </a:t>
            </a:r>
            <a:endParaRPr lang="x-none" dirty="0"/>
          </a:p>
        </p:txBody>
      </p:sp>
      <p:sp>
        <p:nvSpPr>
          <p:cNvPr id="5" name="Slide Number Placeholder 6">
            <a:extLst>
              <a:ext uri="{FF2B5EF4-FFF2-40B4-BE49-F238E27FC236}">
                <a16:creationId xmlns:a16="http://schemas.microsoft.com/office/drawing/2014/main" id="{39EE5E2D-B31E-B544-8636-A869F6F9F2F5}"/>
              </a:ext>
            </a:extLst>
          </p:cNvPr>
          <p:cNvSpPr>
            <a:spLocks noGrp="1"/>
          </p:cNvSpPr>
          <p:nvPr>
            <p:ph type="sldNum" sz="quarter" idx="12"/>
          </p:nvPr>
        </p:nvSpPr>
        <p:spPr>
          <a:xfrm>
            <a:off x="10034587" y="6623100"/>
            <a:ext cx="1648619" cy="216000"/>
          </a:xfrm>
          <a:prstGeom prst="rect">
            <a:avLst/>
          </a:prstGeom>
        </p:spPr>
        <p:txBody>
          <a:bodyPr/>
          <a:lstStyle/>
          <a:p>
            <a:fld id="{3ED22FC0-9634-43A5-A9BA-3774A5BBC19E}" type="slidenum">
              <a:rPr lang="en-US" smtClean="0"/>
              <a:pPr/>
              <a:t>41</a:t>
            </a:fld>
            <a:endParaRPr lang="en-US"/>
          </a:p>
        </p:txBody>
      </p:sp>
    </p:spTree>
    <p:extLst>
      <p:ext uri="{BB962C8B-B14F-4D97-AF65-F5344CB8AC3E}">
        <p14:creationId xmlns:p14="http://schemas.microsoft.com/office/powerpoint/2010/main" val="35208169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5EB47B-A68C-4A47-9B03-283E30C9691E}"/>
              </a:ext>
            </a:extLst>
          </p:cNvPr>
          <p:cNvSpPr>
            <a:spLocks noGrp="1"/>
          </p:cNvSpPr>
          <p:nvPr>
            <p:ph sz="quarter" idx="14"/>
          </p:nvPr>
        </p:nvSpPr>
        <p:spPr/>
        <p:txBody>
          <a:bodyPr/>
          <a:lstStyle/>
          <a:p>
            <a:pPr algn="just"/>
            <a:r>
              <a:rPr lang="ca-ES" dirty="0"/>
              <a:t>Ara revisarem algunes de les raons per les quals hi ha violència, coacció i maltractament. Reconeixereu algunes de les vostres respostes en aquesta diapositiva</a:t>
            </a:r>
            <a:r>
              <a:rPr lang="en-GB" dirty="0"/>
              <a:t>.</a:t>
            </a:r>
            <a:endParaRPr lang="x-none" dirty="0"/>
          </a:p>
          <a:p>
            <a:pPr algn="just"/>
            <a:endParaRPr lang="x-none" dirty="0"/>
          </a:p>
          <a:p>
            <a:pPr algn="just"/>
            <a:r>
              <a:rPr lang="ca-ES" dirty="0"/>
              <a:t>Aquesta diapositiva mostra alguns dels motius pels quals hi ha violència, coacció i maltractament als serveis socials i de salut mental. Alguns estan associats a actituds; d’altres, a coneixements i capacitats (o manca de capacitats), i d’altres, a les pràctiques de gestió</a:t>
            </a:r>
            <a:r>
              <a:rPr lang="en-GB" dirty="0"/>
              <a:t>.</a:t>
            </a:r>
            <a:endParaRPr lang="x-none" dirty="0"/>
          </a:p>
          <a:p>
            <a:pPr algn="just"/>
            <a:endParaRPr lang="x-none" dirty="0"/>
          </a:p>
        </p:txBody>
      </p:sp>
      <p:sp>
        <p:nvSpPr>
          <p:cNvPr id="2" name="Title 1">
            <a:extLst>
              <a:ext uri="{FF2B5EF4-FFF2-40B4-BE49-F238E27FC236}">
                <a16:creationId xmlns:a16="http://schemas.microsoft.com/office/drawing/2014/main" id="{E78E06C1-2A12-4246-B75B-D653B20FD9C0}"/>
              </a:ext>
            </a:extLst>
          </p:cNvPr>
          <p:cNvSpPr>
            <a:spLocks noGrp="1"/>
          </p:cNvSpPr>
          <p:nvPr>
            <p:ph type="title"/>
          </p:nvPr>
        </p:nvSpPr>
        <p:spPr>
          <a:xfrm>
            <a:off x="507205" y="506412"/>
            <a:ext cx="11167343" cy="450518"/>
          </a:xfrm>
        </p:spPr>
        <p:txBody>
          <a:bodyPr/>
          <a:lstStyle/>
          <a:p>
            <a:r>
              <a:rPr lang="ca-ES" sz="2800" dirty="0"/>
              <a:t>Presentació: Motius pels quals hi ha violència, coacció i abús als serveis </a:t>
            </a:r>
            <a:r>
              <a:rPr lang="en-GB" sz="2800" dirty="0"/>
              <a:t>- 1 </a:t>
            </a:r>
            <a:endParaRPr lang="x-none" sz="2800" dirty="0"/>
          </a:p>
        </p:txBody>
      </p:sp>
    </p:spTree>
    <p:extLst>
      <p:ext uri="{BB962C8B-B14F-4D97-AF65-F5344CB8AC3E}">
        <p14:creationId xmlns:p14="http://schemas.microsoft.com/office/powerpoint/2010/main" val="24626445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22">
            <a:extLst>
              <a:ext uri="{FF2B5EF4-FFF2-40B4-BE49-F238E27FC236}">
                <a16:creationId xmlns:a16="http://schemas.microsoft.com/office/drawing/2014/main" id="{45848D97-DD26-E440-9F1A-20832B4E8915}"/>
              </a:ext>
            </a:extLst>
          </p:cNvPr>
          <p:cNvSpPr>
            <a:spLocks noGrp="1"/>
          </p:cNvSpPr>
          <p:nvPr>
            <p:ph sz="quarter" idx="17"/>
          </p:nvPr>
        </p:nvSpPr>
        <p:spPr>
          <a:xfrm>
            <a:off x="6052457" y="856332"/>
            <a:ext cx="5628356" cy="4500000"/>
          </a:xfrm>
        </p:spPr>
        <p:txBody>
          <a:bodyPr/>
          <a:lstStyle/>
          <a:p>
            <a:pPr marL="0" indent="0">
              <a:spcAft>
                <a:spcPts val="0"/>
              </a:spcAft>
              <a:buNone/>
            </a:pPr>
            <a:r>
              <a:rPr lang="es-ES" sz="1400" b="1" dirty="0"/>
              <a:t>POLÍTICA I GESTIÓ</a:t>
            </a:r>
            <a:endParaRPr lang="es-ES" sz="1400" dirty="0"/>
          </a:p>
          <a:p>
            <a:pPr lvl="0" fontAlgn="base">
              <a:spcAft>
                <a:spcPts val="0"/>
              </a:spcAft>
            </a:pPr>
            <a:r>
              <a:rPr lang="ca-ES" sz="1400" dirty="0"/>
              <a:t>Manca de supervisió al servei social o de salut mental. </a:t>
            </a:r>
            <a:endParaRPr lang="es-ES" sz="1400" dirty="0"/>
          </a:p>
          <a:p>
            <a:pPr lvl="0" fontAlgn="base">
              <a:spcAft>
                <a:spcPts val="0"/>
              </a:spcAft>
            </a:pPr>
            <a:r>
              <a:rPr lang="ca-ES" sz="1400" dirty="0"/>
              <a:t>La legislació i les polítiques locals o nacionals permeten aquestes pràctiques i no hi ha sancions ni solucions jurídiques per part dels tribunals. </a:t>
            </a:r>
            <a:endParaRPr lang="es-ES" sz="1400" dirty="0"/>
          </a:p>
          <a:p>
            <a:pPr lvl="0" fontAlgn="base">
              <a:spcAft>
                <a:spcPts val="0"/>
              </a:spcAft>
            </a:pPr>
            <a:r>
              <a:rPr lang="ca-ES" sz="1400" dirty="0"/>
              <a:t>Les polítiques o els protocols dels serveis permeten pràctiques com l’aïllament i la contenció, l’hospitalització i el tractament involuntaris, etc. </a:t>
            </a:r>
            <a:endParaRPr lang="es-ES" sz="1400" dirty="0"/>
          </a:p>
          <a:p>
            <a:pPr lvl="0" fontAlgn="base">
              <a:spcAft>
                <a:spcPts val="0"/>
              </a:spcAft>
            </a:pPr>
            <a:r>
              <a:rPr lang="ca-ES" sz="1400" dirty="0"/>
              <a:t>El maltractament als serveis no és visible al món exterior a causa de la falta de supervisió; els serveis estan aïllats de la comunitat i no hi ha interacció ni vincles entre el servei i la comunitat. </a:t>
            </a:r>
            <a:endParaRPr lang="es-ES" sz="1400" dirty="0"/>
          </a:p>
          <a:p>
            <a:pPr lvl="0" fontAlgn="base">
              <a:spcAft>
                <a:spcPts val="0"/>
              </a:spcAft>
            </a:pPr>
            <a:r>
              <a:rPr lang="ca-ES" sz="1400" dirty="0"/>
              <a:t>Als serveis impera una cultura de la violència, la coacció i el maltractament. </a:t>
            </a:r>
            <a:endParaRPr lang="es-ES" sz="1400" dirty="0"/>
          </a:p>
          <a:p>
            <a:pPr lvl="0" fontAlgn="base">
              <a:spcAft>
                <a:spcPts val="0"/>
              </a:spcAft>
            </a:pPr>
            <a:r>
              <a:rPr lang="ca-ES" sz="1400" dirty="0"/>
              <a:t>La prevenció de la violència, la coacció i el maltractament no es considera un aspecte prioritari als serveis. </a:t>
            </a:r>
            <a:endParaRPr lang="es-ES" sz="1400" dirty="0"/>
          </a:p>
          <a:p>
            <a:pPr lvl="0" fontAlgn="base">
              <a:spcAft>
                <a:spcPts val="0"/>
              </a:spcAft>
            </a:pPr>
            <a:r>
              <a:rPr lang="ca-ES" sz="1400" dirty="0"/>
              <a:t>Manca de personal suficient per gestionar adequadament les situacions tenses, difícils o conflictives. </a:t>
            </a:r>
            <a:endParaRPr lang="es-ES" sz="1400" dirty="0"/>
          </a:p>
          <a:p>
            <a:pPr lvl="0" fontAlgn="base">
              <a:spcAft>
                <a:spcPts val="0"/>
              </a:spcAft>
            </a:pPr>
            <a:r>
              <a:rPr lang="ca-ES" sz="1400" dirty="0"/>
              <a:t>Desequilibri de poder entre el personal i les persones usuàries dels serveis. </a:t>
            </a:r>
            <a:endParaRPr lang="es-ES" sz="1400" dirty="0"/>
          </a:p>
          <a:p>
            <a:pPr lvl="0" fontAlgn="base">
              <a:spcAft>
                <a:spcPts val="0"/>
              </a:spcAft>
            </a:pPr>
            <a:r>
              <a:rPr lang="ca-ES" sz="1400" dirty="0"/>
              <a:t>Por del personal a perdre la feina o a patir conseqüències si denuncien maltractaments. </a:t>
            </a:r>
            <a:endParaRPr lang="es-ES" sz="1400" dirty="0"/>
          </a:p>
          <a:p>
            <a:pPr lvl="0" fontAlgn="base">
              <a:spcAft>
                <a:spcPts val="0"/>
              </a:spcAft>
            </a:pPr>
            <a:r>
              <a:rPr lang="ca-ES" sz="1400" dirty="0"/>
              <a:t>Un disseny inadequat del servei (per exemple, entorn estressant o opressiu), no propici per fomentar la recuperació i la inclusió. </a:t>
            </a:r>
            <a:endParaRPr lang="es-ES" sz="1400" dirty="0"/>
          </a:p>
          <a:p>
            <a:pPr>
              <a:spcAft>
                <a:spcPts val="0"/>
              </a:spcAft>
            </a:pPr>
            <a:r>
              <a:rPr lang="ca-ES" sz="1400" dirty="0"/>
              <a:t>Es prioritzen els interessos del servei i dels professionals (per exemple, l’obtenció de beneficis) per damunt dels interessos i les necessitats de les persones</a:t>
            </a:r>
            <a:endParaRPr lang="en-US" sz="1400" dirty="0"/>
          </a:p>
        </p:txBody>
      </p:sp>
      <p:sp>
        <p:nvSpPr>
          <p:cNvPr id="22" name="Content Placeholder 21">
            <a:extLst>
              <a:ext uri="{FF2B5EF4-FFF2-40B4-BE49-F238E27FC236}">
                <a16:creationId xmlns:a16="http://schemas.microsoft.com/office/drawing/2014/main" id="{9C0FFD3E-9B34-A14B-AC17-7BAD4A32782D}"/>
              </a:ext>
            </a:extLst>
          </p:cNvPr>
          <p:cNvSpPr>
            <a:spLocks noGrp="1"/>
          </p:cNvSpPr>
          <p:nvPr>
            <p:ph sz="quarter" idx="16"/>
          </p:nvPr>
        </p:nvSpPr>
        <p:spPr>
          <a:xfrm>
            <a:off x="478971" y="849086"/>
            <a:ext cx="5499442" cy="5031322"/>
          </a:xfrm>
        </p:spPr>
        <p:txBody>
          <a:bodyPr/>
          <a:lstStyle/>
          <a:p>
            <a:pPr marL="0" indent="0">
              <a:spcAft>
                <a:spcPts val="0"/>
              </a:spcAft>
              <a:buNone/>
            </a:pPr>
            <a:r>
              <a:rPr lang="es-ES" sz="1400" b="1" dirty="0"/>
              <a:t>ACTITUD </a:t>
            </a:r>
          </a:p>
          <a:p>
            <a:pPr lvl="0" fontAlgn="base">
              <a:spcAft>
                <a:spcPts val="0"/>
              </a:spcAft>
            </a:pPr>
            <a:r>
              <a:rPr lang="ca-ES" sz="1400" dirty="0"/>
              <a:t>Creença que l’ús de la violència, la coacció o el maltractament està justificat o és necessari per controlar un comportament percebut com a desafiant. Pot estar basada en creences discriminatòries sobre les persones amb discapacitat o altres col·lectius. </a:t>
            </a:r>
            <a:endParaRPr lang="es-ES" sz="1400" dirty="0"/>
          </a:p>
          <a:p>
            <a:pPr lvl="0" fontAlgn="base">
              <a:spcAft>
                <a:spcPts val="0"/>
              </a:spcAft>
            </a:pPr>
            <a:r>
              <a:rPr lang="ca-ES" sz="1400" dirty="0"/>
              <a:t>Creença que, de vegades, pràctiques com l’aïllament i la contenció són inevitables. </a:t>
            </a:r>
            <a:endParaRPr lang="es-ES" sz="1400" dirty="0"/>
          </a:p>
          <a:p>
            <a:pPr lvl="0" fontAlgn="base">
              <a:spcAft>
                <a:spcPts val="0"/>
              </a:spcAft>
            </a:pPr>
            <a:r>
              <a:rPr lang="ca-ES" sz="1400" dirty="0"/>
              <a:t>Dinàmiques de poder (actitud i gestió). </a:t>
            </a:r>
            <a:endParaRPr lang="es-ES" sz="1400" dirty="0"/>
          </a:p>
          <a:p>
            <a:pPr lvl="0" fontAlgn="base">
              <a:spcAft>
                <a:spcPts val="0"/>
              </a:spcAft>
            </a:pPr>
            <a:r>
              <a:rPr lang="ca-ES" sz="1400" dirty="0"/>
              <a:t>Creença que la violència i la coacció poden ser necessàries per castigar comportaments considerats inadequats. </a:t>
            </a:r>
            <a:endParaRPr lang="es-ES" sz="1400" dirty="0"/>
          </a:p>
          <a:p>
            <a:pPr>
              <a:spcAft>
                <a:spcPts val="0"/>
              </a:spcAft>
            </a:pPr>
            <a:r>
              <a:rPr lang="ca-ES" sz="1400" dirty="0"/>
              <a:t>Conceptes erronis i actituds discriminatòries</a:t>
            </a:r>
            <a:r>
              <a:rPr lang="es-ES" sz="1400" dirty="0"/>
              <a:t>s</a:t>
            </a:r>
          </a:p>
          <a:p>
            <a:pPr>
              <a:spcAft>
                <a:spcPts val="0"/>
              </a:spcAft>
            </a:pPr>
            <a:endParaRPr lang="es-ES" sz="1400" dirty="0"/>
          </a:p>
          <a:p>
            <a:pPr marL="0" indent="0">
              <a:spcAft>
                <a:spcPts val="0"/>
              </a:spcAft>
              <a:buNone/>
            </a:pPr>
            <a:r>
              <a:rPr lang="es-ES" sz="1400" b="1" dirty="0"/>
              <a:t>CONEIXEMENTS I CAPACITATS </a:t>
            </a:r>
          </a:p>
          <a:p>
            <a:pPr lvl="0" fontAlgn="base">
              <a:spcAft>
                <a:spcPts val="0"/>
              </a:spcAft>
            </a:pPr>
            <a:r>
              <a:rPr lang="ca-ES" sz="1400" dirty="0"/>
              <a:t>Comprensió i educació insuficients sobre els vincles entre violència, trauma i salut mental. </a:t>
            </a:r>
            <a:endParaRPr lang="es-ES" sz="1400" dirty="0"/>
          </a:p>
          <a:p>
            <a:pPr lvl="0" fontAlgn="base">
              <a:spcAft>
                <a:spcPts val="0"/>
              </a:spcAft>
            </a:pPr>
            <a:r>
              <a:rPr lang="ca-ES" sz="1400" dirty="0"/>
              <a:t>Creença que les pràctiques coercitives són una forma de tractament, eviten riscos i generen seguretat. </a:t>
            </a:r>
            <a:endParaRPr lang="es-ES" sz="1400" dirty="0"/>
          </a:p>
          <a:p>
            <a:pPr lvl="0" fontAlgn="base">
              <a:spcAft>
                <a:spcPts val="0"/>
              </a:spcAft>
            </a:pPr>
            <a:r>
              <a:rPr lang="ca-ES" sz="1400" dirty="0"/>
              <a:t>Formació insuficient en l’establiment d’un contacte significatiu i de relacions de suport i en estratègies alternatives per calmar situacions violentes o complicades. </a:t>
            </a:r>
            <a:endParaRPr lang="es-ES" sz="1400" dirty="0"/>
          </a:p>
          <a:p>
            <a:pPr lvl="0" fontAlgn="base">
              <a:spcAft>
                <a:spcPts val="0"/>
              </a:spcAft>
            </a:pPr>
            <a:r>
              <a:rPr lang="ca-ES" sz="1400" dirty="0"/>
              <a:t>No s’informa ni s’educa les persones en drets humans. </a:t>
            </a:r>
            <a:endParaRPr lang="es-ES" sz="1400" dirty="0"/>
          </a:p>
          <a:p>
            <a:pPr>
              <a:spcAft>
                <a:spcPts val="0"/>
              </a:spcAft>
            </a:pPr>
            <a:r>
              <a:rPr lang="ca-ES" sz="1400" dirty="0"/>
              <a:t>No té lloc un aprenentatge actiu dels errors i les queixes basat en les observacions i opinions de la persona implicada sobre la seva vivència de l’episodi coercitiu</a:t>
            </a:r>
            <a:r>
              <a:rPr lang="es-ES" sz="1400" dirty="0"/>
              <a:t>. </a:t>
            </a:r>
          </a:p>
          <a:p>
            <a:pPr marL="174625" indent="-174625">
              <a:lnSpc>
                <a:spcPct val="115000"/>
              </a:lnSpc>
              <a:spcAft>
                <a:spcPts val="0"/>
              </a:spcAft>
              <a:buNone/>
            </a:pPr>
            <a:endParaRPr lang="fr-CH" sz="1400" b="1" dirty="0">
              <a:latin typeface="Calibri" panose="020F0502020204030204" pitchFamily="34" charset="0"/>
              <a:ea typeface="SimSun" panose="02010600030101010101" pitchFamily="2" charset="-122"/>
              <a:cs typeface="Arial" panose="020B0604020202020204" pitchFamily="34" charset="0"/>
            </a:endParaRPr>
          </a:p>
          <a:p>
            <a:pPr>
              <a:spcAft>
                <a:spcPts val="0"/>
              </a:spcAft>
            </a:pPr>
            <a:endParaRPr lang="en-US" sz="1400" dirty="0"/>
          </a:p>
        </p:txBody>
      </p:sp>
      <p:sp>
        <p:nvSpPr>
          <p:cNvPr id="2" name="Title 1">
            <a:extLst>
              <a:ext uri="{FF2B5EF4-FFF2-40B4-BE49-F238E27FC236}">
                <a16:creationId xmlns:a16="http://schemas.microsoft.com/office/drawing/2014/main" id="{848F0CC9-1F8F-4DD6-B255-9297A85EFAAE}"/>
              </a:ext>
            </a:extLst>
          </p:cNvPr>
          <p:cNvSpPr>
            <a:spLocks noGrp="1"/>
          </p:cNvSpPr>
          <p:nvPr>
            <p:ph type="title"/>
          </p:nvPr>
        </p:nvSpPr>
        <p:spPr>
          <a:xfrm>
            <a:off x="500743" y="310470"/>
            <a:ext cx="11430000" cy="320901"/>
          </a:xfrm>
        </p:spPr>
        <p:txBody>
          <a:bodyPr/>
          <a:lstStyle/>
          <a:p>
            <a:r>
              <a:rPr lang="ca-ES" sz="2600" dirty="0"/>
              <a:t>Presentació: Motius pels quals hi ha violència, coacció i abús als serveis </a:t>
            </a:r>
            <a:r>
              <a:rPr lang="en-GB" sz="2600" dirty="0"/>
              <a:t>- 2 </a:t>
            </a:r>
            <a:endParaRPr lang="x-none" sz="2600" dirty="0"/>
          </a:p>
        </p:txBody>
      </p:sp>
      <p:sp>
        <p:nvSpPr>
          <p:cNvPr id="9" name="Slide Number Placeholder 6">
            <a:extLst>
              <a:ext uri="{FF2B5EF4-FFF2-40B4-BE49-F238E27FC236}">
                <a16:creationId xmlns:a16="http://schemas.microsoft.com/office/drawing/2014/main" id="{FAEE1EB5-FD6D-1C4B-A3D0-1E0B1C9C58C7}"/>
              </a:ext>
            </a:extLst>
          </p:cNvPr>
          <p:cNvSpPr>
            <a:spLocks noGrp="1"/>
          </p:cNvSpPr>
          <p:nvPr>
            <p:ph type="sldNum" sz="quarter" idx="12"/>
          </p:nvPr>
        </p:nvSpPr>
        <p:spPr>
          <a:xfrm>
            <a:off x="10034587" y="6623100"/>
            <a:ext cx="1648619" cy="216000"/>
          </a:xfrm>
          <a:prstGeom prst="rect">
            <a:avLst/>
          </a:prstGeom>
        </p:spPr>
        <p:txBody>
          <a:bodyPr/>
          <a:lstStyle/>
          <a:p>
            <a:fld id="{3ED22FC0-9634-43A5-A9BA-3774A5BBC19E}" type="slidenum">
              <a:rPr lang="en-US" smtClean="0"/>
              <a:pPr/>
              <a:t>43</a:t>
            </a:fld>
            <a:endParaRPr lang="en-US"/>
          </a:p>
        </p:txBody>
      </p:sp>
    </p:spTree>
    <p:extLst>
      <p:ext uri="{BB962C8B-B14F-4D97-AF65-F5344CB8AC3E}">
        <p14:creationId xmlns:p14="http://schemas.microsoft.com/office/powerpoint/2010/main" val="6227026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206D7F-1C77-4518-B5C2-282F71A71561}"/>
              </a:ext>
            </a:extLst>
          </p:cNvPr>
          <p:cNvSpPr>
            <a:spLocks noGrp="1"/>
          </p:cNvSpPr>
          <p:nvPr>
            <p:ph sz="quarter" idx="14"/>
          </p:nvPr>
        </p:nvSpPr>
        <p:spPr>
          <a:xfrm>
            <a:off x="507195" y="1436914"/>
            <a:ext cx="11174412" cy="4574274"/>
          </a:xfrm>
        </p:spPr>
        <p:txBody>
          <a:bodyPr/>
          <a:lstStyle/>
          <a:p>
            <a:pPr marL="0" indent="0" algn="just">
              <a:buNone/>
            </a:pPr>
            <a:r>
              <a:rPr lang="es-ES" sz="2100" b="1" dirty="0" err="1"/>
              <a:t>Penseu</a:t>
            </a:r>
            <a:r>
              <a:rPr lang="es-ES" sz="2100" b="1" dirty="0"/>
              <a:t> en </a:t>
            </a:r>
            <a:r>
              <a:rPr lang="es-ES" sz="2100" b="1" dirty="0" err="1"/>
              <a:t>grup</a:t>
            </a:r>
            <a:r>
              <a:rPr lang="es-ES" sz="2100" b="1" dirty="0"/>
              <a:t> en </a:t>
            </a:r>
            <a:r>
              <a:rPr lang="es-ES" sz="2100" b="1" dirty="0" err="1"/>
              <a:t>exemples</a:t>
            </a:r>
            <a:r>
              <a:rPr lang="es-ES" sz="2100" b="1" dirty="0"/>
              <a:t> de </a:t>
            </a:r>
            <a:r>
              <a:rPr lang="es-ES" sz="2100" b="1" dirty="0" err="1"/>
              <a:t>violència</a:t>
            </a:r>
            <a:r>
              <a:rPr lang="es-ES" sz="2100" b="1" dirty="0"/>
              <a:t>, </a:t>
            </a:r>
            <a:r>
              <a:rPr lang="es-ES" sz="2100" b="1" dirty="0" err="1"/>
              <a:t>coacció</a:t>
            </a:r>
            <a:r>
              <a:rPr lang="es-ES" sz="2100" b="1" dirty="0"/>
              <a:t> i </a:t>
            </a:r>
            <a:r>
              <a:rPr lang="es-ES" sz="2100" b="1" dirty="0" err="1"/>
              <a:t>maltractament</a:t>
            </a:r>
            <a:r>
              <a:rPr lang="es-ES" sz="2100" b="1" dirty="0"/>
              <a:t> </a:t>
            </a:r>
            <a:r>
              <a:rPr lang="es-ES" sz="2100" b="1" dirty="0" err="1"/>
              <a:t>als</a:t>
            </a:r>
            <a:r>
              <a:rPr lang="es-ES" sz="2100" b="1" dirty="0"/>
              <a:t> </a:t>
            </a:r>
            <a:r>
              <a:rPr lang="es-ES" sz="2100" b="1" dirty="0" err="1"/>
              <a:t>serveis</a:t>
            </a:r>
            <a:r>
              <a:rPr lang="es-ES" sz="2100" b="1" dirty="0"/>
              <a:t> </a:t>
            </a:r>
            <a:r>
              <a:rPr lang="es-ES" sz="2100" b="1" dirty="0" err="1"/>
              <a:t>socials</a:t>
            </a:r>
            <a:r>
              <a:rPr lang="es-ES" sz="2100" b="1" dirty="0"/>
              <a:t> i de </a:t>
            </a:r>
            <a:r>
              <a:rPr lang="es-ES" sz="2100" b="1" dirty="0" err="1"/>
              <a:t>salut</a:t>
            </a:r>
            <a:r>
              <a:rPr lang="es-ES" sz="2100" b="1" dirty="0"/>
              <a:t> mental de </a:t>
            </a:r>
            <a:r>
              <a:rPr lang="es-ES" sz="2100" b="1" dirty="0" err="1"/>
              <a:t>què</a:t>
            </a:r>
            <a:r>
              <a:rPr lang="es-ES" sz="2100" b="1" dirty="0"/>
              <a:t> </a:t>
            </a:r>
            <a:r>
              <a:rPr lang="es-ES" sz="2100" b="1" dirty="0" err="1"/>
              <a:t>hàgiu</a:t>
            </a:r>
            <a:r>
              <a:rPr lang="es-ES" sz="2100" b="1" dirty="0"/>
              <a:t> </a:t>
            </a:r>
            <a:r>
              <a:rPr lang="es-ES" sz="2100" b="1" dirty="0" err="1"/>
              <a:t>tingut</a:t>
            </a:r>
            <a:r>
              <a:rPr lang="es-ES" sz="2100" b="1" dirty="0"/>
              <a:t> </a:t>
            </a:r>
            <a:r>
              <a:rPr lang="es-ES" sz="2100" b="1" dirty="0" err="1"/>
              <a:t>coneixement</a:t>
            </a:r>
            <a:r>
              <a:rPr lang="es-ES" sz="2100" b="1" dirty="0"/>
              <a:t>, </a:t>
            </a:r>
            <a:r>
              <a:rPr lang="es-ES" sz="2100" b="1" dirty="0" err="1"/>
              <a:t>pel</a:t>
            </a:r>
            <a:r>
              <a:rPr lang="es-ES" sz="2100" b="1" dirty="0"/>
              <a:t> </a:t>
            </a:r>
            <a:r>
              <a:rPr lang="es-ES" sz="2100" b="1" dirty="0" err="1"/>
              <a:t>fet</a:t>
            </a:r>
            <a:r>
              <a:rPr lang="es-ES" sz="2100" b="1" dirty="0"/>
              <a:t> </a:t>
            </a:r>
            <a:r>
              <a:rPr lang="es-ES" sz="2100" b="1" dirty="0" err="1"/>
              <a:t>d’haver-ne</a:t>
            </a:r>
            <a:r>
              <a:rPr lang="es-ES" sz="2100" b="1" dirty="0"/>
              <a:t> </a:t>
            </a:r>
            <a:r>
              <a:rPr lang="es-ES" sz="2100" b="1" dirty="0" err="1"/>
              <a:t>estat</a:t>
            </a:r>
            <a:r>
              <a:rPr lang="es-ES" sz="2100" b="1" dirty="0"/>
              <a:t> </a:t>
            </a:r>
            <a:r>
              <a:rPr lang="es-ES" sz="2100" b="1" dirty="0" err="1"/>
              <a:t>testimonis</a:t>
            </a:r>
            <a:r>
              <a:rPr lang="es-ES" sz="2100" b="1" dirty="0"/>
              <a:t> o </a:t>
            </a:r>
            <a:r>
              <a:rPr lang="es-ES" sz="2100" b="1" dirty="0" err="1"/>
              <a:t>d’haver-ne</a:t>
            </a:r>
            <a:r>
              <a:rPr lang="es-ES" sz="2100" b="1" dirty="0"/>
              <a:t> </a:t>
            </a:r>
            <a:r>
              <a:rPr lang="es-ES" sz="2100" b="1" dirty="0" err="1"/>
              <a:t>sentit</a:t>
            </a:r>
            <a:r>
              <a:rPr lang="es-ES" sz="2100" b="1" dirty="0"/>
              <a:t> a parlar o sobre </a:t>
            </a:r>
            <a:r>
              <a:rPr lang="es-ES" sz="2100" b="1" dirty="0" err="1"/>
              <a:t>els</a:t>
            </a:r>
            <a:r>
              <a:rPr lang="es-ES" sz="2100" b="1" dirty="0"/>
              <a:t> </a:t>
            </a:r>
            <a:r>
              <a:rPr lang="es-ES" sz="2100" b="1" dirty="0" err="1"/>
              <a:t>quals</a:t>
            </a:r>
            <a:r>
              <a:rPr lang="es-ES" sz="2100" b="1" dirty="0"/>
              <a:t> </a:t>
            </a:r>
            <a:r>
              <a:rPr lang="es-ES" sz="2100" b="1" dirty="0" err="1"/>
              <a:t>hàgiu</a:t>
            </a:r>
            <a:r>
              <a:rPr lang="es-ES" sz="2100" b="1" dirty="0"/>
              <a:t> </a:t>
            </a:r>
            <a:r>
              <a:rPr lang="es-ES" sz="2100" b="1" dirty="0" err="1"/>
              <a:t>llegit</a:t>
            </a:r>
            <a:r>
              <a:rPr lang="en-US" sz="2100" b="1" dirty="0"/>
              <a:t>. </a:t>
            </a:r>
          </a:p>
          <a:p>
            <a:pPr lvl="0" algn="just" fontAlgn="base"/>
            <a:r>
              <a:rPr lang="es-ES" sz="2100" dirty="0" err="1"/>
              <a:t>Quins</a:t>
            </a:r>
            <a:r>
              <a:rPr lang="es-ES" sz="2100" dirty="0"/>
              <a:t> </a:t>
            </a:r>
            <a:r>
              <a:rPr lang="es-ES" sz="2100" dirty="0" err="1"/>
              <a:t>factors</a:t>
            </a:r>
            <a:r>
              <a:rPr lang="es-ES" sz="2100" dirty="0"/>
              <a:t> van </a:t>
            </a:r>
            <a:r>
              <a:rPr lang="es-ES" sz="2100" dirty="0" err="1"/>
              <a:t>conduir</a:t>
            </a:r>
            <a:r>
              <a:rPr lang="es-ES" sz="2100" dirty="0"/>
              <a:t> a </a:t>
            </a:r>
            <a:r>
              <a:rPr lang="es-ES" sz="2100" dirty="0" err="1"/>
              <a:t>l’episodi</a:t>
            </a:r>
            <a:r>
              <a:rPr lang="es-ES" sz="2100" dirty="0"/>
              <a:t>? </a:t>
            </a:r>
            <a:r>
              <a:rPr lang="es-ES" sz="2100" dirty="0" err="1"/>
              <a:t>Penseu</a:t>
            </a:r>
            <a:r>
              <a:rPr lang="es-ES" sz="2100" dirty="0"/>
              <a:t> en </a:t>
            </a:r>
            <a:r>
              <a:rPr lang="es-ES" sz="2100" dirty="0" err="1"/>
              <a:t>factors</a:t>
            </a:r>
            <a:r>
              <a:rPr lang="es-ES" sz="2100" dirty="0"/>
              <a:t> que </a:t>
            </a:r>
            <a:r>
              <a:rPr lang="es-ES" sz="2100" dirty="0" err="1"/>
              <a:t>vagin</a:t>
            </a:r>
            <a:r>
              <a:rPr lang="es-ES" sz="2100" dirty="0"/>
              <a:t> des del </a:t>
            </a:r>
            <a:r>
              <a:rPr lang="es-ES" sz="2100" dirty="0" err="1"/>
              <a:t>nivell</a:t>
            </a:r>
            <a:r>
              <a:rPr lang="es-ES" sz="2100" dirty="0"/>
              <a:t> individual </a:t>
            </a:r>
            <a:r>
              <a:rPr lang="es-ES" sz="2100" dirty="0" err="1"/>
              <a:t>fins</a:t>
            </a:r>
            <a:r>
              <a:rPr lang="es-ES" sz="2100" dirty="0"/>
              <a:t> al </a:t>
            </a:r>
            <a:r>
              <a:rPr lang="es-ES" sz="2100" dirty="0" err="1"/>
              <a:t>nivell</a:t>
            </a:r>
            <a:r>
              <a:rPr lang="es-ES" sz="2100" dirty="0"/>
              <a:t> del sistema. </a:t>
            </a:r>
          </a:p>
          <a:p>
            <a:pPr lvl="0" algn="just" fontAlgn="base"/>
            <a:r>
              <a:rPr lang="es-ES" sz="2100" dirty="0" err="1"/>
              <a:t>Com</a:t>
            </a:r>
            <a:r>
              <a:rPr lang="es-ES" sz="2100" dirty="0"/>
              <a:t> </a:t>
            </a:r>
            <a:r>
              <a:rPr lang="es-ES" sz="2100" dirty="0" err="1"/>
              <a:t>penseu</a:t>
            </a:r>
            <a:r>
              <a:rPr lang="es-ES" sz="2100" dirty="0"/>
              <a:t> que </a:t>
            </a:r>
            <a:r>
              <a:rPr lang="es-ES" sz="2100" dirty="0" err="1"/>
              <a:t>l’episodi</a:t>
            </a:r>
            <a:r>
              <a:rPr lang="es-ES" sz="2100" dirty="0"/>
              <a:t> va afectar les persones </a:t>
            </a:r>
            <a:r>
              <a:rPr lang="es-ES" sz="2100" dirty="0" err="1"/>
              <a:t>implicades</a:t>
            </a:r>
            <a:r>
              <a:rPr lang="es-ES" sz="2100" dirty="0"/>
              <a:t>, </a:t>
            </a:r>
            <a:r>
              <a:rPr lang="es-ES" sz="2100" dirty="0" err="1"/>
              <a:t>incloses</a:t>
            </a:r>
            <a:r>
              <a:rPr lang="es-ES" sz="2100" dirty="0"/>
              <a:t> les persones </a:t>
            </a:r>
            <a:r>
              <a:rPr lang="es-ES" sz="2100" dirty="0" err="1"/>
              <a:t>usuàries</a:t>
            </a:r>
            <a:r>
              <a:rPr lang="es-ES" sz="2100" dirty="0"/>
              <a:t> del </a:t>
            </a:r>
            <a:r>
              <a:rPr lang="es-ES" sz="2100" dirty="0" err="1"/>
              <a:t>servei</a:t>
            </a:r>
            <a:r>
              <a:rPr lang="es-ES" sz="2100" dirty="0"/>
              <a:t>, </a:t>
            </a:r>
            <a:r>
              <a:rPr lang="es-ES" sz="2100" dirty="0" err="1"/>
              <a:t>els</a:t>
            </a:r>
            <a:r>
              <a:rPr lang="es-ES" sz="2100" dirty="0"/>
              <a:t> </a:t>
            </a:r>
            <a:r>
              <a:rPr lang="es-ES" sz="2100" dirty="0" err="1"/>
              <a:t>familiars</a:t>
            </a:r>
            <a:r>
              <a:rPr lang="es-ES" sz="2100" dirty="0"/>
              <a:t> i el personal del </a:t>
            </a:r>
            <a:r>
              <a:rPr lang="es-ES" sz="2100" dirty="0" err="1"/>
              <a:t>servei</a:t>
            </a:r>
            <a:r>
              <a:rPr lang="es-ES" sz="2100" dirty="0"/>
              <a:t>? </a:t>
            </a:r>
          </a:p>
          <a:p>
            <a:pPr lvl="0" algn="just" fontAlgn="base"/>
            <a:r>
              <a:rPr lang="es-ES" sz="2100" dirty="0" err="1"/>
              <a:t>Com</a:t>
            </a:r>
            <a:r>
              <a:rPr lang="es-ES" sz="2100" dirty="0"/>
              <a:t> es </a:t>
            </a:r>
            <a:r>
              <a:rPr lang="es-ES" sz="2100" dirty="0" err="1"/>
              <a:t>podrien</a:t>
            </a:r>
            <a:r>
              <a:rPr lang="es-ES" sz="2100" dirty="0"/>
              <a:t> </a:t>
            </a:r>
            <a:r>
              <a:rPr lang="es-ES" sz="2100" dirty="0" err="1"/>
              <a:t>haver</a:t>
            </a:r>
            <a:r>
              <a:rPr lang="es-ES" sz="2100" dirty="0"/>
              <a:t> </a:t>
            </a:r>
            <a:r>
              <a:rPr lang="es-ES" sz="2100" dirty="0" err="1"/>
              <a:t>evitat</a:t>
            </a:r>
            <a:r>
              <a:rPr lang="es-ES" sz="2100" dirty="0"/>
              <a:t> </a:t>
            </a:r>
            <a:r>
              <a:rPr lang="es-ES" sz="2100" dirty="0" err="1"/>
              <a:t>aquests</a:t>
            </a:r>
            <a:r>
              <a:rPr lang="es-ES" sz="2100" dirty="0"/>
              <a:t> </a:t>
            </a:r>
            <a:r>
              <a:rPr lang="es-ES" sz="2100" dirty="0" err="1"/>
              <a:t>incidents</a:t>
            </a:r>
            <a:r>
              <a:rPr lang="es-ES" sz="2100" dirty="0"/>
              <a:t> i </a:t>
            </a:r>
            <a:r>
              <a:rPr lang="es-ES" sz="2100" dirty="0" err="1"/>
              <a:t>quins</a:t>
            </a:r>
            <a:r>
              <a:rPr lang="es-ES" sz="2100" dirty="0"/>
              <a:t> </a:t>
            </a:r>
            <a:r>
              <a:rPr lang="es-ES" sz="2100" dirty="0" err="1"/>
              <a:t>canvis</a:t>
            </a:r>
            <a:r>
              <a:rPr lang="es-ES" sz="2100" dirty="0"/>
              <a:t> es </a:t>
            </a:r>
            <a:r>
              <a:rPr lang="es-ES" sz="2100" dirty="0" err="1"/>
              <a:t>podrien</a:t>
            </a:r>
            <a:r>
              <a:rPr lang="es-ES" sz="2100" dirty="0"/>
              <a:t> </a:t>
            </a:r>
            <a:r>
              <a:rPr lang="es-ES" sz="2100" dirty="0" err="1"/>
              <a:t>introduir</a:t>
            </a:r>
            <a:r>
              <a:rPr lang="es-ES" sz="2100" dirty="0"/>
              <a:t> per evitar que es </a:t>
            </a:r>
            <a:r>
              <a:rPr lang="es-ES" sz="2100" dirty="0" err="1"/>
              <a:t>tornin</a:t>
            </a:r>
            <a:r>
              <a:rPr lang="es-ES" sz="2100" dirty="0"/>
              <a:t> a </a:t>
            </a:r>
            <a:r>
              <a:rPr lang="es-ES" sz="2100" dirty="0" err="1"/>
              <a:t>produir</a:t>
            </a:r>
            <a:r>
              <a:rPr lang="es-ES" sz="2100" dirty="0"/>
              <a:t> </a:t>
            </a:r>
            <a:r>
              <a:rPr lang="es-ES" sz="2100" dirty="0" err="1"/>
              <a:t>incidents</a:t>
            </a:r>
            <a:r>
              <a:rPr lang="es-ES" sz="2100" dirty="0"/>
              <a:t> </a:t>
            </a:r>
            <a:r>
              <a:rPr lang="es-ES" sz="2100" dirty="0" err="1"/>
              <a:t>similars</a:t>
            </a:r>
            <a:r>
              <a:rPr lang="es-ES" sz="2100" dirty="0"/>
              <a:t> en el </a:t>
            </a:r>
            <a:r>
              <a:rPr lang="es-ES" sz="2100" dirty="0" err="1"/>
              <a:t>futur</a:t>
            </a:r>
            <a:r>
              <a:rPr lang="es-ES" sz="2100" dirty="0"/>
              <a:t>? </a:t>
            </a:r>
          </a:p>
          <a:p>
            <a:pPr lvl="0" algn="just" fontAlgn="base"/>
            <a:r>
              <a:rPr lang="es-ES" sz="2100" dirty="0"/>
              <a:t>Se </a:t>
            </a:r>
            <a:r>
              <a:rPr lang="es-ES" sz="2100" dirty="0" err="1"/>
              <a:t>us</a:t>
            </a:r>
            <a:r>
              <a:rPr lang="es-ES" sz="2100" dirty="0"/>
              <a:t> </a:t>
            </a:r>
            <a:r>
              <a:rPr lang="es-ES" sz="2100" dirty="0" err="1"/>
              <a:t>ocorre</a:t>
            </a:r>
            <a:r>
              <a:rPr lang="es-ES" sz="2100" dirty="0"/>
              <a:t> alguna </a:t>
            </a:r>
            <a:r>
              <a:rPr lang="es-ES" sz="2100" dirty="0" err="1"/>
              <a:t>estratègia</a:t>
            </a:r>
            <a:r>
              <a:rPr lang="es-ES" sz="2100" dirty="0"/>
              <a:t> alternativa que es </a:t>
            </a:r>
            <a:r>
              <a:rPr lang="es-ES" sz="2100" dirty="0" err="1"/>
              <a:t>pugui</a:t>
            </a:r>
            <a:r>
              <a:rPr lang="es-ES" sz="2100" dirty="0"/>
              <a:t> </a:t>
            </a:r>
            <a:r>
              <a:rPr lang="es-ES" sz="2100" dirty="0" err="1"/>
              <a:t>utilitzar</a:t>
            </a:r>
            <a:r>
              <a:rPr lang="es-ES" sz="2100" dirty="0"/>
              <a:t> per evitar la </a:t>
            </a:r>
            <a:r>
              <a:rPr lang="es-ES" sz="2100" dirty="0" err="1"/>
              <a:t>violència</a:t>
            </a:r>
            <a:r>
              <a:rPr lang="es-ES" sz="2100" dirty="0"/>
              <a:t>, el </a:t>
            </a:r>
            <a:r>
              <a:rPr lang="es-ES" sz="2100" dirty="0" err="1"/>
              <a:t>maltractament</a:t>
            </a:r>
            <a:r>
              <a:rPr lang="es-ES" sz="2100" dirty="0"/>
              <a:t> o les </a:t>
            </a:r>
            <a:r>
              <a:rPr lang="es-ES" sz="2100" dirty="0" err="1"/>
              <a:t>pràctiques</a:t>
            </a:r>
            <a:r>
              <a:rPr lang="es-ES" sz="2100" dirty="0"/>
              <a:t> </a:t>
            </a:r>
            <a:r>
              <a:rPr lang="es-ES" sz="2100" dirty="0" err="1"/>
              <a:t>coercitives</a:t>
            </a:r>
            <a:r>
              <a:rPr lang="es-ES" sz="2100" dirty="0"/>
              <a:t>? </a:t>
            </a:r>
          </a:p>
          <a:p>
            <a:pPr algn="just"/>
            <a:endParaRPr lang="x-none" sz="2100" dirty="0"/>
          </a:p>
        </p:txBody>
      </p:sp>
      <p:sp>
        <p:nvSpPr>
          <p:cNvPr id="2" name="Title 1">
            <a:extLst>
              <a:ext uri="{FF2B5EF4-FFF2-40B4-BE49-F238E27FC236}">
                <a16:creationId xmlns:a16="http://schemas.microsoft.com/office/drawing/2014/main" id="{29949B57-81B9-4B75-B084-06E1DCB96C4A}"/>
              </a:ext>
            </a:extLst>
          </p:cNvPr>
          <p:cNvSpPr>
            <a:spLocks noGrp="1"/>
          </p:cNvSpPr>
          <p:nvPr>
            <p:ph type="title"/>
          </p:nvPr>
        </p:nvSpPr>
        <p:spPr>
          <a:xfrm>
            <a:off x="507205" y="506412"/>
            <a:ext cx="11096965" cy="364445"/>
          </a:xfrm>
        </p:spPr>
        <p:txBody>
          <a:bodyPr/>
          <a:lstStyle/>
          <a:p>
            <a:r>
              <a:rPr lang="ca-ES" sz="2800" dirty="0"/>
              <a:t>Presentació: Motius pels quals hi ha violència, coacció i abús als serveis </a:t>
            </a:r>
            <a:r>
              <a:rPr lang="en-GB" sz="2800" dirty="0"/>
              <a:t>- 3</a:t>
            </a:r>
            <a:endParaRPr lang="x-none" sz="2800" dirty="0"/>
          </a:p>
        </p:txBody>
      </p:sp>
    </p:spTree>
    <p:extLst>
      <p:ext uri="{BB962C8B-B14F-4D97-AF65-F5344CB8AC3E}">
        <p14:creationId xmlns:p14="http://schemas.microsoft.com/office/powerpoint/2010/main" val="34846810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B4001-571E-4622-BF30-FEB0AAB64A85}"/>
              </a:ext>
            </a:extLst>
          </p:cNvPr>
          <p:cNvSpPr>
            <a:spLocks noGrp="1"/>
          </p:cNvSpPr>
          <p:nvPr>
            <p:ph type="title"/>
          </p:nvPr>
        </p:nvSpPr>
        <p:spPr>
          <a:xfrm>
            <a:off x="507205" y="2313946"/>
            <a:ext cx="11167343" cy="471784"/>
          </a:xfrm>
        </p:spPr>
        <p:txBody>
          <a:bodyPr/>
          <a:lstStyle/>
          <a:p>
            <a:pPr>
              <a:lnSpc>
                <a:spcPct val="100000"/>
              </a:lnSpc>
            </a:pPr>
            <a:r>
              <a:rPr lang="ca-ES" dirty="0"/>
              <a:t>Tema 5. Entendre les actituds i les relacions de poder</a:t>
            </a:r>
            <a:endParaRPr lang="es-ES" dirty="0"/>
          </a:p>
        </p:txBody>
      </p:sp>
      <p:sp>
        <p:nvSpPr>
          <p:cNvPr id="3" name="Slide Number Placeholder 6">
            <a:extLst>
              <a:ext uri="{FF2B5EF4-FFF2-40B4-BE49-F238E27FC236}">
                <a16:creationId xmlns:a16="http://schemas.microsoft.com/office/drawing/2014/main" id="{8BE60C0F-779B-224C-A648-E1495B59A0C0}"/>
              </a:ext>
            </a:extLst>
          </p:cNvPr>
          <p:cNvSpPr>
            <a:spLocks noGrp="1"/>
          </p:cNvSpPr>
          <p:nvPr>
            <p:ph type="sldNum" sz="quarter" idx="12"/>
          </p:nvPr>
        </p:nvSpPr>
        <p:spPr>
          <a:xfrm>
            <a:off x="10034587" y="6623100"/>
            <a:ext cx="1648619" cy="216000"/>
          </a:xfrm>
          <a:prstGeom prst="rect">
            <a:avLst/>
          </a:prstGeom>
        </p:spPr>
        <p:txBody>
          <a:bodyPr/>
          <a:lstStyle/>
          <a:p>
            <a:fld id="{3ED22FC0-9634-43A5-A9BA-3774A5BBC19E}" type="slidenum">
              <a:rPr lang="en-US" smtClean="0"/>
              <a:pPr/>
              <a:t>45</a:t>
            </a:fld>
            <a:endParaRPr lang="en-US"/>
          </a:p>
        </p:txBody>
      </p:sp>
    </p:spTree>
    <p:extLst>
      <p:ext uri="{BB962C8B-B14F-4D97-AF65-F5344CB8AC3E}">
        <p14:creationId xmlns:p14="http://schemas.microsoft.com/office/powerpoint/2010/main" val="14281289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7574EE-A908-4531-B67A-8B073548863D}"/>
              </a:ext>
            </a:extLst>
          </p:cNvPr>
          <p:cNvSpPr>
            <a:spLocks noGrp="1"/>
          </p:cNvSpPr>
          <p:nvPr>
            <p:ph sz="quarter" idx="14"/>
          </p:nvPr>
        </p:nvSpPr>
        <p:spPr/>
        <p:txBody>
          <a:bodyPr/>
          <a:lstStyle/>
          <a:p>
            <a:pPr marL="342900" indent="-342900" algn="just">
              <a:buFont typeface="Arial" panose="020B0604020202020204" pitchFamily="34" charset="0"/>
              <a:buChar char="•"/>
            </a:pPr>
            <a:r>
              <a:rPr lang="ca-ES" sz="2200" b="0" i="0" dirty="0"/>
              <a:t>En aquest exercici debatrem les dinàmiques de poder als serveis socials i de salut mental. </a:t>
            </a:r>
            <a:endParaRPr lang="es-ES" sz="2200" b="0" i="0" dirty="0"/>
          </a:p>
          <a:p>
            <a:pPr marL="342900" indent="-342900" algn="just">
              <a:buFont typeface="Arial" panose="020B0604020202020204" pitchFamily="34" charset="0"/>
              <a:buChar char="•"/>
            </a:pPr>
            <a:endParaRPr lang="en-GB" b="0" i="0" dirty="0"/>
          </a:p>
          <a:p>
            <a:pPr algn="l"/>
            <a:endParaRPr lang="en-GB" b="0" i="0" dirty="0"/>
          </a:p>
          <a:p>
            <a:r>
              <a:rPr lang="es-ES" dirty="0" err="1"/>
              <a:t>Què</a:t>
            </a:r>
            <a:r>
              <a:rPr lang="es-ES" dirty="0"/>
              <a:t> </a:t>
            </a:r>
            <a:r>
              <a:rPr lang="es-ES" dirty="0" err="1"/>
              <a:t>enteneu</a:t>
            </a:r>
            <a:r>
              <a:rPr lang="es-ES" dirty="0"/>
              <a:t> </a:t>
            </a:r>
            <a:r>
              <a:rPr lang="es-ES" dirty="0" err="1"/>
              <a:t>pel</a:t>
            </a:r>
            <a:r>
              <a:rPr lang="es-ES" dirty="0"/>
              <a:t> </a:t>
            </a:r>
            <a:r>
              <a:rPr lang="es-ES" dirty="0" err="1"/>
              <a:t>terme</a:t>
            </a:r>
            <a:r>
              <a:rPr lang="es-ES" dirty="0"/>
              <a:t> poder? </a:t>
            </a:r>
            <a:endParaRPr lang="x-none" dirty="0"/>
          </a:p>
        </p:txBody>
      </p:sp>
      <p:sp>
        <p:nvSpPr>
          <p:cNvPr id="2" name="Title 1">
            <a:extLst>
              <a:ext uri="{FF2B5EF4-FFF2-40B4-BE49-F238E27FC236}">
                <a16:creationId xmlns:a16="http://schemas.microsoft.com/office/drawing/2014/main" id="{DB880CE2-4E56-4E1A-A51E-7D77D32FCFB3}"/>
              </a:ext>
            </a:extLst>
          </p:cNvPr>
          <p:cNvSpPr>
            <a:spLocks noGrp="1"/>
          </p:cNvSpPr>
          <p:nvPr>
            <p:ph type="title"/>
          </p:nvPr>
        </p:nvSpPr>
        <p:spPr/>
        <p:txBody>
          <a:bodyPr/>
          <a:lstStyle/>
          <a:p>
            <a:r>
              <a:rPr lang="ca-ES" dirty="0"/>
              <a:t>Exercici 5.1: El significat del poder</a:t>
            </a:r>
            <a:endParaRPr lang="x-none" dirty="0"/>
          </a:p>
        </p:txBody>
      </p:sp>
      <p:sp>
        <p:nvSpPr>
          <p:cNvPr id="4" name="Slide Number Placeholder 6">
            <a:extLst>
              <a:ext uri="{FF2B5EF4-FFF2-40B4-BE49-F238E27FC236}">
                <a16:creationId xmlns:a16="http://schemas.microsoft.com/office/drawing/2014/main" id="{8B34F68A-FD85-514A-B9FB-99D9A09DF415}"/>
              </a:ext>
            </a:extLst>
          </p:cNvPr>
          <p:cNvSpPr>
            <a:spLocks noGrp="1"/>
          </p:cNvSpPr>
          <p:nvPr>
            <p:ph type="sldNum" sz="quarter" idx="12"/>
          </p:nvPr>
        </p:nvSpPr>
        <p:spPr>
          <a:xfrm>
            <a:off x="10034587" y="6623100"/>
            <a:ext cx="1648619" cy="216000"/>
          </a:xfrm>
          <a:prstGeom prst="rect">
            <a:avLst/>
          </a:prstGeom>
        </p:spPr>
        <p:txBody>
          <a:bodyPr/>
          <a:lstStyle/>
          <a:p>
            <a:fld id="{3ED22FC0-9634-43A5-A9BA-3774A5BBC19E}" type="slidenum">
              <a:rPr lang="en-US" smtClean="0"/>
              <a:pPr/>
              <a:t>46</a:t>
            </a:fld>
            <a:endParaRPr lang="en-US"/>
          </a:p>
        </p:txBody>
      </p:sp>
    </p:spTree>
    <p:extLst>
      <p:ext uri="{BB962C8B-B14F-4D97-AF65-F5344CB8AC3E}">
        <p14:creationId xmlns:p14="http://schemas.microsoft.com/office/powerpoint/2010/main" val="22039460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7CD14FF-4D92-CA49-9E93-66ECBF7F258D}"/>
              </a:ext>
            </a:extLst>
          </p:cNvPr>
          <p:cNvSpPr>
            <a:spLocks noGrp="1"/>
          </p:cNvSpPr>
          <p:nvPr>
            <p:ph type="body" sz="quarter" idx="13"/>
          </p:nvPr>
        </p:nvSpPr>
        <p:spPr>
          <a:xfrm>
            <a:off x="485436" y="1324746"/>
            <a:ext cx="11174400" cy="360000"/>
          </a:xfrm>
        </p:spPr>
        <p:txBody>
          <a:bodyPr/>
          <a:lstStyle/>
          <a:p>
            <a:r>
              <a:rPr lang="ca-ES" dirty="0"/>
              <a:t>Què és el poder? </a:t>
            </a:r>
            <a:endParaRPr lang="es-ES" dirty="0"/>
          </a:p>
        </p:txBody>
      </p:sp>
      <p:sp>
        <p:nvSpPr>
          <p:cNvPr id="3" name="Content Placeholder 2">
            <a:extLst>
              <a:ext uri="{FF2B5EF4-FFF2-40B4-BE49-F238E27FC236}">
                <a16:creationId xmlns:a16="http://schemas.microsoft.com/office/drawing/2014/main" id="{AA43C261-20DD-4F71-A768-86E764B53AC8}"/>
              </a:ext>
            </a:extLst>
          </p:cNvPr>
          <p:cNvSpPr>
            <a:spLocks noGrp="1"/>
          </p:cNvSpPr>
          <p:nvPr>
            <p:ph sz="quarter" idx="14"/>
          </p:nvPr>
        </p:nvSpPr>
        <p:spPr>
          <a:xfrm>
            <a:off x="595423" y="1741714"/>
            <a:ext cx="11086184" cy="4269473"/>
          </a:xfrm>
        </p:spPr>
        <p:txBody>
          <a:bodyPr/>
          <a:lstStyle/>
          <a:p>
            <a:pPr algn="just"/>
            <a:r>
              <a:rPr lang="ca-ES" dirty="0"/>
              <a:t>El poder intervé en la vida quotidiana de tothom, creant avantatges i desavantatges que canvien amb el temps i en funció del lloc. </a:t>
            </a:r>
          </a:p>
          <a:p>
            <a:pPr algn="just"/>
            <a:r>
              <a:rPr lang="ca-ES" dirty="0"/>
              <a:t>El poder s’exerceix i es resisteix en múltiples nivells, des del nivell estructural fins a la interacció individual</a:t>
            </a:r>
            <a:r>
              <a:rPr lang="en-US" dirty="0"/>
              <a:t>. </a:t>
            </a:r>
          </a:p>
          <a:p>
            <a:pPr algn="just"/>
            <a:r>
              <a:rPr lang="ca-ES" dirty="0"/>
              <a:t>Les relacions de poder inclouen exercir «poder sobre» altres persones, però també exercir «poder amb» altres persones</a:t>
            </a:r>
            <a:r>
              <a:rPr lang="en-US" dirty="0"/>
              <a:t>. </a:t>
            </a:r>
          </a:p>
          <a:p>
            <a:pPr algn="just"/>
            <a:r>
              <a:rPr lang="ca-ES" dirty="0"/>
              <a:t>Sovint implica ser capaç de controlar o decidir què pot fer o no pot fer una altra persona i tenir una certa autoritat sobre algú o alguna cosa</a:t>
            </a:r>
            <a:r>
              <a:rPr lang="en-US" dirty="0"/>
              <a:t>. </a:t>
            </a:r>
          </a:p>
          <a:p>
            <a:pPr lvl="0" algn="just" fontAlgn="base"/>
            <a:r>
              <a:rPr lang="ca-ES" dirty="0"/>
              <a:t>El desequilibri de poder pot conduir a la violència, l’explotació, la coacció, el maltractament i a un tracte cruel i degradant</a:t>
            </a:r>
            <a:r>
              <a:rPr lang="es-ES" dirty="0"/>
              <a:t>. </a:t>
            </a:r>
            <a:endParaRPr lang="en-US" dirty="0"/>
          </a:p>
        </p:txBody>
      </p:sp>
      <p:sp>
        <p:nvSpPr>
          <p:cNvPr id="2" name="Title 1">
            <a:extLst>
              <a:ext uri="{FF2B5EF4-FFF2-40B4-BE49-F238E27FC236}">
                <a16:creationId xmlns:a16="http://schemas.microsoft.com/office/drawing/2014/main" id="{4DFB8DC2-A1C5-4347-9B03-F3C2219A25DB}"/>
              </a:ext>
            </a:extLst>
          </p:cNvPr>
          <p:cNvSpPr>
            <a:spLocks noGrp="1"/>
          </p:cNvSpPr>
          <p:nvPr>
            <p:ph type="title"/>
          </p:nvPr>
        </p:nvSpPr>
        <p:spPr>
          <a:xfrm>
            <a:off x="507205" y="506412"/>
            <a:ext cx="11124813" cy="407988"/>
          </a:xfrm>
        </p:spPr>
        <p:txBody>
          <a:bodyPr/>
          <a:lstStyle/>
          <a:p>
            <a:r>
              <a:rPr lang="es-ES" dirty="0" err="1"/>
              <a:t>Presentació</a:t>
            </a:r>
            <a:r>
              <a:rPr lang="es-ES" dirty="0"/>
              <a:t>: </a:t>
            </a:r>
            <a:r>
              <a:rPr lang="es-ES" dirty="0" err="1"/>
              <a:t>Dinàmiques</a:t>
            </a:r>
            <a:r>
              <a:rPr lang="es-ES" dirty="0"/>
              <a:t> de poder </a:t>
            </a:r>
            <a:r>
              <a:rPr lang="es-ES" dirty="0" err="1"/>
              <a:t>als</a:t>
            </a:r>
            <a:r>
              <a:rPr lang="es-ES" dirty="0"/>
              <a:t> </a:t>
            </a:r>
            <a:r>
              <a:rPr lang="es-ES" dirty="0" err="1"/>
              <a:t>serveis</a:t>
            </a:r>
            <a:r>
              <a:rPr lang="es-ES" dirty="0"/>
              <a:t> </a:t>
            </a:r>
            <a:r>
              <a:rPr lang="es-ES" dirty="0" err="1"/>
              <a:t>socials</a:t>
            </a:r>
            <a:r>
              <a:rPr lang="es-ES" dirty="0"/>
              <a:t> i de </a:t>
            </a:r>
            <a:r>
              <a:rPr lang="es-ES" dirty="0" err="1"/>
              <a:t>salut</a:t>
            </a:r>
            <a:r>
              <a:rPr lang="es-ES" dirty="0"/>
              <a:t> mental </a:t>
            </a:r>
            <a:r>
              <a:rPr lang="en-GB" dirty="0"/>
              <a:t>- 1 </a:t>
            </a:r>
            <a:endParaRPr lang="x-none" dirty="0"/>
          </a:p>
        </p:txBody>
      </p:sp>
    </p:spTree>
    <p:extLst>
      <p:ext uri="{BB962C8B-B14F-4D97-AF65-F5344CB8AC3E}">
        <p14:creationId xmlns:p14="http://schemas.microsoft.com/office/powerpoint/2010/main" val="19337963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BDC53196-8EF4-C94D-8D60-BBC60C114B4A}"/>
              </a:ext>
            </a:extLst>
          </p:cNvPr>
          <p:cNvSpPr>
            <a:spLocks noGrp="1"/>
          </p:cNvSpPr>
          <p:nvPr>
            <p:ph type="body" sz="quarter" idx="13"/>
          </p:nvPr>
        </p:nvSpPr>
        <p:spPr>
          <a:xfrm>
            <a:off x="507207" y="1403814"/>
            <a:ext cx="11174400" cy="360000"/>
          </a:xfrm>
        </p:spPr>
        <p:txBody>
          <a:bodyPr/>
          <a:lstStyle/>
          <a:p>
            <a:r>
              <a:rPr lang="ca-ES" dirty="0"/>
              <a:t>Què son les dinàmiques de poder? </a:t>
            </a:r>
            <a:endParaRPr lang="es-ES" dirty="0"/>
          </a:p>
        </p:txBody>
      </p:sp>
      <p:sp>
        <p:nvSpPr>
          <p:cNvPr id="3" name="Content Placeholder 2">
            <a:extLst>
              <a:ext uri="{FF2B5EF4-FFF2-40B4-BE49-F238E27FC236}">
                <a16:creationId xmlns:a16="http://schemas.microsoft.com/office/drawing/2014/main" id="{91635366-048F-4BC5-99BA-13735B47231D}"/>
              </a:ext>
            </a:extLst>
          </p:cNvPr>
          <p:cNvSpPr>
            <a:spLocks noGrp="1"/>
          </p:cNvSpPr>
          <p:nvPr>
            <p:ph sz="quarter" idx="14"/>
          </p:nvPr>
        </p:nvSpPr>
        <p:spPr>
          <a:xfrm>
            <a:off x="507195" y="2123814"/>
            <a:ext cx="11174412" cy="3887374"/>
          </a:xfrm>
        </p:spPr>
        <p:txBody>
          <a:bodyPr/>
          <a:lstStyle/>
          <a:p>
            <a:pPr lvl="0" algn="just" fontAlgn="base"/>
            <a:r>
              <a:rPr lang="ca-ES" dirty="0"/>
              <a:t>El terme </a:t>
            </a:r>
            <a:r>
              <a:rPr lang="ca-ES" i="1" dirty="0"/>
              <a:t>dinàmiques de poder</a:t>
            </a:r>
            <a:r>
              <a:rPr lang="ca-ES" dirty="0"/>
              <a:t> fa al·lusió als diferents graus de poder que diverses persones tenen en un lloc determinat. </a:t>
            </a:r>
            <a:endParaRPr lang="es-ES" dirty="0"/>
          </a:p>
          <a:p>
            <a:pPr lvl="0" algn="just" fontAlgn="base"/>
            <a:r>
              <a:rPr lang="ca-ES" dirty="0"/>
              <a:t>Les dinàmiques de poder també influeixen en les experiències i en l’accés a la prestació dels serveis socials i de salut mental. </a:t>
            </a:r>
            <a:endParaRPr lang="es-ES" dirty="0"/>
          </a:p>
          <a:p>
            <a:pPr algn="just"/>
            <a:r>
              <a:rPr lang="ca-ES" dirty="0"/>
              <a:t>En un servei social o de salut mental, tant els professionals de la salut mental com d’altres àmbits tenen més poder que les persones usuàries dels serveis. En aquest cas, se sol parlar de </a:t>
            </a:r>
            <a:r>
              <a:rPr lang="ca-ES" i="1" dirty="0"/>
              <a:t>desequilibri de poder</a:t>
            </a:r>
            <a:r>
              <a:rPr lang="en-GB" dirty="0"/>
              <a:t>. </a:t>
            </a:r>
            <a:endParaRPr lang="x-none" dirty="0"/>
          </a:p>
          <a:p>
            <a:pPr algn="just"/>
            <a:endParaRPr lang="x-none" dirty="0"/>
          </a:p>
        </p:txBody>
      </p:sp>
      <p:sp>
        <p:nvSpPr>
          <p:cNvPr id="6" name="Title 1">
            <a:extLst>
              <a:ext uri="{FF2B5EF4-FFF2-40B4-BE49-F238E27FC236}">
                <a16:creationId xmlns:a16="http://schemas.microsoft.com/office/drawing/2014/main" id="{4DFB8DC2-A1C5-4347-9B03-F3C2219A25DB}"/>
              </a:ext>
            </a:extLst>
          </p:cNvPr>
          <p:cNvSpPr>
            <a:spLocks noGrp="1"/>
          </p:cNvSpPr>
          <p:nvPr>
            <p:ph type="title"/>
          </p:nvPr>
        </p:nvSpPr>
        <p:spPr>
          <a:xfrm>
            <a:off x="507205" y="506412"/>
            <a:ext cx="11124813" cy="407988"/>
          </a:xfrm>
        </p:spPr>
        <p:txBody>
          <a:bodyPr/>
          <a:lstStyle/>
          <a:p>
            <a:r>
              <a:rPr lang="es-ES" dirty="0" err="1"/>
              <a:t>Presentació</a:t>
            </a:r>
            <a:r>
              <a:rPr lang="es-ES" dirty="0"/>
              <a:t>: </a:t>
            </a:r>
            <a:r>
              <a:rPr lang="es-ES" dirty="0" err="1"/>
              <a:t>Dinàmiques</a:t>
            </a:r>
            <a:r>
              <a:rPr lang="es-ES" dirty="0"/>
              <a:t> de poder </a:t>
            </a:r>
            <a:r>
              <a:rPr lang="es-ES" dirty="0" err="1"/>
              <a:t>als</a:t>
            </a:r>
            <a:r>
              <a:rPr lang="es-ES" dirty="0"/>
              <a:t> </a:t>
            </a:r>
            <a:r>
              <a:rPr lang="es-ES" dirty="0" err="1"/>
              <a:t>serveis</a:t>
            </a:r>
            <a:r>
              <a:rPr lang="es-ES" dirty="0"/>
              <a:t> </a:t>
            </a:r>
            <a:r>
              <a:rPr lang="es-ES" dirty="0" err="1"/>
              <a:t>socials</a:t>
            </a:r>
            <a:r>
              <a:rPr lang="es-ES" dirty="0"/>
              <a:t> i de </a:t>
            </a:r>
            <a:r>
              <a:rPr lang="es-ES" dirty="0" err="1"/>
              <a:t>salut</a:t>
            </a:r>
            <a:r>
              <a:rPr lang="es-ES" dirty="0"/>
              <a:t> mental </a:t>
            </a:r>
            <a:r>
              <a:rPr lang="en-GB" dirty="0"/>
              <a:t>- 2</a:t>
            </a:r>
            <a:endParaRPr lang="x-none" dirty="0"/>
          </a:p>
        </p:txBody>
      </p:sp>
    </p:spTree>
    <p:extLst>
      <p:ext uri="{BB962C8B-B14F-4D97-AF65-F5344CB8AC3E}">
        <p14:creationId xmlns:p14="http://schemas.microsoft.com/office/powerpoint/2010/main" val="23461128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1396D57-104C-D344-830A-E1D3B73BB48E}"/>
              </a:ext>
            </a:extLst>
          </p:cNvPr>
          <p:cNvSpPr>
            <a:spLocks noGrp="1"/>
          </p:cNvSpPr>
          <p:nvPr>
            <p:ph type="body" sz="quarter" idx="13"/>
          </p:nvPr>
        </p:nvSpPr>
        <p:spPr>
          <a:xfrm>
            <a:off x="507207" y="1363706"/>
            <a:ext cx="11174400" cy="360000"/>
          </a:xfrm>
        </p:spPr>
        <p:txBody>
          <a:bodyPr/>
          <a:lstStyle/>
          <a:p>
            <a:r>
              <a:rPr lang="ca-ES" dirty="0"/>
              <a:t>Per què hi ha diferències en els graus de poder? </a:t>
            </a:r>
            <a:endParaRPr lang="es-ES" dirty="0"/>
          </a:p>
        </p:txBody>
      </p:sp>
      <p:sp>
        <p:nvSpPr>
          <p:cNvPr id="3" name="Content Placeholder 2">
            <a:extLst>
              <a:ext uri="{FF2B5EF4-FFF2-40B4-BE49-F238E27FC236}">
                <a16:creationId xmlns:a16="http://schemas.microsoft.com/office/drawing/2014/main" id="{C0E675E0-E8D9-4864-8C25-0C1F8D457940}"/>
              </a:ext>
            </a:extLst>
          </p:cNvPr>
          <p:cNvSpPr>
            <a:spLocks noGrp="1"/>
          </p:cNvSpPr>
          <p:nvPr>
            <p:ph sz="quarter" idx="14"/>
          </p:nvPr>
        </p:nvSpPr>
        <p:spPr>
          <a:xfrm>
            <a:off x="507195" y="1791368"/>
            <a:ext cx="11174412" cy="3989883"/>
          </a:xfrm>
        </p:spPr>
        <p:txBody>
          <a:bodyPr/>
          <a:lstStyle/>
          <a:p>
            <a:pPr marL="0" indent="0" algn="just">
              <a:buNone/>
            </a:pPr>
            <a:r>
              <a:rPr lang="ca-ES" sz="2000" dirty="0"/>
              <a:t>Moltes diferències en els graus de poder responen als diversos rols i responsabilitats que tenen les persones als serveis socials i de salut mental</a:t>
            </a:r>
            <a:r>
              <a:rPr lang="en-US" sz="2000" dirty="0"/>
              <a:t>:</a:t>
            </a:r>
          </a:p>
          <a:p>
            <a:pPr lvl="0" fontAlgn="base"/>
            <a:r>
              <a:rPr lang="ca-ES" sz="2000" dirty="0"/>
              <a:t>El personal presta els serveis, és responsable del seu funcionament i de fer complir les normes i els procediments. En aquest sentit, aquestes persones tenen poder d’una manera inherent. </a:t>
            </a:r>
            <a:endParaRPr lang="es-ES" sz="2000" dirty="0"/>
          </a:p>
          <a:p>
            <a:r>
              <a:rPr lang="ca-ES" sz="2000" dirty="0"/>
              <a:t>A més, al personal se li permet legalment utilitzar la coacció, i sovint la llei l’obliga a fer-ho</a:t>
            </a:r>
            <a:r>
              <a:rPr lang="en-US" sz="2000" dirty="0"/>
              <a:t>. </a:t>
            </a:r>
          </a:p>
          <a:p>
            <a:pPr algn="just"/>
            <a:r>
              <a:rPr lang="ca-ES" sz="2000" dirty="0"/>
              <a:t>Això fa que les persones sotmeses a pràctiques coercitives es trobin desemparades per defensar-se i modificar la seva situació i permet al personal desestimar els seus desitjos com a invàlids i ignorar-los</a:t>
            </a:r>
            <a:r>
              <a:rPr lang="en-US" sz="2000" dirty="0"/>
              <a:t>.</a:t>
            </a:r>
          </a:p>
          <a:p>
            <a:pPr algn="just"/>
            <a:r>
              <a:rPr lang="ca-ES" sz="2000" dirty="0"/>
              <a:t>La simple amenaça o possibilitat de ser internat i tractat involuntàriament sovint pot agreujar el desequilibri de poder</a:t>
            </a:r>
            <a:r>
              <a:rPr lang="en-US" sz="2000" dirty="0"/>
              <a:t>: </a:t>
            </a:r>
          </a:p>
          <a:p>
            <a:pPr lvl="3" algn="just"/>
            <a:r>
              <a:rPr lang="ca-ES" dirty="0"/>
              <a:t>Les persones saben que han d’acceptar el que els ofereix o prescriu el personal per evitar ser hospitalitzades i tractades involuntàriament</a:t>
            </a:r>
            <a:r>
              <a:rPr lang="en-US" dirty="0"/>
              <a:t>. </a:t>
            </a:r>
          </a:p>
        </p:txBody>
      </p:sp>
      <p:sp>
        <p:nvSpPr>
          <p:cNvPr id="7" name="Title 1">
            <a:extLst>
              <a:ext uri="{FF2B5EF4-FFF2-40B4-BE49-F238E27FC236}">
                <a16:creationId xmlns:a16="http://schemas.microsoft.com/office/drawing/2014/main" id="{4DFB8DC2-A1C5-4347-9B03-F3C2219A25DB}"/>
              </a:ext>
            </a:extLst>
          </p:cNvPr>
          <p:cNvSpPr>
            <a:spLocks noGrp="1"/>
          </p:cNvSpPr>
          <p:nvPr>
            <p:ph type="title"/>
          </p:nvPr>
        </p:nvSpPr>
        <p:spPr>
          <a:xfrm>
            <a:off x="507205" y="506412"/>
            <a:ext cx="11124813" cy="407988"/>
          </a:xfrm>
        </p:spPr>
        <p:txBody>
          <a:bodyPr/>
          <a:lstStyle/>
          <a:p>
            <a:r>
              <a:rPr lang="es-ES" dirty="0" err="1"/>
              <a:t>Presentació</a:t>
            </a:r>
            <a:r>
              <a:rPr lang="es-ES" dirty="0"/>
              <a:t>: </a:t>
            </a:r>
            <a:r>
              <a:rPr lang="es-ES" dirty="0" err="1"/>
              <a:t>Dinàmiques</a:t>
            </a:r>
            <a:r>
              <a:rPr lang="es-ES" dirty="0"/>
              <a:t> de poder </a:t>
            </a:r>
            <a:r>
              <a:rPr lang="es-ES" dirty="0" err="1"/>
              <a:t>als</a:t>
            </a:r>
            <a:r>
              <a:rPr lang="es-ES" dirty="0"/>
              <a:t> </a:t>
            </a:r>
            <a:r>
              <a:rPr lang="es-ES" dirty="0" err="1"/>
              <a:t>serveis</a:t>
            </a:r>
            <a:r>
              <a:rPr lang="es-ES" dirty="0"/>
              <a:t> </a:t>
            </a:r>
            <a:r>
              <a:rPr lang="es-ES" dirty="0" err="1"/>
              <a:t>socials</a:t>
            </a:r>
            <a:r>
              <a:rPr lang="es-ES" dirty="0"/>
              <a:t> i de </a:t>
            </a:r>
            <a:r>
              <a:rPr lang="es-ES" dirty="0" err="1"/>
              <a:t>salut</a:t>
            </a:r>
            <a:r>
              <a:rPr lang="es-ES" dirty="0"/>
              <a:t> mental </a:t>
            </a:r>
            <a:r>
              <a:rPr lang="en-GB" dirty="0"/>
              <a:t>- 3</a:t>
            </a:r>
            <a:endParaRPr lang="x-none" dirty="0"/>
          </a:p>
        </p:txBody>
      </p:sp>
    </p:spTree>
    <p:extLst>
      <p:ext uri="{BB962C8B-B14F-4D97-AF65-F5344CB8AC3E}">
        <p14:creationId xmlns:p14="http://schemas.microsoft.com/office/powerpoint/2010/main" val="4212485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A2FB20-CC90-F843-9422-D53758BBD567}"/>
              </a:ext>
            </a:extLst>
          </p:cNvPr>
          <p:cNvSpPr>
            <a:spLocks noGrp="1"/>
          </p:cNvSpPr>
          <p:nvPr>
            <p:ph type="sldNum" sz="quarter" idx="4294967295"/>
          </p:nvPr>
        </p:nvSpPr>
        <p:spPr>
          <a:xfrm>
            <a:off x="10034587" y="6623100"/>
            <a:ext cx="1648619" cy="216000"/>
          </a:xfrm>
          <a:prstGeom prst="rect">
            <a:avLst/>
          </a:prstGeom>
        </p:spPr>
        <p:txBody>
          <a:bodyPr/>
          <a:lstStyle/>
          <a:p>
            <a:fld id="{04260D4A-DEC1-45DD-8AB2-A3349BAAA59E}" type="slidenum">
              <a:rPr lang="en-US" smtClean="0"/>
              <a:pPr/>
              <a:t>5</a:t>
            </a:fld>
            <a:endParaRPr lang="en-US"/>
          </a:p>
        </p:txBody>
      </p:sp>
      <p:sp>
        <p:nvSpPr>
          <p:cNvPr id="4" name="Content Placeholder 3">
            <a:extLst>
              <a:ext uri="{FF2B5EF4-FFF2-40B4-BE49-F238E27FC236}">
                <a16:creationId xmlns:a16="http://schemas.microsoft.com/office/drawing/2014/main" id="{33CC41E0-250C-854E-9DB6-9D416242DC58}"/>
              </a:ext>
            </a:extLst>
          </p:cNvPr>
          <p:cNvSpPr>
            <a:spLocks noGrp="1"/>
          </p:cNvSpPr>
          <p:nvPr>
            <p:ph sz="quarter" idx="14"/>
          </p:nvPr>
        </p:nvSpPr>
        <p:spPr>
          <a:xfrm>
            <a:off x="507195" y="1115123"/>
            <a:ext cx="11112376" cy="5151862"/>
          </a:xfrm>
        </p:spPr>
        <p:txBody>
          <a:bodyPr/>
          <a:lstStyle/>
          <a:p>
            <a:pPr algn="just">
              <a:lnSpc>
                <a:spcPct val="100000"/>
              </a:lnSpc>
              <a:spcBef>
                <a:spcPts val="600"/>
              </a:spcBef>
              <a:spcAft>
                <a:spcPts val="1200"/>
              </a:spcAft>
            </a:pPr>
            <a:r>
              <a:rPr lang="ca-ES" sz="2100" dirty="0"/>
              <a:t>Fem servir els termes </a:t>
            </a:r>
            <a:r>
              <a:rPr lang="ca-ES" sz="2100" i="1" dirty="0"/>
              <a:t>persones usuàries</a:t>
            </a:r>
            <a:r>
              <a:rPr lang="ca-ES" sz="2100" dirty="0"/>
              <a:t> o </a:t>
            </a:r>
            <a:r>
              <a:rPr lang="ca-ES" sz="2100" i="1" dirty="0"/>
              <a:t>persones que han estat usuàries</a:t>
            </a:r>
            <a:r>
              <a:rPr lang="ca-ES" sz="2100" dirty="0"/>
              <a:t> dels serveis socials o de salut mental per referir-nos a les persones que no consideren necessàriament que tinguin una discapacitat, però que tenen diverses experiències aplicables a aquesta formació.</a:t>
            </a:r>
          </a:p>
          <a:p>
            <a:pPr algn="just">
              <a:lnSpc>
                <a:spcPct val="100000"/>
              </a:lnSpc>
              <a:spcBef>
                <a:spcPts val="600"/>
              </a:spcBef>
              <a:spcAft>
                <a:spcPts val="1200"/>
              </a:spcAft>
            </a:pPr>
            <a:r>
              <a:rPr lang="ca-ES" sz="2100" dirty="0"/>
              <a:t>L’ús en aquests mòduls del terme </a:t>
            </a:r>
            <a:r>
              <a:rPr lang="ca-ES" sz="2100" i="1" dirty="0"/>
              <a:t>serveis socials i de salut mental </a:t>
            </a:r>
            <a:r>
              <a:rPr lang="ca-ES" sz="2100" dirty="0"/>
              <a:t>fa referència a un ampli ventall de serveis que actualment s’ofereixen en diferents països en els sectors públic, privat i no governamental.</a:t>
            </a:r>
          </a:p>
          <a:p>
            <a:pPr algn="just">
              <a:lnSpc>
                <a:spcPct val="100000"/>
              </a:lnSpc>
              <a:spcBef>
                <a:spcPts val="600"/>
              </a:spcBef>
              <a:spcAft>
                <a:spcPts val="1200"/>
              </a:spcAft>
            </a:pPr>
            <a:r>
              <a:rPr lang="ca-ES" sz="2100" dirty="0"/>
              <a:t>La terminologia adoptada en aquest document s’ha seleccionat per motius d’inclusió.</a:t>
            </a:r>
          </a:p>
          <a:p>
            <a:pPr lvl="3" algn="just">
              <a:lnSpc>
                <a:spcPct val="100000"/>
              </a:lnSpc>
              <a:spcBef>
                <a:spcPts val="600"/>
              </a:spcBef>
              <a:spcAft>
                <a:spcPts val="1200"/>
              </a:spcAft>
            </a:pPr>
            <a:r>
              <a:rPr lang="ca-ES" sz="2100" dirty="0"/>
              <a:t>És una opció individual identificar-se amb unes expressions o conceptes determinats, però els drets humans continuen sent aplicables a tothom, a tot arreu.  </a:t>
            </a:r>
          </a:p>
          <a:p>
            <a:pPr lvl="3" algn="just">
              <a:lnSpc>
                <a:spcPct val="100000"/>
              </a:lnSpc>
              <a:spcBef>
                <a:spcPts val="600"/>
              </a:spcBef>
              <a:spcAft>
                <a:spcPts val="1200"/>
              </a:spcAft>
            </a:pPr>
            <a:r>
              <a:rPr lang="ca-ES" sz="2100" dirty="0"/>
              <a:t>Mai no hem de deixar que un diagnòstic o una discapacitat defineixin una persona. </a:t>
            </a:r>
          </a:p>
          <a:p>
            <a:pPr lvl="3" algn="just">
              <a:lnSpc>
                <a:spcPct val="100000"/>
              </a:lnSpc>
              <a:spcBef>
                <a:spcPts val="600"/>
              </a:spcBef>
              <a:spcAft>
                <a:spcPts val="1200"/>
              </a:spcAft>
            </a:pPr>
            <a:r>
              <a:rPr lang="ca-ES" sz="2100" dirty="0"/>
              <a:t>Tots som individus, amb un context social, personalitat, autonomia, somnis, objectius, aspiracions i relacions amb els altres que són únics. </a:t>
            </a:r>
          </a:p>
          <a:p>
            <a:pPr marL="0" indent="0" algn="just">
              <a:lnSpc>
                <a:spcPct val="100000"/>
              </a:lnSpc>
              <a:spcBef>
                <a:spcPts val="600"/>
              </a:spcBef>
              <a:spcAft>
                <a:spcPts val="1200"/>
              </a:spcAft>
              <a:buNone/>
            </a:pPr>
            <a:endParaRPr lang="ca-ES" sz="2100" dirty="0"/>
          </a:p>
        </p:txBody>
      </p:sp>
      <p:sp>
        <p:nvSpPr>
          <p:cNvPr id="5" name="Title 4">
            <a:extLst>
              <a:ext uri="{FF2B5EF4-FFF2-40B4-BE49-F238E27FC236}">
                <a16:creationId xmlns:a16="http://schemas.microsoft.com/office/drawing/2014/main" id="{2BDC5166-62AE-C942-A8F4-278F608DFDEC}"/>
              </a:ext>
            </a:extLst>
          </p:cNvPr>
          <p:cNvSpPr>
            <a:spLocks noGrp="1"/>
          </p:cNvSpPr>
          <p:nvPr>
            <p:ph type="title"/>
          </p:nvPr>
        </p:nvSpPr>
        <p:spPr/>
        <p:txBody>
          <a:bodyPr/>
          <a:lstStyle/>
          <a:p>
            <a:r>
              <a:rPr lang="ca-ES" dirty="0"/>
              <a:t>Nota preliminar sobre el llenguatge - 2</a:t>
            </a:r>
          </a:p>
        </p:txBody>
      </p:sp>
    </p:spTree>
    <p:extLst>
      <p:ext uri="{BB962C8B-B14F-4D97-AF65-F5344CB8AC3E}">
        <p14:creationId xmlns:p14="http://schemas.microsoft.com/office/powerpoint/2010/main" val="40605125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CA19DD-67A3-4828-A173-4CBAE9E0F8BD}"/>
              </a:ext>
            </a:extLst>
          </p:cNvPr>
          <p:cNvSpPr>
            <a:spLocks noGrp="1"/>
          </p:cNvSpPr>
          <p:nvPr>
            <p:ph sz="quarter" idx="14"/>
          </p:nvPr>
        </p:nvSpPr>
        <p:spPr>
          <a:xfrm>
            <a:off x="507195" y="1719943"/>
            <a:ext cx="11174412" cy="4291245"/>
          </a:xfrm>
        </p:spPr>
        <p:txBody>
          <a:bodyPr/>
          <a:lstStyle/>
          <a:p>
            <a:r>
              <a:rPr lang="ca-ES" dirty="0"/>
              <a:t>En l’àmbit dels serveis socials i de salut mental, les persones usuàries depenen del personal per al seu benestar i per rebre atenció. </a:t>
            </a:r>
          </a:p>
          <a:p>
            <a:r>
              <a:rPr lang="ca-ES" dirty="0"/>
              <a:t>Necessiten l’experiència del personal per rebre un tractament i una atenció sobre els quals sovint no tenen control. </a:t>
            </a:r>
          </a:p>
          <a:p>
            <a:r>
              <a:rPr lang="ca-ES" dirty="0"/>
              <a:t>Aquesta dependència del personal i manca de control poden posar-los en un risc especialment elevat d’experimentar coacció i un tracte violent i/o abusiu. </a:t>
            </a:r>
            <a:endParaRPr lang="es-ES" dirty="0"/>
          </a:p>
          <a:p>
            <a:pPr marL="0" lvl="0" indent="0" algn="just">
              <a:buNone/>
            </a:pPr>
            <a:endParaRPr lang="en-US" dirty="0"/>
          </a:p>
        </p:txBody>
      </p:sp>
      <p:sp>
        <p:nvSpPr>
          <p:cNvPr id="5" name="Title 1">
            <a:extLst>
              <a:ext uri="{FF2B5EF4-FFF2-40B4-BE49-F238E27FC236}">
                <a16:creationId xmlns:a16="http://schemas.microsoft.com/office/drawing/2014/main" id="{4DFB8DC2-A1C5-4347-9B03-F3C2219A25DB}"/>
              </a:ext>
            </a:extLst>
          </p:cNvPr>
          <p:cNvSpPr>
            <a:spLocks noGrp="1"/>
          </p:cNvSpPr>
          <p:nvPr>
            <p:ph type="title"/>
          </p:nvPr>
        </p:nvSpPr>
        <p:spPr>
          <a:xfrm>
            <a:off x="507205" y="506412"/>
            <a:ext cx="11124813" cy="407988"/>
          </a:xfrm>
        </p:spPr>
        <p:txBody>
          <a:bodyPr/>
          <a:lstStyle/>
          <a:p>
            <a:r>
              <a:rPr lang="es-ES" dirty="0" err="1"/>
              <a:t>Presentació</a:t>
            </a:r>
            <a:r>
              <a:rPr lang="es-ES" dirty="0"/>
              <a:t>: </a:t>
            </a:r>
            <a:r>
              <a:rPr lang="es-ES" dirty="0" err="1"/>
              <a:t>Dinàmiques</a:t>
            </a:r>
            <a:r>
              <a:rPr lang="es-ES" dirty="0"/>
              <a:t> de poder </a:t>
            </a:r>
            <a:r>
              <a:rPr lang="es-ES" dirty="0" err="1"/>
              <a:t>als</a:t>
            </a:r>
            <a:r>
              <a:rPr lang="es-ES" dirty="0"/>
              <a:t> </a:t>
            </a:r>
            <a:r>
              <a:rPr lang="es-ES" dirty="0" err="1"/>
              <a:t>serveis</a:t>
            </a:r>
            <a:r>
              <a:rPr lang="es-ES" dirty="0"/>
              <a:t> </a:t>
            </a:r>
            <a:r>
              <a:rPr lang="es-ES" dirty="0" err="1"/>
              <a:t>socials</a:t>
            </a:r>
            <a:r>
              <a:rPr lang="es-ES" dirty="0"/>
              <a:t> i de </a:t>
            </a:r>
            <a:r>
              <a:rPr lang="es-ES" dirty="0" err="1"/>
              <a:t>salut</a:t>
            </a:r>
            <a:r>
              <a:rPr lang="es-ES" dirty="0"/>
              <a:t> mental </a:t>
            </a:r>
            <a:r>
              <a:rPr lang="en-GB" dirty="0"/>
              <a:t>- 4</a:t>
            </a:r>
            <a:endParaRPr lang="x-none" dirty="0"/>
          </a:p>
        </p:txBody>
      </p:sp>
    </p:spTree>
    <p:extLst>
      <p:ext uri="{BB962C8B-B14F-4D97-AF65-F5344CB8AC3E}">
        <p14:creationId xmlns:p14="http://schemas.microsoft.com/office/powerpoint/2010/main" val="8701751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A7EE62-9A45-4823-8EE0-440522C77FAC}"/>
              </a:ext>
            </a:extLst>
          </p:cNvPr>
          <p:cNvSpPr>
            <a:spLocks noGrp="1"/>
          </p:cNvSpPr>
          <p:nvPr>
            <p:ph sz="quarter" idx="14"/>
          </p:nvPr>
        </p:nvSpPr>
        <p:spPr>
          <a:xfrm>
            <a:off x="507195" y="1371600"/>
            <a:ext cx="11174412" cy="4639588"/>
          </a:xfrm>
        </p:spPr>
        <p:txBody>
          <a:bodyPr/>
          <a:lstStyle/>
          <a:p>
            <a:pPr marL="0" indent="0">
              <a:buNone/>
            </a:pPr>
            <a:r>
              <a:rPr lang="es-ES" sz="2000" b="1" dirty="0"/>
              <a:t>Diversos </a:t>
            </a:r>
            <a:r>
              <a:rPr lang="es-ES" sz="2000" b="1" dirty="0" err="1"/>
              <a:t>factors</a:t>
            </a:r>
            <a:r>
              <a:rPr lang="es-ES" sz="2000" b="1" dirty="0"/>
              <a:t> poden influir i </a:t>
            </a:r>
            <a:r>
              <a:rPr lang="es-ES" sz="2000" b="1" dirty="0" err="1"/>
              <a:t>agreujar</a:t>
            </a:r>
            <a:r>
              <a:rPr lang="es-ES" sz="2000" b="1" dirty="0"/>
              <a:t> les </a:t>
            </a:r>
            <a:r>
              <a:rPr lang="es-ES" sz="2000" b="1" dirty="0" err="1"/>
              <a:t>dinàmiques</a:t>
            </a:r>
            <a:r>
              <a:rPr lang="es-ES" sz="2000" b="1" dirty="0"/>
              <a:t> de poder </a:t>
            </a:r>
            <a:r>
              <a:rPr lang="es-ES" sz="2000" b="1" dirty="0" err="1"/>
              <a:t>dels</a:t>
            </a:r>
            <a:r>
              <a:rPr lang="es-ES" sz="2000" b="1" dirty="0"/>
              <a:t> </a:t>
            </a:r>
            <a:r>
              <a:rPr lang="es-ES" sz="2000" b="1" dirty="0" err="1"/>
              <a:t>serveis</a:t>
            </a:r>
            <a:r>
              <a:rPr lang="es-ES" sz="2000" b="1" dirty="0"/>
              <a:t> </a:t>
            </a:r>
            <a:r>
              <a:rPr lang="es-ES" sz="2000" b="1" dirty="0" err="1"/>
              <a:t>socials</a:t>
            </a:r>
            <a:r>
              <a:rPr lang="es-ES" sz="2000" b="1" dirty="0"/>
              <a:t> i la </a:t>
            </a:r>
            <a:r>
              <a:rPr lang="es-ES" sz="2000" b="1" dirty="0" err="1"/>
              <a:t>salut</a:t>
            </a:r>
            <a:r>
              <a:rPr lang="es-ES" sz="2000" b="1" dirty="0"/>
              <a:t> mental</a:t>
            </a:r>
            <a:r>
              <a:rPr lang="en-US" sz="2000" b="1" dirty="0"/>
              <a:t>: </a:t>
            </a:r>
          </a:p>
          <a:p>
            <a:pPr marL="792000" lvl="3">
              <a:spcAft>
                <a:spcPts val="900"/>
              </a:spcAft>
            </a:pPr>
            <a:r>
              <a:rPr lang="ca-ES" dirty="0"/>
              <a:t>El tipus de roba que porta el personal </a:t>
            </a:r>
            <a:r>
              <a:rPr lang="en-US" dirty="0"/>
              <a:t>. </a:t>
            </a:r>
          </a:p>
          <a:p>
            <a:pPr marL="792000" lvl="3">
              <a:spcAft>
                <a:spcPts val="900"/>
              </a:spcAft>
            </a:pPr>
            <a:r>
              <a:rPr lang="ca-ES" dirty="0"/>
              <a:t>Els llocs on se serveix el menjar o si el personal té lavabos separats</a:t>
            </a:r>
            <a:r>
              <a:rPr lang="en-US" dirty="0"/>
              <a:t>.</a:t>
            </a:r>
          </a:p>
          <a:p>
            <a:pPr marL="792000" lvl="3">
              <a:spcAft>
                <a:spcPts val="900"/>
              </a:spcAft>
            </a:pPr>
            <a:r>
              <a:rPr lang="ca-ES" dirty="0"/>
              <a:t>La naturalesa de la comunicació entre les persones</a:t>
            </a:r>
            <a:r>
              <a:rPr lang="en-US" dirty="0"/>
              <a:t>.</a:t>
            </a:r>
          </a:p>
          <a:p>
            <a:pPr marL="792000" lvl="3">
              <a:spcAft>
                <a:spcPts val="900"/>
              </a:spcAft>
            </a:pPr>
            <a:r>
              <a:rPr lang="ca-ES" dirty="0"/>
              <a:t>Si el personal porta distintius</a:t>
            </a:r>
            <a:r>
              <a:rPr lang="en-US" dirty="0"/>
              <a:t>. </a:t>
            </a:r>
          </a:p>
          <a:p>
            <a:pPr lvl="3" fontAlgn="base"/>
            <a:r>
              <a:rPr lang="ca-ES" dirty="0"/>
              <a:t>Qui pren notes i/o s’encarrega dels arxius?</a:t>
            </a:r>
            <a:endParaRPr lang="es-ES" dirty="0"/>
          </a:p>
          <a:p>
            <a:pPr lvl="3"/>
            <a:r>
              <a:rPr lang="ca-ES" dirty="0"/>
              <a:t>Qui té autoritat i claus/targetes per tancar determinades zones</a:t>
            </a:r>
            <a:endParaRPr lang="en-US" dirty="0"/>
          </a:p>
          <a:p>
            <a:pPr lvl="3" fontAlgn="base"/>
            <a:r>
              <a:rPr lang="ca-ES" dirty="0"/>
              <a:t>Qui s’espera que visqui la vida amb un pla de tractament, objectius, etc., per escrit i qui pot viure la vida sense més?</a:t>
            </a:r>
            <a:endParaRPr lang="es-ES" dirty="0"/>
          </a:p>
          <a:p>
            <a:pPr lvl="3" fontAlgn="base"/>
            <a:r>
              <a:rPr lang="ca-ES" dirty="0"/>
              <a:t>Quina veu i opinió s’escolta i s’accepta amb més freqüència? </a:t>
            </a:r>
            <a:endParaRPr lang="es-ES" dirty="0"/>
          </a:p>
          <a:p>
            <a:pPr lvl="3" fontAlgn="base"/>
            <a:r>
              <a:rPr lang="ca-ES" dirty="0"/>
              <a:t>Les necessitats de qui reflecteixen les polítiques, les agendes i les directrius dels serveis? </a:t>
            </a:r>
            <a:endParaRPr lang="es-ES" dirty="0"/>
          </a:p>
          <a:p>
            <a:endParaRPr lang="x-none" sz="2000" dirty="0"/>
          </a:p>
        </p:txBody>
      </p:sp>
      <p:sp>
        <p:nvSpPr>
          <p:cNvPr id="5" name="Title 1">
            <a:extLst>
              <a:ext uri="{FF2B5EF4-FFF2-40B4-BE49-F238E27FC236}">
                <a16:creationId xmlns:a16="http://schemas.microsoft.com/office/drawing/2014/main" id="{4DFB8DC2-A1C5-4347-9B03-F3C2219A25DB}"/>
              </a:ext>
            </a:extLst>
          </p:cNvPr>
          <p:cNvSpPr>
            <a:spLocks noGrp="1"/>
          </p:cNvSpPr>
          <p:nvPr>
            <p:ph type="title"/>
          </p:nvPr>
        </p:nvSpPr>
        <p:spPr>
          <a:xfrm>
            <a:off x="507205" y="506412"/>
            <a:ext cx="11124813" cy="407988"/>
          </a:xfrm>
        </p:spPr>
        <p:txBody>
          <a:bodyPr/>
          <a:lstStyle/>
          <a:p>
            <a:r>
              <a:rPr lang="es-ES" dirty="0" err="1"/>
              <a:t>Presentació</a:t>
            </a:r>
            <a:r>
              <a:rPr lang="es-ES" dirty="0"/>
              <a:t>: </a:t>
            </a:r>
            <a:r>
              <a:rPr lang="es-ES" dirty="0" err="1"/>
              <a:t>Dinàmiques</a:t>
            </a:r>
            <a:r>
              <a:rPr lang="es-ES" dirty="0"/>
              <a:t> de poder </a:t>
            </a:r>
            <a:r>
              <a:rPr lang="es-ES" dirty="0" err="1"/>
              <a:t>als</a:t>
            </a:r>
            <a:r>
              <a:rPr lang="es-ES" dirty="0"/>
              <a:t> </a:t>
            </a:r>
            <a:r>
              <a:rPr lang="es-ES" dirty="0" err="1"/>
              <a:t>serveis</a:t>
            </a:r>
            <a:r>
              <a:rPr lang="es-ES" dirty="0"/>
              <a:t> </a:t>
            </a:r>
            <a:r>
              <a:rPr lang="es-ES" dirty="0" err="1"/>
              <a:t>socials</a:t>
            </a:r>
            <a:r>
              <a:rPr lang="es-ES" dirty="0"/>
              <a:t> i de </a:t>
            </a:r>
            <a:r>
              <a:rPr lang="es-ES" dirty="0" err="1"/>
              <a:t>salut</a:t>
            </a:r>
            <a:r>
              <a:rPr lang="es-ES" dirty="0"/>
              <a:t> mental </a:t>
            </a:r>
            <a:r>
              <a:rPr lang="en-GB" dirty="0"/>
              <a:t>- 5</a:t>
            </a:r>
            <a:endParaRPr lang="x-none" dirty="0"/>
          </a:p>
        </p:txBody>
      </p:sp>
    </p:spTree>
    <p:extLst>
      <p:ext uri="{BB962C8B-B14F-4D97-AF65-F5344CB8AC3E}">
        <p14:creationId xmlns:p14="http://schemas.microsoft.com/office/powerpoint/2010/main" val="18079644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B52EBC-4A07-4D85-8F36-A7F8FABB7A46}"/>
              </a:ext>
            </a:extLst>
          </p:cNvPr>
          <p:cNvSpPr>
            <a:spLocks noGrp="1"/>
          </p:cNvSpPr>
          <p:nvPr>
            <p:ph sz="quarter" idx="14"/>
          </p:nvPr>
        </p:nvSpPr>
        <p:spPr/>
        <p:txBody>
          <a:bodyPr/>
          <a:lstStyle/>
          <a:p>
            <a:pPr algn="just"/>
            <a:r>
              <a:rPr lang="es-ES" sz="2000" dirty="0"/>
              <a:t>El </a:t>
            </a:r>
            <a:r>
              <a:rPr lang="ca-ES" sz="2000" dirty="0"/>
              <a:t>comportament del personal envers les persones usuàries té un impacte immens tant en els seus drets com en el seu benestar i la seva recuperació. </a:t>
            </a:r>
            <a:endParaRPr lang="es-ES" sz="2000" dirty="0"/>
          </a:p>
          <a:p>
            <a:pPr algn="just"/>
            <a:r>
              <a:rPr lang="ca-ES" sz="2000" dirty="0"/>
              <a:t>Només és possible identificar i prevenir la violència, la coacció i el maltractament quan les persones reconeixen les dinàmiques de poder desiguals que tenen lloc en un servei i canvien el seu comportament en funció d’aquestes dinàmiques.  </a:t>
            </a:r>
            <a:endParaRPr lang="es-ES" sz="2000" dirty="0"/>
          </a:p>
          <a:p>
            <a:pPr algn="just"/>
            <a:r>
              <a:rPr lang="ca-ES" sz="2000" dirty="0"/>
              <a:t>Si bé les dinàmiques de poder no es poden eliminar completament, sobretot mentre les lleis permetin l’hospitalització i el tractament involuntaris i hi ha altres formes de coacció que sí que és possible identificar i limitar. </a:t>
            </a:r>
            <a:endParaRPr lang="es-ES" sz="2000" dirty="0"/>
          </a:p>
          <a:p>
            <a:pPr algn="just"/>
            <a:r>
              <a:rPr lang="ca-ES" sz="2000" dirty="0"/>
              <a:t>Un contacte respectuós i comprensiu redueix les possibilitats d’escalada i el risc de violència, maltractament i coacció. </a:t>
            </a:r>
          </a:p>
          <a:p>
            <a:pPr algn="just"/>
            <a:r>
              <a:rPr lang="ca-ES" sz="2000" dirty="0"/>
              <a:t>Totes les persones mereixen ser tractades en igualtat amb altres persones, amb dignitat i amb respecte</a:t>
            </a:r>
            <a:endParaRPr lang="en-US" sz="2000" dirty="0"/>
          </a:p>
        </p:txBody>
      </p:sp>
      <p:sp>
        <p:nvSpPr>
          <p:cNvPr id="5" name="Title 1">
            <a:extLst>
              <a:ext uri="{FF2B5EF4-FFF2-40B4-BE49-F238E27FC236}">
                <a16:creationId xmlns:a16="http://schemas.microsoft.com/office/drawing/2014/main" id="{4DFB8DC2-A1C5-4347-9B03-F3C2219A25DB}"/>
              </a:ext>
            </a:extLst>
          </p:cNvPr>
          <p:cNvSpPr>
            <a:spLocks noGrp="1"/>
          </p:cNvSpPr>
          <p:nvPr>
            <p:ph type="title"/>
          </p:nvPr>
        </p:nvSpPr>
        <p:spPr>
          <a:xfrm>
            <a:off x="507205" y="506412"/>
            <a:ext cx="11124813" cy="407988"/>
          </a:xfrm>
        </p:spPr>
        <p:txBody>
          <a:bodyPr/>
          <a:lstStyle/>
          <a:p>
            <a:r>
              <a:rPr lang="es-ES" dirty="0" err="1"/>
              <a:t>Presentació</a:t>
            </a:r>
            <a:r>
              <a:rPr lang="es-ES" dirty="0"/>
              <a:t>: </a:t>
            </a:r>
            <a:r>
              <a:rPr lang="es-ES" dirty="0" err="1"/>
              <a:t>Dinàmiques</a:t>
            </a:r>
            <a:r>
              <a:rPr lang="es-ES" dirty="0"/>
              <a:t> de poder </a:t>
            </a:r>
            <a:r>
              <a:rPr lang="es-ES" dirty="0" err="1"/>
              <a:t>als</a:t>
            </a:r>
            <a:r>
              <a:rPr lang="es-ES" dirty="0"/>
              <a:t> </a:t>
            </a:r>
            <a:r>
              <a:rPr lang="es-ES" dirty="0" err="1"/>
              <a:t>serveis</a:t>
            </a:r>
            <a:r>
              <a:rPr lang="es-ES" dirty="0"/>
              <a:t> </a:t>
            </a:r>
            <a:r>
              <a:rPr lang="es-ES" dirty="0" err="1"/>
              <a:t>socials</a:t>
            </a:r>
            <a:r>
              <a:rPr lang="es-ES" dirty="0"/>
              <a:t> i de </a:t>
            </a:r>
            <a:r>
              <a:rPr lang="es-ES" dirty="0" err="1"/>
              <a:t>salut</a:t>
            </a:r>
            <a:r>
              <a:rPr lang="es-ES" dirty="0"/>
              <a:t> mental </a:t>
            </a:r>
            <a:r>
              <a:rPr lang="en-GB" dirty="0"/>
              <a:t>- 6</a:t>
            </a:r>
            <a:endParaRPr lang="x-none" dirty="0"/>
          </a:p>
        </p:txBody>
      </p:sp>
    </p:spTree>
    <p:extLst>
      <p:ext uri="{BB962C8B-B14F-4D97-AF65-F5344CB8AC3E}">
        <p14:creationId xmlns:p14="http://schemas.microsoft.com/office/powerpoint/2010/main" val="23374803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E3F5A1-A253-410C-A190-70F210614DD0}"/>
              </a:ext>
            </a:extLst>
          </p:cNvPr>
          <p:cNvSpPr>
            <a:spLocks noGrp="1"/>
          </p:cNvSpPr>
          <p:nvPr>
            <p:ph sz="quarter" idx="14"/>
          </p:nvPr>
        </p:nvSpPr>
        <p:spPr/>
        <p:txBody>
          <a:bodyPr/>
          <a:lstStyle/>
          <a:p>
            <a:endParaRPr lang="en-US" dirty="0"/>
          </a:p>
          <a:p>
            <a:endParaRPr lang="en-US" dirty="0"/>
          </a:p>
          <a:p>
            <a:r>
              <a:rPr lang="es-ES" dirty="0" err="1"/>
              <a:t>Què</a:t>
            </a:r>
            <a:r>
              <a:rPr lang="es-ES" dirty="0"/>
              <a:t> </a:t>
            </a:r>
            <a:r>
              <a:rPr lang="es-ES" dirty="0" err="1"/>
              <a:t>contribueix</a:t>
            </a:r>
            <a:r>
              <a:rPr lang="es-ES" dirty="0"/>
              <a:t> a les </a:t>
            </a:r>
            <a:r>
              <a:rPr lang="es-ES" dirty="0" err="1"/>
              <a:t>dinàmiques</a:t>
            </a:r>
            <a:r>
              <a:rPr lang="es-ES" dirty="0"/>
              <a:t> de poder en un </a:t>
            </a:r>
            <a:r>
              <a:rPr lang="es-ES" dirty="0" err="1"/>
              <a:t>servei</a:t>
            </a:r>
            <a:r>
              <a:rPr lang="es-ES" dirty="0"/>
              <a:t> social o de </a:t>
            </a:r>
            <a:r>
              <a:rPr lang="es-ES" dirty="0" err="1"/>
              <a:t>salut</a:t>
            </a:r>
            <a:r>
              <a:rPr lang="es-ES" dirty="0"/>
              <a:t> mental? </a:t>
            </a:r>
            <a:endParaRPr lang="x-none" dirty="0"/>
          </a:p>
        </p:txBody>
      </p:sp>
      <p:sp>
        <p:nvSpPr>
          <p:cNvPr id="2" name="Title 1">
            <a:extLst>
              <a:ext uri="{FF2B5EF4-FFF2-40B4-BE49-F238E27FC236}">
                <a16:creationId xmlns:a16="http://schemas.microsoft.com/office/drawing/2014/main" id="{8173E581-4580-4B5E-ABBF-937EF343F1D9}"/>
              </a:ext>
            </a:extLst>
          </p:cNvPr>
          <p:cNvSpPr>
            <a:spLocks noGrp="1"/>
          </p:cNvSpPr>
          <p:nvPr>
            <p:ph type="title"/>
          </p:nvPr>
        </p:nvSpPr>
        <p:spPr>
          <a:xfrm>
            <a:off x="507206" y="506412"/>
            <a:ext cx="11146078" cy="429253"/>
          </a:xfrm>
        </p:spPr>
        <p:txBody>
          <a:bodyPr/>
          <a:lstStyle/>
          <a:p>
            <a:r>
              <a:rPr lang="ca-ES" dirty="0"/>
              <a:t>Exercici 5.2: Què contribueix a les dinàmiques de poder? </a:t>
            </a:r>
            <a:r>
              <a:rPr lang="en-GB" dirty="0"/>
              <a:t>- 1</a:t>
            </a:r>
            <a:endParaRPr lang="x-none" dirty="0"/>
          </a:p>
        </p:txBody>
      </p:sp>
    </p:spTree>
    <p:extLst>
      <p:ext uri="{BB962C8B-B14F-4D97-AF65-F5344CB8AC3E}">
        <p14:creationId xmlns:p14="http://schemas.microsoft.com/office/powerpoint/2010/main" val="16075555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576C12-1D09-4443-9FC8-4EAE2710EB62}"/>
              </a:ext>
            </a:extLst>
          </p:cNvPr>
          <p:cNvSpPr>
            <a:spLocks noGrp="1"/>
          </p:cNvSpPr>
          <p:nvPr>
            <p:ph sz="quarter" idx="14"/>
          </p:nvPr>
        </p:nvSpPr>
        <p:spPr/>
        <p:txBody>
          <a:bodyPr/>
          <a:lstStyle/>
          <a:p>
            <a:endParaRPr lang="en-US" dirty="0"/>
          </a:p>
          <a:p>
            <a:endParaRPr lang="en-US" dirty="0"/>
          </a:p>
          <a:p>
            <a:r>
              <a:rPr lang="es-ES" dirty="0" err="1"/>
              <a:t>Com</a:t>
            </a:r>
            <a:r>
              <a:rPr lang="es-ES" dirty="0"/>
              <a:t> poden influir les </a:t>
            </a:r>
            <a:r>
              <a:rPr lang="es-ES" dirty="0" err="1"/>
              <a:t>diferències</a:t>
            </a:r>
            <a:r>
              <a:rPr lang="es-ES" dirty="0"/>
              <a:t> de manera de vestir en les </a:t>
            </a:r>
            <a:r>
              <a:rPr lang="es-ES" dirty="0" err="1"/>
              <a:t>dinàmiques</a:t>
            </a:r>
            <a:r>
              <a:rPr lang="es-ES" dirty="0"/>
              <a:t> de poder? </a:t>
            </a:r>
            <a:endParaRPr lang="x-none" dirty="0"/>
          </a:p>
        </p:txBody>
      </p:sp>
      <p:sp>
        <p:nvSpPr>
          <p:cNvPr id="5" name="Title 1">
            <a:extLst>
              <a:ext uri="{FF2B5EF4-FFF2-40B4-BE49-F238E27FC236}">
                <a16:creationId xmlns:a16="http://schemas.microsoft.com/office/drawing/2014/main" id="{8173E581-4580-4B5E-ABBF-937EF343F1D9}"/>
              </a:ext>
            </a:extLst>
          </p:cNvPr>
          <p:cNvSpPr>
            <a:spLocks noGrp="1"/>
          </p:cNvSpPr>
          <p:nvPr>
            <p:ph type="title"/>
          </p:nvPr>
        </p:nvSpPr>
        <p:spPr>
          <a:xfrm>
            <a:off x="507206" y="506412"/>
            <a:ext cx="11146078" cy="429253"/>
          </a:xfrm>
        </p:spPr>
        <p:txBody>
          <a:bodyPr/>
          <a:lstStyle/>
          <a:p>
            <a:r>
              <a:rPr lang="ca-ES" dirty="0"/>
              <a:t>Exercici 5.2: Què contribueix a les dinàmiques de poder? </a:t>
            </a:r>
            <a:r>
              <a:rPr lang="en-GB" dirty="0"/>
              <a:t>- 2</a:t>
            </a:r>
            <a:endParaRPr lang="x-none" dirty="0"/>
          </a:p>
        </p:txBody>
      </p:sp>
    </p:spTree>
    <p:extLst>
      <p:ext uri="{BB962C8B-B14F-4D97-AF65-F5344CB8AC3E}">
        <p14:creationId xmlns:p14="http://schemas.microsoft.com/office/powerpoint/2010/main" val="26009458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4AE0B7-69C9-495A-BD57-9B40D090314F}"/>
              </a:ext>
            </a:extLst>
          </p:cNvPr>
          <p:cNvSpPr>
            <a:spLocks noGrp="1"/>
          </p:cNvSpPr>
          <p:nvPr>
            <p:ph sz="quarter" idx="14"/>
          </p:nvPr>
        </p:nvSpPr>
        <p:spPr/>
        <p:txBody>
          <a:bodyPr/>
          <a:lstStyle/>
          <a:p>
            <a:endParaRPr lang="en-US" dirty="0"/>
          </a:p>
          <a:p>
            <a:endParaRPr lang="en-US" dirty="0"/>
          </a:p>
          <a:p>
            <a:r>
              <a:rPr lang="es-ES" dirty="0" err="1"/>
              <a:t>Com</a:t>
            </a:r>
            <a:r>
              <a:rPr lang="es-ES" dirty="0"/>
              <a:t> poden influir les </a:t>
            </a:r>
            <a:r>
              <a:rPr lang="es-ES" dirty="0" err="1"/>
              <a:t>diferències</a:t>
            </a:r>
            <a:r>
              <a:rPr lang="es-ES" dirty="0"/>
              <a:t> de </a:t>
            </a:r>
            <a:r>
              <a:rPr lang="es-ES" dirty="0" err="1"/>
              <a:t>lloc</a:t>
            </a:r>
            <a:r>
              <a:rPr lang="es-ES" dirty="0"/>
              <a:t> </a:t>
            </a:r>
            <a:r>
              <a:rPr lang="es-ES" dirty="0" err="1"/>
              <a:t>on</a:t>
            </a:r>
            <a:r>
              <a:rPr lang="es-ES" dirty="0"/>
              <a:t> es </a:t>
            </a:r>
            <a:r>
              <a:rPr lang="es-ES" dirty="0" err="1"/>
              <a:t>menja</a:t>
            </a:r>
            <a:r>
              <a:rPr lang="es-ES" dirty="0"/>
              <a:t> en les </a:t>
            </a:r>
            <a:r>
              <a:rPr lang="es-ES" dirty="0" err="1"/>
              <a:t>dinàmiques</a:t>
            </a:r>
            <a:r>
              <a:rPr lang="es-ES" dirty="0"/>
              <a:t> de poder? </a:t>
            </a:r>
            <a:endParaRPr lang="x-none" dirty="0"/>
          </a:p>
        </p:txBody>
      </p:sp>
      <p:sp>
        <p:nvSpPr>
          <p:cNvPr id="5" name="Title 1">
            <a:extLst>
              <a:ext uri="{FF2B5EF4-FFF2-40B4-BE49-F238E27FC236}">
                <a16:creationId xmlns:a16="http://schemas.microsoft.com/office/drawing/2014/main" id="{8173E581-4580-4B5E-ABBF-937EF343F1D9}"/>
              </a:ext>
            </a:extLst>
          </p:cNvPr>
          <p:cNvSpPr>
            <a:spLocks noGrp="1"/>
          </p:cNvSpPr>
          <p:nvPr>
            <p:ph type="title"/>
          </p:nvPr>
        </p:nvSpPr>
        <p:spPr>
          <a:xfrm>
            <a:off x="507206" y="506412"/>
            <a:ext cx="11146078" cy="429253"/>
          </a:xfrm>
        </p:spPr>
        <p:txBody>
          <a:bodyPr/>
          <a:lstStyle/>
          <a:p>
            <a:r>
              <a:rPr lang="ca-ES" dirty="0"/>
              <a:t>Exercici 5.2: Què contribueix a les dinàmiques de poder? </a:t>
            </a:r>
            <a:r>
              <a:rPr lang="en-GB" dirty="0"/>
              <a:t>- 3</a:t>
            </a:r>
            <a:endParaRPr lang="x-none" dirty="0"/>
          </a:p>
        </p:txBody>
      </p:sp>
    </p:spTree>
    <p:extLst>
      <p:ext uri="{BB962C8B-B14F-4D97-AF65-F5344CB8AC3E}">
        <p14:creationId xmlns:p14="http://schemas.microsoft.com/office/powerpoint/2010/main" val="42846386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5CD34D-2CCD-42C7-9704-14460DDE46CB}"/>
              </a:ext>
            </a:extLst>
          </p:cNvPr>
          <p:cNvSpPr>
            <a:spLocks noGrp="1"/>
          </p:cNvSpPr>
          <p:nvPr>
            <p:ph sz="quarter" idx="14"/>
          </p:nvPr>
        </p:nvSpPr>
        <p:spPr/>
        <p:txBody>
          <a:bodyPr/>
          <a:lstStyle/>
          <a:p>
            <a:endParaRPr lang="en-US" dirty="0"/>
          </a:p>
          <a:p>
            <a:endParaRPr lang="en-US" dirty="0"/>
          </a:p>
          <a:p>
            <a:r>
              <a:rPr lang="es-ES" dirty="0" err="1"/>
              <a:t>Com</a:t>
            </a:r>
            <a:r>
              <a:rPr lang="es-ES" dirty="0"/>
              <a:t> </a:t>
            </a:r>
            <a:r>
              <a:rPr lang="es-ES" dirty="0" err="1"/>
              <a:t>pot</a:t>
            </a:r>
            <a:r>
              <a:rPr lang="es-ES" dirty="0"/>
              <a:t> influir la manera en </a:t>
            </a:r>
            <a:r>
              <a:rPr lang="es-ES" dirty="0" err="1"/>
              <a:t>què</a:t>
            </a:r>
            <a:r>
              <a:rPr lang="es-ES" dirty="0"/>
              <a:t> el personal escolta i parla </a:t>
            </a:r>
            <a:r>
              <a:rPr lang="es-ES" dirty="0" err="1"/>
              <a:t>amb</a:t>
            </a:r>
            <a:r>
              <a:rPr lang="es-ES" dirty="0"/>
              <a:t> les persones </a:t>
            </a:r>
            <a:r>
              <a:rPr lang="es-ES" dirty="0" err="1"/>
              <a:t>usuàries</a:t>
            </a:r>
            <a:r>
              <a:rPr lang="es-ES" dirty="0"/>
              <a:t> </a:t>
            </a:r>
            <a:r>
              <a:rPr lang="es-ES" dirty="0" err="1"/>
              <a:t>dels</a:t>
            </a:r>
            <a:r>
              <a:rPr lang="es-ES" dirty="0"/>
              <a:t> </a:t>
            </a:r>
            <a:r>
              <a:rPr lang="es-ES" dirty="0" err="1"/>
              <a:t>serveis</a:t>
            </a:r>
            <a:r>
              <a:rPr lang="es-ES" dirty="0"/>
              <a:t> en les </a:t>
            </a:r>
            <a:r>
              <a:rPr lang="es-ES" dirty="0" err="1"/>
              <a:t>dinàmiques</a:t>
            </a:r>
            <a:r>
              <a:rPr lang="es-ES" dirty="0"/>
              <a:t> de poder? </a:t>
            </a:r>
            <a:endParaRPr lang="en-US" dirty="0"/>
          </a:p>
        </p:txBody>
      </p:sp>
      <p:sp>
        <p:nvSpPr>
          <p:cNvPr id="5" name="Title 1">
            <a:extLst>
              <a:ext uri="{FF2B5EF4-FFF2-40B4-BE49-F238E27FC236}">
                <a16:creationId xmlns:a16="http://schemas.microsoft.com/office/drawing/2014/main" id="{8173E581-4580-4B5E-ABBF-937EF343F1D9}"/>
              </a:ext>
            </a:extLst>
          </p:cNvPr>
          <p:cNvSpPr>
            <a:spLocks noGrp="1"/>
          </p:cNvSpPr>
          <p:nvPr>
            <p:ph type="title"/>
          </p:nvPr>
        </p:nvSpPr>
        <p:spPr>
          <a:xfrm>
            <a:off x="507206" y="506412"/>
            <a:ext cx="11146078" cy="429253"/>
          </a:xfrm>
        </p:spPr>
        <p:txBody>
          <a:bodyPr/>
          <a:lstStyle/>
          <a:p>
            <a:r>
              <a:rPr lang="ca-ES" dirty="0"/>
              <a:t>Exercici 5.2: Què contribueix a les dinàmiques de poder? </a:t>
            </a:r>
            <a:r>
              <a:rPr lang="en-GB" dirty="0"/>
              <a:t>- 4</a:t>
            </a:r>
            <a:endParaRPr lang="x-none" dirty="0"/>
          </a:p>
        </p:txBody>
      </p:sp>
    </p:spTree>
    <p:extLst>
      <p:ext uri="{BB962C8B-B14F-4D97-AF65-F5344CB8AC3E}">
        <p14:creationId xmlns:p14="http://schemas.microsoft.com/office/powerpoint/2010/main" val="13215741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3CD672-61C4-497B-9CA0-386294AD699E}"/>
              </a:ext>
            </a:extLst>
          </p:cNvPr>
          <p:cNvSpPr>
            <a:spLocks noGrp="1"/>
          </p:cNvSpPr>
          <p:nvPr>
            <p:ph sz="quarter" idx="14"/>
          </p:nvPr>
        </p:nvSpPr>
        <p:spPr/>
        <p:txBody>
          <a:bodyPr/>
          <a:lstStyle/>
          <a:p>
            <a:endParaRPr lang="en-US" dirty="0"/>
          </a:p>
          <a:p>
            <a:endParaRPr lang="en-US" dirty="0"/>
          </a:p>
          <a:p>
            <a:r>
              <a:rPr lang="es-ES" dirty="0" err="1"/>
              <a:t>Quins</a:t>
            </a:r>
            <a:r>
              <a:rPr lang="es-ES" dirty="0"/>
              <a:t> </a:t>
            </a:r>
            <a:r>
              <a:rPr lang="es-ES" dirty="0" err="1"/>
              <a:t>altres</a:t>
            </a:r>
            <a:r>
              <a:rPr lang="es-ES" dirty="0"/>
              <a:t> </a:t>
            </a:r>
            <a:r>
              <a:rPr lang="es-ES" dirty="0" err="1"/>
              <a:t>exemples</a:t>
            </a:r>
            <a:r>
              <a:rPr lang="es-ES" dirty="0"/>
              <a:t> se </a:t>
            </a:r>
            <a:r>
              <a:rPr lang="es-ES" dirty="0" err="1"/>
              <a:t>us</a:t>
            </a:r>
            <a:r>
              <a:rPr lang="es-ES" dirty="0"/>
              <a:t> </a:t>
            </a:r>
            <a:r>
              <a:rPr lang="es-ES" dirty="0" err="1"/>
              <a:t>acudeixen</a:t>
            </a:r>
            <a:r>
              <a:rPr lang="es-ES" dirty="0"/>
              <a:t> que </a:t>
            </a:r>
            <a:r>
              <a:rPr lang="es-ES" dirty="0" err="1"/>
              <a:t>puguin</a:t>
            </a:r>
            <a:r>
              <a:rPr lang="es-ES" dirty="0"/>
              <a:t> influir en les </a:t>
            </a:r>
            <a:r>
              <a:rPr lang="es-ES" dirty="0" err="1"/>
              <a:t>dinàmiques</a:t>
            </a:r>
            <a:r>
              <a:rPr lang="es-ES" dirty="0"/>
              <a:t> de poder </a:t>
            </a:r>
            <a:r>
              <a:rPr lang="es-ES" dirty="0" err="1"/>
              <a:t>dels</a:t>
            </a:r>
            <a:r>
              <a:rPr lang="es-ES" dirty="0"/>
              <a:t> </a:t>
            </a:r>
            <a:r>
              <a:rPr lang="es-ES" dirty="0" err="1"/>
              <a:t>serveis</a:t>
            </a:r>
            <a:r>
              <a:rPr lang="es-ES" dirty="0"/>
              <a:t>? </a:t>
            </a:r>
            <a:endParaRPr lang="x-none" dirty="0"/>
          </a:p>
        </p:txBody>
      </p:sp>
      <p:sp>
        <p:nvSpPr>
          <p:cNvPr id="5" name="Title 1">
            <a:extLst>
              <a:ext uri="{FF2B5EF4-FFF2-40B4-BE49-F238E27FC236}">
                <a16:creationId xmlns:a16="http://schemas.microsoft.com/office/drawing/2014/main" id="{8173E581-4580-4B5E-ABBF-937EF343F1D9}"/>
              </a:ext>
            </a:extLst>
          </p:cNvPr>
          <p:cNvSpPr>
            <a:spLocks noGrp="1"/>
          </p:cNvSpPr>
          <p:nvPr>
            <p:ph type="title"/>
          </p:nvPr>
        </p:nvSpPr>
        <p:spPr>
          <a:xfrm>
            <a:off x="507206" y="506412"/>
            <a:ext cx="11146078" cy="429253"/>
          </a:xfrm>
        </p:spPr>
        <p:txBody>
          <a:bodyPr/>
          <a:lstStyle/>
          <a:p>
            <a:r>
              <a:rPr lang="ca-ES" dirty="0"/>
              <a:t>Exercici 5.2: Què contribueix a les dinàmiques de poder? </a:t>
            </a:r>
            <a:r>
              <a:rPr lang="en-GB" dirty="0"/>
              <a:t>- 5</a:t>
            </a:r>
            <a:endParaRPr lang="x-none" dirty="0"/>
          </a:p>
        </p:txBody>
      </p:sp>
    </p:spTree>
    <p:extLst>
      <p:ext uri="{BB962C8B-B14F-4D97-AF65-F5344CB8AC3E}">
        <p14:creationId xmlns:p14="http://schemas.microsoft.com/office/powerpoint/2010/main" val="17842241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1A36E5-A39E-4467-A82B-4FAC4B1192E8}"/>
              </a:ext>
            </a:extLst>
          </p:cNvPr>
          <p:cNvSpPr>
            <a:spLocks noGrp="1"/>
          </p:cNvSpPr>
          <p:nvPr>
            <p:ph sz="quarter" idx="14"/>
          </p:nvPr>
        </p:nvSpPr>
        <p:spPr>
          <a:xfrm>
            <a:off x="507195" y="1698170"/>
            <a:ext cx="11174412" cy="4313017"/>
          </a:xfrm>
        </p:spPr>
        <p:txBody>
          <a:bodyPr/>
          <a:lstStyle/>
          <a:p>
            <a:endParaRPr lang="en-US" dirty="0"/>
          </a:p>
          <a:p>
            <a:r>
              <a:rPr lang="es-ES" dirty="0" err="1"/>
              <a:t>Quines</a:t>
            </a:r>
            <a:r>
              <a:rPr lang="es-ES" dirty="0"/>
              <a:t> </a:t>
            </a:r>
            <a:r>
              <a:rPr lang="es-ES" dirty="0" err="1"/>
              <a:t>són</a:t>
            </a:r>
            <a:r>
              <a:rPr lang="es-ES" dirty="0"/>
              <a:t> les </a:t>
            </a:r>
            <a:r>
              <a:rPr lang="es-ES" dirty="0" err="1"/>
              <a:t>dinàmiques</a:t>
            </a:r>
            <a:r>
              <a:rPr lang="es-ES" dirty="0"/>
              <a:t> de poder que </a:t>
            </a:r>
            <a:r>
              <a:rPr lang="es-ES" dirty="0" err="1"/>
              <a:t>tenen</a:t>
            </a:r>
            <a:r>
              <a:rPr lang="es-ES" dirty="0"/>
              <a:t> </a:t>
            </a:r>
            <a:r>
              <a:rPr lang="es-ES" dirty="0" err="1"/>
              <a:t>lloc</a:t>
            </a:r>
            <a:r>
              <a:rPr lang="es-ES" dirty="0"/>
              <a:t> </a:t>
            </a:r>
            <a:r>
              <a:rPr lang="es-ES" dirty="0" err="1"/>
              <a:t>als</a:t>
            </a:r>
            <a:r>
              <a:rPr lang="es-ES" dirty="0"/>
              <a:t> </a:t>
            </a:r>
            <a:r>
              <a:rPr lang="es-ES" dirty="0" err="1"/>
              <a:t>vostres</a:t>
            </a:r>
            <a:r>
              <a:rPr lang="es-ES" dirty="0"/>
              <a:t> </a:t>
            </a:r>
            <a:r>
              <a:rPr lang="es-ES" dirty="0" err="1"/>
              <a:t>serveis</a:t>
            </a:r>
            <a:r>
              <a:rPr lang="es-ES" dirty="0"/>
              <a:t>? </a:t>
            </a:r>
          </a:p>
          <a:p>
            <a:r>
              <a:rPr lang="es-ES" dirty="0"/>
              <a:t>Se </a:t>
            </a:r>
            <a:r>
              <a:rPr lang="es-ES" dirty="0" err="1"/>
              <a:t>us</a:t>
            </a:r>
            <a:r>
              <a:rPr lang="es-ES" dirty="0"/>
              <a:t> </a:t>
            </a:r>
            <a:r>
              <a:rPr lang="es-ES" dirty="0" err="1"/>
              <a:t>acudeixen</a:t>
            </a:r>
            <a:r>
              <a:rPr lang="es-ES" dirty="0"/>
              <a:t> </a:t>
            </a:r>
            <a:r>
              <a:rPr lang="es-ES" dirty="0" err="1"/>
              <a:t>situacions</a:t>
            </a:r>
            <a:r>
              <a:rPr lang="es-ES" dirty="0"/>
              <a:t> al </a:t>
            </a:r>
            <a:r>
              <a:rPr lang="es-ES" dirty="0" err="1"/>
              <a:t>vostre</a:t>
            </a:r>
            <a:r>
              <a:rPr lang="es-ES" dirty="0"/>
              <a:t> </a:t>
            </a:r>
            <a:r>
              <a:rPr lang="es-ES" dirty="0" err="1"/>
              <a:t>servei</a:t>
            </a:r>
            <a:r>
              <a:rPr lang="es-ES" dirty="0"/>
              <a:t> en </a:t>
            </a:r>
            <a:r>
              <a:rPr lang="es-ES" dirty="0" err="1"/>
              <a:t>què</a:t>
            </a:r>
            <a:r>
              <a:rPr lang="es-ES" dirty="0"/>
              <a:t> el personal </a:t>
            </a:r>
            <a:r>
              <a:rPr lang="es-ES" dirty="0" err="1"/>
              <a:t>tingui</a:t>
            </a:r>
            <a:r>
              <a:rPr lang="es-ES" dirty="0"/>
              <a:t> poder sobre les persones </a:t>
            </a:r>
            <a:r>
              <a:rPr lang="es-ES" dirty="0" err="1"/>
              <a:t>usuàries</a:t>
            </a:r>
            <a:r>
              <a:rPr lang="es-ES" dirty="0"/>
              <a:t> del </a:t>
            </a:r>
            <a:r>
              <a:rPr lang="es-ES" dirty="0" err="1"/>
              <a:t>servei</a:t>
            </a:r>
            <a:r>
              <a:rPr lang="es-ES" dirty="0"/>
              <a:t> o en </a:t>
            </a:r>
            <a:r>
              <a:rPr lang="es-ES" dirty="0" err="1"/>
              <a:t>què</a:t>
            </a:r>
            <a:r>
              <a:rPr lang="es-ES" dirty="0"/>
              <a:t> les persones </a:t>
            </a:r>
            <a:r>
              <a:rPr lang="es-ES" dirty="0" err="1"/>
              <a:t>tinguin</a:t>
            </a:r>
            <a:r>
              <a:rPr lang="es-ES" dirty="0"/>
              <a:t> </a:t>
            </a:r>
            <a:r>
              <a:rPr lang="es-ES" dirty="0" err="1"/>
              <a:t>molt</a:t>
            </a:r>
            <a:r>
              <a:rPr lang="es-ES" dirty="0"/>
              <a:t> </a:t>
            </a:r>
            <a:r>
              <a:rPr lang="es-ES" dirty="0" err="1"/>
              <a:t>poc</a:t>
            </a:r>
            <a:r>
              <a:rPr lang="es-ES" dirty="0"/>
              <a:t> poder per decidir? </a:t>
            </a:r>
          </a:p>
          <a:p>
            <a:r>
              <a:rPr lang="es-ES" dirty="0"/>
              <a:t> </a:t>
            </a:r>
          </a:p>
          <a:p>
            <a:endParaRPr lang="x-none" dirty="0"/>
          </a:p>
        </p:txBody>
      </p:sp>
      <p:sp>
        <p:nvSpPr>
          <p:cNvPr id="5" name="Title 1">
            <a:extLst>
              <a:ext uri="{FF2B5EF4-FFF2-40B4-BE49-F238E27FC236}">
                <a16:creationId xmlns:a16="http://schemas.microsoft.com/office/drawing/2014/main" id="{8173E581-4580-4B5E-ABBF-937EF343F1D9}"/>
              </a:ext>
            </a:extLst>
          </p:cNvPr>
          <p:cNvSpPr>
            <a:spLocks noGrp="1"/>
          </p:cNvSpPr>
          <p:nvPr>
            <p:ph type="title"/>
          </p:nvPr>
        </p:nvSpPr>
        <p:spPr>
          <a:xfrm>
            <a:off x="507206" y="506412"/>
            <a:ext cx="11146078" cy="429253"/>
          </a:xfrm>
        </p:spPr>
        <p:txBody>
          <a:bodyPr/>
          <a:lstStyle/>
          <a:p>
            <a:r>
              <a:rPr lang="ca-ES" dirty="0"/>
              <a:t>Exercici 5.2: Què contribueix a les dinàmiques de poder? </a:t>
            </a:r>
            <a:r>
              <a:rPr lang="en-GB" dirty="0"/>
              <a:t>- 6</a:t>
            </a:r>
            <a:endParaRPr lang="x-none" dirty="0"/>
          </a:p>
        </p:txBody>
      </p:sp>
    </p:spTree>
    <p:extLst>
      <p:ext uri="{BB962C8B-B14F-4D97-AF65-F5344CB8AC3E}">
        <p14:creationId xmlns:p14="http://schemas.microsoft.com/office/powerpoint/2010/main" val="10358065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5564B2-BBA2-4DA0-99E6-6520B39D46A1}"/>
              </a:ext>
            </a:extLst>
          </p:cNvPr>
          <p:cNvSpPr>
            <a:spLocks noGrp="1"/>
          </p:cNvSpPr>
          <p:nvPr>
            <p:ph sz="quarter" idx="14"/>
          </p:nvPr>
        </p:nvSpPr>
        <p:spPr/>
        <p:txBody>
          <a:bodyPr/>
          <a:lstStyle/>
          <a:p>
            <a:endParaRPr lang="en-US" dirty="0"/>
          </a:p>
          <a:p>
            <a:endParaRPr lang="en-US" dirty="0"/>
          </a:p>
          <a:p>
            <a:r>
              <a:rPr lang="es-ES" dirty="0" err="1"/>
              <a:t>Quines</a:t>
            </a:r>
            <a:r>
              <a:rPr lang="es-ES" dirty="0"/>
              <a:t> </a:t>
            </a:r>
            <a:r>
              <a:rPr lang="es-ES" dirty="0" err="1"/>
              <a:t>repercussions</a:t>
            </a:r>
            <a:r>
              <a:rPr lang="es-ES" dirty="0"/>
              <a:t> hi </a:t>
            </a:r>
            <a:r>
              <a:rPr lang="es-ES" dirty="0" err="1"/>
              <a:t>pot</a:t>
            </a:r>
            <a:r>
              <a:rPr lang="es-ES" dirty="0"/>
              <a:t> </a:t>
            </a:r>
            <a:r>
              <a:rPr lang="es-ES" dirty="0" err="1"/>
              <a:t>haver</a:t>
            </a:r>
            <a:r>
              <a:rPr lang="es-ES" dirty="0"/>
              <a:t> </a:t>
            </a:r>
            <a:r>
              <a:rPr lang="es-ES" dirty="0" err="1"/>
              <a:t>ocasionalment</a:t>
            </a:r>
            <a:r>
              <a:rPr lang="es-ES" dirty="0"/>
              <a:t> </a:t>
            </a:r>
            <a:r>
              <a:rPr lang="es-ES" dirty="0" err="1"/>
              <a:t>quan</a:t>
            </a:r>
            <a:r>
              <a:rPr lang="es-ES" dirty="0"/>
              <a:t> les persones </a:t>
            </a:r>
            <a:r>
              <a:rPr lang="es-ES" dirty="0" err="1"/>
              <a:t>usuàries</a:t>
            </a:r>
            <a:r>
              <a:rPr lang="es-ES" dirty="0"/>
              <a:t> </a:t>
            </a:r>
            <a:r>
              <a:rPr lang="es-ES" dirty="0" err="1"/>
              <a:t>dels</a:t>
            </a:r>
            <a:r>
              <a:rPr lang="es-ES" dirty="0"/>
              <a:t> </a:t>
            </a:r>
            <a:r>
              <a:rPr lang="es-ES" dirty="0" err="1"/>
              <a:t>serveis</a:t>
            </a:r>
            <a:r>
              <a:rPr lang="es-ES" dirty="0"/>
              <a:t> no </a:t>
            </a:r>
            <a:r>
              <a:rPr lang="es-ES" dirty="0" err="1"/>
              <a:t>compleixen</a:t>
            </a:r>
            <a:r>
              <a:rPr lang="es-ES" dirty="0"/>
              <a:t> les regles del </a:t>
            </a:r>
            <a:r>
              <a:rPr lang="es-ES" dirty="0" err="1"/>
              <a:t>servei</a:t>
            </a:r>
            <a:r>
              <a:rPr lang="es-ES" dirty="0"/>
              <a:t> o les </a:t>
            </a:r>
            <a:r>
              <a:rPr lang="es-ES" dirty="0" err="1"/>
              <a:t>instruccions</a:t>
            </a:r>
            <a:r>
              <a:rPr lang="es-ES" dirty="0"/>
              <a:t> que </a:t>
            </a:r>
            <a:r>
              <a:rPr lang="es-ES" dirty="0" err="1"/>
              <a:t>se’ls</a:t>
            </a:r>
            <a:r>
              <a:rPr lang="es-ES" dirty="0"/>
              <a:t> donen?  </a:t>
            </a:r>
          </a:p>
        </p:txBody>
      </p:sp>
      <p:sp>
        <p:nvSpPr>
          <p:cNvPr id="5" name="Title 1">
            <a:extLst>
              <a:ext uri="{FF2B5EF4-FFF2-40B4-BE49-F238E27FC236}">
                <a16:creationId xmlns:a16="http://schemas.microsoft.com/office/drawing/2014/main" id="{8173E581-4580-4B5E-ABBF-937EF343F1D9}"/>
              </a:ext>
            </a:extLst>
          </p:cNvPr>
          <p:cNvSpPr>
            <a:spLocks noGrp="1"/>
          </p:cNvSpPr>
          <p:nvPr>
            <p:ph type="title"/>
          </p:nvPr>
        </p:nvSpPr>
        <p:spPr>
          <a:xfrm>
            <a:off x="507206" y="506412"/>
            <a:ext cx="11146078" cy="429253"/>
          </a:xfrm>
        </p:spPr>
        <p:txBody>
          <a:bodyPr/>
          <a:lstStyle/>
          <a:p>
            <a:r>
              <a:rPr lang="ca-ES" dirty="0"/>
              <a:t>Exercici 5.2: Què contribueix a les dinàmiques de poder? </a:t>
            </a:r>
            <a:r>
              <a:rPr lang="en-GB" dirty="0"/>
              <a:t>- 7</a:t>
            </a:r>
            <a:endParaRPr lang="x-none" dirty="0"/>
          </a:p>
        </p:txBody>
      </p:sp>
    </p:spTree>
    <p:extLst>
      <p:ext uri="{BB962C8B-B14F-4D97-AF65-F5344CB8AC3E}">
        <p14:creationId xmlns:p14="http://schemas.microsoft.com/office/powerpoint/2010/main" val="3209209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0111AE-9CB3-EB4A-A2B2-222DB6C60267}"/>
              </a:ext>
            </a:extLst>
          </p:cNvPr>
          <p:cNvSpPr>
            <a:spLocks noGrp="1"/>
          </p:cNvSpPr>
          <p:nvPr>
            <p:ph type="sldNum" sz="quarter" idx="4294967295"/>
          </p:nvPr>
        </p:nvSpPr>
        <p:spPr>
          <a:xfrm>
            <a:off x="10034587" y="6623100"/>
            <a:ext cx="1648619" cy="216000"/>
          </a:xfrm>
          <a:prstGeom prst="rect">
            <a:avLst/>
          </a:prstGeom>
        </p:spPr>
        <p:txBody>
          <a:bodyPr/>
          <a:lstStyle/>
          <a:p>
            <a:fld id="{04260D4A-DEC1-45DD-8AB2-A3349BAAA59E}" type="slidenum">
              <a:rPr lang="en-US" smtClean="0"/>
              <a:pPr/>
              <a:t>6</a:t>
            </a:fld>
            <a:endParaRPr lang="en-US"/>
          </a:p>
        </p:txBody>
      </p:sp>
      <p:sp>
        <p:nvSpPr>
          <p:cNvPr id="3" name="Text Placeholder 2">
            <a:extLst>
              <a:ext uri="{FF2B5EF4-FFF2-40B4-BE49-F238E27FC236}">
                <a16:creationId xmlns:a16="http://schemas.microsoft.com/office/drawing/2014/main" id="{E72C5F12-21BC-704A-A386-686B082F7873}"/>
              </a:ext>
            </a:extLst>
          </p:cNvPr>
          <p:cNvSpPr>
            <a:spLocks noGrp="1"/>
          </p:cNvSpPr>
          <p:nvPr>
            <p:ph type="body" sz="quarter" idx="13"/>
          </p:nvPr>
        </p:nvSpPr>
        <p:spPr>
          <a:xfrm>
            <a:off x="574115" y="946614"/>
            <a:ext cx="11174400" cy="360000"/>
          </a:xfrm>
        </p:spPr>
        <p:txBody>
          <a:bodyPr/>
          <a:lstStyle/>
          <a:p>
            <a:r>
              <a:rPr lang="ca-ES" dirty="0"/>
              <a:t>En finalitzar la formació, els participants han de poder</a:t>
            </a:r>
            <a:r>
              <a:rPr lang="en-US" dirty="0"/>
              <a:t>: </a:t>
            </a:r>
          </a:p>
        </p:txBody>
      </p:sp>
      <p:sp>
        <p:nvSpPr>
          <p:cNvPr id="4" name="Content Placeholder 3">
            <a:extLst>
              <a:ext uri="{FF2B5EF4-FFF2-40B4-BE49-F238E27FC236}">
                <a16:creationId xmlns:a16="http://schemas.microsoft.com/office/drawing/2014/main" id="{ECC38F5A-E003-4641-9DE1-DC84362400C9}"/>
              </a:ext>
            </a:extLst>
          </p:cNvPr>
          <p:cNvSpPr>
            <a:spLocks noGrp="1"/>
          </p:cNvSpPr>
          <p:nvPr>
            <p:ph sz="quarter" idx="14"/>
          </p:nvPr>
        </p:nvSpPr>
        <p:spPr/>
        <p:txBody>
          <a:bodyPr/>
          <a:lstStyle/>
          <a:p>
            <a:pPr lvl="0" algn="just" fontAlgn="base"/>
            <a:r>
              <a:rPr lang="ca-ES" dirty="0"/>
              <a:t>entendre com i per què té lloc la violència, la coacció i el maltractament en els àmbits social i de la salut mental; </a:t>
            </a:r>
            <a:endParaRPr lang="es-ES" dirty="0"/>
          </a:p>
          <a:p>
            <a:pPr lvl="0" algn="just" fontAlgn="base"/>
            <a:r>
              <a:rPr lang="ca-ES" dirty="0"/>
              <a:t>entendre l’impacte de la violència, la coacció i el maltractament; </a:t>
            </a:r>
            <a:endParaRPr lang="es-ES" dirty="0"/>
          </a:p>
          <a:p>
            <a:pPr lvl="0" algn="just" fontAlgn="base"/>
            <a:r>
              <a:rPr lang="ca-ES" dirty="0"/>
              <a:t>aplicar els coneixements de la CDPD per entendre com protegeix les persones amb discapacitat contra la violència, la coacció i el maltractament; </a:t>
            </a:r>
            <a:endParaRPr lang="es-ES" dirty="0"/>
          </a:p>
          <a:p>
            <a:pPr lvl="0" algn="just" fontAlgn="base"/>
            <a:r>
              <a:rPr lang="ca-ES" dirty="0"/>
              <a:t>entendre i abordar actituds, relacions de poder i dinàmiques en els àmbits social i de la salut mental; </a:t>
            </a:r>
            <a:endParaRPr lang="es-ES" dirty="0"/>
          </a:p>
          <a:p>
            <a:pPr algn="just"/>
            <a:r>
              <a:rPr lang="ca-ES" dirty="0"/>
              <a:t>entendre i aplicar diversos enfocaments i estratègies per calmar les situacions de tensió o conflictivitat</a:t>
            </a:r>
            <a:r>
              <a:rPr lang="en-GB" dirty="0"/>
              <a:t>.</a:t>
            </a:r>
            <a:endParaRPr lang="x-none"/>
          </a:p>
          <a:p>
            <a:pPr marL="0" indent="0" algn="just">
              <a:lnSpc>
                <a:spcPct val="100000"/>
              </a:lnSpc>
              <a:buNone/>
            </a:pPr>
            <a:endParaRPr lang="en-US" dirty="0"/>
          </a:p>
          <a:p>
            <a:pPr algn="just">
              <a:lnSpc>
                <a:spcPct val="100000"/>
              </a:lnSpc>
            </a:pPr>
            <a:endParaRPr lang="en-US" dirty="0"/>
          </a:p>
        </p:txBody>
      </p:sp>
      <p:sp>
        <p:nvSpPr>
          <p:cNvPr id="5" name="Title 4">
            <a:extLst>
              <a:ext uri="{FF2B5EF4-FFF2-40B4-BE49-F238E27FC236}">
                <a16:creationId xmlns:a16="http://schemas.microsoft.com/office/drawing/2014/main" id="{E54A7942-A8A6-C046-8B42-90372B2CB12A}"/>
              </a:ext>
            </a:extLst>
          </p:cNvPr>
          <p:cNvSpPr>
            <a:spLocks noGrp="1"/>
          </p:cNvSpPr>
          <p:nvPr>
            <p:ph type="title"/>
          </p:nvPr>
        </p:nvSpPr>
        <p:spPr/>
        <p:txBody>
          <a:bodyPr/>
          <a:lstStyle/>
          <a:p>
            <a:r>
              <a:rPr lang="ca-ES" dirty="0"/>
              <a:t>Objectius d’aprenentatge</a:t>
            </a:r>
            <a:endParaRPr lang="es-ES" dirty="0"/>
          </a:p>
        </p:txBody>
      </p:sp>
    </p:spTree>
    <p:extLst>
      <p:ext uri="{BB962C8B-B14F-4D97-AF65-F5344CB8AC3E}">
        <p14:creationId xmlns:p14="http://schemas.microsoft.com/office/powerpoint/2010/main" val="12965907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B4CEDE-AFC9-4529-8595-FA173EE52D75}"/>
              </a:ext>
            </a:extLst>
          </p:cNvPr>
          <p:cNvSpPr>
            <a:spLocks noGrp="1"/>
          </p:cNvSpPr>
          <p:nvPr>
            <p:ph sz="quarter" idx="14"/>
          </p:nvPr>
        </p:nvSpPr>
        <p:spPr/>
        <p:txBody>
          <a:bodyPr/>
          <a:lstStyle/>
          <a:p>
            <a:pPr algn="just"/>
            <a:endParaRPr lang="en-US" dirty="0"/>
          </a:p>
          <a:p>
            <a:pPr algn="just"/>
            <a:r>
              <a:rPr lang="ca-ES" dirty="0"/>
              <a:t>Sovint el personal no explora ni es pren seriosament els motius pels quals les persones no compleixen les regles del servei. </a:t>
            </a:r>
          </a:p>
          <a:p>
            <a:pPr algn="just"/>
            <a:r>
              <a:rPr lang="ca-ES" dirty="0"/>
              <a:t>Ben al contrari, s’interpreta que aquest incompliment es deu al trastorn mental de la persona o a la seva personalitat. </a:t>
            </a:r>
            <a:endParaRPr lang="es-ES" dirty="0"/>
          </a:p>
          <a:p>
            <a:pPr marL="0" indent="0" algn="just">
              <a:buNone/>
            </a:pPr>
            <a:r>
              <a:rPr lang="es-ES" dirty="0"/>
              <a:t> </a:t>
            </a:r>
            <a:endParaRPr lang="x-none" dirty="0"/>
          </a:p>
        </p:txBody>
      </p:sp>
      <p:sp>
        <p:nvSpPr>
          <p:cNvPr id="5" name="Title 1">
            <a:extLst>
              <a:ext uri="{FF2B5EF4-FFF2-40B4-BE49-F238E27FC236}">
                <a16:creationId xmlns:a16="http://schemas.microsoft.com/office/drawing/2014/main" id="{8173E581-4580-4B5E-ABBF-937EF343F1D9}"/>
              </a:ext>
            </a:extLst>
          </p:cNvPr>
          <p:cNvSpPr>
            <a:spLocks noGrp="1"/>
          </p:cNvSpPr>
          <p:nvPr>
            <p:ph type="title"/>
          </p:nvPr>
        </p:nvSpPr>
        <p:spPr>
          <a:xfrm>
            <a:off x="507206" y="506412"/>
            <a:ext cx="11146078" cy="429253"/>
          </a:xfrm>
        </p:spPr>
        <p:txBody>
          <a:bodyPr/>
          <a:lstStyle/>
          <a:p>
            <a:r>
              <a:rPr lang="ca-ES" dirty="0"/>
              <a:t>Exercici 5.2: Què contribueix a les dinàmiques de poder? </a:t>
            </a:r>
            <a:r>
              <a:rPr lang="en-GB" dirty="0"/>
              <a:t>- 8</a:t>
            </a:r>
            <a:endParaRPr lang="x-none" dirty="0"/>
          </a:p>
        </p:txBody>
      </p:sp>
    </p:spTree>
    <p:extLst>
      <p:ext uri="{BB962C8B-B14F-4D97-AF65-F5344CB8AC3E}">
        <p14:creationId xmlns:p14="http://schemas.microsoft.com/office/powerpoint/2010/main" val="9209353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CA057A-A3D4-462E-9597-EF840039DDAA}"/>
              </a:ext>
            </a:extLst>
          </p:cNvPr>
          <p:cNvSpPr>
            <a:spLocks noGrp="1"/>
          </p:cNvSpPr>
          <p:nvPr>
            <p:ph sz="quarter" idx="14"/>
          </p:nvPr>
        </p:nvSpPr>
        <p:spPr/>
        <p:txBody>
          <a:bodyPr/>
          <a:lstStyle/>
          <a:p>
            <a:endParaRPr lang="en-US" dirty="0"/>
          </a:p>
          <a:p>
            <a:endParaRPr lang="en-US" dirty="0"/>
          </a:p>
          <a:p>
            <a:r>
              <a:rPr lang="es-ES" dirty="0" err="1"/>
              <a:t>Què</a:t>
            </a:r>
            <a:r>
              <a:rPr lang="es-ES" dirty="0"/>
              <a:t> es </a:t>
            </a:r>
            <a:r>
              <a:rPr lang="es-ES" dirty="0" err="1"/>
              <a:t>pot</a:t>
            </a:r>
            <a:r>
              <a:rPr lang="es-ES" dirty="0"/>
              <a:t> </a:t>
            </a:r>
            <a:r>
              <a:rPr lang="es-ES" dirty="0" err="1"/>
              <a:t>fer</a:t>
            </a:r>
            <a:r>
              <a:rPr lang="es-ES" dirty="0"/>
              <a:t> per compensar </a:t>
            </a:r>
            <a:r>
              <a:rPr lang="es-ES" dirty="0" err="1"/>
              <a:t>aquest</a:t>
            </a:r>
            <a:r>
              <a:rPr lang="es-ES" dirty="0"/>
              <a:t> </a:t>
            </a:r>
            <a:r>
              <a:rPr lang="es-ES" dirty="0" err="1"/>
              <a:t>desequilibri</a:t>
            </a:r>
            <a:r>
              <a:rPr lang="es-ES" dirty="0"/>
              <a:t> de poder? </a:t>
            </a:r>
            <a:endParaRPr lang="x-none" dirty="0"/>
          </a:p>
        </p:txBody>
      </p:sp>
      <p:sp>
        <p:nvSpPr>
          <p:cNvPr id="5" name="Title 1">
            <a:extLst>
              <a:ext uri="{FF2B5EF4-FFF2-40B4-BE49-F238E27FC236}">
                <a16:creationId xmlns:a16="http://schemas.microsoft.com/office/drawing/2014/main" id="{8173E581-4580-4B5E-ABBF-937EF343F1D9}"/>
              </a:ext>
            </a:extLst>
          </p:cNvPr>
          <p:cNvSpPr>
            <a:spLocks noGrp="1"/>
          </p:cNvSpPr>
          <p:nvPr>
            <p:ph type="title"/>
          </p:nvPr>
        </p:nvSpPr>
        <p:spPr>
          <a:xfrm>
            <a:off x="507206" y="506412"/>
            <a:ext cx="11146078" cy="429253"/>
          </a:xfrm>
        </p:spPr>
        <p:txBody>
          <a:bodyPr/>
          <a:lstStyle/>
          <a:p>
            <a:r>
              <a:rPr lang="ca-ES" dirty="0"/>
              <a:t>Exercici 5.2: Què contribueix a les dinàmiques de poder? </a:t>
            </a:r>
            <a:r>
              <a:rPr lang="en-GB" dirty="0"/>
              <a:t>- 9</a:t>
            </a:r>
            <a:endParaRPr lang="x-none" dirty="0"/>
          </a:p>
        </p:txBody>
      </p:sp>
    </p:spTree>
    <p:extLst>
      <p:ext uri="{BB962C8B-B14F-4D97-AF65-F5344CB8AC3E}">
        <p14:creationId xmlns:p14="http://schemas.microsoft.com/office/powerpoint/2010/main" val="12733121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3AC12F-18F0-4320-A09C-61FEC396ABEA}"/>
              </a:ext>
            </a:extLst>
          </p:cNvPr>
          <p:cNvSpPr>
            <a:spLocks noGrp="1"/>
          </p:cNvSpPr>
          <p:nvPr>
            <p:ph sz="quarter" idx="14"/>
          </p:nvPr>
        </p:nvSpPr>
        <p:spPr>
          <a:xfrm>
            <a:off x="544285" y="936171"/>
            <a:ext cx="11137321" cy="5246915"/>
          </a:xfrm>
        </p:spPr>
        <p:txBody>
          <a:bodyPr/>
          <a:lstStyle/>
          <a:p>
            <a:pPr lvl="0" algn="just" fontAlgn="base"/>
            <a:r>
              <a:rPr lang="ca-ES" sz="1800" dirty="0"/>
              <a:t>És fonamental reconèixer que, a causa dels desequilibris i les dinàmiques de poder, les persones usuàries dels serveis corren un risc més elevat de patir violència, coacció i maltractament. </a:t>
            </a:r>
            <a:endParaRPr lang="es-ES" sz="1800" dirty="0"/>
          </a:p>
          <a:p>
            <a:pPr algn="just"/>
            <a:r>
              <a:rPr lang="ca-ES" sz="1800" dirty="0"/>
              <a:t>La legislació que permet l’ingrés i el tractament involuntaris als serveis socials i de salut mental contribueix en gran mesura al desequilibri de poder</a:t>
            </a:r>
            <a:r>
              <a:rPr lang="en-GB" sz="1800" dirty="0"/>
              <a:t>.</a:t>
            </a:r>
            <a:endParaRPr lang="x-none" sz="1800" dirty="0"/>
          </a:p>
          <a:p>
            <a:pPr lvl="0" algn="just" fontAlgn="base"/>
            <a:r>
              <a:rPr lang="ca-ES" sz="1800" dirty="0"/>
              <a:t>Per canviar les pràctiques als serveis socials i de salut mental amb l’objectiu de posar fi a la coacció, la violència i el maltractament, no cal esperar que aquestes lleis es deroguin. </a:t>
            </a:r>
            <a:endParaRPr lang="es-ES" sz="1800" dirty="0"/>
          </a:p>
          <a:p>
            <a:pPr algn="just"/>
            <a:r>
              <a:rPr lang="ca-ES" sz="1800" dirty="0"/>
              <a:t>Reflexionar sobre el nostre propi paper, posició o feina és el primer pas per abordar el desequilibri de poder</a:t>
            </a:r>
            <a:r>
              <a:rPr lang="en-GB" sz="1800" dirty="0"/>
              <a:t>. </a:t>
            </a:r>
          </a:p>
          <a:p>
            <a:pPr lvl="0" algn="just">
              <a:spcAft>
                <a:spcPts val="500"/>
              </a:spcAft>
            </a:pPr>
            <a:r>
              <a:rPr lang="ca-ES" sz="1800" dirty="0"/>
              <a:t>En el cas del personal dels serveis, això implica formular-se preguntes com: </a:t>
            </a:r>
          </a:p>
          <a:p>
            <a:pPr lvl="2" algn="just">
              <a:spcAft>
                <a:spcPts val="500"/>
              </a:spcAft>
            </a:pPr>
            <a:r>
              <a:rPr lang="ca-ES" sz="1800" dirty="0"/>
              <a:t>«Quins coneixements, valors i experiències aporto a la meva feina?»</a:t>
            </a:r>
          </a:p>
          <a:p>
            <a:pPr lvl="2" algn="just">
              <a:spcAft>
                <a:spcPts val="500"/>
              </a:spcAft>
            </a:pPr>
            <a:r>
              <a:rPr lang="ca-ES" sz="1800" dirty="0"/>
              <a:t>«Com han influït la criança, l’educació i la formació que he rebut en la meva manera de veure el món?»</a:t>
            </a:r>
          </a:p>
          <a:p>
            <a:pPr lvl="2" algn="just">
              <a:spcAft>
                <a:spcPts val="500"/>
              </a:spcAft>
            </a:pPr>
            <a:r>
              <a:rPr lang="ca-ES" sz="1800" dirty="0"/>
              <a:t>«De quina manera les meves experiències d’avantatges i desavantatges han modulat la meva forma de treballar?» </a:t>
            </a:r>
          </a:p>
          <a:p>
            <a:pPr lvl="2" algn="just">
              <a:spcAft>
                <a:spcPts val="500"/>
              </a:spcAft>
            </a:pPr>
            <a:r>
              <a:rPr lang="ca-ES" sz="1800" dirty="0"/>
              <a:t>«Soc conscient de què pensen sobre mi els altres o de com em perceben?» </a:t>
            </a:r>
          </a:p>
          <a:p>
            <a:pPr algn="just">
              <a:spcAft>
                <a:spcPts val="500"/>
              </a:spcAft>
            </a:pPr>
            <a:r>
              <a:rPr lang="ca-ES" sz="1800" dirty="0"/>
              <a:t>Reduir el desequilibri de poder també comporta que el personal prengui consciència de les seves pròpies limitacions i necessitats per no acabar aclaparats per les situacions difícils </a:t>
            </a:r>
            <a:r>
              <a:rPr lang="en-GB" sz="1800" dirty="0"/>
              <a:t>.</a:t>
            </a:r>
            <a:endParaRPr lang="x-none" sz="1800" dirty="0"/>
          </a:p>
          <a:p>
            <a:pPr algn="just"/>
            <a:endParaRPr lang="x-none" sz="1800" dirty="0"/>
          </a:p>
        </p:txBody>
      </p:sp>
      <p:sp>
        <p:nvSpPr>
          <p:cNvPr id="6" name="Title 1">
            <a:extLst>
              <a:ext uri="{FF2B5EF4-FFF2-40B4-BE49-F238E27FC236}">
                <a16:creationId xmlns:a16="http://schemas.microsoft.com/office/drawing/2014/main" id="{8173E581-4580-4B5E-ABBF-937EF343F1D9}"/>
              </a:ext>
            </a:extLst>
          </p:cNvPr>
          <p:cNvSpPr>
            <a:spLocks noGrp="1"/>
          </p:cNvSpPr>
          <p:nvPr>
            <p:ph type="title"/>
          </p:nvPr>
        </p:nvSpPr>
        <p:spPr>
          <a:xfrm>
            <a:off x="507206" y="354012"/>
            <a:ext cx="11146078" cy="429253"/>
          </a:xfrm>
        </p:spPr>
        <p:txBody>
          <a:bodyPr/>
          <a:lstStyle/>
          <a:p>
            <a:r>
              <a:rPr lang="ca-ES" dirty="0"/>
              <a:t>Exercici 5.2: Què contribueix a les dinàmiques de poder? </a:t>
            </a:r>
            <a:r>
              <a:rPr lang="en-GB" dirty="0"/>
              <a:t>- 10</a:t>
            </a:r>
            <a:endParaRPr lang="x-none" dirty="0"/>
          </a:p>
        </p:txBody>
      </p:sp>
    </p:spTree>
    <p:extLst>
      <p:ext uri="{BB962C8B-B14F-4D97-AF65-F5344CB8AC3E}">
        <p14:creationId xmlns:p14="http://schemas.microsoft.com/office/powerpoint/2010/main" val="1795429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2E3FC-9963-45B6-B2A0-DAAA493A01BF}"/>
              </a:ext>
            </a:extLst>
          </p:cNvPr>
          <p:cNvSpPr>
            <a:spLocks noGrp="1"/>
          </p:cNvSpPr>
          <p:nvPr>
            <p:ph type="title"/>
          </p:nvPr>
        </p:nvSpPr>
        <p:spPr>
          <a:xfrm>
            <a:off x="507205" y="2313946"/>
            <a:ext cx="11294935" cy="705701"/>
          </a:xfrm>
        </p:spPr>
        <p:txBody>
          <a:bodyPr/>
          <a:lstStyle/>
          <a:p>
            <a:pPr>
              <a:lnSpc>
                <a:spcPct val="100000"/>
              </a:lnSpc>
            </a:pPr>
            <a:r>
              <a:rPr lang="es-ES" dirty="0"/>
              <a:t>Tema 6. </a:t>
            </a:r>
            <a:r>
              <a:rPr lang="ca-ES" dirty="0"/>
              <a:t>Estratègies clau per evitar i atenuar situacions de conflictivitat</a:t>
            </a:r>
            <a:br>
              <a:rPr lang="es-ES" dirty="0"/>
            </a:br>
            <a:br>
              <a:rPr lang="x-none" dirty="0"/>
            </a:br>
            <a:endParaRPr lang="x-none" dirty="0"/>
          </a:p>
        </p:txBody>
      </p:sp>
    </p:spTree>
    <p:extLst>
      <p:ext uri="{BB962C8B-B14F-4D97-AF65-F5344CB8AC3E}">
        <p14:creationId xmlns:p14="http://schemas.microsoft.com/office/powerpoint/2010/main" val="9737327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7FF02A-20FB-494F-BC21-AF2C58FF0209}"/>
              </a:ext>
            </a:extLst>
          </p:cNvPr>
          <p:cNvSpPr>
            <a:spLocks noGrp="1"/>
          </p:cNvSpPr>
          <p:nvPr>
            <p:ph sz="quarter" idx="14"/>
          </p:nvPr>
        </p:nvSpPr>
        <p:spPr>
          <a:xfrm>
            <a:off x="574157" y="1589314"/>
            <a:ext cx="11107449" cy="4421874"/>
          </a:xfrm>
        </p:spPr>
        <p:txBody>
          <a:bodyPr/>
          <a:lstStyle/>
          <a:p>
            <a:pPr algn="just"/>
            <a:r>
              <a:rPr lang="ca-ES" dirty="0"/>
              <a:t>Les situacions de tensió sovint condueixen a situacions de conflictivitat que de vegades «es resolen» mitjançant l’ús de la força</a:t>
            </a:r>
            <a:r>
              <a:rPr lang="en-GB" dirty="0"/>
              <a:t>.</a:t>
            </a:r>
            <a:endParaRPr lang="x-none" dirty="0"/>
          </a:p>
          <a:p>
            <a:pPr algn="just"/>
            <a:r>
              <a:rPr lang="ca-ES" dirty="0"/>
              <a:t>Normalment, estan ocasionades per una comunicació deficient o per </a:t>
            </a:r>
            <a:r>
              <a:rPr lang="ca-ES" dirty="0" err="1"/>
              <a:t>malenteso</a:t>
            </a:r>
            <a:r>
              <a:rPr lang="es-ES" dirty="0"/>
              <a:t>s</a:t>
            </a:r>
            <a:r>
              <a:rPr lang="en-GB" dirty="0"/>
              <a:t>. </a:t>
            </a:r>
          </a:p>
          <a:p>
            <a:pPr algn="just"/>
            <a:r>
              <a:rPr lang="es-ES" dirty="0"/>
              <a:t>Poden </a:t>
            </a:r>
            <a:r>
              <a:rPr lang="ca-ES" dirty="0"/>
              <a:t>respondre al fet que les persones es limiten a «fer la serva feina» o fins i tot a «bones intencions» </a:t>
            </a:r>
            <a:r>
              <a:rPr lang="en-GB" dirty="0"/>
              <a:t>. </a:t>
            </a:r>
          </a:p>
          <a:p>
            <a:pPr algn="just"/>
            <a:r>
              <a:rPr lang="es-ES" dirty="0"/>
              <a:t>Se </a:t>
            </a:r>
            <a:r>
              <a:rPr lang="ca-ES" dirty="0"/>
              <a:t>solen produir quan algú té la sensació que no l’escolten o que no es respecta la seva voluntat. </a:t>
            </a:r>
            <a:endParaRPr lang="es-ES" dirty="0"/>
          </a:p>
          <a:p>
            <a:r>
              <a:rPr lang="ca-ES" dirty="0"/>
              <a:t>Tant el personal com les persones usuàries del servei poden ser l’origen d’una situació de tensió. </a:t>
            </a:r>
          </a:p>
          <a:p>
            <a:r>
              <a:rPr lang="ca-ES" dirty="0"/>
              <a:t>No obstant això, és molt més probable que les persones usuàries del servei siguin les receptores d’una resposta coercitiva o violenta. </a:t>
            </a:r>
            <a:endParaRPr lang="x-none" dirty="0"/>
          </a:p>
          <a:p>
            <a:pPr algn="just"/>
            <a:endParaRPr lang="x-none" dirty="0"/>
          </a:p>
        </p:txBody>
      </p:sp>
      <p:sp>
        <p:nvSpPr>
          <p:cNvPr id="2" name="Title 1">
            <a:extLst>
              <a:ext uri="{FF2B5EF4-FFF2-40B4-BE49-F238E27FC236}">
                <a16:creationId xmlns:a16="http://schemas.microsoft.com/office/drawing/2014/main" id="{FC7B191C-7204-4E85-A8B6-9D1A2FF38168}"/>
              </a:ext>
            </a:extLst>
          </p:cNvPr>
          <p:cNvSpPr>
            <a:spLocks noGrp="1"/>
          </p:cNvSpPr>
          <p:nvPr>
            <p:ph type="title"/>
          </p:nvPr>
        </p:nvSpPr>
        <p:spPr>
          <a:xfrm>
            <a:off x="507205" y="506411"/>
            <a:ext cx="11271138" cy="582159"/>
          </a:xfrm>
        </p:spPr>
        <p:txBody>
          <a:bodyPr/>
          <a:lstStyle/>
          <a:p>
            <a:r>
              <a:rPr lang="es-ES" sz="2800" dirty="0" err="1"/>
              <a:t>Presentació</a:t>
            </a:r>
            <a:r>
              <a:rPr lang="es-ES" sz="2800" dirty="0"/>
              <a:t>: </a:t>
            </a:r>
            <a:r>
              <a:rPr lang="es-ES" sz="2800" dirty="0" err="1"/>
              <a:t>Com</a:t>
            </a:r>
            <a:r>
              <a:rPr lang="es-ES" sz="2800" dirty="0"/>
              <a:t> es </a:t>
            </a:r>
            <a:r>
              <a:rPr lang="es-ES" sz="2800" dirty="0" err="1"/>
              <a:t>pot</a:t>
            </a:r>
            <a:r>
              <a:rPr lang="es-ES" sz="2800" dirty="0"/>
              <a:t> </a:t>
            </a:r>
            <a:r>
              <a:rPr lang="es-ES" sz="2800" dirty="0" err="1"/>
              <a:t>respondre</a:t>
            </a:r>
            <a:r>
              <a:rPr lang="es-ES" sz="2800" dirty="0"/>
              <a:t> de manera </a:t>
            </a:r>
            <a:r>
              <a:rPr lang="es-ES" sz="2800" dirty="0" err="1"/>
              <a:t>eficaç</a:t>
            </a:r>
            <a:r>
              <a:rPr lang="es-ES" sz="2800" dirty="0"/>
              <a:t> i </a:t>
            </a:r>
            <a:r>
              <a:rPr lang="es-ES" sz="2800" dirty="0" err="1"/>
              <a:t>adequada</a:t>
            </a:r>
            <a:r>
              <a:rPr lang="es-ES" sz="2800" dirty="0"/>
              <a:t> a </a:t>
            </a:r>
            <a:r>
              <a:rPr lang="es-ES" sz="2800" dirty="0" err="1"/>
              <a:t>aquestes</a:t>
            </a:r>
            <a:r>
              <a:rPr lang="es-ES" sz="2800" dirty="0"/>
              <a:t> </a:t>
            </a:r>
            <a:r>
              <a:rPr lang="es-ES" sz="2800" dirty="0" err="1"/>
              <a:t>situacions</a:t>
            </a:r>
            <a:r>
              <a:rPr lang="es-ES" sz="2800" dirty="0"/>
              <a:t> de </a:t>
            </a:r>
            <a:r>
              <a:rPr lang="es-ES" sz="2800" dirty="0" err="1"/>
              <a:t>tensió</a:t>
            </a:r>
            <a:r>
              <a:rPr lang="es-ES" sz="2800" dirty="0"/>
              <a:t>? </a:t>
            </a:r>
            <a:r>
              <a:rPr lang="en-GB" sz="2800" dirty="0"/>
              <a:t>- 1</a:t>
            </a:r>
            <a:endParaRPr lang="x-none" sz="2800" dirty="0"/>
          </a:p>
        </p:txBody>
      </p:sp>
    </p:spTree>
    <p:extLst>
      <p:ext uri="{BB962C8B-B14F-4D97-AF65-F5344CB8AC3E}">
        <p14:creationId xmlns:p14="http://schemas.microsoft.com/office/powerpoint/2010/main" val="2941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8D6034-DF72-4F1D-84CE-D0C29C6A1000}"/>
              </a:ext>
            </a:extLst>
          </p:cNvPr>
          <p:cNvSpPr>
            <a:spLocks noGrp="1"/>
          </p:cNvSpPr>
          <p:nvPr>
            <p:ph sz="quarter" idx="14"/>
          </p:nvPr>
        </p:nvSpPr>
        <p:spPr>
          <a:xfrm>
            <a:off x="507195" y="1632856"/>
            <a:ext cx="11174412" cy="4378331"/>
          </a:xfrm>
        </p:spPr>
        <p:txBody>
          <a:bodyPr/>
          <a:lstStyle/>
          <a:p>
            <a:pPr algn="just"/>
            <a:r>
              <a:rPr lang="ca-ES" b="1" dirty="0"/>
              <a:t>Si no s’aborden adequadament,</a:t>
            </a:r>
            <a:r>
              <a:rPr lang="ca-ES" dirty="0"/>
              <a:t> les situacions de tensió tenen el potencial d’evolucionar en un conflicte</a:t>
            </a:r>
            <a:r>
              <a:rPr lang="en-GB" dirty="0"/>
              <a:t>. </a:t>
            </a:r>
            <a:endParaRPr lang="x-none" dirty="0"/>
          </a:p>
          <a:p>
            <a:pPr algn="just"/>
            <a:r>
              <a:rPr lang="ca-ES" dirty="0"/>
              <a:t>Alguns exemples de situacions que poden escalar en violència són</a:t>
            </a:r>
            <a:r>
              <a:rPr lang="es-ES" dirty="0"/>
              <a:t>: </a:t>
            </a:r>
          </a:p>
          <a:p>
            <a:pPr lvl="2" algn="just"/>
            <a:r>
              <a:rPr lang="ca-ES" sz="2200" dirty="0"/>
              <a:t>el fet que una persona senti que no l’escolten i això la molesti i l’alteri.</a:t>
            </a:r>
          </a:p>
          <a:p>
            <a:pPr lvl="2" algn="just"/>
            <a:r>
              <a:rPr lang="ca-ES" sz="2200" dirty="0"/>
              <a:t>que un membre del personal se senti frustrat quan la persona es nega a rebre tractament. </a:t>
            </a:r>
            <a:endParaRPr lang="x-none" sz="2200" dirty="0"/>
          </a:p>
          <a:p>
            <a:pPr algn="just"/>
            <a:r>
              <a:rPr lang="ca-ES" dirty="0"/>
              <a:t>Fins i tot aspectes que poden semblar irrellevants poden generar conflictes si no s’aborden amb respecte i acompanyament</a:t>
            </a:r>
            <a:r>
              <a:rPr lang="en-GB" dirty="0"/>
              <a:t>.</a:t>
            </a:r>
            <a:endParaRPr lang="x-none" dirty="0"/>
          </a:p>
          <a:p>
            <a:pPr algn="just"/>
            <a:endParaRPr lang="x-none" dirty="0"/>
          </a:p>
        </p:txBody>
      </p:sp>
      <p:sp>
        <p:nvSpPr>
          <p:cNvPr id="5" name="Title 1">
            <a:extLst>
              <a:ext uri="{FF2B5EF4-FFF2-40B4-BE49-F238E27FC236}">
                <a16:creationId xmlns:a16="http://schemas.microsoft.com/office/drawing/2014/main" id="{FC7B191C-7204-4E85-A8B6-9D1A2FF38168}"/>
              </a:ext>
            </a:extLst>
          </p:cNvPr>
          <p:cNvSpPr>
            <a:spLocks noGrp="1"/>
          </p:cNvSpPr>
          <p:nvPr>
            <p:ph type="title"/>
          </p:nvPr>
        </p:nvSpPr>
        <p:spPr>
          <a:xfrm>
            <a:off x="507205" y="506412"/>
            <a:ext cx="11167343" cy="514314"/>
          </a:xfrm>
        </p:spPr>
        <p:txBody>
          <a:bodyPr/>
          <a:lstStyle/>
          <a:p>
            <a:r>
              <a:rPr lang="es-ES" sz="2800" dirty="0" err="1"/>
              <a:t>Presentació</a:t>
            </a:r>
            <a:r>
              <a:rPr lang="es-ES" sz="2800" dirty="0"/>
              <a:t>: </a:t>
            </a:r>
            <a:r>
              <a:rPr lang="es-ES" sz="2800" dirty="0" err="1"/>
              <a:t>Com</a:t>
            </a:r>
            <a:r>
              <a:rPr lang="es-ES" sz="2800" dirty="0"/>
              <a:t> es </a:t>
            </a:r>
            <a:r>
              <a:rPr lang="es-ES" sz="2800" dirty="0" err="1"/>
              <a:t>pot</a:t>
            </a:r>
            <a:r>
              <a:rPr lang="es-ES" sz="2800" dirty="0"/>
              <a:t> </a:t>
            </a:r>
            <a:r>
              <a:rPr lang="es-ES" sz="2800" dirty="0" err="1"/>
              <a:t>respondre</a:t>
            </a:r>
            <a:r>
              <a:rPr lang="es-ES" sz="2800" dirty="0"/>
              <a:t> de manera </a:t>
            </a:r>
            <a:r>
              <a:rPr lang="es-ES" sz="2800" dirty="0" err="1"/>
              <a:t>eficaç</a:t>
            </a:r>
            <a:r>
              <a:rPr lang="es-ES" sz="2800" dirty="0"/>
              <a:t> i </a:t>
            </a:r>
            <a:r>
              <a:rPr lang="es-ES" sz="2800" dirty="0" err="1"/>
              <a:t>adequada</a:t>
            </a:r>
            <a:r>
              <a:rPr lang="es-ES" sz="2800" dirty="0"/>
              <a:t> a </a:t>
            </a:r>
            <a:r>
              <a:rPr lang="es-ES" sz="2800" dirty="0" err="1"/>
              <a:t>aquestes</a:t>
            </a:r>
            <a:r>
              <a:rPr lang="es-ES" sz="2800" dirty="0"/>
              <a:t> </a:t>
            </a:r>
            <a:r>
              <a:rPr lang="es-ES" sz="2800" dirty="0" err="1"/>
              <a:t>situacions</a:t>
            </a:r>
            <a:r>
              <a:rPr lang="es-ES" sz="2800" dirty="0"/>
              <a:t> de </a:t>
            </a:r>
            <a:r>
              <a:rPr lang="es-ES" sz="2800" dirty="0" err="1"/>
              <a:t>tensió</a:t>
            </a:r>
            <a:r>
              <a:rPr lang="es-ES" sz="2800" dirty="0"/>
              <a:t>? </a:t>
            </a:r>
            <a:r>
              <a:rPr lang="en-GB" sz="2800" dirty="0"/>
              <a:t>- 2</a:t>
            </a:r>
            <a:endParaRPr lang="x-none" sz="2800" dirty="0"/>
          </a:p>
        </p:txBody>
      </p:sp>
    </p:spTree>
    <p:extLst>
      <p:ext uri="{BB962C8B-B14F-4D97-AF65-F5344CB8AC3E}">
        <p14:creationId xmlns:p14="http://schemas.microsoft.com/office/powerpoint/2010/main" val="35697178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3798984-4BEB-684D-AB1B-CE8ECAAB6FFA}"/>
              </a:ext>
            </a:extLst>
          </p:cNvPr>
          <p:cNvSpPr>
            <a:spLocks noGrp="1"/>
          </p:cNvSpPr>
          <p:nvPr>
            <p:ph type="body" sz="quarter" idx="13"/>
          </p:nvPr>
        </p:nvSpPr>
        <p:spPr>
          <a:xfrm>
            <a:off x="507207" y="1363706"/>
            <a:ext cx="11174400" cy="360000"/>
          </a:xfrm>
        </p:spPr>
        <p:txBody>
          <a:bodyPr/>
          <a:lstStyle/>
          <a:p>
            <a:r>
              <a:rPr lang="pt-BR" dirty="0"/>
              <a:t>Respostes o </a:t>
            </a:r>
            <a:r>
              <a:rPr lang="pt-BR" dirty="0" err="1"/>
              <a:t>pràctiques</a:t>
            </a:r>
            <a:r>
              <a:rPr lang="pt-BR" dirty="0"/>
              <a:t> </a:t>
            </a:r>
            <a:r>
              <a:rPr lang="pt-BR" dirty="0" err="1"/>
              <a:t>inadequades</a:t>
            </a:r>
            <a:r>
              <a:rPr lang="pt-BR" dirty="0"/>
              <a:t> i </a:t>
            </a:r>
            <a:r>
              <a:rPr lang="pt-BR" dirty="0" err="1"/>
              <a:t>ineficaces</a:t>
            </a:r>
            <a:r>
              <a:rPr lang="pt-BR" dirty="0"/>
              <a:t> </a:t>
            </a:r>
            <a:r>
              <a:rPr lang="en-US" dirty="0"/>
              <a:t>(a)</a:t>
            </a:r>
          </a:p>
        </p:txBody>
      </p:sp>
      <p:sp>
        <p:nvSpPr>
          <p:cNvPr id="3" name="Content Placeholder 2">
            <a:extLst>
              <a:ext uri="{FF2B5EF4-FFF2-40B4-BE49-F238E27FC236}">
                <a16:creationId xmlns:a16="http://schemas.microsoft.com/office/drawing/2014/main" id="{DEBEB2C8-D954-4F73-9A74-A99E0E3FA9D3}"/>
              </a:ext>
            </a:extLst>
          </p:cNvPr>
          <p:cNvSpPr>
            <a:spLocks noGrp="1"/>
          </p:cNvSpPr>
          <p:nvPr>
            <p:ph sz="quarter" idx="14"/>
          </p:nvPr>
        </p:nvSpPr>
        <p:spPr>
          <a:xfrm>
            <a:off x="507195" y="1892968"/>
            <a:ext cx="11174412" cy="4134261"/>
          </a:xfrm>
        </p:spPr>
        <p:txBody>
          <a:bodyPr/>
          <a:lstStyle/>
          <a:p>
            <a:pPr marL="0" indent="0">
              <a:spcAft>
                <a:spcPts val="600"/>
              </a:spcAft>
              <a:buNone/>
            </a:pPr>
            <a:r>
              <a:rPr lang="ca-ES" b="1" dirty="0"/>
              <a:t>Crits </a:t>
            </a:r>
            <a:endParaRPr lang="es-ES" dirty="0"/>
          </a:p>
          <a:p>
            <a:pPr lvl="0" fontAlgn="base">
              <a:spcAft>
                <a:spcPts val="600"/>
              </a:spcAft>
            </a:pPr>
            <a:r>
              <a:rPr lang="ca-ES" dirty="0"/>
              <a:t>Sovint es crida per exercir el control, fer-se sentir o «deixar les coses clares». </a:t>
            </a:r>
            <a:endParaRPr lang="es-ES" dirty="0"/>
          </a:p>
          <a:p>
            <a:pPr>
              <a:spcAft>
                <a:spcPts val="600"/>
              </a:spcAft>
            </a:pPr>
            <a:r>
              <a:rPr lang="ca-ES" dirty="0"/>
              <a:t>Cridar pot augmentar la tensió i fer que les persones s’alterin encara més</a:t>
            </a:r>
            <a:r>
              <a:rPr lang="es-ES" dirty="0"/>
              <a:t>. </a:t>
            </a:r>
          </a:p>
          <a:p>
            <a:pPr marL="0" indent="0">
              <a:spcAft>
                <a:spcPts val="600"/>
              </a:spcAft>
              <a:buNone/>
            </a:pPr>
            <a:endParaRPr lang="ca-ES" b="1" dirty="0"/>
          </a:p>
          <a:p>
            <a:pPr marL="0" indent="0">
              <a:spcAft>
                <a:spcPts val="600"/>
              </a:spcAft>
              <a:buNone/>
            </a:pPr>
            <a:r>
              <a:rPr lang="ca-ES" b="1" dirty="0"/>
              <a:t>Amenaces i intimidació </a:t>
            </a:r>
            <a:endParaRPr lang="es-ES" dirty="0"/>
          </a:p>
          <a:p>
            <a:pPr lvl="0" fontAlgn="base">
              <a:spcAft>
                <a:spcPts val="600"/>
              </a:spcAft>
            </a:pPr>
            <a:r>
              <a:rPr lang="ca-ES" dirty="0"/>
              <a:t>Es fan servir per pressionar i coaccionar les persones a fer o no fer alguna cosa. </a:t>
            </a:r>
            <a:endParaRPr lang="es-ES" dirty="0"/>
          </a:p>
          <a:p>
            <a:pPr>
              <a:spcAft>
                <a:spcPts val="600"/>
              </a:spcAft>
            </a:pPr>
            <a:r>
              <a:rPr lang="ca-ES" dirty="0"/>
              <a:t>Tanmateix, poden fer que les persones se sentin indefenses, abatudes, atemorides i rebaixades</a:t>
            </a:r>
            <a:r>
              <a:rPr lang="es-ES" dirty="0"/>
              <a:t>. </a:t>
            </a:r>
          </a:p>
        </p:txBody>
      </p:sp>
      <p:sp>
        <p:nvSpPr>
          <p:cNvPr id="7" name="Title 1">
            <a:extLst>
              <a:ext uri="{FF2B5EF4-FFF2-40B4-BE49-F238E27FC236}">
                <a16:creationId xmlns:a16="http://schemas.microsoft.com/office/drawing/2014/main" id="{FC7B191C-7204-4E85-A8B6-9D1A2FF38168}"/>
              </a:ext>
            </a:extLst>
          </p:cNvPr>
          <p:cNvSpPr>
            <a:spLocks noGrp="1"/>
          </p:cNvSpPr>
          <p:nvPr>
            <p:ph type="title"/>
          </p:nvPr>
        </p:nvSpPr>
        <p:spPr>
          <a:xfrm>
            <a:off x="507205" y="506412"/>
            <a:ext cx="11167343" cy="514314"/>
          </a:xfrm>
        </p:spPr>
        <p:txBody>
          <a:bodyPr/>
          <a:lstStyle/>
          <a:p>
            <a:r>
              <a:rPr lang="es-ES" sz="2800" dirty="0" err="1"/>
              <a:t>Presentació</a:t>
            </a:r>
            <a:r>
              <a:rPr lang="es-ES" sz="2800" dirty="0"/>
              <a:t>: </a:t>
            </a:r>
            <a:r>
              <a:rPr lang="es-ES" sz="2800" dirty="0" err="1"/>
              <a:t>Com</a:t>
            </a:r>
            <a:r>
              <a:rPr lang="es-ES" sz="2800" dirty="0"/>
              <a:t> es </a:t>
            </a:r>
            <a:r>
              <a:rPr lang="es-ES" sz="2800" dirty="0" err="1"/>
              <a:t>pot</a:t>
            </a:r>
            <a:r>
              <a:rPr lang="es-ES" sz="2800" dirty="0"/>
              <a:t> </a:t>
            </a:r>
            <a:r>
              <a:rPr lang="es-ES" sz="2800" dirty="0" err="1"/>
              <a:t>respondre</a:t>
            </a:r>
            <a:r>
              <a:rPr lang="es-ES" sz="2800" dirty="0"/>
              <a:t> de manera </a:t>
            </a:r>
            <a:r>
              <a:rPr lang="es-ES" sz="2800" dirty="0" err="1"/>
              <a:t>eficaç</a:t>
            </a:r>
            <a:r>
              <a:rPr lang="es-ES" sz="2800" dirty="0"/>
              <a:t> i </a:t>
            </a:r>
            <a:r>
              <a:rPr lang="es-ES" sz="2800" dirty="0" err="1"/>
              <a:t>adequada</a:t>
            </a:r>
            <a:r>
              <a:rPr lang="es-ES" sz="2800" dirty="0"/>
              <a:t> a </a:t>
            </a:r>
            <a:r>
              <a:rPr lang="es-ES" sz="2800" dirty="0" err="1"/>
              <a:t>aquestes</a:t>
            </a:r>
            <a:r>
              <a:rPr lang="es-ES" sz="2800" dirty="0"/>
              <a:t> </a:t>
            </a:r>
            <a:r>
              <a:rPr lang="es-ES" sz="2800" dirty="0" err="1"/>
              <a:t>situacions</a:t>
            </a:r>
            <a:r>
              <a:rPr lang="es-ES" sz="2800" dirty="0"/>
              <a:t> de </a:t>
            </a:r>
            <a:r>
              <a:rPr lang="es-ES" sz="2800" dirty="0" err="1"/>
              <a:t>tensió</a:t>
            </a:r>
            <a:r>
              <a:rPr lang="es-ES" sz="2800" dirty="0"/>
              <a:t>? </a:t>
            </a:r>
            <a:r>
              <a:rPr lang="en-GB" sz="2800" dirty="0"/>
              <a:t>- 3</a:t>
            </a:r>
            <a:endParaRPr lang="x-none" sz="2800" dirty="0"/>
          </a:p>
        </p:txBody>
      </p:sp>
    </p:spTree>
    <p:extLst>
      <p:ext uri="{BB962C8B-B14F-4D97-AF65-F5344CB8AC3E}">
        <p14:creationId xmlns:p14="http://schemas.microsoft.com/office/powerpoint/2010/main" val="27381911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131705D-DAFE-AA49-87A1-0EE9450B0583}"/>
              </a:ext>
            </a:extLst>
          </p:cNvPr>
          <p:cNvSpPr>
            <a:spLocks noGrp="1"/>
          </p:cNvSpPr>
          <p:nvPr>
            <p:ph type="body" sz="quarter" idx="13"/>
          </p:nvPr>
        </p:nvSpPr>
        <p:spPr>
          <a:xfrm>
            <a:off x="507207" y="1347664"/>
            <a:ext cx="11174400" cy="360000"/>
          </a:xfrm>
        </p:spPr>
        <p:txBody>
          <a:bodyPr/>
          <a:lstStyle/>
          <a:p>
            <a:r>
              <a:rPr lang="pt-BR" dirty="0"/>
              <a:t>Respostes o </a:t>
            </a:r>
            <a:r>
              <a:rPr lang="pt-BR" dirty="0" err="1"/>
              <a:t>pràctiques</a:t>
            </a:r>
            <a:r>
              <a:rPr lang="pt-BR" dirty="0"/>
              <a:t> </a:t>
            </a:r>
            <a:r>
              <a:rPr lang="pt-BR" dirty="0" err="1"/>
              <a:t>inadequades</a:t>
            </a:r>
            <a:r>
              <a:rPr lang="pt-BR" dirty="0"/>
              <a:t> i </a:t>
            </a:r>
            <a:r>
              <a:rPr lang="pt-BR" dirty="0" err="1"/>
              <a:t>ineficaces</a:t>
            </a:r>
            <a:r>
              <a:rPr lang="pt-BR" dirty="0"/>
              <a:t> </a:t>
            </a:r>
            <a:r>
              <a:rPr lang="en-US" dirty="0"/>
              <a:t>(b)</a:t>
            </a:r>
          </a:p>
        </p:txBody>
      </p:sp>
      <p:sp>
        <p:nvSpPr>
          <p:cNvPr id="3" name="Content Placeholder 2">
            <a:extLst>
              <a:ext uri="{FF2B5EF4-FFF2-40B4-BE49-F238E27FC236}">
                <a16:creationId xmlns:a16="http://schemas.microsoft.com/office/drawing/2014/main" id="{B50FA786-611B-4346-968C-108C6AE7D6BF}"/>
              </a:ext>
            </a:extLst>
          </p:cNvPr>
          <p:cNvSpPr>
            <a:spLocks noGrp="1"/>
          </p:cNvSpPr>
          <p:nvPr>
            <p:ph sz="quarter" idx="14"/>
          </p:nvPr>
        </p:nvSpPr>
        <p:spPr>
          <a:xfrm>
            <a:off x="507195" y="1812760"/>
            <a:ext cx="11174412" cy="3813420"/>
          </a:xfrm>
        </p:spPr>
        <p:txBody>
          <a:bodyPr/>
          <a:lstStyle/>
          <a:p>
            <a:pPr marL="0" indent="0" algn="just">
              <a:spcAft>
                <a:spcPts val="600"/>
              </a:spcAft>
              <a:buNone/>
            </a:pPr>
            <a:r>
              <a:rPr lang="ca-ES" sz="2000" b="1" dirty="0"/>
              <a:t>Manipulació forçosa </a:t>
            </a:r>
            <a:endParaRPr lang="es-ES" sz="2000" dirty="0"/>
          </a:p>
          <a:p>
            <a:pPr lvl="0" algn="just" fontAlgn="base">
              <a:spcAft>
                <a:spcPts val="600"/>
              </a:spcAft>
            </a:pPr>
            <a:r>
              <a:rPr lang="ca-ES" sz="2000" dirty="0"/>
              <a:t>Inclou empentes, agafades, estrebades i altres formes de força física. </a:t>
            </a:r>
            <a:endParaRPr lang="es-ES" sz="2000" dirty="0"/>
          </a:p>
          <a:p>
            <a:pPr lvl="0" algn="just" fontAlgn="base">
              <a:spcAft>
                <a:spcPts val="600"/>
              </a:spcAft>
            </a:pPr>
            <a:r>
              <a:rPr lang="ca-ES" sz="2000" dirty="0"/>
              <a:t>Pot provocar lesions. </a:t>
            </a:r>
            <a:endParaRPr lang="es-ES" sz="2000" dirty="0"/>
          </a:p>
          <a:p>
            <a:pPr lvl="0" algn="just" fontAlgn="base">
              <a:spcAft>
                <a:spcPts val="600"/>
              </a:spcAft>
            </a:pPr>
            <a:r>
              <a:rPr lang="ca-ES" sz="2000" dirty="0"/>
              <a:t>Pot derivar ràpidament en una situació de violència. </a:t>
            </a:r>
          </a:p>
          <a:p>
            <a:pPr lvl="0" algn="just" fontAlgn="base">
              <a:spcAft>
                <a:spcPts val="600"/>
              </a:spcAft>
            </a:pPr>
            <a:endParaRPr lang="es-ES" sz="2000" dirty="0"/>
          </a:p>
          <a:p>
            <a:pPr marL="0" indent="0" algn="just">
              <a:spcAft>
                <a:spcPts val="600"/>
              </a:spcAft>
              <a:buNone/>
            </a:pPr>
            <a:r>
              <a:rPr lang="ca-ES" sz="2000" b="1" dirty="0"/>
              <a:t>Medicació forçosa  </a:t>
            </a:r>
            <a:endParaRPr lang="es-ES" sz="2000" dirty="0"/>
          </a:p>
          <a:p>
            <a:pPr lvl="0" algn="just" fontAlgn="base">
              <a:spcAft>
                <a:spcPts val="600"/>
              </a:spcAft>
            </a:pPr>
            <a:r>
              <a:rPr lang="ca-ES" sz="2000" dirty="0"/>
              <a:t>Se sol utilitzar per resoldre una situació de tensió o evitar que les persones es comportin d’una manera determinada que es percep com a desafiant (per exemple, sedació). </a:t>
            </a:r>
            <a:endParaRPr lang="es-ES" sz="2000" dirty="0"/>
          </a:p>
          <a:p>
            <a:pPr lvl="0" algn="just" fontAlgn="base">
              <a:spcAft>
                <a:spcPts val="600"/>
              </a:spcAft>
            </a:pPr>
            <a:r>
              <a:rPr lang="ca-ES" sz="2000" dirty="0"/>
              <a:t>Pot tenir un impacte negatiu en la salut de les persones. </a:t>
            </a:r>
            <a:endParaRPr lang="es-ES" sz="2000" dirty="0"/>
          </a:p>
          <a:p>
            <a:pPr algn="just">
              <a:spcAft>
                <a:spcPts val="600"/>
              </a:spcAft>
            </a:pPr>
            <a:r>
              <a:rPr lang="ca-ES" sz="2000" dirty="0"/>
              <a:t>Pot deteriorar greument la relació entre la persona usuària i els membres del personal</a:t>
            </a:r>
            <a:r>
              <a:rPr lang="es-ES" sz="2000" dirty="0"/>
              <a:t>.</a:t>
            </a:r>
            <a:endParaRPr lang="x-none" sz="2000" dirty="0"/>
          </a:p>
        </p:txBody>
      </p:sp>
      <p:sp>
        <p:nvSpPr>
          <p:cNvPr id="7" name="Title 1">
            <a:extLst>
              <a:ext uri="{FF2B5EF4-FFF2-40B4-BE49-F238E27FC236}">
                <a16:creationId xmlns:a16="http://schemas.microsoft.com/office/drawing/2014/main" id="{FC7B191C-7204-4E85-A8B6-9D1A2FF38168}"/>
              </a:ext>
            </a:extLst>
          </p:cNvPr>
          <p:cNvSpPr>
            <a:spLocks noGrp="1"/>
          </p:cNvSpPr>
          <p:nvPr>
            <p:ph type="title"/>
          </p:nvPr>
        </p:nvSpPr>
        <p:spPr>
          <a:xfrm>
            <a:off x="507205" y="506412"/>
            <a:ext cx="11167343" cy="514314"/>
          </a:xfrm>
        </p:spPr>
        <p:txBody>
          <a:bodyPr/>
          <a:lstStyle/>
          <a:p>
            <a:r>
              <a:rPr lang="es-ES" sz="2800" dirty="0" err="1"/>
              <a:t>Presentació</a:t>
            </a:r>
            <a:r>
              <a:rPr lang="es-ES" sz="2800" dirty="0"/>
              <a:t>: </a:t>
            </a:r>
            <a:r>
              <a:rPr lang="es-ES" sz="2800" dirty="0" err="1"/>
              <a:t>Com</a:t>
            </a:r>
            <a:r>
              <a:rPr lang="es-ES" sz="2800" dirty="0"/>
              <a:t> es </a:t>
            </a:r>
            <a:r>
              <a:rPr lang="es-ES" sz="2800" dirty="0" err="1"/>
              <a:t>pot</a:t>
            </a:r>
            <a:r>
              <a:rPr lang="es-ES" sz="2800" dirty="0"/>
              <a:t> </a:t>
            </a:r>
            <a:r>
              <a:rPr lang="es-ES" sz="2800" dirty="0" err="1"/>
              <a:t>respondre</a:t>
            </a:r>
            <a:r>
              <a:rPr lang="es-ES" sz="2800" dirty="0"/>
              <a:t> de manera </a:t>
            </a:r>
            <a:r>
              <a:rPr lang="es-ES" sz="2800" dirty="0" err="1"/>
              <a:t>eficaç</a:t>
            </a:r>
            <a:r>
              <a:rPr lang="es-ES" sz="2800" dirty="0"/>
              <a:t> i </a:t>
            </a:r>
            <a:r>
              <a:rPr lang="es-ES" sz="2800" dirty="0" err="1"/>
              <a:t>adequada</a:t>
            </a:r>
            <a:r>
              <a:rPr lang="es-ES" sz="2800" dirty="0"/>
              <a:t> a </a:t>
            </a:r>
            <a:r>
              <a:rPr lang="es-ES" sz="2800" dirty="0" err="1"/>
              <a:t>aquestes</a:t>
            </a:r>
            <a:r>
              <a:rPr lang="es-ES" sz="2800" dirty="0"/>
              <a:t> </a:t>
            </a:r>
            <a:r>
              <a:rPr lang="es-ES" sz="2800" dirty="0" err="1"/>
              <a:t>situacions</a:t>
            </a:r>
            <a:r>
              <a:rPr lang="es-ES" sz="2800" dirty="0"/>
              <a:t> de </a:t>
            </a:r>
            <a:r>
              <a:rPr lang="es-ES" sz="2800" dirty="0" err="1"/>
              <a:t>tensió</a:t>
            </a:r>
            <a:r>
              <a:rPr lang="es-ES" sz="2800" dirty="0"/>
              <a:t>? </a:t>
            </a:r>
            <a:r>
              <a:rPr lang="en-GB" sz="2800" dirty="0"/>
              <a:t>- 4</a:t>
            </a:r>
            <a:endParaRPr lang="x-none" sz="2800" dirty="0"/>
          </a:p>
        </p:txBody>
      </p:sp>
    </p:spTree>
    <p:extLst>
      <p:ext uri="{BB962C8B-B14F-4D97-AF65-F5344CB8AC3E}">
        <p14:creationId xmlns:p14="http://schemas.microsoft.com/office/powerpoint/2010/main" val="130736424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E827950-F995-214E-BEC1-1FE1988A580A}"/>
              </a:ext>
            </a:extLst>
          </p:cNvPr>
          <p:cNvSpPr>
            <a:spLocks noGrp="1"/>
          </p:cNvSpPr>
          <p:nvPr>
            <p:ph type="body" sz="quarter" idx="13"/>
          </p:nvPr>
        </p:nvSpPr>
        <p:spPr>
          <a:xfrm>
            <a:off x="507207" y="1347664"/>
            <a:ext cx="11174400" cy="360000"/>
          </a:xfrm>
        </p:spPr>
        <p:txBody>
          <a:bodyPr/>
          <a:lstStyle/>
          <a:p>
            <a:r>
              <a:rPr lang="pt-BR" dirty="0"/>
              <a:t>Respostes o </a:t>
            </a:r>
            <a:r>
              <a:rPr lang="pt-BR" dirty="0" err="1"/>
              <a:t>pràctiques</a:t>
            </a:r>
            <a:r>
              <a:rPr lang="pt-BR" dirty="0"/>
              <a:t> </a:t>
            </a:r>
            <a:r>
              <a:rPr lang="pt-BR" dirty="0" err="1"/>
              <a:t>inadequades</a:t>
            </a:r>
            <a:r>
              <a:rPr lang="pt-BR" dirty="0"/>
              <a:t> i </a:t>
            </a:r>
            <a:r>
              <a:rPr lang="pt-BR" dirty="0" err="1"/>
              <a:t>ineficaces</a:t>
            </a:r>
            <a:r>
              <a:rPr lang="pt-BR" dirty="0"/>
              <a:t> </a:t>
            </a:r>
            <a:r>
              <a:rPr lang="en-US" dirty="0"/>
              <a:t>(c)</a:t>
            </a:r>
          </a:p>
        </p:txBody>
      </p:sp>
      <p:sp>
        <p:nvSpPr>
          <p:cNvPr id="3" name="Content Placeholder 2">
            <a:extLst>
              <a:ext uri="{FF2B5EF4-FFF2-40B4-BE49-F238E27FC236}">
                <a16:creationId xmlns:a16="http://schemas.microsoft.com/office/drawing/2014/main" id="{A719E7E8-1D38-4855-AEEF-A3DA84D25001}"/>
              </a:ext>
            </a:extLst>
          </p:cNvPr>
          <p:cNvSpPr>
            <a:spLocks noGrp="1"/>
          </p:cNvSpPr>
          <p:nvPr>
            <p:ph sz="quarter" idx="14"/>
          </p:nvPr>
        </p:nvSpPr>
        <p:spPr>
          <a:xfrm>
            <a:off x="507195" y="1707664"/>
            <a:ext cx="11174412" cy="4303524"/>
          </a:xfrm>
        </p:spPr>
        <p:txBody>
          <a:bodyPr/>
          <a:lstStyle/>
          <a:p>
            <a:pPr marL="0" indent="0" algn="just">
              <a:buNone/>
            </a:pPr>
            <a:r>
              <a:rPr lang="ca-ES" sz="1800" b="1" dirty="0"/>
              <a:t>Aïllament i contenció  </a:t>
            </a:r>
            <a:endParaRPr lang="es-ES" sz="1800" dirty="0"/>
          </a:p>
          <a:p>
            <a:pPr lvl="0" algn="just" fontAlgn="base"/>
            <a:r>
              <a:rPr lang="ca-ES" sz="1800" dirty="0"/>
              <a:t>Sovint empitjoren la situació. </a:t>
            </a:r>
            <a:endParaRPr lang="es-ES" sz="1800" dirty="0"/>
          </a:p>
          <a:p>
            <a:pPr lvl="0" algn="just" fontAlgn="base"/>
            <a:r>
              <a:rPr lang="ca-ES" sz="1800" dirty="0"/>
              <a:t>No s’ha demostrat que aquestes pràctiques ajudin les persones a millorar l’autocontrol. </a:t>
            </a:r>
            <a:endParaRPr lang="es-ES" sz="1800" dirty="0"/>
          </a:p>
          <a:p>
            <a:pPr lvl="0" algn="just" fontAlgn="base"/>
            <a:r>
              <a:rPr lang="ca-ES" sz="1800" dirty="0"/>
              <a:t>No tenen beneficis terapèutics ni un impacte positiu a llarg termini en el canvi de comportament. </a:t>
            </a:r>
            <a:endParaRPr lang="es-ES" sz="1800" dirty="0"/>
          </a:p>
          <a:p>
            <a:pPr lvl="0" algn="just" fontAlgn="base"/>
            <a:r>
              <a:rPr lang="ca-ES" sz="1800" dirty="0"/>
              <a:t>Augmenten la sensació d’indefensió, por, malestar, frustració, còlera i ressentiment. </a:t>
            </a:r>
            <a:r>
              <a:rPr lang="es-ES" sz="1800" dirty="0"/>
              <a:t> </a:t>
            </a:r>
          </a:p>
          <a:p>
            <a:pPr lvl="0" algn="just" fontAlgn="base"/>
            <a:r>
              <a:rPr lang="ca-ES" sz="1800" dirty="0"/>
              <a:t>Poden provocar un deteriorament de la salut mental d’una persona i obstaculitzar-ne greument la recuperació. </a:t>
            </a:r>
            <a:endParaRPr lang="es-ES" sz="1800" dirty="0"/>
          </a:p>
          <a:p>
            <a:pPr lvl="0" algn="just" fontAlgn="base"/>
            <a:r>
              <a:rPr lang="ca-ES" sz="1800" dirty="0"/>
              <a:t>Aquestes pràctiques poden provocar patiment, lesions o, fins i tot, la mort de les persones usuàries dels serveis. </a:t>
            </a:r>
            <a:endParaRPr lang="es-ES" sz="1800" dirty="0"/>
          </a:p>
          <a:p>
            <a:pPr lvl="0" algn="just" fontAlgn="base"/>
            <a:r>
              <a:rPr lang="ca-ES" sz="1800" dirty="0"/>
              <a:t>Poden deteriorar la relació terapèutica entre la persona usuària del servei i el personal. </a:t>
            </a:r>
            <a:endParaRPr lang="es-ES" sz="1800" dirty="0"/>
          </a:p>
          <a:p>
            <a:pPr algn="just"/>
            <a:r>
              <a:rPr lang="ca-ES" sz="1800" dirty="0"/>
              <a:t>També poden deixar ferides psicològiques en els membres del personal, familiars o altres persones que siguin testimoni o imposin aquestes mesures</a:t>
            </a:r>
            <a:r>
              <a:rPr lang="es-ES" sz="1800" dirty="0"/>
              <a:t>. </a:t>
            </a:r>
          </a:p>
        </p:txBody>
      </p:sp>
      <p:sp>
        <p:nvSpPr>
          <p:cNvPr id="7" name="Title 1">
            <a:extLst>
              <a:ext uri="{FF2B5EF4-FFF2-40B4-BE49-F238E27FC236}">
                <a16:creationId xmlns:a16="http://schemas.microsoft.com/office/drawing/2014/main" id="{FC7B191C-7204-4E85-A8B6-9D1A2FF38168}"/>
              </a:ext>
            </a:extLst>
          </p:cNvPr>
          <p:cNvSpPr>
            <a:spLocks noGrp="1"/>
          </p:cNvSpPr>
          <p:nvPr>
            <p:ph type="title"/>
          </p:nvPr>
        </p:nvSpPr>
        <p:spPr>
          <a:xfrm>
            <a:off x="507205" y="506412"/>
            <a:ext cx="11167343" cy="514314"/>
          </a:xfrm>
        </p:spPr>
        <p:txBody>
          <a:bodyPr/>
          <a:lstStyle/>
          <a:p>
            <a:r>
              <a:rPr lang="es-ES" sz="2800" dirty="0" err="1"/>
              <a:t>Presentació</a:t>
            </a:r>
            <a:r>
              <a:rPr lang="es-ES" sz="2800" dirty="0"/>
              <a:t>: </a:t>
            </a:r>
            <a:r>
              <a:rPr lang="es-ES" sz="2800" dirty="0" err="1"/>
              <a:t>Com</a:t>
            </a:r>
            <a:r>
              <a:rPr lang="es-ES" sz="2800" dirty="0"/>
              <a:t> es </a:t>
            </a:r>
            <a:r>
              <a:rPr lang="es-ES" sz="2800" dirty="0" err="1"/>
              <a:t>pot</a:t>
            </a:r>
            <a:r>
              <a:rPr lang="es-ES" sz="2800" dirty="0"/>
              <a:t> </a:t>
            </a:r>
            <a:r>
              <a:rPr lang="es-ES" sz="2800" dirty="0" err="1"/>
              <a:t>respondre</a:t>
            </a:r>
            <a:r>
              <a:rPr lang="es-ES" sz="2800" dirty="0"/>
              <a:t> de manera </a:t>
            </a:r>
            <a:r>
              <a:rPr lang="es-ES" sz="2800" dirty="0" err="1"/>
              <a:t>eficaç</a:t>
            </a:r>
            <a:r>
              <a:rPr lang="es-ES" sz="2800" dirty="0"/>
              <a:t> i </a:t>
            </a:r>
            <a:r>
              <a:rPr lang="es-ES" sz="2800" dirty="0" err="1"/>
              <a:t>adequada</a:t>
            </a:r>
            <a:r>
              <a:rPr lang="es-ES" sz="2800" dirty="0"/>
              <a:t> a </a:t>
            </a:r>
            <a:r>
              <a:rPr lang="es-ES" sz="2800" dirty="0" err="1"/>
              <a:t>aquestes</a:t>
            </a:r>
            <a:r>
              <a:rPr lang="es-ES" sz="2800" dirty="0"/>
              <a:t> </a:t>
            </a:r>
            <a:r>
              <a:rPr lang="es-ES" sz="2800" dirty="0" err="1"/>
              <a:t>situacions</a:t>
            </a:r>
            <a:r>
              <a:rPr lang="es-ES" sz="2800" dirty="0"/>
              <a:t> de </a:t>
            </a:r>
            <a:r>
              <a:rPr lang="es-ES" sz="2800" dirty="0" err="1"/>
              <a:t>tensió</a:t>
            </a:r>
            <a:r>
              <a:rPr lang="es-ES" sz="2800" dirty="0"/>
              <a:t>? </a:t>
            </a:r>
            <a:r>
              <a:rPr lang="en-GB" sz="2800" dirty="0"/>
              <a:t>- 5</a:t>
            </a:r>
            <a:endParaRPr lang="x-none" sz="2800" dirty="0"/>
          </a:p>
        </p:txBody>
      </p:sp>
    </p:spTree>
    <p:extLst>
      <p:ext uri="{BB962C8B-B14F-4D97-AF65-F5344CB8AC3E}">
        <p14:creationId xmlns:p14="http://schemas.microsoft.com/office/powerpoint/2010/main" val="12993186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F747798-5C30-C140-A33C-5BE60E29B1C0}"/>
              </a:ext>
            </a:extLst>
          </p:cNvPr>
          <p:cNvSpPr>
            <a:spLocks noGrp="1"/>
          </p:cNvSpPr>
          <p:nvPr>
            <p:ph type="body" sz="quarter" idx="13"/>
          </p:nvPr>
        </p:nvSpPr>
        <p:spPr>
          <a:xfrm>
            <a:off x="507207" y="1331622"/>
            <a:ext cx="11174400" cy="360000"/>
          </a:xfrm>
        </p:spPr>
        <p:txBody>
          <a:bodyPr/>
          <a:lstStyle/>
          <a:p>
            <a:r>
              <a:rPr lang="ca-ES" dirty="0"/>
              <a:t>Respostes adequades i eficaces </a:t>
            </a:r>
            <a:r>
              <a:rPr lang="en-GB" dirty="0"/>
              <a:t>(a)</a:t>
            </a:r>
            <a:endParaRPr lang="en-US" dirty="0"/>
          </a:p>
        </p:txBody>
      </p:sp>
      <p:sp>
        <p:nvSpPr>
          <p:cNvPr id="3" name="Content Placeholder 2">
            <a:extLst>
              <a:ext uri="{FF2B5EF4-FFF2-40B4-BE49-F238E27FC236}">
                <a16:creationId xmlns:a16="http://schemas.microsoft.com/office/drawing/2014/main" id="{8DB8D7AF-1028-48C6-98A0-19168D0C1F8F}"/>
              </a:ext>
            </a:extLst>
          </p:cNvPr>
          <p:cNvSpPr>
            <a:spLocks noGrp="1"/>
          </p:cNvSpPr>
          <p:nvPr>
            <p:ph sz="quarter" idx="14"/>
          </p:nvPr>
        </p:nvSpPr>
        <p:spPr>
          <a:xfrm>
            <a:off x="507195" y="1828800"/>
            <a:ext cx="11174412" cy="4182387"/>
          </a:xfrm>
        </p:spPr>
        <p:txBody>
          <a:bodyPr/>
          <a:lstStyle/>
          <a:p>
            <a:pPr algn="just"/>
            <a:r>
              <a:rPr lang="ca-ES" dirty="0"/>
              <a:t>Quan es produeixen violència, coacció i maltractaments en els serveis de salut mental, el servei no només fracassa en la seva funció d’ajudar les persones usuàries, sinó que agreuja les seves dificultats originals i les </a:t>
            </a:r>
            <a:r>
              <a:rPr lang="ca-ES" dirty="0" err="1"/>
              <a:t>retraumatitza</a:t>
            </a:r>
            <a:r>
              <a:rPr lang="en-US" dirty="0"/>
              <a:t>.</a:t>
            </a:r>
          </a:p>
          <a:p>
            <a:pPr algn="just"/>
            <a:r>
              <a:rPr lang="ca-ES" dirty="0"/>
              <a:t>És fonamental que els professionals de la salut mental i altres àmbits aprenguin a reaccionar a les situacions tenses d’una manera sensible amb els traumes, no lesiva o contraproduent.</a:t>
            </a:r>
          </a:p>
          <a:p>
            <a:pPr algn="just"/>
            <a:r>
              <a:rPr lang="ca-ES" dirty="0"/>
              <a:t>Un bon començament pot ser preguntar a la persona alterada què l’ajudaria a asserenar-se</a:t>
            </a:r>
            <a:r>
              <a:rPr lang="en-US" dirty="0"/>
              <a:t>. </a:t>
            </a:r>
          </a:p>
          <a:p>
            <a:pPr algn="just"/>
            <a:r>
              <a:rPr lang="ca-ES" dirty="0"/>
              <a:t>Atès que la majoria de tensions sorgeixen de la incomoditat i la indefensió, és cabdal saber escoltar amb atenció i reduir aquesta sensació d’indefensió. </a:t>
            </a:r>
          </a:p>
          <a:p>
            <a:pPr algn="just"/>
            <a:r>
              <a:rPr lang="ca-ES" dirty="0"/>
              <a:t>Una resposta a temps redueix les possibilitats d’escalada del conflicte. </a:t>
            </a:r>
            <a:endParaRPr lang="es-ES" dirty="0"/>
          </a:p>
          <a:p>
            <a:pPr algn="just"/>
            <a:r>
              <a:rPr lang="en-US" dirty="0"/>
              <a:t>. </a:t>
            </a:r>
          </a:p>
          <a:p>
            <a:pPr algn="just"/>
            <a:endParaRPr lang="x-none" dirty="0"/>
          </a:p>
        </p:txBody>
      </p:sp>
      <p:sp>
        <p:nvSpPr>
          <p:cNvPr id="7" name="Title 1">
            <a:extLst>
              <a:ext uri="{FF2B5EF4-FFF2-40B4-BE49-F238E27FC236}">
                <a16:creationId xmlns:a16="http://schemas.microsoft.com/office/drawing/2014/main" id="{FC7B191C-7204-4E85-A8B6-9D1A2FF38168}"/>
              </a:ext>
            </a:extLst>
          </p:cNvPr>
          <p:cNvSpPr>
            <a:spLocks noGrp="1"/>
          </p:cNvSpPr>
          <p:nvPr>
            <p:ph type="title"/>
          </p:nvPr>
        </p:nvSpPr>
        <p:spPr>
          <a:xfrm>
            <a:off x="507205" y="506412"/>
            <a:ext cx="11167343" cy="514314"/>
          </a:xfrm>
        </p:spPr>
        <p:txBody>
          <a:bodyPr/>
          <a:lstStyle/>
          <a:p>
            <a:r>
              <a:rPr lang="es-ES" sz="2800" dirty="0" err="1"/>
              <a:t>Presentació</a:t>
            </a:r>
            <a:r>
              <a:rPr lang="es-ES" sz="2800" dirty="0"/>
              <a:t>: </a:t>
            </a:r>
            <a:r>
              <a:rPr lang="es-ES" sz="2800" dirty="0" err="1"/>
              <a:t>Com</a:t>
            </a:r>
            <a:r>
              <a:rPr lang="es-ES" sz="2800" dirty="0"/>
              <a:t> es </a:t>
            </a:r>
            <a:r>
              <a:rPr lang="es-ES" sz="2800" dirty="0" err="1"/>
              <a:t>pot</a:t>
            </a:r>
            <a:r>
              <a:rPr lang="es-ES" sz="2800" dirty="0"/>
              <a:t> </a:t>
            </a:r>
            <a:r>
              <a:rPr lang="es-ES" sz="2800" dirty="0" err="1"/>
              <a:t>respondre</a:t>
            </a:r>
            <a:r>
              <a:rPr lang="es-ES" sz="2800" dirty="0"/>
              <a:t> de manera </a:t>
            </a:r>
            <a:r>
              <a:rPr lang="es-ES" sz="2800" dirty="0" err="1"/>
              <a:t>eficaç</a:t>
            </a:r>
            <a:r>
              <a:rPr lang="es-ES" sz="2800" dirty="0"/>
              <a:t> i </a:t>
            </a:r>
            <a:r>
              <a:rPr lang="es-ES" sz="2800" dirty="0" err="1"/>
              <a:t>adequada</a:t>
            </a:r>
            <a:r>
              <a:rPr lang="es-ES" sz="2800" dirty="0"/>
              <a:t> a </a:t>
            </a:r>
            <a:r>
              <a:rPr lang="es-ES" sz="2800" dirty="0" err="1"/>
              <a:t>aquestes</a:t>
            </a:r>
            <a:r>
              <a:rPr lang="es-ES" sz="2800" dirty="0"/>
              <a:t> </a:t>
            </a:r>
            <a:r>
              <a:rPr lang="es-ES" sz="2800" dirty="0" err="1"/>
              <a:t>situacions</a:t>
            </a:r>
            <a:r>
              <a:rPr lang="es-ES" sz="2800" dirty="0"/>
              <a:t> de </a:t>
            </a:r>
            <a:r>
              <a:rPr lang="es-ES" sz="2800" dirty="0" err="1"/>
              <a:t>tensió</a:t>
            </a:r>
            <a:r>
              <a:rPr lang="es-ES" sz="2800" dirty="0"/>
              <a:t>? </a:t>
            </a:r>
            <a:r>
              <a:rPr lang="en-GB" sz="2800" dirty="0"/>
              <a:t>- 6</a:t>
            </a:r>
            <a:endParaRPr lang="x-none" sz="2800" dirty="0"/>
          </a:p>
        </p:txBody>
      </p:sp>
    </p:spTree>
    <p:extLst>
      <p:ext uri="{BB962C8B-B14F-4D97-AF65-F5344CB8AC3E}">
        <p14:creationId xmlns:p14="http://schemas.microsoft.com/office/powerpoint/2010/main" val="2290261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02FC4F-FE39-4C85-917E-1C7CEEC7B11E}"/>
              </a:ext>
            </a:extLst>
          </p:cNvPr>
          <p:cNvSpPr>
            <a:spLocks noGrp="1"/>
          </p:cNvSpPr>
          <p:nvPr>
            <p:ph sz="quarter" idx="14"/>
          </p:nvPr>
        </p:nvSpPr>
        <p:spPr>
          <a:xfrm>
            <a:off x="500743" y="1144514"/>
            <a:ext cx="11180863" cy="4500000"/>
          </a:xfrm>
        </p:spPr>
        <p:txBody>
          <a:bodyPr numCol="2"/>
          <a:lstStyle/>
          <a:p>
            <a:r>
              <a:rPr lang="es-ES" b="1" dirty="0"/>
              <a:t>Tema 1. </a:t>
            </a:r>
            <a:r>
              <a:rPr lang="es-ES" dirty="0"/>
              <a:t>¿</a:t>
            </a:r>
            <a:r>
              <a:rPr lang="ca-ES" b="1" dirty="0"/>
              <a:t>. </a:t>
            </a:r>
            <a:r>
              <a:rPr lang="ca-ES" dirty="0"/>
              <a:t>Què</a:t>
            </a:r>
            <a:r>
              <a:rPr lang="ca-ES" b="1" dirty="0"/>
              <a:t> </a:t>
            </a:r>
            <a:r>
              <a:rPr lang="ca-ES" dirty="0"/>
              <a:t>són la violència, la coacció i el maltractament? </a:t>
            </a:r>
          </a:p>
          <a:p>
            <a:r>
              <a:rPr lang="ca-ES" b="1" dirty="0"/>
              <a:t>Tema 2.</a:t>
            </a:r>
            <a:r>
              <a:rPr lang="ca-ES" dirty="0"/>
              <a:t> Què diu la CDPD sobre la violència, la coacció i el maltractament?</a:t>
            </a:r>
          </a:p>
          <a:p>
            <a:r>
              <a:rPr lang="ca-ES" b="1" dirty="0"/>
              <a:t>Tema 3</a:t>
            </a:r>
            <a:r>
              <a:rPr lang="ca-ES" dirty="0"/>
              <a:t>. Quins efectes tenen la violència, la coacció i el maltractament? </a:t>
            </a:r>
          </a:p>
          <a:p>
            <a:r>
              <a:rPr lang="ca-ES" b="1" dirty="0"/>
              <a:t>Tema 4</a:t>
            </a:r>
            <a:r>
              <a:rPr lang="ca-ES" dirty="0"/>
              <a:t>. Per què es produeixen aquestes pràctiques? </a:t>
            </a:r>
          </a:p>
          <a:p>
            <a:r>
              <a:rPr lang="ca-ES" b="1" dirty="0"/>
              <a:t>Tema 5</a:t>
            </a:r>
            <a:r>
              <a:rPr lang="ca-ES" dirty="0"/>
              <a:t>. Entendre actituds i relacions de poder </a:t>
            </a:r>
          </a:p>
          <a:p>
            <a:r>
              <a:rPr lang="ca-ES" b="1" dirty="0"/>
              <a:t>Tema 6</a:t>
            </a:r>
            <a:r>
              <a:rPr lang="ca-ES" dirty="0"/>
              <a:t>. Estratègies clau per evitar i atenuar situacions de conflictivitat </a:t>
            </a:r>
          </a:p>
          <a:p>
            <a:r>
              <a:rPr lang="ca-ES" b="1" dirty="0"/>
              <a:t>Tema 7</a:t>
            </a:r>
            <a:r>
              <a:rPr lang="ca-ES" dirty="0"/>
              <a:t>. Tècniques de comunicació </a:t>
            </a:r>
            <a:endParaRPr lang="es-ES" dirty="0"/>
          </a:p>
          <a:p>
            <a:r>
              <a:rPr lang="ca-ES" b="1" dirty="0"/>
              <a:t>Tema 8.</a:t>
            </a:r>
            <a:r>
              <a:rPr lang="ca-ES" dirty="0"/>
              <a:t> Entorns d’acompanyament i ús de sales de benestar  </a:t>
            </a:r>
            <a:endParaRPr lang="es-ES" dirty="0"/>
          </a:p>
          <a:p>
            <a:r>
              <a:rPr lang="ca-ES" b="1" dirty="0"/>
              <a:t>Tema 9.</a:t>
            </a:r>
            <a:r>
              <a:rPr lang="ca-ES" dirty="0"/>
              <a:t> Establiment d’una cultura del «sí» i del «sí que es pot» </a:t>
            </a:r>
          </a:p>
          <a:p>
            <a:r>
              <a:rPr lang="ca-ES" b="1" dirty="0"/>
              <a:t>Tema 10.</a:t>
            </a:r>
            <a:r>
              <a:rPr lang="ca-ES" dirty="0"/>
              <a:t> Plans individualitzats per explorar i respondre a les sensibilitats i als signes de malestar</a:t>
            </a:r>
          </a:p>
          <a:p>
            <a:r>
              <a:rPr lang="ca-ES" b="1" dirty="0"/>
              <a:t>Tema 11.</a:t>
            </a:r>
            <a:r>
              <a:rPr lang="ca-ES" dirty="0"/>
              <a:t> Equips de resposta</a:t>
            </a:r>
            <a:endParaRPr lang="es-ES" dirty="0"/>
          </a:p>
        </p:txBody>
      </p:sp>
      <p:sp>
        <p:nvSpPr>
          <p:cNvPr id="2" name="Title 1">
            <a:extLst>
              <a:ext uri="{FF2B5EF4-FFF2-40B4-BE49-F238E27FC236}">
                <a16:creationId xmlns:a16="http://schemas.microsoft.com/office/drawing/2014/main" id="{3B2504AC-5131-4C16-90E7-DEF35C9A56F1}"/>
              </a:ext>
            </a:extLst>
          </p:cNvPr>
          <p:cNvSpPr>
            <a:spLocks noGrp="1"/>
          </p:cNvSpPr>
          <p:nvPr>
            <p:ph type="title"/>
          </p:nvPr>
        </p:nvSpPr>
        <p:spPr/>
        <p:txBody>
          <a:bodyPr/>
          <a:lstStyle/>
          <a:p>
            <a:r>
              <a:rPr lang="en-US" dirty="0" err="1"/>
              <a:t>Temes</a:t>
            </a:r>
            <a:r>
              <a:rPr lang="en-US" dirty="0"/>
              <a:t> del </a:t>
            </a:r>
            <a:r>
              <a:rPr lang="en-US" dirty="0" err="1"/>
              <a:t>mòdul</a:t>
            </a:r>
            <a:endParaRPr lang="x-none" dirty="0"/>
          </a:p>
        </p:txBody>
      </p:sp>
    </p:spTree>
    <p:extLst>
      <p:ext uri="{BB962C8B-B14F-4D97-AF65-F5344CB8AC3E}">
        <p14:creationId xmlns:p14="http://schemas.microsoft.com/office/powerpoint/2010/main" val="12183973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0F26903-74BC-A243-B5BF-2724818AC4D3}"/>
              </a:ext>
            </a:extLst>
          </p:cNvPr>
          <p:cNvSpPr>
            <a:spLocks noGrp="1"/>
          </p:cNvSpPr>
          <p:nvPr>
            <p:ph type="body" sz="quarter" idx="13"/>
          </p:nvPr>
        </p:nvSpPr>
        <p:spPr>
          <a:xfrm>
            <a:off x="507207" y="1315580"/>
            <a:ext cx="11174400" cy="360000"/>
          </a:xfrm>
        </p:spPr>
        <p:txBody>
          <a:bodyPr/>
          <a:lstStyle/>
          <a:p>
            <a:r>
              <a:rPr lang="ca-ES" dirty="0"/>
              <a:t>Respostes adequades i eficaces </a:t>
            </a:r>
            <a:r>
              <a:rPr lang="en-US" dirty="0"/>
              <a:t>(b)</a:t>
            </a:r>
          </a:p>
        </p:txBody>
      </p:sp>
      <p:sp>
        <p:nvSpPr>
          <p:cNvPr id="3" name="Content Placeholder 2">
            <a:extLst>
              <a:ext uri="{FF2B5EF4-FFF2-40B4-BE49-F238E27FC236}">
                <a16:creationId xmlns:a16="http://schemas.microsoft.com/office/drawing/2014/main" id="{E8189B67-E86E-46C7-BB36-940E96513973}"/>
              </a:ext>
            </a:extLst>
          </p:cNvPr>
          <p:cNvSpPr>
            <a:spLocks noGrp="1"/>
          </p:cNvSpPr>
          <p:nvPr>
            <p:ph sz="quarter" idx="14"/>
          </p:nvPr>
        </p:nvSpPr>
        <p:spPr>
          <a:xfrm>
            <a:off x="705293" y="2215116"/>
            <a:ext cx="10976313" cy="2531055"/>
          </a:xfrm>
        </p:spPr>
        <p:txBody>
          <a:bodyPr numCol="2"/>
          <a:lstStyle/>
          <a:p>
            <a:pPr lvl="0" fontAlgn="base"/>
            <a:r>
              <a:rPr lang="ca-ES" sz="1900" dirty="0"/>
              <a:t>Preguntar a la persona com vol que l’ajudin o la tractin. </a:t>
            </a:r>
            <a:endParaRPr lang="es-ES" sz="1900" dirty="0"/>
          </a:p>
          <a:p>
            <a:pPr lvl="0" fontAlgn="base"/>
            <a:r>
              <a:rPr lang="ca-ES" sz="1900" dirty="0"/>
              <a:t>Tractar la persona implicada amb respecte i empatia.</a:t>
            </a:r>
            <a:endParaRPr lang="es-ES" sz="1900" dirty="0"/>
          </a:p>
          <a:p>
            <a:pPr lvl="0" fontAlgn="base"/>
            <a:r>
              <a:rPr lang="ca-ES" sz="1900" dirty="0"/>
              <a:t>Tenir en compte l’historial previ de trauma o maltractament. </a:t>
            </a:r>
            <a:endParaRPr lang="es-ES" sz="1900" dirty="0"/>
          </a:p>
          <a:p>
            <a:pPr lvl="0" fontAlgn="base"/>
            <a:r>
              <a:rPr lang="ca-ES" sz="1900" dirty="0"/>
              <a:t>Escoltar les inquietuds i desitjos de la persona.</a:t>
            </a:r>
            <a:endParaRPr lang="es-ES" sz="1900" dirty="0"/>
          </a:p>
          <a:p>
            <a:pPr lvl="0" fontAlgn="base"/>
            <a:r>
              <a:rPr lang="ca-ES" sz="1900" dirty="0"/>
              <a:t>Provar d’entendre i reconèixer els seus sentiments. </a:t>
            </a:r>
            <a:endParaRPr lang="es-ES" sz="1900" dirty="0"/>
          </a:p>
          <a:p>
            <a:pPr lvl="0" fontAlgn="base"/>
            <a:r>
              <a:rPr lang="ca-ES" sz="1900" dirty="0"/>
              <a:t>Ser pacient i comprensiu. </a:t>
            </a:r>
            <a:endParaRPr lang="es-ES" sz="1900" dirty="0"/>
          </a:p>
          <a:p>
            <a:pPr lvl="0" fontAlgn="base"/>
            <a:r>
              <a:rPr lang="ca-ES" sz="1900" dirty="0"/>
              <a:t>Ser tranquil·litzador. </a:t>
            </a:r>
            <a:endParaRPr lang="es-ES" sz="1900" dirty="0"/>
          </a:p>
          <a:p>
            <a:pPr lvl="0" fontAlgn="base"/>
            <a:r>
              <a:rPr lang="ca-ES" sz="1900" dirty="0"/>
              <a:t>Donar a la persona espai i temps. </a:t>
            </a:r>
            <a:endParaRPr lang="es-ES" sz="1900" dirty="0"/>
          </a:p>
          <a:p>
            <a:pPr lvl="0" fontAlgn="base"/>
            <a:r>
              <a:rPr lang="ca-ES" sz="1900" dirty="0"/>
              <a:t>Mantenir la calma. </a:t>
            </a:r>
            <a:endParaRPr lang="es-ES" sz="1900" dirty="0"/>
          </a:p>
          <a:p>
            <a:r>
              <a:rPr lang="ca-ES" sz="1900" dirty="0"/>
              <a:t>Buscar una solució no violenta als problemes</a:t>
            </a:r>
            <a:r>
              <a:rPr lang="es-ES" sz="1900" dirty="0"/>
              <a:t>. </a:t>
            </a:r>
          </a:p>
          <a:p>
            <a:pPr marL="0" indent="0" algn="just">
              <a:buNone/>
            </a:pPr>
            <a:r>
              <a:rPr lang="es-ES" sz="1900" dirty="0"/>
              <a:t>	</a:t>
            </a:r>
            <a:endParaRPr lang="en-US" sz="1900" dirty="0"/>
          </a:p>
        </p:txBody>
      </p:sp>
      <p:sp>
        <p:nvSpPr>
          <p:cNvPr id="7" name="Title 1">
            <a:extLst>
              <a:ext uri="{FF2B5EF4-FFF2-40B4-BE49-F238E27FC236}">
                <a16:creationId xmlns:a16="http://schemas.microsoft.com/office/drawing/2014/main" id="{FC7B191C-7204-4E85-A8B6-9D1A2FF38168}"/>
              </a:ext>
            </a:extLst>
          </p:cNvPr>
          <p:cNvSpPr>
            <a:spLocks noGrp="1"/>
          </p:cNvSpPr>
          <p:nvPr>
            <p:ph type="title"/>
          </p:nvPr>
        </p:nvSpPr>
        <p:spPr>
          <a:xfrm>
            <a:off x="507205" y="506412"/>
            <a:ext cx="11167343" cy="514314"/>
          </a:xfrm>
        </p:spPr>
        <p:txBody>
          <a:bodyPr/>
          <a:lstStyle/>
          <a:p>
            <a:r>
              <a:rPr lang="es-ES" sz="2800" dirty="0" err="1"/>
              <a:t>Presentació</a:t>
            </a:r>
            <a:r>
              <a:rPr lang="es-ES" sz="2800" dirty="0"/>
              <a:t>: </a:t>
            </a:r>
            <a:r>
              <a:rPr lang="es-ES" sz="2800" dirty="0" err="1"/>
              <a:t>Com</a:t>
            </a:r>
            <a:r>
              <a:rPr lang="es-ES" sz="2800" dirty="0"/>
              <a:t> es </a:t>
            </a:r>
            <a:r>
              <a:rPr lang="es-ES" sz="2800" dirty="0" err="1"/>
              <a:t>pot</a:t>
            </a:r>
            <a:r>
              <a:rPr lang="es-ES" sz="2800" dirty="0"/>
              <a:t> </a:t>
            </a:r>
            <a:r>
              <a:rPr lang="es-ES" sz="2800" dirty="0" err="1"/>
              <a:t>respondre</a:t>
            </a:r>
            <a:r>
              <a:rPr lang="es-ES" sz="2800" dirty="0"/>
              <a:t> de manera </a:t>
            </a:r>
            <a:r>
              <a:rPr lang="es-ES" sz="2800" dirty="0" err="1"/>
              <a:t>eficaç</a:t>
            </a:r>
            <a:r>
              <a:rPr lang="es-ES" sz="2800" dirty="0"/>
              <a:t> i </a:t>
            </a:r>
            <a:r>
              <a:rPr lang="es-ES" sz="2800" dirty="0" err="1"/>
              <a:t>adequada</a:t>
            </a:r>
            <a:r>
              <a:rPr lang="es-ES" sz="2800" dirty="0"/>
              <a:t> a </a:t>
            </a:r>
            <a:r>
              <a:rPr lang="es-ES" sz="2800" dirty="0" err="1"/>
              <a:t>aquestes</a:t>
            </a:r>
            <a:r>
              <a:rPr lang="es-ES" sz="2800" dirty="0"/>
              <a:t> </a:t>
            </a:r>
            <a:r>
              <a:rPr lang="es-ES" sz="2800" dirty="0" err="1"/>
              <a:t>situacions</a:t>
            </a:r>
            <a:r>
              <a:rPr lang="es-ES" sz="2800" dirty="0"/>
              <a:t> de </a:t>
            </a:r>
            <a:r>
              <a:rPr lang="es-ES" sz="2800" dirty="0" err="1"/>
              <a:t>tensió</a:t>
            </a:r>
            <a:r>
              <a:rPr lang="es-ES" sz="2800" dirty="0"/>
              <a:t>? </a:t>
            </a:r>
            <a:r>
              <a:rPr lang="en-GB" sz="2800" dirty="0"/>
              <a:t>- 7</a:t>
            </a:r>
            <a:endParaRPr lang="x-none" sz="2800" dirty="0"/>
          </a:p>
        </p:txBody>
      </p:sp>
      <p:sp>
        <p:nvSpPr>
          <p:cNvPr id="5" name="4 CuadroTexto"/>
          <p:cNvSpPr txBox="1"/>
          <p:nvPr/>
        </p:nvSpPr>
        <p:spPr>
          <a:xfrm>
            <a:off x="705294" y="5068183"/>
            <a:ext cx="10920648" cy="446568"/>
          </a:xfrm>
          <a:prstGeom prst="rect">
            <a:avLst/>
          </a:prstGeom>
          <a:noFill/>
        </p:spPr>
        <p:txBody>
          <a:bodyPr wrap="square" lIns="0" tIns="0" rIns="0" bIns="0" rtlCol="0">
            <a:noAutofit/>
          </a:bodyPr>
          <a:lstStyle/>
          <a:p>
            <a:r>
              <a:rPr lang="ca-ES" sz="2000" dirty="0"/>
              <a:t>A l’hora de tractar amb situacions tenses, pot ser necessari pensar en la seguretat de totes les persones del voltant</a:t>
            </a:r>
            <a:r>
              <a:rPr lang="es-ES" sz="2000" dirty="0"/>
              <a:t>.</a:t>
            </a:r>
            <a:endParaRPr lang="en-US" sz="2000" dirty="0"/>
          </a:p>
          <a:p>
            <a:pPr algn="l"/>
            <a:endParaRPr lang="es-ES" dirty="0">
              <a:solidFill>
                <a:schemeClr val="tx1"/>
              </a:solidFill>
            </a:endParaRPr>
          </a:p>
        </p:txBody>
      </p:sp>
      <p:sp>
        <p:nvSpPr>
          <p:cNvPr id="8" name="7 CuadroTexto"/>
          <p:cNvSpPr txBox="1"/>
          <p:nvPr/>
        </p:nvSpPr>
        <p:spPr>
          <a:xfrm>
            <a:off x="705294" y="1768548"/>
            <a:ext cx="9526772" cy="446568"/>
          </a:xfrm>
          <a:prstGeom prst="rect">
            <a:avLst/>
          </a:prstGeom>
          <a:noFill/>
        </p:spPr>
        <p:txBody>
          <a:bodyPr wrap="square" lIns="0" tIns="0" rIns="0" bIns="0" rtlCol="0">
            <a:noAutofit/>
          </a:bodyPr>
          <a:lstStyle/>
          <a:p>
            <a:pPr algn="just"/>
            <a:r>
              <a:rPr lang="ca-ES" sz="2000" dirty="0"/>
              <a:t>Una resposta adequada i eficaç a una situació de tensió comporta</a:t>
            </a:r>
            <a:r>
              <a:rPr lang="es-ES" sz="2000" dirty="0"/>
              <a:t>: </a:t>
            </a:r>
          </a:p>
        </p:txBody>
      </p:sp>
    </p:spTree>
    <p:extLst>
      <p:ext uri="{BB962C8B-B14F-4D97-AF65-F5344CB8AC3E}">
        <p14:creationId xmlns:p14="http://schemas.microsoft.com/office/powerpoint/2010/main" val="26522178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A521EAD-0C68-2C48-8EB5-087F01F4ACFB}"/>
              </a:ext>
            </a:extLst>
          </p:cNvPr>
          <p:cNvSpPr>
            <a:spLocks noGrp="1"/>
          </p:cNvSpPr>
          <p:nvPr>
            <p:ph type="body" sz="quarter" idx="13"/>
          </p:nvPr>
        </p:nvSpPr>
        <p:spPr>
          <a:xfrm>
            <a:off x="507207" y="1331622"/>
            <a:ext cx="11174400" cy="360000"/>
          </a:xfrm>
        </p:spPr>
        <p:txBody>
          <a:bodyPr/>
          <a:lstStyle/>
          <a:p>
            <a:r>
              <a:rPr lang="ca-ES" dirty="0"/>
              <a:t>Reconeixement i resposta a sensibilitats i signes de malestar </a:t>
            </a:r>
            <a:r>
              <a:rPr lang="es-ES" dirty="0"/>
              <a:t> </a:t>
            </a:r>
            <a:r>
              <a:rPr lang="en-US" dirty="0"/>
              <a:t>(a)</a:t>
            </a:r>
          </a:p>
        </p:txBody>
      </p:sp>
      <p:sp>
        <p:nvSpPr>
          <p:cNvPr id="3" name="Content Placeholder 2">
            <a:extLst>
              <a:ext uri="{FF2B5EF4-FFF2-40B4-BE49-F238E27FC236}">
                <a16:creationId xmlns:a16="http://schemas.microsoft.com/office/drawing/2014/main" id="{880161E8-3ABC-49C9-B74A-4F02E86D7F28}"/>
              </a:ext>
            </a:extLst>
          </p:cNvPr>
          <p:cNvSpPr>
            <a:spLocks noGrp="1"/>
          </p:cNvSpPr>
          <p:nvPr>
            <p:ph sz="quarter" idx="14"/>
          </p:nvPr>
        </p:nvSpPr>
        <p:spPr>
          <a:xfrm>
            <a:off x="507195" y="1941096"/>
            <a:ext cx="11174412" cy="3765293"/>
          </a:xfrm>
        </p:spPr>
        <p:txBody>
          <a:bodyPr/>
          <a:lstStyle/>
          <a:p>
            <a:pPr algn="just"/>
            <a:r>
              <a:rPr lang="ca-ES" dirty="0"/>
              <a:t>Les sensibilitats són situacions o estímuls que poden generar un ventall ampli d’emocions en funció de la persona, incloent-hi malestar, frustració o còlera. </a:t>
            </a:r>
          </a:p>
          <a:p>
            <a:pPr algn="just"/>
            <a:r>
              <a:rPr lang="ca-ES" dirty="0"/>
              <a:t>No només cal identificar les sensibilitats o els signes de malestar en relació amb les persones usuàries dels serveis</a:t>
            </a:r>
            <a:r>
              <a:rPr lang="es-ES" dirty="0"/>
              <a:t>. </a:t>
            </a:r>
          </a:p>
          <a:p>
            <a:pPr algn="just"/>
            <a:r>
              <a:rPr lang="ca-ES" dirty="0"/>
              <a:t>També convé identificar els del personal, familiars i altres implicats, perquè també poden tenir sensibilitats o signes de malestar que cal conèixer per evitar que es generi un conflicte.</a:t>
            </a:r>
          </a:p>
          <a:p>
            <a:pPr algn="just"/>
            <a:r>
              <a:rPr lang="ca-ES" dirty="0"/>
              <a:t>El personal dels serveis socials i de salut mental també es pot beneficiar de rebre més formació sobre com abordar el seu propi nivell d’estrès o mantenir la calma en situacions complicades</a:t>
            </a:r>
            <a:r>
              <a:rPr lang="en-US" dirty="0"/>
              <a:t>. </a:t>
            </a:r>
          </a:p>
          <a:p>
            <a:pPr algn="just"/>
            <a:endParaRPr lang="x-none" dirty="0"/>
          </a:p>
        </p:txBody>
      </p:sp>
      <p:sp>
        <p:nvSpPr>
          <p:cNvPr id="7" name="Title 1">
            <a:extLst>
              <a:ext uri="{FF2B5EF4-FFF2-40B4-BE49-F238E27FC236}">
                <a16:creationId xmlns:a16="http://schemas.microsoft.com/office/drawing/2014/main" id="{FC7B191C-7204-4E85-A8B6-9D1A2FF38168}"/>
              </a:ext>
            </a:extLst>
          </p:cNvPr>
          <p:cNvSpPr>
            <a:spLocks noGrp="1"/>
          </p:cNvSpPr>
          <p:nvPr>
            <p:ph type="title"/>
          </p:nvPr>
        </p:nvSpPr>
        <p:spPr>
          <a:xfrm>
            <a:off x="507205" y="506412"/>
            <a:ext cx="11167343" cy="514314"/>
          </a:xfrm>
        </p:spPr>
        <p:txBody>
          <a:bodyPr/>
          <a:lstStyle/>
          <a:p>
            <a:r>
              <a:rPr lang="es-ES" sz="2800" dirty="0" err="1"/>
              <a:t>Presentació</a:t>
            </a:r>
            <a:r>
              <a:rPr lang="es-ES" sz="2800" dirty="0"/>
              <a:t>: </a:t>
            </a:r>
            <a:r>
              <a:rPr lang="es-ES" sz="2800" dirty="0" err="1"/>
              <a:t>Com</a:t>
            </a:r>
            <a:r>
              <a:rPr lang="es-ES" sz="2800" dirty="0"/>
              <a:t> es </a:t>
            </a:r>
            <a:r>
              <a:rPr lang="es-ES" sz="2800" dirty="0" err="1"/>
              <a:t>pot</a:t>
            </a:r>
            <a:r>
              <a:rPr lang="es-ES" sz="2800" dirty="0"/>
              <a:t> </a:t>
            </a:r>
            <a:r>
              <a:rPr lang="es-ES" sz="2800" dirty="0" err="1"/>
              <a:t>respondre</a:t>
            </a:r>
            <a:r>
              <a:rPr lang="es-ES" sz="2800" dirty="0"/>
              <a:t> de manera </a:t>
            </a:r>
            <a:r>
              <a:rPr lang="es-ES" sz="2800" dirty="0" err="1"/>
              <a:t>eficaç</a:t>
            </a:r>
            <a:r>
              <a:rPr lang="es-ES" sz="2800" dirty="0"/>
              <a:t> i </a:t>
            </a:r>
            <a:r>
              <a:rPr lang="es-ES" sz="2800" dirty="0" err="1"/>
              <a:t>adequada</a:t>
            </a:r>
            <a:r>
              <a:rPr lang="es-ES" sz="2800" dirty="0"/>
              <a:t> a </a:t>
            </a:r>
            <a:r>
              <a:rPr lang="es-ES" sz="2800" dirty="0" err="1"/>
              <a:t>aquestes</a:t>
            </a:r>
            <a:r>
              <a:rPr lang="es-ES" sz="2800" dirty="0"/>
              <a:t> </a:t>
            </a:r>
            <a:r>
              <a:rPr lang="es-ES" sz="2800" dirty="0" err="1"/>
              <a:t>situacions</a:t>
            </a:r>
            <a:r>
              <a:rPr lang="es-ES" sz="2800" dirty="0"/>
              <a:t> de </a:t>
            </a:r>
            <a:r>
              <a:rPr lang="es-ES" sz="2800" dirty="0" err="1"/>
              <a:t>tensió</a:t>
            </a:r>
            <a:r>
              <a:rPr lang="es-ES" sz="2800" dirty="0"/>
              <a:t>? </a:t>
            </a:r>
            <a:r>
              <a:rPr lang="en-GB" sz="2800" dirty="0"/>
              <a:t>- 8</a:t>
            </a:r>
            <a:endParaRPr lang="x-none" sz="2800" dirty="0"/>
          </a:p>
        </p:txBody>
      </p:sp>
    </p:spTree>
    <p:extLst>
      <p:ext uri="{BB962C8B-B14F-4D97-AF65-F5344CB8AC3E}">
        <p14:creationId xmlns:p14="http://schemas.microsoft.com/office/powerpoint/2010/main" val="27057394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D5FABF0-52C9-3E4B-B5FD-CB6BC48C941D}"/>
              </a:ext>
            </a:extLst>
          </p:cNvPr>
          <p:cNvSpPr>
            <a:spLocks noGrp="1"/>
          </p:cNvSpPr>
          <p:nvPr>
            <p:ph type="body" sz="quarter" idx="13"/>
          </p:nvPr>
        </p:nvSpPr>
        <p:spPr>
          <a:xfrm>
            <a:off x="507207" y="1347664"/>
            <a:ext cx="11174400" cy="360000"/>
          </a:xfrm>
        </p:spPr>
        <p:txBody>
          <a:bodyPr/>
          <a:lstStyle/>
          <a:p>
            <a:r>
              <a:rPr lang="ca-ES" dirty="0"/>
              <a:t>Reconeixement i resposta a sensibilitats i signes de malestar </a:t>
            </a:r>
            <a:r>
              <a:rPr lang="en-US" dirty="0"/>
              <a:t>(b)</a:t>
            </a:r>
          </a:p>
        </p:txBody>
      </p:sp>
      <p:sp>
        <p:nvSpPr>
          <p:cNvPr id="3" name="Content Placeholder 2">
            <a:extLst>
              <a:ext uri="{FF2B5EF4-FFF2-40B4-BE49-F238E27FC236}">
                <a16:creationId xmlns:a16="http://schemas.microsoft.com/office/drawing/2014/main" id="{A89F9590-ADEA-4DAD-8D3A-0094D42F4265}"/>
              </a:ext>
            </a:extLst>
          </p:cNvPr>
          <p:cNvSpPr>
            <a:spLocks noGrp="1"/>
          </p:cNvSpPr>
          <p:nvPr>
            <p:ph sz="quarter" idx="14"/>
          </p:nvPr>
        </p:nvSpPr>
        <p:spPr>
          <a:xfrm>
            <a:off x="507195" y="1850572"/>
            <a:ext cx="11174412" cy="4160616"/>
          </a:xfrm>
        </p:spPr>
        <p:txBody>
          <a:bodyPr/>
          <a:lstStyle/>
          <a:p>
            <a:pPr algn="just"/>
            <a:r>
              <a:rPr lang="ca-ES" dirty="0"/>
              <a:t>És important provar d’identificar les sensibilitats i els signes de malestar, còlera o frustració d’una persona al més aviat possible per evitar que la situació derivi en un conflicte</a:t>
            </a:r>
            <a:r>
              <a:rPr lang="en-US" dirty="0"/>
              <a:t>. </a:t>
            </a:r>
          </a:p>
          <a:p>
            <a:pPr algn="just"/>
            <a:r>
              <a:rPr lang="ca-ES" dirty="0"/>
              <a:t>És important no considerar les sensibilitats i els signes de malestar o còlera com a estímuls o comportaments que senzillament caldria eliminar o contenir. Poden tenir un significat i una explicació més profunds per a la persona i és important provar d’entendre’ls</a:t>
            </a:r>
            <a:r>
              <a:rPr lang="en-US" dirty="0"/>
              <a:t>. </a:t>
            </a:r>
          </a:p>
          <a:p>
            <a:pPr algn="just"/>
            <a:r>
              <a:rPr lang="ca-ES" dirty="0"/>
              <a:t>Les sensibilitats i els signes de malestar o còlera no són necessàriament el resultat d’una situació específica, sinó que poden estar relacionats amb temes més profunds de la situació vital de la persona</a:t>
            </a:r>
            <a:r>
              <a:rPr lang="en-US" dirty="0"/>
              <a:t>. </a:t>
            </a:r>
          </a:p>
          <a:p>
            <a:pPr algn="just"/>
            <a:r>
              <a:rPr lang="ca-ES" dirty="0"/>
              <a:t>Pot ser necessari ajudar la persona a abordar aquests temes en el marc d’un context més general. </a:t>
            </a:r>
            <a:endParaRPr lang="es-ES" dirty="0"/>
          </a:p>
          <a:p>
            <a:pPr algn="just"/>
            <a:r>
              <a:rPr lang="es-ES" dirty="0"/>
              <a:t>.</a:t>
            </a:r>
            <a:endParaRPr lang="x-none" dirty="0"/>
          </a:p>
        </p:txBody>
      </p:sp>
      <p:sp>
        <p:nvSpPr>
          <p:cNvPr id="7" name="Title 1">
            <a:extLst>
              <a:ext uri="{FF2B5EF4-FFF2-40B4-BE49-F238E27FC236}">
                <a16:creationId xmlns:a16="http://schemas.microsoft.com/office/drawing/2014/main" id="{FC7B191C-7204-4E85-A8B6-9D1A2FF38168}"/>
              </a:ext>
            </a:extLst>
          </p:cNvPr>
          <p:cNvSpPr>
            <a:spLocks noGrp="1"/>
          </p:cNvSpPr>
          <p:nvPr>
            <p:ph type="title"/>
          </p:nvPr>
        </p:nvSpPr>
        <p:spPr>
          <a:xfrm>
            <a:off x="507205" y="506412"/>
            <a:ext cx="11167343" cy="514314"/>
          </a:xfrm>
        </p:spPr>
        <p:txBody>
          <a:bodyPr/>
          <a:lstStyle/>
          <a:p>
            <a:r>
              <a:rPr lang="es-ES" sz="2800" dirty="0" err="1"/>
              <a:t>Presentació</a:t>
            </a:r>
            <a:r>
              <a:rPr lang="es-ES" sz="2800" dirty="0"/>
              <a:t>: </a:t>
            </a:r>
            <a:r>
              <a:rPr lang="es-ES" sz="2800" dirty="0" err="1"/>
              <a:t>Com</a:t>
            </a:r>
            <a:r>
              <a:rPr lang="es-ES" sz="2800" dirty="0"/>
              <a:t> es </a:t>
            </a:r>
            <a:r>
              <a:rPr lang="es-ES" sz="2800" dirty="0" err="1"/>
              <a:t>pot</a:t>
            </a:r>
            <a:r>
              <a:rPr lang="es-ES" sz="2800" dirty="0"/>
              <a:t> </a:t>
            </a:r>
            <a:r>
              <a:rPr lang="es-ES" sz="2800" dirty="0" err="1"/>
              <a:t>respondre</a:t>
            </a:r>
            <a:r>
              <a:rPr lang="es-ES" sz="2800" dirty="0"/>
              <a:t> de manera </a:t>
            </a:r>
            <a:r>
              <a:rPr lang="es-ES" sz="2800" dirty="0" err="1"/>
              <a:t>eficaç</a:t>
            </a:r>
            <a:r>
              <a:rPr lang="es-ES" sz="2800" dirty="0"/>
              <a:t> i </a:t>
            </a:r>
            <a:r>
              <a:rPr lang="es-ES" sz="2800" dirty="0" err="1"/>
              <a:t>adequada</a:t>
            </a:r>
            <a:r>
              <a:rPr lang="es-ES" sz="2800" dirty="0"/>
              <a:t> a </a:t>
            </a:r>
            <a:r>
              <a:rPr lang="es-ES" sz="2800" dirty="0" err="1"/>
              <a:t>aquestes</a:t>
            </a:r>
            <a:r>
              <a:rPr lang="es-ES" sz="2800" dirty="0"/>
              <a:t> </a:t>
            </a:r>
            <a:r>
              <a:rPr lang="es-ES" sz="2800" dirty="0" err="1"/>
              <a:t>situacions</a:t>
            </a:r>
            <a:r>
              <a:rPr lang="es-ES" sz="2800" dirty="0"/>
              <a:t> de </a:t>
            </a:r>
            <a:r>
              <a:rPr lang="es-ES" sz="2800" dirty="0" err="1"/>
              <a:t>tensió</a:t>
            </a:r>
            <a:r>
              <a:rPr lang="es-ES" sz="2800" dirty="0"/>
              <a:t>? </a:t>
            </a:r>
            <a:r>
              <a:rPr lang="en-GB" sz="2800" dirty="0"/>
              <a:t>- 9</a:t>
            </a:r>
            <a:endParaRPr lang="x-none" sz="2800" dirty="0"/>
          </a:p>
        </p:txBody>
      </p:sp>
    </p:spTree>
    <p:extLst>
      <p:ext uri="{BB962C8B-B14F-4D97-AF65-F5344CB8AC3E}">
        <p14:creationId xmlns:p14="http://schemas.microsoft.com/office/powerpoint/2010/main" val="64779902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53D07E3-7DC4-2446-BD84-AE74767739E2}"/>
              </a:ext>
            </a:extLst>
          </p:cNvPr>
          <p:cNvSpPr>
            <a:spLocks noGrp="1"/>
          </p:cNvSpPr>
          <p:nvPr>
            <p:ph type="body" sz="quarter" idx="13"/>
          </p:nvPr>
        </p:nvSpPr>
        <p:spPr>
          <a:xfrm>
            <a:off x="507207" y="1347664"/>
            <a:ext cx="11174400" cy="360000"/>
          </a:xfrm>
        </p:spPr>
        <p:txBody>
          <a:bodyPr/>
          <a:lstStyle/>
          <a:p>
            <a:r>
              <a:rPr lang="ca-ES" dirty="0"/>
              <a:t>Reconeixement i resposta a sensibilitats i signes de malestar </a:t>
            </a:r>
            <a:r>
              <a:rPr lang="en-US" dirty="0"/>
              <a:t>(c)</a:t>
            </a:r>
          </a:p>
        </p:txBody>
      </p:sp>
      <p:sp>
        <p:nvSpPr>
          <p:cNvPr id="3" name="Content Placeholder 2">
            <a:extLst>
              <a:ext uri="{FF2B5EF4-FFF2-40B4-BE49-F238E27FC236}">
                <a16:creationId xmlns:a16="http://schemas.microsoft.com/office/drawing/2014/main" id="{B919065B-9389-4855-ABFC-3B491A7CFF88}"/>
              </a:ext>
            </a:extLst>
          </p:cNvPr>
          <p:cNvSpPr>
            <a:spLocks noGrp="1"/>
          </p:cNvSpPr>
          <p:nvPr>
            <p:ph sz="quarter" idx="14"/>
          </p:nvPr>
        </p:nvSpPr>
        <p:spPr>
          <a:xfrm>
            <a:off x="566057" y="1844842"/>
            <a:ext cx="11115550" cy="4166346"/>
          </a:xfrm>
        </p:spPr>
        <p:txBody>
          <a:bodyPr/>
          <a:lstStyle/>
          <a:p>
            <a:pPr algn="just"/>
            <a:r>
              <a:rPr lang="ca-ES" sz="2100" dirty="0"/>
              <a:t>L’activació de múltiples sensibilitats en un breu espai de temps pot provocar que una persona senti un gran malestar, i l’activació de les sensibilitats de moltes persones amb un elevat nivell de malestar pot derivar en una situació de tensió i de conflictivitat</a:t>
            </a:r>
            <a:r>
              <a:rPr lang="en-US" sz="2100" dirty="0"/>
              <a:t>.</a:t>
            </a:r>
          </a:p>
          <a:p>
            <a:pPr algn="just"/>
            <a:r>
              <a:rPr lang="es-ES" sz="2100" dirty="0"/>
              <a:t>Per </a:t>
            </a:r>
            <a:r>
              <a:rPr lang="es-ES" sz="2100" dirty="0" err="1"/>
              <a:t>exemple</a:t>
            </a:r>
            <a:r>
              <a:rPr lang="es-ES" sz="2100" dirty="0"/>
              <a:t>, </a:t>
            </a:r>
            <a:r>
              <a:rPr lang="es-ES" sz="2100" dirty="0" err="1"/>
              <a:t>algunes</a:t>
            </a:r>
            <a:r>
              <a:rPr lang="es-ES" sz="2100" dirty="0"/>
              <a:t> </a:t>
            </a:r>
            <a:r>
              <a:rPr lang="es-ES" sz="2100" dirty="0" err="1"/>
              <a:t>sensibilitats</a:t>
            </a:r>
            <a:r>
              <a:rPr lang="es-ES" sz="2100" dirty="0"/>
              <a:t> poden ser: </a:t>
            </a:r>
          </a:p>
          <a:p>
            <a:pPr lvl="2" algn="just"/>
            <a:r>
              <a:rPr lang="es-ES" sz="2100" dirty="0"/>
              <a:t>No sentir-me </a:t>
            </a:r>
            <a:r>
              <a:rPr lang="es-ES" sz="2100" dirty="0" err="1"/>
              <a:t>escoltat</a:t>
            </a:r>
            <a:r>
              <a:rPr lang="es-ES" sz="2100" dirty="0"/>
              <a:t>. </a:t>
            </a:r>
          </a:p>
          <a:p>
            <a:pPr lvl="2" algn="just"/>
            <a:r>
              <a:rPr lang="es-ES" sz="2100" dirty="0"/>
              <a:t>Que no </a:t>
            </a:r>
            <a:r>
              <a:rPr lang="es-ES" sz="2100" dirty="0" err="1"/>
              <a:t>em</a:t>
            </a:r>
            <a:r>
              <a:rPr lang="es-ES" sz="2100" dirty="0"/>
              <a:t> </a:t>
            </a:r>
            <a:r>
              <a:rPr lang="es-ES" sz="2100" dirty="0" err="1"/>
              <a:t>parlin</a:t>
            </a:r>
            <a:r>
              <a:rPr lang="es-ES" sz="2100" dirty="0"/>
              <a:t> </a:t>
            </a:r>
            <a:r>
              <a:rPr lang="es-ES" sz="2100" dirty="0" err="1"/>
              <a:t>amb</a:t>
            </a:r>
            <a:r>
              <a:rPr lang="es-ES" sz="2100" dirty="0"/>
              <a:t> respecte. </a:t>
            </a:r>
          </a:p>
          <a:p>
            <a:pPr lvl="2" algn="just"/>
            <a:r>
              <a:rPr lang="es-ES" sz="2100" dirty="0"/>
              <a:t>Que </a:t>
            </a:r>
            <a:r>
              <a:rPr lang="es-ES" sz="2100" dirty="0" err="1"/>
              <a:t>altres</a:t>
            </a:r>
            <a:r>
              <a:rPr lang="es-ES" sz="2100" dirty="0"/>
              <a:t> persones </a:t>
            </a:r>
            <a:r>
              <a:rPr lang="es-ES" sz="2100" dirty="0" err="1"/>
              <a:t>facin</a:t>
            </a:r>
            <a:r>
              <a:rPr lang="es-ES" sz="2100" dirty="0"/>
              <a:t> servir les </a:t>
            </a:r>
            <a:r>
              <a:rPr lang="es-ES" sz="2100" dirty="0" err="1"/>
              <a:t>meves</a:t>
            </a:r>
            <a:r>
              <a:rPr lang="es-ES" sz="2100" dirty="0"/>
              <a:t> coses </a:t>
            </a:r>
            <a:r>
              <a:rPr lang="es-ES" sz="2100" dirty="0" err="1"/>
              <a:t>sense</a:t>
            </a:r>
            <a:r>
              <a:rPr lang="es-ES" sz="2100" dirty="0"/>
              <a:t> el </a:t>
            </a:r>
            <a:r>
              <a:rPr lang="es-ES" sz="2100" dirty="0" err="1"/>
              <a:t>meu</a:t>
            </a:r>
            <a:r>
              <a:rPr lang="es-ES" sz="2100" dirty="0"/>
              <a:t> </a:t>
            </a:r>
            <a:r>
              <a:rPr lang="es-ES" sz="2100" dirty="0" err="1"/>
              <a:t>permís</a:t>
            </a:r>
            <a:r>
              <a:rPr lang="es-ES" sz="2100" dirty="0"/>
              <a:t>.</a:t>
            </a:r>
          </a:p>
          <a:p>
            <a:pPr lvl="2" algn="just"/>
            <a:r>
              <a:rPr lang="es-ES" sz="2100" dirty="0" err="1"/>
              <a:t>Els</a:t>
            </a:r>
            <a:r>
              <a:rPr lang="es-ES" sz="2100" dirty="0"/>
              <a:t> </a:t>
            </a:r>
            <a:r>
              <a:rPr lang="es-ES" sz="2100" dirty="0" err="1"/>
              <a:t>sorolls</a:t>
            </a:r>
            <a:r>
              <a:rPr lang="es-ES" sz="2100" dirty="0"/>
              <a:t> </a:t>
            </a:r>
            <a:r>
              <a:rPr lang="es-ES" sz="2100" dirty="0" err="1"/>
              <a:t>estridents</a:t>
            </a:r>
            <a:r>
              <a:rPr lang="es-ES" sz="2100" dirty="0"/>
              <a:t>. </a:t>
            </a:r>
          </a:p>
          <a:p>
            <a:pPr lvl="2" algn="just"/>
            <a:r>
              <a:rPr lang="es-ES" sz="2100" dirty="0"/>
              <a:t>El contacte </a:t>
            </a:r>
            <a:r>
              <a:rPr lang="es-ES" sz="2100" dirty="0" err="1"/>
              <a:t>físic</a:t>
            </a:r>
            <a:r>
              <a:rPr lang="es-ES" sz="2100" dirty="0"/>
              <a:t>. </a:t>
            </a:r>
          </a:p>
          <a:p>
            <a:pPr lvl="2" algn="just"/>
            <a:r>
              <a:rPr lang="es-ES" sz="2100" dirty="0"/>
              <a:t>No </a:t>
            </a:r>
            <a:r>
              <a:rPr lang="es-ES" sz="2100" dirty="0" err="1"/>
              <a:t>tenir</a:t>
            </a:r>
            <a:r>
              <a:rPr lang="es-ES" sz="2100" dirty="0"/>
              <a:t> </a:t>
            </a:r>
            <a:r>
              <a:rPr lang="es-ES" sz="2100" dirty="0" err="1"/>
              <a:t>elecció</a:t>
            </a:r>
            <a:r>
              <a:rPr lang="es-ES" sz="2100" dirty="0"/>
              <a:t>, control o </a:t>
            </a:r>
            <a:r>
              <a:rPr lang="es-ES" sz="2100" dirty="0" err="1"/>
              <a:t>informació</a:t>
            </a:r>
            <a:r>
              <a:rPr lang="es-ES" sz="2100" dirty="0"/>
              <a:t>.</a:t>
            </a:r>
          </a:p>
          <a:p>
            <a:pPr algn="just"/>
            <a:endParaRPr lang="en-US" sz="2100" dirty="0"/>
          </a:p>
        </p:txBody>
      </p:sp>
      <p:sp>
        <p:nvSpPr>
          <p:cNvPr id="7" name="Title 1">
            <a:extLst>
              <a:ext uri="{FF2B5EF4-FFF2-40B4-BE49-F238E27FC236}">
                <a16:creationId xmlns:a16="http://schemas.microsoft.com/office/drawing/2014/main" id="{FC7B191C-7204-4E85-A8B6-9D1A2FF38168}"/>
              </a:ext>
            </a:extLst>
          </p:cNvPr>
          <p:cNvSpPr>
            <a:spLocks noGrp="1"/>
          </p:cNvSpPr>
          <p:nvPr>
            <p:ph type="title"/>
          </p:nvPr>
        </p:nvSpPr>
        <p:spPr>
          <a:xfrm>
            <a:off x="507205" y="506412"/>
            <a:ext cx="11167343" cy="514314"/>
          </a:xfrm>
        </p:spPr>
        <p:txBody>
          <a:bodyPr/>
          <a:lstStyle/>
          <a:p>
            <a:r>
              <a:rPr lang="es-ES" sz="2800" dirty="0" err="1"/>
              <a:t>Presentació</a:t>
            </a:r>
            <a:r>
              <a:rPr lang="es-ES" sz="2800" dirty="0"/>
              <a:t>: </a:t>
            </a:r>
            <a:r>
              <a:rPr lang="es-ES" sz="2800" dirty="0" err="1"/>
              <a:t>Com</a:t>
            </a:r>
            <a:r>
              <a:rPr lang="es-ES" sz="2800" dirty="0"/>
              <a:t> es </a:t>
            </a:r>
            <a:r>
              <a:rPr lang="es-ES" sz="2800" dirty="0" err="1"/>
              <a:t>pot</a:t>
            </a:r>
            <a:r>
              <a:rPr lang="es-ES" sz="2800" dirty="0"/>
              <a:t> </a:t>
            </a:r>
            <a:r>
              <a:rPr lang="es-ES" sz="2800" dirty="0" err="1"/>
              <a:t>respondre</a:t>
            </a:r>
            <a:r>
              <a:rPr lang="es-ES" sz="2800" dirty="0"/>
              <a:t> de manera </a:t>
            </a:r>
            <a:r>
              <a:rPr lang="es-ES" sz="2800" dirty="0" err="1"/>
              <a:t>eficaç</a:t>
            </a:r>
            <a:r>
              <a:rPr lang="es-ES" sz="2800" dirty="0"/>
              <a:t> i </a:t>
            </a:r>
            <a:r>
              <a:rPr lang="es-ES" sz="2800" dirty="0" err="1"/>
              <a:t>adequada</a:t>
            </a:r>
            <a:r>
              <a:rPr lang="es-ES" sz="2800" dirty="0"/>
              <a:t> a </a:t>
            </a:r>
            <a:r>
              <a:rPr lang="es-ES" sz="2800" dirty="0" err="1"/>
              <a:t>aquestes</a:t>
            </a:r>
            <a:r>
              <a:rPr lang="es-ES" sz="2800" dirty="0"/>
              <a:t> </a:t>
            </a:r>
            <a:r>
              <a:rPr lang="es-ES" sz="2800" dirty="0" err="1"/>
              <a:t>situacions</a:t>
            </a:r>
            <a:r>
              <a:rPr lang="es-ES" sz="2800" dirty="0"/>
              <a:t> de </a:t>
            </a:r>
            <a:r>
              <a:rPr lang="es-ES" sz="2800" dirty="0" err="1"/>
              <a:t>tensió</a:t>
            </a:r>
            <a:r>
              <a:rPr lang="es-ES" sz="2800" dirty="0"/>
              <a:t>? </a:t>
            </a:r>
            <a:r>
              <a:rPr lang="en-GB" sz="2800" dirty="0"/>
              <a:t>- 10</a:t>
            </a:r>
            <a:endParaRPr lang="x-none" sz="2800" dirty="0"/>
          </a:p>
        </p:txBody>
      </p:sp>
    </p:spTree>
    <p:extLst>
      <p:ext uri="{BB962C8B-B14F-4D97-AF65-F5344CB8AC3E}">
        <p14:creationId xmlns:p14="http://schemas.microsoft.com/office/powerpoint/2010/main" val="208529733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5FD9D384-B5B4-C345-BEB9-D3E615743485}"/>
              </a:ext>
            </a:extLst>
          </p:cNvPr>
          <p:cNvSpPr>
            <a:spLocks noGrp="1"/>
          </p:cNvSpPr>
          <p:nvPr>
            <p:ph type="body" sz="quarter" idx="13"/>
          </p:nvPr>
        </p:nvSpPr>
        <p:spPr>
          <a:xfrm>
            <a:off x="507207" y="1379748"/>
            <a:ext cx="11174400" cy="360000"/>
          </a:xfrm>
        </p:spPr>
        <p:txBody>
          <a:bodyPr/>
          <a:lstStyle/>
          <a:p>
            <a:r>
              <a:rPr lang="ca-ES" dirty="0"/>
              <a:t>Reconeixement i resposta a sensibilitats i signes de malestar </a:t>
            </a:r>
            <a:r>
              <a:rPr lang="en-US" dirty="0"/>
              <a:t>(d)</a:t>
            </a:r>
          </a:p>
        </p:txBody>
      </p:sp>
      <p:sp>
        <p:nvSpPr>
          <p:cNvPr id="3" name="Content Placeholder 2">
            <a:extLst>
              <a:ext uri="{FF2B5EF4-FFF2-40B4-BE49-F238E27FC236}">
                <a16:creationId xmlns:a16="http://schemas.microsoft.com/office/drawing/2014/main" id="{B919065B-9389-4855-ABFC-3B491A7CFF88}"/>
              </a:ext>
            </a:extLst>
          </p:cNvPr>
          <p:cNvSpPr>
            <a:spLocks noGrp="1"/>
          </p:cNvSpPr>
          <p:nvPr>
            <p:ph sz="quarter" idx="14"/>
          </p:nvPr>
        </p:nvSpPr>
        <p:spPr>
          <a:xfrm>
            <a:off x="507195" y="1764632"/>
            <a:ext cx="11174412" cy="4246556"/>
          </a:xfrm>
        </p:spPr>
        <p:txBody>
          <a:bodyPr/>
          <a:lstStyle/>
          <a:p>
            <a:pPr algn="just"/>
            <a:r>
              <a:rPr lang="ca-ES" sz="2000" dirty="0"/>
              <a:t>Els signes de malestar són signes físics o externs que indiquen que una persona sent malestar. </a:t>
            </a:r>
          </a:p>
          <a:p>
            <a:pPr algn="just"/>
            <a:r>
              <a:rPr lang="ca-ES" sz="2000" dirty="0"/>
              <a:t>Els signes físics de malestar requereixen una resposta sensible i acompanyament, amb l’objectiu d’identificar-ne i eliminar-ne la causa, de tranquil·litzar la persona o d’ajudar-la d’alguna altra manera. </a:t>
            </a:r>
          </a:p>
          <a:p>
            <a:pPr algn="just"/>
            <a:r>
              <a:rPr lang="ca-ES" sz="2000" dirty="0"/>
              <a:t>Alguns exemples freqüents són </a:t>
            </a:r>
            <a:r>
              <a:rPr lang="en-US" sz="2000" dirty="0"/>
              <a:t>:</a:t>
            </a:r>
          </a:p>
          <a:p>
            <a:pPr algn="just"/>
            <a:endParaRPr lang="en-US" sz="2000" dirty="0"/>
          </a:p>
        </p:txBody>
      </p:sp>
      <p:sp>
        <p:nvSpPr>
          <p:cNvPr id="4" name="TextBox 3">
            <a:extLst>
              <a:ext uri="{FF2B5EF4-FFF2-40B4-BE49-F238E27FC236}">
                <a16:creationId xmlns:a16="http://schemas.microsoft.com/office/drawing/2014/main" id="{BA12CDD3-AFE1-46D3-899F-AD184F18A00A}"/>
              </a:ext>
            </a:extLst>
          </p:cNvPr>
          <p:cNvSpPr txBox="1"/>
          <p:nvPr/>
        </p:nvSpPr>
        <p:spPr>
          <a:xfrm>
            <a:off x="914400" y="3429000"/>
            <a:ext cx="10450286" cy="3170099"/>
          </a:xfrm>
          <a:prstGeom prst="rect">
            <a:avLst/>
          </a:prstGeom>
          <a:noFill/>
        </p:spPr>
        <p:txBody>
          <a:bodyPr wrap="square" numCol="2" rtlCol="0">
            <a:spAutoFit/>
          </a:bodyPr>
          <a:lstStyle/>
          <a:p>
            <a:pPr marL="342900" lvl="0" indent="-342900" fontAlgn="base">
              <a:buClr>
                <a:schemeClr val="accent1"/>
              </a:buClr>
              <a:buFont typeface="Arial" panose="020B0604020202020204" pitchFamily="34" charset="0"/>
              <a:buChar char="•"/>
            </a:pPr>
            <a:r>
              <a:rPr lang="ca-ES" sz="2000" dirty="0"/>
              <a:t>intranquil·litat </a:t>
            </a:r>
            <a:endParaRPr lang="es-ES" sz="2000" dirty="0"/>
          </a:p>
          <a:p>
            <a:pPr marL="342900" lvl="0" indent="-342900" fontAlgn="base">
              <a:buClr>
                <a:schemeClr val="accent1"/>
              </a:buClr>
              <a:buFont typeface="Arial" panose="020B0604020202020204" pitchFamily="34" charset="0"/>
              <a:buChar char="•"/>
            </a:pPr>
            <a:r>
              <a:rPr lang="ca-ES" sz="2000" dirty="0"/>
              <a:t>agitació </a:t>
            </a:r>
            <a:endParaRPr lang="es-ES" sz="2000" dirty="0"/>
          </a:p>
          <a:p>
            <a:pPr marL="342900" lvl="0" indent="-342900" fontAlgn="base">
              <a:buClr>
                <a:schemeClr val="accent1"/>
              </a:buClr>
              <a:buFont typeface="Arial" panose="020B0604020202020204" pitchFamily="34" charset="0"/>
              <a:buChar char="•"/>
            </a:pPr>
            <a:r>
              <a:rPr lang="ca-ES" sz="2000" dirty="0"/>
              <a:t>caminar amunt i avall </a:t>
            </a:r>
            <a:endParaRPr lang="es-ES" sz="2000" dirty="0"/>
          </a:p>
          <a:p>
            <a:pPr marL="342900" lvl="0" indent="-342900" fontAlgn="base">
              <a:buClr>
                <a:schemeClr val="accent1"/>
              </a:buClr>
              <a:buFont typeface="Arial" panose="020B0604020202020204" pitchFamily="34" charset="0"/>
              <a:buChar char="•"/>
            </a:pPr>
            <a:r>
              <a:rPr lang="ca-ES" sz="2000" dirty="0"/>
              <a:t>respiració dificultosa o ràpida </a:t>
            </a:r>
            <a:endParaRPr lang="es-ES" sz="2000" dirty="0"/>
          </a:p>
          <a:p>
            <a:pPr marL="342900" lvl="0" indent="-342900" fontAlgn="base">
              <a:buClr>
                <a:schemeClr val="accent1"/>
              </a:buClr>
              <a:buFont typeface="Arial" panose="020B0604020202020204" pitchFamily="34" charset="0"/>
              <a:buChar char="•"/>
            </a:pPr>
            <a:r>
              <a:rPr lang="ca-ES" sz="2000" dirty="0"/>
              <a:t>sensació d’opressió al pit </a:t>
            </a:r>
            <a:endParaRPr lang="es-ES" sz="2000" dirty="0"/>
          </a:p>
          <a:p>
            <a:pPr marL="342900" lvl="0" indent="-342900" fontAlgn="base">
              <a:buClr>
                <a:schemeClr val="accent1"/>
              </a:buClr>
              <a:buFont typeface="Arial" panose="020B0604020202020204" pitchFamily="34" charset="0"/>
              <a:buChar char="•"/>
            </a:pPr>
            <a:r>
              <a:rPr lang="ca-ES" sz="2000" dirty="0"/>
              <a:t>suor </a:t>
            </a:r>
            <a:endParaRPr lang="es-ES" sz="2000" dirty="0"/>
          </a:p>
          <a:p>
            <a:pPr marL="342900" lvl="0" indent="-342900" fontAlgn="base">
              <a:buClr>
                <a:schemeClr val="accent1"/>
              </a:buClr>
              <a:buFont typeface="Arial" panose="020B0604020202020204" pitchFamily="34" charset="0"/>
              <a:buChar char="•"/>
            </a:pPr>
            <a:r>
              <a:rPr lang="ca-ES" sz="2000" dirty="0"/>
              <a:t>serrar les dents</a:t>
            </a:r>
          </a:p>
          <a:p>
            <a:pPr marL="342900" lvl="0" indent="-342900" fontAlgn="base">
              <a:buClr>
                <a:schemeClr val="accent1"/>
              </a:buClr>
              <a:buFont typeface="Arial" panose="020B0604020202020204" pitchFamily="34" charset="0"/>
              <a:buChar char="•"/>
            </a:pPr>
            <a:r>
              <a:rPr lang="ca-ES" sz="2000" dirty="0"/>
              <a:t>Plor</a:t>
            </a:r>
          </a:p>
          <a:p>
            <a:pPr marL="342900" lvl="0" indent="-342900" fontAlgn="base">
              <a:buClr>
                <a:schemeClr val="accent1"/>
              </a:buClr>
              <a:buFont typeface="Arial" panose="020B0604020202020204" pitchFamily="34" charset="0"/>
              <a:buChar char="•"/>
            </a:pPr>
            <a:endParaRPr lang="ca-ES" sz="2000" dirty="0"/>
          </a:p>
          <a:p>
            <a:pPr marL="342900" lvl="0" indent="-342900" fontAlgn="base">
              <a:buClr>
                <a:schemeClr val="accent1"/>
              </a:buClr>
              <a:buFont typeface="Arial" panose="020B0604020202020204" pitchFamily="34" charset="0"/>
              <a:buChar char="•"/>
            </a:pPr>
            <a:endParaRPr lang="ca-ES" sz="2000" dirty="0"/>
          </a:p>
          <a:p>
            <a:pPr marL="342900" lvl="0" indent="-342900" fontAlgn="base">
              <a:buClr>
                <a:schemeClr val="accent1"/>
              </a:buClr>
              <a:buFont typeface="Arial" panose="020B0604020202020204" pitchFamily="34" charset="0"/>
              <a:buChar char="•"/>
            </a:pPr>
            <a:r>
              <a:rPr lang="ca-ES" sz="2000" dirty="0"/>
              <a:t>retorçar-se les mans </a:t>
            </a:r>
            <a:endParaRPr lang="es-ES" sz="2000" dirty="0"/>
          </a:p>
          <a:p>
            <a:pPr marL="342900" lvl="0" indent="-342900" fontAlgn="base">
              <a:buClr>
                <a:schemeClr val="accent1"/>
              </a:buClr>
              <a:buFont typeface="Arial" panose="020B0604020202020204" pitchFamily="34" charset="0"/>
              <a:buChar char="•"/>
            </a:pPr>
            <a:r>
              <a:rPr lang="ca-ES" sz="2000" dirty="0"/>
              <a:t>balancejar-se </a:t>
            </a:r>
            <a:endParaRPr lang="es-ES" sz="2000" dirty="0"/>
          </a:p>
          <a:p>
            <a:pPr marL="342900" lvl="0" indent="-342900" fontAlgn="base">
              <a:buClr>
                <a:schemeClr val="accent1"/>
              </a:buClr>
              <a:buFont typeface="Arial" panose="020B0604020202020204" pitchFamily="34" charset="0"/>
              <a:buChar char="•"/>
            </a:pPr>
            <a:r>
              <a:rPr lang="ca-ES" sz="2000" dirty="0"/>
              <a:t>introspecció, por i irritació </a:t>
            </a:r>
            <a:endParaRPr lang="es-ES" sz="2000" dirty="0"/>
          </a:p>
          <a:p>
            <a:pPr marL="342900" lvl="0" indent="-342900" fontAlgn="base">
              <a:buClr>
                <a:schemeClr val="accent1"/>
              </a:buClr>
              <a:buFont typeface="Arial" panose="020B0604020202020204" pitchFamily="34" charset="0"/>
              <a:buChar char="•"/>
            </a:pPr>
            <a:r>
              <a:rPr lang="ca-ES" sz="2000" dirty="0"/>
              <a:t>contacte ocular perllongat </a:t>
            </a:r>
            <a:endParaRPr lang="es-ES" sz="2000" dirty="0"/>
          </a:p>
          <a:p>
            <a:pPr marL="342900" lvl="0" indent="-342900" fontAlgn="base">
              <a:buClr>
                <a:schemeClr val="accent1"/>
              </a:buClr>
              <a:buFont typeface="Arial" panose="020B0604020202020204" pitchFamily="34" charset="0"/>
              <a:buChar char="•"/>
            </a:pPr>
            <a:r>
              <a:rPr lang="ca-ES" sz="2000" dirty="0"/>
              <a:t>alçar el to de veu</a:t>
            </a:r>
            <a:endParaRPr lang="es-ES" sz="2000" dirty="0"/>
          </a:p>
          <a:p>
            <a:pPr marL="342900" lvl="0" indent="-342900" fontAlgn="base">
              <a:buClr>
                <a:schemeClr val="accent1"/>
              </a:buClr>
              <a:buFont typeface="Arial" panose="020B0604020202020204" pitchFamily="34" charset="0"/>
              <a:buChar char="•"/>
            </a:pPr>
            <a:r>
              <a:rPr lang="ca-ES" sz="2000" dirty="0"/>
              <a:t>agressió </a:t>
            </a:r>
            <a:endParaRPr lang="es-ES" sz="2000" dirty="0"/>
          </a:p>
          <a:p>
            <a:pPr marL="342900" lvl="0" indent="-342900" fontAlgn="base">
              <a:buClr>
                <a:schemeClr val="accent1"/>
              </a:buClr>
              <a:buFont typeface="Arial" panose="020B0604020202020204" pitchFamily="34" charset="0"/>
              <a:buChar char="•"/>
            </a:pPr>
            <a:r>
              <a:rPr lang="ca-ES" sz="2000" dirty="0"/>
              <a:t>amenaces de fer mal </a:t>
            </a:r>
            <a:endParaRPr lang="es-ES" sz="2000" dirty="0"/>
          </a:p>
          <a:p>
            <a:pPr marL="342900" indent="-342900">
              <a:buClr>
                <a:schemeClr val="accent1"/>
              </a:buClr>
              <a:buFont typeface="Arial" panose="020B0604020202020204" pitchFamily="34" charset="0"/>
              <a:buChar char="•"/>
            </a:pPr>
            <a:endParaRPr lang="en-GB" sz="2400" dirty="0"/>
          </a:p>
        </p:txBody>
      </p:sp>
      <p:sp>
        <p:nvSpPr>
          <p:cNvPr id="9" name="Title 1">
            <a:extLst>
              <a:ext uri="{FF2B5EF4-FFF2-40B4-BE49-F238E27FC236}">
                <a16:creationId xmlns:a16="http://schemas.microsoft.com/office/drawing/2014/main" id="{FC7B191C-7204-4E85-A8B6-9D1A2FF38168}"/>
              </a:ext>
            </a:extLst>
          </p:cNvPr>
          <p:cNvSpPr>
            <a:spLocks noGrp="1"/>
          </p:cNvSpPr>
          <p:nvPr>
            <p:ph type="title"/>
          </p:nvPr>
        </p:nvSpPr>
        <p:spPr>
          <a:xfrm>
            <a:off x="507205" y="506412"/>
            <a:ext cx="11167343" cy="514314"/>
          </a:xfrm>
        </p:spPr>
        <p:txBody>
          <a:bodyPr/>
          <a:lstStyle/>
          <a:p>
            <a:r>
              <a:rPr lang="es-ES" sz="2800" dirty="0" err="1"/>
              <a:t>Presentació</a:t>
            </a:r>
            <a:r>
              <a:rPr lang="es-ES" sz="2800" dirty="0"/>
              <a:t>: </a:t>
            </a:r>
            <a:r>
              <a:rPr lang="es-ES" sz="2800" dirty="0" err="1"/>
              <a:t>Com</a:t>
            </a:r>
            <a:r>
              <a:rPr lang="es-ES" sz="2800" dirty="0"/>
              <a:t> es </a:t>
            </a:r>
            <a:r>
              <a:rPr lang="es-ES" sz="2800" dirty="0" err="1"/>
              <a:t>pot</a:t>
            </a:r>
            <a:r>
              <a:rPr lang="es-ES" sz="2800" dirty="0"/>
              <a:t> </a:t>
            </a:r>
            <a:r>
              <a:rPr lang="es-ES" sz="2800" dirty="0" err="1"/>
              <a:t>respondre</a:t>
            </a:r>
            <a:r>
              <a:rPr lang="es-ES" sz="2800" dirty="0"/>
              <a:t> de manera </a:t>
            </a:r>
            <a:r>
              <a:rPr lang="es-ES" sz="2800" dirty="0" err="1"/>
              <a:t>eficaç</a:t>
            </a:r>
            <a:r>
              <a:rPr lang="es-ES" sz="2800" dirty="0"/>
              <a:t> i </a:t>
            </a:r>
            <a:r>
              <a:rPr lang="es-ES" sz="2800" dirty="0" err="1"/>
              <a:t>adequada</a:t>
            </a:r>
            <a:r>
              <a:rPr lang="es-ES" sz="2800" dirty="0"/>
              <a:t> a </a:t>
            </a:r>
            <a:r>
              <a:rPr lang="es-ES" sz="2800" dirty="0" err="1"/>
              <a:t>aquestes</a:t>
            </a:r>
            <a:r>
              <a:rPr lang="es-ES" sz="2800" dirty="0"/>
              <a:t> </a:t>
            </a:r>
            <a:r>
              <a:rPr lang="es-ES" sz="2800" dirty="0" err="1"/>
              <a:t>situacions</a:t>
            </a:r>
            <a:r>
              <a:rPr lang="es-ES" sz="2800" dirty="0"/>
              <a:t> de </a:t>
            </a:r>
            <a:r>
              <a:rPr lang="es-ES" sz="2800" dirty="0" err="1"/>
              <a:t>tensió</a:t>
            </a:r>
            <a:r>
              <a:rPr lang="es-ES" sz="2800" dirty="0"/>
              <a:t>? </a:t>
            </a:r>
            <a:r>
              <a:rPr lang="en-GB" sz="2800" dirty="0"/>
              <a:t>- 11</a:t>
            </a:r>
            <a:endParaRPr lang="x-none" sz="2800" dirty="0"/>
          </a:p>
        </p:txBody>
      </p:sp>
    </p:spTree>
    <p:extLst>
      <p:ext uri="{BB962C8B-B14F-4D97-AF65-F5344CB8AC3E}">
        <p14:creationId xmlns:p14="http://schemas.microsoft.com/office/powerpoint/2010/main" val="40985438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1200500-4752-C74D-AFD9-81AFD78556C6}"/>
              </a:ext>
            </a:extLst>
          </p:cNvPr>
          <p:cNvSpPr>
            <a:spLocks noGrp="1"/>
          </p:cNvSpPr>
          <p:nvPr>
            <p:ph type="body" sz="quarter" idx="13"/>
          </p:nvPr>
        </p:nvSpPr>
        <p:spPr>
          <a:xfrm>
            <a:off x="507207" y="1331622"/>
            <a:ext cx="11174400" cy="360000"/>
          </a:xfrm>
        </p:spPr>
        <p:txBody>
          <a:bodyPr/>
          <a:lstStyle/>
          <a:p>
            <a:r>
              <a:rPr lang="ca-ES" dirty="0"/>
              <a:t>Reconeixement i resposta a sensibilitats i signes de malestar </a:t>
            </a:r>
            <a:r>
              <a:rPr lang="en-US" dirty="0"/>
              <a:t>(e)</a:t>
            </a:r>
          </a:p>
        </p:txBody>
      </p:sp>
      <p:sp>
        <p:nvSpPr>
          <p:cNvPr id="3" name="Content Placeholder 2">
            <a:extLst>
              <a:ext uri="{FF2B5EF4-FFF2-40B4-BE49-F238E27FC236}">
                <a16:creationId xmlns:a16="http://schemas.microsoft.com/office/drawing/2014/main" id="{8F177427-21A6-465B-AAC8-DB95B9DD24FC}"/>
              </a:ext>
            </a:extLst>
          </p:cNvPr>
          <p:cNvSpPr>
            <a:spLocks noGrp="1"/>
          </p:cNvSpPr>
          <p:nvPr>
            <p:ph sz="quarter" idx="14"/>
          </p:nvPr>
        </p:nvSpPr>
        <p:spPr>
          <a:xfrm>
            <a:off x="507195" y="1957136"/>
            <a:ext cx="11174412" cy="4054051"/>
          </a:xfrm>
        </p:spPr>
        <p:txBody>
          <a:bodyPr/>
          <a:lstStyle/>
          <a:p>
            <a:pPr marL="0" indent="0" algn="just">
              <a:buNone/>
            </a:pPr>
            <a:r>
              <a:rPr lang="ca-ES" dirty="0"/>
              <a:t>Una vegada identificades les sensibilitats o signes de malestar, hi ha estratègies fonamentals per respondre a la situació i evitar o calmar les situacions de conflictivitat. Alguns exemples </a:t>
            </a:r>
            <a:r>
              <a:rPr lang="es-ES" dirty="0"/>
              <a:t>: </a:t>
            </a:r>
          </a:p>
          <a:p>
            <a:pPr lvl="1" algn="just" fontAlgn="base"/>
            <a:r>
              <a:rPr lang="es-ES" dirty="0" err="1"/>
              <a:t>Tècniques</a:t>
            </a:r>
            <a:r>
              <a:rPr lang="es-ES" dirty="0"/>
              <a:t> de </a:t>
            </a:r>
            <a:r>
              <a:rPr lang="es-ES" dirty="0" err="1"/>
              <a:t>comunicació</a:t>
            </a:r>
            <a:r>
              <a:rPr lang="es-ES" dirty="0"/>
              <a:t> </a:t>
            </a:r>
          </a:p>
          <a:p>
            <a:pPr lvl="1" algn="just" fontAlgn="base"/>
            <a:r>
              <a:rPr lang="es-ES" dirty="0" err="1"/>
              <a:t>Entorns</a:t>
            </a:r>
            <a:r>
              <a:rPr lang="es-ES" dirty="0"/>
              <a:t> </a:t>
            </a:r>
            <a:r>
              <a:rPr lang="es-ES" dirty="0" err="1"/>
              <a:t>d’acompanyament</a:t>
            </a:r>
            <a:r>
              <a:rPr lang="es-ES" dirty="0"/>
              <a:t> i sales de </a:t>
            </a:r>
            <a:r>
              <a:rPr lang="es-ES" dirty="0" err="1"/>
              <a:t>benestar</a:t>
            </a:r>
            <a:endParaRPr lang="es-ES" dirty="0"/>
          </a:p>
          <a:p>
            <a:pPr lvl="1" algn="just" fontAlgn="base"/>
            <a:r>
              <a:rPr lang="es-ES" dirty="0" err="1"/>
              <a:t>Establiment</a:t>
            </a:r>
            <a:r>
              <a:rPr lang="es-ES" dirty="0"/>
              <a:t> </a:t>
            </a:r>
            <a:r>
              <a:rPr lang="es-ES" dirty="0" err="1"/>
              <a:t>d’una</a:t>
            </a:r>
            <a:r>
              <a:rPr lang="es-ES" dirty="0"/>
              <a:t> cultura del «sí» i el «sí que es </a:t>
            </a:r>
            <a:r>
              <a:rPr lang="es-ES" dirty="0" err="1"/>
              <a:t>pot</a:t>
            </a:r>
            <a:r>
              <a:rPr lang="es-ES" dirty="0"/>
              <a:t>» </a:t>
            </a:r>
          </a:p>
          <a:p>
            <a:pPr lvl="1" algn="just" fontAlgn="base"/>
            <a:r>
              <a:rPr lang="es-ES" dirty="0" err="1"/>
              <a:t>Plans</a:t>
            </a:r>
            <a:r>
              <a:rPr lang="es-ES" dirty="0"/>
              <a:t> </a:t>
            </a:r>
            <a:r>
              <a:rPr lang="es-ES" dirty="0" err="1"/>
              <a:t>individualitzats</a:t>
            </a:r>
            <a:r>
              <a:rPr lang="es-ES" dirty="0"/>
              <a:t> per explorar les </a:t>
            </a:r>
            <a:r>
              <a:rPr lang="es-ES" dirty="0" err="1"/>
              <a:t>sensibilitats</a:t>
            </a:r>
            <a:r>
              <a:rPr lang="es-ES" dirty="0"/>
              <a:t> i </a:t>
            </a:r>
            <a:r>
              <a:rPr lang="es-ES" dirty="0" err="1"/>
              <a:t>els</a:t>
            </a:r>
            <a:r>
              <a:rPr lang="es-ES" dirty="0"/>
              <a:t> signes de malestar</a:t>
            </a:r>
          </a:p>
          <a:p>
            <a:pPr lvl="1" algn="just" fontAlgn="base"/>
            <a:r>
              <a:rPr lang="es-ES" dirty="0" err="1"/>
              <a:t>Equips</a:t>
            </a:r>
            <a:r>
              <a:rPr lang="es-ES" dirty="0"/>
              <a:t> de </a:t>
            </a:r>
            <a:r>
              <a:rPr lang="es-ES" dirty="0" err="1"/>
              <a:t>resposta</a:t>
            </a:r>
            <a:r>
              <a:rPr lang="es-ES" dirty="0"/>
              <a:t> </a:t>
            </a:r>
          </a:p>
        </p:txBody>
      </p:sp>
      <p:sp>
        <p:nvSpPr>
          <p:cNvPr id="7" name="Title 1">
            <a:extLst>
              <a:ext uri="{FF2B5EF4-FFF2-40B4-BE49-F238E27FC236}">
                <a16:creationId xmlns:a16="http://schemas.microsoft.com/office/drawing/2014/main" id="{FC7B191C-7204-4E85-A8B6-9D1A2FF38168}"/>
              </a:ext>
            </a:extLst>
          </p:cNvPr>
          <p:cNvSpPr>
            <a:spLocks noGrp="1"/>
          </p:cNvSpPr>
          <p:nvPr>
            <p:ph type="title"/>
          </p:nvPr>
        </p:nvSpPr>
        <p:spPr>
          <a:xfrm>
            <a:off x="507205" y="506412"/>
            <a:ext cx="11167343" cy="514314"/>
          </a:xfrm>
        </p:spPr>
        <p:txBody>
          <a:bodyPr/>
          <a:lstStyle/>
          <a:p>
            <a:r>
              <a:rPr lang="es-ES" sz="2800" dirty="0" err="1"/>
              <a:t>Presentació</a:t>
            </a:r>
            <a:r>
              <a:rPr lang="es-ES" sz="2800" dirty="0"/>
              <a:t>: </a:t>
            </a:r>
            <a:r>
              <a:rPr lang="es-ES" sz="2800" dirty="0" err="1"/>
              <a:t>Com</a:t>
            </a:r>
            <a:r>
              <a:rPr lang="es-ES" sz="2800" dirty="0"/>
              <a:t> es </a:t>
            </a:r>
            <a:r>
              <a:rPr lang="es-ES" sz="2800" dirty="0" err="1"/>
              <a:t>pot</a:t>
            </a:r>
            <a:r>
              <a:rPr lang="es-ES" sz="2800" dirty="0"/>
              <a:t> </a:t>
            </a:r>
            <a:r>
              <a:rPr lang="es-ES" sz="2800" dirty="0" err="1"/>
              <a:t>respondre</a:t>
            </a:r>
            <a:r>
              <a:rPr lang="es-ES" sz="2800" dirty="0"/>
              <a:t> de manera </a:t>
            </a:r>
            <a:r>
              <a:rPr lang="es-ES" sz="2800" dirty="0" err="1"/>
              <a:t>eficaç</a:t>
            </a:r>
            <a:r>
              <a:rPr lang="es-ES" sz="2800" dirty="0"/>
              <a:t> i </a:t>
            </a:r>
            <a:r>
              <a:rPr lang="es-ES" sz="2800" dirty="0" err="1"/>
              <a:t>adequada</a:t>
            </a:r>
            <a:r>
              <a:rPr lang="es-ES" sz="2800" dirty="0"/>
              <a:t> a </a:t>
            </a:r>
            <a:r>
              <a:rPr lang="es-ES" sz="2800" dirty="0" err="1"/>
              <a:t>aquestes</a:t>
            </a:r>
            <a:r>
              <a:rPr lang="es-ES" sz="2800" dirty="0"/>
              <a:t> </a:t>
            </a:r>
            <a:r>
              <a:rPr lang="es-ES" sz="2800" dirty="0" err="1"/>
              <a:t>situacions</a:t>
            </a:r>
            <a:r>
              <a:rPr lang="es-ES" sz="2800" dirty="0"/>
              <a:t> de </a:t>
            </a:r>
            <a:r>
              <a:rPr lang="es-ES" sz="2800" dirty="0" err="1"/>
              <a:t>tensió</a:t>
            </a:r>
            <a:r>
              <a:rPr lang="es-ES" sz="2800" dirty="0"/>
              <a:t>? </a:t>
            </a:r>
            <a:r>
              <a:rPr lang="en-GB" sz="2800" dirty="0"/>
              <a:t>- 12</a:t>
            </a:r>
            <a:endParaRPr lang="x-none" sz="2800" dirty="0"/>
          </a:p>
        </p:txBody>
      </p:sp>
    </p:spTree>
    <p:extLst>
      <p:ext uri="{BB962C8B-B14F-4D97-AF65-F5344CB8AC3E}">
        <p14:creationId xmlns:p14="http://schemas.microsoft.com/office/powerpoint/2010/main" val="171841288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A69C6-CEC4-49F0-BE34-175C2CEAAA45}"/>
              </a:ext>
            </a:extLst>
          </p:cNvPr>
          <p:cNvSpPr>
            <a:spLocks noGrp="1"/>
          </p:cNvSpPr>
          <p:nvPr>
            <p:ph type="title"/>
          </p:nvPr>
        </p:nvSpPr>
        <p:spPr/>
        <p:txBody>
          <a:bodyPr/>
          <a:lstStyle/>
          <a:p>
            <a:r>
              <a:rPr lang="es-ES" dirty="0"/>
              <a:t>Tema 7. </a:t>
            </a:r>
            <a:r>
              <a:rPr lang="ca-ES" dirty="0"/>
              <a:t>Tècniques de comunicació</a:t>
            </a:r>
            <a:endParaRPr lang="es-ES" dirty="0"/>
          </a:p>
        </p:txBody>
      </p:sp>
    </p:spTree>
    <p:extLst>
      <p:ext uri="{BB962C8B-B14F-4D97-AF65-F5344CB8AC3E}">
        <p14:creationId xmlns:p14="http://schemas.microsoft.com/office/powerpoint/2010/main" val="401654589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50318D-847E-415C-9224-FD0A6B547D9B}"/>
              </a:ext>
            </a:extLst>
          </p:cNvPr>
          <p:cNvSpPr>
            <a:spLocks noGrp="1"/>
          </p:cNvSpPr>
          <p:nvPr>
            <p:ph sz="quarter" idx="14"/>
          </p:nvPr>
        </p:nvSpPr>
        <p:spPr>
          <a:xfrm>
            <a:off x="507195" y="1219200"/>
            <a:ext cx="11061028" cy="4791988"/>
          </a:xfrm>
        </p:spPr>
        <p:txBody>
          <a:bodyPr/>
          <a:lstStyle/>
          <a:p>
            <a:pPr algn="just"/>
            <a:r>
              <a:rPr lang="ca-ES" dirty="0"/>
              <a:t>És fonamental tenir unes bones habilitats comunicatives per al funcionament diari d’un servei eficaç que respongui a les necessitats de les persones. Convé que el personal tingui temps per mantenir la comunicació i el contacte amb les persones usuàries del servei. </a:t>
            </a:r>
            <a:endParaRPr lang="es-ES" dirty="0"/>
          </a:p>
          <a:p>
            <a:pPr algn="just"/>
            <a:r>
              <a:rPr lang="ca-ES" dirty="0"/>
              <a:t>També és essencial tenir unes bones habilitats comunicatives a l’hora d’abordar una situació de tensió. Emprar aquestes habilitats és una de les maneres més eficaces d’abordar les situacions de tensió i de conflictivitat d’una manera respectuosa i que eviti les pràctiques coercitives. </a:t>
            </a:r>
            <a:endParaRPr lang="es-ES" dirty="0"/>
          </a:p>
          <a:p>
            <a:pPr algn="just"/>
            <a:r>
              <a:rPr lang="ca-ES" dirty="0"/>
              <a:t>Aquestes tècniques tenen com a finalitat que la persona se senti respectada, escoltada, valorada i senti que se li dona suport. </a:t>
            </a:r>
            <a:endParaRPr lang="es-ES" dirty="0"/>
          </a:p>
          <a:p>
            <a:pPr algn="just"/>
            <a:r>
              <a:rPr lang="ca-ES" dirty="0"/>
              <a:t>Quan les persones tenen la sensació que les escolten, és més probable que es comuniquin d’una manera més oberta i clara, la qual cosa permet una resolució pacífica de la situació</a:t>
            </a:r>
            <a:r>
              <a:rPr lang="en-US" dirty="0"/>
              <a:t>. </a:t>
            </a:r>
            <a:endParaRPr lang="x-none" dirty="0"/>
          </a:p>
        </p:txBody>
      </p:sp>
      <p:sp>
        <p:nvSpPr>
          <p:cNvPr id="2" name="Title 1">
            <a:extLst>
              <a:ext uri="{FF2B5EF4-FFF2-40B4-BE49-F238E27FC236}">
                <a16:creationId xmlns:a16="http://schemas.microsoft.com/office/drawing/2014/main" id="{43879B91-2C61-4FF2-B2CC-3746311CC31D}"/>
              </a:ext>
            </a:extLst>
          </p:cNvPr>
          <p:cNvSpPr>
            <a:spLocks noGrp="1"/>
          </p:cNvSpPr>
          <p:nvPr>
            <p:ph type="title"/>
          </p:nvPr>
        </p:nvSpPr>
        <p:spPr/>
        <p:txBody>
          <a:bodyPr/>
          <a:lstStyle/>
          <a:p>
            <a:r>
              <a:rPr lang="es-ES" dirty="0" err="1"/>
              <a:t>Presentació</a:t>
            </a:r>
            <a:r>
              <a:rPr lang="es-ES" dirty="0"/>
              <a:t>: </a:t>
            </a:r>
            <a:r>
              <a:rPr lang="es-ES" dirty="0" err="1"/>
              <a:t>Habilitats</a:t>
            </a:r>
            <a:r>
              <a:rPr lang="es-ES" dirty="0"/>
              <a:t> </a:t>
            </a:r>
            <a:r>
              <a:rPr lang="es-ES" dirty="0" err="1"/>
              <a:t>comunicatives</a:t>
            </a:r>
            <a:r>
              <a:rPr lang="es-ES" dirty="0"/>
              <a:t> </a:t>
            </a:r>
            <a:r>
              <a:rPr lang="en-GB" dirty="0"/>
              <a:t>- 1 </a:t>
            </a:r>
            <a:endParaRPr lang="x-none" dirty="0"/>
          </a:p>
        </p:txBody>
      </p:sp>
    </p:spTree>
    <p:extLst>
      <p:ext uri="{BB962C8B-B14F-4D97-AF65-F5344CB8AC3E}">
        <p14:creationId xmlns:p14="http://schemas.microsoft.com/office/powerpoint/2010/main" val="226379318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DA9DFC1-0245-6041-AB6E-D99F8428B23E}"/>
              </a:ext>
            </a:extLst>
          </p:cNvPr>
          <p:cNvSpPr>
            <a:spLocks noGrp="1"/>
          </p:cNvSpPr>
          <p:nvPr>
            <p:ph type="body" sz="quarter" idx="13"/>
          </p:nvPr>
        </p:nvSpPr>
        <p:spPr/>
        <p:txBody>
          <a:bodyPr/>
          <a:lstStyle/>
          <a:p>
            <a:r>
              <a:rPr lang="ca-ES" dirty="0"/>
              <a:t>La naturalesa de la comunicació </a:t>
            </a:r>
            <a:r>
              <a:rPr lang="en-GB" dirty="0"/>
              <a:t>(a)</a:t>
            </a:r>
            <a:endParaRPr lang="en-US" dirty="0"/>
          </a:p>
        </p:txBody>
      </p:sp>
      <p:sp>
        <p:nvSpPr>
          <p:cNvPr id="3" name="Content Placeholder 2">
            <a:extLst>
              <a:ext uri="{FF2B5EF4-FFF2-40B4-BE49-F238E27FC236}">
                <a16:creationId xmlns:a16="http://schemas.microsoft.com/office/drawing/2014/main" id="{8489DF68-A686-46DF-AA18-CD98C5CFD1EF}"/>
              </a:ext>
            </a:extLst>
          </p:cNvPr>
          <p:cNvSpPr>
            <a:spLocks noGrp="1"/>
          </p:cNvSpPr>
          <p:nvPr>
            <p:ph sz="quarter" idx="14"/>
          </p:nvPr>
        </p:nvSpPr>
        <p:spPr/>
        <p:txBody>
          <a:bodyPr/>
          <a:lstStyle/>
          <a:p>
            <a:pPr algn="just">
              <a:lnSpc>
                <a:spcPct val="150000"/>
              </a:lnSpc>
            </a:pPr>
            <a:r>
              <a:rPr lang="ca-ES" dirty="0"/>
              <a:t>La frase següent expressa la importància de la comunicació com a mitjà per evitar la coacció: </a:t>
            </a:r>
            <a:endParaRPr lang="es-ES" dirty="0"/>
          </a:p>
          <a:p>
            <a:pPr marL="0" indent="0" algn="just">
              <a:lnSpc>
                <a:spcPct val="150000"/>
              </a:lnSpc>
              <a:buNone/>
            </a:pPr>
            <a:r>
              <a:rPr lang="ca-ES" i="1" dirty="0"/>
              <a:t>«No tinc clar que el més important sigui fer servir les paraules exactes, sinó més aviat el </a:t>
            </a:r>
            <a:r>
              <a:rPr lang="ca-ES" b="1" i="1" dirty="0"/>
              <a:t>to</a:t>
            </a:r>
            <a:r>
              <a:rPr lang="ca-ES" i="1" dirty="0"/>
              <a:t> de veu, el </a:t>
            </a:r>
            <a:r>
              <a:rPr lang="ca-ES" b="1" i="1" dirty="0"/>
              <a:t>llenguatge corporal </a:t>
            </a:r>
            <a:r>
              <a:rPr lang="ca-ES" i="1" dirty="0"/>
              <a:t>i l’</a:t>
            </a:r>
            <a:r>
              <a:rPr lang="ca-ES" b="1" i="1" dirty="0"/>
              <a:t>entorn físic</a:t>
            </a:r>
            <a:r>
              <a:rPr lang="ca-ES" i="1" dirty="0"/>
              <a:t> on es pronuncien aquestes paraules…»</a:t>
            </a:r>
          </a:p>
          <a:p>
            <a:pPr algn="just">
              <a:lnSpc>
                <a:spcPct val="150000"/>
              </a:lnSpc>
            </a:pPr>
            <a:r>
              <a:rPr lang="ca-ES" dirty="0"/>
              <a:t>La frase posa de manifest que la comunicació va molt més enllà de les paraules que emprem. </a:t>
            </a:r>
            <a:endParaRPr lang="es-ES" dirty="0"/>
          </a:p>
          <a:p>
            <a:pPr algn="just">
              <a:lnSpc>
                <a:spcPct val="150000"/>
              </a:lnSpc>
            </a:pPr>
            <a:r>
              <a:rPr lang="ca-ES" dirty="0"/>
              <a:t>Una bona comunicació pot contribuir a evitar i resoldre situacions de tensió</a:t>
            </a:r>
            <a:r>
              <a:rPr lang="en-GB" dirty="0"/>
              <a:t>.</a:t>
            </a:r>
            <a:endParaRPr lang="x-none" dirty="0"/>
          </a:p>
          <a:p>
            <a:pPr algn="just">
              <a:lnSpc>
                <a:spcPct val="150000"/>
              </a:lnSpc>
            </a:pPr>
            <a:endParaRPr lang="x-none" dirty="0"/>
          </a:p>
        </p:txBody>
      </p:sp>
      <p:sp>
        <p:nvSpPr>
          <p:cNvPr id="2" name="Title 1">
            <a:extLst>
              <a:ext uri="{FF2B5EF4-FFF2-40B4-BE49-F238E27FC236}">
                <a16:creationId xmlns:a16="http://schemas.microsoft.com/office/drawing/2014/main" id="{7506ABC9-C7CF-4E8B-8811-C5AF3B1BF9A2}"/>
              </a:ext>
            </a:extLst>
          </p:cNvPr>
          <p:cNvSpPr>
            <a:spLocks noGrp="1"/>
          </p:cNvSpPr>
          <p:nvPr>
            <p:ph type="title"/>
          </p:nvPr>
        </p:nvSpPr>
        <p:spPr/>
        <p:txBody>
          <a:bodyPr/>
          <a:lstStyle/>
          <a:p>
            <a:r>
              <a:rPr lang="es-ES" dirty="0" err="1"/>
              <a:t>Presentació</a:t>
            </a:r>
            <a:r>
              <a:rPr lang="es-ES" dirty="0"/>
              <a:t>: </a:t>
            </a:r>
            <a:r>
              <a:rPr lang="es-ES" dirty="0" err="1"/>
              <a:t>Habilitats</a:t>
            </a:r>
            <a:r>
              <a:rPr lang="es-ES" dirty="0"/>
              <a:t> </a:t>
            </a:r>
            <a:r>
              <a:rPr lang="es-ES" dirty="0" err="1"/>
              <a:t>comunicatives</a:t>
            </a:r>
            <a:r>
              <a:rPr lang="es-ES" dirty="0"/>
              <a:t> </a:t>
            </a:r>
            <a:r>
              <a:rPr lang="en-GB" dirty="0"/>
              <a:t>– 2</a:t>
            </a:r>
            <a:endParaRPr lang="x-none" dirty="0"/>
          </a:p>
        </p:txBody>
      </p:sp>
    </p:spTree>
    <p:extLst>
      <p:ext uri="{BB962C8B-B14F-4D97-AF65-F5344CB8AC3E}">
        <p14:creationId xmlns:p14="http://schemas.microsoft.com/office/powerpoint/2010/main" val="92149587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43C336D-1FD2-C645-8538-55B71150CAF2}"/>
              </a:ext>
            </a:extLst>
          </p:cNvPr>
          <p:cNvSpPr>
            <a:spLocks noGrp="1"/>
          </p:cNvSpPr>
          <p:nvPr>
            <p:ph type="body" sz="quarter" idx="13"/>
          </p:nvPr>
        </p:nvSpPr>
        <p:spPr/>
        <p:txBody>
          <a:bodyPr/>
          <a:lstStyle/>
          <a:p>
            <a:r>
              <a:rPr lang="ca-ES" dirty="0"/>
              <a:t>La naturalesa de la comunicació </a:t>
            </a:r>
            <a:r>
              <a:rPr lang="en-GB" dirty="0"/>
              <a:t>(b)</a:t>
            </a:r>
            <a:endParaRPr lang="en-US" dirty="0"/>
          </a:p>
        </p:txBody>
      </p:sp>
      <p:sp>
        <p:nvSpPr>
          <p:cNvPr id="3" name="Content Placeholder 2">
            <a:extLst>
              <a:ext uri="{FF2B5EF4-FFF2-40B4-BE49-F238E27FC236}">
                <a16:creationId xmlns:a16="http://schemas.microsoft.com/office/drawing/2014/main" id="{40F58960-8FF6-447A-8EB4-57804BCDD69B}"/>
              </a:ext>
            </a:extLst>
          </p:cNvPr>
          <p:cNvSpPr>
            <a:spLocks noGrp="1"/>
          </p:cNvSpPr>
          <p:nvPr>
            <p:ph sz="quarter" idx="14"/>
          </p:nvPr>
        </p:nvSpPr>
        <p:spPr>
          <a:xfrm>
            <a:off x="595423" y="1393371"/>
            <a:ext cx="11086184" cy="4617817"/>
          </a:xfrm>
        </p:spPr>
        <p:txBody>
          <a:bodyPr/>
          <a:lstStyle/>
          <a:p>
            <a:pPr marL="0" indent="0" algn="just">
              <a:buNone/>
            </a:pPr>
            <a:r>
              <a:rPr lang="es-ES" sz="1800" dirty="0"/>
              <a:t>La </a:t>
            </a:r>
            <a:r>
              <a:rPr lang="ca-ES" sz="1800" dirty="0"/>
              <a:t>comunicació ha de ser </a:t>
            </a:r>
            <a:r>
              <a:rPr lang="en-GB" sz="1800" dirty="0"/>
              <a:t>:</a:t>
            </a:r>
            <a:endParaRPr lang="x-none" sz="1800" dirty="0"/>
          </a:p>
          <a:p>
            <a:pPr lvl="0" fontAlgn="base"/>
            <a:r>
              <a:rPr lang="ca-ES" sz="1800" b="1" dirty="0"/>
              <a:t>Respectuosa</a:t>
            </a:r>
            <a:r>
              <a:rPr lang="ca-ES" sz="1800" dirty="0"/>
              <a:t>: s’han de tractar totes les persones implicades en una situació amb respecte i dignitat. </a:t>
            </a:r>
            <a:endParaRPr lang="es-ES" sz="1800" dirty="0"/>
          </a:p>
          <a:p>
            <a:pPr lvl="0" fontAlgn="base"/>
            <a:r>
              <a:rPr lang="ca-ES" sz="1800" b="1" dirty="0"/>
              <a:t>Atenta</a:t>
            </a:r>
            <a:r>
              <a:rPr lang="ca-ES" sz="1800" dirty="0"/>
              <a:t>: s’ha de centrar tota l’atenció en les persones implicades. </a:t>
            </a:r>
            <a:endParaRPr lang="es-ES" sz="1800" dirty="0"/>
          </a:p>
          <a:p>
            <a:pPr lvl="0" fontAlgn="base"/>
            <a:r>
              <a:rPr lang="ca-ES" sz="1800" b="1" dirty="0"/>
              <a:t>Assertiva</a:t>
            </a:r>
            <a:r>
              <a:rPr lang="ca-ES" sz="1800" dirty="0"/>
              <a:t>: ha de donar suport a les persones perquè trobin la manera d’asserenar-se i resoldre la situació. </a:t>
            </a:r>
            <a:endParaRPr lang="es-ES" sz="1800" dirty="0"/>
          </a:p>
          <a:p>
            <a:pPr lvl="0" fontAlgn="base"/>
            <a:r>
              <a:rPr lang="ca-ES" sz="1800" b="1" dirty="0"/>
              <a:t>Positiva</a:t>
            </a:r>
            <a:r>
              <a:rPr lang="ca-ES" sz="1800" dirty="0"/>
              <a:t>: ha d’animar les persones a convèncer-se que la seva situació pot canviar o que és possible trobar una manera de superar-la. </a:t>
            </a:r>
            <a:endParaRPr lang="es-ES" sz="1800" dirty="0"/>
          </a:p>
          <a:p>
            <a:pPr lvl="0" fontAlgn="base"/>
            <a:r>
              <a:rPr lang="ca-ES" sz="1800" b="1" dirty="0"/>
              <a:t>Empàtica</a:t>
            </a:r>
            <a:r>
              <a:rPr lang="ca-ES" sz="1800" dirty="0"/>
              <a:t>: s’han de fer esforços per entendre els pensaments i els sentiments de les persones implicades. </a:t>
            </a:r>
            <a:endParaRPr lang="es-ES" sz="1800" dirty="0"/>
          </a:p>
          <a:p>
            <a:pPr lvl="0" fontAlgn="base"/>
            <a:r>
              <a:rPr lang="ca-ES" sz="1800" b="1" dirty="0"/>
              <a:t>Pacient</a:t>
            </a:r>
            <a:r>
              <a:rPr lang="ca-ES" sz="1800" dirty="0"/>
              <a:t>: s’ha d’invertir tot el temps necessari a escoltar les preocupacions de les persones implicades i trobar una resolució justa i pacífica a la seva situació. </a:t>
            </a:r>
            <a:endParaRPr lang="es-ES" sz="1800" dirty="0"/>
          </a:p>
          <a:p>
            <a:r>
              <a:rPr lang="ca-ES" sz="1800" b="1" dirty="0"/>
              <a:t>Sensible a la cultura</a:t>
            </a:r>
            <a:r>
              <a:rPr lang="ca-ES" sz="1800" dirty="0"/>
              <a:t>: és important tenir en compte el bagatge i la història de la persona, ser conscients que múltiples factors, com ara la cultura, el gènere, l’estatus de migrant, l’orientació sexual o altres aspectes, han modulat les seves experiències i coneixements</a:t>
            </a:r>
            <a:r>
              <a:rPr lang="es-ES" sz="1800" dirty="0"/>
              <a:t>.</a:t>
            </a:r>
            <a:endParaRPr lang="x-none" sz="1800" dirty="0"/>
          </a:p>
        </p:txBody>
      </p:sp>
      <p:sp>
        <p:nvSpPr>
          <p:cNvPr id="2" name="Title 1">
            <a:extLst>
              <a:ext uri="{FF2B5EF4-FFF2-40B4-BE49-F238E27FC236}">
                <a16:creationId xmlns:a16="http://schemas.microsoft.com/office/drawing/2014/main" id="{EAD576DE-EB10-40DB-9ED8-48E7F60780AD}"/>
              </a:ext>
            </a:extLst>
          </p:cNvPr>
          <p:cNvSpPr>
            <a:spLocks noGrp="1"/>
          </p:cNvSpPr>
          <p:nvPr>
            <p:ph type="title"/>
          </p:nvPr>
        </p:nvSpPr>
        <p:spPr/>
        <p:txBody>
          <a:bodyPr/>
          <a:lstStyle/>
          <a:p>
            <a:r>
              <a:rPr lang="es-ES" dirty="0" err="1"/>
              <a:t>Presentació</a:t>
            </a:r>
            <a:r>
              <a:rPr lang="es-ES" dirty="0"/>
              <a:t>: </a:t>
            </a:r>
            <a:r>
              <a:rPr lang="es-ES" dirty="0" err="1"/>
              <a:t>Habilitats</a:t>
            </a:r>
            <a:r>
              <a:rPr lang="es-ES" dirty="0"/>
              <a:t> </a:t>
            </a:r>
            <a:r>
              <a:rPr lang="es-ES" dirty="0" err="1"/>
              <a:t>comunicatives</a:t>
            </a:r>
            <a:r>
              <a:rPr lang="es-ES" dirty="0"/>
              <a:t> </a:t>
            </a:r>
            <a:r>
              <a:rPr lang="en-GB" dirty="0"/>
              <a:t>– 3</a:t>
            </a:r>
            <a:endParaRPr lang="x-none" dirty="0"/>
          </a:p>
        </p:txBody>
      </p:sp>
    </p:spTree>
    <p:extLst>
      <p:ext uri="{BB962C8B-B14F-4D97-AF65-F5344CB8AC3E}">
        <p14:creationId xmlns:p14="http://schemas.microsoft.com/office/powerpoint/2010/main" val="3659136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A0B34-C300-49AD-8909-C0ECA3C4C634}"/>
              </a:ext>
            </a:extLst>
          </p:cNvPr>
          <p:cNvSpPr>
            <a:spLocks noGrp="1"/>
          </p:cNvSpPr>
          <p:nvPr>
            <p:ph type="title"/>
          </p:nvPr>
        </p:nvSpPr>
        <p:spPr>
          <a:xfrm>
            <a:off x="507206" y="2313946"/>
            <a:ext cx="10997222" cy="344194"/>
          </a:xfrm>
        </p:spPr>
        <p:txBody>
          <a:bodyPr/>
          <a:lstStyle/>
          <a:p>
            <a:r>
              <a:rPr lang="es-ES" dirty="0"/>
              <a:t>Tema 1. </a:t>
            </a:r>
            <a:r>
              <a:rPr lang="ca-ES" dirty="0"/>
              <a:t>Què són la violència, la coacció i el maltractament?</a:t>
            </a:r>
            <a:endParaRPr lang="es-ES" dirty="0"/>
          </a:p>
        </p:txBody>
      </p:sp>
      <p:sp>
        <p:nvSpPr>
          <p:cNvPr id="6" name="Slide Number Placeholder 1">
            <a:extLst>
              <a:ext uri="{FF2B5EF4-FFF2-40B4-BE49-F238E27FC236}">
                <a16:creationId xmlns:a16="http://schemas.microsoft.com/office/drawing/2014/main" id="{BC060D41-F3C9-044E-B8DF-CFAF73424370}"/>
              </a:ext>
            </a:extLst>
          </p:cNvPr>
          <p:cNvSpPr>
            <a:spLocks noGrp="1"/>
          </p:cNvSpPr>
          <p:nvPr>
            <p:ph type="sldNum" sz="quarter" idx="12"/>
          </p:nvPr>
        </p:nvSpPr>
        <p:spPr>
          <a:xfrm>
            <a:off x="10034587" y="6639142"/>
            <a:ext cx="1648619" cy="216000"/>
          </a:xfrm>
        </p:spPr>
        <p:txBody>
          <a:bodyPr/>
          <a:lstStyle/>
          <a:p>
            <a:fld id="{04260D4A-DEC1-45DD-8AB2-A3349BAAA59E}" type="slidenum">
              <a:rPr lang="en-US" smtClean="0"/>
              <a:pPr/>
              <a:t>8</a:t>
            </a:fld>
            <a:endParaRPr lang="en-US" dirty="0"/>
          </a:p>
        </p:txBody>
      </p:sp>
    </p:spTree>
    <p:extLst>
      <p:ext uri="{BB962C8B-B14F-4D97-AF65-F5344CB8AC3E}">
        <p14:creationId xmlns:p14="http://schemas.microsoft.com/office/powerpoint/2010/main" val="230851204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AD8011B-33DA-654A-95F6-7D3EFA58957A}"/>
              </a:ext>
            </a:extLst>
          </p:cNvPr>
          <p:cNvSpPr>
            <a:spLocks noGrp="1"/>
          </p:cNvSpPr>
          <p:nvPr>
            <p:ph type="body" sz="quarter" idx="13"/>
          </p:nvPr>
        </p:nvSpPr>
        <p:spPr/>
        <p:txBody>
          <a:bodyPr/>
          <a:lstStyle/>
          <a:p>
            <a:r>
              <a:rPr lang="ca-ES" dirty="0"/>
              <a:t>La naturalesa de la comunicació </a:t>
            </a:r>
            <a:r>
              <a:rPr lang="en-GB" dirty="0"/>
              <a:t>(c)</a:t>
            </a:r>
            <a:endParaRPr lang="en-US" dirty="0"/>
          </a:p>
        </p:txBody>
      </p:sp>
      <p:sp>
        <p:nvSpPr>
          <p:cNvPr id="3" name="Content Placeholder 2">
            <a:extLst>
              <a:ext uri="{FF2B5EF4-FFF2-40B4-BE49-F238E27FC236}">
                <a16:creationId xmlns:a16="http://schemas.microsoft.com/office/drawing/2014/main" id="{4436D7BC-E9A7-492C-9168-C3FC8FF668FF}"/>
              </a:ext>
            </a:extLst>
          </p:cNvPr>
          <p:cNvSpPr>
            <a:spLocks noGrp="1"/>
          </p:cNvSpPr>
          <p:nvPr>
            <p:ph sz="quarter" idx="14"/>
          </p:nvPr>
        </p:nvSpPr>
        <p:spPr/>
        <p:txBody>
          <a:bodyPr/>
          <a:lstStyle/>
          <a:p>
            <a:pPr algn="just"/>
            <a:r>
              <a:rPr lang="ca-ES" dirty="0"/>
              <a:t>La comunicació també es pot millorar parant atenció en els elements estructurals que contribueixen a la salut mental i en el context més ampli de la persona</a:t>
            </a:r>
            <a:r>
              <a:rPr lang="en-GB" dirty="0"/>
              <a:t>. </a:t>
            </a:r>
          </a:p>
          <a:p>
            <a:pPr algn="just"/>
            <a:r>
              <a:rPr lang="ca-ES" dirty="0"/>
              <a:t>Això pot incloure convidar persones per compartir informació relacionada amb la seva identitat, context i necessitats, segons creguin necessari. </a:t>
            </a:r>
            <a:endParaRPr lang="es-ES" dirty="0"/>
          </a:p>
          <a:p>
            <a:pPr algn="just"/>
            <a:r>
              <a:rPr lang="ca-ES" dirty="0"/>
              <a:t>Algunes persones tenen unes bones habilitats de comunicació d’una manera innata, mentre que d’altres requereixen més pràctica i formació</a:t>
            </a:r>
            <a:r>
              <a:rPr lang="en-GB" dirty="0"/>
              <a:t>.</a:t>
            </a:r>
            <a:endParaRPr lang="x-none" dirty="0"/>
          </a:p>
          <a:p>
            <a:pPr algn="just"/>
            <a:endParaRPr lang="x-none" dirty="0"/>
          </a:p>
        </p:txBody>
      </p:sp>
      <p:sp>
        <p:nvSpPr>
          <p:cNvPr id="2" name="Title 1">
            <a:extLst>
              <a:ext uri="{FF2B5EF4-FFF2-40B4-BE49-F238E27FC236}">
                <a16:creationId xmlns:a16="http://schemas.microsoft.com/office/drawing/2014/main" id="{213F9586-5A6E-442A-A747-8AE1342F022E}"/>
              </a:ext>
            </a:extLst>
          </p:cNvPr>
          <p:cNvSpPr>
            <a:spLocks noGrp="1"/>
          </p:cNvSpPr>
          <p:nvPr>
            <p:ph type="title"/>
          </p:nvPr>
        </p:nvSpPr>
        <p:spPr/>
        <p:txBody>
          <a:bodyPr/>
          <a:lstStyle/>
          <a:p>
            <a:r>
              <a:rPr lang="es-ES" dirty="0" err="1"/>
              <a:t>Presentació</a:t>
            </a:r>
            <a:r>
              <a:rPr lang="es-ES" dirty="0"/>
              <a:t>: </a:t>
            </a:r>
            <a:r>
              <a:rPr lang="es-ES" dirty="0" err="1"/>
              <a:t>Habilitats</a:t>
            </a:r>
            <a:r>
              <a:rPr lang="es-ES" dirty="0"/>
              <a:t> </a:t>
            </a:r>
            <a:r>
              <a:rPr lang="es-ES" dirty="0" err="1"/>
              <a:t>comunicatives</a:t>
            </a:r>
            <a:r>
              <a:rPr lang="es-ES" dirty="0"/>
              <a:t> </a:t>
            </a:r>
            <a:r>
              <a:rPr lang="en-GB" dirty="0"/>
              <a:t>– 4</a:t>
            </a:r>
            <a:endParaRPr lang="x-none" dirty="0"/>
          </a:p>
        </p:txBody>
      </p:sp>
    </p:spTree>
    <p:extLst>
      <p:ext uri="{BB962C8B-B14F-4D97-AF65-F5344CB8AC3E}">
        <p14:creationId xmlns:p14="http://schemas.microsoft.com/office/powerpoint/2010/main" val="92084142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2094037-1826-F440-A395-07E803772E83}"/>
              </a:ext>
            </a:extLst>
          </p:cNvPr>
          <p:cNvSpPr>
            <a:spLocks noGrp="1"/>
          </p:cNvSpPr>
          <p:nvPr>
            <p:ph type="body" sz="quarter" idx="13"/>
          </p:nvPr>
        </p:nvSpPr>
        <p:spPr/>
        <p:txBody>
          <a:bodyPr/>
          <a:lstStyle/>
          <a:p>
            <a:r>
              <a:rPr lang="ca-ES" dirty="0"/>
              <a:t>L’escolta activa </a:t>
            </a:r>
            <a:r>
              <a:rPr lang="en-GB" dirty="0"/>
              <a:t>(a)</a:t>
            </a:r>
            <a:endParaRPr lang="en-US" dirty="0"/>
          </a:p>
        </p:txBody>
      </p:sp>
      <p:sp>
        <p:nvSpPr>
          <p:cNvPr id="3" name="Content Placeholder 2">
            <a:extLst>
              <a:ext uri="{FF2B5EF4-FFF2-40B4-BE49-F238E27FC236}">
                <a16:creationId xmlns:a16="http://schemas.microsoft.com/office/drawing/2014/main" id="{26A74959-12A9-4AA9-9FD5-9BFA9349972E}"/>
              </a:ext>
            </a:extLst>
          </p:cNvPr>
          <p:cNvSpPr>
            <a:spLocks noGrp="1"/>
          </p:cNvSpPr>
          <p:nvPr>
            <p:ph sz="quarter" idx="14"/>
          </p:nvPr>
        </p:nvSpPr>
        <p:spPr/>
        <p:txBody>
          <a:bodyPr/>
          <a:lstStyle/>
          <a:p>
            <a:pPr algn="just"/>
            <a:r>
              <a:rPr lang="ca-ES" dirty="0"/>
              <a:t>L’escolta activa és un aspecte fonamental d’una bona comunicació i fa que les persones se sentin més escoltades i compreses. </a:t>
            </a:r>
          </a:p>
          <a:p>
            <a:pPr algn="just"/>
            <a:r>
              <a:rPr lang="ca-ES" dirty="0"/>
              <a:t>L’escolta activa és cabdal perquè </a:t>
            </a:r>
            <a:r>
              <a:rPr lang="ca-ES" u="sng" dirty="0"/>
              <a:t>les persones usuàries dels serveis socials i de salut mental </a:t>
            </a:r>
            <a:r>
              <a:rPr lang="ca-ES" dirty="0"/>
              <a:t>puguin expressar les seves preocupacions, explicar la seva història i exposar la seva opinió. </a:t>
            </a:r>
          </a:p>
          <a:p>
            <a:pPr algn="just"/>
            <a:r>
              <a:rPr lang="ca-ES" dirty="0"/>
              <a:t>Per tal que l’escolta activa funcioni, l’oient ha d’estar veritablement interessat en el que explica l’orador</a:t>
            </a:r>
            <a:r>
              <a:rPr lang="es-ES" dirty="0"/>
              <a:t>.</a:t>
            </a:r>
            <a:endParaRPr lang="x-none" dirty="0"/>
          </a:p>
        </p:txBody>
      </p:sp>
      <p:sp>
        <p:nvSpPr>
          <p:cNvPr id="2" name="Title 1">
            <a:extLst>
              <a:ext uri="{FF2B5EF4-FFF2-40B4-BE49-F238E27FC236}">
                <a16:creationId xmlns:a16="http://schemas.microsoft.com/office/drawing/2014/main" id="{F790F482-BD6B-4C7A-99E6-800C5D5C15F5}"/>
              </a:ext>
            </a:extLst>
          </p:cNvPr>
          <p:cNvSpPr>
            <a:spLocks noGrp="1"/>
          </p:cNvSpPr>
          <p:nvPr>
            <p:ph type="title"/>
          </p:nvPr>
        </p:nvSpPr>
        <p:spPr/>
        <p:txBody>
          <a:bodyPr/>
          <a:lstStyle/>
          <a:p>
            <a:r>
              <a:rPr lang="es-ES" dirty="0" err="1"/>
              <a:t>Presentació</a:t>
            </a:r>
            <a:r>
              <a:rPr lang="es-ES" dirty="0"/>
              <a:t>: </a:t>
            </a:r>
            <a:r>
              <a:rPr lang="es-ES" dirty="0" err="1"/>
              <a:t>Habilitats</a:t>
            </a:r>
            <a:r>
              <a:rPr lang="es-ES" dirty="0"/>
              <a:t> </a:t>
            </a:r>
            <a:r>
              <a:rPr lang="es-ES" dirty="0" err="1"/>
              <a:t>comunicatives</a:t>
            </a:r>
            <a:r>
              <a:rPr lang="es-ES" dirty="0"/>
              <a:t> </a:t>
            </a:r>
            <a:r>
              <a:rPr lang="en-GB" dirty="0"/>
              <a:t>– 5</a:t>
            </a:r>
            <a:endParaRPr lang="x-none" dirty="0"/>
          </a:p>
        </p:txBody>
      </p:sp>
    </p:spTree>
    <p:extLst>
      <p:ext uri="{BB962C8B-B14F-4D97-AF65-F5344CB8AC3E}">
        <p14:creationId xmlns:p14="http://schemas.microsoft.com/office/powerpoint/2010/main" val="68778091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6BCF6DE-8B0D-1044-AE75-A6D1FCAAACEC}"/>
              </a:ext>
            </a:extLst>
          </p:cNvPr>
          <p:cNvSpPr>
            <a:spLocks noGrp="1"/>
          </p:cNvSpPr>
          <p:nvPr>
            <p:ph type="body" sz="quarter" idx="13"/>
          </p:nvPr>
        </p:nvSpPr>
        <p:spPr/>
        <p:txBody>
          <a:bodyPr/>
          <a:lstStyle/>
          <a:p>
            <a:r>
              <a:rPr lang="ca-ES" dirty="0"/>
              <a:t>L’escolta activa </a:t>
            </a:r>
            <a:r>
              <a:rPr lang="en-GB" dirty="0"/>
              <a:t>(b)</a:t>
            </a:r>
            <a:endParaRPr lang="en-US" dirty="0"/>
          </a:p>
        </p:txBody>
      </p:sp>
      <p:sp>
        <p:nvSpPr>
          <p:cNvPr id="3" name="Content Placeholder 2">
            <a:extLst>
              <a:ext uri="{FF2B5EF4-FFF2-40B4-BE49-F238E27FC236}">
                <a16:creationId xmlns:a16="http://schemas.microsoft.com/office/drawing/2014/main" id="{5C06C2D4-FD00-43A2-8D13-0021D6BD5E56}"/>
              </a:ext>
            </a:extLst>
          </p:cNvPr>
          <p:cNvSpPr>
            <a:spLocks noGrp="1"/>
          </p:cNvSpPr>
          <p:nvPr>
            <p:ph sz="quarter" idx="14"/>
          </p:nvPr>
        </p:nvSpPr>
        <p:spPr>
          <a:xfrm>
            <a:off x="765543" y="1434988"/>
            <a:ext cx="10916063" cy="4500000"/>
          </a:xfrm>
        </p:spPr>
        <p:txBody>
          <a:bodyPr/>
          <a:lstStyle/>
          <a:p>
            <a:pPr lvl="0" fontAlgn="base">
              <a:spcAft>
                <a:spcPts val="600"/>
              </a:spcAft>
            </a:pPr>
            <a:r>
              <a:rPr lang="ca-ES" sz="1800" dirty="0"/>
              <a:t>L’escolta activa és una forma estructurada d’escoltar que centra l’atenció en l’orador. </a:t>
            </a:r>
            <a:endParaRPr lang="es-ES" sz="1800" dirty="0"/>
          </a:p>
          <a:p>
            <a:pPr>
              <a:spcAft>
                <a:spcPts val="600"/>
              </a:spcAft>
            </a:pPr>
            <a:r>
              <a:rPr lang="ca-ES" sz="1800" dirty="0"/>
              <a:t>La persona que escolta hi concentra tota la seva atenció. </a:t>
            </a:r>
          </a:p>
          <a:p>
            <a:pPr lvl="2">
              <a:spcAft>
                <a:spcPts val="600"/>
              </a:spcAft>
            </a:pPr>
            <a:r>
              <a:rPr lang="ca-ES" sz="1800" dirty="0"/>
              <a:t>En parar tota l’atenció en l’orador, l’oient és capaç de formular preguntes oportunes perquè participa activament en la conversa. </a:t>
            </a:r>
          </a:p>
          <a:p>
            <a:pPr lvl="2">
              <a:spcAft>
                <a:spcPts val="600"/>
              </a:spcAft>
            </a:pPr>
            <a:r>
              <a:rPr lang="ca-ES" sz="1800" dirty="0"/>
              <a:t>Això també és important per generar confiança</a:t>
            </a:r>
            <a:r>
              <a:rPr lang="en-US" sz="1800" dirty="0"/>
              <a:t>. </a:t>
            </a:r>
          </a:p>
          <a:p>
            <a:pPr algn="just">
              <a:spcAft>
                <a:spcPts val="600"/>
              </a:spcAft>
            </a:pPr>
            <a:r>
              <a:rPr lang="ca-ES" sz="1800" dirty="0"/>
              <a:t>L’escolta activa es pot demostrar mitjançant accions no verbals</a:t>
            </a:r>
            <a:r>
              <a:rPr lang="en-US" sz="1800" dirty="0"/>
              <a:t>. </a:t>
            </a:r>
          </a:p>
          <a:p>
            <a:pPr algn="just">
              <a:spcAft>
                <a:spcPts val="600"/>
              </a:spcAft>
            </a:pPr>
            <a:r>
              <a:rPr lang="ca-ES" sz="1800" dirty="0"/>
              <a:t>L’oient repeteix amb les seves pròpies paraules el que creu que ha dit l’orador.</a:t>
            </a:r>
          </a:p>
          <a:p>
            <a:pPr lvl="2" algn="just">
              <a:spcAft>
                <a:spcPts val="600"/>
              </a:spcAft>
            </a:pPr>
            <a:r>
              <a:rPr lang="ca-ES" sz="1800" dirty="0"/>
              <a:t>És important fer-ho perquè, sovint, sentim el que </a:t>
            </a:r>
            <a:r>
              <a:rPr lang="ca-ES" sz="1800" i="1" dirty="0"/>
              <a:t>esperem </a:t>
            </a:r>
            <a:r>
              <a:rPr lang="ca-ES" sz="1800" dirty="0"/>
              <a:t>sentir, en comptes del que es diu realment</a:t>
            </a:r>
            <a:r>
              <a:rPr lang="en-GB" sz="1800" dirty="0"/>
              <a:t>. </a:t>
            </a:r>
          </a:p>
          <a:p>
            <a:pPr lvl="2" algn="just">
              <a:spcAft>
                <a:spcPts val="600"/>
              </a:spcAft>
            </a:pPr>
            <a:r>
              <a:rPr lang="ca-ES" sz="1800" dirty="0"/>
              <a:t>parafrasejant el que s’ha dit, l’oient s’assegura que ha entès de veritat el que ha dit la persona</a:t>
            </a:r>
            <a:r>
              <a:rPr lang="en-GB" sz="1800" dirty="0"/>
              <a:t>. </a:t>
            </a:r>
          </a:p>
          <a:p>
            <a:pPr lvl="2" algn="just">
              <a:spcAft>
                <a:spcPts val="600"/>
              </a:spcAft>
            </a:pPr>
            <a:r>
              <a:rPr lang="ca-ES" sz="1800" dirty="0"/>
              <a:t>No es tracta de repetir com un lloro el que ha dit l’altre. Es tracta d’entendre el sentit veritable o el sentit subjacent del que s’ha dit. </a:t>
            </a:r>
            <a:endParaRPr lang="es-ES" sz="1800" dirty="0"/>
          </a:p>
          <a:p>
            <a:pPr lvl="0" algn="just" fontAlgn="base">
              <a:spcAft>
                <a:spcPts val="600"/>
              </a:spcAft>
            </a:pPr>
            <a:r>
              <a:rPr lang="ca-ES" sz="1800" dirty="0"/>
              <a:t>L’oient no hi ha d’estar a favor ni en contra; s’ha de limitar a reafirmar el que ha dit l’orador</a:t>
            </a:r>
            <a:r>
              <a:rPr lang="es-ES" sz="1800" dirty="0"/>
              <a:t>. </a:t>
            </a:r>
          </a:p>
          <a:p>
            <a:pPr algn="just">
              <a:spcAft>
                <a:spcPts val="600"/>
              </a:spcAft>
            </a:pPr>
            <a:r>
              <a:rPr lang="ca-ES" sz="1800" dirty="0"/>
              <a:t>Aquest tipus de diàleg propicia una millor comprensió dels pensaments, els sentiments i les motivacions de la persona que parla</a:t>
            </a:r>
            <a:r>
              <a:rPr lang="en-US" sz="1800" dirty="0"/>
              <a:t>.</a:t>
            </a:r>
          </a:p>
          <a:p>
            <a:pPr algn="just">
              <a:spcAft>
                <a:spcPts val="600"/>
              </a:spcAft>
            </a:pPr>
            <a:endParaRPr lang="x-none" sz="1800" dirty="0"/>
          </a:p>
        </p:txBody>
      </p:sp>
      <p:sp>
        <p:nvSpPr>
          <p:cNvPr id="2" name="Title 1">
            <a:extLst>
              <a:ext uri="{FF2B5EF4-FFF2-40B4-BE49-F238E27FC236}">
                <a16:creationId xmlns:a16="http://schemas.microsoft.com/office/drawing/2014/main" id="{DAE48BC4-7E63-4C15-8DC5-8697AF53A8D9}"/>
              </a:ext>
            </a:extLst>
          </p:cNvPr>
          <p:cNvSpPr>
            <a:spLocks noGrp="1"/>
          </p:cNvSpPr>
          <p:nvPr>
            <p:ph type="title"/>
          </p:nvPr>
        </p:nvSpPr>
        <p:spPr/>
        <p:txBody>
          <a:bodyPr/>
          <a:lstStyle/>
          <a:p>
            <a:r>
              <a:rPr lang="es-ES" dirty="0" err="1"/>
              <a:t>Presentació</a:t>
            </a:r>
            <a:r>
              <a:rPr lang="es-ES" dirty="0"/>
              <a:t>: </a:t>
            </a:r>
            <a:r>
              <a:rPr lang="es-ES" dirty="0" err="1"/>
              <a:t>Habilitats</a:t>
            </a:r>
            <a:r>
              <a:rPr lang="es-ES" dirty="0"/>
              <a:t> </a:t>
            </a:r>
            <a:r>
              <a:rPr lang="es-ES" dirty="0" err="1"/>
              <a:t>comunicatives</a:t>
            </a:r>
            <a:r>
              <a:rPr lang="es-ES" dirty="0"/>
              <a:t> </a:t>
            </a:r>
            <a:r>
              <a:rPr lang="en-GB" dirty="0"/>
              <a:t>– 6</a:t>
            </a:r>
            <a:endParaRPr lang="x-none" dirty="0"/>
          </a:p>
        </p:txBody>
      </p:sp>
    </p:spTree>
    <p:extLst>
      <p:ext uri="{BB962C8B-B14F-4D97-AF65-F5344CB8AC3E}">
        <p14:creationId xmlns:p14="http://schemas.microsoft.com/office/powerpoint/2010/main" val="5595480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AE37AF6-E790-BA43-BE0A-E3472050F452}"/>
              </a:ext>
            </a:extLst>
          </p:cNvPr>
          <p:cNvSpPr>
            <a:spLocks noGrp="1"/>
          </p:cNvSpPr>
          <p:nvPr>
            <p:ph type="body" sz="quarter" idx="13"/>
          </p:nvPr>
        </p:nvSpPr>
        <p:spPr/>
        <p:txBody>
          <a:bodyPr/>
          <a:lstStyle/>
          <a:p>
            <a:r>
              <a:rPr lang="ca-ES" dirty="0"/>
              <a:t>Beneficis de l’escolta activa</a:t>
            </a:r>
            <a:endParaRPr lang="es-ES" dirty="0"/>
          </a:p>
        </p:txBody>
      </p:sp>
      <p:sp>
        <p:nvSpPr>
          <p:cNvPr id="3" name="Content Placeholder 2">
            <a:extLst>
              <a:ext uri="{FF2B5EF4-FFF2-40B4-BE49-F238E27FC236}">
                <a16:creationId xmlns:a16="http://schemas.microsoft.com/office/drawing/2014/main" id="{32629E6D-5559-4484-BC46-8893F1B714B1}"/>
              </a:ext>
            </a:extLst>
          </p:cNvPr>
          <p:cNvSpPr>
            <a:spLocks noGrp="1"/>
          </p:cNvSpPr>
          <p:nvPr>
            <p:ph sz="quarter" idx="14"/>
          </p:nvPr>
        </p:nvSpPr>
        <p:spPr/>
        <p:txBody>
          <a:bodyPr/>
          <a:lstStyle/>
          <a:p>
            <a:pPr lvl="0" fontAlgn="base"/>
            <a:r>
              <a:rPr lang="ca-ES" dirty="0"/>
              <a:t>Promou l’atenció i mostra interès i respecte envers l’altre. </a:t>
            </a:r>
            <a:endParaRPr lang="es-ES" dirty="0"/>
          </a:p>
          <a:p>
            <a:pPr lvl="0" fontAlgn="base"/>
            <a:r>
              <a:rPr lang="ca-ES" dirty="0"/>
              <a:t>Evita malentesos. </a:t>
            </a:r>
            <a:endParaRPr lang="es-ES" dirty="0"/>
          </a:p>
          <a:p>
            <a:pPr lvl="0" fontAlgn="base"/>
            <a:r>
              <a:rPr lang="ca-ES" dirty="0"/>
              <a:t>Anima les persones a obrir-se i a parlar d’una manera més clara pel fet de transmetre’ls que les seves paraules són importants. </a:t>
            </a:r>
            <a:endParaRPr lang="es-ES" dirty="0"/>
          </a:p>
          <a:p>
            <a:pPr lvl="0" fontAlgn="base"/>
            <a:r>
              <a:rPr lang="ca-ES" dirty="0"/>
              <a:t>Convida a expressar emocions i sentiments. </a:t>
            </a:r>
            <a:endParaRPr lang="es-ES" dirty="0"/>
          </a:p>
          <a:p>
            <a:pPr lvl="0" fontAlgn="base"/>
            <a:r>
              <a:rPr lang="ca-ES" dirty="0"/>
              <a:t>Evita que una situació s’agreugi. </a:t>
            </a:r>
            <a:endParaRPr lang="es-ES" dirty="0"/>
          </a:p>
          <a:p>
            <a:pPr lvl="0" fontAlgn="base"/>
            <a:r>
              <a:rPr lang="ca-ES" dirty="0"/>
              <a:t>Té més probabilitats d’ajudar a adoptar una solució centrada en la persona davant una situació o un problema. </a:t>
            </a:r>
            <a:endParaRPr lang="es-ES" dirty="0"/>
          </a:p>
          <a:p>
            <a:pPr marL="0" indent="0" algn="just">
              <a:buNone/>
            </a:pPr>
            <a:endParaRPr lang="x-none" dirty="0"/>
          </a:p>
        </p:txBody>
      </p:sp>
      <p:sp>
        <p:nvSpPr>
          <p:cNvPr id="2" name="Title 1">
            <a:extLst>
              <a:ext uri="{FF2B5EF4-FFF2-40B4-BE49-F238E27FC236}">
                <a16:creationId xmlns:a16="http://schemas.microsoft.com/office/drawing/2014/main" id="{F1A80665-E800-45EB-B7E0-44683F8A1CD5}"/>
              </a:ext>
            </a:extLst>
          </p:cNvPr>
          <p:cNvSpPr>
            <a:spLocks noGrp="1"/>
          </p:cNvSpPr>
          <p:nvPr>
            <p:ph type="title"/>
          </p:nvPr>
        </p:nvSpPr>
        <p:spPr/>
        <p:txBody>
          <a:bodyPr/>
          <a:lstStyle/>
          <a:p>
            <a:r>
              <a:rPr lang="es-ES" dirty="0" err="1"/>
              <a:t>Presentació</a:t>
            </a:r>
            <a:r>
              <a:rPr lang="es-ES" dirty="0"/>
              <a:t>: </a:t>
            </a:r>
            <a:r>
              <a:rPr lang="es-ES" dirty="0" err="1"/>
              <a:t>Habilitats</a:t>
            </a:r>
            <a:r>
              <a:rPr lang="es-ES" dirty="0"/>
              <a:t> </a:t>
            </a:r>
            <a:r>
              <a:rPr lang="es-ES" dirty="0" err="1"/>
              <a:t>comunicatives</a:t>
            </a:r>
            <a:r>
              <a:rPr lang="es-ES" dirty="0"/>
              <a:t> </a:t>
            </a:r>
            <a:r>
              <a:rPr lang="en-GB" dirty="0"/>
              <a:t>– 7</a:t>
            </a:r>
            <a:endParaRPr lang="x-none" dirty="0"/>
          </a:p>
        </p:txBody>
      </p:sp>
    </p:spTree>
    <p:extLst>
      <p:ext uri="{BB962C8B-B14F-4D97-AF65-F5344CB8AC3E}">
        <p14:creationId xmlns:p14="http://schemas.microsoft.com/office/powerpoint/2010/main" val="339759995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0ADD5A-199A-48D0-903F-15BAF5FCAE7C}"/>
              </a:ext>
            </a:extLst>
          </p:cNvPr>
          <p:cNvSpPr>
            <a:spLocks noGrp="1"/>
          </p:cNvSpPr>
          <p:nvPr>
            <p:ph sz="quarter" idx="16"/>
          </p:nvPr>
        </p:nvSpPr>
        <p:spPr>
          <a:xfrm>
            <a:off x="566057" y="1132114"/>
            <a:ext cx="11097758" cy="3614057"/>
          </a:xfrm>
        </p:spPr>
        <p:txBody>
          <a:bodyPr numCol="3" spcCol="144000"/>
          <a:lstStyle/>
          <a:p>
            <a:pPr marL="0" lvl="0" indent="-342900" fontAlgn="base">
              <a:spcAft>
                <a:spcPts val="600"/>
              </a:spcAft>
              <a:buFont typeface="+mj-lt"/>
              <a:buAutoNum type="arabicPeriod"/>
            </a:pPr>
            <a:r>
              <a:rPr lang="ca-ES" sz="1700" dirty="0"/>
              <a:t>T’ajudaria que ens asseguéssim i   parléssim del problema plegats? </a:t>
            </a:r>
            <a:endParaRPr lang="es-ES" sz="1700" dirty="0"/>
          </a:p>
          <a:p>
            <a:pPr marL="0" lvl="0" indent="-342900" fontAlgn="base">
              <a:spcAft>
                <a:spcPts val="600"/>
              </a:spcAft>
              <a:buFont typeface="+mj-lt"/>
              <a:buAutoNum type="arabicPeriod"/>
            </a:pPr>
            <a:r>
              <a:rPr lang="ca-ES" sz="1700" dirty="0"/>
              <a:t>Si no et calmes tu, t’hauré de calmar jo. </a:t>
            </a:r>
            <a:endParaRPr lang="es-ES" sz="1700" dirty="0"/>
          </a:p>
          <a:p>
            <a:pPr marL="0" lvl="0" indent="-342900" fontAlgn="base">
              <a:spcAft>
                <a:spcPts val="600"/>
              </a:spcAft>
              <a:buFont typeface="+mj-lt"/>
              <a:buAutoNum type="arabicPeriod"/>
            </a:pPr>
            <a:r>
              <a:rPr lang="ca-ES" sz="1700" dirty="0"/>
              <a:t>Et posaràs bé. </a:t>
            </a:r>
            <a:endParaRPr lang="es-ES" sz="1700" dirty="0"/>
          </a:p>
          <a:p>
            <a:pPr marL="0" lvl="0" indent="-342900" fontAlgn="base">
              <a:spcAft>
                <a:spcPts val="600"/>
              </a:spcAft>
              <a:buFont typeface="+mj-lt"/>
              <a:buAutoNum type="arabicPeriod"/>
            </a:pPr>
            <a:r>
              <a:rPr lang="ca-ES" sz="1700" dirty="0"/>
              <a:t>Relaxa’t! </a:t>
            </a:r>
            <a:endParaRPr lang="es-ES" sz="1700" dirty="0"/>
          </a:p>
          <a:p>
            <a:pPr marL="0" lvl="0" indent="-342900" fontAlgn="base">
              <a:spcAft>
                <a:spcPts val="600"/>
              </a:spcAft>
              <a:buFont typeface="+mj-lt"/>
              <a:buAutoNum type="arabicPeriod"/>
            </a:pPr>
            <a:r>
              <a:rPr lang="ca-ES" sz="1700" dirty="0"/>
              <a:t>Soc aquí per ajudar-te. </a:t>
            </a:r>
            <a:endParaRPr lang="es-ES" sz="1700" dirty="0"/>
          </a:p>
          <a:p>
            <a:pPr marL="0" lvl="0" indent="-342900" fontAlgn="base">
              <a:spcAft>
                <a:spcPts val="600"/>
              </a:spcAft>
              <a:buFont typeface="+mj-lt"/>
              <a:buAutoNum type="arabicPeriod"/>
            </a:pPr>
            <a:r>
              <a:rPr lang="ca-ES" sz="1700" dirty="0"/>
              <a:t>No estàs sent raonable. </a:t>
            </a:r>
            <a:endParaRPr lang="es-ES" sz="1700" dirty="0"/>
          </a:p>
          <a:p>
            <a:pPr marL="0" lvl="0" indent="-342900" fontAlgn="base">
              <a:spcAft>
                <a:spcPts val="600"/>
              </a:spcAft>
              <a:buFont typeface="+mj-lt"/>
              <a:buAutoNum type="arabicPeriod"/>
            </a:pPr>
            <a:r>
              <a:rPr lang="ca-ES" sz="1700" dirty="0"/>
              <a:t>Podem solucionar aquest problema junts. </a:t>
            </a:r>
            <a:endParaRPr lang="es-ES" sz="1700" dirty="0"/>
          </a:p>
          <a:p>
            <a:pPr marL="0" lvl="0" indent="-342900" fontAlgn="base">
              <a:spcAft>
                <a:spcPts val="600"/>
              </a:spcAft>
              <a:buFont typeface="+mj-lt"/>
              <a:buAutoNum type="arabicPeriod"/>
            </a:pPr>
            <a:r>
              <a:rPr lang="ca-ES" sz="1700" dirty="0"/>
              <a:t>Vols parlar de com et sents? </a:t>
            </a:r>
            <a:endParaRPr lang="es-ES" sz="1700" dirty="0"/>
          </a:p>
          <a:p>
            <a:pPr marL="0" lvl="0" indent="-342900" fontAlgn="base">
              <a:spcAft>
                <a:spcPts val="600"/>
              </a:spcAft>
              <a:buFont typeface="+mj-lt"/>
              <a:buAutoNum type="arabicPeriod"/>
            </a:pPr>
            <a:r>
              <a:rPr lang="ca-ES" sz="1700" dirty="0"/>
              <a:t>Estàs sent infantil. </a:t>
            </a:r>
            <a:endParaRPr lang="es-ES" sz="1700" dirty="0"/>
          </a:p>
          <a:p>
            <a:pPr marL="0" lvl="0" indent="-342900" fontAlgn="base">
              <a:spcAft>
                <a:spcPts val="600"/>
              </a:spcAft>
              <a:buFont typeface="+mj-lt"/>
              <a:buAutoNum type="arabicPeriod"/>
            </a:pPr>
            <a:r>
              <a:rPr lang="ca-ES" sz="1700" dirty="0"/>
              <a:t>Què puc fer per ajudar-te? </a:t>
            </a:r>
            <a:endParaRPr lang="es-ES" sz="1700" dirty="0"/>
          </a:p>
          <a:p>
            <a:pPr marL="0" lvl="0" indent="-342900" fontAlgn="base">
              <a:spcAft>
                <a:spcPts val="600"/>
              </a:spcAft>
              <a:buFont typeface="+mj-lt"/>
              <a:buAutoNum type="arabicPeriod"/>
            </a:pPr>
            <a:r>
              <a:rPr lang="ca-ES" sz="1700" dirty="0"/>
              <a:t>Ho estàs fent bé. </a:t>
            </a:r>
            <a:endParaRPr lang="es-ES" sz="1700" dirty="0"/>
          </a:p>
          <a:p>
            <a:pPr marL="0" lvl="0" indent="-342900" fontAlgn="base">
              <a:spcAft>
                <a:spcPts val="600"/>
              </a:spcAft>
              <a:buFont typeface="+mj-lt"/>
              <a:buAutoNum type="arabicPeriod"/>
            </a:pPr>
            <a:r>
              <a:rPr lang="ca-ES" sz="1700" dirty="0"/>
              <a:t>Sé que és una cosa temporal i aviat et sentiràs millor. </a:t>
            </a:r>
            <a:endParaRPr lang="es-ES" sz="1700" dirty="0"/>
          </a:p>
          <a:p>
            <a:pPr marL="0" lvl="0" indent="-342900" fontAlgn="base">
              <a:spcAft>
                <a:spcPts val="600"/>
              </a:spcAft>
              <a:buFont typeface="+mj-lt"/>
              <a:buAutoNum type="arabicPeriod"/>
            </a:pPr>
            <a:r>
              <a:rPr lang="ca-ES" sz="1700" dirty="0"/>
              <a:t>Compta amb mi. </a:t>
            </a:r>
            <a:endParaRPr lang="es-ES" sz="1700" dirty="0"/>
          </a:p>
          <a:p>
            <a:pPr marL="0" lvl="0" indent="-342900" fontAlgn="base">
              <a:spcAft>
                <a:spcPts val="600"/>
              </a:spcAft>
              <a:buFont typeface="+mj-lt"/>
              <a:buAutoNum type="arabicPeriod"/>
            </a:pPr>
            <a:r>
              <a:rPr lang="ca-ES" sz="1700" dirty="0"/>
              <a:t>No has de demostrar res a ningú. </a:t>
            </a:r>
            <a:endParaRPr lang="es-ES" sz="1700" dirty="0"/>
          </a:p>
          <a:p>
            <a:pPr marL="0" indent="-342900">
              <a:spcAft>
                <a:spcPts val="600"/>
              </a:spcAft>
              <a:buFont typeface="+mj-lt"/>
              <a:buAutoNum type="arabicPeriod"/>
            </a:pPr>
            <a:r>
              <a:rPr lang="ca-ES" sz="1700" dirty="0"/>
              <a:t>Sé que ho superaràs </a:t>
            </a:r>
          </a:p>
          <a:p>
            <a:pPr marL="0" lvl="0" indent="-342900" fontAlgn="base">
              <a:spcAft>
                <a:spcPts val="600"/>
              </a:spcAft>
              <a:buFont typeface="+mj-lt"/>
              <a:buAutoNum type="arabicPeriod"/>
            </a:pPr>
            <a:r>
              <a:rPr lang="ca-ES" sz="1700" dirty="0"/>
              <a:t>Ets una persona amb una gran vàlua. </a:t>
            </a:r>
            <a:endParaRPr lang="es-ES" sz="1700" dirty="0"/>
          </a:p>
          <a:p>
            <a:pPr marL="0" lvl="0" indent="-342900" fontAlgn="base">
              <a:spcAft>
                <a:spcPts val="600"/>
              </a:spcAft>
              <a:buFont typeface="+mj-lt"/>
              <a:buAutoNum type="arabicPeriod"/>
            </a:pPr>
            <a:r>
              <a:rPr lang="ca-ES" sz="1700" dirty="0"/>
              <a:t>Recorda tot el que has aconseguit, no només els teus problemes. </a:t>
            </a:r>
            <a:endParaRPr lang="es-ES" sz="1700" dirty="0"/>
          </a:p>
          <a:p>
            <a:pPr marL="0" lvl="0" indent="-342900" fontAlgn="base">
              <a:spcAft>
                <a:spcPts val="600"/>
              </a:spcAft>
              <a:buFont typeface="+mj-lt"/>
              <a:buAutoNum type="arabicPeriod"/>
            </a:pPr>
            <a:r>
              <a:rPr lang="ca-ES" sz="1700" dirty="0"/>
              <a:t>Digues-me què vols/necessites? </a:t>
            </a:r>
            <a:endParaRPr lang="es-ES" sz="1700" dirty="0"/>
          </a:p>
          <a:p>
            <a:pPr marL="0" lvl="0" indent="-342900" fontAlgn="base">
              <a:spcAft>
                <a:spcPts val="600"/>
              </a:spcAft>
              <a:buFont typeface="+mj-lt"/>
              <a:buAutoNum type="arabicPeriod"/>
            </a:pPr>
            <a:r>
              <a:rPr lang="ca-ES" sz="1700" dirty="0"/>
              <a:t>Respecto la teva opinió. </a:t>
            </a:r>
            <a:endParaRPr lang="es-ES" sz="1700" dirty="0"/>
          </a:p>
          <a:p>
            <a:pPr marL="0" lvl="0" indent="-342900" fontAlgn="base">
              <a:spcAft>
                <a:spcPts val="600"/>
              </a:spcAft>
              <a:buFont typeface="+mj-lt"/>
              <a:buAutoNum type="arabicPeriod"/>
            </a:pPr>
            <a:r>
              <a:rPr lang="ca-ES" sz="1700" dirty="0"/>
              <a:t>Podem solucionar-ho junts. </a:t>
            </a:r>
            <a:endParaRPr lang="es-ES" sz="1700" dirty="0"/>
          </a:p>
          <a:p>
            <a:pPr marL="0" lvl="0" indent="-342900" fontAlgn="base">
              <a:spcAft>
                <a:spcPts val="600"/>
              </a:spcAft>
              <a:buFont typeface="+mj-lt"/>
              <a:buAutoNum type="arabicPeriod"/>
            </a:pPr>
            <a:r>
              <a:rPr lang="ca-ES" sz="1700" dirty="0"/>
              <a:t>És normal sentir-se així. No passa res. </a:t>
            </a:r>
            <a:endParaRPr lang="es-ES" sz="1700" dirty="0"/>
          </a:p>
          <a:p>
            <a:pPr marL="0" lvl="0" indent="-342900" fontAlgn="base">
              <a:spcAft>
                <a:spcPts val="600"/>
              </a:spcAft>
              <a:buFont typeface="+mj-lt"/>
              <a:buAutoNum type="arabicPeriod"/>
            </a:pPr>
            <a:r>
              <a:rPr lang="ca-ES" sz="1700" dirty="0"/>
              <a:t>No et rendeixis. </a:t>
            </a:r>
            <a:endParaRPr lang="es-ES" sz="1700" dirty="0"/>
          </a:p>
          <a:p>
            <a:pPr marL="0" lvl="0" indent="-342900" fontAlgn="base">
              <a:spcAft>
                <a:spcPts val="600"/>
              </a:spcAft>
              <a:buFont typeface="+mj-lt"/>
              <a:buAutoNum type="arabicPeriod"/>
            </a:pPr>
            <a:r>
              <a:rPr lang="ca-ES" sz="1700" dirty="0"/>
              <a:t>No puc prometre’t res, però faré tot el que pugui. </a:t>
            </a:r>
            <a:endParaRPr lang="es-ES" sz="1700" dirty="0"/>
          </a:p>
          <a:p>
            <a:pPr marL="0" indent="-342900">
              <a:spcAft>
                <a:spcPts val="600"/>
              </a:spcAft>
              <a:buFont typeface="+mj-lt"/>
              <a:buAutoNum type="arabicPeriod"/>
            </a:pPr>
            <a:r>
              <a:rPr lang="ca-ES" sz="1700" dirty="0"/>
              <a:t>Has de confiar en tu mateix i en la teva capacitat per recuperar-te</a:t>
            </a:r>
            <a:r>
              <a:rPr lang="es-ES" sz="1700" dirty="0"/>
              <a:t>. </a:t>
            </a:r>
          </a:p>
        </p:txBody>
      </p:sp>
      <p:sp>
        <p:nvSpPr>
          <p:cNvPr id="2" name="Title 1">
            <a:extLst>
              <a:ext uri="{FF2B5EF4-FFF2-40B4-BE49-F238E27FC236}">
                <a16:creationId xmlns:a16="http://schemas.microsoft.com/office/drawing/2014/main" id="{3C0C0707-C9EA-47B3-9F51-0AD614CC49BC}"/>
              </a:ext>
            </a:extLst>
          </p:cNvPr>
          <p:cNvSpPr>
            <a:spLocks noGrp="1"/>
          </p:cNvSpPr>
          <p:nvPr>
            <p:ph type="title"/>
          </p:nvPr>
        </p:nvSpPr>
        <p:spPr>
          <a:xfrm>
            <a:off x="507206" y="397554"/>
            <a:ext cx="9792000" cy="432000"/>
          </a:xfrm>
        </p:spPr>
        <p:txBody>
          <a:bodyPr/>
          <a:lstStyle/>
          <a:p>
            <a:r>
              <a:rPr lang="ca-ES" sz="3000" dirty="0"/>
              <a:t>Exercici 7.1: Frases per calmar una situació de tensió </a:t>
            </a:r>
            <a:r>
              <a:rPr lang="en-GB" sz="3000" dirty="0"/>
              <a:t>- 1</a:t>
            </a:r>
            <a:endParaRPr lang="x-none" sz="3000" dirty="0"/>
          </a:p>
        </p:txBody>
      </p:sp>
      <p:sp>
        <p:nvSpPr>
          <p:cNvPr id="4" name="TextBox 3">
            <a:extLst>
              <a:ext uri="{FF2B5EF4-FFF2-40B4-BE49-F238E27FC236}">
                <a16:creationId xmlns:a16="http://schemas.microsoft.com/office/drawing/2014/main" id="{F479697E-E0E9-4251-97BF-6F656EBAA92C}"/>
              </a:ext>
            </a:extLst>
          </p:cNvPr>
          <p:cNvSpPr txBox="1"/>
          <p:nvPr/>
        </p:nvSpPr>
        <p:spPr>
          <a:xfrm>
            <a:off x="413656" y="4815997"/>
            <a:ext cx="10907485" cy="1323439"/>
          </a:xfrm>
          <a:prstGeom prst="rect">
            <a:avLst/>
          </a:prstGeom>
          <a:noFill/>
        </p:spPr>
        <p:txBody>
          <a:bodyPr wrap="square" rtlCol="0">
            <a:spAutoFit/>
          </a:bodyPr>
          <a:lstStyle/>
          <a:p>
            <a:pPr marR="0" lvl="0" algn="ctr">
              <a:spcBef>
                <a:spcPts val="0"/>
              </a:spcBef>
              <a:spcAft>
                <a:spcPts val="1200"/>
              </a:spcAft>
            </a:pPr>
            <a:r>
              <a:rPr lang="es-ES" sz="2000" b="1" i="1" dirty="0" err="1">
                <a:ea typeface="SimSun" panose="02010600030101010101" pitchFamily="2" charset="-122"/>
                <a:cs typeface="Arial" panose="020B0604020202020204" pitchFamily="34" charset="0"/>
              </a:rPr>
              <a:t>Com</a:t>
            </a:r>
            <a:r>
              <a:rPr lang="es-ES" sz="2000" b="1" i="1" dirty="0">
                <a:ea typeface="SimSun" panose="02010600030101010101" pitchFamily="2" charset="-122"/>
                <a:cs typeface="Arial" panose="020B0604020202020204" pitchFamily="34" charset="0"/>
              </a:rPr>
              <a:t> </a:t>
            </a:r>
            <a:r>
              <a:rPr lang="es-ES" sz="2000" b="1" i="1" dirty="0" err="1">
                <a:ea typeface="SimSun" panose="02010600030101010101" pitchFamily="2" charset="-122"/>
                <a:cs typeface="Arial" panose="020B0604020202020204" pitchFamily="34" charset="0"/>
              </a:rPr>
              <a:t>us</a:t>
            </a:r>
            <a:r>
              <a:rPr lang="es-ES" sz="2000" b="1" i="1" dirty="0">
                <a:ea typeface="SimSun" panose="02010600030101010101" pitchFamily="2" charset="-122"/>
                <a:cs typeface="Arial" panose="020B0604020202020204" pitchFamily="34" charset="0"/>
              </a:rPr>
              <a:t> fan sentir </a:t>
            </a:r>
            <a:r>
              <a:rPr lang="es-ES" sz="2000" b="1" i="1" dirty="0" err="1">
                <a:ea typeface="SimSun" panose="02010600030101010101" pitchFamily="2" charset="-122"/>
                <a:cs typeface="Arial" panose="020B0604020202020204" pitchFamily="34" charset="0"/>
              </a:rPr>
              <a:t>aquestes</a:t>
            </a:r>
            <a:r>
              <a:rPr lang="es-ES" sz="2000" b="1" i="1" dirty="0">
                <a:ea typeface="SimSun" panose="02010600030101010101" pitchFamily="2" charset="-122"/>
                <a:cs typeface="Arial" panose="020B0604020202020204" pitchFamily="34" charset="0"/>
              </a:rPr>
              <a:t> </a:t>
            </a:r>
            <a:r>
              <a:rPr lang="es-ES" sz="2000" b="1" i="1" dirty="0" err="1">
                <a:ea typeface="SimSun" panose="02010600030101010101" pitchFamily="2" charset="-122"/>
                <a:cs typeface="Arial" panose="020B0604020202020204" pitchFamily="34" charset="0"/>
              </a:rPr>
              <a:t>paraules</a:t>
            </a:r>
            <a:r>
              <a:rPr lang="es-ES" sz="2000" b="1" i="1" dirty="0">
                <a:ea typeface="SimSun" panose="02010600030101010101" pitchFamily="2" charset="-122"/>
                <a:cs typeface="Arial" panose="020B0604020202020204" pitchFamily="34" charset="0"/>
              </a:rPr>
              <a:t>? </a:t>
            </a:r>
          </a:p>
          <a:p>
            <a:pPr marR="0" lvl="0" algn="ctr">
              <a:spcBef>
                <a:spcPts val="0"/>
              </a:spcBef>
              <a:spcAft>
                <a:spcPts val="1200"/>
              </a:spcAft>
            </a:pPr>
            <a:r>
              <a:rPr lang="es-ES" sz="2000" b="1" i="1" dirty="0" err="1">
                <a:ea typeface="SimSun" panose="02010600030101010101" pitchFamily="2" charset="-122"/>
                <a:cs typeface="Arial" panose="020B0604020202020204" pitchFamily="34" charset="0"/>
              </a:rPr>
              <a:t>Creieu</a:t>
            </a:r>
            <a:r>
              <a:rPr lang="es-ES" sz="2000" b="1" i="1" dirty="0">
                <a:ea typeface="SimSun" panose="02010600030101010101" pitchFamily="2" charset="-122"/>
                <a:cs typeface="Arial" panose="020B0604020202020204" pitchFamily="34" charset="0"/>
              </a:rPr>
              <a:t> que poden ser </a:t>
            </a:r>
            <a:r>
              <a:rPr lang="es-ES" sz="2000" b="1" i="1" dirty="0" err="1">
                <a:ea typeface="SimSun" panose="02010600030101010101" pitchFamily="2" charset="-122"/>
                <a:cs typeface="Arial" panose="020B0604020202020204" pitchFamily="34" charset="0"/>
              </a:rPr>
              <a:t>d’ajuda</a:t>
            </a:r>
            <a:r>
              <a:rPr lang="es-ES" sz="2000" b="1" i="1" dirty="0">
                <a:ea typeface="SimSun" panose="02010600030101010101" pitchFamily="2" charset="-122"/>
                <a:cs typeface="Arial" panose="020B0604020202020204" pitchFamily="34" charset="0"/>
              </a:rPr>
              <a:t> per calmar una </a:t>
            </a:r>
            <a:r>
              <a:rPr lang="es-ES" sz="2000" b="1" i="1" dirty="0" err="1">
                <a:ea typeface="SimSun" panose="02010600030101010101" pitchFamily="2" charset="-122"/>
                <a:cs typeface="Arial" panose="020B0604020202020204" pitchFamily="34" charset="0"/>
              </a:rPr>
              <a:t>situació</a:t>
            </a:r>
            <a:r>
              <a:rPr lang="es-ES" sz="2000" b="1" i="1" dirty="0">
                <a:ea typeface="SimSun" panose="02010600030101010101" pitchFamily="2" charset="-122"/>
                <a:cs typeface="Arial" panose="020B0604020202020204" pitchFamily="34" charset="0"/>
              </a:rPr>
              <a:t> de </a:t>
            </a:r>
            <a:r>
              <a:rPr lang="es-ES" sz="2000" b="1" i="1" dirty="0" err="1">
                <a:ea typeface="SimSun" panose="02010600030101010101" pitchFamily="2" charset="-122"/>
                <a:cs typeface="Arial" panose="020B0604020202020204" pitchFamily="34" charset="0"/>
              </a:rPr>
              <a:t>tensió</a:t>
            </a:r>
            <a:r>
              <a:rPr lang="es-ES" sz="2000" b="1" i="1" dirty="0">
                <a:ea typeface="SimSun" panose="02010600030101010101" pitchFamily="2" charset="-122"/>
                <a:cs typeface="Arial" panose="020B0604020202020204" pitchFamily="34" charset="0"/>
              </a:rPr>
              <a:t>? Per </a:t>
            </a:r>
            <a:r>
              <a:rPr lang="es-ES" sz="2000" b="1" i="1" dirty="0" err="1">
                <a:ea typeface="SimSun" panose="02010600030101010101" pitchFamily="2" charset="-122"/>
                <a:cs typeface="Arial" panose="020B0604020202020204" pitchFamily="34" charset="0"/>
              </a:rPr>
              <a:t>què</a:t>
            </a:r>
            <a:r>
              <a:rPr lang="es-ES" sz="2000" b="1" i="1" dirty="0">
                <a:ea typeface="SimSun" panose="02010600030101010101" pitchFamily="2" charset="-122"/>
                <a:cs typeface="Arial" panose="020B0604020202020204" pitchFamily="34" charset="0"/>
              </a:rPr>
              <a:t> sí o per </a:t>
            </a:r>
            <a:r>
              <a:rPr lang="es-ES" sz="2000" b="1" i="1" dirty="0" err="1">
                <a:ea typeface="SimSun" panose="02010600030101010101" pitchFamily="2" charset="-122"/>
                <a:cs typeface="Arial" panose="020B0604020202020204" pitchFamily="34" charset="0"/>
              </a:rPr>
              <a:t>què</a:t>
            </a:r>
            <a:r>
              <a:rPr lang="es-ES" sz="2000" b="1" i="1" dirty="0">
                <a:ea typeface="SimSun" panose="02010600030101010101" pitchFamily="2" charset="-122"/>
                <a:cs typeface="Arial" panose="020B0604020202020204" pitchFamily="34" charset="0"/>
              </a:rPr>
              <a:t> no? </a:t>
            </a:r>
          </a:p>
          <a:p>
            <a:pPr marR="0" lvl="0" algn="ctr">
              <a:spcBef>
                <a:spcPts val="0"/>
              </a:spcBef>
              <a:spcAft>
                <a:spcPts val="1200"/>
              </a:spcAft>
            </a:pPr>
            <a:r>
              <a:rPr lang="es-ES" sz="2000" b="1" i="1" dirty="0">
                <a:ea typeface="SimSun" panose="02010600030101010101" pitchFamily="2" charset="-122"/>
                <a:cs typeface="Arial" panose="020B0604020202020204" pitchFamily="34" charset="0"/>
              </a:rPr>
              <a:t>Hi ha alguna frase que </a:t>
            </a:r>
            <a:r>
              <a:rPr lang="es-ES" sz="2000" b="1" i="1" dirty="0" err="1">
                <a:ea typeface="SimSun" panose="02010600030101010101" pitchFamily="2" charset="-122"/>
                <a:cs typeface="Arial" panose="020B0604020202020204" pitchFamily="34" charset="0"/>
              </a:rPr>
              <a:t>funcioni</a:t>
            </a:r>
            <a:r>
              <a:rPr lang="es-ES" sz="2000" b="1" i="1" dirty="0">
                <a:ea typeface="SimSun" panose="02010600030101010101" pitchFamily="2" charset="-122"/>
                <a:cs typeface="Arial" panose="020B0604020202020204" pitchFamily="34" charset="0"/>
              </a:rPr>
              <a:t> </a:t>
            </a:r>
            <a:r>
              <a:rPr lang="es-ES" sz="2000" b="1" i="1" dirty="0" err="1">
                <a:ea typeface="SimSun" panose="02010600030101010101" pitchFamily="2" charset="-122"/>
                <a:cs typeface="Arial" panose="020B0604020202020204" pitchFamily="34" charset="0"/>
              </a:rPr>
              <a:t>amb</a:t>
            </a:r>
            <a:r>
              <a:rPr lang="es-ES" sz="2000" b="1" i="1" dirty="0">
                <a:ea typeface="SimSun" panose="02010600030101010101" pitchFamily="2" charset="-122"/>
                <a:cs typeface="Arial" panose="020B0604020202020204" pitchFamily="34" charset="0"/>
              </a:rPr>
              <a:t> </a:t>
            </a:r>
            <a:r>
              <a:rPr lang="es-ES" sz="2000" b="1" i="1" dirty="0" err="1">
                <a:ea typeface="SimSun" panose="02010600030101010101" pitchFamily="2" charset="-122"/>
                <a:cs typeface="Arial" panose="020B0604020202020204" pitchFamily="34" charset="0"/>
              </a:rPr>
              <a:t>tothom</a:t>
            </a:r>
            <a:r>
              <a:rPr lang="es-ES" sz="2000" b="1" i="1" dirty="0">
                <a:ea typeface="SimSun" panose="02010600030101010101" pitchFamily="2" charset="-122"/>
                <a:cs typeface="Arial" panose="020B0604020202020204" pitchFamily="34" charset="0"/>
              </a:rPr>
              <a:t>? </a:t>
            </a:r>
          </a:p>
        </p:txBody>
      </p:sp>
    </p:spTree>
    <p:extLst>
      <p:ext uri="{BB962C8B-B14F-4D97-AF65-F5344CB8AC3E}">
        <p14:creationId xmlns:p14="http://schemas.microsoft.com/office/powerpoint/2010/main" val="54696341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F150A6-4FAA-4B25-A185-60402CA6FDAF}"/>
              </a:ext>
            </a:extLst>
          </p:cNvPr>
          <p:cNvSpPr>
            <a:spLocks noGrp="1"/>
          </p:cNvSpPr>
          <p:nvPr>
            <p:ph sz="quarter" idx="14"/>
          </p:nvPr>
        </p:nvSpPr>
        <p:spPr/>
        <p:txBody>
          <a:bodyPr/>
          <a:lstStyle/>
          <a:p>
            <a:pPr lvl="0" algn="just" fontAlgn="base"/>
            <a:r>
              <a:rPr lang="ca-ES" dirty="0"/>
              <a:t>Actualment feu servir alguna frase d’aquest tipus quan afronteu una situació difícil? </a:t>
            </a:r>
            <a:endParaRPr lang="es-ES" dirty="0"/>
          </a:p>
          <a:p>
            <a:pPr lvl="0" algn="just" fontAlgn="base"/>
            <a:r>
              <a:rPr lang="ca-ES" dirty="0"/>
              <a:t>Se us ocorren altres coses per dir que poden ajudar a apaivagar situacions de tensió? </a:t>
            </a:r>
            <a:endParaRPr lang="es-ES" dirty="0"/>
          </a:p>
          <a:p>
            <a:pPr lvl="0" algn="just" fontAlgn="base"/>
            <a:r>
              <a:rPr lang="ca-ES" dirty="0"/>
              <a:t>Quines coses heu sentit dir a altres persones que no són útils? </a:t>
            </a:r>
            <a:endParaRPr lang="es-ES" dirty="0"/>
          </a:p>
          <a:p>
            <a:pPr lvl="0" algn="just" fontAlgn="base"/>
            <a:r>
              <a:rPr lang="ca-ES" dirty="0"/>
              <a:t>Se us acudeixen paraules útils per dir en lloc d’aquestes coses inútils? </a:t>
            </a:r>
            <a:endParaRPr lang="es-ES" dirty="0"/>
          </a:p>
          <a:p>
            <a:pPr lvl="0" algn="just" fontAlgn="base"/>
            <a:r>
              <a:rPr lang="ca-ES" dirty="0"/>
              <a:t>Com podeu comunicar a través del to de veu, el llenguatge corporal i la postura més enllà de les paraules? </a:t>
            </a:r>
            <a:endParaRPr lang="es-ES" dirty="0"/>
          </a:p>
          <a:p>
            <a:pPr algn="just"/>
            <a:endParaRPr lang="x-none" dirty="0"/>
          </a:p>
        </p:txBody>
      </p:sp>
      <p:sp>
        <p:nvSpPr>
          <p:cNvPr id="2" name="Title 1">
            <a:extLst>
              <a:ext uri="{FF2B5EF4-FFF2-40B4-BE49-F238E27FC236}">
                <a16:creationId xmlns:a16="http://schemas.microsoft.com/office/drawing/2014/main" id="{69640FC6-8925-4EA2-9813-3F478FE190DA}"/>
              </a:ext>
            </a:extLst>
          </p:cNvPr>
          <p:cNvSpPr>
            <a:spLocks noGrp="1"/>
          </p:cNvSpPr>
          <p:nvPr>
            <p:ph type="title"/>
          </p:nvPr>
        </p:nvSpPr>
        <p:spPr>
          <a:xfrm>
            <a:off x="507205" y="506412"/>
            <a:ext cx="11103547" cy="386723"/>
          </a:xfrm>
        </p:spPr>
        <p:txBody>
          <a:bodyPr/>
          <a:lstStyle/>
          <a:p>
            <a:r>
              <a:rPr lang="ca-ES" dirty="0"/>
              <a:t>Exercici 7.1: Frases per calmar una situació de tensió </a:t>
            </a:r>
            <a:r>
              <a:rPr lang="en-GB" dirty="0"/>
              <a:t>- 2</a:t>
            </a:r>
            <a:endParaRPr lang="x-none" dirty="0"/>
          </a:p>
        </p:txBody>
      </p:sp>
    </p:spTree>
    <p:extLst>
      <p:ext uri="{BB962C8B-B14F-4D97-AF65-F5344CB8AC3E}">
        <p14:creationId xmlns:p14="http://schemas.microsoft.com/office/powerpoint/2010/main" val="65638362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63B3C5-4935-4682-A494-074263F41994}"/>
              </a:ext>
            </a:extLst>
          </p:cNvPr>
          <p:cNvSpPr>
            <a:spLocks noGrp="1"/>
          </p:cNvSpPr>
          <p:nvPr>
            <p:ph sz="quarter" idx="14"/>
          </p:nvPr>
        </p:nvSpPr>
        <p:spPr/>
        <p:txBody>
          <a:bodyPr/>
          <a:lstStyle/>
          <a:p>
            <a:pPr lvl="0" algn="just" fontAlgn="base"/>
            <a:r>
              <a:rPr lang="ca-ES" dirty="0"/>
              <a:t>Fins i tot en aquestes senzilles frases podem apreciar que les paraules que fem servir tenen força i un impacte important en els sentiments de les persones. Això és especialment així en situacions de tensió. </a:t>
            </a:r>
            <a:endParaRPr lang="es-ES" dirty="0"/>
          </a:p>
          <a:p>
            <a:pPr lvl="0" algn="just" fontAlgn="base"/>
            <a:r>
              <a:rPr lang="ca-ES" dirty="0"/>
              <a:t>Frases senzilles com aquestes ens poden fer sentir més tranquils i menys amenaçats o, al contrari, més tensos i alterats. </a:t>
            </a:r>
            <a:endParaRPr lang="es-ES" dirty="0"/>
          </a:p>
          <a:p>
            <a:pPr algn="just"/>
            <a:r>
              <a:rPr lang="ca-ES" dirty="0"/>
              <a:t>És important destacar que el que pot semblar una frase útil per a algunes persones pot no ser-ho per a d’altres.</a:t>
            </a:r>
            <a:endParaRPr lang="x-none" dirty="0"/>
          </a:p>
        </p:txBody>
      </p:sp>
      <p:sp>
        <p:nvSpPr>
          <p:cNvPr id="2" name="Title 1">
            <a:extLst>
              <a:ext uri="{FF2B5EF4-FFF2-40B4-BE49-F238E27FC236}">
                <a16:creationId xmlns:a16="http://schemas.microsoft.com/office/drawing/2014/main" id="{375201C6-7D45-4624-ABED-29EBCEF988DE}"/>
              </a:ext>
            </a:extLst>
          </p:cNvPr>
          <p:cNvSpPr>
            <a:spLocks noGrp="1"/>
          </p:cNvSpPr>
          <p:nvPr>
            <p:ph type="title"/>
          </p:nvPr>
        </p:nvSpPr>
        <p:spPr>
          <a:xfrm>
            <a:off x="507205" y="506412"/>
            <a:ext cx="11209873" cy="386723"/>
          </a:xfrm>
        </p:spPr>
        <p:txBody>
          <a:bodyPr/>
          <a:lstStyle/>
          <a:p>
            <a:r>
              <a:rPr lang="ca-ES" dirty="0"/>
              <a:t>Exercici 7.1: Frases per calmar una situació de tensió </a:t>
            </a:r>
            <a:r>
              <a:rPr lang="en-GB" dirty="0"/>
              <a:t>- 3</a:t>
            </a:r>
            <a:endParaRPr lang="x-none" dirty="0"/>
          </a:p>
        </p:txBody>
      </p:sp>
    </p:spTree>
    <p:extLst>
      <p:ext uri="{BB962C8B-B14F-4D97-AF65-F5344CB8AC3E}">
        <p14:creationId xmlns:p14="http://schemas.microsoft.com/office/powerpoint/2010/main" val="34448223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33DF3-99A3-4948-8E8D-21D2FD470F60}"/>
              </a:ext>
            </a:extLst>
          </p:cNvPr>
          <p:cNvSpPr>
            <a:spLocks noGrp="1"/>
          </p:cNvSpPr>
          <p:nvPr>
            <p:ph type="title"/>
          </p:nvPr>
        </p:nvSpPr>
        <p:spPr>
          <a:xfrm>
            <a:off x="507205" y="2313946"/>
            <a:ext cx="10912161" cy="471784"/>
          </a:xfrm>
        </p:spPr>
        <p:txBody>
          <a:bodyPr/>
          <a:lstStyle/>
          <a:p>
            <a:pPr>
              <a:lnSpc>
                <a:spcPct val="100000"/>
              </a:lnSpc>
            </a:pPr>
            <a:r>
              <a:rPr lang="es-ES" dirty="0"/>
              <a:t>Tema 8. </a:t>
            </a:r>
            <a:r>
              <a:rPr lang="ca-ES" dirty="0"/>
              <a:t>Entorns d’acompanyament i ús de sales de benestar</a:t>
            </a:r>
            <a:br>
              <a:rPr lang="es-ES" dirty="0"/>
            </a:br>
            <a:endParaRPr lang="es-ES" dirty="0"/>
          </a:p>
        </p:txBody>
      </p:sp>
    </p:spTree>
    <p:extLst>
      <p:ext uri="{BB962C8B-B14F-4D97-AF65-F5344CB8AC3E}">
        <p14:creationId xmlns:p14="http://schemas.microsoft.com/office/powerpoint/2010/main" val="146985014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B86A6A-42A2-494A-B6E5-518A5D8AF514}"/>
              </a:ext>
            </a:extLst>
          </p:cNvPr>
          <p:cNvSpPr>
            <a:spLocks noGrp="1"/>
          </p:cNvSpPr>
          <p:nvPr>
            <p:ph sz="quarter" idx="14"/>
          </p:nvPr>
        </p:nvSpPr>
        <p:spPr/>
        <p:txBody>
          <a:bodyPr/>
          <a:lstStyle/>
          <a:p>
            <a:pPr algn="just"/>
            <a:r>
              <a:rPr lang="ca-ES" dirty="0"/>
              <a:t>L’entorn d’un servei pot fer augmentar les tensions o reduir-les. </a:t>
            </a:r>
          </a:p>
          <a:p>
            <a:pPr lvl="2" algn="just"/>
            <a:r>
              <a:rPr lang="ca-ES" sz="2200" dirty="0"/>
              <a:t>Un entorn coercitiu o opressiu pot agreujar els conflictes i l’escalada.</a:t>
            </a:r>
          </a:p>
          <a:p>
            <a:pPr lvl="2" algn="just"/>
            <a:r>
              <a:rPr lang="ca-ES" sz="2200" dirty="0"/>
              <a:t>Un entorn còmode i d’acompanyament pot potenciar la recuperació, el benestar, la inclusió, l’esperança, la resiliència i la interacció social</a:t>
            </a:r>
            <a:r>
              <a:rPr lang="es-ES" sz="2200" dirty="0"/>
              <a:t>.</a:t>
            </a:r>
            <a:endParaRPr lang="en-US" sz="2200" dirty="0"/>
          </a:p>
          <a:p>
            <a:pPr algn="just"/>
            <a:r>
              <a:rPr lang="ca-ES" dirty="0"/>
              <a:t>Una sala de benestar crea un santuari per mantenir-se allunyat de l’estrès i permet a les persones experimentar els seus sentiments i alleujar la seva incomoditat en privat</a:t>
            </a:r>
            <a:r>
              <a:rPr lang="en-US" dirty="0"/>
              <a:t>. </a:t>
            </a:r>
          </a:p>
          <a:p>
            <a:pPr algn="just"/>
            <a:r>
              <a:rPr lang="ca-ES" dirty="0"/>
              <a:t>Les sales de benestar han de ser d’ús voluntari</a:t>
            </a:r>
            <a:r>
              <a:rPr lang="en-US" dirty="0"/>
              <a:t>!</a:t>
            </a:r>
          </a:p>
          <a:p>
            <a:pPr algn="just"/>
            <a:endParaRPr lang="x-none" dirty="0"/>
          </a:p>
        </p:txBody>
      </p:sp>
      <p:sp>
        <p:nvSpPr>
          <p:cNvPr id="2" name="Title 1">
            <a:extLst>
              <a:ext uri="{FF2B5EF4-FFF2-40B4-BE49-F238E27FC236}">
                <a16:creationId xmlns:a16="http://schemas.microsoft.com/office/drawing/2014/main" id="{21E5F233-875C-40EF-85B7-7062F2A331E0}"/>
              </a:ext>
            </a:extLst>
          </p:cNvPr>
          <p:cNvSpPr>
            <a:spLocks noGrp="1"/>
          </p:cNvSpPr>
          <p:nvPr>
            <p:ph type="title"/>
          </p:nvPr>
        </p:nvSpPr>
        <p:spPr>
          <a:xfrm>
            <a:off x="507206" y="506412"/>
            <a:ext cx="11231138" cy="365458"/>
          </a:xfrm>
        </p:spPr>
        <p:txBody>
          <a:bodyPr/>
          <a:lstStyle/>
          <a:p>
            <a:r>
              <a:rPr lang="ca-ES" sz="2800" dirty="0"/>
              <a:t>Presentació: Entorns d’acompanyament i ús de sales de benestar </a:t>
            </a:r>
            <a:r>
              <a:rPr lang="en-GB" sz="2800" dirty="0"/>
              <a:t>- 1 </a:t>
            </a:r>
            <a:endParaRPr lang="x-none" sz="2800" dirty="0"/>
          </a:p>
        </p:txBody>
      </p:sp>
    </p:spTree>
    <p:extLst>
      <p:ext uri="{BB962C8B-B14F-4D97-AF65-F5344CB8AC3E}">
        <p14:creationId xmlns:p14="http://schemas.microsoft.com/office/powerpoint/2010/main" val="186272868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70C1ED-1011-4A68-BDAC-1E18FA7CAF44}"/>
              </a:ext>
            </a:extLst>
          </p:cNvPr>
          <p:cNvSpPr>
            <a:spLocks noGrp="1"/>
          </p:cNvSpPr>
          <p:nvPr>
            <p:ph sz="quarter" idx="14"/>
          </p:nvPr>
        </p:nvSpPr>
        <p:spPr>
          <a:xfrm>
            <a:off x="507195" y="1511188"/>
            <a:ext cx="11174412" cy="2231472"/>
          </a:xfrm>
        </p:spPr>
        <p:txBody>
          <a:bodyPr numCol="1"/>
          <a:lstStyle/>
          <a:p>
            <a:r>
              <a:rPr lang="ca-ES" dirty="0"/>
              <a:t>De vegades, els estímuls sensorials poden ser útils per reduir l’ansietat i el malestar i relaxar-se, en funció de la persona. Els estímuls sensorials estimulen diferents sentits.</a:t>
            </a:r>
          </a:p>
          <a:p>
            <a:r>
              <a:rPr lang="ca-ES" dirty="0"/>
              <a:t>Els estímuls sensorials també s’haurien d’utilitzar </a:t>
            </a:r>
            <a:r>
              <a:rPr lang="ca-ES" u="sng" dirty="0"/>
              <a:t>únicament amb el consentiment informat</a:t>
            </a:r>
            <a:r>
              <a:rPr lang="ca-ES" dirty="0"/>
              <a:t> de la persona</a:t>
            </a:r>
            <a:r>
              <a:rPr lang="en-US" dirty="0"/>
              <a:t>.</a:t>
            </a:r>
          </a:p>
          <a:p>
            <a:r>
              <a:rPr lang="ca-ES" dirty="0"/>
              <a:t>Alguns exemples són:</a:t>
            </a:r>
            <a:endParaRPr lang="es-ES" dirty="0"/>
          </a:p>
        </p:txBody>
      </p:sp>
      <p:sp>
        <p:nvSpPr>
          <p:cNvPr id="5" name="Title 1">
            <a:extLst>
              <a:ext uri="{FF2B5EF4-FFF2-40B4-BE49-F238E27FC236}">
                <a16:creationId xmlns:a16="http://schemas.microsoft.com/office/drawing/2014/main" id="{21E5F233-875C-40EF-85B7-7062F2A331E0}"/>
              </a:ext>
            </a:extLst>
          </p:cNvPr>
          <p:cNvSpPr>
            <a:spLocks noGrp="1"/>
          </p:cNvSpPr>
          <p:nvPr>
            <p:ph type="title"/>
          </p:nvPr>
        </p:nvSpPr>
        <p:spPr>
          <a:xfrm>
            <a:off x="507206" y="506412"/>
            <a:ext cx="11231138" cy="365458"/>
          </a:xfrm>
        </p:spPr>
        <p:txBody>
          <a:bodyPr/>
          <a:lstStyle/>
          <a:p>
            <a:r>
              <a:rPr lang="ca-ES" sz="2800" dirty="0"/>
              <a:t>Presentació: Entorns d’acompanyament i ús de sales de benestar </a:t>
            </a:r>
            <a:r>
              <a:rPr lang="en-GB" sz="2800" dirty="0"/>
              <a:t>- 2</a:t>
            </a:r>
            <a:endParaRPr lang="x-none" sz="2800" dirty="0"/>
          </a:p>
        </p:txBody>
      </p:sp>
      <p:sp>
        <p:nvSpPr>
          <p:cNvPr id="6" name="5 CuadroTexto"/>
          <p:cNvSpPr txBox="1"/>
          <p:nvPr/>
        </p:nvSpPr>
        <p:spPr>
          <a:xfrm>
            <a:off x="1524001" y="3918857"/>
            <a:ext cx="8665028" cy="1698172"/>
          </a:xfrm>
          <a:prstGeom prst="rect">
            <a:avLst/>
          </a:prstGeom>
          <a:noFill/>
        </p:spPr>
        <p:txBody>
          <a:bodyPr wrap="square" lIns="0" tIns="0" rIns="0" bIns="0" numCol="2" spcCol="540000" rtlCol="0">
            <a:noAutofit/>
          </a:bodyPr>
          <a:lstStyle/>
          <a:p>
            <a:pPr marL="285750" lvl="0" indent="-285750" algn="just" fontAlgn="base">
              <a:buClr>
                <a:schemeClr val="accent1"/>
              </a:buClr>
              <a:buFont typeface="Arial" panose="020B0604020202020204" pitchFamily="34" charset="0"/>
              <a:buChar char="•"/>
            </a:pPr>
            <a:r>
              <a:rPr lang="ca-ES" sz="2000" dirty="0"/>
              <a:t>música </a:t>
            </a:r>
            <a:endParaRPr lang="es-ES" sz="2000" dirty="0"/>
          </a:p>
          <a:p>
            <a:pPr marL="285750" lvl="0" indent="-285750" algn="just" fontAlgn="base">
              <a:buClr>
                <a:schemeClr val="accent1"/>
              </a:buClr>
              <a:buFont typeface="Arial" panose="020B0604020202020204" pitchFamily="34" charset="0"/>
              <a:buChar char="•"/>
            </a:pPr>
            <a:r>
              <a:rPr lang="ca-ES" sz="2000" dirty="0"/>
              <a:t>massatge </a:t>
            </a:r>
            <a:endParaRPr lang="es-ES" sz="2000" dirty="0"/>
          </a:p>
          <a:p>
            <a:pPr marL="285750" lvl="0" indent="-285750" algn="just" fontAlgn="base">
              <a:buClr>
                <a:schemeClr val="accent1"/>
              </a:buClr>
              <a:buFont typeface="Arial" panose="020B0604020202020204" pitchFamily="34" charset="0"/>
              <a:buChar char="•"/>
            </a:pPr>
            <a:r>
              <a:rPr lang="ca-ES" sz="2000" dirty="0"/>
              <a:t>aigua tèbia </a:t>
            </a:r>
            <a:endParaRPr lang="es-ES" sz="2000" dirty="0"/>
          </a:p>
          <a:p>
            <a:pPr marL="285750" lvl="0" indent="-285750" algn="just" fontAlgn="base">
              <a:buClr>
                <a:schemeClr val="accent1"/>
              </a:buClr>
              <a:buFont typeface="Arial" panose="020B0604020202020204" pitchFamily="34" charset="0"/>
              <a:buChar char="•"/>
            </a:pPr>
            <a:r>
              <a:rPr lang="ca-ES" sz="2000" dirty="0"/>
              <a:t>coixins tous i mantes i catifes suaus </a:t>
            </a:r>
            <a:endParaRPr lang="es-ES" sz="2000" dirty="0"/>
          </a:p>
          <a:p>
            <a:pPr marL="285750" lvl="0" indent="-285750" algn="just" fontAlgn="base">
              <a:buClr>
                <a:schemeClr val="accent1"/>
              </a:buClr>
              <a:buFont typeface="Arial" panose="020B0604020202020204" pitchFamily="34" charset="0"/>
              <a:buChar char="•"/>
            </a:pPr>
            <a:r>
              <a:rPr lang="ca-ES" sz="2000" dirty="0"/>
              <a:t>colors relaxants </a:t>
            </a:r>
          </a:p>
          <a:p>
            <a:pPr marL="285750" lvl="0" indent="-285750" algn="just" fontAlgn="base">
              <a:buClr>
                <a:schemeClr val="accent1"/>
              </a:buClr>
              <a:buFont typeface="Arial" panose="020B0604020202020204" pitchFamily="34" charset="0"/>
              <a:buChar char="•"/>
            </a:pPr>
            <a:endParaRPr lang="es-ES" sz="2000" dirty="0"/>
          </a:p>
          <a:p>
            <a:pPr marL="285750" lvl="0" indent="-285750" algn="just" fontAlgn="base">
              <a:buClr>
                <a:schemeClr val="accent1"/>
              </a:buClr>
              <a:buFont typeface="Arial" panose="020B0604020202020204" pitchFamily="34" charset="0"/>
              <a:buChar char="•"/>
            </a:pPr>
            <a:r>
              <a:rPr lang="ca-ES" sz="2000" dirty="0"/>
              <a:t>llum tènue </a:t>
            </a:r>
            <a:endParaRPr lang="es-ES" sz="2000" dirty="0"/>
          </a:p>
          <a:p>
            <a:pPr marL="285750" indent="-285750" algn="just">
              <a:buClr>
                <a:schemeClr val="accent1"/>
              </a:buClr>
              <a:buFont typeface="Arial" panose="020B0604020202020204" pitchFamily="34" charset="0"/>
              <a:buChar char="•"/>
            </a:pPr>
            <a:r>
              <a:rPr lang="ca-ES" sz="2000" dirty="0"/>
              <a:t>balancins </a:t>
            </a:r>
            <a:endParaRPr lang="es-ES" sz="2000" dirty="0"/>
          </a:p>
          <a:p>
            <a:pPr marL="285750" lvl="0" indent="-285750" algn="just" fontAlgn="base">
              <a:buClr>
                <a:schemeClr val="accent1"/>
              </a:buClr>
              <a:buFont typeface="Arial" panose="020B0604020202020204" pitchFamily="34" charset="0"/>
              <a:buChar char="•"/>
            </a:pPr>
            <a:r>
              <a:rPr lang="ca-ES" sz="2000" dirty="0"/>
              <a:t>aromateràpia </a:t>
            </a:r>
            <a:endParaRPr lang="es-ES" sz="2000" dirty="0"/>
          </a:p>
          <a:p>
            <a:pPr marL="285750" lvl="0" indent="-285750" algn="just" fontAlgn="base">
              <a:buClr>
                <a:schemeClr val="accent1"/>
              </a:buClr>
              <a:buFont typeface="Arial" panose="020B0604020202020204" pitchFamily="34" charset="0"/>
              <a:buChar char="•"/>
            </a:pPr>
            <a:r>
              <a:rPr lang="ca-ES" sz="2000" dirty="0"/>
              <a:t>animals (si escau) </a:t>
            </a:r>
            <a:endParaRPr lang="es-ES" sz="2000" dirty="0"/>
          </a:p>
          <a:p>
            <a:pPr marL="1714500" lvl="3" indent="-342900">
              <a:buClr>
                <a:schemeClr val="accent1"/>
              </a:buClr>
              <a:buFont typeface="Arial" panose="020B0604020202020204" pitchFamily="34" charset="0"/>
              <a:buChar char="•"/>
            </a:pPr>
            <a:endParaRPr lang="es-ES" sz="2400" dirty="0">
              <a:solidFill>
                <a:schemeClr val="tx1"/>
              </a:solidFill>
            </a:endParaRPr>
          </a:p>
        </p:txBody>
      </p:sp>
    </p:spTree>
    <p:extLst>
      <p:ext uri="{BB962C8B-B14F-4D97-AF65-F5344CB8AC3E}">
        <p14:creationId xmlns:p14="http://schemas.microsoft.com/office/powerpoint/2010/main" val="1797612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8FE2F-F8B0-4DDA-8A2A-ED613CEEC339}"/>
              </a:ext>
            </a:extLst>
          </p:cNvPr>
          <p:cNvSpPr>
            <a:spLocks noGrp="1"/>
          </p:cNvSpPr>
          <p:nvPr>
            <p:ph sz="quarter" idx="14"/>
          </p:nvPr>
        </p:nvSpPr>
        <p:spPr>
          <a:xfrm>
            <a:off x="507195" y="1382233"/>
            <a:ext cx="11174412" cy="4628955"/>
          </a:xfrm>
        </p:spPr>
        <p:txBody>
          <a:bodyPr/>
          <a:lstStyle/>
          <a:p>
            <a:pPr algn="just"/>
            <a:r>
              <a:rPr lang="ca-ES" dirty="0"/>
              <a:t>La funció principal dels serveis socials i de salut mental és fomentar la salut mental i el benestar i ajudar les persones usuàries d’aquests serveis. </a:t>
            </a:r>
          </a:p>
          <a:p>
            <a:pPr algn="just"/>
            <a:r>
              <a:rPr lang="ca-ES" dirty="0"/>
              <a:t>No obstant això, en determinats serveis de països d’arreu del món hi ha persones que pateixen violència, maltractament i pràctiques restrictives</a:t>
            </a:r>
            <a:r>
              <a:rPr lang="en-GB" dirty="0"/>
              <a:t>.</a:t>
            </a:r>
            <a:endParaRPr lang="x-none" dirty="0"/>
          </a:p>
          <a:p>
            <a:pPr algn="just"/>
            <a:r>
              <a:rPr lang="ca-ES" dirty="0"/>
              <a:t>Per abordar aquests fracassos en el sistema de salut mental i en d’altres que s’hi relacionen, és fonamental avançar en l’establiment d’una cultura de la seguretat, l’obertura i la transparència als serveis i posar en pràctica estratègies per evitar la violència, la coacció i el maltractament</a:t>
            </a:r>
            <a:r>
              <a:rPr lang="en-GB" dirty="0"/>
              <a:t>.</a:t>
            </a:r>
            <a:endParaRPr lang="x-none" dirty="0"/>
          </a:p>
          <a:p>
            <a:pPr algn="just"/>
            <a:r>
              <a:rPr lang="ca-ES" dirty="0"/>
              <a:t>Una manera important de posar fi a aquestes pràctiques als serveis consisteix a respectar els drets de les persones que preveu la Convenció sobre els drets de les persones amb discapacitat (CDPD), com ara el dret a prendre decisions pròpies</a:t>
            </a:r>
            <a:r>
              <a:rPr lang="en-GB" dirty="0"/>
              <a:t>. </a:t>
            </a:r>
          </a:p>
        </p:txBody>
      </p:sp>
      <p:sp>
        <p:nvSpPr>
          <p:cNvPr id="2" name="Title 1">
            <a:extLst>
              <a:ext uri="{FF2B5EF4-FFF2-40B4-BE49-F238E27FC236}">
                <a16:creationId xmlns:a16="http://schemas.microsoft.com/office/drawing/2014/main" id="{ECFF36E1-4FE8-4CEC-84DD-33000B09D5A8}"/>
              </a:ext>
            </a:extLst>
          </p:cNvPr>
          <p:cNvSpPr>
            <a:spLocks noGrp="1"/>
          </p:cNvSpPr>
          <p:nvPr>
            <p:ph type="title"/>
          </p:nvPr>
        </p:nvSpPr>
        <p:spPr/>
        <p:txBody>
          <a:bodyPr/>
          <a:lstStyle/>
          <a:p>
            <a:r>
              <a:rPr lang="en-GB" dirty="0" err="1"/>
              <a:t>Presentació</a:t>
            </a:r>
            <a:r>
              <a:rPr lang="en-GB" dirty="0"/>
              <a:t>: </a:t>
            </a:r>
            <a:r>
              <a:rPr lang="en-GB" dirty="0" err="1"/>
              <a:t>Introducció</a:t>
            </a:r>
            <a:r>
              <a:rPr lang="en-GB" dirty="0"/>
              <a:t> al </a:t>
            </a:r>
            <a:r>
              <a:rPr lang="en-GB" dirty="0" err="1"/>
              <a:t>mòdul</a:t>
            </a:r>
            <a:r>
              <a:rPr lang="en-GB" dirty="0"/>
              <a:t> - 1 </a:t>
            </a:r>
            <a:endParaRPr lang="x-none" dirty="0"/>
          </a:p>
        </p:txBody>
      </p:sp>
    </p:spTree>
    <p:extLst>
      <p:ext uri="{BB962C8B-B14F-4D97-AF65-F5344CB8AC3E}">
        <p14:creationId xmlns:p14="http://schemas.microsoft.com/office/powerpoint/2010/main" val="376793999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3208D-309D-464B-8645-A68EB52C00AB}"/>
              </a:ext>
            </a:extLst>
          </p:cNvPr>
          <p:cNvSpPr>
            <a:spLocks noGrp="1"/>
          </p:cNvSpPr>
          <p:nvPr>
            <p:ph type="title"/>
          </p:nvPr>
        </p:nvSpPr>
        <p:spPr>
          <a:xfrm>
            <a:off x="507205" y="2313946"/>
            <a:ext cx="11018487" cy="365459"/>
          </a:xfrm>
        </p:spPr>
        <p:txBody>
          <a:bodyPr/>
          <a:lstStyle/>
          <a:p>
            <a:pPr>
              <a:lnSpc>
                <a:spcPct val="100000"/>
              </a:lnSpc>
            </a:pPr>
            <a:r>
              <a:rPr lang="es-ES" dirty="0"/>
              <a:t>Tema 9. </a:t>
            </a:r>
            <a:r>
              <a:rPr lang="ca-ES" dirty="0"/>
              <a:t>Establiment d’una cultura del «sí» i del «sí que es pot»</a:t>
            </a:r>
            <a:br>
              <a:rPr lang="es-ES" dirty="0"/>
            </a:br>
            <a:endParaRPr lang="es-ES" dirty="0"/>
          </a:p>
        </p:txBody>
      </p:sp>
    </p:spTree>
    <p:extLst>
      <p:ext uri="{BB962C8B-B14F-4D97-AF65-F5344CB8AC3E}">
        <p14:creationId xmlns:p14="http://schemas.microsoft.com/office/powerpoint/2010/main" val="215972314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C370D2-1545-4CA3-915E-9FF9E00E2CC6}"/>
              </a:ext>
            </a:extLst>
          </p:cNvPr>
          <p:cNvSpPr>
            <a:spLocks noGrp="1"/>
          </p:cNvSpPr>
          <p:nvPr>
            <p:ph sz="quarter" idx="14"/>
          </p:nvPr>
        </p:nvSpPr>
        <p:spPr/>
        <p:txBody>
          <a:bodyPr/>
          <a:lstStyle/>
          <a:p>
            <a:pPr algn="just"/>
            <a:r>
              <a:rPr lang="ca-ES" dirty="0"/>
              <a:t>Els serveis socials i de salut mental han de passar d’una cultura de «gestionar» i «controlar» les persones a un enfocament orientat a la recuperació, que tingui com a objectiu donar-los suport i satisfer les seves necessitats</a:t>
            </a:r>
            <a:r>
              <a:rPr lang="en-US" dirty="0"/>
              <a:t>. </a:t>
            </a:r>
          </a:p>
          <a:p>
            <a:pPr algn="just"/>
            <a:r>
              <a:rPr lang="ca-ES" dirty="0"/>
              <a:t>Sovint, però, en el moment de l’hospitalització, les persones usuàries dels serveis caracteritzats per una cultura institucional i les que s’hi internen en contra de la seva voluntat es veuen obligades a cedir un control considerable al personal i al servei</a:t>
            </a:r>
            <a:r>
              <a:rPr lang="en-US" dirty="0"/>
              <a:t>. </a:t>
            </a:r>
          </a:p>
          <a:p>
            <a:pPr algn="just"/>
            <a:endParaRPr lang="x-none" dirty="0"/>
          </a:p>
        </p:txBody>
      </p:sp>
      <p:sp>
        <p:nvSpPr>
          <p:cNvPr id="2" name="Title 1">
            <a:extLst>
              <a:ext uri="{FF2B5EF4-FFF2-40B4-BE49-F238E27FC236}">
                <a16:creationId xmlns:a16="http://schemas.microsoft.com/office/drawing/2014/main" id="{F4260E57-191B-4B4F-BB8F-18EA665EE943}"/>
              </a:ext>
            </a:extLst>
          </p:cNvPr>
          <p:cNvSpPr>
            <a:spLocks noGrp="1"/>
          </p:cNvSpPr>
          <p:nvPr>
            <p:ph type="title"/>
          </p:nvPr>
        </p:nvSpPr>
        <p:spPr>
          <a:xfrm>
            <a:off x="507206" y="506412"/>
            <a:ext cx="11082282" cy="429253"/>
          </a:xfrm>
        </p:spPr>
        <p:txBody>
          <a:bodyPr/>
          <a:lstStyle/>
          <a:p>
            <a:r>
              <a:rPr lang="ca-ES" sz="2800" dirty="0"/>
              <a:t>Presentació: Establiment d’una cultura del «sí» i del «sí que es pot» </a:t>
            </a:r>
            <a:r>
              <a:rPr lang="en-US" sz="2800" dirty="0"/>
              <a:t>- 1</a:t>
            </a:r>
            <a:endParaRPr lang="x-none" sz="2800" dirty="0"/>
          </a:p>
        </p:txBody>
      </p:sp>
    </p:spTree>
    <p:extLst>
      <p:ext uri="{BB962C8B-B14F-4D97-AF65-F5344CB8AC3E}">
        <p14:creationId xmlns:p14="http://schemas.microsoft.com/office/powerpoint/2010/main" val="234384488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223443-569E-4C5F-BA28-E8799923B866}"/>
              </a:ext>
            </a:extLst>
          </p:cNvPr>
          <p:cNvSpPr>
            <a:spLocks noGrp="1"/>
          </p:cNvSpPr>
          <p:nvPr>
            <p:ph sz="quarter" idx="14"/>
          </p:nvPr>
        </p:nvSpPr>
        <p:spPr>
          <a:xfrm>
            <a:off x="616688" y="1284514"/>
            <a:ext cx="10994066" cy="4726674"/>
          </a:xfrm>
        </p:spPr>
        <p:txBody>
          <a:bodyPr/>
          <a:lstStyle/>
          <a:p>
            <a:pPr algn="just"/>
            <a:r>
              <a:rPr lang="ca-ES" sz="2000" dirty="0"/>
              <a:t>El fet de trobar-se en una situació de pèrdua del control i de «dependència» del personal per obtenir consol, seguretat i benestar pot provocar malestar, por, ansietat i frustració i pot derivar en situacions de conflictivitat</a:t>
            </a:r>
            <a:r>
              <a:rPr lang="es-ES" sz="2000" dirty="0"/>
              <a:t>. </a:t>
            </a:r>
          </a:p>
          <a:p>
            <a:pPr algn="just"/>
            <a:r>
              <a:rPr lang="ca-ES" sz="2000" dirty="0"/>
              <a:t>Aquests sentiments es poden veure incrementats pel fet que els professionals de la salut mental i d’altres àmbits sovint diuen que no a les peticions de les persones o tarden a satisfer-les, moltes vegades sense donar cap explicació. </a:t>
            </a:r>
          </a:p>
          <a:p>
            <a:pPr lvl="3" algn="just"/>
            <a:r>
              <a:rPr lang="ca-ES" dirty="0"/>
              <a:t>Això es pot deure a una sobrecàrrega de feina, a l’escassetat de personal, a una formació insuficient o a la creença que satisfer una petició no és «l’interès superior» de les persones</a:t>
            </a:r>
            <a:r>
              <a:rPr lang="en-GB" dirty="0"/>
              <a:t>. </a:t>
            </a:r>
            <a:endParaRPr lang="x-none" dirty="0"/>
          </a:p>
          <a:p>
            <a:pPr algn="just"/>
            <a:r>
              <a:rPr lang="ca-ES" sz="2000" dirty="0"/>
              <a:t>Una estratègia útil per propiciar aquest canvi cultural és establir una cultura del «sí» i del «sí que es pot» al servei. Això passa per crear un espai sense judicis on es pugui plantejar com es prenen les decisions i si és possible respondre «sí» en comptes de «no» a les peticions de les persones usuàries del servei</a:t>
            </a:r>
            <a:r>
              <a:rPr lang="es-ES" sz="2000" dirty="0"/>
              <a:t>.</a:t>
            </a:r>
            <a:endParaRPr lang="x-none" sz="2000" dirty="0"/>
          </a:p>
        </p:txBody>
      </p:sp>
      <p:sp>
        <p:nvSpPr>
          <p:cNvPr id="5" name="Title 1">
            <a:extLst>
              <a:ext uri="{FF2B5EF4-FFF2-40B4-BE49-F238E27FC236}">
                <a16:creationId xmlns:a16="http://schemas.microsoft.com/office/drawing/2014/main" id="{F4260E57-191B-4B4F-BB8F-18EA665EE943}"/>
              </a:ext>
            </a:extLst>
          </p:cNvPr>
          <p:cNvSpPr>
            <a:spLocks noGrp="1"/>
          </p:cNvSpPr>
          <p:nvPr>
            <p:ph type="title"/>
          </p:nvPr>
        </p:nvSpPr>
        <p:spPr>
          <a:xfrm>
            <a:off x="616063" y="549955"/>
            <a:ext cx="11082282" cy="429253"/>
          </a:xfrm>
        </p:spPr>
        <p:txBody>
          <a:bodyPr/>
          <a:lstStyle/>
          <a:p>
            <a:r>
              <a:rPr lang="es-ES" sz="2800" dirty="0" err="1"/>
              <a:t>Presentació</a:t>
            </a:r>
            <a:r>
              <a:rPr lang="es-ES" sz="2800" dirty="0"/>
              <a:t>: </a:t>
            </a:r>
            <a:r>
              <a:rPr lang="es-ES" sz="2800" dirty="0" err="1"/>
              <a:t>Establiment</a:t>
            </a:r>
            <a:r>
              <a:rPr lang="es-ES" sz="2800" dirty="0"/>
              <a:t> </a:t>
            </a:r>
            <a:r>
              <a:rPr lang="es-ES" sz="2800" dirty="0" err="1"/>
              <a:t>d’una</a:t>
            </a:r>
            <a:r>
              <a:rPr lang="es-ES" sz="2800" dirty="0"/>
              <a:t> cultura del «sí» i del «sí que es </a:t>
            </a:r>
            <a:r>
              <a:rPr lang="es-ES" sz="2800" dirty="0" err="1"/>
              <a:t>pot</a:t>
            </a:r>
            <a:r>
              <a:rPr lang="es-ES" sz="2800" dirty="0"/>
              <a:t>» </a:t>
            </a:r>
            <a:r>
              <a:rPr lang="en-US" sz="2800" dirty="0"/>
              <a:t>- 2</a:t>
            </a:r>
            <a:endParaRPr lang="x-none" sz="2800" dirty="0"/>
          </a:p>
        </p:txBody>
      </p:sp>
    </p:spTree>
    <p:extLst>
      <p:ext uri="{BB962C8B-B14F-4D97-AF65-F5344CB8AC3E}">
        <p14:creationId xmlns:p14="http://schemas.microsoft.com/office/powerpoint/2010/main" val="179143466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527FF2-A981-429A-94AE-C9F3C4B0D38A}"/>
              </a:ext>
            </a:extLst>
          </p:cNvPr>
          <p:cNvSpPr>
            <a:spLocks noGrp="1"/>
          </p:cNvSpPr>
          <p:nvPr>
            <p:ph sz="quarter" idx="14"/>
          </p:nvPr>
        </p:nvSpPr>
        <p:spPr>
          <a:xfrm>
            <a:off x="507195" y="1328057"/>
            <a:ext cx="11174412" cy="4683131"/>
          </a:xfrm>
        </p:spPr>
        <p:txBody>
          <a:bodyPr/>
          <a:lstStyle/>
          <a:p>
            <a:r>
              <a:rPr lang="ca-ES" sz="2000" dirty="0"/>
              <a:t>Abans de dir «no» a una petició d’una persona usuària dels serveis, el personal hauria d’aplicar el model R.E.F.L.E.CT. </a:t>
            </a:r>
            <a:r>
              <a:rPr lang="ca-ES" sz="2000" i="1" dirty="0"/>
              <a:t>(35)</a:t>
            </a:r>
            <a:r>
              <a:rPr lang="ca-ES" sz="2000" dirty="0"/>
              <a:t>. Aquest model consisteix en: </a:t>
            </a:r>
            <a:endParaRPr lang="es-ES" sz="2000" dirty="0"/>
          </a:p>
          <a:p>
            <a:r>
              <a:rPr lang="ca-ES" sz="2000" b="1" dirty="0"/>
              <a:t>R</a:t>
            </a:r>
            <a:r>
              <a:rPr lang="ca-ES" sz="2000" dirty="0"/>
              <a:t> – Replantejament: què caldria per dir «sí»? </a:t>
            </a:r>
            <a:endParaRPr lang="es-ES" sz="2000" dirty="0"/>
          </a:p>
          <a:p>
            <a:r>
              <a:rPr lang="ca-ES" sz="2000" b="1" dirty="0"/>
              <a:t>E</a:t>
            </a:r>
            <a:r>
              <a:rPr lang="ca-ES" sz="2000" dirty="0"/>
              <a:t>– Emoció: com se sentirà la persona si dic «no»? </a:t>
            </a:r>
            <a:endParaRPr lang="es-ES" sz="2000" dirty="0"/>
          </a:p>
          <a:p>
            <a:r>
              <a:rPr lang="ca-ES" sz="2000" b="1" dirty="0"/>
              <a:t>F</a:t>
            </a:r>
            <a:r>
              <a:rPr lang="ca-ES" sz="2000" dirty="0"/>
              <a:t>– Fàcil: és «no» l’opció fàcil? </a:t>
            </a:r>
            <a:endParaRPr lang="es-ES" sz="2000" dirty="0"/>
          </a:p>
          <a:p>
            <a:r>
              <a:rPr lang="ca-ES" sz="2000" b="1" dirty="0"/>
              <a:t>L</a:t>
            </a:r>
            <a:r>
              <a:rPr lang="ca-ES" sz="2000" dirty="0"/>
              <a:t> – L’escolta: he escoltat realment la persona i què demana? </a:t>
            </a:r>
            <a:endParaRPr lang="es-ES" sz="2000" dirty="0"/>
          </a:p>
          <a:p>
            <a:r>
              <a:rPr lang="ca-ES" sz="2000" b="1" dirty="0"/>
              <a:t>E</a:t>
            </a:r>
            <a:r>
              <a:rPr lang="ca-ES" sz="2000" dirty="0"/>
              <a:t> – Explicació: puc explicar-li a la persona per què no puc satisfer la seva petició? </a:t>
            </a:r>
            <a:endParaRPr lang="es-ES" sz="2000" dirty="0"/>
          </a:p>
          <a:p>
            <a:r>
              <a:rPr lang="ca-ES" sz="2000" b="1" dirty="0"/>
              <a:t>C</a:t>
            </a:r>
            <a:r>
              <a:rPr lang="ca-ES" sz="2000" dirty="0"/>
              <a:t> – Creativitat: hi ha alguna manera creativa de satisfer la petició d’aquesta persona? </a:t>
            </a:r>
            <a:endParaRPr lang="es-ES" sz="2000" dirty="0"/>
          </a:p>
          <a:p>
            <a:r>
              <a:rPr lang="ca-ES" sz="2000" b="1" dirty="0"/>
              <a:t>T</a:t>
            </a:r>
            <a:r>
              <a:rPr lang="ca-ES" sz="2000" dirty="0"/>
              <a:t> – Temps: estic destinant el temps necessari a considerar la seva petició? </a:t>
            </a:r>
            <a:endParaRPr lang="es-ES" sz="2000" dirty="0"/>
          </a:p>
          <a:p>
            <a:pPr algn="just"/>
            <a:endParaRPr lang="x-none" sz="2000" dirty="0"/>
          </a:p>
        </p:txBody>
      </p:sp>
      <p:sp>
        <p:nvSpPr>
          <p:cNvPr id="5" name="Title 1">
            <a:extLst>
              <a:ext uri="{FF2B5EF4-FFF2-40B4-BE49-F238E27FC236}">
                <a16:creationId xmlns:a16="http://schemas.microsoft.com/office/drawing/2014/main" id="{F4260E57-191B-4B4F-BB8F-18EA665EE943}"/>
              </a:ext>
            </a:extLst>
          </p:cNvPr>
          <p:cNvSpPr>
            <a:spLocks noGrp="1"/>
          </p:cNvSpPr>
          <p:nvPr>
            <p:ph type="title"/>
          </p:nvPr>
        </p:nvSpPr>
        <p:spPr>
          <a:xfrm>
            <a:off x="507206" y="506412"/>
            <a:ext cx="11082282" cy="429253"/>
          </a:xfrm>
        </p:spPr>
        <p:txBody>
          <a:bodyPr/>
          <a:lstStyle/>
          <a:p>
            <a:r>
              <a:rPr lang="es-ES" sz="2800" dirty="0" err="1"/>
              <a:t>Presentació</a:t>
            </a:r>
            <a:r>
              <a:rPr lang="es-ES" sz="2800" dirty="0"/>
              <a:t>: </a:t>
            </a:r>
            <a:r>
              <a:rPr lang="es-ES" sz="2800" dirty="0" err="1"/>
              <a:t>Establiment</a:t>
            </a:r>
            <a:r>
              <a:rPr lang="es-ES" sz="2800" dirty="0"/>
              <a:t> </a:t>
            </a:r>
            <a:r>
              <a:rPr lang="es-ES" sz="2800" dirty="0" err="1"/>
              <a:t>d’una</a:t>
            </a:r>
            <a:r>
              <a:rPr lang="es-ES" sz="2800" dirty="0"/>
              <a:t> cultura del «sí» i del «sí que es </a:t>
            </a:r>
            <a:r>
              <a:rPr lang="es-ES" sz="2800" dirty="0" err="1"/>
              <a:t>pot</a:t>
            </a:r>
            <a:r>
              <a:rPr lang="es-ES" sz="2800" dirty="0"/>
              <a:t>» </a:t>
            </a:r>
            <a:r>
              <a:rPr lang="en-US" sz="2800" dirty="0"/>
              <a:t>- 3</a:t>
            </a:r>
            <a:endParaRPr lang="x-none" sz="2800" dirty="0"/>
          </a:p>
        </p:txBody>
      </p:sp>
    </p:spTree>
    <p:extLst>
      <p:ext uri="{BB962C8B-B14F-4D97-AF65-F5344CB8AC3E}">
        <p14:creationId xmlns:p14="http://schemas.microsoft.com/office/powerpoint/2010/main" val="406302860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1446D8-4DE6-48E7-ADE4-3632BBF114AA}"/>
              </a:ext>
            </a:extLst>
          </p:cNvPr>
          <p:cNvSpPr>
            <a:spLocks noGrp="1"/>
          </p:cNvSpPr>
          <p:nvPr>
            <p:ph sz="quarter" idx="14"/>
          </p:nvPr>
        </p:nvSpPr>
        <p:spPr/>
        <p:txBody>
          <a:bodyPr/>
          <a:lstStyle/>
          <a:p>
            <a:pPr algn="just"/>
            <a:r>
              <a:rPr lang="ca-ES" dirty="0"/>
              <a:t>De vegades, els serveis poden no ser capaços de satisfer determinades necessitats o almenys no immediatament, cosa que s’ha de parlar amb la persona. </a:t>
            </a:r>
            <a:endParaRPr lang="es-ES" dirty="0"/>
          </a:p>
          <a:p>
            <a:pPr algn="just"/>
            <a:r>
              <a:rPr lang="ca-ES" dirty="0"/>
              <a:t>A més, la direcció del servei ha d’assegurar-se que el personal tingui les condicions de treball necessàries per autoritzar-lo a implicar-se d’una manera eficaç amb les persones usuàries del servei i satisfer les seves necessitats.</a:t>
            </a:r>
            <a:r>
              <a:rPr lang="ca-ES" b="1" dirty="0"/>
              <a:t> </a:t>
            </a:r>
            <a:r>
              <a:rPr lang="en-GB" dirty="0"/>
              <a:t>.</a:t>
            </a:r>
            <a:endParaRPr lang="x-none" dirty="0"/>
          </a:p>
          <a:p>
            <a:pPr algn="just"/>
            <a:endParaRPr lang="x-none" dirty="0"/>
          </a:p>
        </p:txBody>
      </p:sp>
      <p:sp>
        <p:nvSpPr>
          <p:cNvPr id="5" name="Title 1">
            <a:extLst>
              <a:ext uri="{FF2B5EF4-FFF2-40B4-BE49-F238E27FC236}">
                <a16:creationId xmlns:a16="http://schemas.microsoft.com/office/drawing/2014/main" id="{F4260E57-191B-4B4F-BB8F-18EA665EE943}"/>
              </a:ext>
            </a:extLst>
          </p:cNvPr>
          <p:cNvSpPr>
            <a:spLocks noGrp="1"/>
          </p:cNvSpPr>
          <p:nvPr>
            <p:ph type="title"/>
          </p:nvPr>
        </p:nvSpPr>
        <p:spPr>
          <a:xfrm>
            <a:off x="507206" y="506412"/>
            <a:ext cx="11082282" cy="429253"/>
          </a:xfrm>
        </p:spPr>
        <p:txBody>
          <a:bodyPr/>
          <a:lstStyle/>
          <a:p>
            <a:r>
              <a:rPr lang="es-ES" sz="2800" dirty="0" err="1"/>
              <a:t>Presentació</a:t>
            </a:r>
            <a:r>
              <a:rPr lang="es-ES" sz="2800" dirty="0"/>
              <a:t>: </a:t>
            </a:r>
            <a:r>
              <a:rPr lang="es-ES" sz="2800" dirty="0" err="1"/>
              <a:t>Establiment</a:t>
            </a:r>
            <a:r>
              <a:rPr lang="es-ES" sz="2800" dirty="0"/>
              <a:t> </a:t>
            </a:r>
            <a:r>
              <a:rPr lang="es-ES" sz="2800" dirty="0" err="1"/>
              <a:t>d’una</a:t>
            </a:r>
            <a:r>
              <a:rPr lang="es-ES" sz="2800" dirty="0"/>
              <a:t> cultura del «sí» i del «sí que es </a:t>
            </a:r>
            <a:r>
              <a:rPr lang="es-ES" sz="2800" dirty="0" err="1"/>
              <a:t>pot</a:t>
            </a:r>
            <a:r>
              <a:rPr lang="es-ES" sz="2800" dirty="0"/>
              <a:t>» </a:t>
            </a:r>
            <a:r>
              <a:rPr lang="en-US" sz="2800" dirty="0"/>
              <a:t>- 4</a:t>
            </a:r>
            <a:endParaRPr lang="x-none" sz="2800" dirty="0"/>
          </a:p>
        </p:txBody>
      </p:sp>
    </p:spTree>
    <p:extLst>
      <p:ext uri="{BB962C8B-B14F-4D97-AF65-F5344CB8AC3E}">
        <p14:creationId xmlns:p14="http://schemas.microsoft.com/office/powerpoint/2010/main" val="293539076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B9814-F8C3-4560-ADEC-F7CE8B9A4C1B}"/>
              </a:ext>
            </a:extLst>
          </p:cNvPr>
          <p:cNvSpPr>
            <a:spLocks noGrp="1"/>
          </p:cNvSpPr>
          <p:nvPr>
            <p:ph type="title"/>
          </p:nvPr>
        </p:nvSpPr>
        <p:spPr>
          <a:xfrm>
            <a:off x="696686" y="2313946"/>
            <a:ext cx="10892802" cy="385711"/>
          </a:xfrm>
        </p:spPr>
        <p:txBody>
          <a:bodyPr/>
          <a:lstStyle/>
          <a:p>
            <a:pPr>
              <a:lnSpc>
                <a:spcPct val="100000"/>
              </a:lnSpc>
            </a:pPr>
            <a:r>
              <a:rPr lang="es-ES" dirty="0"/>
              <a:t>Tema 10. </a:t>
            </a:r>
            <a:r>
              <a:rPr lang="ca-ES" dirty="0"/>
              <a:t>Plans individualitzats per explorar i respondre a les sensibilitats i als signes de malestar benestar</a:t>
            </a:r>
            <a:br>
              <a:rPr lang="es-ES" dirty="0"/>
            </a:br>
            <a:endParaRPr lang="x-none" dirty="0"/>
          </a:p>
        </p:txBody>
      </p:sp>
    </p:spTree>
    <p:extLst>
      <p:ext uri="{BB962C8B-B14F-4D97-AF65-F5344CB8AC3E}">
        <p14:creationId xmlns:p14="http://schemas.microsoft.com/office/powerpoint/2010/main" val="298891517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D6E9A37-11E0-E74F-83EC-30B73F4153CF}"/>
              </a:ext>
            </a:extLst>
          </p:cNvPr>
          <p:cNvSpPr>
            <a:spLocks noGrp="1"/>
          </p:cNvSpPr>
          <p:nvPr>
            <p:ph type="body" sz="quarter" idx="13"/>
          </p:nvPr>
        </p:nvSpPr>
        <p:spPr>
          <a:xfrm>
            <a:off x="507207" y="1379748"/>
            <a:ext cx="11174400" cy="360000"/>
          </a:xfrm>
        </p:spPr>
        <p:txBody>
          <a:bodyPr/>
          <a:lstStyle/>
          <a:p>
            <a:r>
              <a:rPr lang="ca-ES" dirty="0"/>
              <a:t>Què és un pla individualitzat? </a:t>
            </a:r>
            <a:r>
              <a:rPr lang="es-ES" dirty="0"/>
              <a:t> </a:t>
            </a:r>
            <a:r>
              <a:rPr lang="en-US" dirty="0"/>
              <a:t>(a)</a:t>
            </a:r>
          </a:p>
        </p:txBody>
      </p:sp>
      <p:sp>
        <p:nvSpPr>
          <p:cNvPr id="3" name="Content Placeholder 2">
            <a:extLst>
              <a:ext uri="{FF2B5EF4-FFF2-40B4-BE49-F238E27FC236}">
                <a16:creationId xmlns:a16="http://schemas.microsoft.com/office/drawing/2014/main" id="{4D76430F-E02A-43D0-B179-A7D7B4D8A7B7}"/>
              </a:ext>
            </a:extLst>
          </p:cNvPr>
          <p:cNvSpPr>
            <a:spLocks noGrp="1"/>
          </p:cNvSpPr>
          <p:nvPr>
            <p:ph sz="quarter" idx="14"/>
          </p:nvPr>
        </p:nvSpPr>
        <p:spPr>
          <a:xfrm>
            <a:off x="507195" y="1807029"/>
            <a:ext cx="11174412" cy="4204159"/>
          </a:xfrm>
        </p:spPr>
        <p:txBody>
          <a:bodyPr/>
          <a:lstStyle/>
          <a:p>
            <a:pPr algn="just"/>
            <a:r>
              <a:rPr lang="ca-ES" dirty="0"/>
              <a:t>Un pla individualitzat és un document en què la persona identifica els seus signes de malestar i sensibilitats, així com estratègies i accions que ella mateixa o altres persones poden adoptar per respondre a la situació</a:t>
            </a:r>
            <a:r>
              <a:rPr lang="en-US" dirty="0"/>
              <a:t>.</a:t>
            </a:r>
          </a:p>
          <a:p>
            <a:pPr algn="just"/>
            <a:r>
              <a:rPr lang="ca-ES" dirty="0"/>
              <a:t>Potser no cal elaborar plans individualitzats específics per explorar les sensibilitats i els signes de malestar de tothom, ja que no tothom en voldrà o en necessitarà un</a:t>
            </a:r>
            <a:r>
              <a:rPr lang="en-US" dirty="0"/>
              <a:t>. </a:t>
            </a:r>
          </a:p>
          <a:p>
            <a:r>
              <a:rPr lang="ca-ES" dirty="0"/>
              <a:t>individualitzat pot ser útil per entendre què les fa sentir agitades, ansioses o enfadades i com poden respondre els altres a aquestes situacions d’una manera respectuosa amb la persona i amb els seus desigs i preferències. </a:t>
            </a:r>
          </a:p>
          <a:p>
            <a:r>
              <a:rPr lang="ca-ES" dirty="0"/>
              <a:t>Algunes persones voldran desenvolupar el pla soles, mentre que d’altres voldran que participin en el procés persones de la seva confiança. </a:t>
            </a:r>
            <a:endParaRPr lang="es-ES" dirty="0"/>
          </a:p>
          <a:p>
            <a:pPr algn="just"/>
            <a:r>
              <a:rPr lang="es-ES" dirty="0"/>
              <a:t>.</a:t>
            </a:r>
            <a:endParaRPr lang="x-none" dirty="0"/>
          </a:p>
        </p:txBody>
      </p:sp>
      <p:sp>
        <p:nvSpPr>
          <p:cNvPr id="2" name="Title 1">
            <a:extLst>
              <a:ext uri="{FF2B5EF4-FFF2-40B4-BE49-F238E27FC236}">
                <a16:creationId xmlns:a16="http://schemas.microsoft.com/office/drawing/2014/main" id="{1ABC87E4-2CB1-4827-8D25-7DED3172316B}"/>
              </a:ext>
            </a:extLst>
          </p:cNvPr>
          <p:cNvSpPr>
            <a:spLocks noGrp="1"/>
          </p:cNvSpPr>
          <p:nvPr>
            <p:ph type="title"/>
          </p:nvPr>
        </p:nvSpPr>
        <p:spPr>
          <a:xfrm>
            <a:off x="507205" y="506412"/>
            <a:ext cx="11124813" cy="407988"/>
          </a:xfrm>
        </p:spPr>
        <p:txBody>
          <a:bodyPr/>
          <a:lstStyle/>
          <a:p>
            <a:r>
              <a:rPr lang="ca-ES" dirty="0"/>
              <a:t>Presentació: Plans individualitzats per explorar les sensibilitats i els signes de malestar </a:t>
            </a:r>
            <a:r>
              <a:rPr lang="en-GB" dirty="0"/>
              <a:t>– 1</a:t>
            </a:r>
            <a:endParaRPr lang="x-none" dirty="0"/>
          </a:p>
        </p:txBody>
      </p:sp>
    </p:spTree>
    <p:extLst>
      <p:ext uri="{BB962C8B-B14F-4D97-AF65-F5344CB8AC3E}">
        <p14:creationId xmlns:p14="http://schemas.microsoft.com/office/powerpoint/2010/main" val="277550420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3D99C54-1CA2-9441-86C1-17206ED6DE47}"/>
              </a:ext>
            </a:extLst>
          </p:cNvPr>
          <p:cNvSpPr>
            <a:spLocks noGrp="1"/>
          </p:cNvSpPr>
          <p:nvPr>
            <p:ph type="body" sz="quarter" idx="13"/>
          </p:nvPr>
        </p:nvSpPr>
        <p:spPr>
          <a:xfrm>
            <a:off x="507207" y="1411832"/>
            <a:ext cx="11174400" cy="360000"/>
          </a:xfrm>
        </p:spPr>
        <p:txBody>
          <a:bodyPr/>
          <a:lstStyle/>
          <a:p>
            <a:r>
              <a:rPr lang="ca-ES" dirty="0"/>
              <a:t>Què és un pla individualitzat? </a:t>
            </a:r>
            <a:r>
              <a:rPr lang="en-US" dirty="0"/>
              <a:t>(b)</a:t>
            </a:r>
          </a:p>
        </p:txBody>
      </p:sp>
      <p:sp>
        <p:nvSpPr>
          <p:cNvPr id="3" name="Content Placeholder 2">
            <a:extLst>
              <a:ext uri="{FF2B5EF4-FFF2-40B4-BE49-F238E27FC236}">
                <a16:creationId xmlns:a16="http://schemas.microsoft.com/office/drawing/2014/main" id="{92E94FEF-4D32-4D8D-AAA2-720A6037487D}"/>
              </a:ext>
            </a:extLst>
          </p:cNvPr>
          <p:cNvSpPr>
            <a:spLocks noGrp="1"/>
          </p:cNvSpPr>
          <p:nvPr>
            <p:ph sz="quarter" idx="14"/>
          </p:nvPr>
        </p:nvSpPr>
        <p:spPr>
          <a:xfrm>
            <a:off x="507195" y="1915886"/>
            <a:ext cx="11174412" cy="4095301"/>
          </a:xfrm>
        </p:spPr>
        <p:txBody>
          <a:bodyPr/>
          <a:lstStyle/>
          <a:p>
            <a:pPr lvl="0" algn="just"/>
            <a:r>
              <a:rPr lang="ca-ES" dirty="0"/>
              <a:t>Elaborar un pla ofereix als altres l’oportunitat d’entendre les emocions i els sentiments de la persona davant de determinades situacions i debatre maneres eficaces de satisfer les seves necessitats quan es dona una d’aquestes situacions i a llarg termini</a:t>
            </a:r>
            <a:r>
              <a:rPr lang="en-GB" dirty="0"/>
              <a:t>.</a:t>
            </a:r>
            <a:endParaRPr lang="x-none" dirty="0"/>
          </a:p>
          <a:p>
            <a:pPr lvl="0" algn="just"/>
            <a:r>
              <a:rPr lang="ca-ES" dirty="0"/>
              <a:t>Els plans individualitzats poden ajudar a resoldre situacions de tensió d’una manera més eficaç i sense recórrer a l’ús de la coacció, el maltractament o la violència</a:t>
            </a:r>
            <a:r>
              <a:rPr lang="en-GB" dirty="0"/>
              <a:t>. </a:t>
            </a:r>
            <a:endParaRPr lang="x-none" dirty="0"/>
          </a:p>
          <a:p>
            <a:pPr lvl="0" algn="just"/>
            <a:r>
              <a:rPr lang="ca-ES" dirty="0"/>
              <a:t>S’ha d’oferir a la persona que elabora el pla la possibilitat de posar en coneixement de totes les persones escaients (incloent-hi professionals de la salut mental i altres àmbits, familiars i cuidadors) l’existència del pla per tal que puguin saber com ajudar-la d’una manera eficaç i acceptable. </a:t>
            </a:r>
            <a:endParaRPr lang="x-none" dirty="0"/>
          </a:p>
        </p:txBody>
      </p:sp>
      <p:sp>
        <p:nvSpPr>
          <p:cNvPr id="7" name="Title 1">
            <a:extLst>
              <a:ext uri="{FF2B5EF4-FFF2-40B4-BE49-F238E27FC236}">
                <a16:creationId xmlns:a16="http://schemas.microsoft.com/office/drawing/2014/main" id="{1ABC87E4-2CB1-4827-8D25-7DED3172316B}"/>
              </a:ext>
            </a:extLst>
          </p:cNvPr>
          <p:cNvSpPr>
            <a:spLocks noGrp="1"/>
          </p:cNvSpPr>
          <p:nvPr>
            <p:ph type="title"/>
          </p:nvPr>
        </p:nvSpPr>
        <p:spPr>
          <a:xfrm>
            <a:off x="507205" y="506412"/>
            <a:ext cx="11124813" cy="407988"/>
          </a:xfrm>
        </p:spPr>
        <p:txBody>
          <a:bodyPr/>
          <a:lstStyle/>
          <a:p>
            <a:r>
              <a:rPr lang="ca-ES" dirty="0"/>
              <a:t>Presentació: Plans individualitzats per explorar les sensibilitats i els signes de malestar </a:t>
            </a:r>
            <a:r>
              <a:rPr lang="en-GB" dirty="0"/>
              <a:t>– 2</a:t>
            </a:r>
            <a:endParaRPr lang="x-none" dirty="0"/>
          </a:p>
        </p:txBody>
      </p:sp>
    </p:spTree>
    <p:extLst>
      <p:ext uri="{BB962C8B-B14F-4D97-AF65-F5344CB8AC3E}">
        <p14:creationId xmlns:p14="http://schemas.microsoft.com/office/powerpoint/2010/main" val="151374943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9603448-7767-354B-80CD-0623D3A4C894}"/>
              </a:ext>
            </a:extLst>
          </p:cNvPr>
          <p:cNvSpPr>
            <a:spLocks noGrp="1"/>
          </p:cNvSpPr>
          <p:nvPr>
            <p:ph type="body" sz="quarter" idx="13"/>
          </p:nvPr>
        </p:nvSpPr>
        <p:spPr>
          <a:xfrm>
            <a:off x="507207" y="1347664"/>
            <a:ext cx="11174400" cy="360000"/>
          </a:xfrm>
        </p:spPr>
        <p:txBody>
          <a:bodyPr/>
          <a:lstStyle/>
          <a:p>
            <a:r>
              <a:rPr lang="ca-ES" dirty="0"/>
              <a:t>Què és un pla individualitzat? </a:t>
            </a:r>
            <a:r>
              <a:rPr lang="en-US" dirty="0"/>
              <a:t>(c)</a:t>
            </a:r>
          </a:p>
        </p:txBody>
      </p:sp>
      <p:sp>
        <p:nvSpPr>
          <p:cNvPr id="3" name="Content Placeholder 2">
            <a:extLst>
              <a:ext uri="{FF2B5EF4-FFF2-40B4-BE49-F238E27FC236}">
                <a16:creationId xmlns:a16="http://schemas.microsoft.com/office/drawing/2014/main" id="{CACD7ED5-3D37-46FD-AB92-83E7E25017AB}"/>
              </a:ext>
            </a:extLst>
          </p:cNvPr>
          <p:cNvSpPr>
            <a:spLocks noGrp="1"/>
          </p:cNvSpPr>
          <p:nvPr>
            <p:ph sz="quarter" idx="14"/>
          </p:nvPr>
        </p:nvSpPr>
        <p:spPr>
          <a:xfrm>
            <a:off x="507195" y="2117558"/>
            <a:ext cx="11174412" cy="3893630"/>
          </a:xfrm>
        </p:spPr>
        <p:txBody>
          <a:bodyPr/>
          <a:lstStyle/>
          <a:p>
            <a:pPr algn="just"/>
            <a:r>
              <a:rPr lang="ca-ES" dirty="0"/>
              <a:t>Els professionals de la salut mental i d’altres àmbits, els familiars i altres cuidadors també poden elaborar els seus propis plans individualitzats</a:t>
            </a:r>
            <a:r>
              <a:rPr lang="en-US" dirty="0"/>
              <a:t>. </a:t>
            </a:r>
          </a:p>
          <a:p>
            <a:pPr algn="just"/>
            <a:r>
              <a:rPr lang="ca-ES" dirty="0"/>
              <a:t>És important que entenguin les pròpies sensibilitats i detectin mètodes per tranquil·litzar-se que els funcionin a fi de no contribuir a crear una situació de tensió o empitjorar-la. </a:t>
            </a:r>
            <a:endParaRPr lang="es-ES" dirty="0"/>
          </a:p>
          <a:p>
            <a:pPr algn="just"/>
            <a:r>
              <a:rPr lang="ca-ES" dirty="0"/>
              <a:t>Un pla individualitzat ben elaborat pot ser beneficiós per a totes les persones implicades i pot generar un millor entorn tant en el servei social o de salut mental com a casa</a:t>
            </a:r>
            <a:r>
              <a:rPr lang="es-ES" dirty="0"/>
              <a:t>.</a:t>
            </a:r>
            <a:endParaRPr lang="en-US" dirty="0"/>
          </a:p>
          <a:p>
            <a:pPr algn="just"/>
            <a:endParaRPr lang="x-none" dirty="0"/>
          </a:p>
        </p:txBody>
      </p:sp>
      <p:sp>
        <p:nvSpPr>
          <p:cNvPr id="7" name="Title 1">
            <a:extLst>
              <a:ext uri="{FF2B5EF4-FFF2-40B4-BE49-F238E27FC236}">
                <a16:creationId xmlns:a16="http://schemas.microsoft.com/office/drawing/2014/main" id="{1ABC87E4-2CB1-4827-8D25-7DED3172316B}"/>
              </a:ext>
            </a:extLst>
          </p:cNvPr>
          <p:cNvSpPr>
            <a:spLocks noGrp="1"/>
          </p:cNvSpPr>
          <p:nvPr>
            <p:ph type="title"/>
          </p:nvPr>
        </p:nvSpPr>
        <p:spPr>
          <a:xfrm>
            <a:off x="507205" y="506412"/>
            <a:ext cx="11124813" cy="407988"/>
          </a:xfrm>
        </p:spPr>
        <p:txBody>
          <a:bodyPr/>
          <a:lstStyle/>
          <a:p>
            <a:r>
              <a:rPr lang="ca-ES" dirty="0"/>
              <a:t>Presentació: Plans individualitzats per explorar les sensibilitats i els signes de malestar </a:t>
            </a:r>
            <a:r>
              <a:rPr lang="en-GB" dirty="0"/>
              <a:t>– 3</a:t>
            </a:r>
            <a:endParaRPr lang="x-none" dirty="0"/>
          </a:p>
        </p:txBody>
      </p:sp>
    </p:spTree>
    <p:extLst>
      <p:ext uri="{BB962C8B-B14F-4D97-AF65-F5344CB8AC3E}">
        <p14:creationId xmlns:p14="http://schemas.microsoft.com/office/powerpoint/2010/main" val="53949158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85973EA-AD52-354B-9255-E87EEB2011AA}"/>
              </a:ext>
            </a:extLst>
          </p:cNvPr>
          <p:cNvSpPr>
            <a:spLocks noGrp="1"/>
          </p:cNvSpPr>
          <p:nvPr>
            <p:ph type="body" sz="quarter" idx="13"/>
          </p:nvPr>
        </p:nvSpPr>
        <p:spPr>
          <a:xfrm>
            <a:off x="507207" y="1363706"/>
            <a:ext cx="11174400" cy="360000"/>
          </a:xfrm>
        </p:spPr>
        <p:txBody>
          <a:bodyPr/>
          <a:lstStyle/>
          <a:p>
            <a:r>
              <a:rPr lang="es-ES" dirty="0"/>
              <a:t>El </a:t>
            </a:r>
            <a:r>
              <a:rPr lang="es-ES" dirty="0" err="1"/>
              <a:t>pla</a:t>
            </a:r>
            <a:r>
              <a:rPr lang="es-ES" dirty="0"/>
              <a:t> </a:t>
            </a:r>
            <a:r>
              <a:rPr lang="es-ES" dirty="0" err="1"/>
              <a:t>individualitzat</a:t>
            </a:r>
            <a:r>
              <a:rPr lang="es-ES" dirty="0"/>
              <a:t> ha de </a:t>
            </a:r>
            <a:r>
              <a:rPr lang="es-ES" dirty="0" err="1"/>
              <a:t>preveure</a:t>
            </a:r>
            <a:r>
              <a:rPr lang="es-ES" dirty="0"/>
              <a:t> </a:t>
            </a:r>
            <a:r>
              <a:rPr lang="es-ES" dirty="0" err="1"/>
              <a:t>estratègies</a:t>
            </a:r>
            <a:r>
              <a:rPr lang="es-ES" dirty="0"/>
              <a:t> per </a:t>
            </a:r>
            <a:r>
              <a:rPr lang="es-ES" dirty="0" err="1"/>
              <a:t>relaxar</a:t>
            </a:r>
            <a:r>
              <a:rPr lang="es-ES" dirty="0"/>
              <a:t>-se </a:t>
            </a:r>
            <a:r>
              <a:rPr lang="en-US" dirty="0"/>
              <a:t>(a)</a:t>
            </a:r>
          </a:p>
        </p:txBody>
      </p:sp>
      <p:sp>
        <p:nvSpPr>
          <p:cNvPr id="3" name="Content Placeholder 2">
            <a:extLst>
              <a:ext uri="{FF2B5EF4-FFF2-40B4-BE49-F238E27FC236}">
                <a16:creationId xmlns:a16="http://schemas.microsoft.com/office/drawing/2014/main" id="{47FD6847-9ECF-4FA7-9D2E-FAB8E9B88875}"/>
              </a:ext>
            </a:extLst>
          </p:cNvPr>
          <p:cNvSpPr>
            <a:spLocks noGrp="1"/>
          </p:cNvSpPr>
          <p:nvPr>
            <p:ph sz="quarter" idx="14"/>
          </p:nvPr>
        </p:nvSpPr>
        <p:spPr>
          <a:xfrm>
            <a:off x="507195" y="1807536"/>
            <a:ext cx="11174412" cy="659217"/>
          </a:xfrm>
        </p:spPr>
        <p:txBody>
          <a:bodyPr numCol="1"/>
          <a:lstStyle/>
          <a:p>
            <a:pPr algn="just"/>
            <a:r>
              <a:rPr lang="ca-ES" sz="2000" dirty="0"/>
              <a:t>Una vegada identificades les sensibilitats i els signes de malestar, s’hauria d’animar i ajudar les persones a explorar què les ajuda a sentir-se millor i recuperar el control</a:t>
            </a:r>
            <a:r>
              <a:rPr lang="en-US" sz="2000" dirty="0"/>
              <a:t>.</a:t>
            </a:r>
          </a:p>
          <a:p>
            <a:pPr algn="just"/>
            <a:r>
              <a:rPr lang="ca-ES" sz="2000" dirty="0"/>
              <a:t>Alguns exemples són</a:t>
            </a:r>
            <a:endParaRPr lang="en-US" sz="2000" dirty="0"/>
          </a:p>
          <a:p>
            <a:pPr algn="just"/>
            <a:endParaRPr lang="x-none" sz="2000" dirty="0"/>
          </a:p>
        </p:txBody>
      </p:sp>
      <p:sp>
        <p:nvSpPr>
          <p:cNvPr id="7" name="Title 1">
            <a:extLst>
              <a:ext uri="{FF2B5EF4-FFF2-40B4-BE49-F238E27FC236}">
                <a16:creationId xmlns:a16="http://schemas.microsoft.com/office/drawing/2014/main" id="{1ABC87E4-2CB1-4827-8D25-7DED3172316B}"/>
              </a:ext>
            </a:extLst>
          </p:cNvPr>
          <p:cNvSpPr>
            <a:spLocks noGrp="1"/>
          </p:cNvSpPr>
          <p:nvPr>
            <p:ph type="title"/>
          </p:nvPr>
        </p:nvSpPr>
        <p:spPr>
          <a:xfrm>
            <a:off x="507205" y="506412"/>
            <a:ext cx="11124813" cy="407988"/>
          </a:xfrm>
        </p:spPr>
        <p:txBody>
          <a:bodyPr/>
          <a:lstStyle/>
          <a:p>
            <a:r>
              <a:rPr lang="ca-ES" dirty="0"/>
              <a:t>Presentació: Plans individualitzats per explorar les sensibilitats i els signes de malestar </a:t>
            </a:r>
            <a:r>
              <a:rPr lang="en-GB" dirty="0"/>
              <a:t>– 4</a:t>
            </a:r>
            <a:endParaRPr lang="x-none" dirty="0"/>
          </a:p>
        </p:txBody>
      </p:sp>
      <p:sp>
        <p:nvSpPr>
          <p:cNvPr id="8" name="Content Placeholder 2">
            <a:extLst>
              <a:ext uri="{FF2B5EF4-FFF2-40B4-BE49-F238E27FC236}">
                <a16:creationId xmlns:a16="http://schemas.microsoft.com/office/drawing/2014/main" id="{47FD6847-9ECF-4FA7-9D2E-FAB8E9B88875}"/>
              </a:ext>
            </a:extLst>
          </p:cNvPr>
          <p:cNvSpPr txBox="1">
            <a:spLocks/>
          </p:cNvSpPr>
          <p:nvPr/>
        </p:nvSpPr>
        <p:spPr>
          <a:xfrm>
            <a:off x="914400" y="3047999"/>
            <a:ext cx="10353549" cy="1676400"/>
          </a:xfrm>
          <a:prstGeom prst="rect">
            <a:avLst/>
          </a:prstGeom>
        </p:spPr>
        <p:txBody>
          <a:bodyPr vert="horz" lIns="0" tIns="46800" rIns="0" bIns="45720" numCol="3" spcCol="360000" rtlCol="0">
            <a:noAutofit/>
          </a:bodyPr>
          <a:lstStyle>
            <a:lvl1pPr marL="28575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2200" kern="1200" baseline="0">
                <a:solidFill>
                  <a:schemeClr val="tx1"/>
                </a:solidFill>
                <a:latin typeface="+mn-lt"/>
                <a:ea typeface="+mn-ea"/>
                <a:cs typeface="Calibri" panose="020F0502020204030204" pitchFamily="34" charset="0"/>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2000" b="0" kern="1200" baseline="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2000" kern="1200" baseline="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2000" kern="1200" baseline="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20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fontAlgn="base">
              <a:spcAft>
                <a:spcPts val="0"/>
              </a:spcAft>
            </a:pPr>
            <a:r>
              <a:rPr lang="ca-ES" sz="1800" dirty="0"/>
              <a:t>Fer un passeig/prendre l’aire. </a:t>
            </a:r>
            <a:endParaRPr lang="es-ES" sz="1800" dirty="0"/>
          </a:p>
          <a:p>
            <a:pPr lvl="0" fontAlgn="base">
              <a:spcAft>
                <a:spcPts val="0"/>
              </a:spcAft>
            </a:pPr>
            <a:r>
              <a:rPr lang="ca-ES" sz="1800" dirty="0"/>
              <a:t>Que algú reconegui els meus sentiments. </a:t>
            </a:r>
            <a:endParaRPr lang="es-ES" sz="1800" dirty="0"/>
          </a:p>
          <a:p>
            <a:pPr lvl="0" fontAlgn="base">
              <a:spcAft>
                <a:spcPts val="0"/>
              </a:spcAft>
            </a:pPr>
            <a:r>
              <a:rPr lang="ca-ES" sz="1800" dirty="0"/>
              <a:t>Fer respiracions lentes i profundes. </a:t>
            </a:r>
            <a:endParaRPr lang="es-ES" sz="1800" dirty="0"/>
          </a:p>
          <a:p>
            <a:pPr lvl="0" fontAlgn="base">
              <a:spcAft>
                <a:spcPts val="0"/>
              </a:spcAft>
            </a:pPr>
            <a:r>
              <a:rPr lang="ca-ES" sz="1800" dirty="0"/>
              <a:t>Estrènyer una pilota o una manta. </a:t>
            </a:r>
            <a:endParaRPr lang="es-ES" sz="1800" dirty="0"/>
          </a:p>
          <a:p>
            <a:pPr lvl="0" fontAlgn="base">
              <a:spcAft>
                <a:spcPts val="0"/>
              </a:spcAft>
            </a:pPr>
            <a:r>
              <a:rPr lang="ca-ES" sz="1800" dirty="0"/>
              <a:t>Cridar o plorar. </a:t>
            </a:r>
            <a:endParaRPr lang="es-ES" sz="1800" dirty="0"/>
          </a:p>
          <a:p>
            <a:pPr lvl="0" fontAlgn="base">
              <a:spcAft>
                <a:spcPts val="0"/>
              </a:spcAft>
            </a:pPr>
            <a:r>
              <a:rPr lang="ca-ES" sz="1800" dirty="0"/>
              <a:t>Passar una estona en una sala de benestar. </a:t>
            </a:r>
            <a:endParaRPr lang="es-ES" sz="1800" dirty="0"/>
          </a:p>
          <a:p>
            <a:pPr lvl="0" fontAlgn="base">
              <a:spcAft>
                <a:spcPts val="0"/>
              </a:spcAft>
            </a:pPr>
            <a:r>
              <a:rPr lang="ca-ES" sz="1800" dirty="0"/>
              <a:t>Trucar a un amic o familiar.</a:t>
            </a:r>
            <a:endParaRPr lang="es-ES" sz="1800" dirty="0"/>
          </a:p>
          <a:p>
            <a:pPr lvl="0" fontAlgn="base">
              <a:spcAft>
                <a:spcPts val="0"/>
              </a:spcAft>
            </a:pPr>
            <a:r>
              <a:rPr lang="ca-ES" sz="1800" dirty="0"/>
              <a:t>Fer esport o exercicis. </a:t>
            </a:r>
            <a:endParaRPr lang="es-ES" sz="1800" dirty="0"/>
          </a:p>
          <a:p>
            <a:pPr lvl="0" fontAlgn="base">
              <a:spcAft>
                <a:spcPts val="0"/>
              </a:spcAft>
            </a:pPr>
            <a:r>
              <a:rPr lang="ca-ES" sz="1800" dirty="0"/>
              <a:t>La música, l’art i la creativitat. </a:t>
            </a:r>
            <a:endParaRPr lang="es-ES" sz="1800" dirty="0"/>
          </a:p>
          <a:p>
            <a:pPr lvl="0" fontAlgn="base">
              <a:spcAft>
                <a:spcPts val="0"/>
              </a:spcAft>
            </a:pPr>
            <a:r>
              <a:rPr lang="ca-ES" sz="1800" dirty="0"/>
              <a:t>La jardineria. </a:t>
            </a:r>
            <a:endParaRPr lang="es-ES" sz="1800" dirty="0"/>
          </a:p>
          <a:p>
            <a:pPr>
              <a:spcAft>
                <a:spcPts val="0"/>
              </a:spcAft>
            </a:pPr>
            <a:r>
              <a:rPr lang="ca-ES" sz="1800" dirty="0"/>
              <a:t>Les mascotes i animals</a:t>
            </a:r>
            <a:endParaRPr lang="en-US" sz="1800" dirty="0"/>
          </a:p>
        </p:txBody>
      </p:sp>
      <p:sp>
        <p:nvSpPr>
          <p:cNvPr id="5" name="4 CuadroTexto"/>
          <p:cNvSpPr txBox="1"/>
          <p:nvPr/>
        </p:nvSpPr>
        <p:spPr>
          <a:xfrm>
            <a:off x="585802" y="4724400"/>
            <a:ext cx="11095805" cy="1102244"/>
          </a:xfrm>
          <a:prstGeom prst="rect">
            <a:avLst/>
          </a:prstGeom>
          <a:noFill/>
        </p:spPr>
        <p:txBody>
          <a:bodyPr wrap="square" lIns="0" tIns="0" rIns="0" bIns="0" rtlCol="0">
            <a:noAutofit/>
          </a:bodyPr>
          <a:lstStyle/>
          <a:p>
            <a:pPr algn="just"/>
            <a:r>
              <a:rPr lang="ca-ES" sz="2000" dirty="0"/>
              <a:t>Si es comparteixen els plans individualitzats amb els professionals dels serveis, haurien de ser accessibles durant les situacions de tensió</a:t>
            </a:r>
            <a:r>
              <a:rPr lang="es-ES" sz="2000" dirty="0"/>
              <a:t>. </a:t>
            </a:r>
            <a:r>
              <a:rPr lang="ca-ES" sz="2000" dirty="0"/>
              <a:t>Aquests plans es poden desenvolupar com a documents independents o com a part d’un pla de recuperació general o d’un pla o document de voluntats anticipades</a:t>
            </a:r>
            <a:r>
              <a:rPr lang="en-US" sz="2000" dirty="0"/>
              <a:t>.</a:t>
            </a:r>
          </a:p>
          <a:p>
            <a:pPr algn="just"/>
            <a:endParaRPr lang="es-ES" sz="2000" dirty="0">
              <a:solidFill>
                <a:schemeClr val="tx1"/>
              </a:solidFill>
            </a:endParaRPr>
          </a:p>
        </p:txBody>
      </p:sp>
    </p:spTree>
    <p:extLst>
      <p:ext uri="{BB962C8B-B14F-4D97-AF65-F5344CB8AC3E}">
        <p14:creationId xmlns:p14="http://schemas.microsoft.com/office/powerpoint/2010/main" val="27882411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SHAPETYPE" val="Classification"/>
  <p:tag name="DUPLICATEONIMAGE" val="Tru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SHAPETYPE" val="Sourc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3.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SHAPETYPE" val="Logo"/>
  <p:tag name="DUPLICATEONIMAGE" val="True"/>
</p:tagLst>
</file>

<file path=ppt/theme/theme1.xml><?xml version="1.0" encoding="utf-8"?>
<a:theme xmlns:a="http://schemas.openxmlformats.org/drawingml/2006/main" name="LPB">
  <a:themeElements>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fontScheme name="Lonza font theme">
      <a:majorFont>
        <a:latin typeface="Century Gothic"/>
        <a:ea typeface="Arial Unicode MS"/>
        <a:cs typeface="Arial Unicode MS"/>
      </a:majorFont>
      <a:minorFont>
        <a:latin typeface="Calibri Light"/>
        <a:ea typeface="Arial Unicode MS"/>
        <a:cs typeface="Arial Unicode MS"/>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t"/>
      <a:lstStyle>
        <a:defPPr algn="l">
          <a:defRPr sz="15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dirty="0">
            <a:solidFill>
              <a:schemeClr val="tx1"/>
            </a:solidFill>
          </a:defRPr>
        </a:defPPr>
      </a:lstStyle>
    </a:txDef>
  </a:objectDefaults>
  <a:extraClrSchemeLst/>
  <a:extLst>
    <a:ext uri="{05A4C25C-085E-4340-85A3-A5531E510DB2}">
      <thm15:themeFamily xmlns:thm15="http://schemas.microsoft.com/office/thememl/2012/main" name="TEMPLATE WHO PPT" id="{E2228241-3BEA-3843-838B-7F5DBA8F7E90}" vid="{0C4EC57B-1905-C64E-B6FC-1A29D42359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0.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1.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2.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3.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4.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5.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6.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7.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8.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9.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2.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20.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3.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4.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5.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6.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7.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8.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9.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6839</TotalTime>
  <Words>33429</Words>
  <Application>Microsoft Office PowerPoint</Application>
  <PresentationFormat>Pantalla panoràmica</PresentationFormat>
  <Paragraphs>1897</Paragraphs>
  <Slides>128</Slides>
  <Notes>128</Notes>
  <HiddenSlides>0</HiddenSlides>
  <MMClips>0</MMClips>
  <ScaleCrop>false</ScaleCrop>
  <HeadingPairs>
    <vt:vector size="8" baseType="variant">
      <vt:variant>
        <vt:lpstr>Tipus de lletra utilitzats</vt:lpstr>
      </vt:variant>
      <vt:variant>
        <vt:i4>8</vt:i4>
      </vt:variant>
      <vt:variant>
        <vt:lpstr>Tema</vt:lpstr>
      </vt:variant>
      <vt:variant>
        <vt:i4>1</vt:i4>
      </vt:variant>
      <vt:variant>
        <vt:lpstr>Servidors OLE incrustats</vt:lpstr>
      </vt:variant>
      <vt:variant>
        <vt:i4>1</vt:i4>
      </vt:variant>
      <vt:variant>
        <vt:lpstr>Títols de les diapositives</vt:lpstr>
      </vt:variant>
      <vt:variant>
        <vt:i4>128</vt:i4>
      </vt:variant>
    </vt:vector>
  </HeadingPairs>
  <TitlesOfParts>
    <vt:vector size="138" baseType="lpstr">
      <vt:lpstr>Arial</vt:lpstr>
      <vt:lpstr>Calibri</vt:lpstr>
      <vt:lpstr>Calibri Light</vt:lpstr>
      <vt:lpstr>Cambria</vt:lpstr>
      <vt:lpstr>Century Gothic</vt:lpstr>
      <vt:lpstr>Helvetica</vt:lpstr>
      <vt:lpstr>Symbol</vt:lpstr>
      <vt:lpstr>Times New Roman</vt:lpstr>
      <vt:lpstr>LPB</vt:lpstr>
      <vt:lpstr>think-cell Slide</vt:lpstr>
      <vt:lpstr>Presentació del PowerPoint</vt:lpstr>
      <vt:lpstr>Presentació del PowerPoint</vt:lpstr>
      <vt:lpstr>Quality Rights de l’OMS: objectius i propòsits</vt:lpstr>
      <vt:lpstr>Nota preliminar sobre el llenguatge - 1</vt:lpstr>
      <vt:lpstr>Nota preliminar sobre el llenguatge - 2</vt:lpstr>
      <vt:lpstr>Objectius d’aprenentatge</vt:lpstr>
      <vt:lpstr>Temes del mòdul</vt:lpstr>
      <vt:lpstr>Tema 1. Què són la violència, la coacció i el maltractament?</vt:lpstr>
      <vt:lpstr>Presentació: Introducció al mòdul - 1 </vt:lpstr>
      <vt:lpstr>Presentació: Introducció al mòdul - 2</vt:lpstr>
      <vt:lpstr>Exercici 1.1. Formes de violència, coacció i maltractament   </vt:lpstr>
      <vt:lpstr>Presentació: Què són la violència, la coacció i el maltractament? - 1</vt:lpstr>
      <vt:lpstr>Presentació: Què són la violència, la coacció i el maltractament? - 2</vt:lpstr>
      <vt:lpstr>Presentació: Què són la violència, la coacció i el maltractament? - 3</vt:lpstr>
      <vt:lpstr>Presentació: Què són la violència, la coacció i el maltractament? - 4</vt:lpstr>
      <vt:lpstr>Presentació: Què són la violència, la coacció i el maltractament? - 5</vt:lpstr>
      <vt:lpstr>Presentació: Què són la violència, la coacció i el maltractament? - 6</vt:lpstr>
      <vt:lpstr>Presentació: Què són la violència, la coacció i el maltractament? - 7</vt:lpstr>
      <vt:lpstr>Presentació: Què són la violència, la coacció i el maltractament? - 8</vt:lpstr>
      <vt:lpstr>Presentació: Què són la violència, la coacció i el maltractament? - 9</vt:lpstr>
      <vt:lpstr>Presentació: Què són la violència, la coacció i el maltractament? - 10</vt:lpstr>
      <vt:lpstr>Tema 2. Què diu la CDPD sobre la violència, la coacció i el maltractament? </vt:lpstr>
      <vt:lpstr>Exercici 2.1. Revisió de la CDPD </vt:lpstr>
      <vt:lpstr>Presentació: articles de la Convenció sobre els drets de les persones amb discapacitat de les Nacions Unides - 1 </vt:lpstr>
      <vt:lpstr>Presentació: articles de la Convenció sobre els drets de les persones amb discapacitat de les Nacions Unides - 2 </vt:lpstr>
      <vt:lpstr>Presentació: articles de la Convenció sobre els drets de les persones amb discapacitat de les Nacions Unides - 3 </vt:lpstr>
      <vt:lpstr>Presentació: articles de la Convenció sobre els drets de les persones amb discapacitat de les Nacions Unides - 4 </vt:lpstr>
      <vt:lpstr>Presentació: articles de la Convenció sobre els drets de les persones amb discapacitat de les Nacions Unides - 5</vt:lpstr>
      <vt:lpstr>Presentació: articles de la Convenció sobre els drets de les persones amb discapacitat de les Nacions Unides - 6</vt:lpstr>
      <vt:lpstr>Presentació: articles de la Convenció sobre els drets de les persones amb discapacitat de les Nacions Unides - 7 </vt:lpstr>
      <vt:lpstr>Tema 3. Quins efectes tenen la violència, la coacció i el maltractament?  </vt:lpstr>
      <vt:lpstr>Exercici 3.1: Experiències personals en relació amb les repercussions de la violència, la coacció i el maltractament - 1</vt:lpstr>
      <vt:lpstr>Exercici 3.1: Experiències personals en relació amb les repercussions de la violència, la coacció i el maltractament - 2</vt:lpstr>
      <vt:lpstr>Exercici 3.1: Experiències personals en relació amb les repercussions de la violència, la coacció i el maltractament - 3</vt:lpstr>
      <vt:lpstr>Exercici 3.1: Experiències personals en relació amb les repercussions de la violència, la coacció i el maltractament - 4</vt:lpstr>
      <vt:lpstr>Exercici 3.1: Experiències personals en relació amb les repercussions de la violència, la coacció i el maltractament - 5</vt:lpstr>
      <vt:lpstr>Exercici 3.1: Experiències personals en relació amb les repercussions de la violència, la coacció i el maltractament - 6</vt:lpstr>
      <vt:lpstr>Exercici 3.2: La violència, la coacció i el maltractament tenen conseqüències - 1</vt:lpstr>
      <vt:lpstr>Exercici 3.2: La violència, la coacció i el maltractament tenen conseqüències - 2</vt:lpstr>
      <vt:lpstr>Tema 4. Per què es produeixen aquestes pràctiques?</vt:lpstr>
      <vt:lpstr>Exercici 4.1: Motius de l’ús de la violència, la coacció i el maltractament als serveis </vt:lpstr>
      <vt:lpstr>Presentació: Motius pels quals hi ha violència, coacció i abús als serveis - 1 </vt:lpstr>
      <vt:lpstr>Presentació: Motius pels quals hi ha violència, coacció i abús als serveis - 2 </vt:lpstr>
      <vt:lpstr>Presentació: Motius pels quals hi ha violència, coacció i abús als serveis - 3</vt:lpstr>
      <vt:lpstr>Tema 5. Entendre les actituds i les relacions de poder</vt:lpstr>
      <vt:lpstr>Exercici 5.1: El significat del poder</vt:lpstr>
      <vt:lpstr>Presentació: Dinàmiques de poder als serveis socials i de salut mental - 1 </vt:lpstr>
      <vt:lpstr>Presentació: Dinàmiques de poder als serveis socials i de salut mental - 2</vt:lpstr>
      <vt:lpstr>Presentació: Dinàmiques de poder als serveis socials i de salut mental - 3</vt:lpstr>
      <vt:lpstr>Presentació: Dinàmiques de poder als serveis socials i de salut mental - 4</vt:lpstr>
      <vt:lpstr>Presentació: Dinàmiques de poder als serveis socials i de salut mental - 5</vt:lpstr>
      <vt:lpstr>Presentació: Dinàmiques de poder als serveis socials i de salut mental - 6</vt:lpstr>
      <vt:lpstr>Exercici 5.2: Què contribueix a les dinàmiques de poder? - 1</vt:lpstr>
      <vt:lpstr>Exercici 5.2: Què contribueix a les dinàmiques de poder? - 2</vt:lpstr>
      <vt:lpstr>Exercici 5.2: Què contribueix a les dinàmiques de poder? - 3</vt:lpstr>
      <vt:lpstr>Exercici 5.2: Què contribueix a les dinàmiques de poder? - 4</vt:lpstr>
      <vt:lpstr>Exercici 5.2: Què contribueix a les dinàmiques de poder? - 5</vt:lpstr>
      <vt:lpstr>Exercici 5.2: Què contribueix a les dinàmiques de poder? - 6</vt:lpstr>
      <vt:lpstr>Exercici 5.2: Què contribueix a les dinàmiques de poder? - 7</vt:lpstr>
      <vt:lpstr>Exercici 5.2: Què contribueix a les dinàmiques de poder? - 8</vt:lpstr>
      <vt:lpstr>Exercici 5.2: Què contribueix a les dinàmiques de poder? - 9</vt:lpstr>
      <vt:lpstr>Exercici 5.2: Què contribueix a les dinàmiques de poder? - 10</vt:lpstr>
      <vt:lpstr>Tema 6. Estratègies clau per evitar i atenuar situacions de conflictivitat  </vt:lpstr>
      <vt:lpstr>Presentació: Com es pot respondre de manera eficaç i adequada a aquestes situacions de tensió? - 1</vt:lpstr>
      <vt:lpstr>Presentació: Com es pot respondre de manera eficaç i adequada a aquestes situacions de tensió? - 2</vt:lpstr>
      <vt:lpstr>Presentació: Com es pot respondre de manera eficaç i adequada a aquestes situacions de tensió? - 3</vt:lpstr>
      <vt:lpstr>Presentació: Com es pot respondre de manera eficaç i adequada a aquestes situacions de tensió? - 4</vt:lpstr>
      <vt:lpstr>Presentació: Com es pot respondre de manera eficaç i adequada a aquestes situacions de tensió? - 5</vt:lpstr>
      <vt:lpstr>Presentació: Com es pot respondre de manera eficaç i adequada a aquestes situacions de tensió? - 6</vt:lpstr>
      <vt:lpstr>Presentació: Com es pot respondre de manera eficaç i adequada a aquestes situacions de tensió? - 7</vt:lpstr>
      <vt:lpstr>Presentació: Com es pot respondre de manera eficaç i adequada a aquestes situacions de tensió? - 8</vt:lpstr>
      <vt:lpstr>Presentació: Com es pot respondre de manera eficaç i adequada a aquestes situacions de tensió? - 9</vt:lpstr>
      <vt:lpstr>Presentació: Com es pot respondre de manera eficaç i adequada a aquestes situacions de tensió? - 10</vt:lpstr>
      <vt:lpstr>Presentació: Com es pot respondre de manera eficaç i adequada a aquestes situacions de tensió? - 11</vt:lpstr>
      <vt:lpstr>Presentació: Com es pot respondre de manera eficaç i adequada a aquestes situacions de tensió? - 12</vt:lpstr>
      <vt:lpstr>Tema 7. Tècniques de comunicació</vt:lpstr>
      <vt:lpstr>Presentació: Habilitats comunicatives - 1 </vt:lpstr>
      <vt:lpstr>Presentació: Habilitats comunicatives – 2</vt:lpstr>
      <vt:lpstr>Presentació: Habilitats comunicatives – 3</vt:lpstr>
      <vt:lpstr>Presentació: Habilitats comunicatives – 4</vt:lpstr>
      <vt:lpstr>Presentació: Habilitats comunicatives – 5</vt:lpstr>
      <vt:lpstr>Presentació: Habilitats comunicatives – 6</vt:lpstr>
      <vt:lpstr>Presentació: Habilitats comunicatives – 7</vt:lpstr>
      <vt:lpstr>Exercici 7.1: Frases per calmar una situació de tensió - 1</vt:lpstr>
      <vt:lpstr>Exercici 7.1: Frases per calmar una situació de tensió - 2</vt:lpstr>
      <vt:lpstr>Exercici 7.1: Frases per calmar una situació de tensió - 3</vt:lpstr>
      <vt:lpstr>Tema 8. Entorns d’acompanyament i ús de sales de benestar </vt:lpstr>
      <vt:lpstr>Presentació: Entorns d’acompanyament i ús de sales de benestar - 1 </vt:lpstr>
      <vt:lpstr>Presentació: Entorns d’acompanyament i ús de sales de benestar - 2</vt:lpstr>
      <vt:lpstr>Tema 9. Establiment d’una cultura del «sí» i del «sí que es pot» </vt:lpstr>
      <vt:lpstr>Presentació: Establiment d’una cultura del «sí» i del «sí que es pot» - 1</vt:lpstr>
      <vt:lpstr>Presentació: Establiment d’una cultura del «sí» i del «sí que es pot» - 2</vt:lpstr>
      <vt:lpstr>Presentació: Establiment d’una cultura del «sí» i del «sí que es pot» - 3</vt:lpstr>
      <vt:lpstr>Presentació: Establiment d’una cultura del «sí» i del «sí que es pot» - 4</vt:lpstr>
      <vt:lpstr>Tema 10. Plans individualitzats per explorar i respondre a les sensibilitats i als signes de malestar benestar </vt:lpstr>
      <vt:lpstr>Presentació: Plans individualitzats per explorar les sensibilitats i els signes de malestar – 1</vt:lpstr>
      <vt:lpstr>Presentació: Plans individualitzats per explorar les sensibilitats i els signes de malestar – 2</vt:lpstr>
      <vt:lpstr>Presentació: Plans individualitzats per explorar les sensibilitats i els signes de malestar – 3</vt:lpstr>
      <vt:lpstr>Presentació: Plans individualitzats per explorar les sensibilitats i els signes de malestar – 4</vt:lpstr>
      <vt:lpstr>Presentació: Plans individualitzats per explorar les sensibilitats i els signes de malestar – 5</vt:lpstr>
      <vt:lpstr>Exercici 10.1: Elaborar plans individualitzats - 1 </vt:lpstr>
      <vt:lpstr>Exercici 10.1: Elaborar plans individualitzats - 2</vt:lpstr>
      <vt:lpstr>Exercici 10.1: Elaborar plans individualitzats - 3</vt:lpstr>
      <vt:lpstr>Tema 11. Equips de resposta</vt:lpstr>
      <vt:lpstr>Presentació: Equips de resposta - 1</vt:lpstr>
      <vt:lpstr>Presentació: Equips de resposta - 2</vt:lpstr>
      <vt:lpstr>Presentació: Equips de resposta - 3</vt:lpstr>
      <vt:lpstr>Presentació: Equips de resposta - 4</vt:lpstr>
      <vt:lpstr>Presentació: Equips de resposta - 5</vt:lpstr>
      <vt:lpstr>Presentació: Equips de resposta - 6</vt:lpstr>
      <vt:lpstr>Presentació: Equips de resposta - 7</vt:lpstr>
      <vt:lpstr>Exercici 11.1. Constituir un equip de resposta</vt:lpstr>
      <vt:lpstr>Tema 12. Procediments de presentació de queixes i informes </vt:lpstr>
      <vt:lpstr>Presentació: Procediment per presentar queixes i denunciar coacció, violència o maltractament - 1</vt:lpstr>
      <vt:lpstr>Presentació: Procediment per presentar queixes i denunciar coacció, violència o maltractament - 2</vt:lpstr>
      <vt:lpstr>Presentació: Procediment per presentar queixes i denunciar coacció, violència o maltractament - 3</vt:lpstr>
      <vt:lpstr>Presentació: Procediment per presentar queixes i denunciar coacció, violència o maltractament - 4</vt:lpstr>
      <vt:lpstr>Presentació: Estratègies complementàries per tractar les queixes i denúncies per coacció, violència o maltractament - 1</vt:lpstr>
      <vt:lpstr>Presentació: Estratègies complementàries per tractar les queixes i denúncies per coacció, violència o maltractament - 2</vt:lpstr>
      <vt:lpstr>Exercici 12.1: Accés a mecanismes de queixa externs</vt:lpstr>
      <vt:lpstr>Tema 13. Com es pot posar fi a la violència, la coacció i el maltractament al meu servei social o de salut mental </vt:lpstr>
      <vt:lpstr>Presentació  posar fi a les pràctiques abusives als serveis és possible! - 1</vt:lpstr>
      <vt:lpstr>Presentació  posar fi a les pràctiques abusives als serveis és possible! - 2</vt:lpstr>
      <vt:lpstr>Presentació: Recapitulació de les estratègies per entendre la violència, la coacció i el maltractament i posar-hi fi </vt:lpstr>
      <vt:lpstr>Exercici 13.1: Què podeu fer vosaltres per evitar la violència, la coacció i el maltractament?</vt:lpstr>
      <vt:lpstr>Presentació: Conclusió de la sessió - 1</vt:lpstr>
      <vt:lpstr>Presentació: Conclusió de la sessió - 2</vt:lpstr>
      <vt:lpstr>Reconeixements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QualityRights Initiative training</dc:title>
  <dc:creator>David Bramley</dc:creator>
  <cp:lastModifiedBy>Maria José Velasco</cp:lastModifiedBy>
  <cp:revision>372</cp:revision>
  <cp:lastPrinted>2019-10-27T14:36:02Z</cp:lastPrinted>
  <dcterms:created xsi:type="dcterms:W3CDTF">2019-01-11T10:51:17Z</dcterms:created>
  <dcterms:modified xsi:type="dcterms:W3CDTF">2023-04-12T20:58:11Z</dcterms:modified>
</cp:coreProperties>
</file>